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9935825" cx="14097000"/>
  <p:notesSz cx="6858000" cy="9144000"/>
  <p:embeddedFontLst>
    <p:embeddedFont>
      <p:font typeface="Oswald"/>
      <p:regular r:id="rId29"/>
      <p:bold r:id="rId30"/>
    </p:embeddedFont>
    <p:embeddedFont>
      <p:font typeface="Exo Thin"/>
      <p:regular r:id="rId31"/>
      <p:bold r:id="rId32"/>
      <p:italic r:id="rId33"/>
      <p:boldItalic r:id="rId34"/>
    </p:embeddedFont>
    <p:embeddedFont>
      <p:font typeface="Merriweather"/>
      <p:regular r:id="rId35"/>
      <p:bold r:id="rId36"/>
      <p:italic r:id="rId37"/>
      <p:boldItalic r:id="rId38"/>
    </p:embeddedFont>
    <p:embeddedFont>
      <p:font typeface="Exo"/>
      <p:regular r:id="rId39"/>
      <p:bold r:id="rId40"/>
      <p:italic r:id="rId41"/>
      <p:boldItalic r:id="rId42"/>
    </p:embeddedFont>
    <p:embeddedFont>
      <p:font typeface="Century Gothic"/>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279">
          <p15:clr>
            <a:srgbClr val="A4A3A4"/>
          </p15:clr>
        </p15:guide>
        <p15:guide id="2" pos="44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CA2D68D-B675-451E-A431-30714432907A}">
  <a:tblStyle styleId="{CCA2D68D-B675-451E-A431-30714432907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6279" orient="horz"/>
        <p:guide pos="44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xo-bold.fntdata"/><Relationship Id="rId20" Type="http://schemas.openxmlformats.org/officeDocument/2006/relationships/slide" Target="slides/slide14.xml"/><Relationship Id="rId42" Type="http://schemas.openxmlformats.org/officeDocument/2006/relationships/font" Target="fonts/Exo-boldItalic.fntdata"/><Relationship Id="rId41" Type="http://schemas.openxmlformats.org/officeDocument/2006/relationships/font" Target="fonts/Exo-italic.fntdata"/><Relationship Id="rId22" Type="http://schemas.openxmlformats.org/officeDocument/2006/relationships/slide" Target="slides/slide16.xml"/><Relationship Id="rId44" Type="http://schemas.openxmlformats.org/officeDocument/2006/relationships/font" Target="fonts/CenturyGothic-bold.fntdata"/><Relationship Id="rId21" Type="http://schemas.openxmlformats.org/officeDocument/2006/relationships/slide" Target="slides/slide15.xml"/><Relationship Id="rId43" Type="http://schemas.openxmlformats.org/officeDocument/2006/relationships/font" Target="fonts/CenturyGothic-regular.fntdata"/><Relationship Id="rId24" Type="http://schemas.openxmlformats.org/officeDocument/2006/relationships/slide" Target="slides/slide18.xml"/><Relationship Id="rId46" Type="http://schemas.openxmlformats.org/officeDocument/2006/relationships/font" Target="fonts/CenturyGothic-boldItalic.fntdata"/><Relationship Id="rId23" Type="http://schemas.openxmlformats.org/officeDocument/2006/relationships/slide" Target="slides/slide17.xml"/><Relationship Id="rId45" Type="http://schemas.openxmlformats.org/officeDocument/2006/relationships/font" Target="fonts/CenturyGothic-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Oswa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ExoThin-regular.fntdata"/><Relationship Id="rId30" Type="http://schemas.openxmlformats.org/officeDocument/2006/relationships/font" Target="fonts/Oswald-bold.fntdata"/><Relationship Id="rId11" Type="http://schemas.openxmlformats.org/officeDocument/2006/relationships/slide" Target="slides/slide5.xml"/><Relationship Id="rId33" Type="http://schemas.openxmlformats.org/officeDocument/2006/relationships/font" Target="fonts/ExoThin-italic.fntdata"/><Relationship Id="rId10" Type="http://schemas.openxmlformats.org/officeDocument/2006/relationships/slide" Target="slides/slide4.xml"/><Relationship Id="rId32" Type="http://schemas.openxmlformats.org/officeDocument/2006/relationships/font" Target="fonts/ExoThin-bold.fntdata"/><Relationship Id="rId13" Type="http://schemas.openxmlformats.org/officeDocument/2006/relationships/slide" Target="slides/slide7.xml"/><Relationship Id="rId35" Type="http://schemas.openxmlformats.org/officeDocument/2006/relationships/font" Target="fonts/Merriweather-regular.fntdata"/><Relationship Id="rId12" Type="http://schemas.openxmlformats.org/officeDocument/2006/relationships/slide" Target="slides/slide6.xml"/><Relationship Id="rId34" Type="http://schemas.openxmlformats.org/officeDocument/2006/relationships/font" Target="fonts/ExoThin-boldItalic.fntdata"/><Relationship Id="rId15" Type="http://schemas.openxmlformats.org/officeDocument/2006/relationships/slide" Target="slides/slide9.xml"/><Relationship Id="rId37" Type="http://schemas.openxmlformats.org/officeDocument/2006/relationships/font" Target="fonts/Merriweather-italic.fntdata"/><Relationship Id="rId14" Type="http://schemas.openxmlformats.org/officeDocument/2006/relationships/slide" Target="slides/slide8.xml"/><Relationship Id="rId36" Type="http://schemas.openxmlformats.org/officeDocument/2006/relationships/font" Target="fonts/Merriweather-bold.fntdata"/><Relationship Id="rId17" Type="http://schemas.openxmlformats.org/officeDocument/2006/relationships/slide" Target="slides/slide11.xml"/><Relationship Id="rId39" Type="http://schemas.openxmlformats.org/officeDocument/2006/relationships/font" Target="fonts/Exo-regular.fntdata"/><Relationship Id="rId16" Type="http://schemas.openxmlformats.org/officeDocument/2006/relationships/slide" Target="slides/slide10.xml"/><Relationship Id="rId38" Type="http://schemas.openxmlformats.org/officeDocument/2006/relationships/font" Target="fonts/Merriweather-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758be8cb29_0_14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58be8cb2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70fb0496a1_0_3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70fb0496a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Google Shape;406;g24e0177f5def5190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4e0177f5def519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24e0177f5def5190_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4e0177f5def519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24e0177f5def5190_2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4e0177f5def519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24e0177f5def5190_3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4e0177f5def519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70fb0496a1_0_12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70fb0496a1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70fb0496a1_0_19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70fb0496a1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70fb0496a1_0_224: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70fb0496a1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Google Shape;557;g70fb0496a1_0_24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70fb0496a1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70fb0496a1_0_26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70fb0496a1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12d8d7aa4f1160f1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2d8d7aa4f1160f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70e1167970_0_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70e116797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758be8cb29_0_315: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758be8cb29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758be8cb29_0_321:notes"/>
          <p:cNvSpPr/>
          <p:nvPr>
            <p:ph idx="2" type="sldImg"/>
          </p:nvPr>
        </p:nvSpPr>
        <p:spPr>
          <a:xfrm>
            <a:off x="2216979"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758be8cb29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12d8d7aa4f1160f1_29: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2d8d7aa4f1160f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1ff530f14547a12e_0: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ff530f14547a12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12d8d7aa4f1160f1_9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2d8d7aa4f1160f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12d8d7aa4f1160f1_116: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2d8d7aa4f1160f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a52a600254205ef_5: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a52a600254205ef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156b3c2262dc0fa1_11: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56b3c2262dc0fa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70fb0496a1_0_3:notes"/>
          <p:cNvSpPr/>
          <p:nvPr>
            <p:ph idx="2" type="sldImg"/>
          </p:nvPr>
        </p:nvSpPr>
        <p:spPr>
          <a:xfrm>
            <a:off x="2216967"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70fb0496a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80550" y="2885918"/>
            <a:ext cx="13135800" cy="79557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12100"/>
              <a:buNone/>
              <a:defRPr sz="12100"/>
            </a:lvl1pPr>
            <a:lvl2pPr lvl="1" algn="ctr">
              <a:spcBef>
                <a:spcPts val="0"/>
              </a:spcBef>
              <a:spcAft>
                <a:spcPts val="0"/>
              </a:spcAft>
              <a:buSzPts val="12100"/>
              <a:buNone/>
              <a:defRPr sz="12100"/>
            </a:lvl2pPr>
            <a:lvl3pPr lvl="2" algn="ctr">
              <a:spcBef>
                <a:spcPts val="0"/>
              </a:spcBef>
              <a:spcAft>
                <a:spcPts val="0"/>
              </a:spcAft>
              <a:buSzPts val="12100"/>
              <a:buNone/>
              <a:defRPr sz="12100"/>
            </a:lvl3pPr>
            <a:lvl4pPr lvl="3" algn="ctr">
              <a:spcBef>
                <a:spcPts val="0"/>
              </a:spcBef>
              <a:spcAft>
                <a:spcPts val="0"/>
              </a:spcAft>
              <a:buSzPts val="12100"/>
              <a:buNone/>
              <a:defRPr sz="12100"/>
            </a:lvl4pPr>
            <a:lvl5pPr lvl="4" algn="ctr">
              <a:spcBef>
                <a:spcPts val="0"/>
              </a:spcBef>
              <a:spcAft>
                <a:spcPts val="0"/>
              </a:spcAft>
              <a:buSzPts val="12100"/>
              <a:buNone/>
              <a:defRPr sz="12100"/>
            </a:lvl5pPr>
            <a:lvl6pPr lvl="5" algn="ctr">
              <a:spcBef>
                <a:spcPts val="0"/>
              </a:spcBef>
              <a:spcAft>
                <a:spcPts val="0"/>
              </a:spcAft>
              <a:buSzPts val="12100"/>
              <a:buNone/>
              <a:defRPr sz="12100"/>
            </a:lvl6pPr>
            <a:lvl7pPr lvl="6" algn="ctr">
              <a:spcBef>
                <a:spcPts val="0"/>
              </a:spcBef>
              <a:spcAft>
                <a:spcPts val="0"/>
              </a:spcAft>
              <a:buSzPts val="12100"/>
              <a:buNone/>
              <a:defRPr sz="12100"/>
            </a:lvl7pPr>
            <a:lvl8pPr lvl="7" algn="ctr">
              <a:spcBef>
                <a:spcPts val="0"/>
              </a:spcBef>
              <a:spcAft>
                <a:spcPts val="0"/>
              </a:spcAft>
              <a:buSzPts val="12100"/>
              <a:buNone/>
              <a:defRPr sz="12100"/>
            </a:lvl8pPr>
            <a:lvl9pPr lvl="8" algn="ctr">
              <a:spcBef>
                <a:spcPts val="0"/>
              </a:spcBef>
              <a:spcAft>
                <a:spcPts val="0"/>
              </a:spcAft>
              <a:buSzPts val="12100"/>
              <a:buNone/>
              <a:defRPr sz="12100"/>
            </a:lvl9pPr>
          </a:lstStyle>
          <a:p/>
        </p:txBody>
      </p:sp>
      <p:sp>
        <p:nvSpPr>
          <p:cNvPr id="11" name="Google Shape;11;p2"/>
          <p:cNvSpPr txBox="1"/>
          <p:nvPr>
            <p:ph idx="1" type="subTitle"/>
          </p:nvPr>
        </p:nvSpPr>
        <p:spPr>
          <a:xfrm>
            <a:off x="480538" y="10984859"/>
            <a:ext cx="13135800" cy="30720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6500"/>
              <a:buNone/>
              <a:defRPr sz="65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2" name="Google Shape;12;p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80538" y="4287259"/>
            <a:ext cx="13135800" cy="76104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27800"/>
              <a:buNone/>
              <a:defRPr sz="27800"/>
            </a:lvl1pPr>
            <a:lvl2pPr lvl="1" algn="ctr">
              <a:spcBef>
                <a:spcPts val="0"/>
              </a:spcBef>
              <a:spcAft>
                <a:spcPts val="0"/>
              </a:spcAft>
              <a:buSzPts val="27800"/>
              <a:buNone/>
              <a:defRPr sz="27800"/>
            </a:lvl2pPr>
            <a:lvl3pPr lvl="2" algn="ctr">
              <a:spcBef>
                <a:spcPts val="0"/>
              </a:spcBef>
              <a:spcAft>
                <a:spcPts val="0"/>
              </a:spcAft>
              <a:buSzPts val="27800"/>
              <a:buNone/>
              <a:defRPr sz="27800"/>
            </a:lvl3pPr>
            <a:lvl4pPr lvl="3" algn="ctr">
              <a:spcBef>
                <a:spcPts val="0"/>
              </a:spcBef>
              <a:spcAft>
                <a:spcPts val="0"/>
              </a:spcAft>
              <a:buSzPts val="27800"/>
              <a:buNone/>
              <a:defRPr sz="27800"/>
            </a:lvl4pPr>
            <a:lvl5pPr lvl="4" algn="ctr">
              <a:spcBef>
                <a:spcPts val="0"/>
              </a:spcBef>
              <a:spcAft>
                <a:spcPts val="0"/>
              </a:spcAft>
              <a:buSzPts val="27800"/>
              <a:buNone/>
              <a:defRPr sz="27800"/>
            </a:lvl5pPr>
            <a:lvl6pPr lvl="5" algn="ctr">
              <a:spcBef>
                <a:spcPts val="0"/>
              </a:spcBef>
              <a:spcAft>
                <a:spcPts val="0"/>
              </a:spcAft>
              <a:buSzPts val="27800"/>
              <a:buNone/>
              <a:defRPr sz="27800"/>
            </a:lvl6pPr>
            <a:lvl7pPr lvl="6" algn="ctr">
              <a:spcBef>
                <a:spcPts val="0"/>
              </a:spcBef>
              <a:spcAft>
                <a:spcPts val="0"/>
              </a:spcAft>
              <a:buSzPts val="27800"/>
              <a:buNone/>
              <a:defRPr sz="27800"/>
            </a:lvl7pPr>
            <a:lvl8pPr lvl="7" algn="ctr">
              <a:spcBef>
                <a:spcPts val="0"/>
              </a:spcBef>
              <a:spcAft>
                <a:spcPts val="0"/>
              </a:spcAft>
              <a:buSzPts val="27800"/>
              <a:buNone/>
              <a:defRPr sz="27800"/>
            </a:lvl8pPr>
            <a:lvl9pPr lvl="8" algn="ctr">
              <a:spcBef>
                <a:spcPts val="0"/>
              </a:spcBef>
              <a:spcAft>
                <a:spcPts val="0"/>
              </a:spcAft>
              <a:buSzPts val="27800"/>
              <a:buNone/>
              <a:defRPr sz="27800"/>
            </a:lvl9pPr>
          </a:lstStyle>
          <a:p>
            <a:r>
              <a:t>xx%</a:t>
            </a:r>
          </a:p>
        </p:txBody>
      </p:sp>
      <p:sp>
        <p:nvSpPr>
          <p:cNvPr id="46" name="Google Shape;46;p11"/>
          <p:cNvSpPr txBox="1"/>
          <p:nvPr>
            <p:ph idx="1" type="body"/>
          </p:nvPr>
        </p:nvSpPr>
        <p:spPr>
          <a:xfrm>
            <a:off x="480538" y="12217791"/>
            <a:ext cx="13135800" cy="5041800"/>
          </a:xfrm>
          <a:prstGeom prst="rect">
            <a:avLst/>
          </a:prstGeom>
        </p:spPr>
        <p:txBody>
          <a:bodyPr anchorCtr="0" anchor="t" bIns="212075" lIns="212075" spcFirstLastPara="1" rIns="212075" wrap="square" tIns="212075">
            <a:noAutofit/>
          </a:bodyPr>
          <a:lstStyle>
            <a:lvl1pPr indent="-495300" lvl="0" marL="457200" algn="ctr">
              <a:spcBef>
                <a:spcPts val="0"/>
              </a:spcBef>
              <a:spcAft>
                <a:spcPts val="0"/>
              </a:spcAft>
              <a:buSzPts val="4200"/>
              <a:buChar char="●"/>
              <a:defRPr/>
            </a:lvl1pPr>
            <a:lvl2pPr indent="-431800" lvl="1" marL="914400" algn="ctr">
              <a:spcBef>
                <a:spcPts val="3700"/>
              </a:spcBef>
              <a:spcAft>
                <a:spcPts val="0"/>
              </a:spcAft>
              <a:buSzPts val="3200"/>
              <a:buChar char="○"/>
              <a:defRPr/>
            </a:lvl2pPr>
            <a:lvl3pPr indent="-431800" lvl="2" marL="1371600" algn="ctr">
              <a:spcBef>
                <a:spcPts val="3700"/>
              </a:spcBef>
              <a:spcAft>
                <a:spcPts val="0"/>
              </a:spcAft>
              <a:buSzPts val="3200"/>
              <a:buChar char="■"/>
              <a:defRPr/>
            </a:lvl3pPr>
            <a:lvl4pPr indent="-431800" lvl="3" marL="1828800" algn="ctr">
              <a:spcBef>
                <a:spcPts val="3700"/>
              </a:spcBef>
              <a:spcAft>
                <a:spcPts val="0"/>
              </a:spcAft>
              <a:buSzPts val="3200"/>
              <a:buChar char="●"/>
              <a:defRPr/>
            </a:lvl4pPr>
            <a:lvl5pPr indent="-431800" lvl="4" marL="2286000" algn="ctr">
              <a:spcBef>
                <a:spcPts val="3700"/>
              </a:spcBef>
              <a:spcAft>
                <a:spcPts val="0"/>
              </a:spcAft>
              <a:buSzPts val="3200"/>
              <a:buChar char="○"/>
              <a:defRPr/>
            </a:lvl5pPr>
            <a:lvl6pPr indent="-431800" lvl="5" marL="2743200" algn="ctr">
              <a:spcBef>
                <a:spcPts val="3700"/>
              </a:spcBef>
              <a:spcAft>
                <a:spcPts val="0"/>
              </a:spcAft>
              <a:buSzPts val="3200"/>
              <a:buChar char="■"/>
              <a:defRPr/>
            </a:lvl6pPr>
            <a:lvl7pPr indent="-431800" lvl="6" marL="3200400" algn="ctr">
              <a:spcBef>
                <a:spcPts val="3700"/>
              </a:spcBef>
              <a:spcAft>
                <a:spcPts val="0"/>
              </a:spcAft>
              <a:buSzPts val="3200"/>
              <a:buChar char="●"/>
              <a:defRPr/>
            </a:lvl7pPr>
            <a:lvl8pPr indent="-431800" lvl="7" marL="3657600" algn="ctr">
              <a:spcBef>
                <a:spcPts val="3700"/>
              </a:spcBef>
              <a:spcAft>
                <a:spcPts val="0"/>
              </a:spcAft>
              <a:buSzPts val="3200"/>
              <a:buChar char="○"/>
              <a:defRPr/>
            </a:lvl8pPr>
            <a:lvl9pPr indent="-431800" lvl="8" marL="4114800" algn="ctr">
              <a:spcBef>
                <a:spcPts val="3700"/>
              </a:spcBef>
              <a:spcAft>
                <a:spcPts val="3700"/>
              </a:spcAft>
              <a:buSzPts val="3200"/>
              <a:buChar char="■"/>
              <a:defRPr/>
            </a:lvl9pPr>
          </a:lstStyle>
          <a:p/>
        </p:txBody>
      </p:sp>
      <p:sp>
        <p:nvSpPr>
          <p:cNvPr id="47" name="Google Shape;47;p11"/>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80538" y="8336535"/>
            <a:ext cx="13135800" cy="3262800"/>
          </a:xfrm>
          <a:prstGeom prst="rect">
            <a:avLst/>
          </a:prstGeom>
        </p:spPr>
        <p:txBody>
          <a:bodyPr anchorCtr="0" anchor="ctr" bIns="212075" lIns="212075" spcFirstLastPara="1" rIns="212075" wrap="square" tIns="212075">
            <a:no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p:txBody>
      </p:sp>
      <p:sp>
        <p:nvSpPr>
          <p:cNvPr id="15" name="Google Shape;15;p3"/>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18" name="Google Shape;18;p4"/>
          <p:cNvSpPr txBox="1"/>
          <p:nvPr>
            <p:ph idx="1" type="body"/>
          </p:nvPr>
        </p:nvSpPr>
        <p:spPr>
          <a:xfrm>
            <a:off x="480538" y="4466908"/>
            <a:ext cx="13135800" cy="13241700"/>
          </a:xfrm>
          <a:prstGeom prst="rect">
            <a:avLst/>
          </a:prstGeom>
        </p:spPr>
        <p:txBody>
          <a:bodyPr anchorCtr="0" anchor="t"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19" name="Google Shape;19;p4"/>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2" name="Google Shape;22;p5"/>
          <p:cNvSpPr txBox="1"/>
          <p:nvPr>
            <p:ph idx="1" type="body"/>
          </p:nvPr>
        </p:nvSpPr>
        <p:spPr>
          <a:xfrm>
            <a:off x="480538"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3" name="Google Shape;23;p5"/>
          <p:cNvSpPr txBox="1"/>
          <p:nvPr>
            <p:ph idx="2" type="body"/>
          </p:nvPr>
        </p:nvSpPr>
        <p:spPr>
          <a:xfrm>
            <a:off x="7449950" y="4466908"/>
            <a:ext cx="6166500" cy="13241700"/>
          </a:xfrm>
          <a:prstGeom prst="rect">
            <a:avLst/>
          </a:prstGeom>
        </p:spPr>
        <p:txBody>
          <a:bodyPr anchorCtr="0" anchor="t" bIns="212075" lIns="212075" spcFirstLastPara="1" rIns="212075" wrap="square" tIns="212075">
            <a:noAutofit/>
          </a:bodyPr>
          <a:lstStyle>
            <a:lvl1pPr indent="-431800" lvl="0" marL="457200">
              <a:spcBef>
                <a:spcPts val="0"/>
              </a:spcBef>
              <a:spcAft>
                <a:spcPts val="0"/>
              </a:spcAft>
              <a:buSzPts val="3200"/>
              <a:buChar char="●"/>
              <a:defRPr sz="32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24" name="Google Shape;24;p5"/>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80538" y="1724884"/>
            <a:ext cx="13135800" cy="2219700"/>
          </a:xfrm>
          <a:prstGeom prst="rect">
            <a:avLst/>
          </a:prstGeom>
        </p:spPr>
        <p:txBody>
          <a:bodyPr anchorCtr="0" anchor="t" bIns="212075" lIns="212075" spcFirstLastPara="1" rIns="212075" wrap="square" tIns="212075">
            <a:noAutofit/>
          </a:bodyPr>
          <a:lstStyle>
            <a:lvl1pPr lvl="0">
              <a:spcBef>
                <a:spcPts val="0"/>
              </a:spcBef>
              <a:spcAft>
                <a:spcPts val="0"/>
              </a:spcAft>
              <a:buSzPts val="6500"/>
              <a:buNone/>
              <a:defRPr/>
            </a:lvl1pPr>
            <a:lvl2pPr lvl="1">
              <a:spcBef>
                <a:spcPts val="0"/>
              </a:spcBef>
              <a:spcAft>
                <a:spcPts val="0"/>
              </a:spcAft>
              <a:buSzPts val="6500"/>
              <a:buNone/>
              <a:defRPr/>
            </a:lvl2pPr>
            <a:lvl3pPr lvl="2">
              <a:spcBef>
                <a:spcPts val="0"/>
              </a:spcBef>
              <a:spcAft>
                <a:spcPts val="0"/>
              </a:spcAft>
              <a:buSzPts val="6500"/>
              <a:buNone/>
              <a:defRPr/>
            </a:lvl3pPr>
            <a:lvl4pPr lvl="3">
              <a:spcBef>
                <a:spcPts val="0"/>
              </a:spcBef>
              <a:spcAft>
                <a:spcPts val="0"/>
              </a:spcAft>
              <a:buSzPts val="6500"/>
              <a:buNone/>
              <a:defRPr/>
            </a:lvl4pPr>
            <a:lvl5pPr lvl="4">
              <a:spcBef>
                <a:spcPts val="0"/>
              </a:spcBef>
              <a:spcAft>
                <a:spcPts val="0"/>
              </a:spcAft>
              <a:buSzPts val="6500"/>
              <a:buNone/>
              <a:defRPr/>
            </a:lvl5pPr>
            <a:lvl6pPr lvl="5">
              <a:spcBef>
                <a:spcPts val="0"/>
              </a:spcBef>
              <a:spcAft>
                <a:spcPts val="0"/>
              </a:spcAft>
              <a:buSzPts val="6500"/>
              <a:buNone/>
              <a:defRPr/>
            </a:lvl6pPr>
            <a:lvl7pPr lvl="6">
              <a:spcBef>
                <a:spcPts val="0"/>
              </a:spcBef>
              <a:spcAft>
                <a:spcPts val="0"/>
              </a:spcAft>
              <a:buSzPts val="6500"/>
              <a:buNone/>
              <a:defRPr/>
            </a:lvl7pPr>
            <a:lvl8pPr lvl="7">
              <a:spcBef>
                <a:spcPts val="0"/>
              </a:spcBef>
              <a:spcAft>
                <a:spcPts val="0"/>
              </a:spcAft>
              <a:buSzPts val="6500"/>
              <a:buNone/>
              <a:defRPr/>
            </a:lvl8pPr>
            <a:lvl9pPr lvl="8">
              <a:spcBef>
                <a:spcPts val="0"/>
              </a:spcBef>
              <a:spcAft>
                <a:spcPts val="0"/>
              </a:spcAft>
              <a:buSzPts val="6500"/>
              <a:buNone/>
              <a:defRPr/>
            </a:lvl9pPr>
          </a:lstStyle>
          <a:p/>
        </p:txBody>
      </p:sp>
      <p:sp>
        <p:nvSpPr>
          <p:cNvPr id="27" name="Google Shape;27;p6"/>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80538" y="2153464"/>
            <a:ext cx="4329000" cy="2928900"/>
          </a:xfrm>
          <a:prstGeom prst="rect">
            <a:avLst/>
          </a:prstGeom>
        </p:spPr>
        <p:txBody>
          <a:bodyPr anchorCtr="0" anchor="b" bIns="212075" lIns="212075" spcFirstLastPara="1" rIns="212075" wrap="square" tIns="212075">
            <a:noAutofit/>
          </a:bodyPr>
          <a:lstStyle>
            <a:lvl1pPr lvl="0">
              <a:spcBef>
                <a:spcPts val="0"/>
              </a:spcBef>
              <a:spcAft>
                <a:spcPts val="0"/>
              </a:spcAft>
              <a:buSzPts val="5600"/>
              <a:buNone/>
              <a:defRPr sz="5600"/>
            </a:lvl1pPr>
            <a:lvl2pPr lvl="1">
              <a:spcBef>
                <a:spcPts val="0"/>
              </a:spcBef>
              <a:spcAft>
                <a:spcPts val="0"/>
              </a:spcAft>
              <a:buSzPts val="5600"/>
              <a:buNone/>
              <a:defRPr sz="5600"/>
            </a:lvl2pPr>
            <a:lvl3pPr lvl="2">
              <a:spcBef>
                <a:spcPts val="0"/>
              </a:spcBef>
              <a:spcAft>
                <a:spcPts val="0"/>
              </a:spcAft>
              <a:buSzPts val="5600"/>
              <a:buNone/>
              <a:defRPr sz="5600"/>
            </a:lvl3pPr>
            <a:lvl4pPr lvl="3">
              <a:spcBef>
                <a:spcPts val="0"/>
              </a:spcBef>
              <a:spcAft>
                <a:spcPts val="0"/>
              </a:spcAft>
              <a:buSzPts val="5600"/>
              <a:buNone/>
              <a:defRPr sz="5600"/>
            </a:lvl4pPr>
            <a:lvl5pPr lvl="4">
              <a:spcBef>
                <a:spcPts val="0"/>
              </a:spcBef>
              <a:spcAft>
                <a:spcPts val="0"/>
              </a:spcAft>
              <a:buSzPts val="5600"/>
              <a:buNone/>
              <a:defRPr sz="5600"/>
            </a:lvl5pPr>
            <a:lvl6pPr lvl="5">
              <a:spcBef>
                <a:spcPts val="0"/>
              </a:spcBef>
              <a:spcAft>
                <a:spcPts val="0"/>
              </a:spcAft>
              <a:buSzPts val="5600"/>
              <a:buNone/>
              <a:defRPr sz="5600"/>
            </a:lvl6pPr>
            <a:lvl7pPr lvl="6">
              <a:spcBef>
                <a:spcPts val="0"/>
              </a:spcBef>
              <a:spcAft>
                <a:spcPts val="0"/>
              </a:spcAft>
              <a:buSzPts val="5600"/>
              <a:buNone/>
              <a:defRPr sz="5600"/>
            </a:lvl7pPr>
            <a:lvl8pPr lvl="7">
              <a:spcBef>
                <a:spcPts val="0"/>
              </a:spcBef>
              <a:spcAft>
                <a:spcPts val="0"/>
              </a:spcAft>
              <a:buSzPts val="5600"/>
              <a:buNone/>
              <a:defRPr sz="5600"/>
            </a:lvl8pPr>
            <a:lvl9pPr lvl="8">
              <a:spcBef>
                <a:spcPts val="0"/>
              </a:spcBef>
              <a:spcAft>
                <a:spcPts val="0"/>
              </a:spcAft>
              <a:buSzPts val="5600"/>
              <a:buNone/>
              <a:defRPr sz="5600"/>
            </a:lvl9pPr>
          </a:lstStyle>
          <a:p/>
        </p:txBody>
      </p:sp>
      <p:sp>
        <p:nvSpPr>
          <p:cNvPr id="30" name="Google Shape;30;p7"/>
          <p:cNvSpPr txBox="1"/>
          <p:nvPr>
            <p:ph idx="1" type="body"/>
          </p:nvPr>
        </p:nvSpPr>
        <p:spPr>
          <a:xfrm>
            <a:off x="480538" y="5385987"/>
            <a:ext cx="4329000" cy="12323100"/>
          </a:xfrm>
          <a:prstGeom prst="rect">
            <a:avLst/>
          </a:prstGeom>
        </p:spPr>
        <p:txBody>
          <a:bodyPr anchorCtr="0" anchor="t" bIns="212075" lIns="212075" spcFirstLastPara="1" rIns="212075" wrap="square" tIns="212075">
            <a:noAutofit/>
          </a:bodyPr>
          <a:lstStyle>
            <a:lvl1pPr indent="-406400" lvl="0" marL="457200">
              <a:spcBef>
                <a:spcPts val="0"/>
              </a:spcBef>
              <a:spcAft>
                <a:spcPts val="0"/>
              </a:spcAft>
              <a:buSzPts val="2800"/>
              <a:buChar char="●"/>
              <a:defRPr sz="2800"/>
            </a:lvl1pPr>
            <a:lvl2pPr indent="-406400" lvl="1" marL="914400">
              <a:spcBef>
                <a:spcPts val="3700"/>
              </a:spcBef>
              <a:spcAft>
                <a:spcPts val="0"/>
              </a:spcAft>
              <a:buSzPts val="2800"/>
              <a:buChar char="○"/>
              <a:defRPr sz="2800"/>
            </a:lvl2pPr>
            <a:lvl3pPr indent="-406400" lvl="2" marL="1371600">
              <a:spcBef>
                <a:spcPts val="3700"/>
              </a:spcBef>
              <a:spcAft>
                <a:spcPts val="0"/>
              </a:spcAft>
              <a:buSzPts val="2800"/>
              <a:buChar char="■"/>
              <a:defRPr sz="2800"/>
            </a:lvl3pPr>
            <a:lvl4pPr indent="-406400" lvl="3" marL="1828800">
              <a:spcBef>
                <a:spcPts val="3700"/>
              </a:spcBef>
              <a:spcAft>
                <a:spcPts val="0"/>
              </a:spcAft>
              <a:buSzPts val="2800"/>
              <a:buChar char="●"/>
              <a:defRPr sz="2800"/>
            </a:lvl4pPr>
            <a:lvl5pPr indent="-406400" lvl="4" marL="2286000">
              <a:spcBef>
                <a:spcPts val="3700"/>
              </a:spcBef>
              <a:spcAft>
                <a:spcPts val="0"/>
              </a:spcAft>
              <a:buSzPts val="2800"/>
              <a:buChar char="○"/>
              <a:defRPr sz="2800"/>
            </a:lvl5pPr>
            <a:lvl6pPr indent="-406400" lvl="5" marL="2743200">
              <a:spcBef>
                <a:spcPts val="3700"/>
              </a:spcBef>
              <a:spcAft>
                <a:spcPts val="0"/>
              </a:spcAft>
              <a:buSzPts val="2800"/>
              <a:buChar char="■"/>
              <a:defRPr sz="2800"/>
            </a:lvl6pPr>
            <a:lvl7pPr indent="-406400" lvl="6" marL="3200400">
              <a:spcBef>
                <a:spcPts val="3700"/>
              </a:spcBef>
              <a:spcAft>
                <a:spcPts val="0"/>
              </a:spcAft>
              <a:buSzPts val="2800"/>
              <a:buChar char="●"/>
              <a:defRPr sz="2800"/>
            </a:lvl7pPr>
            <a:lvl8pPr indent="-406400" lvl="7" marL="3657600">
              <a:spcBef>
                <a:spcPts val="3700"/>
              </a:spcBef>
              <a:spcAft>
                <a:spcPts val="0"/>
              </a:spcAft>
              <a:buSzPts val="2800"/>
              <a:buChar char="○"/>
              <a:defRPr sz="2800"/>
            </a:lvl8pPr>
            <a:lvl9pPr indent="-406400" lvl="8" marL="4114800">
              <a:spcBef>
                <a:spcPts val="3700"/>
              </a:spcBef>
              <a:spcAft>
                <a:spcPts val="3700"/>
              </a:spcAft>
              <a:buSzPts val="2800"/>
              <a:buChar char="■"/>
              <a:defRPr sz="2800"/>
            </a:lvl9pPr>
          </a:lstStyle>
          <a:p/>
        </p:txBody>
      </p:sp>
      <p:sp>
        <p:nvSpPr>
          <p:cNvPr id="31" name="Google Shape;31;p7"/>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755802" y="1744748"/>
            <a:ext cx="9816900" cy="15855600"/>
          </a:xfrm>
          <a:prstGeom prst="rect">
            <a:avLst/>
          </a:prstGeom>
        </p:spPr>
        <p:txBody>
          <a:bodyPr anchorCtr="0" anchor="ctr" bIns="212075" lIns="212075" spcFirstLastPara="1" rIns="212075" wrap="square" tIns="212075">
            <a:noAutofit/>
          </a:bodyPr>
          <a:lstStyle>
            <a:lvl1pPr lvl="0">
              <a:spcBef>
                <a:spcPts val="0"/>
              </a:spcBef>
              <a:spcAft>
                <a:spcPts val="0"/>
              </a:spcAft>
              <a:buSzPts val="11100"/>
              <a:buNone/>
              <a:defRPr sz="11100"/>
            </a:lvl1pPr>
            <a:lvl2pPr lvl="1">
              <a:spcBef>
                <a:spcPts val="0"/>
              </a:spcBef>
              <a:spcAft>
                <a:spcPts val="0"/>
              </a:spcAft>
              <a:buSzPts val="11100"/>
              <a:buNone/>
              <a:defRPr sz="11100"/>
            </a:lvl2pPr>
            <a:lvl3pPr lvl="2">
              <a:spcBef>
                <a:spcPts val="0"/>
              </a:spcBef>
              <a:spcAft>
                <a:spcPts val="0"/>
              </a:spcAft>
              <a:buSzPts val="11100"/>
              <a:buNone/>
              <a:defRPr sz="11100"/>
            </a:lvl3pPr>
            <a:lvl4pPr lvl="3">
              <a:spcBef>
                <a:spcPts val="0"/>
              </a:spcBef>
              <a:spcAft>
                <a:spcPts val="0"/>
              </a:spcAft>
              <a:buSzPts val="11100"/>
              <a:buNone/>
              <a:defRPr sz="11100"/>
            </a:lvl4pPr>
            <a:lvl5pPr lvl="4">
              <a:spcBef>
                <a:spcPts val="0"/>
              </a:spcBef>
              <a:spcAft>
                <a:spcPts val="0"/>
              </a:spcAft>
              <a:buSzPts val="11100"/>
              <a:buNone/>
              <a:defRPr sz="11100"/>
            </a:lvl5pPr>
            <a:lvl6pPr lvl="5">
              <a:spcBef>
                <a:spcPts val="0"/>
              </a:spcBef>
              <a:spcAft>
                <a:spcPts val="0"/>
              </a:spcAft>
              <a:buSzPts val="11100"/>
              <a:buNone/>
              <a:defRPr sz="11100"/>
            </a:lvl6pPr>
            <a:lvl7pPr lvl="6">
              <a:spcBef>
                <a:spcPts val="0"/>
              </a:spcBef>
              <a:spcAft>
                <a:spcPts val="0"/>
              </a:spcAft>
              <a:buSzPts val="11100"/>
              <a:buNone/>
              <a:defRPr sz="11100"/>
            </a:lvl7pPr>
            <a:lvl8pPr lvl="7">
              <a:spcBef>
                <a:spcPts val="0"/>
              </a:spcBef>
              <a:spcAft>
                <a:spcPts val="0"/>
              </a:spcAft>
              <a:buSzPts val="11100"/>
              <a:buNone/>
              <a:defRPr sz="11100"/>
            </a:lvl8pPr>
            <a:lvl9pPr lvl="8">
              <a:spcBef>
                <a:spcPts val="0"/>
              </a:spcBef>
              <a:spcAft>
                <a:spcPts val="0"/>
              </a:spcAft>
              <a:buSzPts val="11100"/>
              <a:buNone/>
              <a:defRPr sz="11100"/>
            </a:lvl9pPr>
          </a:lstStyle>
          <a:p/>
        </p:txBody>
      </p:sp>
      <p:sp>
        <p:nvSpPr>
          <p:cNvPr id="34" name="Google Shape;34;p8"/>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048500" y="-484"/>
            <a:ext cx="7048500" cy="19935900"/>
          </a:xfrm>
          <a:prstGeom prst="rect">
            <a:avLst/>
          </a:prstGeom>
          <a:solidFill>
            <a:schemeClr val="lt2"/>
          </a:solidFill>
          <a:ln>
            <a:noFill/>
          </a:ln>
        </p:spPr>
        <p:txBody>
          <a:bodyPr anchorCtr="0" anchor="ctr" bIns="212075" lIns="212075" spcFirstLastPara="1" rIns="212075" wrap="square" tIns="21207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09313" y="4779695"/>
            <a:ext cx="6236400" cy="5745300"/>
          </a:xfrm>
          <a:prstGeom prst="rect">
            <a:avLst/>
          </a:prstGeom>
        </p:spPr>
        <p:txBody>
          <a:bodyPr anchorCtr="0" anchor="b" bIns="212075" lIns="212075" spcFirstLastPara="1" rIns="212075" wrap="square" tIns="212075">
            <a:noAutofit/>
          </a:bodyPr>
          <a:lstStyle>
            <a:lvl1pPr lvl="0" algn="ctr">
              <a:spcBef>
                <a:spcPts val="0"/>
              </a:spcBef>
              <a:spcAft>
                <a:spcPts val="0"/>
              </a:spcAft>
              <a:buSzPts val="9700"/>
              <a:buNone/>
              <a:defRPr sz="9700"/>
            </a:lvl1pPr>
            <a:lvl2pPr lvl="1" algn="ctr">
              <a:spcBef>
                <a:spcPts val="0"/>
              </a:spcBef>
              <a:spcAft>
                <a:spcPts val="0"/>
              </a:spcAft>
              <a:buSzPts val="9700"/>
              <a:buNone/>
              <a:defRPr sz="9700"/>
            </a:lvl2pPr>
            <a:lvl3pPr lvl="2" algn="ctr">
              <a:spcBef>
                <a:spcPts val="0"/>
              </a:spcBef>
              <a:spcAft>
                <a:spcPts val="0"/>
              </a:spcAft>
              <a:buSzPts val="9700"/>
              <a:buNone/>
              <a:defRPr sz="9700"/>
            </a:lvl3pPr>
            <a:lvl4pPr lvl="3" algn="ctr">
              <a:spcBef>
                <a:spcPts val="0"/>
              </a:spcBef>
              <a:spcAft>
                <a:spcPts val="0"/>
              </a:spcAft>
              <a:buSzPts val="9700"/>
              <a:buNone/>
              <a:defRPr sz="9700"/>
            </a:lvl4pPr>
            <a:lvl5pPr lvl="4" algn="ctr">
              <a:spcBef>
                <a:spcPts val="0"/>
              </a:spcBef>
              <a:spcAft>
                <a:spcPts val="0"/>
              </a:spcAft>
              <a:buSzPts val="9700"/>
              <a:buNone/>
              <a:defRPr sz="9700"/>
            </a:lvl5pPr>
            <a:lvl6pPr lvl="5" algn="ctr">
              <a:spcBef>
                <a:spcPts val="0"/>
              </a:spcBef>
              <a:spcAft>
                <a:spcPts val="0"/>
              </a:spcAft>
              <a:buSzPts val="9700"/>
              <a:buNone/>
              <a:defRPr sz="9700"/>
            </a:lvl6pPr>
            <a:lvl7pPr lvl="6" algn="ctr">
              <a:spcBef>
                <a:spcPts val="0"/>
              </a:spcBef>
              <a:spcAft>
                <a:spcPts val="0"/>
              </a:spcAft>
              <a:buSzPts val="9700"/>
              <a:buNone/>
              <a:defRPr sz="9700"/>
            </a:lvl7pPr>
            <a:lvl8pPr lvl="7" algn="ctr">
              <a:spcBef>
                <a:spcPts val="0"/>
              </a:spcBef>
              <a:spcAft>
                <a:spcPts val="0"/>
              </a:spcAft>
              <a:buSzPts val="9700"/>
              <a:buNone/>
              <a:defRPr sz="9700"/>
            </a:lvl8pPr>
            <a:lvl9pPr lvl="8" algn="ctr">
              <a:spcBef>
                <a:spcPts val="0"/>
              </a:spcBef>
              <a:spcAft>
                <a:spcPts val="0"/>
              </a:spcAft>
              <a:buSzPts val="9700"/>
              <a:buNone/>
              <a:defRPr sz="9700"/>
            </a:lvl9pPr>
          </a:lstStyle>
          <a:p/>
        </p:txBody>
      </p:sp>
      <p:sp>
        <p:nvSpPr>
          <p:cNvPr id="38" name="Google Shape;38;p9"/>
          <p:cNvSpPr txBox="1"/>
          <p:nvPr>
            <p:ph idx="1" type="subTitle"/>
          </p:nvPr>
        </p:nvSpPr>
        <p:spPr>
          <a:xfrm>
            <a:off x="409313" y="10864511"/>
            <a:ext cx="6236400" cy="4787100"/>
          </a:xfrm>
          <a:prstGeom prst="rect">
            <a:avLst/>
          </a:prstGeom>
        </p:spPr>
        <p:txBody>
          <a:bodyPr anchorCtr="0" anchor="t" bIns="212075" lIns="212075" spcFirstLastPara="1" rIns="212075" wrap="square" tIns="212075">
            <a:noAutofit/>
          </a:bodyPr>
          <a:lstStyle>
            <a:lvl1pPr lvl="0" algn="ctr">
              <a:lnSpc>
                <a:spcPct val="100000"/>
              </a:lnSpc>
              <a:spcBef>
                <a:spcPts val="0"/>
              </a:spcBef>
              <a:spcAft>
                <a:spcPts val="0"/>
              </a:spcAft>
              <a:buSzPts val="4900"/>
              <a:buNone/>
              <a:defRPr sz="4900"/>
            </a:lvl1pPr>
            <a:lvl2pPr lvl="1" algn="ctr">
              <a:lnSpc>
                <a:spcPct val="100000"/>
              </a:lnSpc>
              <a:spcBef>
                <a:spcPts val="0"/>
              </a:spcBef>
              <a:spcAft>
                <a:spcPts val="0"/>
              </a:spcAft>
              <a:buSzPts val="4900"/>
              <a:buNone/>
              <a:defRPr sz="4900"/>
            </a:lvl2pPr>
            <a:lvl3pPr lvl="2" algn="ctr">
              <a:lnSpc>
                <a:spcPct val="100000"/>
              </a:lnSpc>
              <a:spcBef>
                <a:spcPts val="0"/>
              </a:spcBef>
              <a:spcAft>
                <a:spcPts val="0"/>
              </a:spcAft>
              <a:buSzPts val="4900"/>
              <a:buNone/>
              <a:defRPr sz="4900"/>
            </a:lvl3pPr>
            <a:lvl4pPr lvl="3" algn="ctr">
              <a:lnSpc>
                <a:spcPct val="100000"/>
              </a:lnSpc>
              <a:spcBef>
                <a:spcPts val="0"/>
              </a:spcBef>
              <a:spcAft>
                <a:spcPts val="0"/>
              </a:spcAft>
              <a:buSzPts val="4900"/>
              <a:buNone/>
              <a:defRPr sz="4900"/>
            </a:lvl4pPr>
            <a:lvl5pPr lvl="4" algn="ctr">
              <a:lnSpc>
                <a:spcPct val="100000"/>
              </a:lnSpc>
              <a:spcBef>
                <a:spcPts val="0"/>
              </a:spcBef>
              <a:spcAft>
                <a:spcPts val="0"/>
              </a:spcAft>
              <a:buSzPts val="4900"/>
              <a:buNone/>
              <a:defRPr sz="4900"/>
            </a:lvl5pPr>
            <a:lvl6pPr lvl="5" algn="ctr">
              <a:lnSpc>
                <a:spcPct val="100000"/>
              </a:lnSpc>
              <a:spcBef>
                <a:spcPts val="0"/>
              </a:spcBef>
              <a:spcAft>
                <a:spcPts val="0"/>
              </a:spcAft>
              <a:buSzPts val="4900"/>
              <a:buNone/>
              <a:defRPr sz="4900"/>
            </a:lvl6pPr>
            <a:lvl7pPr lvl="6" algn="ctr">
              <a:lnSpc>
                <a:spcPct val="100000"/>
              </a:lnSpc>
              <a:spcBef>
                <a:spcPts val="0"/>
              </a:spcBef>
              <a:spcAft>
                <a:spcPts val="0"/>
              </a:spcAft>
              <a:buSzPts val="4900"/>
              <a:buNone/>
              <a:defRPr sz="4900"/>
            </a:lvl7pPr>
            <a:lvl8pPr lvl="7" algn="ctr">
              <a:lnSpc>
                <a:spcPct val="100000"/>
              </a:lnSpc>
              <a:spcBef>
                <a:spcPts val="0"/>
              </a:spcBef>
              <a:spcAft>
                <a:spcPts val="0"/>
              </a:spcAft>
              <a:buSzPts val="4900"/>
              <a:buNone/>
              <a:defRPr sz="4900"/>
            </a:lvl8pPr>
            <a:lvl9pPr lvl="8" algn="ctr">
              <a:lnSpc>
                <a:spcPct val="100000"/>
              </a:lnSpc>
              <a:spcBef>
                <a:spcPts val="0"/>
              </a:spcBef>
              <a:spcAft>
                <a:spcPts val="0"/>
              </a:spcAft>
              <a:buSzPts val="4900"/>
              <a:buNone/>
              <a:defRPr sz="4900"/>
            </a:lvl9pPr>
          </a:lstStyle>
          <a:p/>
        </p:txBody>
      </p:sp>
      <p:sp>
        <p:nvSpPr>
          <p:cNvPr id="39" name="Google Shape;39;p9"/>
          <p:cNvSpPr txBox="1"/>
          <p:nvPr>
            <p:ph idx="2" type="body"/>
          </p:nvPr>
        </p:nvSpPr>
        <p:spPr>
          <a:xfrm>
            <a:off x="7615063" y="2806461"/>
            <a:ext cx="5915400" cy="14322000"/>
          </a:xfrm>
          <a:prstGeom prst="rect">
            <a:avLst/>
          </a:prstGeom>
        </p:spPr>
        <p:txBody>
          <a:bodyPr anchorCtr="0" anchor="ctr" bIns="212075" lIns="212075" spcFirstLastPara="1" rIns="212075" wrap="square" tIns="212075">
            <a:noAutofit/>
          </a:bodyPr>
          <a:lstStyle>
            <a:lvl1pPr indent="-495300" lvl="0" marL="457200">
              <a:spcBef>
                <a:spcPts val="0"/>
              </a:spcBef>
              <a:spcAft>
                <a:spcPts val="0"/>
              </a:spcAft>
              <a:buSzPts val="4200"/>
              <a:buChar char="●"/>
              <a:defRPr/>
            </a:lvl1pPr>
            <a:lvl2pPr indent="-431800" lvl="1" marL="914400">
              <a:spcBef>
                <a:spcPts val="3700"/>
              </a:spcBef>
              <a:spcAft>
                <a:spcPts val="0"/>
              </a:spcAft>
              <a:buSzPts val="3200"/>
              <a:buChar char="○"/>
              <a:defRPr/>
            </a:lvl2pPr>
            <a:lvl3pPr indent="-431800" lvl="2" marL="1371600">
              <a:spcBef>
                <a:spcPts val="3700"/>
              </a:spcBef>
              <a:spcAft>
                <a:spcPts val="0"/>
              </a:spcAft>
              <a:buSzPts val="3200"/>
              <a:buChar char="■"/>
              <a:defRPr/>
            </a:lvl3pPr>
            <a:lvl4pPr indent="-431800" lvl="3" marL="1828800">
              <a:spcBef>
                <a:spcPts val="3700"/>
              </a:spcBef>
              <a:spcAft>
                <a:spcPts val="0"/>
              </a:spcAft>
              <a:buSzPts val="3200"/>
              <a:buChar char="●"/>
              <a:defRPr/>
            </a:lvl4pPr>
            <a:lvl5pPr indent="-431800" lvl="4" marL="2286000">
              <a:spcBef>
                <a:spcPts val="3700"/>
              </a:spcBef>
              <a:spcAft>
                <a:spcPts val="0"/>
              </a:spcAft>
              <a:buSzPts val="3200"/>
              <a:buChar char="○"/>
              <a:defRPr/>
            </a:lvl5pPr>
            <a:lvl6pPr indent="-431800" lvl="5" marL="2743200">
              <a:spcBef>
                <a:spcPts val="3700"/>
              </a:spcBef>
              <a:spcAft>
                <a:spcPts val="0"/>
              </a:spcAft>
              <a:buSzPts val="3200"/>
              <a:buChar char="■"/>
              <a:defRPr/>
            </a:lvl6pPr>
            <a:lvl7pPr indent="-431800" lvl="6" marL="3200400">
              <a:spcBef>
                <a:spcPts val="3700"/>
              </a:spcBef>
              <a:spcAft>
                <a:spcPts val="0"/>
              </a:spcAft>
              <a:buSzPts val="3200"/>
              <a:buChar char="●"/>
              <a:defRPr/>
            </a:lvl7pPr>
            <a:lvl8pPr indent="-431800" lvl="7" marL="3657600">
              <a:spcBef>
                <a:spcPts val="3700"/>
              </a:spcBef>
              <a:spcAft>
                <a:spcPts val="0"/>
              </a:spcAft>
              <a:buSzPts val="3200"/>
              <a:buChar char="○"/>
              <a:defRPr/>
            </a:lvl8pPr>
            <a:lvl9pPr indent="-431800" lvl="8" marL="4114800">
              <a:spcBef>
                <a:spcPts val="3700"/>
              </a:spcBef>
              <a:spcAft>
                <a:spcPts val="3700"/>
              </a:spcAft>
              <a:buSzPts val="3200"/>
              <a:buChar char="■"/>
              <a:defRPr/>
            </a:lvl9pPr>
          </a:lstStyle>
          <a:p/>
        </p:txBody>
      </p:sp>
      <p:sp>
        <p:nvSpPr>
          <p:cNvPr id="40" name="Google Shape;40;p9"/>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80538" y="16397395"/>
            <a:ext cx="9248100" cy="2345400"/>
          </a:xfrm>
          <a:prstGeom prst="rect">
            <a:avLst/>
          </a:prstGeom>
        </p:spPr>
        <p:txBody>
          <a:bodyPr anchorCtr="0" anchor="ctr" bIns="212075" lIns="212075" spcFirstLastPara="1" rIns="212075" wrap="square" tIns="212075">
            <a:noAutofit/>
          </a:bodyPr>
          <a:lstStyle>
            <a:lvl1pPr indent="-228600" lvl="0" marL="457200">
              <a:lnSpc>
                <a:spcPct val="100000"/>
              </a:lnSpc>
              <a:spcBef>
                <a:spcPts val="0"/>
              </a:spcBef>
              <a:spcAft>
                <a:spcPts val="0"/>
              </a:spcAft>
              <a:buSzPts val="4200"/>
              <a:buNone/>
              <a:defRPr/>
            </a:lvl1pPr>
          </a:lstStyle>
          <a:p/>
        </p:txBody>
      </p:sp>
      <p:sp>
        <p:nvSpPr>
          <p:cNvPr id="43" name="Google Shape;43;p10"/>
          <p:cNvSpPr txBox="1"/>
          <p:nvPr>
            <p:ph idx="12" type="sldNum"/>
          </p:nvPr>
        </p:nvSpPr>
        <p:spPr>
          <a:xfrm>
            <a:off x="13061706" y="18074283"/>
            <a:ext cx="846000" cy="1525500"/>
          </a:xfrm>
          <a:prstGeom prst="rect">
            <a:avLst/>
          </a:prstGeom>
        </p:spPr>
        <p:txBody>
          <a:bodyPr anchorCtr="0" anchor="ctr" bIns="212075" lIns="212075" spcFirstLastPara="1" rIns="212075" wrap="square" tIns="2120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80538" y="1724884"/>
            <a:ext cx="13135800" cy="2219700"/>
          </a:xfrm>
          <a:prstGeom prst="rect">
            <a:avLst/>
          </a:prstGeom>
          <a:noFill/>
          <a:ln>
            <a:noFill/>
          </a:ln>
        </p:spPr>
        <p:txBody>
          <a:bodyPr anchorCtr="0" anchor="t" bIns="212075" lIns="212075" spcFirstLastPara="1" rIns="212075" wrap="square" tIns="212075">
            <a:noAutofit/>
          </a:bodyPr>
          <a:lstStyle>
            <a:lvl1pPr lvl="0">
              <a:spcBef>
                <a:spcPts val="0"/>
              </a:spcBef>
              <a:spcAft>
                <a:spcPts val="0"/>
              </a:spcAft>
              <a:buClr>
                <a:schemeClr val="dk1"/>
              </a:buClr>
              <a:buSzPts val="6500"/>
              <a:buNone/>
              <a:defRPr sz="6500">
                <a:solidFill>
                  <a:schemeClr val="dk1"/>
                </a:solidFill>
              </a:defRPr>
            </a:lvl1pPr>
            <a:lvl2pPr lvl="1">
              <a:spcBef>
                <a:spcPts val="0"/>
              </a:spcBef>
              <a:spcAft>
                <a:spcPts val="0"/>
              </a:spcAft>
              <a:buClr>
                <a:schemeClr val="dk1"/>
              </a:buClr>
              <a:buSzPts val="6500"/>
              <a:buNone/>
              <a:defRPr sz="6500">
                <a:solidFill>
                  <a:schemeClr val="dk1"/>
                </a:solidFill>
              </a:defRPr>
            </a:lvl2pPr>
            <a:lvl3pPr lvl="2">
              <a:spcBef>
                <a:spcPts val="0"/>
              </a:spcBef>
              <a:spcAft>
                <a:spcPts val="0"/>
              </a:spcAft>
              <a:buClr>
                <a:schemeClr val="dk1"/>
              </a:buClr>
              <a:buSzPts val="6500"/>
              <a:buNone/>
              <a:defRPr sz="6500">
                <a:solidFill>
                  <a:schemeClr val="dk1"/>
                </a:solidFill>
              </a:defRPr>
            </a:lvl3pPr>
            <a:lvl4pPr lvl="3">
              <a:spcBef>
                <a:spcPts val="0"/>
              </a:spcBef>
              <a:spcAft>
                <a:spcPts val="0"/>
              </a:spcAft>
              <a:buClr>
                <a:schemeClr val="dk1"/>
              </a:buClr>
              <a:buSzPts val="6500"/>
              <a:buNone/>
              <a:defRPr sz="6500">
                <a:solidFill>
                  <a:schemeClr val="dk1"/>
                </a:solidFill>
              </a:defRPr>
            </a:lvl4pPr>
            <a:lvl5pPr lvl="4">
              <a:spcBef>
                <a:spcPts val="0"/>
              </a:spcBef>
              <a:spcAft>
                <a:spcPts val="0"/>
              </a:spcAft>
              <a:buClr>
                <a:schemeClr val="dk1"/>
              </a:buClr>
              <a:buSzPts val="6500"/>
              <a:buNone/>
              <a:defRPr sz="6500">
                <a:solidFill>
                  <a:schemeClr val="dk1"/>
                </a:solidFill>
              </a:defRPr>
            </a:lvl5pPr>
            <a:lvl6pPr lvl="5">
              <a:spcBef>
                <a:spcPts val="0"/>
              </a:spcBef>
              <a:spcAft>
                <a:spcPts val="0"/>
              </a:spcAft>
              <a:buClr>
                <a:schemeClr val="dk1"/>
              </a:buClr>
              <a:buSzPts val="6500"/>
              <a:buNone/>
              <a:defRPr sz="6500">
                <a:solidFill>
                  <a:schemeClr val="dk1"/>
                </a:solidFill>
              </a:defRPr>
            </a:lvl6pPr>
            <a:lvl7pPr lvl="6">
              <a:spcBef>
                <a:spcPts val="0"/>
              </a:spcBef>
              <a:spcAft>
                <a:spcPts val="0"/>
              </a:spcAft>
              <a:buClr>
                <a:schemeClr val="dk1"/>
              </a:buClr>
              <a:buSzPts val="6500"/>
              <a:buNone/>
              <a:defRPr sz="6500">
                <a:solidFill>
                  <a:schemeClr val="dk1"/>
                </a:solidFill>
              </a:defRPr>
            </a:lvl7pPr>
            <a:lvl8pPr lvl="7">
              <a:spcBef>
                <a:spcPts val="0"/>
              </a:spcBef>
              <a:spcAft>
                <a:spcPts val="0"/>
              </a:spcAft>
              <a:buClr>
                <a:schemeClr val="dk1"/>
              </a:buClr>
              <a:buSzPts val="6500"/>
              <a:buNone/>
              <a:defRPr sz="6500">
                <a:solidFill>
                  <a:schemeClr val="dk1"/>
                </a:solidFill>
              </a:defRPr>
            </a:lvl8pPr>
            <a:lvl9pPr lvl="8">
              <a:spcBef>
                <a:spcPts val="0"/>
              </a:spcBef>
              <a:spcAft>
                <a:spcPts val="0"/>
              </a:spcAft>
              <a:buClr>
                <a:schemeClr val="dk1"/>
              </a:buClr>
              <a:buSzPts val="6500"/>
              <a:buNone/>
              <a:defRPr sz="6500">
                <a:solidFill>
                  <a:schemeClr val="dk1"/>
                </a:solidFill>
              </a:defRPr>
            </a:lvl9pPr>
          </a:lstStyle>
          <a:p/>
        </p:txBody>
      </p:sp>
      <p:sp>
        <p:nvSpPr>
          <p:cNvPr id="7" name="Google Shape;7;p1"/>
          <p:cNvSpPr txBox="1"/>
          <p:nvPr>
            <p:ph idx="1" type="body"/>
          </p:nvPr>
        </p:nvSpPr>
        <p:spPr>
          <a:xfrm>
            <a:off x="480538" y="4466908"/>
            <a:ext cx="13135800" cy="13241700"/>
          </a:xfrm>
          <a:prstGeom prst="rect">
            <a:avLst/>
          </a:prstGeom>
          <a:noFill/>
          <a:ln>
            <a:noFill/>
          </a:ln>
        </p:spPr>
        <p:txBody>
          <a:bodyPr anchorCtr="0" anchor="t" bIns="212075" lIns="212075" spcFirstLastPara="1" rIns="212075" wrap="square" tIns="212075">
            <a:noAutofit/>
          </a:bodyPr>
          <a:lstStyle>
            <a:lvl1pPr indent="-495300" lvl="0" marL="457200">
              <a:lnSpc>
                <a:spcPct val="115000"/>
              </a:lnSpc>
              <a:spcBef>
                <a:spcPts val="0"/>
              </a:spcBef>
              <a:spcAft>
                <a:spcPts val="0"/>
              </a:spcAft>
              <a:buClr>
                <a:schemeClr val="dk2"/>
              </a:buClr>
              <a:buSzPts val="4200"/>
              <a:buChar char="●"/>
              <a:defRPr sz="4200">
                <a:solidFill>
                  <a:schemeClr val="dk2"/>
                </a:solidFill>
              </a:defRPr>
            </a:lvl1pPr>
            <a:lvl2pPr indent="-431800" lvl="1" marL="914400">
              <a:lnSpc>
                <a:spcPct val="115000"/>
              </a:lnSpc>
              <a:spcBef>
                <a:spcPts val="3700"/>
              </a:spcBef>
              <a:spcAft>
                <a:spcPts val="0"/>
              </a:spcAft>
              <a:buClr>
                <a:schemeClr val="dk2"/>
              </a:buClr>
              <a:buSzPts val="3200"/>
              <a:buChar char="○"/>
              <a:defRPr sz="3200">
                <a:solidFill>
                  <a:schemeClr val="dk2"/>
                </a:solidFill>
              </a:defRPr>
            </a:lvl2pPr>
            <a:lvl3pPr indent="-431800" lvl="2" marL="1371600">
              <a:lnSpc>
                <a:spcPct val="115000"/>
              </a:lnSpc>
              <a:spcBef>
                <a:spcPts val="3700"/>
              </a:spcBef>
              <a:spcAft>
                <a:spcPts val="0"/>
              </a:spcAft>
              <a:buClr>
                <a:schemeClr val="dk2"/>
              </a:buClr>
              <a:buSzPts val="3200"/>
              <a:buChar char="■"/>
              <a:defRPr sz="3200">
                <a:solidFill>
                  <a:schemeClr val="dk2"/>
                </a:solidFill>
              </a:defRPr>
            </a:lvl3pPr>
            <a:lvl4pPr indent="-431800" lvl="3" marL="1828800">
              <a:lnSpc>
                <a:spcPct val="115000"/>
              </a:lnSpc>
              <a:spcBef>
                <a:spcPts val="3700"/>
              </a:spcBef>
              <a:spcAft>
                <a:spcPts val="0"/>
              </a:spcAft>
              <a:buClr>
                <a:schemeClr val="dk2"/>
              </a:buClr>
              <a:buSzPts val="3200"/>
              <a:buChar char="●"/>
              <a:defRPr sz="3200">
                <a:solidFill>
                  <a:schemeClr val="dk2"/>
                </a:solidFill>
              </a:defRPr>
            </a:lvl4pPr>
            <a:lvl5pPr indent="-431800" lvl="4" marL="2286000">
              <a:lnSpc>
                <a:spcPct val="115000"/>
              </a:lnSpc>
              <a:spcBef>
                <a:spcPts val="3700"/>
              </a:spcBef>
              <a:spcAft>
                <a:spcPts val="0"/>
              </a:spcAft>
              <a:buClr>
                <a:schemeClr val="dk2"/>
              </a:buClr>
              <a:buSzPts val="3200"/>
              <a:buChar char="○"/>
              <a:defRPr sz="3200">
                <a:solidFill>
                  <a:schemeClr val="dk2"/>
                </a:solidFill>
              </a:defRPr>
            </a:lvl5pPr>
            <a:lvl6pPr indent="-431800" lvl="5" marL="2743200">
              <a:lnSpc>
                <a:spcPct val="115000"/>
              </a:lnSpc>
              <a:spcBef>
                <a:spcPts val="3700"/>
              </a:spcBef>
              <a:spcAft>
                <a:spcPts val="0"/>
              </a:spcAft>
              <a:buClr>
                <a:schemeClr val="dk2"/>
              </a:buClr>
              <a:buSzPts val="3200"/>
              <a:buChar char="■"/>
              <a:defRPr sz="3200">
                <a:solidFill>
                  <a:schemeClr val="dk2"/>
                </a:solidFill>
              </a:defRPr>
            </a:lvl6pPr>
            <a:lvl7pPr indent="-431800" lvl="6" marL="3200400">
              <a:lnSpc>
                <a:spcPct val="115000"/>
              </a:lnSpc>
              <a:spcBef>
                <a:spcPts val="3700"/>
              </a:spcBef>
              <a:spcAft>
                <a:spcPts val="0"/>
              </a:spcAft>
              <a:buClr>
                <a:schemeClr val="dk2"/>
              </a:buClr>
              <a:buSzPts val="3200"/>
              <a:buChar char="●"/>
              <a:defRPr sz="3200">
                <a:solidFill>
                  <a:schemeClr val="dk2"/>
                </a:solidFill>
              </a:defRPr>
            </a:lvl7pPr>
            <a:lvl8pPr indent="-431800" lvl="7" marL="3657600">
              <a:lnSpc>
                <a:spcPct val="115000"/>
              </a:lnSpc>
              <a:spcBef>
                <a:spcPts val="3700"/>
              </a:spcBef>
              <a:spcAft>
                <a:spcPts val="0"/>
              </a:spcAft>
              <a:buClr>
                <a:schemeClr val="dk2"/>
              </a:buClr>
              <a:buSzPts val="3200"/>
              <a:buChar char="○"/>
              <a:defRPr sz="3200">
                <a:solidFill>
                  <a:schemeClr val="dk2"/>
                </a:solidFill>
              </a:defRPr>
            </a:lvl8pPr>
            <a:lvl9pPr indent="-431800" lvl="8" marL="4114800">
              <a:lnSpc>
                <a:spcPct val="115000"/>
              </a:lnSpc>
              <a:spcBef>
                <a:spcPts val="3700"/>
              </a:spcBef>
              <a:spcAft>
                <a:spcPts val="3700"/>
              </a:spcAft>
              <a:buClr>
                <a:schemeClr val="dk2"/>
              </a:buClr>
              <a:buSzPts val="3200"/>
              <a:buChar char="■"/>
              <a:defRPr sz="3200">
                <a:solidFill>
                  <a:schemeClr val="dk2"/>
                </a:solidFill>
              </a:defRPr>
            </a:lvl9pPr>
          </a:lstStyle>
          <a:p/>
        </p:txBody>
      </p:sp>
      <p:sp>
        <p:nvSpPr>
          <p:cNvPr id="8" name="Google Shape;8;p1"/>
          <p:cNvSpPr txBox="1"/>
          <p:nvPr>
            <p:ph idx="12" type="sldNum"/>
          </p:nvPr>
        </p:nvSpPr>
        <p:spPr>
          <a:xfrm>
            <a:off x="13061706" y="18074283"/>
            <a:ext cx="846000" cy="1525500"/>
          </a:xfrm>
          <a:prstGeom prst="rect">
            <a:avLst/>
          </a:prstGeom>
          <a:noFill/>
          <a:ln>
            <a:noFill/>
          </a:ln>
        </p:spPr>
        <p:txBody>
          <a:bodyPr anchorCtr="0" anchor="ctr" bIns="212075" lIns="212075" spcFirstLastPara="1" rIns="212075" wrap="square" tIns="212075">
            <a:noAutofit/>
          </a:bodyPr>
          <a:lstStyle>
            <a:lvl1pPr lvl="0" algn="r">
              <a:buNone/>
              <a:defRPr sz="2300">
                <a:solidFill>
                  <a:schemeClr val="dk2"/>
                </a:solidFill>
              </a:defRPr>
            </a:lvl1pPr>
            <a:lvl2pPr lvl="1" algn="r">
              <a:buNone/>
              <a:defRPr sz="2300">
                <a:solidFill>
                  <a:schemeClr val="dk2"/>
                </a:solidFill>
              </a:defRPr>
            </a:lvl2pPr>
            <a:lvl3pPr lvl="2" algn="r">
              <a:buNone/>
              <a:defRPr sz="2300">
                <a:solidFill>
                  <a:schemeClr val="dk2"/>
                </a:solidFill>
              </a:defRPr>
            </a:lvl3pPr>
            <a:lvl4pPr lvl="3" algn="r">
              <a:buNone/>
              <a:defRPr sz="2300">
                <a:solidFill>
                  <a:schemeClr val="dk2"/>
                </a:solidFill>
              </a:defRPr>
            </a:lvl4pPr>
            <a:lvl5pPr lvl="4" algn="r">
              <a:buNone/>
              <a:defRPr sz="2300">
                <a:solidFill>
                  <a:schemeClr val="dk2"/>
                </a:solidFill>
              </a:defRPr>
            </a:lvl5pPr>
            <a:lvl6pPr lvl="5" algn="r">
              <a:buNone/>
              <a:defRPr sz="2300">
                <a:solidFill>
                  <a:schemeClr val="dk2"/>
                </a:solidFill>
              </a:defRPr>
            </a:lvl6pPr>
            <a:lvl7pPr lvl="6" algn="r">
              <a:buNone/>
              <a:defRPr sz="2300">
                <a:solidFill>
                  <a:schemeClr val="dk2"/>
                </a:solidFill>
              </a:defRPr>
            </a:lvl7pPr>
            <a:lvl8pPr lvl="7" algn="r">
              <a:buNone/>
              <a:defRPr sz="2300">
                <a:solidFill>
                  <a:schemeClr val="dk2"/>
                </a:solidFill>
              </a:defRPr>
            </a:lvl8pPr>
            <a:lvl9pPr lvl="8" algn="r">
              <a:buNone/>
              <a:defRPr sz="2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jpg"/><Relationship Id="rId4" Type="http://schemas.openxmlformats.org/officeDocument/2006/relationships/hyperlink" Target="https://docs.google.com/presentation/d/1ynPb9i0-P4zuPXFz6A5qslHVNVc11TqphtxRHahRKE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30.jpg"/><Relationship Id="rId6" Type="http://schemas.openxmlformats.org/officeDocument/2006/relationships/image" Target="../media/image29.jpg"/><Relationship Id="rId7"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1.png"/><Relationship Id="rId7"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19.jpg"/><Relationship Id="rId5"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31.png"/><Relationship Id="rId5"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34.jp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4.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jpg"/><Relationship Id="rId4" Type="http://schemas.openxmlformats.org/officeDocument/2006/relationships/image" Target="../media/image8.jpg"/><Relationship Id="rId5"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14097000" cy="19935825"/>
          </a:xfrm>
          <a:prstGeom prst="rect">
            <a:avLst/>
          </a:prstGeom>
          <a:noFill/>
          <a:ln>
            <a:noFill/>
          </a:ln>
        </p:spPr>
      </p:pic>
      <p:sp>
        <p:nvSpPr>
          <p:cNvPr id="55" name="Google Shape;55;p13"/>
          <p:cNvSpPr/>
          <p:nvPr/>
        </p:nvSpPr>
        <p:spPr>
          <a:xfrm>
            <a:off x="2981475" y="19427250"/>
            <a:ext cx="456600" cy="381300"/>
          </a:xfrm>
          <a:prstGeom prst="rect">
            <a:avLst/>
          </a:prstGeom>
          <a:solidFill>
            <a:srgbClr val="8E7CC3"/>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6" name="Google Shape;56;p13"/>
          <p:cNvSpPr txBox="1"/>
          <p:nvPr/>
        </p:nvSpPr>
        <p:spPr>
          <a:xfrm>
            <a:off x="346952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8E7CC3"/>
                </a:solidFill>
                <a:latin typeface="Oswald"/>
                <a:ea typeface="Oswald"/>
                <a:cs typeface="Oswald"/>
                <a:sym typeface="Oswald"/>
              </a:rPr>
              <a:t>MALE SLIDES</a:t>
            </a:r>
            <a:endParaRPr sz="2400">
              <a:solidFill>
                <a:srgbClr val="8E7CC3"/>
              </a:solidFill>
              <a:latin typeface="Oswald"/>
              <a:ea typeface="Oswald"/>
              <a:cs typeface="Oswald"/>
              <a:sym typeface="Oswald"/>
            </a:endParaRPr>
          </a:p>
        </p:txBody>
      </p:sp>
      <p:sp>
        <p:nvSpPr>
          <p:cNvPr id="57" name="Google Shape;57;p13"/>
          <p:cNvSpPr/>
          <p:nvPr/>
        </p:nvSpPr>
        <p:spPr>
          <a:xfrm>
            <a:off x="188950" y="19410400"/>
            <a:ext cx="456600" cy="381300"/>
          </a:xfrm>
          <a:prstGeom prst="rect">
            <a:avLst/>
          </a:prstGeom>
          <a:solidFill>
            <a:srgbClr val="CC4125"/>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58" name="Google Shape;58;p13"/>
          <p:cNvSpPr txBox="1"/>
          <p:nvPr/>
        </p:nvSpPr>
        <p:spPr>
          <a:xfrm>
            <a:off x="690825" y="19325625"/>
            <a:ext cx="17433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4125"/>
                </a:solidFill>
                <a:latin typeface="Oswald"/>
                <a:ea typeface="Oswald"/>
                <a:cs typeface="Oswald"/>
                <a:sym typeface="Oswald"/>
              </a:rPr>
              <a:t>IMPORTANT</a:t>
            </a:r>
            <a:endParaRPr sz="2400">
              <a:solidFill>
                <a:srgbClr val="CC4125"/>
              </a:solidFill>
              <a:latin typeface="Oswald"/>
              <a:ea typeface="Oswald"/>
              <a:cs typeface="Oswald"/>
              <a:sym typeface="Oswald"/>
            </a:endParaRPr>
          </a:p>
        </p:txBody>
      </p:sp>
      <p:sp>
        <p:nvSpPr>
          <p:cNvPr id="59" name="Google Shape;59;p13"/>
          <p:cNvSpPr txBox="1"/>
          <p:nvPr/>
        </p:nvSpPr>
        <p:spPr>
          <a:xfrm>
            <a:off x="8458025" y="19342475"/>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5818E"/>
                </a:solidFill>
                <a:latin typeface="Oswald"/>
                <a:ea typeface="Oswald"/>
                <a:cs typeface="Oswald"/>
                <a:sym typeface="Oswald"/>
              </a:rPr>
              <a:t>FEMALE SLIDES</a:t>
            </a:r>
            <a:endParaRPr sz="2400">
              <a:solidFill>
                <a:srgbClr val="45818E"/>
              </a:solidFill>
              <a:latin typeface="Oswald"/>
              <a:ea typeface="Oswald"/>
              <a:cs typeface="Oswald"/>
              <a:sym typeface="Oswald"/>
            </a:endParaRPr>
          </a:p>
        </p:txBody>
      </p:sp>
      <p:sp>
        <p:nvSpPr>
          <p:cNvPr id="60" name="Google Shape;60;p13"/>
          <p:cNvSpPr/>
          <p:nvPr/>
        </p:nvSpPr>
        <p:spPr>
          <a:xfrm>
            <a:off x="11087125" y="19410400"/>
            <a:ext cx="456600" cy="381300"/>
          </a:xfrm>
          <a:prstGeom prst="rect">
            <a:avLst/>
          </a:prstGeom>
          <a:solidFill>
            <a:srgbClr val="B45F06"/>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61" name="Google Shape;61;p13"/>
          <p:cNvSpPr txBox="1"/>
          <p:nvPr/>
        </p:nvSpPr>
        <p:spPr>
          <a:xfrm>
            <a:off x="11589000" y="19325625"/>
            <a:ext cx="26718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B45F06"/>
                </a:solidFill>
                <a:latin typeface="Oswald"/>
                <a:ea typeface="Oswald"/>
                <a:cs typeface="Oswald"/>
                <a:sym typeface="Oswald"/>
              </a:rPr>
              <a:t>LECTURER’S NOTES</a:t>
            </a:r>
            <a:endParaRPr sz="2400">
              <a:solidFill>
                <a:srgbClr val="B45F06"/>
              </a:solidFill>
              <a:latin typeface="Oswald"/>
              <a:ea typeface="Oswald"/>
              <a:cs typeface="Oswald"/>
              <a:sym typeface="Oswald"/>
            </a:endParaRPr>
          </a:p>
        </p:txBody>
      </p:sp>
      <p:sp>
        <p:nvSpPr>
          <p:cNvPr id="62" name="Google Shape;62;p13"/>
          <p:cNvSpPr/>
          <p:nvPr/>
        </p:nvSpPr>
        <p:spPr>
          <a:xfrm>
            <a:off x="6009500" y="19418825"/>
            <a:ext cx="456600" cy="381300"/>
          </a:xfrm>
          <a:prstGeom prst="rect">
            <a:avLst/>
          </a:prstGeom>
          <a:solidFill>
            <a:srgbClr val="999999"/>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63" name="Google Shape;63;p13"/>
          <p:cNvSpPr txBox="1"/>
          <p:nvPr/>
        </p:nvSpPr>
        <p:spPr>
          <a:xfrm>
            <a:off x="6511375" y="19334050"/>
            <a:ext cx="1932900" cy="5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latin typeface="Oswald"/>
                <a:ea typeface="Oswald"/>
                <a:cs typeface="Oswald"/>
                <a:sym typeface="Oswald"/>
              </a:rPr>
              <a:t>EXTRA</a:t>
            </a:r>
            <a:endParaRPr sz="2400">
              <a:solidFill>
                <a:srgbClr val="999999"/>
              </a:solidFill>
              <a:latin typeface="Oswald"/>
              <a:ea typeface="Oswald"/>
              <a:cs typeface="Oswald"/>
              <a:sym typeface="Oswald"/>
            </a:endParaRPr>
          </a:p>
        </p:txBody>
      </p:sp>
      <p:sp>
        <p:nvSpPr>
          <p:cNvPr id="64" name="Google Shape;64;p13"/>
          <p:cNvSpPr/>
          <p:nvPr/>
        </p:nvSpPr>
        <p:spPr>
          <a:xfrm>
            <a:off x="7956150" y="19410450"/>
            <a:ext cx="456600" cy="381300"/>
          </a:xfrm>
          <a:prstGeom prst="rect">
            <a:avLst/>
          </a:prstGeom>
          <a:solidFill>
            <a:srgbClr val="45818E"/>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45818E"/>
              </a:solidFill>
            </a:endParaRPr>
          </a:p>
        </p:txBody>
      </p:sp>
      <p:sp>
        <p:nvSpPr>
          <p:cNvPr id="65" name="Google Shape;65;p13"/>
          <p:cNvSpPr txBox="1"/>
          <p:nvPr/>
        </p:nvSpPr>
        <p:spPr>
          <a:xfrm>
            <a:off x="188950" y="7538350"/>
            <a:ext cx="13245600" cy="13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600">
                <a:solidFill>
                  <a:srgbClr val="FFD966"/>
                </a:solidFill>
                <a:latin typeface="Oswald"/>
                <a:ea typeface="Oswald"/>
                <a:cs typeface="Oswald"/>
                <a:sym typeface="Oswald"/>
              </a:rPr>
              <a:t>LECTURES </a:t>
            </a:r>
            <a:r>
              <a:rPr lang="en" sz="5600">
                <a:solidFill>
                  <a:srgbClr val="FFD966"/>
                </a:solidFill>
                <a:latin typeface="Oswald"/>
                <a:ea typeface="Oswald"/>
                <a:cs typeface="Oswald"/>
                <a:sym typeface="Oswald"/>
              </a:rPr>
              <a:t>X-XII</a:t>
            </a:r>
            <a:r>
              <a:rPr lang="en" sz="5600">
                <a:solidFill>
                  <a:srgbClr val="FFD966"/>
                </a:solidFill>
                <a:latin typeface="Oswald"/>
                <a:ea typeface="Oswald"/>
                <a:cs typeface="Oswald"/>
                <a:sym typeface="Oswald"/>
              </a:rPr>
              <a:t>: Adrenocortical Hormones </a:t>
            </a:r>
            <a:endParaRPr sz="5600">
              <a:solidFill>
                <a:srgbClr val="FFD966"/>
              </a:solidFill>
              <a:latin typeface="Oswald"/>
              <a:ea typeface="Oswald"/>
              <a:cs typeface="Oswald"/>
              <a:sym typeface="Oswald"/>
            </a:endParaRPr>
          </a:p>
        </p:txBody>
      </p:sp>
      <p:sp>
        <p:nvSpPr>
          <p:cNvPr id="66" name="Google Shape;66;p13"/>
          <p:cNvSpPr txBox="1"/>
          <p:nvPr/>
        </p:nvSpPr>
        <p:spPr>
          <a:xfrm>
            <a:off x="8868350" y="18452325"/>
            <a:ext cx="5285400" cy="8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100">
                <a:solidFill>
                  <a:srgbClr val="434343"/>
                </a:solidFill>
                <a:uFill>
                  <a:noFill/>
                </a:uFill>
                <a:latin typeface="Oswald"/>
                <a:ea typeface="Oswald"/>
                <a:cs typeface="Oswald"/>
                <a:sym typeface="Oswald"/>
                <a:hlinkClick r:id="rId4"/>
              </a:rPr>
              <a:t>EDITING FILE</a:t>
            </a:r>
            <a:endParaRPr sz="4100">
              <a:solidFill>
                <a:srgbClr val="434343"/>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22"/>
          <p:cNvSpPr txBox="1"/>
          <p:nvPr>
            <p:ph idx="1" type="body"/>
          </p:nvPr>
        </p:nvSpPr>
        <p:spPr>
          <a:xfrm>
            <a:off x="929925" y="1248125"/>
            <a:ext cx="8129400" cy="2907300"/>
          </a:xfrm>
          <a:prstGeom prst="rect">
            <a:avLst/>
          </a:prstGeom>
        </p:spPr>
        <p:txBody>
          <a:bodyPr anchorCtr="0" anchor="t" bIns="212075" lIns="212075" spcFirstLastPara="1" rIns="212075" wrap="square" tIns="212075">
            <a:noAutofit/>
          </a:bodyPr>
          <a:lstStyle/>
          <a:p>
            <a:pPr indent="0" lvl="0" marL="0" rtl="0" algn="l">
              <a:lnSpc>
                <a:spcPct val="100000"/>
              </a:lnSpc>
              <a:spcBef>
                <a:spcPts val="0"/>
              </a:spcBef>
              <a:spcAft>
                <a:spcPts val="0"/>
              </a:spcAft>
              <a:buNone/>
            </a:pPr>
            <a:r>
              <a:rPr lang="en" sz="4000">
                <a:solidFill>
                  <a:srgbClr val="45818E"/>
                </a:solidFill>
                <a:latin typeface="Oswald"/>
                <a:ea typeface="Oswald"/>
                <a:cs typeface="Oswald"/>
                <a:sym typeface="Oswald"/>
              </a:rPr>
              <a:t>Cortisol Transport &amp; Metabolism</a:t>
            </a:r>
            <a:endParaRPr sz="4000">
              <a:solidFill>
                <a:srgbClr val="45818E"/>
              </a:solidFill>
              <a:latin typeface="Oswald"/>
              <a:ea typeface="Oswald"/>
              <a:cs typeface="Oswald"/>
              <a:sym typeface="Oswald"/>
            </a:endParaRPr>
          </a:p>
          <a:p>
            <a:pPr indent="-406400" lvl="0" marL="457200" rtl="0" algn="l">
              <a:lnSpc>
                <a:spcPct val="100000"/>
              </a:lnSpc>
              <a:spcBef>
                <a:spcPts val="0"/>
              </a:spcBef>
              <a:spcAft>
                <a:spcPts val="0"/>
              </a:spcAft>
              <a:buClr>
                <a:schemeClr val="dk1"/>
              </a:buClr>
              <a:buSzPts val="2800"/>
              <a:buFont typeface="Times New Roman"/>
              <a:buChar char="●"/>
            </a:pPr>
            <a:r>
              <a:rPr lang="en" sz="2800" u="sng">
                <a:solidFill>
                  <a:schemeClr val="dk1"/>
                </a:solidFill>
                <a:latin typeface="Times New Roman"/>
                <a:ea typeface="Times New Roman"/>
                <a:cs typeface="Times New Roman"/>
                <a:sym typeface="Times New Roman"/>
              </a:rPr>
              <a:t>Bound (90-95%):</a:t>
            </a:r>
            <a:endParaRPr sz="2800" u="sng">
              <a:solidFill>
                <a:schemeClr val="dk1"/>
              </a:solidFill>
              <a:latin typeface="Times New Roman"/>
              <a:ea typeface="Times New Roman"/>
              <a:cs typeface="Times New Roman"/>
              <a:sym typeface="Times New Roman"/>
            </a:endParaRPr>
          </a:p>
          <a:p>
            <a:pPr indent="-406400" lvl="0" marL="457200" rtl="0" algn="l">
              <a:lnSpc>
                <a:spcPct val="100000"/>
              </a:lnSpc>
              <a:spcBef>
                <a:spcPts val="0"/>
              </a:spcBef>
              <a:spcAft>
                <a:spcPts val="0"/>
              </a:spcAft>
              <a:buClr>
                <a:schemeClr val="dk1"/>
              </a:buClr>
              <a:buSzPts val="2800"/>
              <a:buFont typeface="Times New Roman"/>
              <a:buChar char="-"/>
            </a:pPr>
            <a:r>
              <a:rPr lang="en" sz="2800">
                <a:solidFill>
                  <a:schemeClr val="dk1"/>
                </a:solidFill>
                <a:latin typeface="Times New Roman"/>
                <a:ea typeface="Times New Roman"/>
                <a:cs typeface="Times New Roman"/>
                <a:sym typeface="Times New Roman"/>
              </a:rPr>
              <a:t>Mostly to transcortin (Cortisol Binding Globulin). </a:t>
            </a:r>
            <a:endParaRPr sz="2800">
              <a:solidFill>
                <a:schemeClr val="dk1"/>
              </a:solidFill>
              <a:latin typeface="Times New Roman"/>
              <a:ea typeface="Times New Roman"/>
              <a:cs typeface="Times New Roman"/>
              <a:sym typeface="Times New Roman"/>
            </a:endParaRPr>
          </a:p>
          <a:p>
            <a:pPr indent="-406400" lvl="0" marL="457200" rtl="0" algn="l">
              <a:lnSpc>
                <a:spcPct val="100000"/>
              </a:lnSpc>
              <a:spcBef>
                <a:spcPts val="0"/>
              </a:spcBef>
              <a:spcAft>
                <a:spcPts val="0"/>
              </a:spcAft>
              <a:buClr>
                <a:schemeClr val="dk1"/>
              </a:buClr>
              <a:buSzPts val="2800"/>
              <a:buFont typeface="Times New Roman"/>
              <a:buChar char="-"/>
            </a:pPr>
            <a:r>
              <a:rPr lang="en" sz="2800">
                <a:solidFill>
                  <a:schemeClr val="dk1"/>
                </a:solidFill>
                <a:latin typeface="Times New Roman"/>
                <a:ea typeface="Times New Roman"/>
                <a:cs typeface="Times New Roman"/>
                <a:sym typeface="Times New Roman"/>
              </a:rPr>
              <a:t>Albumin.</a:t>
            </a:r>
            <a:endParaRPr sz="2800">
              <a:solidFill>
                <a:schemeClr val="dk1"/>
              </a:solidFill>
              <a:latin typeface="Times New Roman"/>
              <a:ea typeface="Times New Roman"/>
              <a:cs typeface="Times New Roman"/>
              <a:sym typeface="Times New Roman"/>
            </a:endParaRPr>
          </a:p>
          <a:p>
            <a:pPr indent="-406400" lvl="0" marL="457200" rtl="0" algn="l">
              <a:lnSpc>
                <a:spcPct val="100000"/>
              </a:lnSpc>
              <a:spcBef>
                <a:spcPts val="0"/>
              </a:spcBef>
              <a:spcAft>
                <a:spcPts val="0"/>
              </a:spcAft>
              <a:buClr>
                <a:schemeClr val="dk1"/>
              </a:buClr>
              <a:buSzPts val="2800"/>
              <a:buFont typeface="Times New Roman"/>
              <a:buChar char="●"/>
            </a:pPr>
            <a:r>
              <a:rPr lang="en" sz="2800" u="sng">
                <a:solidFill>
                  <a:schemeClr val="dk1"/>
                </a:solidFill>
                <a:latin typeface="Times New Roman"/>
                <a:ea typeface="Times New Roman"/>
                <a:cs typeface="Times New Roman"/>
                <a:sym typeface="Times New Roman"/>
              </a:rPr>
              <a:t>Free (6%): </a:t>
            </a:r>
            <a:r>
              <a:rPr lang="en" sz="2800">
                <a:solidFill>
                  <a:schemeClr val="dk1"/>
                </a:solidFill>
                <a:latin typeface="Times New Roman"/>
                <a:ea typeface="Times New Roman"/>
                <a:cs typeface="Times New Roman"/>
                <a:sym typeface="Times New Roman"/>
              </a:rPr>
              <a:t>Active.</a:t>
            </a:r>
            <a:endParaRPr sz="2800">
              <a:solidFill>
                <a:schemeClr val="dk1"/>
              </a:solidFill>
              <a:latin typeface="Times New Roman"/>
              <a:ea typeface="Times New Roman"/>
              <a:cs typeface="Times New Roman"/>
              <a:sym typeface="Times New Roman"/>
            </a:endParaRPr>
          </a:p>
          <a:p>
            <a:pPr indent="-406400" lvl="0" marL="457200" rtl="0" algn="l">
              <a:lnSpc>
                <a:spcPct val="100000"/>
              </a:lnSpc>
              <a:spcBef>
                <a:spcPts val="0"/>
              </a:spcBef>
              <a:spcAft>
                <a:spcPts val="0"/>
              </a:spcAft>
              <a:buClr>
                <a:schemeClr val="dk1"/>
              </a:buClr>
              <a:buSzPts val="2800"/>
              <a:buFont typeface="Times New Roman"/>
              <a:buChar char="●"/>
            </a:pPr>
            <a:r>
              <a:rPr lang="en" sz="2800">
                <a:solidFill>
                  <a:schemeClr val="dk1"/>
                </a:solidFill>
                <a:latin typeface="Times New Roman"/>
                <a:ea typeface="Times New Roman"/>
                <a:cs typeface="Times New Roman"/>
                <a:sym typeface="Times New Roman"/>
              </a:rPr>
              <a:t>Half life = 60-90 minutes</a:t>
            </a:r>
            <a:endParaRPr sz="2800">
              <a:solidFill>
                <a:schemeClr val="dk1"/>
              </a:solidFill>
              <a:latin typeface="Times New Roman"/>
              <a:ea typeface="Times New Roman"/>
              <a:cs typeface="Times New Roman"/>
              <a:sym typeface="Times New Roman"/>
            </a:endParaRPr>
          </a:p>
          <a:p>
            <a:pPr indent="-406400" lvl="0" marL="457200" rtl="0" algn="l">
              <a:lnSpc>
                <a:spcPct val="100000"/>
              </a:lnSpc>
              <a:spcBef>
                <a:spcPts val="0"/>
              </a:spcBef>
              <a:spcAft>
                <a:spcPts val="0"/>
              </a:spcAft>
              <a:buClr>
                <a:schemeClr val="dk1"/>
              </a:buClr>
              <a:buSzPts val="2800"/>
              <a:buFont typeface="Times New Roman"/>
              <a:buChar char="●"/>
            </a:pPr>
            <a:r>
              <a:rPr lang="en" sz="2800">
                <a:solidFill>
                  <a:schemeClr val="dk1"/>
                </a:solidFill>
                <a:latin typeface="Times New Roman"/>
                <a:ea typeface="Times New Roman"/>
                <a:cs typeface="Times New Roman"/>
                <a:sym typeface="Times New Roman"/>
              </a:rPr>
              <a:t>Metabolized in liver by reductases &amp; conjugated to glucuronides </a:t>
            </a:r>
            <a:r>
              <a:rPr lang="en" sz="2000">
                <a:solidFill>
                  <a:schemeClr val="dk1"/>
                </a:solidFill>
                <a:latin typeface="Times New Roman"/>
                <a:ea typeface="Times New Roman"/>
                <a:cs typeface="Times New Roman"/>
                <a:sym typeface="Times New Roman"/>
              </a:rPr>
              <a:t>→ </a:t>
            </a:r>
            <a:r>
              <a:rPr lang="en" sz="2800">
                <a:solidFill>
                  <a:schemeClr val="dk1"/>
                </a:solidFill>
                <a:latin typeface="Times New Roman"/>
                <a:ea typeface="Times New Roman"/>
                <a:cs typeface="Times New Roman"/>
                <a:sym typeface="Times New Roman"/>
              </a:rPr>
              <a:t>excreted via kidney.  </a:t>
            </a:r>
            <a:endParaRPr sz="2800">
              <a:solidFill>
                <a:schemeClr val="dk1"/>
              </a:solidFill>
              <a:latin typeface="Times New Roman"/>
              <a:ea typeface="Times New Roman"/>
              <a:cs typeface="Times New Roman"/>
              <a:sym typeface="Times New Roman"/>
            </a:endParaRPr>
          </a:p>
          <a:p>
            <a:pPr indent="-406400" lvl="0" marL="457200" rtl="0" algn="l">
              <a:lnSpc>
                <a:spcPct val="100000"/>
              </a:lnSpc>
              <a:spcBef>
                <a:spcPts val="0"/>
              </a:spcBef>
              <a:spcAft>
                <a:spcPts val="0"/>
              </a:spcAft>
              <a:buClr>
                <a:schemeClr val="dk1"/>
              </a:buClr>
              <a:buSzPts val="2800"/>
              <a:buFont typeface="Times New Roman"/>
              <a:buChar char="●"/>
            </a:pPr>
            <a:r>
              <a:rPr lang="en" sz="2800">
                <a:solidFill>
                  <a:schemeClr val="dk1"/>
                </a:solidFill>
                <a:latin typeface="Times New Roman"/>
                <a:ea typeface="Times New Roman"/>
                <a:cs typeface="Times New Roman"/>
                <a:sym typeface="Times New Roman"/>
              </a:rPr>
              <a:t>Free cortisol is excreted into urine.</a:t>
            </a:r>
            <a:endParaRPr sz="2800">
              <a:solidFill>
                <a:schemeClr val="dk1"/>
              </a:solidFill>
              <a:latin typeface="Times New Roman"/>
              <a:ea typeface="Times New Roman"/>
              <a:cs typeface="Times New Roman"/>
              <a:sym typeface="Times New Roman"/>
            </a:endParaRPr>
          </a:p>
          <a:p>
            <a:pPr indent="-406400" lvl="0" marL="457200" rtl="0" algn="l">
              <a:lnSpc>
                <a:spcPct val="100000"/>
              </a:lnSpc>
              <a:spcBef>
                <a:spcPts val="0"/>
              </a:spcBef>
              <a:spcAft>
                <a:spcPts val="0"/>
              </a:spcAft>
              <a:buClr>
                <a:schemeClr val="dk1"/>
              </a:buClr>
              <a:buSzPts val="2800"/>
              <a:buFont typeface="Times New Roman"/>
              <a:buChar char="●"/>
            </a:pPr>
            <a:r>
              <a:t/>
            </a:r>
            <a:endParaRPr sz="2800">
              <a:solidFill>
                <a:schemeClr val="dk1"/>
              </a:solidFill>
              <a:latin typeface="Times New Roman"/>
              <a:ea typeface="Times New Roman"/>
              <a:cs typeface="Times New Roman"/>
              <a:sym typeface="Times New Roman"/>
            </a:endParaRPr>
          </a:p>
        </p:txBody>
      </p:sp>
      <p:pic>
        <p:nvPicPr>
          <p:cNvPr id="387" name="Google Shape;387;p22"/>
          <p:cNvPicPr preferRelativeResize="0"/>
          <p:nvPr/>
        </p:nvPicPr>
        <p:blipFill rotWithShape="1">
          <a:blip r:embed="rId3">
            <a:alphaModFix/>
          </a:blip>
          <a:srcRect b="0" l="4113" r="3027" t="0"/>
          <a:stretch/>
        </p:blipFill>
        <p:spPr>
          <a:xfrm>
            <a:off x="1056075" y="5651725"/>
            <a:ext cx="6349101" cy="6056725"/>
          </a:xfrm>
          <a:prstGeom prst="rect">
            <a:avLst/>
          </a:prstGeom>
          <a:noFill/>
          <a:ln cap="flat" cmpd="sng" w="9525">
            <a:solidFill>
              <a:srgbClr val="000000"/>
            </a:solidFill>
            <a:prstDash val="solid"/>
            <a:round/>
            <a:headEnd len="sm" w="sm" type="none"/>
            <a:tailEnd len="sm" w="sm" type="none"/>
          </a:ln>
        </p:spPr>
      </p:pic>
      <p:sp>
        <p:nvSpPr>
          <p:cNvPr id="388" name="Google Shape;388;p22"/>
          <p:cNvSpPr txBox="1"/>
          <p:nvPr>
            <p:ph idx="1" type="body"/>
          </p:nvPr>
        </p:nvSpPr>
        <p:spPr>
          <a:xfrm>
            <a:off x="190713" y="12801775"/>
            <a:ext cx="13939200" cy="19312800"/>
          </a:xfrm>
          <a:prstGeom prst="rect">
            <a:avLst/>
          </a:prstGeom>
        </p:spPr>
        <p:txBody>
          <a:bodyPr anchorCtr="0" anchor="t" bIns="212075" lIns="212075" spcFirstLastPara="1" rIns="212075" wrap="square" tIns="212075">
            <a:noAutofit/>
          </a:bodyPr>
          <a:lstStyle/>
          <a:p>
            <a:pPr indent="0" lvl="0" marL="0" rtl="0" algn="l">
              <a:spcBef>
                <a:spcPts val="0"/>
              </a:spcBef>
              <a:spcAft>
                <a:spcPts val="3700"/>
              </a:spcAft>
              <a:buNone/>
            </a:pPr>
            <a:r>
              <a:rPr lang="en" sz="4000">
                <a:solidFill>
                  <a:srgbClr val="F1C232"/>
                </a:solidFill>
                <a:latin typeface="Oswald"/>
                <a:ea typeface="Oswald"/>
                <a:cs typeface="Oswald"/>
                <a:sym typeface="Oswald"/>
              </a:rPr>
              <a:t>     Circadian Rhythm of Cortisol Secretion</a:t>
            </a:r>
            <a:endParaRPr sz="4000">
              <a:solidFill>
                <a:srgbClr val="F1C232"/>
              </a:solidFill>
              <a:latin typeface="Oswald"/>
              <a:ea typeface="Oswald"/>
              <a:cs typeface="Oswald"/>
              <a:sym typeface="Oswald"/>
            </a:endParaRPr>
          </a:p>
        </p:txBody>
      </p:sp>
      <p:sp>
        <p:nvSpPr>
          <p:cNvPr id="389" name="Google Shape;389;p22"/>
          <p:cNvSpPr txBox="1"/>
          <p:nvPr/>
        </p:nvSpPr>
        <p:spPr>
          <a:xfrm>
            <a:off x="188025" y="13629425"/>
            <a:ext cx="9718800" cy="729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latin typeface="Oswald"/>
                <a:ea typeface="Oswald"/>
                <a:cs typeface="Oswald"/>
                <a:sym typeface="Oswald"/>
              </a:rPr>
              <a:t>The Secretory Rates of CRF, ACTH, and Cortisol</a:t>
            </a:r>
            <a:endParaRPr sz="3000">
              <a:latin typeface="Oswald"/>
              <a:ea typeface="Oswald"/>
              <a:cs typeface="Oswald"/>
              <a:sym typeface="Oswald"/>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High in the early morning:</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The plasma cortisol level ranges between a high of about 20 µg/dl an hour before arising in the morning. </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Low in the late evening:</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Low of about 5 µg/dl around midnight.</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This effect results from a 24-hour cyclical alteration in the signals from the hypothalamus that cause cortisol secretion.</a:t>
            </a:r>
            <a:endParaRPr sz="2300">
              <a:solidFill>
                <a:srgbClr val="45818E"/>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When a person changes daily sleeping habits, the cycle changes correspondingly. Therefore, measurements of blood cortisol levels are meaningful only when expressed in terms of the time in the cycle at which the measurements are made.</a:t>
            </a:r>
            <a:endParaRPr sz="2300">
              <a:solidFill>
                <a:srgbClr val="45818E"/>
              </a:solidFill>
              <a:latin typeface="Times New Roman"/>
              <a:ea typeface="Times New Roman"/>
              <a:cs typeface="Times New Roman"/>
              <a:sym typeface="Times New Roman"/>
            </a:endParaRPr>
          </a:p>
        </p:txBody>
      </p:sp>
      <p:pic>
        <p:nvPicPr>
          <p:cNvPr id="390" name="Google Shape;390;p22"/>
          <p:cNvPicPr preferRelativeResize="0"/>
          <p:nvPr/>
        </p:nvPicPr>
        <p:blipFill>
          <a:blip r:embed="rId4">
            <a:alphaModFix/>
          </a:blip>
          <a:stretch>
            <a:fillRect/>
          </a:stretch>
        </p:blipFill>
        <p:spPr>
          <a:xfrm>
            <a:off x="9955553" y="13583550"/>
            <a:ext cx="3652799" cy="1985496"/>
          </a:xfrm>
          <a:prstGeom prst="rect">
            <a:avLst/>
          </a:prstGeom>
          <a:noFill/>
          <a:ln cap="flat" cmpd="sng" w="9525">
            <a:solidFill>
              <a:srgbClr val="000000"/>
            </a:solidFill>
            <a:prstDash val="solid"/>
            <a:round/>
            <a:headEnd len="sm" w="sm" type="none"/>
            <a:tailEnd len="sm" w="sm" type="none"/>
          </a:ln>
        </p:spPr>
      </p:pic>
      <p:pic>
        <p:nvPicPr>
          <p:cNvPr id="391" name="Google Shape;391;p22"/>
          <p:cNvPicPr preferRelativeResize="0"/>
          <p:nvPr/>
        </p:nvPicPr>
        <p:blipFill>
          <a:blip r:embed="rId5">
            <a:alphaModFix/>
          </a:blip>
          <a:stretch>
            <a:fillRect/>
          </a:stretch>
        </p:blipFill>
        <p:spPr>
          <a:xfrm>
            <a:off x="9955550" y="15617425"/>
            <a:ext cx="3652799" cy="2013454"/>
          </a:xfrm>
          <a:prstGeom prst="rect">
            <a:avLst/>
          </a:prstGeom>
          <a:noFill/>
          <a:ln cap="flat" cmpd="sng" w="9525">
            <a:solidFill>
              <a:srgbClr val="000000"/>
            </a:solidFill>
            <a:prstDash val="solid"/>
            <a:round/>
            <a:headEnd len="sm" w="sm" type="none"/>
            <a:tailEnd len="sm" w="sm" type="none"/>
          </a:ln>
        </p:spPr>
      </p:pic>
      <p:pic>
        <p:nvPicPr>
          <p:cNvPr id="392" name="Google Shape;392;p22"/>
          <p:cNvPicPr preferRelativeResize="0"/>
          <p:nvPr/>
        </p:nvPicPr>
        <p:blipFill>
          <a:blip r:embed="rId6">
            <a:alphaModFix/>
          </a:blip>
          <a:stretch>
            <a:fillRect/>
          </a:stretch>
        </p:blipFill>
        <p:spPr>
          <a:xfrm>
            <a:off x="8447750" y="5773900"/>
            <a:ext cx="4355024" cy="5033999"/>
          </a:xfrm>
          <a:prstGeom prst="rect">
            <a:avLst/>
          </a:prstGeom>
          <a:noFill/>
          <a:ln cap="flat" cmpd="sng" w="9525">
            <a:solidFill>
              <a:srgbClr val="000000"/>
            </a:solidFill>
            <a:prstDash val="solid"/>
            <a:round/>
            <a:headEnd len="sm" w="sm" type="none"/>
            <a:tailEnd len="sm" w="sm" type="none"/>
          </a:ln>
        </p:spPr>
      </p:pic>
      <p:sp>
        <p:nvSpPr>
          <p:cNvPr id="393" name="Google Shape;393;p22"/>
          <p:cNvSpPr txBox="1"/>
          <p:nvPr/>
        </p:nvSpPr>
        <p:spPr>
          <a:xfrm>
            <a:off x="8212925" y="10807900"/>
            <a:ext cx="5748600" cy="108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rgbClr val="8E7CC3"/>
                </a:solidFill>
                <a:latin typeface="Times New Roman"/>
                <a:ea typeface="Times New Roman"/>
                <a:cs typeface="Times New Roman"/>
                <a:sym typeface="Times New Roman"/>
              </a:rPr>
              <a:t>Figure 11-4</a:t>
            </a:r>
            <a:r>
              <a:rPr b="1" lang="en" sz="2700">
                <a:solidFill>
                  <a:srgbClr val="B45F06"/>
                </a:solidFill>
                <a:latin typeface="Times New Roman"/>
                <a:ea typeface="Times New Roman"/>
                <a:cs typeface="Times New Roman"/>
                <a:sym typeface="Times New Roman"/>
              </a:rPr>
              <a:t> </a:t>
            </a:r>
            <a:r>
              <a:rPr lang="en" sz="2700">
                <a:solidFill>
                  <a:srgbClr val="B45F06"/>
                </a:solidFill>
                <a:latin typeface="Times New Roman"/>
                <a:ea typeface="Times New Roman"/>
                <a:cs typeface="Times New Roman"/>
                <a:sym typeface="Times New Roman"/>
              </a:rPr>
              <a:t>Quiescent HPA axis is due to exogenous ingestion of corticosteroids, this will lead to atrophied zona fasciculata</a:t>
            </a:r>
            <a:r>
              <a:rPr lang="en" sz="2700">
                <a:solidFill>
                  <a:srgbClr val="8E7CC3"/>
                </a:solidFill>
                <a:latin typeface="Times New Roman"/>
                <a:ea typeface="Times New Roman"/>
                <a:cs typeface="Times New Roman"/>
                <a:sym typeface="Times New Roman"/>
              </a:rPr>
              <a:t>.</a:t>
            </a:r>
            <a:endParaRPr sz="2700">
              <a:solidFill>
                <a:srgbClr val="8E7CC3"/>
              </a:solidFill>
              <a:latin typeface="Times New Roman"/>
              <a:ea typeface="Times New Roman"/>
              <a:cs typeface="Times New Roman"/>
              <a:sym typeface="Times New Roman"/>
            </a:endParaRPr>
          </a:p>
        </p:txBody>
      </p:sp>
      <p:pic>
        <p:nvPicPr>
          <p:cNvPr id="394" name="Google Shape;394;p22"/>
          <p:cNvPicPr preferRelativeResize="0"/>
          <p:nvPr/>
        </p:nvPicPr>
        <p:blipFill>
          <a:blip r:embed="rId7">
            <a:alphaModFix/>
          </a:blip>
          <a:stretch>
            <a:fillRect/>
          </a:stretch>
        </p:blipFill>
        <p:spPr>
          <a:xfrm>
            <a:off x="9059325" y="1578250"/>
            <a:ext cx="4212493" cy="2201771"/>
          </a:xfrm>
          <a:prstGeom prst="rect">
            <a:avLst/>
          </a:prstGeom>
          <a:noFill/>
          <a:ln cap="flat" cmpd="sng" w="9525">
            <a:solidFill>
              <a:srgbClr val="000000"/>
            </a:solidFill>
            <a:prstDash val="solid"/>
            <a:round/>
            <a:headEnd len="sm" w="sm" type="none"/>
            <a:tailEnd len="sm" w="sm" type="none"/>
          </a:ln>
        </p:spPr>
      </p:pic>
      <p:sp>
        <p:nvSpPr>
          <p:cNvPr id="395" name="Google Shape;395;p22"/>
          <p:cNvSpPr/>
          <p:nvPr/>
        </p:nvSpPr>
        <p:spPr>
          <a:xfrm>
            <a:off x="0" y="2942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96" name="Google Shape;396;p22"/>
          <p:cNvSpPr/>
          <p:nvPr/>
        </p:nvSpPr>
        <p:spPr>
          <a:xfrm>
            <a:off x="656616" y="2943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97" name="Google Shape;397;p22"/>
          <p:cNvSpPr txBox="1"/>
          <p:nvPr/>
        </p:nvSpPr>
        <p:spPr>
          <a:xfrm>
            <a:off x="11409324" y="2839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Eleven</a:t>
            </a:r>
            <a:endParaRPr sz="3500">
              <a:latin typeface="Oswald"/>
              <a:ea typeface="Oswald"/>
              <a:cs typeface="Oswald"/>
              <a:sym typeface="Oswald"/>
            </a:endParaRPr>
          </a:p>
        </p:txBody>
      </p:sp>
      <p:sp>
        <p:nvSpPr>
          <p:cNvPr id="398" name="Google Shape;398;p22"/>
          <p:cNvSpPr txBox="1"/>
          <p:nvPr/>
        </p:nvSpPr>
        <p:spPr>
          <a:xfrm>
            <a:off x="929925" y="2942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GLUCOCORTICOIDS</a:t>
            </a:r>
            <a:endParaRPr sz="3200">
              <a:solidFill>
                <a:srgbClr val="FFFFFF"/>
              </a:solidFill>
              <a:latin typeface="Oswald"/>
              <a:ea typeface="Oswald"/>
              <a:cs typeface="Oswald"/>
              <a:sym typeface="Oswald"/>
            </a:endParaRPr>
          </a:p>
        </p:txBody>
      </p:sp>
      <p:sp>
        <p:nvSpPr>
          <p:cNvPr id="399" name="Google Shape;399;p22"/>
          <p:cNvSpPr txBox="1"/>
          <p:nvPr/>
        </p:nvSpPr>
        <p:spPr>
          <a:xfrm>
            <a:off x="188014" y="2454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9</a:t>
            </a:r>
            <a:endParaRPr sz="4500">
              <a:solidFill>
                <a:srgbClr val="FFFFFF"/>
              </a:solidFill>
              <a:latin typeface="Oswald"/>
              <a:ea typeface="Oswald"/>
              <a:cs typeface="Oswald"/>
              <a:sym typeface="Oswald"/>
            </a:endParaRPr>
          </a:p>
        </p:txBody>
      </p:sp>
      <p:sp>
        <p:nvSpPr>
          <p:cNvPr id="400" name="Google Shape;400;p22"/>
          <p:cNvSpPr txBox="1"/>
          <p:nvPr/>
        </p:nvSpPr>
        <p:spPr>
          <a:xfrm>
            <a:off x="9059325" y="3706825"/>
            <a:ext cx="60567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11-2</a:t>
            </a:r>
            <a:endParaRPr b="1" sz="2700">
              <a:latin typeface="Times New Roman"/>
              <a:ea typeface="Times New Roman"/>
              <a:cs typeface="Times New Roman"/>
              <a:sym typeface="Times New Roman"/>
            </a:endParaRPr>
          </a:p>
        </p:txBody>
      </p:sp>
      <p:sp>
        <p:nvSpPr>
          <p:cNvPr id="401" name="Google Shape;401;p22"/>
          <p:cNvSpPr txBox="1"/>
          <p:nvPr/>
        </p:nvSpPr>
        <p:spPr>
          <a:xfrm>
            <a:off x="368725" y="11607000"/>
            <a:ext cx="7723800" cy="5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11-3 </a:t>
            </a:r>
            <a:r>
              <a:rPr lang="en" sz="2700">
                <a:latin typeface="Times New Roman"/>
                <a:ea typeface="Times New Roman"/>
                <a:cs typeface="Times New Roman"/>
                <a:sym typeface="Times New Roman"/>
              </a:rPr>
              <a:t>Primary and secondary hypersecretion of cortisol </a:t>
            </a:r>
            <a:endParaRPr sz="2700">
              <a:latin typeface="Times New Roman"/>
              <a:ea typeface="Times New Roman"/>
              <a:cs typeface="Times New Roman"/>
              <a:sym typeface="Times New Roman"/>
            </a:endParaRPr>
          </a:p>
        </p:txBody>
      </p:sp>
      <p:sp>
        <p:nvSpPr>
          <p:cNvPr id="402" name="Google Shape;402;p22"/>
          <p:cNvSpPr txBox="1"/>
          <p:nvPr/>
        </p:nvSpPr>
        <p:spPr>
          <a:xfrm>
            <a:off x="9901525" y="17841575"/>
            <a:ext cx="4059900" cy="14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11-5 </a:t>
            </a:r>
            <a:r>
              <a:rPr lang="en" sz="1100">
                <a:solidFill>
                  <a:schemeClr val="dk1"/>
                </a:solidFill>
              </a:rPr>
              <a:t>		 	 	 	</a:t>
            </a:r>
            <a:r>
              <a:rPr lang="en" sz="1800">
                <a:solidFill>
                  <a:schemeClr val="dk1"/>
                </a:solidFill>
                <a:latin typeface="Times New Roman"/>
                <a:ea typeface="Times New Roman"/>
                <a:cs typeface="Times New Roman"/>
                <a:sym typeface="Times New Roman"/>
              </a:rPr>
              <a:t>Typical pattern of cortisol concentration during the day. Note the oscillations in secretion, as well as a daily secretory surge an hour or so after waking in the morning.  </a:t>
            </a:r>
            <a:endParaRPr sz="1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Times New Roman"/>
                <a:ea typeface="Times New Roman"/>
                <a:cs typeface="Times New Roman"/>
                <a:sym typeface="Times New Roman"/>
              </a:rPr>
              <a:t>					</a:t>
            </a:r>
            <a:endParaRPr sz="1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a:solidFill>
                  <a:schemeClr val="dk1"/>
                </a:solidFill>
              </a:rPr>
              <a:t>		</a:t>
            </a:r>
            <a:endParaRPr sz="1100">
              <a:solidFill>
                <a:schemeClr val="dk1"/>
              </a:solidFill>
            </a:endParaRPr>
          </a:p>
          <a:p>
            <a:pPr indent="0" lvl="0" marL="0" rtl="0" algn="l">
              <a:spcBef>
                <a:spcPts val="0"/>
              </a:spcBef>
              <a:spcAft>
                <a:spcPts val="0"/>
              </a:spcAft>
              <a:buNone/>
            </a:pPr>
            <a:r>
              <a:t/>
            </a:r>
            <a:endParaRPr b="1" sz="2700">
              <a:latin typeface="Times New Roman"/>
              <a:ea typeface="Times New Roman"/>
              <a:cs typeface="Times New Roman"/>
              <a:sym typeface="Times New Roman"/>
            </a:endParaRPr>
          </a:p>
        </p:txBody>
      </p:sp>
      <p:sp>
        <p:nvSpPr>
          <p:cNvPr id="403" name="Google Shape;403;p22"/>
          <p:cNvSpPr/>
          <p:nvPr/>
        </p:nvSpPr>
        <p:spPr>
          <a:xfrm>
            <a:off x="628921" y="1528348"/>
            <a:ext cx="468600" cy="433500"/>
          </a:xfrm>
          <a:prstGeom prst="rect">
            <a:avLst/>
          </a:prstGeom>
          <a:solidFill>
            <a:srgbClr val="45818E"/>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404" name="Google Shape;404;p22"/>
          <p:cNvSpPr/>
          <p:nvPr/>
        </p:nvSpPr>
        <p:spPr>
          <a:xfrm>
            <a:off x="480555" y="13065322"/>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Google Shape;409;p23"/>
          <p:cNvSpPr/>
          <p:nvPr/>
        </p:nvSpPr>
        <p:spPr>
          <a:xfrm>
            <a:off x="0" y="2942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10" name="Google Shape;410;p23"/>
          <p:cNvSpPr txBox="1"/>
          <p:nvPr/>
        </p:nvSpPr>
        <p:spPr>
          <a:xfrm>
            <a:off x="4" y="245400"/>
            <a:ext cx="6567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10</a:t>
            </a:r>
            <a:endParaRPr sz="4500">
              <a:solidFill>
                <a:srgbClr val="FFFFFF"/>
              </a:solidFill>
              <a:latin typeface="Oswald"/>
              <a:ea typeface="Oswald"/>
              <a:cs typeface="Oswald"/>
              <a:sym typeface="Oswald"/>
            </a:endParaRPr>
          </a:p>
        </p:txBody>
      </p:sp>
      <p:sp>
        <p:nvSpPr>
          <p:cNvPr id="411" name="Google Shape;411;p23"/>
          <p:cNvSpPr txBox="1"/>
          <p:nvPr/>
        </p:nvSpPr>
        <p:spPr>
          <a:xfrm>
            <a:off x="929925" y="2942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GLUCOCORTICOIDS</a:t>
            </a:r>
            <a:endParaRPr sz="3200">
              <a:solidFill>
                <a:srgbClr val="FFFFFF"/>
              </a:solidFill>
              <a:latin typeface="Oswald"/>
              <a:ea typeface="Oswald"/>
              <a:cs typeface="Oswald"/>
              <a:sym typeface="Oswald"/>
            </a:endParaRPr>
          </a:p>
        </p:txBody>
      </p:sp>
      <p:sp>
        <p:nvSpPr>
          <p:cNvPr id="412" name="Google Shape;412;p23"/>
          <p:cNvSpPr txBox="1"/>
          <p:nvPr/>
        </p:nvSpPr>
        <p:spPr>
          <a:xfrm>
            <a:off x="11409324" y="2839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Eleven</a:t>
            </a:r>
            <a:endParaRPr sz="3500">
              <a:latin typeface="Oswald"/>
              <a:ea typeface="Oswald"/>
              <a:cs typeface="Oswald"/>
              <a:sym typeface="Oswald"/>
            </a:endParaRPr>
          </a:p>
        </p:txBody>
      </p:sp>
      <p:sp>
        <p:nvSpPr>
          <p:cNvPr id="413" name="Google Shape;413;p23"/>
          <p:cNvSpPr/>
          <p:nvPr/>
        </p:nvSpPr>
        <p:spPr>
          <a:xfrm>
            <a:off x="656616" y="2943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graphicFrame>
        <p:nvGraphicFramePr>
          <p:cNvPr id="414" name="Google Shape;414;p23"/>
          <p:cNvGraphicFramePr/>
          <p:nvPr/>
        </p:nvGraphicFramePr>
        <p:xfrm>
          <a:off x="341433" y="1248135"/>
          <a:ext cx="3000000" cy="3000000"/>
        </p:xfrm>
        <a:graphic>
          <a:graphicData uri="http://schemas.openxmlformats.org/drawingml/2006/table">
            <a:tbl>
              <a:tblPr>
                <a:noFill/>
                <a:tableStyleId>{CCA2D68D-B675-451E-A431-30714432907A}</a:tableStyleId>
              </a:tblPr>
              <a:tblGrid>
                <a:gridCol w="2925300"/>
                <a:gridCol w="10488850"/>
              </a:tblGrid>
              <a:tr h="846150">
                <a:tc gridSpan="2">
                  <a:txBody>
                    <a:bodyPr/>
                    <a:lstStyle/>
                    <a:p>
                      <a:pPr indent="0" lvl="0" marL="0" rtl="0" algn="ctr">
                        <a:spcBef>
                          <a:spcPts val="0"/>
                        </a:spcBef>
                        <a:spcAft>
                          <a:spcPts val="0"/>
                        </a:spcAft>
                        <a:buNone/>
                      </a:pPr>
                      <a:r>
                        <a:rPr lang="en" sz="4000">
                          <a:solidFill>
                            <a:srgbClr val="F1C232"/>
                          </a:solidFill>
                          <a:latin typeface="Oswald"/>
                          <a:ea typeface="Oswald"/>
                          <a:cs typeface="Oswald"/>
                          <a:sym typeface="Oswald"/>
                        </a:rPr>
                        <a:t>Actions of Glucocorticoids</a:t>
                      </a:r>
                      <a:endParaRPr sz="4000">
                        <a:solidFill>
                          <a:srgbClr val="F1C232"/>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2600">
                          <a:solidFill>
                            <a:schemeClr val="dk1"/>
                          </a:solidFill>
                          <a:latin typeface="Oswald"/>
                          <a:ea typeface="Oswald"/>
                          <a:cs typeface="Oswald"/>
                          <a:sym typeface="Oswald"/>
                        </a:rPr>
                        <a:t>(Cortisol’s Actions Are Mediated By Glucocorticoid Receptors Which Regulate Gene Transcription).</a:t>
                      </a:r>
                      <a:endParaRPr sz="2600">
                        <a:solidFill>
                          <a:srgbClr val="F1C232"/>
                        </a:solidFill>
                        <a:latin typeface="Oswald"/>
                        <a:ea typeface="Oswald"/>
                        <a:cs typeface="Oswald"/>
                        <a:sym typeface="Oswald"/>
                      </a:endParaRPr>
                    </a:p>
                  </a:txBody>
                  <a:tcPr marT="91425" marB="91425" marR="91425" marL="91425">
                    <a:solidFill>
                      <a:srgbClr val="F3F3F3"/>
                    </a:solidFill>
                  </a:tcPr>
                </a:tc>
                <a:tc hMerge="1"/>
              </a:tr>
              <a:tr h="778575">
                <a:tc gridSpan="2">
                  <a:txBody>
                    <a:bodyPr/>
                    <a:lstStyle/>
                    <a:p>
                      <a:pPr indent="0" lvl="0" marL="0" rtl="0" algn="ctr">
                        <a:spcBef>
                          <a:spcPts val="0"/>
                        </a:spcBef>
                        <a:spcAft>
                          <a:spcPts val="0"/>
                        </a:spcAft>
                        <a:buClr>
                          <a:schemeClr val="dk1"/>
                        </a:buClr>
                        <a:buSzPts val="1100"/>
                        <a:buFont typeface="Arial"/>
                        <a:buNone/>
                      </a:pPr>
                      <a:r>
                        <a:rPr lang="en" sz="3500">
                          <a:solidFill>
                            <a:schemeClr val="dk1"/>
                          </a:solidFill>
                          <a:latin typeface="Oswald"/>
                          <a:ea typeface="Oswald"/>
                          <a:cs typeface="Oswald"/>
                          <a:sym typeface="Oswald"/>
                        </a:rPr>
                        <a:t>Metabolic</a:t>
                      </a:r>
                      <a:endParaRPr sz="3500"/>
                    </a:p>
                  </a:txBody>
                  <a:tcPr marT="91425" marB="91425" marR="91425" marL="91425">
                    <a:solidFill>
                      <a:srgbClr val="FFE599"/>
                    </a:solidFill>
                  </a:tcPr>
                </a:tc>
                <a:tc hMerge="1"/>
              </a:tr>
              <a:tr h="3340075">
                <a:tc>
                  <a:txBody>
                    <a:bodyPr/>
                    <a:lstStyle/>
                    <a:p>
                      <a:pPr indent="0" lvl="0" marL="0" rtl="0" algn="l">
                        <a:spcBef>
                          <a:spcPts val="0"/>
                        </a:spcBef>
                        <a:spcAft>
                          <a:spcPts val="0"/>
                        </a:spcAft>
                        <a:buClr>
                          <a:schemeClr val="dk1"/>
                        </a:buClr>
                        <a:buSzPts val="1100"/>
                        <a:buFont typeface="Arial"/>
                        <a:buNone/>
                      </a:pPr>
                      <a:r>
                        <a:rPr b="1" lang="en" sz="3000">
                          <a:solidFill>
                            <a:schemeClr val="dk1"/>
                          </a:solidFill>
                          <a:latin typeface="Times New Roman"/>
                          <a:ea typeface="Times New Roman"/>
                          <a:cs typeface="Times New Roman"/>
                          <a:sym typeface="Times New Roman"/>
                        </a:rPr>
                        <a:t>Carbohydrates</a:t>
                      </a:r>
                      <a:endParaRPr/>
                    </a:p>
                  </a:txBody>
                  <a:tcPr marT="91425" marB="91425" marR="91425" marL="91425">
                    <a:solidFill>
                      <a:srgbClr val="FFF2CC"/>
                    </a:solidFill>
                  </a:tcPr>
                </a:tc>
                <a:tc>
                  <a:txBody>
                    <a:bodyPr/>
                    <a:lstStyle/>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Increase glycogen storage in liver cells.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Promote glucose sparing by potentiating the effects of catecholamines on lipolysis, thereby making FFAs available as energy sources.</a:t>
                      </a:r>
                      <a:r>
                        <a:rPr lang="en" sz="2200">
                          <a:solidFill>
                            <a:srgbClr val="999999"/>
                          </a:solidFill>
                          <a:latin typeface="Times New Roman"/>
                          <a:ea typeface="Times New Roman"/>
                          <a:cs typeface="Times New Roman"/>
                          <a:sym typeface="Times New Roman"/>
                        </a:rPr>
                        <a:t> (helpful in starvation and stress)</a:t>
                      </a:r>
                      <a:endParaRPr sz="2200">
                        <a:solidFill>
                          <a:srgbClr val="999999"/>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Mobilization of amino acids from extrahepatic tissues (muscles) for gluconeogenesis (6-10 folds) (increased expression of the enzymes) </a:t>
                      </a:r>
                      <a:r>
                        <a:rPr lang="en" sz="2200">
                          <a:solidFill>
                            <a:srgbClr val="674EA7"/>
                          </a:solidFill>
                          <a:latin typeface="Times New Roman"/>
                          <a:ea typeface="Times New Roman"/>
                          <a:cs typeface="Times New Roman"/>
                          <a:sym typeface="Times New Roman"/>
                        </a:rPr>
                        <a:t>(PEPCK)</a:t>
                      </a:r>
                      <a:r>
                        <a:rPr lang="en" sz="2200">
                          <a:solidFill>
                            <a:srgbClr val="666666"/>
                          </a:solidFill>
                          <a:latin typeface="Times New Roman"/>
                          <a:ea typeface="Times New Roman"/>
                          <a:cs typeface="Times New Roman"/>
                          <a:sym typeface="Times New Roman"/>
                        </a:rPr>
                        <a:t>(catalyzes a rate-limiting step in </a:t>
                      </a:r>
                      <a:r>
                        <a:rPr lang="en" sz="2200">
                          <a:solidFill>
                            <a:srgbClr val="674EA7"/>
                          </a:solidFill>
                          <a:latin typeface="Times New Roman"/>
                          <a:ea typeface="Times New Roman"/>
                          <a:cs typeface="Times New Roman"/>
                          <a:sym typeface="Times New Roman"/>
                        </a:rPr>
                        <a:t>gluconeogenesis)</a:t>
                      </a:r>
                      <a:endParaRPr sz="2200">
                        <a:solidFill>
                          <a:srgbClr val="674EA7"/>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b="1" lang="en" sz="2200">
                          <a:solidFill>
                            <a:schemeClr val="dk1"/>
                          </a:solidFill>
                          <a:latin typeface="Times New Roman"/>
                          <a:ea typeface="Times New Roman"/>
                          <a:cs typeface="Times New Roman"/>
                          <a:sym typeface="Times New Roman"/>
                        </a:rPr>
                        <a:t>↓ GLUT4-mediated </a:t>
                      </a:r>
                      <a:r>
                        <a:rPr lang="en" sz="2200">
                          <a:solidFill>
                            <a:schemeClr val="dk1"/>
                          </a:solidFill>
                          <a:latin typeface="Times New Roman"/>
                          <a:ea typeface="Times New Roman"/>
                          <a:cs typeface="Times New Roman"/>
                          <a:sym typeface="Times New Roman"/>
                        </a:rPr>
                        <a:t>glucose uptake in skeletal muscle &amp; adipose tissue. </a:t>
                      </a:r>
                      <a:r>
                        <a:rPr b="1" lang="en" sz="2200">
                          <a:solidFill>
                            <a:srgbClr val="999999"/>
                          </a:solidFill>
                          <a:latin typeface="Times New Roman"/>
                          <a:ea typeface="Times New Roman"/>
                          <a:cs typeface="Times New Roman"/>
                          <a:sym typeface="Times New Roman"/>
                        </a:rPr>
                        <a:t>(insulin-dependent, GCs decrease insulin sensitivity by mechanisms similar to that of growth hormone)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b="1" lang="en" sz="2200">
                          <a:solidFill>
                            <a:schemeClr val="dk1"/>
                          </a:solidFill>
                          <a:latin typeface="Times New Roman"/>
                          <a:ea typeface="Times New Roman"/>
                          <a:cs typeface="Times New Roman"/>
                          <a:sym typeface="Times New Roman"/>
                        </a:rPr>
                        <a:t>↓Glucose utilization </a:t>
                      </a:r>
                      <a:r>
                        <a:rPr lang="en" sz="2200">
                          <a:solidFill>
                            <a:schemeClr val="dk1"/>
                          </a:solidFill>
                          <a:latin typeface="Times New Roman"/>
                          <a:ea typeface="Times New Roman"/>
                          <a:cs typeface="Times New Roman"/>
                          <a:sym typeface="Times New Roman"/>
                        </a:rPr>
                        <a:t>by the cells/increase glucose level in the blood</a:t>
                      </a:r>
                      <a:r>
                        <a:rPr b="1" lang="en" sz="2200">
                          <a:solidFill>
                            <a:schemeClr val="dk1"/>
                          </a:solidFill>
                          <a:latin typeface="Times New Roman"/>
                          <a:ea typeface="Times New Roman"/>
                          <a:cs typeface="Times New Roman"/>
                          <a:sym typeface="Times New Roman"/>
                        </a:rPr>
                        <a:t>. </a:t>
                      </a:r>
                      <a:r>
                        <a:rPr b="1" lang="en" sz="2200">
                          <a:solidFill>
                            <a:srgbClr val="999999"/>
                          </a:solidFill>
                          <a:latin typeface="Times New Roman"/>
                          <a:ea typeface="Times New Roman"/>
                          <a:cs typeface="Times New Roman"/>
                          <a:sym typeface="Times New Roman"/>
                        </a:rPr>
                        <a:t>(Mechanism is unclear)</a:t>
                      </a:r>
                      <a:endParaRPr b="1" sz="22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2200"/>
                    </a:p>
                  </a:txBody>
                  <a:tcPr marT="91425" marB="91425" marR="91425" marL="91425"/>
                </a:tc>
              </a:tr>
              <a:tr h="2562825">
                <a:tc>
                  <a:txBody>
                    <a:bodyPr/>
                    <a:lstStyle/>
                    <a:p>
                      <a:pPr indent="0" lvl="0" marL="0" rtl="0" algn="l">
                        <a:spcBef>
                          <a:spcPts val="0"/>
                        </a:spcBef>
                        <a:spcAft>
                          <a:spcPts val="0"/>
                        </a:spcAft>
                        <a:buClr>
                          <a:schemeClr val="dk1"/>
                        </a:buClr>
                        <a:buSzPts val="1100"/>
                        <a:buFont typeface="Arial"/>
                        <a:buNone/>
                      </a:pPr>
                      <a:r>
                        <a:rPr b="1" lang="en" sz="3000">
                          <a:solidFill>
                            <a:schemeClr val="dk1"/>
                          </a:solidFill>
                          <a:latin typeface="Times New Roman"/>
                          <a:ea typeface="Times New Roman"/>
                          <a:cs typeface="Times New Roman"/>
                          <a:sym typeface="Times New Roman"/>
                        </a:rPr>
                        <a:t>Proteins</a:t>
                      </a:r>
                      <a:endParaRPr/>
                    </a:p>
                  </a:txBody>
                  <a:tcPr marT="91425" marB="91425" marR="91425" marL="91425">
                    <a:solidFill>
                      <a:srgbClr val="FFF2CC"/>
                    </a:solidFill>
                  </a:tcPr>
                </a:tc>
                <a:tc>
                  <a:txBody>
                    <a:bodyPr/>
                    <a:lstStyle/>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Mobilization of amino acids from non-hepatic tissues.</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Decreased amino acids transport into extrahepatic tissues (muscles, lymphatic tissues)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Increased blood amino acid levels</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Proteocatabolic effect in all body cells except of the liver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Decreased protein synthesis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Proteoanabolic effect in the liver: (1) enhanced liver proteins (2) increased plasma proteins</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999999"/>
                        </a:buClr>
                        <a:buSzPts val="2200"/>
                        <a:buFont typeface="Times New Roman"/>
                        <a:buChar char="●"/>
                      </a:pPr>
                      <a:r>
                        <a:rPr lang="en" sz="2200">
                          <a:solidFill>
                            <a:srgbClr val="999999"/>
                          </a:solidFill>
                          <a:latin typeface="Times New Roman"/>
                          <a:ea typeface="Times New Roman"/>
                          <a:cs typeface="Times New Roman"/>
                          <a:sym typeface="Times New Roman"/>
                        </a:rPr>
                        <a:t>With excess cortisol, the muscles can become so weak due to decreased protein synthesis that a person can not get up from a squatting position!</a:t>
                      </a:r>
                      <a:endParaRPr sz="2200"/>
                    </a:p>
                  </a:txBody>
                  <a:tcPr marT="91425" marB="91425" marR="91425" marL="91425"/>
                </a:tc>
              </a:tr>
              <a:tr h="1109750">
                <a:tc>
                  <a:txBody>
                    <a:bodyPr/>
                    <a:lstStyle/>
                    <a:p>
                      <a:pPr indent="0" lvl="0" marL="0" rtl="0" algn="l">
                        <a:spcBef>
                          <a:spcPts val="0"/>
                        </a:spcBef>
                        <a:spcAft>
                          <a:spcPts val="0"/>
                        </a:spcAft>
                        <a:buClr>
                          <a:schemeClr val="dk1"/>
                        </a:buClr>
                        <a:buSzPts val="1100"/>
                        <a:buFont typeface="Arial"/>
                        <a:buNone/>
                      </a:pPr>
                      <a:r>
                        <a:rPr b="1" lang="en" sz="3000">
                          <a:solidFill>
                            <a:schemeClr val="dk1"/>
                          </a:solidFill>
                          <a:latin typeface="Times New Roman"/>
                          <a:ea typeface="Times New Roman"/>
                          <a:cs typeface="Times New Roman"/>
                          <a:sym typeface="Times New Roman"/>
                        </a:rPr>
                        <a:t>Lipids</a:t>
                      </a:r>
                      <a:endParaRPr/>
                    </a:p>
                  </a:txBody>
                  <a:tcPr marT="91425" marB="91425" marR="91425" marL="91425">
                    <a:solidFill>
                      <a:srgbClr val="FFF2CC"/>
                    </a:solidFill>
                  </a:tcPr>
                </a:tc>
                <a:tc>
                  <a:txBody>
                    <a:bodyPr/>
                    <a:lstStyle/>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 Mobilization of fatty acids from adipose tissue stores.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  Fatty acid concentration in blood. </a:t>
                      </a:r>
                      <a:endParaRPr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Increases fatty acid utilization for energy.</a:t>
                      </a:r>
                      <a:r>
                        <a:rPr lang="en" sz="2200">
                          <a:solidFill>
                            <a:schemeClr val="dk1"/>
                          </a:solidFill>
                        </a:rPr>
                        <a:t>					</a:t>
                      </a:r>
                      <a:endParaRPr sz="2200">
                        <a:solidFill>
                          <a:srgbClr val="999999"/>
                        </a:solidFill>
                        <a:latin typeface="Times New Roman"/>
                        <a:ea typeface="Times New Roman"/>
                        <a:cs typeface="Times New Roman"/>
                        <a:sym typeface="Times New Roman"/>
                      </a:endParaRPr>
                    </a:p>
                    <a:p>
                      <a:pPr indent="0" lvl="0" marL="457200" rtl="0" algn="l">
                        <a:lnSpc>
                          <a:spcPct val="115000"/>
                        </a:lnSpc>
                        <a:spcBef>
                          <a:spcPts val="0"/>
                        </a:spcBef>
                        <a:spcAft>
                          <a:spcPts val="0"/>
                        </a:spcAft>
                        <a:buClr>
                          <a:schemeClr val="dk1"/>
                        </a:buClr>
                        <a:buSzPts val="1100"/>
                        <a:buFont typeface="Arial"/>
                        <a:buNone/>
                      </a:pPr>
                      <a:r>
                        <a:rPr lang="en" sz="2200">
                          <a:solidFill>
                            <a:schemeClr val="dk1"/>
                          </a:solidFill>
                        </a:rPr>
                        <a:t>			</a:t>
                      </a:r>
                      <a:r>
                        <a:rPr lang="en" sz="2200">
                          <a:solidFill>
                            <a:srgbClr val="999999"/>
                          </a:solidFill>
                          <a:latin typeface="Times New Roman"/>
                          <a:ea typeface="Times New Roman"/>
                          <a:cs typeface="Times New Roman"/>
                          <a:sym typeface="Times New Roman"/>
                        </a:rPr>
                        <a:t> </a:t>
                      </a:r>
                      <a:endParaRPr sz="2200"/>
                    </a:p>
                  </a:txBody>
                  <a:tcPr marT="91425" marB="91425" marR="91425" marL="91425"/>
                </a:tc>
              </a:tr>
              <a:tr h="696425">
                <a:tc gridSpan="2">
                  <a:txBody>
                    <a:bodyPr/>
                    <a:lstStyle/>
                    <a:p>
                      <a:pPr indent="-228600" lvl="0" marL="457200" rtl="0" algn="ctr">
                        <a:lnSpc>
                          <a:spcPct val="115000"/>
                        </a:lnSpc>
                        <a:spcBef>
                          <a:spcPts val="0"/>
                        </a:spcBef>
                        <a:spcAft>
                          <a:spcPts val="0"/>
                        </a:spcAft>
                        <a:buClr>
                          <a:schemeClr val="dk1"/>
                        </a:buClr>
                        <a:buSzPts val="1100"/>
                        <a:buFont typeface="Arial"/>
                        <a:buNone/>
                      </a:pPr>
                      <a:r>
                        <a:rPr lang="en" sz="3500">
                          <a:solidFill>
                            <a:schemeClr val="dk1"/>
                          </a:solidFill>
                          <a:latin typeface="Oswald"/>
                          <a:ea typeface="Oswald"/>
                          <a:cs typeface="Oswald"/>
                          <a:sym typeface="Oswald"/>
                        </a:rPr>
                        <a:t>Stress</a:t>
                      </a:r>
                      <a:endParaRPr sz="3500">
                        <a:latin typeface="Oswald"/>
                        <a:ea typeface="Oswald"/>
                        <a:cs typeface="Oswald"/>
                        <a:sym typeface="Oswald"/>
                      </a:endParaRPr>
                    </a:p>
                  </a:txBody>
                  <a:tcPr marT="91425" marB="91425" marR="91425" marL="91425">
                    <a:solidFill>
                      <a:srgbClr val="FFE599"/>
                    </a:solidFill>
                  </a:tcPr>
                </a:tc>
                <a:tc hMerge="1"/>
              </a:tr>
              <a:tr h="696425">
                <a:tc gridSpan="2">
                  <a:txBody>
                    <a:bodyPr/>
                    <a:lstStyle/>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Without GCs, the body cannot cope with even mild stressors</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Stress include (trauma, infection, surgery, any debilitating disease, increase heat or cold). </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Cortisol causes rapid mobilization of amino acids and FFA from their cellular stores, making them immediately available both for energy &amp; synthesis of other compounds, including glucose, needed by the different tissues in the body.</a:t>
                      </a:r>
                      <a:endParaRPr sz="2200">
                        <a:solidFill>
                          <a:schemeClr val="dk1"/>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Increase BP, glycogen, prevents stress induced reaction from becoming excessive.</a:t>
                      </a:r>
                      <a:endParaRPr sz="2200">
                        <a:solidFill>
                          <a:srgbClr val="45818E"/>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Maintenance of the vascular response to norepinephrine </a:t>
                      </a:r>
                      <a:endParaRPr sz="2200">
                        <a:solidFill>
                          <a:srgbClr val="999999"/>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The effects on the CNS are involved in modulating the stress response. </a:t>
                      </a:r>
                      <a:endParaRPr sz="2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2200">
                          <a:solidFill>
                            <a:srgbClr val="999999"/>
                          </a:solidFill>
                          <a:latin typeface="Times New Roman"/>
                          <a:ea typeface="Times New Roman"/>
                          <a:cs typeface="Times New Roman"/>
                          <a:sym typeface="Times New Roman"/>
                        </a:rPr>
                        <a:t>How does stress increase cortisol secretion? </a:t>
                      </a:r>
                      <a:endParaRPr b="1" sz="2200">
                        <a:solidFill>
                          <a:srgbClr val="999999"/>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999999"/>
                        </a:buClr>
                        <a:buSzPts val="2200"/>
                        <a:buFont typeface="Times New Roman"/>
                        <a:buChar char="●"/>
                      </a:pPr>
                      <a:r>
                        <a:rPr b="1" lang="en" sz="2200">
                          <a:solidFill>
                            <a:srgbClr val="999999"/>
                          </a:solidFill>
                          <a:latin typeface="Times New Roman"/>
                          <a:ea typeface="Times New Roman"/>
                          <a:cs typeface="Times New Roman"/>
                          <a:sym typeface="Times New Roman"/>
                        </a:rPr>
                        <a:t>Stressful stimuli (visual, auditory or emotional) </a:t>
                      </a:r>
                      <a:r>
                        <a:rPr lang="en" sz="2200">
                          <a:solidFill>
                            <a:srgbClr val="999999"/>
                          </a:solidFill>
                          <a:latin typeface="Times New Roman"/>
                          <a:ea typeface="Times New Roman"/>
                          <a:cs typeface="Times New Roman"/>
                          <a:sym typeface="Times New Roman"/>
                        </a:rPr>
                        <a:t>→ these stimuli are integrated in 2ndary sensory centers </a:t>
                      </a:r>
                      <a:r>
                        <a:rPr b="1" lang="en" sz="2200">
                          <a:solidFill>
                            <a:srgbClr val="999999"/>
                          </a:solidFill>
                          <a:latin typeface="Times New Roman"/>
                          <a:ea typeface="Times New Roman"/>
                          <a:cs typeface="Times New Roman"/>
                          <a:sym typeface="Times New Roman"/>
                        </a:rPr>
                        <a:t>(like 2ndary somatosensory cortex)  </a:t>
                      </a:r>
                      <a:r>
                        <a:rPr lang="en" sz="2200">
                          <a:solidFill>
                            <a:srgbClr val="999999"/>
                          </a:solidFill>
                          <a:latin typeface="Times New Roman"/>
                          <a:ea typeface="Times New Roman"/>
                          <a:cs typeface="Times New Roman"/>
                          <a:sym typeface="Times New Roman"/>
                        </a:rPr>
                        <a:t>→ signals sent to hypothalamus </a:t>
                      </a:r>
                      <a:r>
                        <a:rPr b="1" lang="en" sz="2200">
                          <a:solidFill>
                            <a:srgbClr val="999999"/>
                          </a:solidFill>
                          <a:latin typeface="Times New Roman"/>
                          <a:ea typeface="Times New Roman"/>
                          <a:cs typeface="Times New Roman"/>
                          <a:sym typeface="Times New Roman"/>
                        </a:rPr>
                        <a:t> </a:t>
                      </a:r>
                      <a:r>
                        <a:rPr lang="en" sz="2200">
                          <a:solidFill>
                            <a:srgbClr val="999999"/>
                          </a:solidFill>
                          <a:latin typeface="Times New Roman"/>
                          <a:ea typeface="Times New Roman"/>
                          <a:cs typeface="Times New Roman"/>
                          <a:sym typeface="Times New Roman"/>
                        </a:rPr>
                        <a:t>→  ↑ CRH leading to more ACTH and cortisol</a:t>
                      </a:r>
                      <a:endParaRPr sz="2200">
                        <a:solidFill>
                          <a:srgbClr val="999999"/>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Clr>
                          <a:srgbClr val="999999"/>
                        </a:buClr>
                        <a:buSzPts val="2200"/>
                        <a:buFont typeface="Times New Roman"/>
                        <a:buChar char="●"/>
                      </a:pPr>
                      <a:r>
                        <a:rPr lang="en" sz="2200">
                          <a:solidFill>
                            <a:srgbClr val="999999"/>
                          </a:solidFill>
                          <a:latin typeface="Times New Roman"/>
                          <a:ea typeface="Times New Roman"/>
                          <a:cs typeface="Times New Roman"/>
                          <a:sym typeface="Times New Roman"/>
                        </a:rPr>
                        <a:t>It is unclear why cortisol is beneficial to the animal during times of stress. </a:t>
                      </a:r>
                      <a:endParaRPr sz="2200">
                        <a:solidFill>
                          <a:srgbClr val="999999"/>
                        </a:solidFill>
                        <a:latin typeface="Times New Roman"/>
                        <a:ea typeface="Times New Roman"/>
                        <a:cs typeface="Times New Roman"/>
                        <a:sym typeface="Times New Roman"/>
                      </a:endParaRPr>
                    </a:p>
                    <a:p>
                      <a:pPr indent="0" lvl="0" marL="0" rtl="0" algn="l">
                        <a:spcBef>
                          <a:spcPts val="0"/>
                        </a:spcBef>
                        <a:spcAft>
                          <a:spcPts val="0"/>
                        </a:spcAft>
                        <a:buNone/>
                      </a:pPr>
                      <a:r>
                        <a:t/>
                      </a:r>
                      <a:endParaRPr sz="2200"/>
                    </a:p>
                  </a:txBody>
                  <a:tcPr marT="91425" marB="91425" marR="91425" marL="91425"/>
                </a:tc>
                <a:tc hMerge="1"/>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24"/>
          <p:cNvSpPr/>
          <p:nvPr/>
        </p:nvSpPr>
        <p:spPr>
          <a:xfrm>
            <a:off x="0" y="2942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20" name="Google Shape;420;p24"/>
          <p:cNvSpPr txBox="1"/>
          <p:nvPr/>
        </p:nvSpPr>
        <p:spPr>
          <a:xfrm>
            <a:off x="27150" y="245400"/>
            <a:ext cx="6297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11</a:t>
            </a:r>
            <a:endParaRPr sz="4500">
              <a:solidFill>
                <a:srgbClr val="FFFFFF"/>
              </a:solidFill>
              <a:latin typeface="Oswald"/>
              <a:ea typeface="Oswald"/>
              <a:cs typeface="Oswald"/>
              <a:sym typeface="Oswald"/>
            </a:endParaRPr>
          </a:p>
        </p:txBody>
      </p:sp>
      <p:sp>
        <p:nvSpPr>
          <p:cNvPr id="421" name="Google Shape;421;p24"/>
          <p:cNvSpPr txBox="1"/>
          <p:nvPr/>
        </p:nvSpPr>
        <p:spPr>
          <a:xfrm>
            <a:off x="929925" y="2942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GLUCOCORTICOIDS</a:t>
            </a:r>
            <a:endParaRPr sz="3200">
              <a:solidFill>
                <a:srgbClr val="FFFFFF"/>
              </a:solidFill>
              <a:latin typeface="Oswald"/>
              <a:ea typeface="Oswald"/>
              <a:cs typeface="Oswald"/>
              <a:sym typeface="Oswald"/>
            </a:endParaRPr>
          </a:p>
        </p:txBody>
      </p:sp>
      <p:sp>
        <p:nvSpPr>
          <p:cNvPr id="422" name="Google Shape;422;p24"/>
          <p:cNvSpPr txBox="1"/>
          <p:nvPr/>
        </p:nvSpPr>
        <p:spPr>
          <a:xfrm>
            <a:off x="11409324" y="2839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Eleven</a:t>
            </a:r>
            <a:endParaRPr sz="3500">
              <a:latin typeface="Oswald"/>
              <a:ea typeface="Oswald"/>
              <a:cs typeface="Oswald"/>
              <a:sym typeface="Oswald"/>
            </a:endParaRPr>
          </a:p>
        </p:txBody>
      </p:sp>
      <p:sp>
        <p:nvSpPr>
          <p:cNvPr id="423" name="Google Shape;423;p24"/>
          <p:cNvSpPr/>
          <p:nvPr/>
        </p:nvSpPr>
        <p:spPr>
          <a:xfrm>
            <a:off x="656616" y="2943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graphicFrame>
        <p:nvGraphicFramePr>
          <p:cNvPr id="424" name="Google Shape;424;p24"/>
          <p:cNvGraphicFramePr/>
          <p:nvPr/>
        </p:nvGraphicFramePr>
        <p:xfrm>
          <a:off x="335900" y="1248113"/>
          <a:ext cx="3000000" cy="3000000"/>
        </p:xfrm>
        <a:graphic>
          <a:graphicData uri="http://schemas.openxmlformats.org/drawingml/2006/table">
            <a:tbl>
              <a:tblPr>
                <a:noFill/>
                <a:tableStyleId>{CCA2D68D-B675-451E-A431-30714432907A}</a:tableStyleId>
              </a:tblPr>
              <a:tblGrid>
                <a:gridCol w="3369875"/>
                <a:gridCol w="3369875"/>
                <a:gridCol w="3369875"/>
                <a:gridCol w="3369875"/>
              </a:tblGrid>
              <a:tr h="706575">
                <a:tc gridSpan="4">
                  <a:txBody>
                    <a:bodyPr/>
                    <a:lstStyle/>
                    <a:p>
                      <a:pPr indent="0" lvl="0" marL="0" rtl="0" algn="ctr">
                        <a:spcBef>
                          <a:spcPts val="0"/>
                        </a:spcBef>
                        <a:spcAft>
                          <a:spcPts val="0"/>
                        </a:spcAft>
                        <a:buClr>
                          <a:schemeClr val="dk1"/>
                        </a:buClr>
                        <a:buSzPts val="1100"/>
                        <a:buFont typeface="Arial"/>
                        <a:buNone/>
                      </a:pPr>
                      <a:r>
                        <a:rPr lang="en" sz="4000">
                          <a:solidFill>
                            <a:srgbClr val="F1C232"/>
                          </a:solidFill>
                          <a:latin typeface="Oswald"/>
                          <a:ea typeface="Oswald"/>
                          <a:cs typeface="Oswald"/>
                          <a:sym typeface="Oswald"/>
                        </a:rPr>
                        <a:t>Actions of Glucocorticoids</a:t>
                      </a:r>
                      <a:endParaRPr/>
                    </a:p>
                  </a:txBody>
                  <a:tcPr marT="91425" marB="91425" marR="91425" marL="91425">
                    <a:solidFill>
                      <a:srgbClr val="F3F3F3"/>
                    </a:solidFill>
                  </a:tcPr>
                </a:tc>
                <a:tc hMerge="1"/>
                <a:tc hMerge="1"/>
                <a:tc hMerge="1"/>
              </a:tr>
              <a:tr h="791525">
                <a:tc gridSpan="4">
                  <a:txBody>
                    <a:bodyPr/>
                    <a:lstStyle/>
                    <a:p>
                      <a:pPr indent="-228600" lvl="0" marL="457200" rtl="0" algn="ctr">
                        <a:lnSpc>
                          <a:spcPct val="115000"/>
                        </a:lnSpc>
                        <a:spcBef>
                          <a:spcPts val="0"/>
                        </a:spcBef>
                        <a:spcAft>
                          <a:spcPts val="0"/>
                        </a:spcAft>
                        <a:buClr>
                          <a:schemeClr val="dk1"/>
                        </a:buClr>
                        <a:buSzPts val="1100"/>
                        <a:buFont typeface="Arial"/>
                        <a:buNone/>
                      </a:pPr>
                      <a:r>
                        <a:rPr lang="en" sz="3500">
                          <a:solidFill>
                            <a:schemeClr val="dk1"/>
                          </a:solidFill>
                          <a:latin typeface="Oswald"/>
                          <a:ea typeface="Oswald"/>
                          <a:cs typeface="Oswald"/>
                          <a:sym typeface="Oswald"/>
                        </a:rPr>
                        <a:t>Inflammation</a:t>
                      </a:r>
                      <a:endParaRPr sz="3500">
                        <a:latin typeface="Oswald"/>
                        <a:ea typeface="Oswald"/>
                        <a:cs typeface="Oswald"/>
                        <a:sym typeface="Oswald"/>
                      </a:endParaRPr>
                    </a:p>
                  </a:txBody>
                  <a:tcPr marT="91425" marB="91425" marR="91425" marL="91425">
                    <a:solidFill>
                      <a:srgbClr val="FFE599"/>
                    </a:solidFill>
                  </a:tcPr>
                </a:tc>
                <a:tc hMerge="1"/>
                <a:tc hMerge="1"/>
                <a:tc hMerge="1"/>
              </a:tr>
              <a:tr h="9726200">
                <a:tc gridSpan="4">
                  <a:txBody>
                    <a:bodyPr/>
                    <a:lstStyle/>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Damage to the tissues by trauma/infection almost always leads to inflammation.</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Inflammation can be more damaging than the trauma or disease itself.</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Reduces all aspects of the inflammatory process.</a:t>
                      </a:r>
                      <a:endParaRPr sz="23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3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2300">
                          <a:solidFill>
                            <a:srgbClr val="45818E"/>
                          </a:solidFill>
                          <a:latin typeface="Times New Roman"/>
                          <a:ea typeface="Times New Roman"/>
                          <a:cs typeface="Times New Roman"/>
                          <a:sym typeface="Times New Roman"/>
                        </a:rPr>
                        <a:t>How cortisol exerts its anti-inflammatory effect:</a:t>
                      </a:r>
                      <a:endParaRPr b="1" sz="23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Block the early stages of the inflammation process before inflammation even it begins. </a:t>
                      </a:r>
                      <a:endParaRPr sz="23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If inflammation begun: It cause rapid resolution of the inflammation and increase rapidity of healing</a:t>
                      </a:r>
                      <a:endParaRPr sz="23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Resolution of inflammation</a:t>
                      </a:r>
                      <a:endParaRPr sz="2300">
                        <a:solidFill>
                          <a:srgbClr val="45818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300">
                        <a:solidFill>
                          <a:srgbClr val="45818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2300">
                          <a:solidFill>
                            <a:schemeClr val="dk1"/>
                          </a:solidFill>
                          <a:latin typeface="Times New Roman"/>
                          <a:ea typeface="Times New Roman"/>
                          <a:cs typeface="Times New Roman"/>
                          <a:sym typeface="Times New Roman"/>
                        </a:rPr>
                        <a:t>Mechanism of the anti-inflammatory effect: </a:t>
                      </a:r>
                      <a:endParaRPr b="1"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Stabilizes lysosomal membrane: More difficult for these membranes to rupture → less release of proteolytic enzymes that cause inflammation. </a:t>
                      </a:r>
                      <a:r>
                        <a:rPr b="1" lang="en" sz="2300">
                          <a:solidFill>
                            <a:srgbClr val="45818E"/>
                          </a:solidFill>
                          <a:latin typeface="Times New Roman"/>
                          <a:ea typeface="Times New Roman"/>
                          <a:cs typeface="Times New Roman"/>
                          <a:sym typeface="Times New Roman"/>
                        </a:rPr>
                        <a:t>(anti-allergic)</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Inhibit production of prostaglandins, leukotrienes, and thromboxane (mediate inflammation). This occurs via inhibiting phospholipase A2.</a:t>
                      </a:r>
                      <a:r>
                        <a:rPr b="1" lang="en" sz="2300">
                          <a:solidFill>
                            <a:srgbClr val="45818E"/>
                          </a:solidFill>
                          <a:latin typeface="Times New Roman"/>
                          <a:ea typeface="Times New Roman"/>
                          <a:cs typeface="Times New Roman"/>
                          <a:sym typeface="Times New Roman"/>
                        </a:rPr>
                        <a:t> (anti-allergic)</a:t>
                      </a:r>
                      <a:endParaRPr b="1" sz="2300">
                        <a:solidFill>
                          <a:srgbClr val="45818E"/>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Reduces degree of vasodilatation and decreases permeability of capillaries and therefore reduces swelling</a:t>
                      </a:r>
                      <a:r>
                        <a:rPr lang="en" sz="2300">
                          <a:solidFill>
                            <a:srgbClr val="999999"/>
                          </a:solidFill>
                          <a:latin typeface="Times New Roman"/>
                          <a:ea typeface="Times New Roman"/>
                          <a:cs typeface="Times New Roman"/>
                          <a:sym typeface="Times New Roman"/>
                        </a:rPr>
                        <a:t> (by blocking phospholipase A2, and prostaglandin production, which cause vasodilation and increased permeability)</a:t>
                      </a:r>
                      <a:endParaRPr sz="2300">
                        <a:solidFill>
                          <a:srgbClr val="999999"/>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Decreases migration of white blood cells </a:t>
                      </a:r>
                      <a:r>
                        <a:rPr lang="en" sz="2300">
                          <a:solidFill>
                            <a:srgbClr val="999999"/>
                          </a:solidFill>
                          <a:latin typeface="Times New Roman"/>
                          <a:ea typeface="Times New Roman"/>
                          <a:cs typeface="Times New Roman"/>
                          <a:sym typeface="Times New Roman"/>
                        </a:rPr>
                        <a:t>(by decreasing leukotriene production, remember that they act as chemotactic factors)</a:t>
                      </a:r>
                      <a:endParaRPr sz="2300">
                        <a:solidFill>
                          <a:srgbClr val="999999"/>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Suppresses immune system.</a:t>
                      </a:r>
                      <a:endParaRPr sz="2300">
                        <a:solidFill>
                          <a:srgbClr val="8E7CC3"/>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Decreases the effects of histamine </a:t>
                      </a:r>
                      <a:r>
                        <a:rPr b="1" lang="en" sz="2300">
                          <a:solidFill>
                            <a:srgbClr val="45818E"/>
                          </a:solidFill>
                          <a:latin typeface="Times New Roman"/>
                          <a:ea typeface="Times New Roman"/>
                          <a:cs typeface="Times New Roman"/>
                          <a:sym typeface="Times New Roman"/>
                        </a:rPr>
                        <a:t>(anti-allergic)</a:t>
                      </a:r>
                      <a:endParaRPr b="1" sz="2300">
                        <a:solidFill>
                          <a:srgbClr val="45818E"/>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It decreases fibroblastic activity and local swelling, and inhibits collagenases from breaking proteins. </a:t>
                      </a:r>
                      <a:r>
                        <a:rPr b="1" lang="en" sz="2300">
                          <a:solidFill>
                            <a:srgbClr val="45818E"/>
                          </a:solidFill>
                          <a:latin typeface="Times New Roman"/>
                          <a:ea typeface="Times New Roman"/>
                          <a:cs typeface="Times New Roman"/>
                          <a:sym typeface="Times New Roman"/>
                        </a:rPr>
                        <a:t>(anti-allergic)</a:t>
                      </a:r>
                      <a:endParaRPr b="1" sz="2300">
                        <a:solidFill>
                          <a:srgbClr val="45818E"/>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rgbClr val="CC4125"/>
                        </a:buClr>
                        <a:buSzPts val="2300"/>
                        <a:buFont typeface="Times New Roman"/>
                        <a:buChar char="-"/>
                      </a:pPr>
                      <a:r>
                        <a:rPr b="1" lang="en" sz="2300">
                          <a:solidFill>
                            <a:srgbClr val="CC4125"/>
                          </a:solidFill>
                          <a:latin typeface="Times New Roman"/>
                          <a:ea typeface="Times New Roman"/>
                          <a:cs typeface="Times New Roman"/>
                          <a:sym typeface="Times New Roman"/>
                        </a:rPr>
                        <a:t>Cortisol can prevent death from anaphylactic shock. </a:t>
                      </a:r>
                      <a:endParaRPr b="1" sz="2300">
                        <a:solidFill>
                          <a:srgbClr val="CC4125"/>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rgbClr val="45818E"/>
                        </a:buClr>
                        <a:buSzPts val="2300"/>
                        <a:buFont typeface="Times New Roman"/>
                        <a:buChar char="-"/>
                      </a:pPr>
                      <a:r>
                        <a:rPr lang="en" sz="2300">
                          <a:solidFill>
                            <a:srgbClr val="8E7CC3"/>
                          </a:solidFill>
                          <a:latin typeface="Times New Roman"/>
                          <a:ea typeface="Times New Roman"/>
                          <a:cs typeface="Times New Roman"/>
                          <a:sym typeface="Times New Roman"/>
                        </a:rPr>
                        <a:t>Attenuates fever mainly because cortisol reduces the release of interleukin-1 from white blood cells.</a:t>
                      </a:r>
                      <a:r>
                        <a:rPr lang="en" sz="2300">
                          <a:solidFill>
                            <a:srgbClr val="999999"/>
                          </a:solidFill>
                          <a:latin typeface="Times New Roman"/>
                          <a:ea typeface="Times New Roman"/>
                          <a:cs typeface="Times New Roman"/>
                          <a:sym typeface="Times New Roman"/>
                        </a:rPr>
                        <a:t> (Can activate PLA2, which can release PGs, these PGs are called pyeretics, because they act on hypothalamus to increase body temperature, causing fever)</a:t>
                      </a:r>
                      <a:endParaRPr sz="2300"/>
                    </a:p>
                  </a:txBody>
                  <a:tcPr marT="91425" marB="91425" marR="91425" marL="91425"/>
                </a:tc>
                <a:tc hMerge="1"/>
                <a:tc hMerge="1"/>
                <a:tc hMerge="1"/>
              </a:tr>
              <a:tr h="706575">
                <a:tc gridSpan="4">
                  <a:txBody>
                    <a:bodyPr/>
                    <a:lstStyle/>
                    <a:p>
                      <a:pPr indent="0" lvl="0" marL="0" rtl="0" algn="ctr">
                        <a:spcBef>
                          <a:spcPts val="0"/>
                        </a:spcBef>
                        <a:spcAft>
                          <a:spcPts val="0"/>
                        </a:spcAft>
                        <a:buClr>
                          <a:schemeClr val="dk1"/>
                        </a:buClr>
                        <a:buSzPts val="1100"/>
                        <a:buFont typeface="Arial"/>
                        <a:buNone/>
                      </a:pPr>
                      <a:r>
                        <a:rPr lang="en" sz="3500">
                          <a:solidFill>
                            <a:schemeClr val="dk1"/>
                          </a:solidFill>
                          <a:latin typeface="Oswald"/>
                          <a:ea typeface="Oswald"/>
                          <a:cs typeface="Oswald"/>
                          <a:sym typeface="Oswald"/>
                        </a:rPr>
                        <a:t>Immunosuppression And Blood Cells </a:t>
                      </a:r>
                      <a:endParaRPr sz="3500"/>
                    </a:p>
                  </a:txBody>
                  <a:tcPr marT="91425" marB="91425" marR="91425" marL="91425">
                    <a:solidFill>
                      <a:srgbClr val="FFE599"/>
                    </a:solidFill>
                  </a:tcPr>
                </a:tc>
                <a:tc hMerge="1"/>
                <a:tc hMerge="1"/>
                <a:tc hMerge="1"/>
              </a:tr>
              <a:tr h="3016700">
                <a:tc gridSpan="4">
                  <a:txBody>
                    <a:bodyPr/>
                    <a:lstStyle/>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Decrease the production of eosinophils and lymphocytes</a:t>
                      </a:r>
                      <a:r>
                        <a:rPr baseline="30000" lang="en" sz="2300">
                          <a:solidFill>
                            <a:schemeClr val="dk1"/>
                          </a:solidFill>
                          <a:latin typeface="Times New Roman"/>
                          <a:ea typeface="Times New Roman"/>
                          <a:cs typeface="Times New Roman"/>
                          <a:sym typeface="Times New Roman"/>
                        </a:rPr>
                        <a:t>1</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Administration of large doses of cortisol causes significant atrophy of lymphoid tissue throughout the body, thereby decreasing T-lymphocyte and antibody production.</a:t>
                      </a:r>
                      <a:r>
                        <a:rPr lang="en" sz="2300">
                          <a:solidFill>
                            <a:srgbClr val="999999"/>
                          </a:solidFill>
                          <a:latin typeface="Times New Roman"/>
                          <a:ea typeface="Times New Roman"/>
                          <a:cs typeface="Times New Roman"/>
                          <a:sym typeface="Times New Roman"/>
                        </a:rPr>
                        <a:t> (as a result, the level of immunity to all foreign invaders is increased)</a:t>
                      </a:r>
                      <a:endParaRPr sz="2300">
                        <a:solidFill>
                          <a:srgbClr val="999999"/>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rgbClr val="8E7CC3"/>
                        </a:buClr>
                        <a:buSzPts val="2300"/>
                        <a:buFont typeface="Times New Roman"/>
                        <a:buChar char="●"/>
                      </a:pPr>
                      <a:r>
                        <a:rPr lang="en" sz="2300">
                          <a:solidFill>
                            <a:srgbClr val="8E7CC3"/>
                          </a:solidFill>
                          <a:latin typeface="Times New Roman"/>
                          <a:ea typeface="Times New Roman"/>
                          <a:cs typeface="Times New Roman"/>
                          <a:sym typeface="Times New Roman"/>
                        </a:rPr>
                        <a:t>Decrease immunity could be fatal in diseases such as tuberculosis </a:t>
                      </a:r>
                      <a:endParaRPr sz="2300">
                        <a:solidFill>
                          <a:srgbClr val="8E7CC3"/>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Decrease immunity effect of cortisol is useful during transplant operations in reducing organ rejection. </a:t>
                      </a:r>
                      <a:endParaRPr sz="2300">
                        <a:solidFill>
                          <a:schemeClr val="dk1"/>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Cortisol increases the production of red blood cells through increased expression and synthesis of erythropoietin.</a:t>
                      </a:r>
                      <a:r>
                        <a:rPr baseline="30000" lang="en" sz="2300">
                          <a:solidFill>
                            <a:schemeClr val="dk1"/>
                          </a:solidFill>
                          <a:latin typeface="Times New Roman"/>
                          <a:ea typeface="Times New Roman"/>
                          <a:cs typeface="Times New Roman"/>
                          <a:sym typeface="Times New Roman"/>
                        </a:rPr>
                        <a:t>2</a:t>
                      </a:r>
                      <a:r>
                        <a:rPr lang="en" sz="2300">
                          <a:solidFill>
                            <a:schemeClr val="dk1"/>
                          </a:solidFill>
                          <a:latin typeface="Times New Roman"/>
                          <a:ea typeface="Times New Roman"/>
                          <a:cs typeface="Times New Roman"/>
                          <a:sym typeface="Times New Roman"/>
                        </a:rPr>
                        <a:t> </a:t>
                      </a:r>
                      <a:endParaRPr sz="2300"/>
                    </a:p>
                  </a:txBody>
                  <a:tcPr marT="91425" marB="91425" marR="91425" marL="91425"/>
                </a:tc>
                <a:tc hMerge="1"/>
                <a:tc hMerge="1"/>
                <a:tc hMerge="1"/>
              </a:tr>
            </a:tbl>
          </a:graphicData>
        </a:graphic>
      </p:graphicFrame>
      <p:sp>
        <p:nvSpPr>
          <p:cNvPr id="425" name="Google Shape;425;p24"/>
          <p:cNvSpPr/>
          <p:nvPr/>
        </p:nvSpPr>
        <p:spPr>
          <a:xfrm>
            <a:off x="545100" y="182083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426" name="Google Shape;426;p24"/>
          <p:cNvSpPr/>
          <p:nvPr/>
        </p:nvSpPr>
        <p:spPr>
          <a:xfrm>
            <a:off x="0" y="182083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27" name="Google Shape;427;p24"/>
          <p:cNvSpPr txBox="1"/>
          <p:nvPr/>
        </p:nvSpPr>
        <p:spPr>
          <a:xfrm>
            <a:off x="27150" y="18705050"/>
            <a:ext cx="14097000" cy="13158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dk1"/>
              </a:buClr>
              <a:buSzPts val="1700"/>
              <a:buFont typeface="Times New Roman"/>
              <a:buAutoNum type="arabicPeriod"/>
            </a:pPr>
            <a:r>
              <a:rPr lang="en" sz="1700">
                <a:solidFill>
                  <a:schemeClr val="dk1"/>
                </a:solidFill>
                <a:latin typeface="Times New Roman"/>
                <a:ea typeface="Times New Roman"/>
                <a:cs typeface="Times New Roman"/>
                <a:sym typeface="Times New Roman"/>
              </a:rPr>
              <a:t>Diagnostic for hyperaldosteronism, prevents differentiation of immune cell progenitors by inhibiting protein synthesis, such as cluster of differentiation proteins “CD”)</a:t>
            </a:r>
            <a:endParaRPr sz="1700">
              <a:solidFill>
                <a:schemeClr val="dk1"/>
              </a:solidFill>
              <a:latin typeface="Times New Roman"/>
              <a:ea typeface="Times New Roman"/>
              <a:cs typeface="Times New Roman"/>
              <a:sym typeface="Times New Roman"/>
            </a:endParaRPr>
          </a:p>
          <a:p>
            <a:pPr indent="-336550" lvl="0" marL="457200" rtl="0" algn="l">
              <a:lnSpc>
                <a:spcPct val="115000"/>
              </a:lnSpc>
              <a:spcBef>
                <a:spcPts val="0"/>
              </a:spcBef>
              <a:spcAft>
                <a:spcPts val="0"/>
              </a:spcAft>
              <a:buClr>
                <a:schemeClr val="dk1"/>
              </a:buClr>
              <a:buSzPts val="1700"/>
              <a:buFont typeface="Times New Roman"/>
              <a:buAutoNum type="arabicPeriod"/>
            </a:pPr>
            <a:r>
              <a:rPr lang="en" sz="1700">
                <a:solidFill>
                  <a:schemeClr val="dk1"/>
                </a:solidFill>
                <a:latin typeface="Times New Roman"/>
                <a:ea typeface="Times New Roman"/>
                <a:cs typeface="Times New Roman"/>
                <a:sym typeface="Times New Roman"/>
              </a:rPr>
              <a:t>In hypercortisolism there is often polycythemia as a result, whereas in hypocortisolism there is often anemia.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25"/>
          <p:cNvSpPr/>
          <p:nvPr/>
        </p:nvSpPr>
        <p:spPr>
          <a:xfrm>
            <a:off x="0" y="2942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graphicFrame>
        <p:nvGraphicFramePr>
          <p:cNvPr id="433" name="Google Shape;433;p25"/>
          <p:cNvGraphicFramePr/>
          <p:nvPr/>
        </p:nvGraphicFramePr>
        <p:xfrm>
          <a:off x="358714" y="1218323"/>
          <a:ext cx="3000000" cy="3000000"/>
        </p:xfrm>
        <a:graphic>
          <a:graphicData uri="http://schemas.openxmlformats.org/drawingml/2006/table">
            <a:tbl>
              <a:tblPr>
                <a:noFill/>
                <a:tableStyleId>{CCA2D68D-B675-451E-A431-30714432907A}</a:tableStyleId>
              </a:tblPr>
              <a:tblGrid>
                <a:gridCol w="2720900"/>
                <a:gridCol w="10596500"/>
              </a:tblGrid>
              <a:tr h="525175">
                <a:tc gridSpan="2">
                  <a:txBody>
                    <a:bodyPr/>
                    <a:lstStyle/>
                    <a:p>
                      <a:pPr indent="0" lvl="0" marL="0" rtl="0" algn="ctr">
                        <a:spcBef>
                          <a:spcPts val="0"/>
                        </a:spcBef>
                        <a:spcAft>
                          <a:spcPts val="0"/>
                        </a:spcAft>
                        <a:buClr>
                          <a:schemeClr val="dk1"/>
                        </a:buClr>
                        <a:buSzPts val="1100"/>
                        <a:buFont typeface="Arial"/>
                        <a:buNone/>
                      </a:pPr>
                      <a:r>
                        <a:rPr lang="en" sz="4000">
                          <a:solidFill>
                            <a:srgbClr val="F1C232"/>
                          </a:solidFill>
                          <a:latin typeface="Oswald"/>
                          <a:ea typeface="Oswald"/>
                          <a:cs typeface="Oswald"/>
                          <a:sym typeface="Oswald"/>
                        </a:rPr>
                        <a:t>Actions of Glucocorticoids</a:t>
                      </a:r>
                      <a:endParaRPr/>
                    </a:p>
                  </a:txBody>
                  <a:tcPr marT="91425" marB="91425" marR="91425" marL="91425">
                    <a:solidFill>
                      <a:srgbClr val="F3F3F3"/>
                    </a:solidFill>
                  </a:tcPr>
                </a:tc>
                <a:tc hMerge="1"/>
              </a:tr>
              <a:tr h="487300">
                <a:tc gridSpan="2">
                  <a:txBody>
                    <a:bodyPr/>
                    <a:lstStyle/>
                    <a:p>
                      <a:pPr indent="0" lvl="0" marL="0" rtl="0" algn="ctr">
                        <a:spcBef>
                          <a:spcPts val="0"/>
                        </a:spcBef>
                        <a:spcAft>
                          <a:spcPts val="0"/>
                        </a:spcAft>
                        <a:buClr>
                          <a:schemeClr val="dk1"/>
                        </a:buClr>
                        <a:buSzPts val="1100"/>
                        <a:buFont typeface="Arial"/>
                        <a:buNone/>
                      </a:pPr>
                      <a:r>
                        <a:rPr lang="en" sz="3500">
                          <a:solidFill>
                            <a:schemeClr val="dk1"/>
                          </a:solidFill>
                          <a:latin typeface="Oswald"/>
                          <a:ea typeface="Oswald"/>
                          <a:cs typeface="Oswald"/>
                          <a:sym typeface="Oswald"/>
                        </a:rPr>
                        <a:t>Circulation</a:t>
                      </a:r>
                      <a:endParaRPr sz="3500">
                        <a:latin typeface="Oswald"/>
                        <a:ea typeface="Oswald"/>
                        <a:cs typeface="Oswald"/>
                        <a:sym typeface="Oswald"/>
                      </a:endParaRPr>
                    </a:p>
                  </a:txBody>
                  <a:tcPr marT="91425" marB="91425" marR="91425" marL="91425">
                    <a:solidFill>
                      <a:srgbClr val="FFE599"/>
                    </a:solidFill>
                  </a:tcPr>
                </a:tc>
                <a:tc hMerge="1"/>
              </a:tr>
              <a:tr h="2545175">
                <a:tc gridSpan="2">
                  <a:txBody>
                    <a:bodyPr/>
                    <a:lstStyle/>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Cortisol levels vary with water intake</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2000">
                          <a:solidFill>
                            <a:schemeClr val="dk1"/>
                          </a:solidFill>
                          <a:latin typeface="Times New Roman"/>
                          <a:ea typeface="Times New Roman"/>
                          <a:cs typeface="Times New Roman"/>
                          <a:sym typeface="Times New Roman"/>
                        </a:rPr>
                        <a:t>Mineral metabolism:</a:t>
                      </a:r>
                      <a:endParaRPr b="1"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Cortisol has mineralocorticoid effect but not as potent as aldosterone. (1/3000th): Na+ reabsorption and K+ secretion.</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Anti-vitamin D effect, reduces osteoblast differentiation, reduces calcium absorption.</a:t>
                      </a:r>
                      <a:endParaRPr sz="2000">
                        <a:solidFill>
                          <a:srgbClr val="45818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000">
                        <a:solidFill>
                          <a:srgbClr val="45818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000">
                          <a:solidFill>
                            <a:schemeClr val="dk1"/>
                          </a:solidFill>
                          <a:latin typeface="Times New Roman"/>
                          <a:ea typeface="Times New Roman"/>
                          <a:cs typeface="Times New Roman"/>
                          <a:sym typeface="Times New Roman"/>
                        </a:rPr>
                        <a:t>Maintains body fluid volumes &amp; vascular integrity</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2000">
                          <a:solidFill>
                            <a:schemeClr val="dk1"/>
                          </a:solidFill>
                          <a:latin typeface="Times New Roman"/>
                          <a:ea typeface="Times New Roman"/>
                          <a:cs typeface="Times New Roman"/>
                          <a:sym typeface="Times New Roman"/>
                        </a:rPr>
                        <a:t>BP regulation &amp; cardiovascular function:</a:t>
                      </a:r>
                      <a:endParaRPr b="1"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Sensitizes arterioles to action of noradrenaline (Permissive effect).</a:t>
                      </a:r>
                      <a:r>
                        <a:rPr baseline="30000" lang="en" sz="2000">
                          <a:solidFill>
                            <a:schemeClr val="dk1"/>
                          </a:solidFill>
                          <a:latin typeface="Times New Roman"/>
                          <a:ea typeface="Times New Roman"/>
                          <a:cs typeface="Times New Roman"/>
                          <a:sym typeface="Times New Roman"/>
                        </a:rPr>
                        <a:t>1</a:t>
                      </a:r>
                      <a:endParaRPr baseline="30000"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Increases RBC production. </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Increases vascular permeability </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Increase in GFR (vasodilation of afferent arterioles which increases renal blood flow)</a:t>
                      </a:r>
                      <a:endParaRPr sz="2000"/>
                    </a:p>
                  </a:txBody>
                  <a:tcPr marT="91425" marB="91425" marR="91425" marL="91425"/>
                </a:tc>
                <a:tc hMerge="1"/>
              </a:tr>
              <a:tr h="487300">
                <a:tc gridSpan="2">
                  <a:txBody>
                    <a:bodyPr/>
                    <a:lstStyle/>
                    <a:p>
                      <a:pPr indent="0" lvl="0" marL="0" rtl="0" algn="ctr">
                        <a:spcBef>
                          <a:spcPts val="0"/>
                        </a:spcBef>
                        <a:spcAft>
                          <a:spcPts val="0"/>
                        </a:spcAft>
                        <a:buClr>
                          <a:schemeClr val="dk1"/>
                        </a:buClr>
                        <a:buSzPts val="1100"/>
                        <a:buFont typeface="Arial"/>
                        <a:buNone/>
                      </a:pPr>
                      <a:r>
                        <a:rPr lang="en" sz="3500">
                          <a:solidFill>
                            <a:schemeClr val="dk1"/>
                          </a:solidFill>
                          <a:latin typeface="Oswald"/>
                          <a:ea typeface="Oswald"/>
                          <a:cs typeface="Oswald"/>
                          <a:sym typeface="Oswald"/>
                        </a:rPr>
                        <a:t>Others</a:t>
                      </a:r>
                      <a:endParaRPr sz="3500">
                        <a:latin typeface="Oswald"/>
                        <a:ea typeface="Oswald"/>
                        <a:cs typeface="Oswald"/>
                        <a:sym typeface="Oswald"/>
                      </a:endParaRPr>
                    </a:p>
                  </a:txBody>
                  <a:tcPr marT="91425" marB="91425" marR="91425" marL="91425">
                    <a:solidFill>
                      <a:srgbClr val="FFE599"/>
                    </a:solidFill>
                  </a:tcPr>
                </a:tc>
                <a:tc hMerge="1"/>
              </a:tr>
              <a:tr h="1131175">
                <a:tc>
                  <a:txBody>
                    <a:bodyPr/>
                    <a:lstStyle/>
                    <a:p>
                      <a:pPr indent="0" lvl="0" marL="0" rtl="0" algn="l">
                        <a:spcBef>
                          <a:spcPts val="0"/>
                        </a:spcBef>
                        <a:spcAft>
                          <a:spcPts val="0"/>
                        </a:spcAft>
                        <a:buClr>
                          <a:schemeClr val="dk1"/>
                        </a:buClr>
                        <a:buSzPts val="1100"/>
                        <a:buFont typeface="Arial"/>
                        <a:buNone/>
                      </a:pPr>
                      <a:r>
                        <a:rPr b="1" lang="en" sz="3000">
                          <a:solidFill>
                            <a:schemeClr val="dk1"/>
                          </a:solidFill>
                          <a:latin typeface="Times New Roman"/>
                          <a:ea typeface="Times New Roman"/>
                          <a:cs typeface="Times New Roman"/>
                          <a:sym typeface="Times New Roman"/>
                        </a:rPr>
                        <a:t>CNS</a:t>
                      </a:r>
                      <a:endParaRPr b="1" sz="3000">
                        <a:latin typeface="Times New Roman"/>
                        <a:ea typeface="Times New Roman"/>
                        <a:cs typeface="Times New Roman"/>
                        <a:sym typeface="Times New Roman"/>
                      </a:endParaRPr>
                    </a:p>
                  </a:txBody>
                  <a:tcPr marT="91425" marB="91425" marR="91425" marL="91425">
                    <a:solidFill>
                      <a:srgbClr val="FFF2CC"/>
                    </a:solidFill>
                  </a:tcPr>
                </a:tc>
                <a:tc>
                  <a:txBody>
                    <a:bodyPr/>
                    <a:lstStyle/>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Negative feedback control on release of ACTH</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Decreases REM sleep</a:t>
                      </a:r>
                      <a:endParaRPr sz="2000">
                        <a:solidFill>
                          <a:srgbClr val="45818E"/>
                        </a:solidFill>
                        <a:latin typeface="Times New Roman"/>
                        <a:ea typeface="Times New Roman"/>
                        <a:cs typeface="Times New Roman"/>
                        <a:sym typeface="Times New Roman"/>
                      </a:endParaRPr>
                    </a:p>
                    <a:p>
                      <a:pPr indent="-355600" lvl="0" marL="457200" rtl="0" algn="l">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Increase slow-wave sleep</a:t>
                      </a:r>
                      <a:endParaRPr sz="2000">
                        <a:solidFill>
                          <a:srgbClr val="45818E"/>
                        </a:solidFill>
                        <a:latin typeface="Times New Roman"/>
                        <a:ea typeface="Times New Roman"/>
                        <a:cs typeface="Times New Roman"/>
                        <a:sym typeface="Times New Roman"/>
                      </a:endParaRPr>
                    </a:p>
                    <a:p>
                      <a:pPr indent="-355600" lvl="0" marL="457200" rtl="0" algn="l">
                        <a:spcBef>
                          <a:spcPts val="0"/>
                        </a:spcBef>
                        <a:spcAft>
                          <a:spcPts val="0"/>
                        </a:spcAft>
                        <a:buClr>
                          <a:srgbClr val="45818E"/>
                        </a:buClr>
                        <a:buSzPts val="2000"/>
                        <a:buFont typeface="Times New Roman"/>
                        <a:buChar char="●"/>
                      </a:pPr>
                      <a:r>
                        <a:rPr lang="en" sz="2000">
                          <a:solidFill>
                            <a:srgbClr val="45818E"/>
                          </a:solidFill>
                          <a:latin typeface="Times New Roman"/>
                          <a:ea typeface="Times New Roman"/>
                          <a:cs typeface="Times New Roman"/>
                          <a:sym typeface="Times New Roman"/>
                        </a:rPr>
                        <a:t>Increases awake time</a:t>
                      </a:r>
                      <a:endParaRPr sz="2000">
                        <a:solidFill>
                          <a:srgbClr val="45818E"/>
                        </a:solidFill>
                        <a:latin typeface="Times New Roman"/>
                        <a:ea typeface="Times New Roman"/>
                        <a:cs typeface="Times New Roman"/>
                        <a:sym typeface="Times New Roman"/>
                      </a:endParaRPr>
                    </a:p>
                    <a:p>
                      <a:pPr indent="-355600" lvl="0" marL="457200" rtl="0" algn="l">
                        <a:spcBef>
                          <a:spcPts val="0"/>
                        </a:spcBef>
                        <a:spcAft>
                          <a:spcPts val="0"/>
                        </a:spcAft>
                        <a:buClr>
                          <a:srgbClr val="8E7CC3"/>
                        </a:buClr>
                        <a:buSzPts val="2000"/>
                        <a:buFont typeface="Times New Roman"/>
                        <a:buChar char="●"/>
                      </a:pPr>
                      <a:r>
                        <a:rPr lang="en" sz="2000">
                          <a:solidFill>
                            <a:srgbClr val="8E7CC3"/>
                          </a:solidFill>
                          <a:latin typeface="Times New Roman"/>
                          <a:ea typeface="Times New Roman"/>
                          <a:cs typeface="Times New Roman"/>
                          <a:sym typeface="Times New Roman"/>
                        </a:rPr>
                        <a:t>Modulates perception &amp; emotion </a:t>
                      </a:r>
                      <a:endParaRPr sz="2000"/>
                    </a:p>
                  </a:txBody>
                  <a:tcPr marT="91425" marB="91425" marR="91425" marL="91425"/>
                </a:tc>
              </a:tr>
              <a:tr h="373675">
                <a:tc>
                  <a:txBody>
                    <a:bodyPr/>
                    <a:lstStyle/>
                    <a:p>
                      <a:pPr indent="0" lvl="0" marL="0" rtl="0" algn="l">
                        <a:spcBef>
                          <a:spcPts val="0"/>
                        </a:spcBef>
                        <a:spcAft>
                          <a:spcPts val="0"/>
                        </a:spcAft>
                        <a:buClr>
                          <a:schemeClr val="dk1"/>
                        </a:buClr>
                        <a:buSzPts val="1100"/>
                        <a:buFont typeface="Arial"/>
                        <a:buNone/>
                      </a:pPr>
                      <a:r>
                        <a:rPr b="1" lang="en" sz="3000">
                          <a:latin typeface="Times New Roman"/>
                          <a:ea typeface="Times New Roman"/>
                          <a:cs typeface="Times New Roman"/>
                          <a:sym typeface="Times New Roman"/>
                        </a:rPr>
                        <a:t>GIT</a:t>
                      </a:r>
                      <a:endParaRPr b="1" sz="3000">
                        <a:latin typeface="Times New Roman"/>
                        <a:ea typeface="Times New Roman"/>
                        <a:cs typeface="Times New Roman"/>
                        <a:sym typeface="Times New Roman"/>
                      </a:endParaRPr>
                    </a:p>
                  </a:txBody>
                  <a:tcPr marT="91425" marB="91425" marR="91425" marL="91425">
                    <a:solidFill>
                      <a:srgbClr val="D9D2E9"/>
                    </a:solidFill>
                  </a:tcPr>
                </a:tc>
                <a:tc>
                  <a:txBody>
                    <a:bodyPr/>
                    <a:lstStyle/>
                    <a:p>
                      <a:pPr indent="0" lvl="0" marL="0" rtl="0" algn="l">
                        <a:spcBef>
                          <a:spcPts val="0"/>
                        </a:spcBef>
                        <a:spcAft>
                          <a:spcPts val="0"/>
                        </a:spcAft>
                        <a:buClr>
                          <a:schemeClr val="dk1"/>
                        </a:buClr>
                        <a:buSzPts val="1100"/>
                        <a:buFont typeface="Arial"/>
                        <a:buNone/>
                      </a:pPr>
                      <a:r>
                        <a:rPr lang="en" sz="2000">
                          <a:solidFill>
                            <a:schemeClr val="dk1"/>
                          </a:solidFill>
                          <a:latin typeface="Times New Roman"/>
                          <a:ea typeface="Times New Roman"/>
                          <a:cs typeface="Times New Roman"/>
                          <a:sym typeface="Times New Roman"/>
                        </a:rPr>
                        <a:t>Increases HCl secretion</a:t>
                      </a:r>
                      <a:endParaRPr sz="2000"/>
                    </a:p>
                  </a:txBody>
                  <a:tcPr marT="91425" marB="91425" marR="91425" marL="91425"/>
                </a:tc>
              </a:tr>
              <a:tr h="1289000">
                <a:tc>
                  <a:txBody>
                    <a:bodyPr/>
                    <a:lstStyle/>
                    <a:p>
                      <a:pPr indent="0" lvl="0" marL="0" rtl="0" algn="l">
                        <a:spcBef>
                          <a:spcPts val="0"/>
                        </a:spcBef>
                        <a:spcAft>
                          <a:spcPts val="0"/>
                        </a:spcAft>
                        <a:buClr>
                          <a:schemeClr val="dk1"/>
                        </a:buClr>
                        <a:buSzPts val="1100"/>
                        <a:buFont typeface="Arial"/>
                        <a:buNone/>
                      </a:pPr>
                      <a:r>
                        <a:rPr b="1" lang="en" sz="3000">
                          <a:latin typeface="Times New Roman"/>
                          <a:ea typeface="Times New Roman"/>
                          <a:cs typeface="Times New Roman"/>
                          <a:sym typeface="Times New Roman"/>
                        </a:rPr>
                        <a:t>Metabolic Response to Fasting</a:t>
                      </a:r>
                      <a:endParaRPr b="1" sz="3000">
                        <a:latin typeface="Times New Roman"/>
                        <a:ea typeface="Times New Roman"/>
                        <a:cs typeface="Times New Roman"/>
                        <a:sym typeface="Times New Roman"/>
                      </a:endParaRPr>
                    </a:p>
                  </a:txBody>
                  <a:tcPr marT="91425" marB="91425" marR="91425" marL="91425">
                    <a:solidFill>
                      <a:srgbClr val="D9D2E9"/>
                    </a:solidFill>
                  </a:tcPr>
                </a:tc>
                <a:tc>
                  <a:txBody>
                    <a:bodyPr/>
                    <a:lstStyle/>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Gluconeogenesis from amino acids (increased expression of the enzymes) (PEPCK). </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Cortisol also decreases GLUT4-mediated glucose uptake in skeletal muscle and adipose tissue. </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Mobilization of stored fat (activation of HSL) and its use in ǃ-oxidation and the production of ketone bodies</a:t>
                      </a:r>
                      <a:r>
                        <a:rPr baseline="30000" lang="en" sz="2000">
                          <a:solidFill>
                            <a:schemeClr val="dk1"/>
                          </a:solidFill>
                          <a:latin typeface="Times New Roman"/>
                          <a:ea typeface="Times New Roman"/>
                          <a:cs typeface="Times New Roman"/>
                          <a:sym typeface="Times New Roman"/>
                        </a:rPr>
                        <a:t>2</a:t>
                      </a:r>
                      <a:endParaRPr sz="2000"/>
                    </a:p>
                  </a:txBody>
                  <a:tcPr marT="91425" marB="91425" marR="91425" marL="91425"/>
                </a:tc>
              </a:tr>
              <a:tr h="1055425">
                <a:tc>
                  <a:txBody>
                    <a:bodyPr/>
                    <a:lstStyle/>
                    <a:p>
                      <a:pPr indent="0" lvl="0" marL="0" rtl="0" algn="l">
                        <a:spcBef>
                          <a:spcPts val="0"/>
                        </a:spcBef>
                        <a:spcAft>
                          <a:spcPts val="0"/>
                        </a:spcAft>
                        <a:buClr>
                          <a:schemeClr val="dk1"/>
                        </a:buClr>
                        <a:buSzPts val="1100"/>
                        <a:buFont typeface="Arial"/>
                        <a:buNone/>
                      </a:pPr>
                      <a:r>
                        <a:rPr b="1" lang="en" sz="3000">
                          <a:latin typeface="Times New Roman"/>
                          <a:ea typeface="Times New Roman"/>
                          <a:cs typeface="Times New Roman"/>
                          <a:sym typeface="Times New Roman"/>
                        </a:rPr>
                        <a:t>Developmental</a:t>
                      </a:r>
                      <a:endParaRPr b="1" sz="3000">
                        <a:latin typeface="Times New Roman"/>
                        <a:ea typeface="Times New Roman"/>
                        <a:cs typeface="Times New Roman"/>
                        <a:sym typeface="Times New Roman"/>
                      </a:endParaRPr>
                    </a:p>
                  </a:txBody>
                  <a:tcPr marT="91425" marB="91425" marR="91425" marL="91425">
                    <a:solidFill>
                      <a:srgbClr val="D9D2E9"/>
                    </a:solidFill>
                  </a:tcPr>
                </a:tc>
                <a:tc>
                  <a:txBody>
                    <a:bodyPr/>
                    <a:lstStyle/>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Permissive regulation of fetal organ maturation, required for the development of CNS, retina, skin, GI tract, and lungs. </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Surfactant synthesis (phospholipid that maintains alveolar surface tension). </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 Inhibition of linear growth in children due to direct effects on bone &amp; connective tissue</a:t>
                      </a:r>
                      <a:endParaRPr sz="2000"/>
                    </a:p>
                  </a:txBody>
                  <a:tcPr marT="91425" marB="91425" marR="91425" marL="91425"/>
                </a:tc>
              </a:tr>
            </a:tbl>
          </a:graphicData>
        </a:graphic>
      </p:graphicFrame>
      <p:sp>
        <p:nvSpPr>
          <p:cNvPr id="434" name="Google Shape;434;p25"/>
          <p:cNvSpPr txBox="1"/>
          <p:nvPr/>
        </p:nvSpPr>
        <p:spPr>
          <a:xfrm>
            <a:off x="11409324" y="2839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Eleven</a:t>
            </a:r>
            <a:endParaRPr sz="3500">
              <a:latin typeface="Oswald"/>
              <a:ea typeface="Oswald"/>
              <a:cs typeface="Oswald"/>
              <a:sym typeface="Oswald"/>
            </a:endParaRPr>
          </a:p>
        </p:txBody>
      </p:sp>
      <p:sp>
        <p:nvSpPr>
          <p:cNvPr id="435" name="Google Shape;435;p25"/>
          <p:cNvSpPr txBox="1"/>
          <p:nvPr/>
        </p:nvSpPr>
        <p:spPr>
          <a:xfrm>
            <a:off x="0" y="224625"/>
            <a:ext cx="7545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12</a:t>
            </a:r>
            <a:endParaRPr sz="4500">
              <a:solidFill>
                <a:srgbClr val="FFFFFF"/>
              </a:solidFill>
              <a:latin typeface="Oswald"/>
              <a:ea typeface="Oswald"/>
              <a:cs typeface="Oswald"/>
              <a:sym typeface="Oswald"/>
            </a:endParaRPr>
          </a:p>
        </p:txBody>
      </p:sp>
      <p:sp>
        <p:nvSpPr>
          <p:cNvPr id="436" name="Google Shape;436;p25"/>
          <p:cNvSpPr txBox="1"/>
          <p:nvPr/>
        </p:nvSpPr>
        <p:spPr>
          <a:xfrm>
            <a:off x="929925" y="2942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GLUCOCORTICOIDS</a:t>
            </a:r>
            <a:endParaRPr sz="3200">
              <a:solidFill>
                <a:srgbClr val="FFFFFF"/>
              </a:solidFill>
              <a:latin typeface="Oswald"/>
              <a:ea typeface="Oswald"/>
              <a:cs typeface="Oswald"/>
              <a:sym typeface="Oswald"/>
            </a:endParaRPr>
          </a:p>
        </p:txBody>
      </p:sp>
      <p:sp>
        <p:nvSpPr>
          <p:cNvPr id="437" name="Google Shape;437;p25"/>
          <p:cNvSpPr/>
          <p:nvPr/>
        </p:nvSpPr>
        <p:spPr>
          <a:xfrm>
            <a:off x="656616" y="2943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38" name="Google Shape;438;p25"/>
          <p:cNvSpPr txBox="1"/>
          <p:nvPr>
            <p:ph idx="4294967295" type="body"/>
          </p:nvPr>
        </p:nvSpPr>
        <p:spPr>
          <a:xfrm>
            <a:off x="1142250" y="13130042"/>
            <a:ext cx="6373500" cy="1020600"/>
          </a:xfrm>
          <a:prstGeom prst="rect">
            <a:avLst/>
          </a:prstGeom>
        </p:spPr>
        <p:txBody>
          <a:bodyPr anchorCtr="0" anchor="t" bIns="212075" lIns="212075" spcFirstLastPara="1" rIns="212075" wrap="square" tIns="212075">
            <a:noAutofit/>
          </a:bodyPr>
          <a:lstStyle/>
          <a:p>
            <a:pPr indent="0" lvl="0" marL="0" rtl="0" algn="l">
              <a:spcBef>
                <a:spcPts val="0"/>
              </a:spcBef>
              <a:spcAft>
                <a:spcPts val="3700"/>
              </a:spcAft>
              <a:buNone/>
            </a:pPr>
            <a:r>
              <a:rPr lang="en" sz="4000">
                <a:solidFill>
                  <a:srgbClr val="CC4125"/>
                </a:solidFill>
                <a:latin typeface="Oswald"/>
                <a:ea typeface="Oswald"/>
                <a:cs typeface="Oswald"/>
                <a:sym typeface="Oswald"/>
              </a:rPr>
              <a:t>Cushing’s Syndrome</a:t>
            </a:r>
            <a:endParaRPr sz="4000">
              <a:solidFill>
                <a:srgbClr val="CC4125"/>
              </a:solidFill>
              <a:latin typeface="Oswald"/>
              <a:ea typeface="Oswald"/>
              <a:cs typeface="Oswald"/>
              <a:sym typeface="Oswald"/>
            </a:endParaRPr>
          </a:p>
        </p:txBody>
      </p:sp>
      <p:sp>
        <p:nvSpPr>
          <p:cNvPr id="439" name="Google Shape;439;p25"/>
          <p:cNvSpPr txBox="1"/>
          <p:nvPr/>
        </p:nvSpPr>
        <p:spPr>
          <a:xfrm>
            <a:off x="673650" y="13412267"/>
            <a:ext cx="468600" cy="399900"/>
          </a:xfrm>
          <a:prstGeom prst="rect">
            <a:avLst/>
          </a:prstGeom>
          <a:solidFill>
            <a:srgbClr val="CC4125"/>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999999"/>
              </a:solidFill>
            </a:endParaRPr>
          </a:p>
        </p:txBody>
      </p:sp>
      <p:sp>
        <p:nvSpPr>
          <p:cNvPr id="440" name="Google Shape;440;p25"/>
          <p:cNvSpPr txBox="1"/>
          <p:nvPr/>
        </p:nvSpPr>
        <p:spPr>
          <a:xfrm>
            <a:off x="435675" y="13838067"/>
            <a:ext cx="12266100" cy="1586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Cushing’s syndrome results from continued </a:t>
            </a:r>
            <a:r>
              <a:rPr b="1" lang="en" sz="2000">
                <a:solidFill>
                  <a:schemeClr val="dk1"/>
                </a:solidFill>
                <a:latin typeface="Times New Roman"/>
                <a:ea typeface="Times New Roman"/>
                <a:cs typeface="Times New Roman"/>
                <a:sym typeface="Times New Roman"/>
              </a:rPr>
              <a:t>high</a:t>
            </a:r>
            <a:r>
              <a:rPr lang="en" sz="2000">
                <a:solidFill>
                  <a:schemeClr val="dk1"/>
                </a:solidFill>
                <a:latin typeface="Times New Roman"/>
                <a:ea typeface="Times New Roman"/>
                <a:cs typeface="Times New Roman"/>
                <a:sym typeface="Times New Roman"/>
              </a:rPr>
              <a:t> glucocorticoid levels </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When Cushing's syndrome is secondary to increased ACTH secretion by the anterior pituitary: Cushing's disease, when it is from any other source it is called Cushing’s syndrome. </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rgbClr val="8E7CC3"/>
              </a:buClr>
              <a:buSzPts val="2000"/>
              <a:buFont typeface="Times New Roman"/>
              <a:buChar char="●"/>
            </a:pPr>
            <a:r>
              <a:rPr lang="en" sz="2000">
                <a:solidFill>
                  <a:srgbClr val="8E7CC3"/>
                </a:solidFill>
                <a:latin typeface="Times New Roman"/>
                <a:ea typeface="Times New Roman"/>
                <a:cs typeface="Times New Roman"/>
                <a:sym typeface="Times New Roman"/>
              </a:rPr>
              <a:t>Onset 3rd - 6th decade, 4:1 females: Males</a:t>
            </a:r>
            <a:endParaRPr sz="2000">
              <a:solidFill>
                <a:srgbClr val="8E7CC3"/>
              </a:solidFill>
              <a:latin typeface="Times New Roman"/>
              <a:ea typeface="Times New Roman"/>
              <a:cs typeface="Times New Roman"/>
              <a:sym typeface="Times New Roman"/>
            </a:endParaRPr>
          </a:p>
          <a:p>
            <a:pPr indent="0" lvl="0" marL="0" rtl="0" algn="l">
              <a:spcBef>
                <a:spcPts val="0"/>
              </a:spcBef>
              <a:spcAft>
                <a:spcPts val="0"/>
              </a:spcAft>
              <a:buNone/>
            </a:pPr>
            <a:r>
              <a:t/>
            </a:r>
            <a:endParaRPr sz="2000">
              <a:solidFill>
                <a:srgbClr val="8E7CC3"/>
              </a:solidFill>
              <a:latin typeface="Times New Roman"/>
              <a:ea typeface="Times New Roman"/>
              <a:cs typeface="Times New Roman"/>
              <a:sym typeface="Times New Roman"/>
            </a:endParaRPr>
          </a:p>
          <a:p>
            <a:pPr indent="0" lvl="0" marL="0" rtl="0" algn="l">
              <a:spcBef>
                <a:spcPts val="0"/>
              </a:spcBef>
              <a:spcAft>
                <a:spcPts val="0"/>
              </a:spcAft>
              <a:buNone/>
            </a:pPr>
            <a:r>
              <a:rPr lang="en" sz="3000">
                <a:latin typeface="Oswald"/>
                <a:ea typeface="Oswald"/>
                <a:cs typeface="Oswald"/>
                <a:sym typeface="Oswald"/>
              </a:rPr>
              <a:t>Causes</a:t>
            </a:r>
            <a:endParaRPr sz="3000">
              <a:latin typeface="Oswald"/>
              <a:ea typeface="Oswald"/>
              <a:cs typeface="Oswald"/>
              <a:sym typeface="Oswald"/>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Adenomas of the anterior pituitary → Increased ACTH.</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Abnormal function of the hypothalamus </a:t>
            </a:r>
            <a:r>
              <a:rPr lang="en" sz="2000">
                <a:solidFill>
                  <a:schemeClr val="dk1"/>
                </a:solidFill>
                <a:latin typeface="Times New Roman"/>
                <a:ea typeface="Times New Roman"/>
                <a:cs typeface="Times New Roman"/>
                <a:sym typeface="Times New Roman"/>
              </a:rPr>
              <a:t>→ increased </a:t>
            </a:r>
            <a:r>
              <a:rPr lang="en" sz="2000">
                <a:latin typeface="Times New Roman"/>
                <a:ea typeface="Times New Roman"/>
                <a:cs typeface="Times New Roman"/>
                <a:sym typeface="Times New Roman"/>
              </a:rPr>
              <a:t>CRH.</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Ectopic secretion of ACTH by a tumor elsewhere in the body, such as an abdominal carcinoma.</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Adenomas or carcinoma of the adrenal cortex.</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Pharmacologic: </a:t>
            </a:r>
            <a:r>
              <a:rPr lang="en" sz="2000">
                <a:solidFill>
                  <a:srgbClr val="45818E"/>
                </a:solidFill>
                <a:latin typeface="Times New Roman"/>
                <a:ea typeface="Times New Roman"/>
                <a:cs typeface="Times New Roman"/>
                <a:sym typeface="Times New Roman"/>
              </a:rPr>
              <a:t>Cushing's syndrome may occur when large amounts of glucocorticoids are administered over prolonged periods for therapeutic purposes. (Chronic inflammatory states like rheumatoid arthritis) </a:t>
            </a:r>
            <a:endParaRPr sz="2000">
              <a:solidFill>
                <a:srgbClr val="45818E"/>
              </a:solidFill>
              <a:latin typeface="Times New Roman"/>
              <a:ea typeface="Times New Roman"/>
              <a:cs typeface="Times New Roman"/>
              <a:sym typeface="Times New Roman"/>
            </a:endParaRPr>
          </a:p>
        </p:txBody>
      </p:sp>
      <p:sp>
        <p:nvSpPr>
          <p:cNvPr id="441" name="Google Shape;441;p25"/>
          <p:cNvSpPr/>
          <p:nvPr/>
        </p:nvSpPr>
        <p:spPr>
          <a:xfrm>
            <a:off x="542800" y="1809213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442" name="Google Shape;442;p25"/>
          <p:cNvSpPr/>
          <p:nvPr/>
        </p:nvSpPr>
        <p:spPr>
          <a:xfrm>
            <a:off x="-2300" y="1809213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43" name="Google Shape;443;p25"/>
          <p:cNvSpPr txBox="1"/>
          <p:nvPr/>
        </p:nvSpPr>
        <p:spPr>
          <a:xfrm>
            <a:off x="-31300" y="18567236"/>
            <a:ext cx="14097000" cy="13686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1700">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Times New Roman"/>
              <a:buAutoNum type="arabicPeriod"/>
            </a:pPr>
            <a:r>
              <a:rPr lang="en" sz="1700">
                <a:latin typeface="Times New Roman"/>
                <a:ea typeface="Times New Roman"/>
                <a:cs typeface="Times New Roman"/>
                <a:sym typeface="Times New Roman"/>
              </a:rPr>
              <a:t>In adrenally insufficient animals, the vascular smooth muscles become unresponsive to catecholamines due to loss of this permissive response. </a:t>
            </a:r>
            <a:endParaRPr sz="1700">
              <a:latin typeface="Times New Roman"/>
              <a:ea typeface="Times New Roman"/>
              <a:cs typeface="Times New Roman"/>
              <a:sym typeface="Times New Roman"/>
            </a:endParaRPr>
          </a:p>
          <a:p>
            <a:pPr indent="-336550" lvl="0" marL="457200" rtl="0" algn="l">
              <a:lnSpc>
                <a:spcPct val="115000"/>
              </a:lnSpc>
              <a:spcBef>
                <a:spcPts val="0"/>
              </a:spcBef>
              <a:spcAft>
                <a:spcPts val="0"/>
              </a:spcAft>
              <a:buSzPts val="1700"/>
              <a:buFont typeface="Times New Roman"/>
              <a:buAutoNum type="arabicPeriod"/>
            </a:pPr>
            <a:r>
              <a:rPr lang="en" sz="1700">
                <a:latin typeface="Times New Roman"/>
                <a:ea typeface="Times New Roman"/>
                <a:cs typeface="Times New Roman"/>
                <a:sym typeface="Times New Roman"/>
              </a:rPr>
              <a:t>HSL: Hormone sensitive lipase, hydrolyzes free fatty acids from tri- and digylecerides. The process of converting fatty acids to Acetyl-CoA (the substrate for Krebs cycle, is called beta-oxidation), if fatty acids are present in excess, the enzymes of krebs cycle become saturated and Acetyl-CoA is converted to ketone bodies, which can then can be reconverted back into acetyl-CoA for energy production. </a:t>
            </a:r>
            <a:endParaRPr sz="17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pic>
        <p:nvPicPr>
          <p:cNvPr id="448" name="Google Shape;448;p26"/>
          <p:cNvPicPr preferRelativeResize="0"/>
          <p:nvPr/>
        </p:nvPicPr>
        <p:blipFill>
          <a:blip r:embed="rId3">
            <a:alphaModFix/>
          </a:blip>
          <a:stretch>
            <a:fillRect/>
          </a:stretch>
        </p:blipFill>
        <p:spPr>
          <a:xfrm>
            <a:off x="701424" y="6702125"/>
            <a:ext cx="2040000" cy="5619750"/>
          </a:xfrm>
          <a:prstGeom prst="rect">
            <a:avLst/>
          </a:prstGeom>
          <a:noFill/>
          <a:ln cap="flat" cmpd="sng" w="9525">
            <a:solidFill>
              <a:srgbClr val="000000"/>
            </a:solidFill>
            <a:prstDash val="solid"/>
            <a:round/>
            <a:headEnd len="sm" w="sm" type="none"/>
            <a:tailEnd len="sm" w="sm" type="none"/>
          </a:ln>
        </p:spPr>
      </p:pic>
      <p:sp>
        <p:nvSpPr>
          <p:cNvPr id="449" name="Google Shape;449;p26"/>
          <p:cNvSpPr/>
          <p:nvPr/>
        </p:nvSpPr>
        <p:spPr>
          <a:xfrm>
            <a:off x="0" y="1418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50" name="Google Shape;450;p26"/>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51" name="Google Shape;451;p26"/>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Eleven</a:t>
            </a:r>
            <a:endParaRPr sz="3500">
              <a:latin typeface="Oswald"/>
              <a:ea typeface="Oswald"/>
              <a:cs typeface="Oswald"/>
              <a:sym typeface="Oswald"/>
            </a:endParaRPr>
          </a:p>
        </p:txBody>
      </p:sp>
      <p:sp>
        <p:nvSpPr>
          <p:cNvPr id="452" name="Google Shape;452;p26"/>
          <p:cNvSpPr txBox="1"/>
          <p:nvPr/>
        </p:nvSpPr>
        <p:spPr>
          <a:xfrm>
            <a:off x="929925" y="1418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GLUCOCORTICOIDS</a:t>
            </a:r>
            <a:endParaRPr sz="3200">
              <a:solidFill>
                <a:srgbClr val="FFFFFF"/>
              </a:solidFill>
              <a:latin typeface="Oswald"/>
              <a:ea typeface="Oswald"/>
              <a:cs typeface="Oswald"/>
              <a:sym typeface="Oswald"/>
            </a:endParaRPr>
          </a:p>
        </p:txBody>
      </p:sp>
      <p:sp>
        <p:nvSpPr>
          <p:cNvPr id="453" name="Google Shape;453;p26"/>
          <p:cNvSpPr txBox="1"/>
          <p:nvPr/>
        </p:nvSpPr>
        <p:spPr>
          <a:xfrm>
            <a:off x="50609" y="93000"/>
            <a:ext cx="834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13</a:t>
            </a:r>
            <a:endParaRPr sz="4500">
              <a:solidFill>
                <a:srgbClr val="FFFFFF"/>
              </a:solidFill>
              <a:latin typeface="Oswald"/>
              <a:ea typeface="Oswald"/>
              <a:cs typeface="Oswald"/>
              <a:sym typeface="Oswald"/>
            </a:endParaRPr>
          </a:p>
        </p:txBody>
      </p:sp>
      <p:cxnSp>
        <p:nvCxnSpPr>
          <p:cNvPr id="454" name="Google Shape;454;p26"/>
          <p:cNvCxnSpPr/>
          <p:nvPr/>
        </p:nvCxnSpPr>
        <p:spPr>
          <a:xfrm flipH="1" rot="5400000">
            <a:off x="1423875" y="4885400"/>
            <a:ext cx="2278500" cy="2278500"/>
          </a:xfrm>
          <a:prstGeom prst="curvedConnector3">
            <a:avLst>
              <a:gd fmla="val 50000" name="adj1"/>
            </a:avLst>
          </a:prstGeom>
          <a:noFill/>
          <a:ln cap="flat" cmpd="sng" w="76200">
            <a:solidFill>
              <a:srgbClr val="45818E"/>
            </a:solidFill>
            <a:prstDash val="solid"/>
            <a:round/>
            <a:headEnd len="med" w="med" type="none"/>
            <a:tailEnd len="med" w="med" type="none"/>
          </a:ln>
        </p:spPr>
      </p:cxnSp>
      <p:sp>
        <p:nvSpPr>
          <p:cNvPr id="455" name="Google Shape;455;p26"/>
          <p:cNvSpPr/>
          <p:nvPr/>
        </p:nvSpPr>
        <p:spPr>
          <a:xfrm>
            <a:off x="86700" y="2063700"/>
            <a:ext cx="4251300" cy="2826300"/>
          </a:xfrm>
          <a:prstGeom prst="roundRect">
            <a:avLst>
              <a:gd fmla="val 16667" name="adj"/>
            </a:avLst>
          </a:prstGeom>
          <a:solidFill>
            <a:schemeClr val="lt2"/>
          </a:solidFill>
          <a:ln cap="flat" cmpd="sng" w="28575">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Oswald"/>
                <a:ea typeface="Oswald"/>
                <a:cs typeface="Oswald"/>
                <a:sym typeface="Oswald"/>
              </a:rPr>
              <a:t>Carbohydrate Metabolism</a:t>
            </a:r>
            <a:endParaRPr sz="3000">
              <a:latin typeface="Oswald"/>
              <a:ea typeface="Oswald"/>
              <a:cs typeface="Oswald"/>
              <a:sym typeface="Oswald"/>
            </a:endParaRPr>
          </a:p>
          <a:p>
            <a:pPr indent="0" lvl="0" marL="0" rtl="0" algn="l">
              <a:spcBef>
                <a:spcPts val="0"/>
              </a:spcBef>
              <a:spcAft>
                <a:spcPts val="0"/>
              </a:spcAft>
              <a:buNone/>
            </a:pPr>
            <a:r>
              <a:rPr b="1" lang="en" sz="2000">
                <a:latin typeface="Times New Roman"/>
                <a:ea typeface="Times New Roman"/>
                <a:cs typeface="Times New Roman"/>
                <a:sym typeface="Times New Roman"/>
              </a:rPr>
              <a:t>Increases blood glucose levels through: </a:t>
            </a:r>
            <a:endParaRPr b="1"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Increased gluconeogenesis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Decreased glucose utilization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Decreased glucose uptake </a:t>
            </a:r>
            <a:endParaRPr sz="2000">
              <a:latin typeface="Times New Roman"/>
              <a:ea typeface="Times New Roman"/>
              <a:cs typeface="Times New Roman"/>
              <a:sym typeface="Times New Roman"/>
            </a:endParaRPr>
          </a:p>
          <a:p>
            <a:pPr indent="-355600" lvl="0" marL="457200" rtl="0" algn="l">
              <a:spcBef>
                <a:spcPts val="0"/>
              </a:spcBef>
              <a:spcAft>
                <a:spcPts val="0"/>
              </a:spcAft>
              <a:buClr>
                <a:srgbClr val="674EA7"/>
              </a:buClr>
              <a:buSzPts val="2000"/>
              <a:buFont typeface="Times New Roman"/>
              <a:buAutoNum type="arabicPeriod"/>
            </a:pPr>
            <a:r>
              <a:rPr lang="en" sz="2000">
                <a:solidFill>
                  <a:srgbClr val="674EA7"/>
                </a:solidFill>
                <a:latin typeface="Times New Roman"/>
                <a:ea typeface="Times New Roman"/>
                <a:cs typeface="Times New Roman"/>
                <a:sym typeface="Times New Roman"/>
              </a:rPr>
              <a:t>May cause beta cells to die</a:t>
            </a:r>
            <a:r>
              <a:rPr baseline="30000" lang="en" sz="2000">
                <a:solidFill>
                  <a:srgbClr val="674EA7"/>
                </a:solidFill>
                <a:latin typeface="Times New Roman"/>
                <a:ea typeface="Times New Roman"/>
                <a:cs typeface="Times New Roman"/>
                <a:sym typeface="Times New Roman"/>
              </a:rPr>
              <a:t>1</a:t>
            </a:r>
            <a:endParaRPr baseline="30000" sz="2000">
              <a:solidFill>
                <a:srgbClr val="674EA7"/>
              </a:solidFill>
              <a:latin typeface="Times New Roman"/>
              <a:ea typeface="Times New Roman"/>
              <a:cs typeface="Times New Roman"/>
              <a:sym typeface="Times New Roman"/>
            </a:endParaRPr>
          </a:p>
        </p:txBody>
      </p:sp>
      <p:cxnSp>
        <p:nvCxnSpPr>
          <p:cNvPr id="456" name="Google Shape;456;p26"/>
          <p:cNvCxnSpPr/>
          <p:nvPr/>
        </p:nvCxnSpPr>
        <p:spPr>
          <a:xfrm flipH="1" rot="5400000">
            <a:off x="6722575" y="5938075"/>
            <a:ext cx="236700" cy="34200"/>
          </a:xfrm>
          <a:prstGeom prst="curvedConnector3">
            <a:avLst>
              <a:gd fmla="val 144476" name="adj1"/>
            </a:avLst>
          </a:prstGeom>
          <a:noFill/>
          <a:ln cap="flat" cmpd="sng" w="76200">
            <a:solidFill>
              <a:srgbClr val="45818E"/>
            </a:solidFill>
            <a:prstDash val="solid"/>
            <a:round/>
            <a:headEnd len="med" w="med" type="none"/>
            <a:tailEnd len="med" w="med" type="none"/>
          </a:ln>
        </p:spPr>
      </p:cxnSp>
      <p:cxnSp>
        <p:nvCxnSpPr>
          <p:cNvPr id="457" name="Google Shape;457;p26"/>
          <p:cNvCxnSpPr/>
          <p:nvPr/>
        </p:nvCxnSpPr>
        <p:spPr>
          <a:xfrm rot="-5400000">
            <a:off x="9875950" y="5029000"/>
            <a:ext cx="1928700" cy="1531200"/>
          </a:xfrm>
          <a:prstGeom prst="curvedConnector3">
            <a:avLst>
              <a:gd fmla="val 50000" name="adj1"/>
            </a:avLst>
          </a:prstGeom>
          <a:noFill/>
          <a:ln cap="flat" cmpd="sng" w="76200">
            <a:solidFill>
              <a:srgbClr val="45818E"/>
            </a:solidFill>
            <a:prstDash val="solid"/>
            <a:round/>
            <a:headEnd len="med" w="med" type="none"/>
            <a:tailEnd len="med" w="med" type="none"/>
          </a:ln>
        </p:spPr>
      </p:cxnSp>
      <p:sp>
        <p:nvSpPr>
          <p:cNvPr id="458" name="Google Shape;458;p26"/>
          <p:cNvSpPr/>
          <p:nvPr/>
        </p:nvSpPr>
        <p:spPr>
          <a:xfrm>
            <a:off x="3529375" y="6073500"/>
            <a:ext cx="6657000" cy="3513300"/>
          </a:xfrm>
          <a:prstGeom prst="roundRect">
            <a:avLst>
              <a:gd fmla="val 16667" name="adj"/>
            </a:avLst>
          </a:prstGeom>
          <a:solidFill>
            <a:schemeClr val="lt2"/>
          </a:solidFill>
          <a:ln cap="flat" cmpd="sng" w="2857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rgbClr val="F1C232"/>
                </a:solidFill>
                <a:latin typeface="Oswald"/>
                <a:ea typeface="Oswald"/>
                <a:cs typeface="Oswald"/>
                <a:sym typeface="Oswald"/>
              </a:rPr>
              <a:t>Cushing’s syndrome</a:t>
            </a:r>
            <a:endParaRPr sz="5000">
              <a:solidFill>
                <a:srgbClr val="F1C232"/>
              </a:solidFill>
              <a:latin typeface="Oswald"/>
              <a:ea typeface="Oswald"/>
              <a:cs typeface="Oswald"/>
              <a:sym typeface="Oswald"/>
            </a:endParaRPr>
          </a:p>
          <a:p>
            <a:pPr indent="0" lvl="0" marL="0" rtl="0" algn="l">
              <a:spcBef>
                <a:spcPts val="0"/>
              </a:spcBef>
              <a:spcAft>
                <a:spcPts val="0"/>
              </a:spcAft>
              <a:buNone/>
            </a:pPr>
            <a:r>
              <a:rPr b="1" lang="en" sz="2000">
                <a:solidFill>
                  <a:schemeClr val="dk1"/>
                </a:solidFill>
                <a:latin typeface="Times New Roman"/>
                <a:ea typeface="Times New Roman"/>
                <a:cs typeface="Times New Roman"/>
                <a:sym typeface="Times New Roman"/>
              </a:rPr>
              <a:t>How to differentiate between ACTH-dependent and ACTH-Independent Cushing's syndrome?</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By administering large doses of cortisol (dexamethasone). In patients with increased ACTH → no suppression of ACTH secretion.</a:t>
            </a:r>
            <a:endParaRPr sz="2000">
              <a:solidFill>
                <a:schemeClr val="dk1"/>
              </a:solidFill>
              <a:latin typeface="Times New Roman"/>
              <a:ea typeface="Times New Roman"/>
              <a:cs typeface="Times New Roman"/>
              <a:sym typeface="Times New Roman"/>
            </a:endParaRPr>
          </a:p>
          <a:p>
            <a:pPr indent="-355600" lvl="0" marL="457200" rtl="0" algn="l">
              <a:lnSpc>
                <a:spcPct val="115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Patients with primary adrenal overproduction of cortisol (ACTH-independent) → ↓ levels of ACTH.</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0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t/>
            </a:r>
            <a:endParaRPr sz="5000">
              <a:solidFill>
                <a:srgbClr val="F1C232"/>
              </a:solidFill>
              <a:latin typeface="Oswald"/>
              <a:ea typeface="Oswald"/>
              <a:cs typeface="Oswald"/>
              <a:sym typeface="Oswald"/>
            </a:endParaRPr>
          </a:p>
          <a:p>
            <a:pPr indent="0" lvl="0" marL="0" rtl="0" algn="ctr">
              <a:spcBef>
                <a:spcPts val="0"/>
              </a:spcBef>
              <a:spcAft>
                <a:spcPts val="0"/>
              </a:spcAft>
              <a:buNone/>
            </a:pPr>
            <a:r>
              <a:t/>
            </a:r>
            <a:endParaRPr sz="5000">
              <a:solidFill>
                <a:srgbClr val="F1C232"/>
              </a:solidFill>
              <a:latin typeface="Oswald"/>
              <a:ea typeface="Oswald"/>
              <a:cs typeface="Oswald"/>
              <a:sym typeface="Oswald"/>
            </a:endParaRPr>
          </a:p>
          <a:p>
            <a:pPr indent="0" lvl="0" marL="0" rtl="0" algn="ctr">
              <a:spcBef>
                <a:spcPts val="0"/>
              </a:spcBef>
              <a:spcAft>
                <a:spcPts val="0"/>
              </a:spcAft>
              <a:buNone/>
            </a:pPr>
            <a:r>
              <a:t/>
            </a:r>
            <a:endParaRPr sz="5000">
              <a:solidFill>
                <a:srgbClr val="F1C232"/>
              </a:solidFill>
              <a:latin typeface="Oswald"/>
              <a:ea typeface="Oswald"/>
              <a:cs typeface="Oswald"/>
              <a:sym typeface="Oswald"/>
            </a:endParaRPr>
          </a:p>
        </p:txBody>
      </p:sp>
      <p:cxnSp>
        <p:nvCxnSpPr>
          <p:cNvPr id="459" name="Google Shape;459;p26"/>
          <p:cNvCxnSpPr>
            <a:stCxn id="460" idx="0"/>
            <a:endCxn id="458" idx="2"/>
          </p:cNvCxnSpPr>
          <p:nvPr/>
        </p:nvCxnSpPr>
        <p:spPr>
          <a:xfrm flipH="1" rot="5400000">
            <a:off x="6759050" y="9685475"/>
            <a:ext cx="230400" cy="33000"/>
          </a:xfrm>
          <a:prstGeom prst="curvedConnector3">
            <a:avLst>
              <a:gd fmla="val 49995" name="adj1"/>
            </a:avLst>
          </a:prstGeom>
          <a:noFill/>
          <a:ln cap="flat" cmpd="sng" w="76200">
            <a:solidFill>
              <a:srgbClr val="CC4125"/>
            </a:solidFill>
            <a:prstDash val="solid"/>
            <a:round/>
            <a:headEnd len="med" w="med" type="none"/>
            <a:tailEnd len="med" w="med" type="none"/>
          </a:ln>
        </p:spPr>
      </p:cxnSp>
      <p:sp>
        <p:nvSpPr>
          <p:cNvPr id="461" name="Google Shape;461;p26"/>
          <p:cNvSpPr/>
          <p:nvPr/>
        </p:nvSpPr>
        <p:spPr>
          <a:xfrm>
            <a:off x="9309650" y="1356925"/>
            <a:ext cx="4629000" cy="3837900"/>
          </a:xfrm>
          <a:prstGeom prst="roundRect">
            <a:avLst>
              <a:gd fmla="val 16667" name="adj"/>
            </a:avLst>
          </a:prstGeom>
          <a:solidFill>
            <a:schemeClr val="lt2"/>
          </a:solidFill>
          <a:ln cap="flat" cmpd="sng" w="28575">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Oswald"/>
                <a:ea typeface="Oswald"/>
                <a:cs typeface="Oswald"/>
                <a:sym typeface="Oswald"/>
              </a:rPr>
              <a:t>Fat Metabolism </a:t>
            </a:r>
            <a:endParaRPr sz="3000">
              <a:latin typeface="Oswald"/>
              <a:ea typeface="Oswald"/>
              <a:cs typeface="Oswald"/>
              <a:sym typeface="Oswald"/>
            </a:endParaRPr>
          </a:p>
          <a:p>
            <a:pPr indent="0" lvl="0" marL="0" rtl="0" algn="l">
              <a:spcBef>
                <a:spcPts val="0"/>
              </a:spcBef>
              <a:spcAft>
                <a:spcPts val="0"/>
              </a:spcAft>
              <a:buNone/>
            </a:pPr>
            <a:r>
              <a:rPr b="1" lang="en" sz="2000">
                <a:latin typeface="Times New Roman"/>
                <a:ea typeface="Times New Roman"/>
                <a:cs typeface="Times New Roman"/>
                <a:sym typeface="Times New Roman"/>
              </a:rPr>
              <a:t>Abnormal fat redistribution</a:t>
            </a:r>
            <a:endParaRPr b="1"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Mobilization of fat from the lower part of the body, with deposition of fat in the thoracic and upper abdominal regions, giving rise to a buffalo torso (truncal obesity).</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The appearance of the face described as a "moon face".</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solidFill>
                  <a:schemeClr val="dk1"/>
                </a:solidFill>
                <a:latin typeface="Times New Roman"/>
                <a:ea typeface="Times New Roman"/>
                <a:cs typeface="Times New Roman"/>
                <a:sym typeface="Times New Roman"/>
              </a:rPr>
              <a:t>Buffalo hump. </a:t>
            </a:r>
            <a:endParaRPr b="1" sz="2000">
              <a:latin typeface="Times New Roman"/>
              <a:ea typeface="Times New Roman"/>
              <a:cs typeface="Times New Roman"/>
              <a:sym typeface="Times New Roman"/>
            </a:endParaRPr>
          </a:p>
        </p:txBody>
      </p:sp>
      <p:grpSp>
        <p:nvGrpSpPr>
          <p:cNvPr id="462" name="Google Shape;462;p26"/>
          <p:cNvGrpSpPr/>
          <p:nvPr/>
        </p:nvGrpSpPr>
        <p:grpSpPr>
          <a:xfrm>
            <a:off x="10384375" y="6777075"/>
            <a:ext cx="3144500" cy="4400775"/>
            <a:chOff x="10491175" y="7872750"/>
            <a:chExt cx="3144500" cy="4400775"/>
          </a:xfrm>
        </p:grpSpPr>
        <p:pic>
          <p:nvPicPr>
            <p:cNvPr id="463" name="Google Shape;463;p26"/>
            <p:cNvPicPr preferRelativeResize="0"/>
            <p:nvPr/>
          </p:nvPicPr>
          <p:blipFill>
            <a:blip r:embed="rId4">
              <a:alphaModFix/>
            </a:blip>
            <a:stretch>
              <a:fillRect/>
            </a:stretch>
          </p:blipFill>
          <p:spPr>
            <a:xfrm>
              <a:off x="10491175" y="10061925"/>
              <a:ext cx="3144500" cy="2211600"/>
            </a:xfrm>
            <a:prstGeom prst="rect">
              <a:avLst/>
            </a:prstGeom>
            <a:noFill/>
            <a:ln cap="flat" cmpd="sng" w="9525">
              <a:solidFill>
                <a:srgbClr val="000000"/>
              </a:solidFill>
              <a:prstDash val="solid"/>
              <a:round/>
              <a:headEnd len="sm" w="sm" type="none"/>
              <a:tailEnd len="sm" w="sm" type="none"/>
            </a:ln>
          </p:spPr>
        </p:pic>
        <p:pic>
          <p:nvPicPr>
            <p:cNvPr id="464" name="Google Shape;464;p26"/>
            <p:cNvPicPr preferRelativeResize="0"/>
            <p:nvPr/>
          </p:nvPicPr>
          <p:blipFill>
            <a:blip r:embed="rId5">
              <a:alphaModFix/>
            </a:blip>
            <a:stretch>
              <a:fillRect/>
            </a:stretch>
          </p:blipFill>
          <p:spPr>
            <a:xfrm>
              <a:off x="10491175" y="7872750"/>
              <a:ext cx="3144500" cy="2211700"/>
            </a:xfrm>
            <a:prstGeom prst="rect">
              <a:avLst/>
            </a:prstGeom>
            <a:noFill/>
            <a:ln cap="flat" cmpd="sng" w="9525">
              <a:solidFill>
                <a:srgbClr val="000000"/>
              </a:solidFill>
              <a:prstDash val="solid"/>
              <a:round/>
              <a:headEnd len="sm" w="sm" type="none"/>
              <a:tailEnd len="sm" w="sm" type="none"/>
            </a:ln>
          </p:spPr>
        </p:pic>
      </p:grpSp>
      <p:sp>
        <p:nvSpPr>
          <p:cNvPr id="460" name="Google Shape;460;p26"/>
          <p:cNvSpPr/>
          <p:nvPr/>
        </p:nvSpPr>
        <p:spPr>
          <a:xfrm>
            <a:off x="4511150" y="9817175"/>
            <a:ext cx="4759200" cy="5619900"/>
          </a:xfrm>
          <a:prstGeom prst="roundRect">
            <a:avLst>
              <a:gd fmla="val 16667" name="adj"/>
            </a:avLst>
          </a:prstGeom>
          <a:solidFill>
            <a:schemeClr val="lt2"/>
          </a:solidFill>
          <a:ln cap="flat" cmpd="sng" w="28575">
            <a:solidFill>
              <a:srgbClr val="CC4125"/>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CC4125"/>
                </a:solidFill>
                <a:latin typeface="Oswald"/>
                <a:ea typeface="Oswald"/>
                <a:cs typeface="Oswald"/>
                <a:sym typeface="Oswald"/>
              </a:rPr>
              <a:t>Characteristics of Cushing’s</a:t>
            </a:r>
            <a:endParaRPr sz="3000">
              <a:solidFill>
                <a:srgbClr val="CC4125"/>
              </a:solidFill>
              <a:latin typeface="Oswald"/>
              <a:ea typeface="Oswald"/>
              <a:cs typeface="Oswald"/>
              <a:sym typeface="Oswald"/>
            </a:endParaRPr>
          </a:p>
          <a:p>
            <a:pPr indent="0" lvl="0" marL="0" rtl="0" algn="ctr">
              <a:spcBef>
                <a:spcPts val="0"/>
              </a:spcBef>
              <a:spcAft>
                <a:spcPts val="0"/>
              </a:spcAft>
              <a:buNone/>
            </a:pPr>
            <a:r>
              <a:t/>
            </a:r>
            <a:endParaRPr sz="2500">
              <a:solidFill>
                <a:srgbClr val="CC0000"/>
              </a:solidFill>
              <a:latin typeface="Oswald"/>
              <a:ea typeface="Oswald"/>
              <a:cs typeface="Oswald"/>
              <a:sym typeface="Oswald"/>
            </a:endParaRPr>
          </a:p>
          <a:p>
            <a:pPr indent="-387350" lvl="0" marL="457200" rtl="0" algn="l">
              <a:spcBef>
                <a:spcPts val="0"/>
              </a:spcBef>
              <a:spcAft>
                <a:spcPts val="0"/>
              </a:spcAft>
              <a:buSzPts val="2500"/>
              <a:buFont typeface="Times New Roman"/>
              <a:buAutoNum type="arabicPeriod"/>
            </a:pPr>
            <a:r>
              <a:rPr lang="en" sz="2500">
                <a:latin typeface="Times New Roman"/>
                <a:ea typeface="Times New Roman"/>
                <a:cs typeface="Times New Roman"/>
                <a:sym typeface="Times New Roman"/>
              </a:rPr>
              <a:t>Fat is deposited in the body trunk (central obesity) </a:t>
            </a:r>
            <a:endParaRPr sz="2500">
              <a:latin typeface="Times New Roman"/>
              <a:ea typeface="Times New Roman"/>
              <a:cs typeface="Times New Roman"/>
              <a:sym typeface="Times New Roman"/>
            </a:endParaRPr>
          </a:p>
          <a:p>
            <a:pPr indent="-387350" lvl="0" marL="457200" rtl="0" algn="l">
              <a:spcBef>
                <a:spcPts val="0"/>
              </a:spcBef>
              <a:spcAft>
                <a:spcPts val="0"/>
              </a:spcAft>
              <a:buSzPts val="2500"/>
              <a:buFont typeface="Times New Roman"/>
              <a:buAutoNum type="arabicPeriod"/>
            </a:pPr>
            <a:r>
              <a:rPr lang="en" sz="2500">
                <a:latin typeface="Times New Roman"/>
                <a:ea typeface="Times New Roman"/>
                <a:cs typeface="Times New Roman"/>
                <a:sym typeface="Times New Roman"/>
              </a:rPr>
              <a:t>Buffalo hump </a:t>
            </a:r>
            <a:endParaRPr sz="2500">
              <a:latin typeface="Times New Roman"/>
              <a:ea typeface="Times New Roman"/>
              <a:cs typeface="Times New Roman"/>
              <a:sym typeface="Times New Roman"/>
            </a:endParaRPr>
          </a:p>
          <a:p>
            <a:pPr indent="-387350" lvl="0" marL="457200" rtl="0" algn="l">
              <a:spcBef>
                <a:spcPts val="0"/>
              </a:spcBef>
              <a:spcAft>
                <a:spcPts val="0"/>
              </a:spcAft>
              <a:buSzPts val="2500"/>
              <a:buFont typeface="Times New Roman"/>
              <a:buAutoNum type="arabicPeriod"/>
            </a:pPr>
            <a:r>
              <a:rPr lang="en" sz="2500">
                <a:latin typeface="Times New Roman"/>
                <a:ea typeface="Times New Roman"/>
                <a:cs typeface="Times New Roman"/>
                <a:sym typeface="Times New Roman"/>
              </a:rPr>
              <a:t>Moon facies (subcutaneous fat in cheeks and submandibular spaces)</a:t>
            </a:r>
            <a:endParaRPr sz="2500">
              <a:latin typeface="Times New Roman"/>
              <a:ea typeface="Times New Roman"/>
              <a:cs typeface="Times New Roman"/>
              <a:sym typeface="Times New Roman"/>
            </a:endParaRPr>
          </a:p>
          <a:p>
            <a:pPr indent="-387350" lvl="0" marL="457200" rtl="0" algn="l">
              <a:spcBef>
                <a:spcPts val="0"/>
              </a:spcBef>
              <a:spcAft>
                <a:spcPts val="0"/>
              </a:spcAft>
              <a:buSzPts val="2500"/>
              <a:buFont typeface="Times New Roman"/>
              <a:buAutoNum type="arabicPeriod"/>
            </a:pPr>
            <a:r>
              <a:rPr lang="en" sz="2500">
                <a:latin typeface="Times New Roman"/>
                <a:ea typeface="Times New Roman"/>
                <a:cs typeface="Times New Roman"/>
                <a:sym typeface="Times New Roman"/>
              </a:rPr>
              <a:t>Purple striae </a:t>
            </a:r>
            <a:endParaRPr sz="2500">
              <a:latin typeface="Times New Roman"/>
              <a:ea typeface="Times New Roman"/>
              <a:cs typeface="Times New Roman"/>
              <a:sym typeface="Times New Roman"/>
            </a:endParaRPr>
          </a:p>
          <a:p>
            <a:pPr indent="-387350" lvl="0" marL="457200" rtl="0" algn="l">
              <a:spcBef>
                <a:spcPts val="0"/>
              </a:spcBef>
              <a:spcAft>
                <a:spcPts val="0"/>
              </a:spcAft>
              <a:buSzPts val="2500"/>
              <a:buFont typeface="Times New Roman"/>
              <a:buAutoNum type="arabicPeriod"/>
            </a:pPr>
            <a:r>
              <a:rPr lang="en" sz="2500">
                <a:latin typeface="Times New Roman"/>
                <a:ea typeface="Times New Roman"/>
                <a:cs typeface="Times New Roman"/>
                <a:sym typeface="Times New Roman"/>
              </a:rPr>
              <a:t>Blood-glucose levels rises chronically, causing adrenal diabetes </a:t>
            </a:r>
            <a:endParaRPr sz="2500">
              <a:latin typeface="Times New Roman"/>
              <a:ea typeface="Times New Roman"/>
              <a:cs typeface="Times New Roman"/>
              <a:sym typeface="Times New Roman"/>
            </a:endParaRPr>
          </a:p>
          <a:p>
            <a:pPr indent="-387350" lvl="0" marL="457200" rtl="0" algn="l">
              <a:spcBef>
                <a:spcPts val="0"/>
              </a:spcBef>
              <a:spcAft>
                <a:spcPts val="0"/>
              </a:spcAft>
              <a:buSzPts val="2500"/>
              <a:buFont typeface="Times New Roman"/>
              <a:buAutoNum type="arabicPeriod"/>
            </a:pPr>
            <a:r>
              <a:rPr lang="en" sz="2500">
                <a:latin typeface="Times New Roman"/>
                <a:ea typeface="Times New Roman"/>
                <a:cs typeface="Times New Roman"/>
                <a:sym typeface="Times New Roman"/>
              </a:rPr>
              <a:t>May cause beta cells to die</a:t>
            </a:r>
            <a:endParaRPr b="1" sz="2500">
              <a:latin typeface="Times New Roman"/>
              <a:ea typeface="Times New Roman"/>
              <a:cs typeface="Times New Roman"/>
              <a:sym typeface="Times New Roman"/>
            </a:endParaRPr>
          </a:p>
        </p:txBody>
      </p:sp>
      <p:pic>
        <p:nvPicPr>
          <p:cNvPr id="465" name="Google Shape;465;p26"/>
          <p:cNvPicPr preferRelativeResize="0"/>
          <p:nvPr/>
        </p:nvPicPr>
        <p:blipFill rotWithShape="1">
          <a:blip r:embed="rId6">
            <a:alphaModFix/>
          </a:blip>
          <a:srcRect b="17532" l="25622" r="44220" t="25581"/>
          <a:stretch/>
        </p:blipFill>
        <p:spPr>
          <a:xfrm>
            <a:off x="10223075" y="13096060"/>
            <a:ext cx="3467100" cy="4360117"/>
          </a:xfrm>
          <a:prstGeom prst="rect">
            <a:avLst/>
          </a:prstGeom>
          <a:noFill/>
          <a:ln cap="flat" cmpd="sng" w="9525">
            <a:solidFill>
              <a:srgbClr val="000000"/>
            </a:solidFill>
            <a:prstDash val="solid"/>
            <a:round/>
            <a:headEnd len="sm" w="sm" type="none"/>
            <a:tailEnd len="sm" w="sm" type="none"/>
          </a:ln>
        </p:spPr>
      </p:pic>
      <p:pic>
        <p:nvPicPr>
          <p:cNvPr id="466" name="Google Shape;466;p26"/>
          <p:cNvPicPr preferRelativeResize="0"/>
          <p:nvPr/>
        </p:nvPicPr>
        <p:blipFill rotWithShape="1">
          <a:blip r:embed="rId7">
            <a:alphaModFix/>
          </a:blip>
          <a:srcRect b="27211" l="32180" r="59233" t="52265"/>
          <a:stretch/>
        </p:blipFill>
        <p:spPr>
          <a:xfrm>
            <a:off x="705725" y="13137401"/>
            <a:ext cx="2720699" cy="4335270"/>
          </a:xfrm>
          <a:prstGeom prst="rect">
            <a:avLst/>
          </a:prstGeom>
          <a:noFill/>
          <a:ln cap="flat" cmpd="sng" w="9525">
            <a:solidFill>
              <a:srgbClr val="000000"/>
            </a:solidFill>
            <a:prstDash val="solid"/>
            <a:round/>
            <a:headEnd len="sm" w="sm" type="none"/>
            <a:tailEnd len="sm" w="sm" type="none"/>
          </a:ln>
        </p:spPr>
      </p:pic>
      <p:sp>
        <p:nvSpPr>
          <p:cNvPr id="467" name="Google Shape;467;p26"/>
          <p:cNvSpPr/>
          <p:nvPr/>
        </p:nvSpPr>
        <p:spPr>
          <a:xfrm>
            <a:off x="4509325" y="899725"/>
            <a:ext cx="4629000" cy="4937100"/>
          </a:xfrm>
          <a:prstGeom prst="roundRect">
            <a:avLst>
              <a:gd fmla="val 16667" name="adj"/>
            </a:avLst>
          </a:prstGeom>
          <a:solidFill>
            <a:schemeClr val="lt2"/>
          </a:solidFill>
          <a:ln cap="flat" cmpd="sng" w="28575">
            <a:solidFill>
              <a:srgbClr val="45818E"/>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Oswald"/>
                <a:ea typeface="Oswald"/>
                <a:cs typeface="Oswald"/>
                <a:sym typeface="Oswald"/>
              </a:rPr>
              <a:t>Protein Metabolism </a:t>
            </a:r>
            <a:endParaRPr sz="3000">
              <a:latin typeface="Oswald"/>
              <a:ea typeface="Oswald"/>
              <a:cs typeface="Oswald"/>
              <a:sym typeface="Oswald"/>
            </a:endParaRPr>
          </a:p>
          <a:p>
            <a:pPr indent="-355600" lvl="0" marL="457200" rtl="0" algn="l">
              <a:spcBef>
                <a:spcPts val="0"/>
              </a:spcBef>
              <a:spcAft>
                <a:spcPts val="0"/>
              </a:spcAft>
              <a:buSzPts val="2000"/>
              <a:buFont typeface="Times New Roman"/>
              <a:buAutoNum type="arabicPeriod"/>
            </a:pPr>
            <a:r>
              <a:rPr b="1" lang="en" sz="2000">
                <a:latin typeface="Times New Roman"/>
                <a:ea typeface="Times New Roman"/>
                <a:cs typeface="Times New Roman"/>
                <a:sym typeface="Times New Roman"/>
              </a:rPr>
              <a:t>Decreased tissue proteins almost</a:t>
            </a:r>
            <a:endParaRPr b="1" sz="2000">
              <a:latin typeface="Times New Roman"/>
              <a:ea typeface="Times New Roman"/>
              <a:cs typeface="Times New Roman"/>
              <a:sym typeface="Times New Roman"/>
            </a:endParaRPr>
          </a:p>
          <a:p>
            <a:pPr indent="0" lvl="0" marL="457200" rtl="0" algn="l">
              <a:spcBef>
                <a:spcPts val="0"/>
              </a:spcBef>
              <a:spcAft>
                <a:spcPts val="0"/>
              </a:spcAft>
              <a:buNone/>
            </a:pPr>
            <a:r>
              <a:rPr b="1" lang="en" sz="2000">
                <a:latin typeface="Times New Roman"/>
                <a:ea typeface="Times New Roman"/>
                <a:cs typeface="Times New Roman"/>
                <a:sym typeface="Times New Roman"/>
              </a:rPr>
              <a:t>everywhere in the body (except liver).</a:t>
            </a:r>
            <a:endParaRPr b="1"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b="1" lang="en" sz="2000">
                <a:latin typeface="Times New Roman"/>
                <a:ea typeface="Times New Roman"/>
                <a:cs typeface="Times New Roman"/>
                <a:sym typeface="Times New Roman"/>
              </a:rPr>
              <a:t>Protein loss from the muscles in particular causes severe weakness.</a:t>
            </a:r>
            <a:endParaRPr b="1"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b="1" lang="en" sz="2000">
                <a:latin typeface="Times New Roman"/>
                <a:ea typeface="Times New Roman"/>
                <a:cs typeface="Times New Roman"/>
                <a:sym typeface="Times New Roman"/>
              </a:rPr>
              <a:t>Decreased protein collagen fibers in the s.c.(loss of CT), causing stria</a:t>
            </a:r>
            <a:endParaRPr b="1"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b="1" lang="en" sz="2000">
                <a:latin typeface="Times New Roman"/>
                <a:ea typeface="Times New Roman"/>
                <a:cs typeface="Times New Roman"/>
                <a:sym typeface="Times New Roman"/>
              </a:rPr>
              <a:t>Thinning of the skin. Severely </a:t>
            </a:r>
            <a:r>
              <a:rPr lang="en" sz="2000">
                <a:latin typeface="Times New Roman"/>
                <a:ea typeface="Times New Roman"/>
                <a:cs typeface="Times New Roman"/>
                <a:sym typeface="Times New Roman"/>
              </a:rPr>
              <a:t>↓</a:t>
            </a:r>
            <a:r>
              <a:rPr b="1" lang="en" sz="2000">
                <a:latin typeface="Times New Roman"/>
                <a:ea typeface="Times New Roman"/>
                <a:cs typeface="Times New Roman"/>
                <a:sym typeface="Times New Roman"/>
              </a:rPr>
              <a:t> protein deposition in bones →</a:t>
            </a:r>
            <a:endParaRPr b="1" sz="2000">
              <a:latin typeface="Times New Roman"/>
              <a:ea typeface="Times New Roman"/>
              <a:cs typeface="Times New Roman"/>
              <a:sym typeface="Times New Roman"/>
            </a:endParaRPr>
          </a:p>
          <a:p>
            <a:pPr indent="0" lvl="0" marL="457200" rtl="0" algn="l">
              <a:spcBef>
                <a:spcPts val="0"/>
              </a:spcBef>
              <a:spcAft>
                <a:spcPts val="0"/>
              </a:spcAft>
              <a:buNone/>
            </a:pPr>
            <a:r>
              <a:rPr b="1" lang="en" sz="2000">
                <a:latin typeface="Times New Roman"/>
                <a:ea typeface="Times New Roman"/>
                <a:cs typeface="Times New Roman"/>
                <a:sym typeface="Times New Roman"/>
              </a:rPr>
              <a:t>severe osteoporosis.</a:t>
            </a:r>
            <a:endParaRPr b="1"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b="1" lang="en" sz="2000">
                <a:latin typeface="Times New Roman"/>
                <a:ea typeface="Times New Roman"/>
                <a:cs typeface="Times New Roman"/>
                <a:sym typeface="Times New Roman"/>
              </a:rPr>
              <a:t> Suppressed immune system.</a:t>
            </a:r>
            <a:endParaRPr b="1" sz="2000">
              <a:latin typeface="Times New Roman"/>
              <a:ea typeface="Times New Roman"/>
              <a:cs typeface="Times New Roman"/>
              <a:sym typeface="Times New Roman"/>
            </a:endParaRPr>
          </a:p>
          <a:p>
            <a:pPr indent="0" lvl="0" marL="0" rtl="0" algn="l">
              <a:spcBef>
                <a:spcPts val="0"/>
              </a:spcBef>
              <a:spcAft>
                <a:spcPts val="0"/>
              </a:spcAft>
              <a:buNone/>
            </a:pPr>
            <a:r>
              <a:t/>
            </a:r>
            <a:endParaRPr b="1" sz="2000">
              <a:latin typeface="Times New Roman"/>
              <a:ea typeface="Times New Roman"/>
              <a:cs typeface="Times New Roman"/>
              <a:sym typeface="Times New Roman"/>
            </a:endParaRPr>
          </a:p>
        </p:txBody>
      </p:sp>
      <p:sp>
        <p:nvSpPr>
          <p:cNvPr id="468" name="Google Shape;468;p26"/>
          <p:cNvSpPr txBox="1"/>
          <p:nvPr/>
        </p:nvSpPr>
        <p:spPr>
          <a:xfrm>
            <a:off x="705725" y="12244388"/>
            <a:ext cx="6668400" cy="5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11-6</a:t>
            </a:r>
            <a:endParaRPr b="1" sz="2700">
              <a:latin typeface="Times New Roman"/>
              <a:ea typeface="Times New Roman"/>
              <a:cs typeface="Times New Roman"/>
              <a:sym typeface="Times New Roman"/>
            </a:endParaRPr>
          </a:p>
        </p:txBody>
      </p:sp>
      <p:sp>
        <p:nvSpPr>
          <p:cNvPr id="469" name="Google Shape;469;p26"/>
          <p:cNvSpPr txBox="1"/>
          <p:nvPr/>
        </p:nvSpPr>
        <p:spPr>
          <a:xfrm>
            <a:off x="10384375" y="11195975"/>
            <a:ext cx="3652800" cy="5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11-7 Purple striae</a:t>
            </a:r>
            <a:endParaRPr b="1" sz="2700">
              <a:latin typeface="Times New Roman"/>
              <a:ea typeface="Times New Roman"/>
              <a:cs typeface="Times New Roman"/>
              <a:sym typeface="Times New Roman"/>
            </a:endParaRPr>
          </a:p>
        </p:txBody>
      </p:sp>
      <p:sp>
        <p:nvSpPr>
          <p:cNvPr id="470" name="Google Shape;470;p26"/>
          <p:cNvSpPr txBox="1"/>
          <p:nvPr/>
        </p:nvSpPr>
        <p:spPr>
          <a:xfrm>
            <a:off x="656625" y="17472663"/>
            <a:ext cx="6668400" cy="5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11-8</a:t>
            </a:r>
            <a:endParaRPr b="1" sz="2700">
              <a:latin typeface="Times New Roman"/>
              <a:ea typeface="Times New Roman"/>
              <a:cs typeface="Times New Roman"/>
              <a:sym typeface="Times New Roman"/>
            </a:endParaRPr>
          </a:p>
        </p:txBody>
      </p:sp>
      <p:sp>
        <p:nvSpPr>
          <p:cNvPr id="471" name="Google Shape;471;p26"/>
          <p:cNvSpPr txBox="1"/>
          <p:nvPr/>
        </p:nvSpPr>
        <p:spPr>
          <a:xfrm>
            <a:off x="10186375" y="17472663"/>
            <a:ext cx="6668400" cy="5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11-9</a:t>
            </a:r>
            <a:endParaRPr b="1" sz="2700">
              <a:latin typeface="Times New Roman"/>
              <a:ea typeface="Times New Roman"/>
              <a:cs typeface="Times New Roman"/>
              <a:sym typeface="Times New Roman"/>
            </a:endParaRPr>
          </a:p>
        </p:txBody>
      </p:sp>
      <p:sp>
        <p:nvSpPr>
          <p:cNvPr id="472" name="Google Shape;472;p26"/>
          <p:cNvSpPr txBox="1"/>
          <p:nvPr/>
        </p:nvSpPr>
        <p:spPr>
          <a:xfrm>
            <a:off x="3551425" y="15849875"/>
            <a:ext cx="6668400" cy="137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Times New Roman"/>
                <a:ea typeface="Times New Roman"/>
                <a:cs typeface="Times New Roman"/>
                <a:sym typeface="Times New Roman"/>
              </a:rPr>
              <a:t>The treatment is based on the underlying cause.</a:t>
            </a:r>
            <a:endParaRPr b="1" sz="3000">
              <a:latin typeface="Times New Roman"/>
              <a:ea typeface="Times New Roman"/>
              <a:cs typeface="Times New Roman"/>
              <a:sym typeface="Times New Roman"/>
            </a:endParaRPr>
          </a:p>
        </p:txBody>
      </p:sp>
      <p:sp>
        <p:nvSpPr>
          <p:cNvPr id="473" name="Google Shape;473;p26"/>
          <p:cNvSpPr txBox="1"/>
          <p:nvPr/>
        </p:nvSpPr>
        <p:spPr>
          <a:xfrm>
            <a:off x="0" y="172939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474" name="Google Shape;474;p26"/>
          <p:cNvSpPr/>
          <p:nvPr/>
        </p:nvSpPr>
        <p:spPr>
          <a:xfrm>
            <a:off x="545100" y="182083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475" name="Google Shape;475;p26"/>
          <p:cNvSpPr/>
          <p:nvPr/>
        </p:nvSpPr>
        <p:spPr>
          <a:xfrm>
            <a:off x="0" y="182083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76" name="Google Shape;476;p26"/>
          <p:cNvSpPr txBox="1"/>
          <p:nvPr/>
        </p:nvSpPr>
        <p:spPr>
          <a:xfrm>
            <a:off x="-34725" y="18720225"/>
            <a:ext cx="14097000" cy="9642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AutoNum type="arabicPeriod"/>
            </a:pPr>
            <a:r>
              <a:rPr lang="en" sz="1500">
                <a:latin typeface="Times New Roman"/>
                <a:ea typeface="Times New Roman"/>
                <a:cs typeface="Times New Roman"/>
                <a:sym typeface="Times New Roman"/>
              </a:rPr>
              <a:t>Beta cells literally burnout due to increased insulin resistance, which leads to increased insulin production. The mechanisms for resistance are the following: cortisol </a:t>
            </a:r>
            <a:r>
              <a:rPr lang="en" sz="1500">
                <a:solidFill>
                  <a:schemeClr val="dk1"/>
                </a:solidFill>
                <a:latin typeface="Times New Roman"/>
                <a:ea typeface="Times New Roman"/>
                <a:cs typeface="Times New Roman"/>
                <a:sym typeface="Times New Roman"/>
              </a:rPr>
              <a:t> causes an increase in plasma free fatty acids, these fatty acids can act on inflammatory cells and adipose tissue  to cause the release of inflammatory mediators such as (TNF-alpha, IL-1 and IL-6), in turn, these cytokines can act on body tissues to antagonize the effect of insulin. This mechanism is also mainly responsible for the increased incidence of diabetes in obese individuals. </a:t>
            </a:r>
            <a:endParaRPr sz="1500">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cxnSp>
        <p:nvCxnSpPr>
          <p:cNvPr id="481" name="Google Shape;481;p27"/>
          <p:cNvCxnSpPr/>
          <p:nvPr/>
        </p:nvCxnSpPr>
        <p:spPr>
          <a:xfrm flipH="1">
            <a:off x="4116300" y="3773000"/>
            <a:ext cx="1224000" cy="600"/>
          </a:xfrm>
          <a:prstGeom prst="curvedConnector3">
            <a:avLst>
              <a:gd fmla="val 50000" name="adj1"/>
            </a:avLst>
          </a:prstGeom>
          <a:noFill/>
          <a:ln cap="flat" cmpd="sng" w="76200">
            <a:solidFill>
              <a:srgbClr val="F1C232"/>
            </a:solidFill>
            <a:prstDash val="solid"/>
            <a:round/>
            <a:headEnd len="med" w="med" type="none"/>
            <a:tailEnd len="med" w="med" type="none"/>
          </a:ln>
        </p:spPr>
      </p:cxnSp>
      <p:sp>
        <p:nvSpPr>
          <p:cNvPr id="482" name="Google Shape;482;p27"/>
          <p:cNvSpPr/>
          <p:nvPr/>
        </p:nvSpPr>
        <p:spPr>
          <a:xfrm>
            <a:off x="191550" y="2466950"/>
            <a:ext cx="3924600" cy="3275100"/>
          </a:xfrm>
          <a:prstGeom prst="roundRect">
            <a:avLst>
              <a:gd fmla="val 16667" name="adj"/>
            </a:avLst>
          </a:prstGeom>
          <a:solidFill>
            <a:schemeClr val="lt2"/>
          </a:solidFill>
          <a:ln cap="flat" cmpd="sng" w="2857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Oswald"/>
                <a:ea typeface="Oswald"/>
                <a:cs typeface="Oswald"/>
                <a:sym typeface="Oswald"/>
              </a:rPr>
              <a:t>Primary Causes</a:t>
            </a:r>
            <a:endParaRPr sz="3000">
              <a:latin typeface="Oswald"/>
              <a:ea typeface="Oswald"/>
              <a:cs typeface="Oswald"/>
              <a:sym typeface="Oswald"/>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Autoimmune disease</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Tumors</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Infection</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Hemorrhage</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Metabolic failure</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Ketoconazole (glucocorticoid antagonist activity)</a:t>
            </a:r>
            <a:endParaRPr sz="2000">
              <a:latin typeface="Times New Roman"/>
              <a:ea typeface="Times New Roman"/>
              <a:cs typeface="Times New Roman"/>
              <a:sym typeface="Times New Roman"/>
            </a:endParaRPr>
          </a:p>
          <a:p>
            <a:pPr indent="0" lvl="0" marL="0" rtl="0" algn="ctr">
              <a:spcBef>
                <a:spcPts val="0"/>
              </a:spcBef>
              <a:spcAft>
                <a:spcPts val="0"/>
              </a:spcAft>
              <a:buNone/>
            </a:pPr>
            <a:r>
              <a:t/>
            </a:r>
            <a:endParaRPr sz="2000">
              <a:latin typeface="Times New Roman"/>
              <a:ea typeface="Times New Roman"/>
              <a:cs typeface="Times New Roman"/>
              <a:sym typeface="Times New Roman"/>
            </a:endParaRPr>
          </a:p>
          <a:p>
            <a:pPr indent="0" lvl="0" marL="0" rtl="0" algn="ctr">
              <a:spcBef>
                <a:spcPts val="0"/>
              </a:spcBef>
              <a:spcAft>
                <a:spcPts val="0"/>
              </a:spcAft>
              <a:buNone/>
            </a:pPr>
            <a:r>
              <a:t/>
            </a:r>
            <a:endParaRPr b="1" sz="2000">
              <a:latin typeface="Times New Roman"/>
              <a:ea typeface="Times New Roman"/>
              <a:cs typeface="Times New Roman"/>
              <a:sym typeface="Times New Roman"/>
            </a:endParaRPr>
          </a:p>
        </p:txBody>
      </p:sp>
      <p:cxnSp>
        <p:nvCxnSpPr>
          <p:cNvPr id="483" name="Google Shape;483;p27"/>
          <p:cNvCxnSpPr/>
          <p:nvPr/>
        </p:nvCxnSpPr>
        <p:spPr>
          <a:xfrm flipH="1">
            <a:off x="9450300" y="3925400"/>
            <a:ext cx="1224000" cy="600"/>
          </a:xfrm>
          <a:prstGeom prst="curvedConnector3">
            <a:avLst>
              <a:gd fmla="val 50000" name="adj1"/>
            </a:avLst>
          </a:prstGeom>
          <a:noFill/>
          <a:ln cap="flat" cmpd="sng" w="76200">
            <a:solidFill>
              <a:srgbClr val="F1C232"/>
            </a:solidFill>
            <a:prstDash val="solid"/>
            <a:round/>
            <a:headEnd len="med" w="med" type="none"/>
            <a:tailEnd len="med" w="med" type="none"/>
          </a:ln>
        </p:spPr>
      </p:cxnSp>
      <p:sp>
        <p:nvSpPr>
          <p:cNvPr id="484" name="Google Shape;484;p27"/>
          <p:cNvSpPr/>
          <p:nvPr/>
        </p:nvSpPr>
        <p:spPr>
          <a:xfrm>
            <a:off x="10074050" y="2615300"/>
            <a:ext cx="3924600" cy="1928700"/>
          </a:xfrm>
          <a:prstGeom prst="roundRect">
            <a:avLst>
              <a:gd fmla="val 16667" name="adj"/>
            </a:avLst>
          </a:prstGeom>
          <a:solidFill>
            <a:schemeClr val="lt2"/>
          </a:solidFill>
          <a:ln cap="flat" cmpd="sng" w="2857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Oswald"/>
                <a:ea typeface="Oswald"/>
                <a:cs typeface="Oswald"/>
                <a:sym typeface="Oswald"/>
              </a:rPr>
              <a:t>Secondary Causes</a:t>
            </a:r>
            <a:endParaRPr sz="3000">
              <a:latin typeface="Oswald"/>
              <a:ea typeface="Oswald"/>
              <a:cs typeface="Oswald"/>
              <a:sym typeface="Oswald"/>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Hypopituitarism</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Suppression by exogenous steroids</a:t>
            </a:r>
            <a:endParaRPr sz="2000">
              <a:latin typeface="Times New Roman"/>
              <a:ea typeface="Times New Roman"/>
              <a:cs typeface="Times New Roman"/>
              <a:sym typeface="Times New Roman"/>
            </a:endParaRPr>
          </a:p>
          <a:p>
            <a:pPr indent="0" lvl="0" marL="0" rtl="0" algn="ctr">
              <a:spcBef>
                <a:spcPts val="0"/>
              </a:spcBef>
              <a:spcAft>
                <a:spcPts val="0"/>
              </a:spcAft>
              <a:buNone/>
            </a:pPr>
            <a:r>
              <a:t/>
            </a:r>
            <a:endParaRPr sz="2000">
              <a:latin typeface="Times New Roman"/>
              <a:ea typeface="Times New Roman"/>
              <a:cs typeface="Times New Roman"/>
              <a:sym typeface="Times New Roman"/>
            </a:endParaRPr>
          </a:p>
          <a:p>
            <a:pPr indent="0" lvl="0" marL="0" rtl="0" algn="ctr">
              <a:spcBef>
                <a:spcPts val="0"/>
              </a:spcBef>
              <a:spcAft>
                <a:spcPts val="0"/>
              </a:spcAft>
              <a:buNone/>
            </a:pPr>
            <a:r>
              <a:t/>
            </a:r>
            <a:endParaRPr b="1" sz="2000">
              <a:latin typeface="Times New Roman"/>
              <a:ea typeface="Times New Roman"/>
              <a:cs typeface="Times New Roman"/>
              <a:sym typeface="Times New Roman"/>
            </a:endParaRPr>
          </a:p>
        </p:txBody>
      </p:sp>
      <p:cxnSp>
        <p:nvCxnSpPr>
          <p:cNvPr id="485" name="Google Shape;485;p27"/>
          <p:cNvCxnSpPr/>
          <p:nvPr/>
        </p:nvCxnSpPr>
        <p:spPr>
          <a:xfrm rot="5400000">
            <a:off x="6635500" y="5376325"/>
            <a:ext cx="1224000" cy="600"/>
          </a:xfrm>
          <a:prstGeom prst="curvedConnector3">
            <a:avLst>
              <a:gd fmla="val 50000" name="adj1"/>
            </a:avLst>
          </a:prstGeom>
          <a:noFill/>
          <a:ln cap="flat" cmpd="sng" w="76200">
            <a:solidFill>
              <a:srgbClr val="F1C232"/>
            </a:solidFill>
            <a:prstDash val="solid"/>
            <a:round/>
            <a:headEnd len="med" w="med" type="none"/>
            <a:tailEnd len="med" w="med" type="none"/>
          </a:ln>
        </p:spPr>
      </p:cxnSp>
      <p:sp>
        <p:nvSpPr>
          <p:cNvPr id="486" name="Google Shape;486;p27"/>
          <p:cNvSpPr/>
          <p:nvPr/>
        </p:nvSpPr>
        <p:spPr>
          <a:xfrm>
            <a:off x="0" y="1418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87" name="Google Shape;487;p27"/>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488" name="Google Shape;488;p27"/>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Eleven</a:t>
            </a:r>
            <a:endParaRPr sz="3500">
              <a:latin typeface="Oswald"/>
              <a:ea typeface="Oswald"/>
              <a:cs typeface="Oswald"/>
              <a:sym typeface="Oswald"/>
            </a:endParaRPr>
          </a:p>
        </p:txBody>
      </p:sp>
      <p:sp>
        <p:nvSpPr>
          <p:cNvPr id="489" name="Google Shape;489;p27"/>
          <p:cNvSpPr txBox="1"/>
          <p:nvPr/>
        </p:nvSpPr>
        <p:spPr>
          <a:xfrm>
            <a:off x="929925" y="1418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GLUCOCORTICOIDS</a:t>
            </a:r>
            <a:endParaRPr sz="3200">
              <a:solidFill>
                <a:srgbClr val="FFFFFF"/>
              </a:solidFill>
              <a:latin typeface="Oswald"/>
              <a:ea typeface="Oswald"/>
              <a:cs typeface="Oswald"/>
              <a:sym typeface="Oswald"/>
            </a:endParaRPr>
          </a:p>
        </p:txBody>
      </p:sp>
      <p:sp>
        <p:nvSpPr>
          <p:cNvPr id="490" name="Google Shape;490;p27"/>
          <p:cNvSpPr txBox="1"/>
          <p:nvPr/>
        </p:nvSpPr>
        <p:spPr>
          <a:xfrm>
            <a:off x="5" y="93000"/>
            <a:ext cx="6567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14</a:t>
            </a:r>
            <a:endParaRPr sz="4500">
              <a:solidFill>
                <a:srgbClr val="FFFFFF"/>
              </a:solidFill>
              <a:latin typeface="Oswald"/>
              <a:ea typeface="Oswald"/>
              <a:cs typeface="Oswald"/>
              <a:sym typeface="Oswald"/>
            </a:endParaRPr>
          </a:p>
        </p:txBody>
      </p:sp>
      <p:sp>
        <p:nvSpPr>
          <p:cNvPr id="491" name="Google Shape;491;p27"/>
          <p:cNvSpPr/>
          <p:nvPr/>
        </p:nvSpPr>
        <p:spPr>
          <a:xfrm>
            <a:off x="4693275" y="2842700"/>
            <a:ext cx="5008800" cy="1928700"/>
          </a:xfrm>
          <a:prstGeom prst="roundRect">
            <a:avLst>
              <a:gd fmla="val 16667" name="adj"/>
            </a:avLst>
          </a:prstGeom>
          <a:solidFill>
            <a:schemeClr val="lt2"/>
          </a:solidFill>
          <a:ln cap="flat" cmpd="sng" w="2857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1C232"/>
                </a:solidFill>
                <a:latin typeface="Oswald"/>
                <a:ea typeface="Oswald"/>
                <a:cs typeface="Oswald"/>
                <a:sym typeface="Oswald"/>
              </a:rPr>
              <a:t>Adrenocortical </a:t>
            </a:r>
            <a:endParaRPr sz="4800">
              <a:solidFill>
                <a:srgbClr val="F1C232"/>
              </a:solidFill>
              <a:latin typeface="Oswald"/>
              <a:ea typeface="Oswald"/>
              <a:cs typeface="Oswald"/>
              <a:sym typeface="Oswald"/>
            </a:endParaRPr>
          </a:p>
          <a:p>
            <a:pPr indent="0" lvl="0" marL="0" rtl="0" algn="ctr">
              <a:spcBef>
                <a:spcPts val="0"/>
              </a:spcBef>
              <a:spcAft>
                <a:spcPts val="0"/>
              </a:spcAft>
              <a:buNone/>
            </a:pPr>
            <a:r>
              <a:rPr lang="en" sz="4800">
                <a:solidFill>
                  <a:srgbClr val="F1C232"/>
                </a:solidFill>
                <a:latin typeface="Oswald"/>
                <a:ea typeface="Oswald"/>
                <a:cs typeface="Oswald"/>
                <a:sym typeface="Oswald"/>
              </a:rPr>
              <a:t>Insufficiency</a:t>
            </a:r>
            <a:endParaRPr sz="4800">
              <a:solidFill>
                <a:srgbClr val="F1C232"/>
              </a:solidFill>
              <a:latin typeface="Oswald"/>
              <a:ea typeface="Oswald"/>
              <a:cs typeface="Oswald"/>
              <a:sym typeface="Oswald"/>
            </a:endParaRPr>
          </a:p>
          <a:p>
            <a:pPr indent="0" lvl="0" marL="0" rtl="0" algn="ctr">
              <a:spcBef>
                <a:spcPts val="0"/>
              </a:spcBef>
              <a:spcAft>
                <a:spcPts val="0"/>
              </a:spcAft>
              <a:buNone/>
            </a:pPr>
            <a:r>
              <a:t/>
            </a:r>
            <a:endParaRPr sz="4800">
              <a:solidFill>
                <a:srgbClr val="F1C232"/>
              </a:solidFill>
              <a:latin typeface="Oswald"/>
              <a:ea typeface="Oswald"/>
              <a:cs typeface="Oswald"/>
              <a:sym typeface="Oswald"/>
            </a:endParaRPr>
          </a:p>
        </p:txBody>
      </p:sp>
      <p:sp>
        <p:nvSpPr>
          <p:cNvPr id="492" name="Google Shape;492;p27"/>
          <p:cNvSpPr/>
          <p:nvPr/>
        </p:nvSpPr>
        <p:spPr>
          <a:xfrm>
            <a:off x="3278100" y="5946225"/>
            <a:ext cx="8253900" cy="5278500"/>
          </a:xfrm>
          <a:prstGeom prst="roundRect">
            <a:avLst>
              <a:gd fmla="val 16667" name="adj"/>
            </a:avLst>
          </a:prstGeom>
          <a:solidFill>
            <a:schemeClr val="lt2"/>
          </a:solidFill>
          <a:ln cap="flat" cmpd="sng" w="2857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Oswald"/>
                <a:ea typeface="Oswald"/>
                <a:cs typeface="Oswald"/>
                <a:sym typeface="Oswald"/>
              </a:rPr>
              <a:t>Signs and Symptoms</a:t>
            </a:r>
            <a:endParaRPr sz="3000">
              <a:latin typeface="Oswald"/>
              <a:ea typeface="Oswald"/>
              <a:cs typeface="Oswald"/>
              <a:sym typeface="Oswald"/>
            </a:endParaRPr>
          </a:p>
          <a:p>
            <a:pPr indent="-355600" lvl="0" marL="457200" rtl="0" algn="ctr">
              <a:spcBef>
                <a:spcPts val="0"/>
              </a:spcBef>
              <a:spcAft>
                <a:spcPts val="0"/>
              </a:spcAft>
              <a:buSzPts val="2000"/>
              <a:buFont typeface="Times New Roman"/>
              <a:buChar char="-"/>
            </a:pPr>
            <a:r>
              <a:rPr lang="en" sz="2000">
                <a:latin typeface="Times New Roman"/>
                <a:ea typeface="Times New Roman"/>
                <a:cs typeface="Times New Roman"/>
                <a:sym typeface="Times New Roman"/>
              </a:rPr>
              <a:t>Increased excretion of sodium and water.</a:t>
            </a:r>
            <a:endParaRPr sz="2000">
              <a:latin typeface="Times New Roman"/>
              <a:ea typeface="Times New Roman"/>
              <a:cs typeface="Times New Roman"/>
              <a:sym typeface="Times New Roman"/>
            </a:endParaRPr>
          </a:p>
          <a:p>
            <a:pPr indent="-355600" lvl="0" marL="457200" rtl="0" algn="ctr">
              <a:spcBef>
                <a:spcPts val="0"/>
              </a:spcBef>
              <a:spcAft>
                <a:spcPts val="0"/>
              </a:spcAft>
              <a:buSzPts val="2000"/>
              <a:buFont typeface="Times New Roman"/>
              <a:buChar char="-"/>
            </a:pPr>
            <a:r>
              <a:rPr lang="en" sz="2000">
                <a:latin typeface="Times New Roman"/>
                <a:ea typeface="Times New Roman"/>
                <a:cs typeface="Times New Roman"/>
                <a:sym typeface="Times New Roman"/>
              </a:rPr>
              <a:t>Reduction in ECF volume.</a:t>
            </a:r>
            <a:endParaRPr sz="2000">
              <a:latin typeface="Times New Roman"/>
              <a:ea typeface="Times New Roman"/>
              <a:cs typeface="Times New Roman"/>
              <a:sym typeface="Times New Roman"/>
            </a:endParaRPr>
          </a:p>
          <a:p>
            <a:pPr indent="-355600" lvl="0" marL="457200" rtl="0" algn="ctr">
              <a:spcBef>
                <a:spcPts val="0"/>
              </a:spcBef>
              <a:spcAft>
                <a:spcPts val="0"/>
              </a:spcAft>
              <a:buSzPts val="2000"/>
              <a:buFont typeface="Times New Roman"/>
              <a:buChar char="-"/>
            </a:pPr>
            <a:r>
              <a:rPr lang="en" sz="2000">
                <a:latin typeface="Times New Roman"/>
                <a:ea typeface="Times New Roman"/>
                <a:cs typeface="Times New Roman"/>
                <a:sym typeface="Times New Roman"/>
              </a:rPr>
              <a:t>Tendency toward low blood pressure.</a:t>
            </a:r>
            <a:endParaRPr sz="2000">
              <a:latin typeface="Times New Roman"/>
              <a:ea typeface="Times New Roman"/>
              <a:cs typeface="Times New Roman"/>
              <a:sym typeface="Times New Roman"/>
            </a:endParaRPr>
          </a:p>
          <a:p>
            <a:pPr indent="-355600" lvl="0" marL="457200" rtl="0" algn="ctr">
              <a:spcBef>
                <a:spcPts val="0"/>
              </a:spcBef>
              <a:spcAft>
                <a:spcPts val="0"/>
              </a:spcAft>
              <a:buSzPts val="2000"/>
              <a:buFont typeface="Times New Roman"/>
              <a:buChar char="-"/>
            </a:pPr>
            <a:r>
              <a:rPr lang="en" sz="2000">
                <a:latin typeface="Times New Roman"/>
                <a:ea typeface="Times New Roman"/>
                <a:cs typeface="Times New Roman"/>
                <a:sym typeface="Times New Roman"/>
              </a:rPr>
              <a:t>Complete absence of aldosterone, the volume depletion may be severe.</a:t>
            </a:r>
            <a:endParaRPr sz="2000">
              <a:latin typeface="Times New Roman"/>
              <a:ea typeface="Times New Roman"/>
              <a:cs typeface="Times New Roman"/>
              <a:sym typeface="Times New Roman"/>
            </a:endParaRPr>
          </a:p>
          <a:p>
            <a:pPr indent="-355600" lvl="0" marL="457200" rtl="0" algn="ctr">
              <a:spcBef>
                <a:spcPts val="0"/>
              </a:spcBef>
              <a:spcAft>
                <a:spcPts val="0"/>
              </a:spcAft>
              <a:buSzPts val="2000"/>
              <a:buFont typeface="Times New Roman"/>
              <a:buChar char="-"/>
            </a:pPr>
            <a:r>
              <a:rPr lang="en" sz="2000">
                <a:latin typeface="Times New Roman"/>
                <a:ea typeface="Times New Roman"/>
                <a:cs typeface="Times New Roman"/>
                <a:sym typeface="Times New Roman"/>
              </a:rPr>
              <a:t>Reduced cortisol leads to poor cortisol regulation: hypoglycemia</a:t>
            </a:r>
            <a:endParaRPr sz="2000">
              <a:latin typeface="Times New Roman"/>
              <a:ea typeface="Times New Roman"/>
              <a:cs typeface="Times New Roman"/>
              <a:sym typeface="Times New Roman"/>
            </a:endParaRPr>
          </a:p>
          <a:p>
            <a:pPr indent="-355600" lvl="0" marL="457200" rtl="0" algn="ctr">
              <a:spcBef>
                <a:spcPts val="0"/>
              </a:spcBef>
              <a:spcAft>
                <a:spcPts val="0"/>
              </a:spcAft>
              <a:buSzPts val="2000"/>
              <a:buFont typeface="Times New Roman"/>
              <a:buChar char="-"/>
            </a:pPr>
            <a:r>
              <a:rPr lang="en" sz="2000">
                <a:latin typeface="Times New Roman"/>
                <a:ea typeface="Times New Roman"/>
                <a:cs typeface="Times New Roman"/>
                <a:sym typeface="Times New Roman"/>
              </a:rPr>
              <a:t>Skin pigmentation</a:t>
            </a:r>
            <a:r>
              <a:rPr baseline="30000" lang="en" sz="2000">
                <a:latin typeface="Times New Roman"/>
                <a:ea typeface="Times New Roman"/>
                <a:cs typeface="Times New Roman"/>
                <a:sym typeface="Times New Roman"/>
              </a:rPr>
              <a:t>1</a:t>
            </a:r>
            <a:endParaRPr baseline="30000" sz="2000">
              <a:latin typeface="Times New Roman"/>
              <a:ea typeface="Times New Roman"/>
              <a:cs typeface="Times New Roman"/>
              <a:sym typeface="Times New Roman"/>
            </a:endParaRPr>
          </a:p>
          <a:p>
            <a:pPr indent="-355600" lvl="0" marL="457200" rtl="0" algn="ctr">
              <a:spcBef>
                <a:spcPts val="0"/>
              </a:spcBef>
              <a:spcAft>
                <a:spcPts val="0"/>
              </a:spcAft>
              <a:buSzPts val="2000"/>
              <a:buFont typeface="Times New Roman"/>
              <a:buChar char="-"/>
            </a:pPr>
            <a:r>
              <a:rPr lang="en" sz="2000">
                <a:latin typeface="Times New Roman"/>
                <a:ea typeface="Times New Roman"/>
                <a:cs typeface="Times New Roman"/>
                <a:sym typeface="Times New Roman"/>
              </a:rPr>
              <a:t>Women loss of axillary and pubic hair </a:t>
            </a:r>
            <a:endParaRPr sz="2000">
              <a:latin typeface="Times New Roman"/>
              <a:ea typeface="Times New Roman"/>
              <a:cs typeface="Times New Roman"/>
              <a:sym typeface="Times New Roman"/>
            </a:endParaRPr>
          </a:p>
          <a:p>
            <a:pPr indent="-355600" lvl="0" marL="457200" rtl="0" algn="ctr">
              <a:spcBef>
                <a:spcPts val="0"/>
              </a:spcBef>
              <a:spcAft>
                <a:spcPts val="0"/>
              </a:spcAft>
              <a:buSzPts val="2000"/>
              <a:buFont typeface="Times New Roman"/>
              <a:buChar char="-"/>
            </a:pPr>
            <a:r>
              <a:rPr lang="en" sz="2000">
                <a:latin typeface="Times New Roman"/>
                <a:ea typeface="Times New Roman"/>
                <a:cs typeface="Times New Roman"/>
                <a:sym typeface="Times New Roman"/>
              </a:rPr>
              <a:t>Fatigability, weakness, nausea and anorexia </a:t>
            </a:r>
            <a:endParaRPr sz="2000">
              <a:latin typeface="Times New Roman"/>
              <a:ea typeface="Times New Roman"/>
              <a:cs typeface="Times New Roman"/>
              <a:sym typeface="Times New Roman"/>
            </a:endParaRPr>
          </a:p>
          <a:p>
            <a:pPr indent="-355600" lvl="0" marL="457200" rtl="0" algn="ctr">
              <a:spcBef>
                <a:spcPts val="0"/>
              </a:spcBef>
              <a:spcAft>
                <a:spcPts val="0"/>
              </a:spcAft>
              <a:buSzPts val="2000"/>
              <a:buFont typeface="Times New Roman"/>
              <a:buChar char="-"/>
            </a:pPr>
            <a:r>
              <a:rPr lang="en" sz="2000">
                <a:latin typeface="Times New Roman"/>
                <a:ea typeface="Times New Roman"/>
                <a:cs typeface="Times New Roman"/>
                <a:sym typeface="Times New Roman"/>
              </a:rPr>
              <a:t>Patient cannot cope with stress </a:t>
            </a:r>
            <a:endParaRPr sz="2000">
              <a:latin typeface="Times New Roman"/>
              <a:ea typeface="Times New Roman"/>
              <a:cs typeface="Times New Roman"/>
              <a:sym typeface="Times New Roman"/>
            </a:endParaRPr>
          </a:p>
          <a:p>
            <a:pPr indent="-355600" lvl="0" marL="457200" rtl="0" algn="ctr">
              <a:spcBef>
                <a:spcPts val="0"/>
              </a:spcBef>
              <a:spcAft>
                <a:spcPts val="0"/>
              </a:spcAft>
              <a:buSzPts val="2000"/>
              <a:buFont typeface="Times New Roman"/>
              <a:buChar char="-"/>
            </a:pPr>
            <a:r>
              <a:rPr b="1" lang="en" sz="2000">
                <a:solidFill>
                  <a:srgbClr val="8E7CC3"/>
                </a:solidFill>
                <a:latin typeface="Times New Roman"/>
                <a:ea typeface="Times New Roman"/>
                <a:cs typeface="Times New Roman"/>
                <a:sym typeface="Times New Roman"/>
              </a:rPr>
              <a:t>Adrenal crisis:</a:t>
            </a:r>
            <a:r>
              <a:rPr lang="en" sz="2000">
                <a:solidFill>
                  <a:srgbClr val="8E7CC3"/>
                </a:solidFill>
                <a:latin typeface="Times New Roman"/>
                <a:ea typeface="Times New Roman"/>
                <a:cs typeface="Times New Roman"/>
                <a:sym typeface="Times New Roman"/>
              </a:rPr>
              <a:t> asthenia, severe pains in the abdomen, vascular collapse</a:t>
            </a:r>
            <a:endParaRPr sz="2000">
              <a:solidFill>
                <a:srgbClr val="8E7CC3"/>
              </a:solidFill>
              <a:latin typeface="Times New Roman"/>
              <a:ea typeface="Times New Roman"/>
              <a:cs typeface="Times New Roman"/>
              <a:sym typeface="Times New Roman"/>
            </a:endParaRPr>
          </a:p>
          <a:p>
            <a:pPr indent="0" lvl="0" marL="0" rtl="0" algn="ctr">
              <a:spcBef>
                <a:spcPts val="0"/>
              </a:spcBef>
              <a:spcAft>
                <a:spcPts val="0"/>
              </a:spcAft>
              <a:buNone/>
            </a:pPr>
            <a:r>
              <a:t/>
            </a:r>
            <a:endParaRPr sz="2000">
              <a:latin typeface="Times New Roman"/>
              <a:ea typeface="Times New Roman"/>
              <a:cs typeface="Times New Roman"/>
              <a:sym typeface="Times New Roman"/>
            </a:endParaRPr>
          </a:p>
        </p:txBody>
      </p:sp>
      <p:pic>
        <p:nvPicPr>
          <p:cNvPr id="493" name="Google Shape;493;p27"/>
          <p:cNvPicPr preferRelativeResize="0"/>
          <p:nvPr/>
        </p:nvPicPr>
        <p:blipFill rotWithShape="1">
          <a:blip r:embed="rId3">
            <a:alphaModFix/>
          </a:blip>
          <a:srcRect b="21060" l="32031" r="31650" t="36255"/>
          <a:stretch/>
        </p:blipFill>
        <p:spPr>
          <a:xfrm>
            <a:off x="2287098" y="14270584"/>
            <a:ext cx="3652799" cy="2862157"/>
          </a:xfrm>
          <a:prstGeom prst="rect">
            <a:avLst/>
          </a:prstGeom>
          <a:noFill/>
          <a:ln cap="flat" cmpd="sng" w="9525">
            <a:solidFill>
              <a:srgbClr val="000000"/>
            </a:solidFill>
            <a:prstDash val="solid"/>
            <a:round/>
            <a:headEnd len="sm" w="sm" type="none"/>
            <a:tailEnd len="sm" w="sm" type="none"/>
          </a:ln>
        </p:spPr>
      </p:pic>
      <p:pic>
        <p:nvPicPr>
          <p:cNvPr id="494" name="Google Shape;494;p27"/>
          <p:cNvPicPr preferRelativeResize="0"/>
          <p:nvPr/>
        </p:nvPicPr>
        <p:blipFill rotWithShape="1">
          <a:blip r:embed="rId4">
            <a:alphaModFix/>
          </a:blip>
          <a:srcRect b="25106" l="55864" r="24129" t="27683"/>
          <a:stretch/>
        </p:blipFill>
        <p:spPr>
          <a:xfrm>
            <a:off x="7711767" y="13807459"/>
            <a:ext cx="2907212" cy="3275101"/>
          </a:xfrm>
          <a:prstGeom prst="rect">
            <a:avLst/>
          </a:prstGeom>
          <a:noFill/>
          <a:ln cap="flat" cmpd="sng" w="9525">
            <a:solidFill>
              <a:srgbClr val="000000"/>
            </a:solidFill>
            <a:prstDash val="solid"/>
            <a:round/>
            <a:headEnd len="sm" w="sm" type="none"/>
            <a:tailEnd len="sm" w="sm" type="none"/>
          </a:ln>
        </p:spPr>
      </p:pic>
      <p:sp>
        <p:nvSpPr>
          <p:cNvPr id="495" name="Google Shape;495;p27"/>
          <p:cNvSpPr txBox="1"/>
          <p:nvPr/>
        </p:nvSpPr>
        <p:spPr>
          <a:xfrm>
            <a:off x="1324650" y="11546325"/>
            <a:ext cx="12160800" cy="258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400">
              <a:latin typeface="Times New Roman"/>
              <a:ea typeface="Times New Roman"/>
              <a:cs typeface="Times New Roman"/>
              <a:sym typeface="Times New Roman"/>
            </a:endParaRPr>
          </a:p>
          <a:p>
            <a:pPr indent="0" lvl="0" marL="0" rtl="0" algn="ctr">
              <a:spcBef>
                <a:spcPts val="0"/>
              </a:spcBef>
              <a:spcAft>
                <a:spcPts val="0"/>
              </a:spcAft>
              <a:buNone/>
            </a:pPr>
            <a:r>
              <a:rPr b="1" lang="en" sz="2400">
                <a:latin typeface="Times New Roman"/>
                <a:ea typeface="Times New Roman"/>
                <a:cs typeface="Times New Roman"/>
                <a:sym typeface="Times New Roman"/>
              </a:rPr>
              <a:t>Treatment:</a:t>
            </a:r>
            <a:r>
              <a:rPr lang="en" sz="2400">
                <a:latin typeface="Times New Roman"/>
                <a:ea typeface="Times New Roman"/>
                <a:cs typeface="Times New Roman"/>
                <a:sym typeface="Times New Roman"/>
              </a:rPr>
              <a:t> Glucocorticoid replacement, mineralocorticoid replacement</a:t>
            </a:r>
            <a:endParaRPr sz="2400">
              <a:latin typeface="Times New Roman"/>
              <a:ea typeface="Times New Roman"/>
              <a:cs typeface="Times New Roman"/>
              <a:sym typeface="Times New Roman"/>
            </a:endParaRPr>
          </a:p>
          <a:p>
            <a:pPr indent="-381000" lvl="0" marL="457200" rtl="0" algn="ctr">
              <a:spcBef>
                <a:spcPts val="0"/>
              </a:spcBef>
              <a:spcAft>
                <a:spcPts val="0"/>
              </a:spcAft>
              <a:buClr>
                <a:srgbClr val="45818E"/>
              </a:buClr>
              <a:buSzPts val="2400"/>
              <a:buFont typeface="Times New Roman"/>
              <a:buChar char="-"/>
            </a:pPr>
            <a:r>
              <a:rPr lang="en" sz="2400">
                <a:solidFill>
                  <a:srgbClr val="45818E"/>
                </a:solidFill>
                <a:latin typeface="Times New Roman"/>
                <a:ea typeface="Times New Roman"/>
                <a:cs typeface="Times New Roman"/>
                <a:sym typeface="Times New Roman"/>
              </a:rPr>
              <a:t>The person is allowed to eat large amounts of salt and drink large amounts of water to balance the increased urine output of salt and water.</a:t>
            </a:r>
            <a:endParaRPr sz="2400">
              <a:solidFill>
                <a:srgbClr val="45818E"/>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latin typeface="Times New Roman"/>
              <a:ea typeface="Times New Roman"/>
              <a:cs typeface="Times New Roman"/>
              <a:sym typeface="Times New Roman"/>
            </a:endParaRPr>
          </a:p>
        </p:txBody>
      </p:sp>
      <p:sp>
        <p:nvSpPr>
          <p:cNvPr id="496" name="Google Shape;496;p27"/>
          <p:cNvSpPr txBox="1"/>
          <p:nvPr/>
        </p:nvSpPr>
        <p:spPr>
          <a:xfrm>
            <a:off x="2287100" y="17132749"/>
            <a:ext cx="39246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11-10</a:t>
            </a:r>
            <a:endParaRPr b="1" sz="2700">
              <a:latin typeface="Times New Roman"/>
              <a:ea typeface="Times New Roman"/>
              <a:cs typeface="Times New Roman"/>
              <a:sym typeface="Times New Roman"/>
            </a:endParaRPr>
          </a:p>
        </p:txBody>
      </p:sp>
      <p:sp>
        <p:nvSpPr>
          <p:cNvPr id="497" name="Google Shape;497;p27"/>
          <p:cNvSpPr txBox="1"/>
          <p:nvPr/>
        </p:nvSpPr>
        <p:spPr>
          <a:xfrm>
            <a:off x="7711779" y="17082550"/>
            <a:ext cx="6668400" cy="5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11-11</a:t>
            </a:r>
            <a:endParaRPr b="1" sz="2700">
              <a:latin typeface="Times New Roman"/>
              <a:ea typeface="Times New Roman"/>
              <a:cs typeface="Times New Roman"/>
              <a:sym typeface="Times New Roman"/>
            </a:endParaRPr>
          </a:p>
        </p:txBody>
      </p:sp>
      <p:sp>
        <p:nvSpPr>
          <p:cNvPr id="498" name="Google Shape;498;p27"/>
          <p:cNvSpPr/>
          <p:nvPr/>
        </p:nvSpPr>
        <p:spPr>
          <a:xfrm>
            <a:off x="545100" y="182083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499" name="Google Shape;499;p27"/>
          <p:cNvSpPr/>
          <p:nvPr/>
        </p:nvSpPr>
        <p:spPr>
          <a:xfrm>
            <a:off x="0" y="182083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00" name="Google Shape;500;p27"/>
          <p:cNvSpPr txBox="1"/>
          <p:nvPr/>
        </p:nvSpPr>
        <p:spPr>
          <a:xfrm>
            <a:off x="-34725" y="18720225"/>
            <a:ext cx="14097000" cy="9642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AutoNum type="arabicPeriod"/>
            </a:pPr>
            <a:r>
              <a:rPr b="1" lang="en" sz="1500">
                <a:latin typeface="Times New Roman"/>
                <a:ea typeface="Times New Roman"/>
                <a:cs typeface="Times New Roman"/>
                <a:sym typeface="Times New Roman"/>
              </a:rPr>
              <a:t>Hyperpigmentation</a:t>
            </a:r>
            <a:r>
              <a:rPr lang="en" sz="1500">
                <a:latin typeface="Times New Roman"/>
                <a:ea typeface="Times New Roman"/>
                <a:cs typeface="Times New Roman"/>
                <a:sym typeface="Times New Roman"/>
              </a:rPr>
              <a:t>: When cortisol secretion is suppressed, there loss of negative feedback on the hypothalamus to secrete CRH, consequently, CRH causes the transcription of a certain molecule called POMC, which is degraded to products like ACTH and gamma-MSH, however, gamma-MSH is produced in low amounts, but even ACTH contains within it an MSH peptide sequence called alpha-MSH, which can act on melanocytes in the skin to increase the production of the black pigment, melanin, which is then transported to epidermis. Treatment with alpha-MSH, causes increases pigmentation of the skin within 24hrs in humans, causes it to be black. </a:t>
            </a:r>
            <a:endParaRPr sz="1500">
              <a:latin typeface="Times New Roman"/>
              <a:ea typeface="Times New Roman"/>
              <a:cs typeface="Times New Roman"/>
              <a:sym typeface="Times New Roman"/>
            </a:endParaRPr>
          </a:p>
        </p:txBody>
      </p:sp>
      <p:sp>
        <p:nvSpPr>
          <p:cNvPr id="501" name="Google Shape;501;p27"/>
          <p:cNvSpPr txBox="1"/>
          <p:nvPr/>
        </p:nvSpPr>
        <p:spPr>
          <a:xfrm rot="91">
            <a:off x="1374975" y="841645"/>
            <a:ext cx="11277600" cy="96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Times New Roman"/>
                <a:ea typeface="Times New Roman"/>
                <a:cs typeface="Times New Roman"/>
                <a:sym typeface="Times New Roman"/>
              </a:rPr>
              <a:t>Addison’s Disease (Primary Adrenocortical Insufficiency): </a:t>
            </a:r>
            <a:r>
              <a:rPr lang="en" sz="2400">
                <a:solidFill>
                  <a:schemeClr val="dk1"/>
                </a:solidFill>
                <a:latin typeface="Times New Roman"/>
                <a:ea typeface="Times New Roman"/>
                <a:cs typeface="Times New Roman"/>
                <a:sym typeface="Times New Roman"/>
              </a:rPr>
              <a:t>Decreased secretion of both mineralcorticoids and glucocorticois. </a:t>
            </a:r>
            <a:endParaRPr sz="2400">
              <a:solidFill>
                <a:schemeClr val="dk1"/>
              </a:solidFill>
              <a:latin typeface="Times New Roman"/>
              <a:ea typeface="Times New Roman"/>
              <a:cs typeface="Times New Roman"/>
              <a:sym typeface="Times New Roman"/>
            </a:endParaRPr>
          </a:p>
          <a:p>
            <a:pPr indent="0" lvl="0" marL="0" rtl="0" algn="ctr">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Whereas </a:t>
            </a:r>
            <a:r>
              <a:rPr b="1" lang="en" sz="2400">
                <a:solidFill>
                  <a:schemeClr val="dk1"/>
                </a:solidFill>
                <a:latin typeface="Times New Roman"/>
                <a:ea typeface="Times New Roman"/>
                <a:cs typeface="Times New Roman"/>
                <a:sym typeface="Times New Roman"/>
              </a:rPr>
              <a:t>secondary adrenocortical insufficiency</a:t>
            </a:r>
            <a:r>
              <a:rPr lang="en" sz="2400">
                <a:solidFill>
                  <a:schemeClr val="dk1"/>
                </a:solidFill>
                <a:latin typeface="Times New Roman"/>
                <a:ea typeface="Times New Roman"/>
                <a:cs typeface="Times New Roman"/>
                <a:sym typeface="Times New Roman"/>
              </a:rPr>
              <a:t> affects mainly glucocorticoids.</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28"/>
          <p:cNvSpPr/>
          <p:nvPr/>
        </p:nvSpPr>
        <p:spPr>
          <a:xfrm flipH="1" rot="10800000">
            <a:off x="351150" y="1498201"/>
            <a:ext cx="13394700" cy="4686300"/>
          </a:xfrm>
          <a:prstGeom prst="round1Rect">
            <a:avLst>
              <a:gd fmla="val 16667" name="adj"/>
            </a:avLst>
          </a:prstGeom>
          <a:noFill/>
          <a:ln cap="flat" cmpd="sng" w="9525">
            <a:solidFill>
              <a:srgbClr val="F1C232"/>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07" name="Google Shape;507;p28"/>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08" name="Google Shape;508;p28"/>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09" name="Google Shape;509;p28"/>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Twelve </a:t>
            </a:r>
            <a:endParaRPr sz="3500">
              <a:latin typeface="Oswald"/>
              <a:ea typeface="Oswald"/>
              <a:cs typeface="Oswald"/>
              <a:sym typeface="Oswald"/>
            </a:endParaRPr>
          </a:p>
        </p:txBody>
      </p:sp>
      <p:sp>
        <p:nvSpPr>
          <p:cNvPr id="510" name="Google Shape;510;p28"/>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ANDROGENS </a:t>
            </a:r>
            <a:endParaRPr sz="3200">
              <a:solidFill>
                <a:srgbClr val="FFFFFF"/>
              </a:solidFill>
              <a:latin typeface="Oswald"/>
              <a:ea typeface="Oswald"/>
              <a:cs typeface="Oswald"/>
              <a:sym typeface="Oswald"/>
            </a:endParaRPr>
          </a:p>
        </p:txBody>
      </p:sp>
      <p:sp>
        <p:nvSpPr>
          <p:cNvPr id="511" name="Google Shape;511;p28"/>
          <p:cNvSpPr txBox="1"/>
          <p:nvPr/>
        </p:nvSpPr>
        <p:spPr>
          <a:xfrm>
            <a:off x="7" y="321600"/>
            <a:ext cx="6567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15</a:t>
            </a:r>
            <a:endParaRPr sz="4500">
              <a:solidFill>
                <a:srgbClr val="FFFFFF"/>
              </a:solidFill>
              <a:latin typeface="Oswald"/>
              <a:ea typeface="Oswald"/>
              <a:cs typeface="Oswald"/>
              <a:sym typeface="Oswald"/>
            </a:endParaRPr>
          </a:p>
        </p:txBody>
      </p:sp>
      <p:sp>
        <p:nvSpPr>
          <p:cNvPr id="512" name="Google Shape;512;p28"/>
          <p:cNvSpPr txBox="1"/>
          <p:nvPr/>
        </p:nvSpPr>
        <p:spPr>
          <a:xfrm>
            <a:off x="910234" y="6501067"/>
            <a:ext cx="3652800" cy="924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200">
                <a:solidFill>
                  <a:srgbClr val="F1C232"/>
                </a:solidFill>
                <a:latin typeface="Oswald"/>
                <a:ea typeface="Oswald"/>
                <a:cs typeface="Oswald"/>
                <a:sym typeface="Oswald"/>
              </a:rPr>
              <a:t>Androgens</a:t>
            </a:r>
            <a:endParaRPr sz="4200">
              <a:solidFill>
                <a:srgbClr val="F1C232"/>
              </a:solidFill>
              <a:latin typeface="Merriweather"/>
              <a:ea typeface="Merriweather"/>
              <a:cs typeface="Merriweather"/>
              <a:sym typeface="Merriweather"/>
            </a:endParaRPr>
          </a:p>
        </p:txBody>
      </p:sp>
      <p:sp>
        <p:nvSpPr>
          <p:cNvPr id="513" name="Google Shape;513;p28"/>
          <p:cNvSpPr/>
          <p:nvPr/>
        </p:nvSpPr>
        <p:spPr>
          <a:xfrm>
            <a:off x="469062" y="6746316"/>
            <a:ext cx="4413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14" name="Google Shape;514;p28"/>
          <p:cNvSpPr txBox="1"/>
          <p:nvPr/>
        </p:nvSpPr>
        <p:spPr>
          <a:xfrm>
            <a:off x="469050" y="7313263"/>
            <a:ext cx="13158900" cy="1528200"/>
          </a:xfrm>
          <a:prstGeom prst="rect">
            <a:avLst/>
          </a:prstGeom>
          <a:solidFill>
            <a:srgbClr val="F1C232"/>
          </a:solid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2900">
                <a:latin typeface="Times New Roman"/>
                <a:ea typeface="Times New Roman"/>
                <a:cs typeface="Times New Roman"/>
                <a:sym typeface="Times New Roman"/>
              </a:rPr>
              <a:t>Androgens are the male sex hormones, they exert masculinizing effects and promote anabolism and growth. </a:t>
            </a:r>
            <a:r>
              <a:rPr lang="en" sz="2900">
                <a:solidFill>
                  <a:srgbClr val="45818E"/>
                </a:solidFill>
                <a:latin typeface="Times New Roman"/>
                <a:ea typeface="Times New Roman"/>
                <a:cs typeface="Times New Roman"/>
                <a:sym typeface="Times New Roman"/>
              </a:rPr>
              <a:t>They include:</a:t>
            </a:r>
            <a:endParaRPr sz="2900">
              <a:latin typeface="Times New Roman"/>
              <a:ea typeface="Times New Roman"/>
              <a:cs typeface="Times New Roman"/>
              <a:sym typeface="Times New Roman"/>
            </a:endParaRPr>
          </a:p>
          <a:p>
            <a:pPr indent="0" lvl="0" marL="0" rtl="0" algn="l">
              <a:spcBef>
                <a:spcPts val="0"/>
              </a:spcBef>
              <a:spcAft>
                <a:spcPts val="0"/>
              </a:spcAft>
              <a:buNone/>
            </a:pPr>
            <a:r>
              <a:t/>
            </a:r>
            <a:endParaRPr sz="2900">
              <a:solidFill>
                <a:srgbClr val="FFFFFF"/>
              </a:solidFill>
              <a:latin typeface="Times New Roman"/>
              <a:ea typeface="Times New Roman"/>
              <a:cs typeface="Times New Roman"/>
              <a:sym typeface="Times New Roman"/>
            </a:endParaRPr>
          </a:p>
        </p:txBody>
      </p:sp>
      <p:graphicFrame>
        <p:nvGraphicFramePr>
          <p:cNvPr id="515" name="Google Shape;515;p28"/>
          <p:cNvGraphicFramePr/>
          <p:nvPr/>
        </p:nvGraphicFramePr>
        <p:xfrm>
          <a:off x="469050" y="8841462"/>
          <a:ext cx="3000000" cy="3000000"/>
        </p:xfrm>
        <a:graphic>
          <a:graphicData uri="http://schemas.openxmlformats.org/drawingml/2006/table">
            <a:tbl>
              <a:tblPr>
                <a:noFill/>
                <a:tableStyleId>{CCA2D68D-B675-451E-A431-30714432907A}</a:tableStyleId>
              </a:tblPr>
              <a:tblGrid>
                <a:gridCol w="6579450"/>
                <a:gridCol w="6579450"/>
              </a:tblGrid>
              <a:tr h="1269150">
                <a:tc>
                  <a:txBody>
                    <a:bodyPr/>
                    <a:lstStyle/>
                    <a:p>
                      <a:pPr indent="0" lvl="0" marL="0" rtl="0" algn="ctr">
                        <a:spcBef>
                          <a:spcPts val="0"/>
                        </a:spcBef>
                        <a:spcAft>
                          <a:spcPts val="0"/>
                        </a:spcAft>
                        <a:buNone/>
                      </a:pPr>
                      <a:r>
                        <a:rPr b="1" lang="en" sz="2700">
                          <a:solidFill>
                            <a:srgbClr val="45818E"/>
                          </a:solidFill>
                          <a:latin typeface="Times New Roman"/>
                          <a:ea typeface="Times New Roman"/>
                          <a:cs typeface="Times New Roman"/>
                          <a:sym typeface="Times New Roman"/>
                        </a:rPr>
                        <a:t>Testosterone (Testis) </a:t>
                      </a:r>
                      <a:endParaRPr b="1" sz="2700">
                        <a:solidFill>
                          <a:srgbClr val="45818E"/>
                        </a:solidFill>
                        <a:latin typeface="Times New Roman"/>
                        <a:ea typeface="Times New Roman"/>
                        <a:cs typeface="Times New Roman"/>
                        <a:sym typeface="Times New Roman"/>
                      </a:endParaRPr>
                    </a:p>
                    <a:p>
                      <a:pPr indent="0" lvl="0" marL="0" rtl="0" algn="ctr">
                        <a:spcBef>
                          <a:spcPts val="0"/>
                        </a:spcBef>
                        <a:spcAft>
                          <a:spcPts val="0"/>
                        </a:spcAft>
                        <a:buNone/>
                      </a:pPr>
                      <a:r>
                        <a:rPr lang="en" sz="2200">
                          <a:solidFill>
                            <a:srgbClr val="45818E"/>
                          </a:solidFill>
                          <a:latin typeface="Times New Roman"/>
                          <a:ea typeface="Times New Roman"/>
                          <a:cs typeface="Times New Roman"/>
                          <a:sym typeface="Times New Roman"/>
                        </a:rPr>
                        <a:t>T</a:t>
                      </a:r>
                      <a:r>
                        <a:rPr lang="en" sz="2200">
                          <a:solidFill>
                            <a:srgbClr val="45818E"/>
                          </a:solidFill>
                          <a:latin typeface="Times New Roman"/>
                          <a:ea typeface="Times New Roman"/>
                          <a:cs typeface="Times New Roman"/>
                          <a:sym typeface="Times New Roman"/>
                        </a:rPr>
                        <a:t>he major active androgen</a:t>
                      </a:r>
                      <a:endParaRPr sz="2200">
                        <a:solidFill>
                          <a:srgbClr val="45818E"/>
                        </a:solidFill>
                        <a:latin typeface="Times New Roman"/>
                        <a:ea typeface="Times New Roman"/>
                        <a:cs typeface="Times New Roman"/>
                        <a:sym typeface="Times New Roman"/>
                      </a:endParaRPr>
                    </a:p>
                  </a:txBody>
                  <a:tcPr marT="91425" marB="91425" marR="91425" marL="91425" anchor="ctr"/>
                </a:tc>
                <a:tc>
                  <a:txBody>
                    <a:bodyPr/>
                    <a:lstStyle/>
                    <a:p>
                      <a:pPr indent="0" lvl="0" marL="0" rtl="0" algn="ctr">
                        <a:spcBef>
                          <a:spcPts val="0"/>
                        </a:spcBef>
                        <a:spcAft>
                          <a:spcPts val="0"/>
                        </a:spcAft>
                        <a:buNone/>
                      </a:pPr>
                      <a:r>
                        <a:rPr b="1" lang="en" sz="2700">
                          <a:solidFill>
                            <a:srgbClr val="45818E"/>
                          </a:solidFill>
                          <a:latin typeface="Times New Roman"/>
                          <a:ea typeface="Times New Roman"/>
                          <a:cs typeface="Times New Roman"/>
                          <a:sym typeface="Times New Roman"/>
                        </a:rPr>
                        <a:t>Adrenal androgens (Adrenal Gland)</a:t>
                      </a:r>
                      <a:endParaRPr b="1" sz="2700">
                        <a:solidFill>
                          <a:srgbClr val="45818E"/>
                        </a:solidFill>
                        <a:latin typeface="Times New Roman"/>
                        <a:ea typeface="Times New Roman"/>
                        <a:cs typeface="Times New Roman"/>
                        <a:sym typeface="Times New Roman"/>
                      </a:endParaRPr>
                    </a:p>
                    <a:p>
                      <a:pPr indent="0" lvl="0" marL="0" rtl="0" algn="ctr">
                        <a:spcBef>
                          <a:spcPts val="0"/>
                        </a:spcBef>
                        <a:spcAft>
                          <a:spcPts val="0"/>
                        </a:spcAft>
                        <a:buNone/>
                      </a:pPr>
                      <a:r>
                        <a:rPr lang="en" sz="2200">
                          <a:solidFill>
                            <a:srgbClr val="45818E"/>
                          </a:solidFill>
                          <a:latin typeface="Times New Roman"/>
                          <a:ea typeface="Times New Roman"/>
                          <a:cs typeface="Times New Roman"/>
                          <a:sym typeface="Times New Roman"/>
                        </a:rPr>
                        <a:t>H</a:t>
                      </a:r>
                      <a:r>
                        <a:rPr lang="en" sz="2200">
                          <a:solidFill>
                            <a:srgbClr val="45818E"/>
                          </a:solidFill>
                          <a:latin typeface="Times New Roman"/>
                          <a:ea typeface="Times New Roman"/>
                          <a:cs typeface="Times New Roman"/>
                          <a:sym typeface="Times New Roman"/>
                        </a:rPr>
                        <a:t>ave less than 20% of testosterone activity.</a:t>
                      </a:r>
                      <a:endParaRPr sz="2200">
                        <a:solidFill>
                          <a:srgbClr val="45818E"/>
                        </a:solidFill>
                        <a:latin typeface="Times New Roman"/>
                        <a:ea typeface="Times New Roman"/>
                        <a:cs typeface="Times New Roman"/>
                        <a:sym typeface="Times New Roman"/>
                      </a:endParaRPr>
                    </a:p>
                  </a:txBody>
                  <a:tcPr marT="91425" marB="91425" marR="91425" marL="91425" anchor="ctr"/>
                </a:tc>
              </a:tr>
            </a:tbl>
          </a:graphicData>
        </a:graphic>
      </p:graphicFrame>
      <p:sp>
        <p:nvSpPr>
          <p:cNvPr id="516" name="Google Shape;516;p28"/>
          <p:cNvSpPr/>
          <p:nvPr/>
        </p:nvSpPr>
        <p:spPr>
          <a:xfrm>
            <a:off x="12310794" y="1497851"/>
            <a:ext cx="468600" cy="46863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17" name="Google Shape;517;p28"/>
          <p:cNvSpPr txBox="1"/>
          <p:nvPr/>
        </p:nvSpPr>
        <p:spPr>
          <a:xfrm>
            <a:off x="1251888" y="1404276"/>
            <a:ext cx="73383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800">
                <a:latin typeface="Oswald"/>
                <a:ea typeface="Oswald"/>
                <a:cs typeface="Oswald"/>
                <a:sym typeface="Oswald"/>
              </a:rPr>
              <a:t>Zona Reticularis</a:t>
            </a:r>
            <a:endParaRPr sz="4800">
              <a:latin typeface="Oswald"/>
              <a:ea typeface="Oswald"/>
              <a:cs typeface="Oswald"/>
              <a:sym typeface="Oswald"/>
            </a:endParaRPr>
          </a:p>
          <a:p>
            <a:pPr indent="0" lvl="0" marL="0" rtl="0" algn="l">
              <a:spcBef>
                <a:spcPts val="0"/>
              </a:spcBef>
              <a:spcAft>
                <a:spcPts val="0"/>
              </a:spcAft>
              <a:buNone/>
            </a:pPr>
            <a:r>
              <a:t/>
            </a:r>
            <a:endParaRPr sz="4800">
              <a:latin typeface="Oswald"/>
              <a:ea typeface="Oswald"/>
              <a:cs typeface="Oswald"/>
              <a:sym typeface="Oswald"/>
            </a:endParaRPr>
          </a:p>
        </p:txBody>
      </p:sp>
      <p:sp>
        <p:nvSpPr>
          <p:cNvPr id="518" name="Google Shape;518;p28"/>
          <p:cNvSpPr/>
          <p:nvPr/>
        </p:nvSpPr>
        <p:spPr>
          <a:xfrm>
            <a:off x="11552636" y="1497851"/>
            <a:ext cx="468600" cy="46863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19" name="Google Shape;519;p28"/>
          <p:cNvSpPr/>
          <p:nvPr/>
        </p:nvSpPr>
        <p:spPr>
          <a:xfrm>
            <a:off x="861678" y="1722239"/>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pic>
        <p:nvPicPr>
          <p:cNvPr id="520" name="Google Shape;520;p28"/>
          <p:cNvPicPr preferRelativeResize="0"/>
          <p:nvPr/>
        </p:nvPicPr>
        <p:blipFill>
          <a:blip r:embed="rId3">
            <a:alphaModFix/>
          </a:blip>
          <a:stretch>
            <a:fillRect/>
          </a:stretch>
        </p:blipFill>
        <p:spPr>
          <a:xfrm>
            <a:off x="9747825" y="1790450"/>
            <a:ext cx="3575649" cy="3321336"/>
          </a:xfrm>
          <a:prstGeom prst="rect">
            <a:avLst/>
          </a:prstGeom>
          <a:noFill/>
          <a:ln cap="flat" cmpd="sng" w="9525">
            <a:solidFill>
              <a:srgbClr val="000000"/>
            </a:solidFill>
            <a:prstDash val="solid"/>
            <a:round/>
            <a:headEnd len="sm" w="sm" type="none"/>
            <a:tailEnd len="sm" w="sm" type="none"/>
          </a:ln>
        </p:spPr>
      </p:pic>
      <p:sp>
        <p:nvSpPr>
          <p:cNvPr id="521" name="Google Shape;521;p28"/>
          <p:cNvSpPr txBox="1"/>
          <p:nvPr/>
        </p:nvSpPr>
        <p:spPr>
          <a:xfrm>
            <a:off x="468525" y="2612925"/>
            <a:ext cx="8570400" cy="9642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dk1"/>
              </a:buClr>
              <a:buSzPts val="2500"/>
              <a:buFont typeface="Times New Roman"/>
              <a:buChar char="●"/>
            </a:pPr>
            <a:r>
              <a:rPr lang="en" sz="2500">
                <a:solidFill>
                  <a:schemeClr val="dk1"/>
                </a:solidFill>
                <a:latin typeface="Times New Roman"/>
                <a:ea typeface="Times New Roman"/>
                <a:cs typeface="Times New Roman"/>
                <a:sym typeface="Times New Roman"/>
              </a:rPr>
              <a:t>Produces significant amounts of androgens, mostly dehydroepiandrosterone sulfate (DHEAS).</a:t>
            </a:r>
            <a:endParaRPr sz="2500">
              <a:solidFill>
                <a:schemeClr val="dk1"/>
              </a:solidFill>
              <a:latin typeface="Times New Roman"/>
              <a:ea typeface="Times New Roman"/>
              <a:cs typeface="Times New Roman"/>
              <a:sym typeface="Times New Roman"/>
            </a:endParaRPr>
          </a:p>
        </p:txBody>
      </p:sp>
      <p:sp>
        <p:nvSpPr>
          <p:cNvPr id="522" name="Google Shape;522;p28"/>
          <p:cNvSpPr/>
          <p:nvPr/>
        </p:nvSpPr>
        <p:spPr>
          <a:xfrm>
            <a:off x="562350" y="3795050"/>
            <a:ext cx="4039200" cy="859800"/>
          </a:xfrm>
          <a:prstGeom prst="homePlate">
            <a:avLst>
              <a:gd fmla="val 50000" name="adj"/>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914400" rtl="0" algn="l">
              <a:spcBef>
                <a:spcPts val="0"/>
              </a:spcBef>
              <a:spcAft>
                <a:spcPts val="0"/>
              </a:spcAft>
              <a:buNone/>
            </a:pPr>
            <a:r>
              <a:rPr lang="en" sz="2300">
                <a:solidFill>
                  <a:schemeClr val="dk1"/>
                </a:solidFill>
                <a:latin typeface="Merriweather"/>
                <a:ea typeface="Merriweather"/>
                <a:cs typeface="Merriweather"/>
                <a:sym typeface="Merriweather"/>
              </a:rPr>
              <a:t>Hormone Control</a:t>
            </a:r>
            <a:endParaRPr sz="2300">
              <a:solidFill>
                <a:schemeClr val="dk1"/>
              </a:solidFill>
              <a:latin typeface="Merriweather"/>
              <a:ea typeface="Merriweather"/>
              <a:cs typeface="Merriweather"/>
              <a:sym typeface="Merriweather"/>
            </a:endParaRPr>
          </a:p>
        </p:txBody>
      </p:sp>
      <p:sp>
        <p:nvSpPr>
          <p:cNvPr id="523" name="Google Shape;523;p28"/>
          <p:cNvSpPr/>
          <p:nvPr/>
        </p:nvSpPr>
        <p:spPr>
          <a:xfrm>
            <a:off x="4248856" y="3795050"/>
            <a:ext cx="2907600" cy="859800"/>
          </a:xfrm>
          <a:prstGeom prst="chevron">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chemeClr val="dk1"/>
                </a:solidFill>
                <a:latin typeface="Merriweather"/>
                <a:ea typeface="Merriweather"/>
                <a:cs typeface="Merriweather"/>
                <a:sym typeface="Merriweather"/>
              </a:rPr>
              <a:t>ACTH</a:t>
            </a:r>
            <a:endParaRPr sz="2300"/>
          </a:p>
        </p:txBody>
      </p:sp>
      <p:sp>
        <p:nvSpPr>
          <p:cNvPr id="524" name="Google Shape;524;p28"/>
          <p:cNvSpPr/>
          <p:nvPr/>
        </p:nvSpPr>
        <p:spPr>
          <a:xfrm>
            <a:off x="562350" y="4806273"/>
            <a:ext cx="4039200" cy="859800"/>
          </a:xfrm>
          <a:prstGeom prst="homePlate">
            <a:avLst>
              <a:gd fmla="val 50000"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914400" rtl="0" algn="l">
              <a:spcBef>
                <a:spcPts val="0"/>
              </a:spcBef>
              <a:spcAft>
                <a:spcPts val="0"/>
              </a:spcAft>
              <a:buNone/>
            </a:pPr>
            <a:r>
              <a:rPr lang="en" sz="2300">
                <a:solidFill>
                  <a:schemeClr val="dk1"/>
                </a:solidFill>
                <a:latin typeface="Merriweather"/>
                <a:ea typeface="Merriweather"/>
                <a:cs typeface="Merriweather"/>
                <a:sym typeface="Merriweather"/>
              </a:rPr>
              <a:t>Target tissue</a:t>
            </a:r>
            <a:endParaRPr sz="2300"/>
          </a:p>
        </p:txBody>
      </p:sp>
      <p:sp>
        <p:nvSpPr>
          <p:cNvPr id="525" name="Google Shape;525;p28"/>
          <p:cNvSpPr/>
          <p:nvPr/>
        </p:nvSpPr>
        <p:spPr>
          <a:xfrm>
            <a:off x="4248850" y="4806275"/>
            <a:ext cx="4012800" cy="859800"/>
          </a:xfrm>
          <a:prstGeom prst="chevron">
            <a:avLst>
              <a:gd fmla="val 50000" name="adj"/>
            </a:avLst>
          </a:prstGeom>
          <a:solidFill>
            <a:srgbClr val="F3F3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chemeClr val="dk1"/>
                </a:solidFill>
                <a:latin typeface="Merriweather"/>
                <a:ea typeface="Merriweather"/>
                <a:cs typeface="Merriweather"/>
                <a:sym typeface="Merriweather"/>
              </a:rPr>
              <a:t>General body cells</a:t>
            </a:r>
            <a:endParaRPr sz="2300">
              <a:solidFill>
                <a:schemeClr val="dk1"/>
              </a:solidFill>
              <a:latin typeface="Merriweather"/>
              <a:ea typeface="Merriweather"/>
              <a:cs typeface="Merriweather"/>
              <a:sym typeface="Merriweather"/>
            </a:endParaRPr>
          </a:p>
        </p:txBody>
      </p:sp>
      <p:sp>
        <p:nvSpPr>
          <p:cNvPr id="526" name="Google Shape;526;p28"/>
          <p:cNvSpPr/>
          <p:nvPr/>
        </p:nvSpPr>
        <p:spPr>
          <a:xfrm>
            <a:off x="861672" y="4934825"/>
            <a:ext cx="555300" cy="6027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7" name="Google Shape;527;p28"/>
          <p:cNvPicPr preferRelativeResize="0"/>
          <p:nvPr/>
        </p:nvPicPr>
        <p:blipFill>
          <a:blip r:embed="rId4">
            <a:alphaModFix/>
          </a:blip>
          <a:stretch>
            <a:fillRect/>
          </a:stretch>
        </p:blipFill>
        <p:spPr>
          <a:xfrm>
            <a:off x="959855" y="5030572"/>
            <a:ext cx="358814" cy="411252"/>
          </a:xfrm>
          <a:prstGeom prst="rect">
            <a:avLst/>
          </a:prstGeom>
          <a:noFill/>
          <a:ln>
            <a:noFill/>
          </a:ln>
        </p:spPr>
      </p:pic>
      <p:sp>
        <p:nvSpPr>
          <p:cNvPr id="528" name="Google Shape;528;p28"/>
          <p:cNvSpPr/>
          <p:nvPr/>
        </p:nvSpPr>
        <p:spPr>
          <a:xfrm>
            <a:off x="861610" y="3923600"/>
            <a:ext cx="555300" cy="602700"/>
          </a:xfrm>
          <a:prstGeom prst="ellipse">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9" name="Google Shape;529;p28"/>
          <p:cNvPicPr preferRelativeResize="0"/>
          <p:nvPr/>
        </p:nvPicPr>
        <p:blipFill>
          <a:blip r:embed="rId5">
            <a:alphaModFix/>
          </a:blip>
          <a:stretch>
            <a:fillRect/>
          </a:stretch>
        </p:blipFill>
        <p:spPr>
          <a:xfrm>
            <a:off x="902620" y="3953815"/>
            <a:ext cx="473147" cy="542308"/>
          </a:xfrm>
          <a:prstGeom prst="rect">
            <a:avLst/>
          </a:prstGeom>
          <a:noFill/>
          <a:ln>
            <a:noFill/>
          </a:ln>
        </p:spPr>
      </p:pic>
      <p:sp>
        <p:nvSpPr>
          <p:cNvPr id="530" name="Google Shape;530;p28"/>
          <p:cNvSpPr/>
          <p:nvPr/>
        </p:nvSpPr>
        <p:spPr>
          <a:xfrm>
            <a:off x="188025" y="10582225"/>
            <a:ext cx="13719900" cy="9120900"/>
          </a:xfrm>
          <a:prstGeom prst="rect">
            <a:avLst/>
          </a:prstGeom>
          <a:noFill/>
          <a:ln cap="flat" cmpd="sng" w="9525">
            <a:solidFill>
              <a:srgbClr val="000000"/>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31" name="Google Shape;531;p28"/>
          <p:cNvSpPr txBox="1"/>
          <p:nvPr/>
        </p:nvSpPr>
        <p:spPr>
          <a:xfrm>
            <a:off x="3545850" y="10685363"/>
            <a:ext cx="7005300" cy="856800"/>
          </a:xfrm>
          <a:prstGeom prst="rect">
            <a:avLst/>
          </a:prstGeom>
          <a:noFill/>
          <a:ln>
            <a:noFill/>
          </a:ln>
        </p:spPr>
        <p:txBody>
          <a:bodyPr anchorCtr="0" anchor="ctr" bIns="242375" lIns="242375" spcFirstLastPara="1" rIns="242375" wrap="square" tIns="242375">
            <a:noAutofit/>
          </a:bodyPr>
          <a:lstStyle/>
          <a:p>
            <a:pPr indent="0" lvl="0" marL="0" rtl="0" algn="ctr">
              <a:spcBef>
                <a:spcPts val="0"/>
              </a:spcBef>
              <a:spcAft>
                <a:spcPts val="0"/>
              </a:spcAft>
              <a:buNone/>
            </a:pPr>
            <a:r>
              <a:rPr lang="en" sz="4800">
                <a:solidFill>
                  <a:srgbClr val="F1C232"/>
                </a:solidFill>
                <a:latin typeface="Oswald"/>
                <a:ea typeface="Oswald"/>
                <a:cs typeface="Oswald"/>
                <a:sym typeface="Oswald"/>
              </a:rPr>
              <a:t>Adrenal Androgens</a:t>
            </a:r>
            <a:endParaRPr sz="4800">
              <a:solidFill>
                <a:srgbClr val="F1C232"/>
              </a:solidFill>
              <a:latin typeface="Oswald"/>
              <a:ea typeface="Oswald"/>
              <a:cs typeface="Oswald"/>
              <a:sym typeface="Oswald"/>
            </a:endParaRPr>
          </a:p>
        </p:txBody>
      </p:sp>
      <p:graphicFrame>
        <p:nvGraphicFramePr>
          <p:cNvPr id="532" name="Google Shape;532;p28"/>
          <p:cNvGraphicFramePr/>
          <p:nvPr/>
        </p:nvGraphicFramePr>
        <p:xfrm>
          <a:off x="188142" y="11542163"/>
          <a:ext cx="3000000" cy="3000000"/>
        </p:xfrm>
        <a:graphic>
          <a:graphicData uri="http://schemas.openxmlformats.org/drawingml/2006/table">
            <a:tbl>
              <a:tblPr>
                <a:noFill/>
                <a:tableStyleId>{CCA2D68D-B675-451E-A431-30714432907A}</a:tableStyleId>
              </a:tblPr>
              <a:tblGrid>
                <a:gridCol w="13719900"/>
              </a:tblGrid>
              <a:tr h="751950">
                <a:tc>
                  <a:txBody>
                    <a:bodyPr/>
                    <a:lstStyle/>
                    <a:p>
                      <a:pPr indent="0" lvl="0" marL="0" rtl="0" algn="ctr">
                        <a:spcBef>
                          <a:spcPts val="0"/>
                        </a:spcBef>
                        <a:spcAft>
                          <a:spcPts val="0"/>
                        </a:spcAft>
                        <a:buClr>
                          <a:schemeClr val="dk1"/>
                        </a:buClr>
                        <a:buSzPts val="1100"/>
                        <a:buFont typeface="Arial"/>
                        <a:buNone/>
                      </a:pPr>
                      <a:r>
                        <a:rPr b="1" lang="en" sz="2300">
                          <a:solidFill>
                            <a:srgbClr val="FFFFFF"/>
                          </a:solidFill>
                          <a:latin typeface="Merriweather"/>
                          <a:ea typeface="Merriweather"/>
                          <a:cs typeface="Merriweather"/>
                          <a:sym typeface="Merriweather"/>
                        </a:rPr>
                        <a:t>Effect</a:t>
                      </a:r>
                      <a:endParaRPr sz="2300">
                        <a:solidFill>
                          <a:srgbClr val="FFFFFF"/>
                        </a:solidFill>
                      </a:endParaRPr>
                    </a:p>
                  </a:txBody>
                  <a:tcPr marT="91425" marB="91425" marR="91425" marL="91425">
                    <a:solidFill>
                      <a:srgbClr val="F1C232"/>
                    </a:solidFill>
                  </a:tcPr>
                </a:tc>
              </a:tr>
              <a:tr h="1105825">
                <a:tc>
                  <a:txBody>
                    <a:bodyPr/>
                    <a:lstStyle/>
                    <a:p>
                      <a:pPr indent="0" lvl="0" marL="0" rtl="0" algn="ctr">
                        <a:spcBef>
                          <a:spcPts val="0"/>
                        </a:spcBef>
                        <a:spcAft>
                          <a:spcPts val="0"/>
                        </a:spcAft>
                        <a:buClr>
                          <a:schemeClr val="dk1"/>
                        </a:buClr>
                        <a:buSzPts val="1100"/>
                        <a:buFont typeface="Arial"/>
                        <a:buNone/>
                      </a:pPr>
                      <a:r>
                        <a:rPr lang="en" sz="2300">
                          <a:solidFill>
                            <a:schemeClr val="dk1"/>
                          </a:solidFill>
                          <a:latin typeface="Times New Roman"/>
                          <a:ea typeface="Times New Roman"/>
                          <a:cs typeface="Times New Roman"/>
                          <a:sym typeface="Times New Roman"/>
                        </a:rPr>
                        <a:t>H</a:t>
                      </a:r>
                      <a:r>
                        <a:rPr lang="en" sz="2300">
                          <a:solidFill>
                            <a:schemeClr val="dk1"/>
                          </a:solidFill>
                          <a:latin typeface="Times New Roman"/>
                          <a:ea typeface="Times New Roman"/>
                          <a:cs typeface="Times New Roman"/>
                          <a:sym typeface="Times New Roman"/>
                        </a:rPr>
                        <a:t>ave little androgenic activity, but they provide a pool of circulating </a:t>
                      </a:r>
                      <a:r>
                        <a:rPr lang="en" sz="2300">
                          <a:solidFill>
                            <a:srgbClr val="CC0000"/>
                          </a:solidFill>
                          <a:latin typeface="Times New Roman"/>
                          <a:ea typeface="Times New Roman"/>
                          <a:cs typeface="Times New Roman"/>
                          <a:sym typeface="Times New Roman"/>
                        </a:rPr>
                        <a:t>precursor</a:t>
                      </a:r>
                      <a:r>
                        <a:rPr lang="en" sz="2300">
                          <a:solidFill>
                            <a:schemeClr val="dk1"/>
                          </a:solidFill>
                          <a:latin typeface="Times New Roman"/>
                          <a:ea typeface="Times New Roman"/>
                          <a:cs typeface="Times New Roman"/>
                          <a:sym typeface="Times New Roman"/>
                        </a:rPr>
                        <a:t> </a:t>
                      </a:r>
                      <a:r>
                        <a:rPr lang="en" sz="2300">
                          <a:solidFill>
                            <a:srgbClr val="999999"/>
                          </a:solidFill>
                          <a:latin typeface="Times New Roman"/>
                          <a:ea typeface="Times New Roman"/>
                          <a:cs typeface="Times New Roman"/>
                          <a:sym typeface="Times New Roman"/>
                        </a:rPr>
                        <a:t>(DHEA)</a:t>
                      </a:r>
                      <a:r>
                        <a:rPr lang="en" sz="2300">
                          <a:solidFill>
                            <a:schemeClr val="dk1"/>
                          </a:solidFill>
                          <a:latin typeface="Times New Roman"/>
                          <a:ea typeface="Times New Roman"/>
                          <a:cs typeface="Times New Roman"/>
                          <a:sym typeface="Times New Roman"/>
                        </a:rPr>
                        <a:t> for peripheral conversion to more potent androgens (e.g. testosterone, T) and estrogens, (e.g.estradiol).</a:t>
                      </a:r>
                      <a:endParaRPr sz="2300">
                        <a:latin typeface="Times New Roman"/>
                        <a:ea typeface="Times New Roman"/>
                        <a:cs typeface="Times New Roman"/>
                        <a:sym typeface="Times New Roman"/>
                      </a:endParaRPr>
                    </a:p>
                  </a:txBody>
                  <a:tcPr marT="91425" marB="91425" marR="91425" marL="91425" anchor="ctr"/>
                </a:tc>
              </a:tr>
              <a:tr h="714275">
                <a:tc>
                  <a:txBody>
                    <a:bodyPr/>
                    <a:lstStyle/>
                    <a:p>
                      <a:pPr indent="0" lvl="0" marL="0" rtl="0" algn="ctr">
                        <a:spcBef>
                          <a:spcPts val="0"/>
                        </a:spcBef>
                        <a:spcAft>
                          <a:spcPts val="0"/>
                        </a:spcAft>
                        <a:buClr>
                          <a:schemeClr val="dk1"/>
                        </a:buClr>
                        <a:buSzPts val="1100"/>
                        <a:buFont typeface="Arial"/>
                        <a:buNone/>
                      </a:pPr>
                      <a:r>
                        <a:rPr b="1" lang="en" sz="2300">
                          <a:solidFill>
                            <a:srgbClr val="FFFFFF"/>
                          </a:solidFill>
                          <a:latin typeface="Merriweather"/>
                          <a:ea typeface="Merriweather"/>
                          <a:cs typeface="Merriweather"/>
                          <a:sym typeface="Merriweather"/>
                        </a:rPr>
                        <a:t>They include </a:t>
                      </a:r>
                      <a:endParaRPr sz="2300">
                        <a:solidFill>
                          <a:srgbClr val="FFFFFF"/>
                        </a:solidFill>
                      </a:endParaRPr>
                    </a:p>
                  </a:txBody>
                  <a:tcPr marT="91425" marB="91425" marR="91425" marL="91425">
                    <a:solidFill>
                      <a:srgbClr val="F1C232"/>
                    </a:solidFill>
                  </a:tcPr>
                </a:tc>
              </a:tr>
              <a:tr h="5613175">
                <a:tc>
                  <a:txBody>
                    <a:bodyPr/>
                    <a:lstStyle/>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Dehydroepiandrosterone (DHEA):</a:t>
                      </a:r>
                      <a:endParaRPr sz="2300">
                        <a:solidFill>
                          <a:schemeClr val="dk1"/>
                        </a:solidFill>
                        <a:latin typeface="Times New Roman"/>
                        <a:ea typeface="Times New Roman"/>
                        <a:cs typeface="Times New Roman"/>
                        <a:sym typeface="Times New Roman"/>
                      </a:endParaRPr>
                    </a:p>
                    <a:p>
                      <a:pPr indent="-361950" lvl="1" marL="914400" rtl="0" algn="l">
                        <a:spcBef>
                          <a:spcPts val="0"/>
                        </a:spcBef>
                        <a:spcAft>
                          <a:spcPts val="0"/>
                        </a:spcAft>
                        <a:buClr>
                          <a:srgbClr val="45818E"/>
                        </a:buClr>
                        <a:buSzPts val="2100"/>
                        <a:buFont typeface="Times New Roman"/>
                        <a:buChar char="○"/>
                      </a:pPr>
                      <a:r>
                        <a:rPr lang="en" sz="2100">
                          <a:solidFill>
                            <a:srgbClr val="45818E"/>
                          </a:solidFill>
                          <a:latin typeface="Times New Roman"/>
                          <a:ea typeface="Times New Roman"/>
                          <a:cs typeface="Times New Roman"/>
                          <a:sym typeface="Times New Roman"/>
                        </a:rPr>
                        <a:t>It is the most abundant adrenal androgen</a:t>
                      </a:r>
                      <a:endParaRPr sz="2100">
                        <a:solidFill>
                          <a:srgbClr val="45818E"/>
                        </a:solidFill>
                        <a:latin typeface="Times New Roman"/>
                        <a:ea typeface="Times New Roman"/>
                        <a:cs typeface="Times New Roman"/>
                        <a:sym typeface="Times New Roman"/>
                      </a:endParaRPr>
                    </a:p>
                    <a:p>
                      <a:pPr indent="-361950" lvl="1" marL="914400" rtl="0" algn="l">
                        <a:spcBef>
                          <a:spcPts val="0"/>
                        </a:spcBef>
                        <a:spcAft>
                          <a:spcPts val="0"/>
                        </a:spcAft>
                        <a:buClr>
                          <a:srgbClr val="45818E"/>
                        </a:buClr>
                        <a:buSzPts val="2100"/>
                        <a:buFont typeface="Times New Roman"/>
                        <a:buChar char="○"/>
                      </a:pPr>
                      <a:r>
                        <a:rPr lang="en" sz="2100">
                          <a:solidFill>
                            <a:srgbClr val="45818E"/>
                          </a:solidFill>
                          <a:latin typeface="Times New Roman"/>
                          <a:ea typeface="Times New Roman"/>
                          <a:cs typeface="Times New Roman"/>
                          <a:sym typeface="Times New Roman"/>
                        </a:rPr>
                        <a:t>DHEA is the primary precursor of natural estrogens.</a:t>
                      </a:r>
                      <a:endParaRPr sz="2100">
                        <a:solidFill>
                          <a:srgbClr val="45818E"/>
                        </a:solidFill>
                        <a:latin typeface="Times New Roman"/>
                        <a:ea typeface="Times New Roman"/>
                        <a:cs typeface="Times New Roman"/>
                        <a:sym typeface="Times New Roman"/>
                      </a:endParaRPr>
                    </a:p>
                    <a:p>
                      <a:pPr indent="-361950" lvl="1" marL="914400" rtl="0" algn="l">
                        <a:spcBef>
                          <a:spcPts val="0"/>
                        </a:spcBef>
                        <a:spcAft>
                          <a:spcPts val="0"/>
                        </a:spcAft>
                        <a:buClr>
                          <a:srgbClr val="45818E"/>
                        </a:buClr>
                        <a:buSzPts val="2100"/>
                        <a:buFont typeface="Times New Roman"/>
                        <a:buChar char="○"/>
                      </a:pPr>
                      <a:r>
                        <a:rPr lang="en" sz="2100">
                          <a:solidFill>
                            <a:srgbClr val="45818E"/>
                          </a:solidFill>
                          <a:latin typeface="Times New Roman"/>
                          <a:ea typeface="Times New Roman"/>
                          <a:cs typeface="Times New Roman"/>
                          <a:sym typeface="Times New Roman"/>
                        </a:rPr>
                        <a:t>Normally they exert very little  masculinizing effect (weak) when secreted in normal amount (mild effect in female).</a:t>
                      </a:r>
                      <a:endParaRPr sz="21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DHEA sulfate (DHEAS).</a:t>
                      </a:r>
                      <a:endParaRPr sz="2300">
                        <a:solidFill>
                          <a:schemeClr val="dk1"/>
                        </a:solidFill>
                        <a:latin typeface="Times New Roman"/>
                        <a:ea typeface="Times New Roman"/>
                        <a:cs typeface="Times New Roman"/>
                        <a:sym typeface="Times New Roman"/>
                      </a:endParaRPr>
                    </a:p>
                    <a:p>
                      <a:pPr indent="-374650" lvl="0" marL="457200" rtl="0" algn="l">
                        <a:spcBef>
                          <a:spcPts val="0"/>
                        </a:spcBef>
                        <a:spcAft>
                          <a:spcPts val="0"/>
                        </a:spcAft>
                        <a:buClr>
                          <a:schemeClr val="dk1"/>
                        </a:buClr>
                        <a:buSzPts val="2300"/>
                        <a:buFont typeface="Times New Roman"/>
                        <a:buChar char="●"/>
                      </a:pPr>
                      <a:r>
                        <a:rPr lang="en" sz="2300">
                          <a:solidFill>
                            <a:schemeClr val="dk1"/>
                          </a:solidFill>
                          <a:latin typeface="Times New Roman"/>
                          <a:ea typeface="Times New Roman"/>
                          <a:cs typeface="Times New Roman"/>
                          <a:sym typeface="Times New Roman"/>
                        </a:rPr>
                        <a:t>Androstenedione:</a:t>
                      </a:r>
                      <a:endParaRPr sz="2300">
                        <a:solidFill>
                          <a:schemeClr val="dk1"/>
                        </a:solidFill>
                        <a:latin typeface="Times New Roman"/>
                        <a:ea typeface="Times New Roman"/>
                        <a:cs typeface="Times New Roman"/>
                        <a:sym typeface="Times New Roman"/>
                      </a:endParaRPr>
                    </a:p>
                    <a:p>
                      <a:pPr indent="-361950" lvl="1" marL="914400" rtl="0" algn="l">
                        <a:spcBef>
                          <a:spcPts val="0"/>
                        </a:spcBef>
                        <a:spcAft>
                          <a:spcPts val="0"/>
                        </a:spcAft>
                        <a:buClr>
                          <a:srgbClr val="45818E"/>
                        </a:buClr>
                        <a:buSzPts val="2100"/>
                        <a:buFont typeface="Times New Roman"/>
                        <a:buChar char="○"/>
                      </a:pPr>
                      <a:r>
                        <a:rPr lang="en" sz="2100">
                          <a:solidFill>
                            <a:srgbClr val="45818E"/>
                          </a:solidFill>
                          <a:latin typeface="Times New Roman"/>
                          <a:ea typeface="Times New Roman"/>
                          <a:cs typeface="Times New Roman"/>
                          <a:sym typeface="Times New Roman"/>
                        </a:rPr>
                        <a:t>An androgenic steroid produced by the testes, adrenal cortex, and ovaries.</a:t>
                      </a:r>
                      <a:endParaRPr sz="2100">
                        <a:solidFill>
                          <a:srgbClr val="45818E"/>
                        </a:solidFill>
                        <a:latin typeface="Times New Roman"/>
                        <a:ea typeface="Times New Roman"/>
                        <a:cs typeface="Times New Roman"/>
                        <a:sym typeface="Times New Roman"/>
                      </a:endParaRPr>
                    </a:p>
                    <a:p>
                      <a:pPr indent="-361950" lvl="1" marL="914400" rtl="0" algn="l">
                        <a:spcBef>
                          <a:spcPts val="0"/>
                        </a:spcBef>
                        <a:spcAft>
                          <a:spcPts val="0"/>
                        </a:spcAft>
                        <a:buClr>
                          <a:srgbClr val="45818E"/>
                        </a:buClr>
                        <a:buSzPts val="2100"/>
                        <a:buFont typeface="Times New Roman"/>
                        <a:buChar char="○"/>
                      </a:pPr>
                      <a:r>
                        <a:rPr lang="en" sz="2100">
                          <a:solidFill>
                            <a:srgbClr val="45818E"/>
                          </a:solidFill>
                          <a:latin typeface="Times New Roman"/>
                          <a:ea typeface="Times New Roman"/>
                          <a:cs typeface="Times New Roman"/>
                          <a:sym typeface="Times New Roman"/>
                        </a:rPr>
                        <a:t>Androstenediones are converted metabolically to testosterone and to estrogens in the fat and other peripheral tissues. It is an important source of estrogen in men and postmenopausal women.</a:t>
                      </a:r>
                      <a:endParaRPr sz="2100">
                        <a:solidFill>
                          <a:srgbClr val="45818E"/>
                        </a:solidFill>
                        <a:latin typeface="Times New Roman"/>
                        <a:ea typeface="Times New Roman"/>
                        <a:cs typeface="Times New Roman"/>
                        <a:sym typeface="Times New Roman"/>
                      </a:endParaRPr>
                    </a:p>
                    <a:p>
                      <a:pPr indent="-361950" lvl="1" marL="914400" rtl="0" algn="l">
                        <a:spcBef>
                          <a:spcPts val="0"/>
                        </a:spcBef>
                        <a:spcAft>
                          <a:spcPts val="0"/>
                        </a:spcAft>
                        <a:buClr>
                          <a:srgbClr val="45818E"/>
                        </a:buClr>
                        <a:buSzPts val="2100"/>
                        <a:buFont typeface="Times New Roman"/>
                        <a:buChar char="○"/>
                      </a:pPr>
                      <a:r>
                        <a:rPr lang="en" sz="2100">
                          <a:solidFill>
                            <a:srgbClr val="45818E"/>
                          </a:solidFill>
                          <a:latin typeface="Times New Roman"/>
                          <a:ea typeface="Times New Roman"/>
                          <a:cs typeface="Times New Roman"/>
                          <a:sym typeface="Times New Roman"/>
                        </a:rPr>
                        <a:t>Androstenedione were used as an athletic or body building supplement.</a:t>
                      </a:r>
                      <a:endParaRPr sz="21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Clr>
                          <a:srgbClr val="8E7CC3"/>
                        </a:buClr>
                        <a:buSzPts val="2300"/>
                        <a:buFont typeface="Times New Roman"/>
                        <a:buChar char="●"/>
                      </a:pPr>
                      <a:r>
                        <a:rPr lang="en" sz="2300">
                          <a:solidFill>
                            <a:srgbClr val="8E7CC3"/>
                          </a:solidFill>
                          <a:latin typeface="Times New Roman"/>
                          <a:ea typeface="Times New Roman"/>
                          <a:cs typeface="Times New Roman"/>
                          <a:sym typeface="Times New Roman"/>
                        </a:rPr>
                        <a:t>Androstenediol</a:t>
                      </a:r>
                      <a:endParaRPr sz="2300">
                        <a:solidFill>
                          <a:srgbClr val="8E7CC3"/>
                        </a:solidFill>
                        <a:latin typeface="Times New Roman"/>
                        <a:ea typeface="Times New Roman"/>
                        <a:cs typeface="Times New Roman"/>
                        <a:sym typeface="Times New Roman"/>
                      </a:endParaRPr>
                    </a:p>
                    <a:p>
                      <a:pPr indent="-374650" lvl="0" marL="457200" rtl="0" algn="l">
                        <a:spcBef>
                          <a:spcPts val="0"/>
                        </a:spcBef>
                        <a:spcAft>
                          <a:spcPts val="0"/>
                        </a:spcAft>
                        <a:buClr>
                          <a:srgbClr val="8E7CC3"/>
                        </a:buClr>
                        <a:buSzPts val="2300"/>
                        <a:buFont typeface="Times New Roman"/>
                        <a:buChar char="●"/>
                      </a:pPr>
                      <a:r>
                        <a:rPr lang="en" sz="2300">
                          <a:solidFill>
                            <a:srgbClr val="8E7CC3"/>
                          </a:solidFill>
                          <a:latin typeface="Times New Roman"/>
                          <a:ea typeface="Times New Roman"/>
                          <a:cs typeface="Times New Roman"/>
                          <a:sym typeface="Times New Roman"/>
                        </a:rPr>
                        <a:t>11β-hydroxyandrostenedione (11OHA) </a:t>
                      </a:r>
                      <a:endParaRPr sz="2300">
                        <a:solidFill>
                          <a:srgbClr val="8E7CC3"/>
                        </a:solidFill>
                        <a:latin typeface="Times New Roman"/>
                        <a:ea typeface="Times New Roman"/>
                        <a:cs typeface="Times New Roman"/>
                        <a:sym typeface="Times New Roman"/>
                      </a:endParaRPr>
                    </a:p>
                    <a:p>
                      <a:pPr indent="-374650" lvl="0" marL="457200" rtl="0" algn="l">
                        <a:spcBef>
                          <a:spcPts val="0"/>
                        </a:spcBef>
                        <a:spcAft>
                          <a:spcPts val="0"/>
                        </a:spcAft>
                        <a:buClr>
                          <a:srgbClr val="8E7CC3"/>
                        </a:buClr>
                        <a:buSzPts val="2300"/>
                        <a:buFont typeface="Times New Roman"/>
                        <a:buChar char="●"/>
                      </a:pPr>
                      <a:r>
                        <a:rPr lang="en" sz="2300">
                          <a:solidFill>
                            <a:srgbClr val="8E7CC3"/>
                          </a:solidFill>
                          <a:latin typeface="Times New Roman"/>
                          <a:ea typeface="Times New Roman"/>
                          <a:cs typeface="Times New Roman"/>
                          <a:sym typeface="Times New Roman"/>
                        </a:rPr>
                        <a:t>11β-hydroxytestosterone (11OHT)</a:t>
                      </a:r>
                      <a:endParaRPr sz="2300">
                        <a:solidFill>
                          <a:srgbClr val="8E7CC3"/>
                        </a:solidFill>
                        <a:latin typeface="Times New Roman"/>
                        <a:ea typeface="Times New Roman"/>
                        <a:cs typeface="Times New Roman"/>
                        <a:sym typeface="Times New Roman"/>
                      </a:endParaRPr>
                    </a:p>
                    <a:p>
                      <a:pPr indent="0" lvl="0" marL="0" rtl="0" algn="l">
                        <a:spcBef>
                          <a:spcPts val="0"/>
                        </a:spcBef>
                        <a:spcAft>
                          <a:spcPts val="0"/>
                        </a:spcAft>
                        <a:buNone/>
                      </a:pPr>
                      <a:r>
                        <a:t/>
                      </a:r>
                      <a:endParaRPr sz="2300">
                        <a:latin typeface="Times New Roman"/>
                        <a:ea typeface="Times New Roman"/>
                        <a:cs typeface="Times New Roman"/>
                        <a:sym typeface="Times New Roman"/>
                      </a:endParaRPr>
                    </a:p>
                  </a:txBody>
                  <a:tcPr marT="91425" marB="91425" marR="91425" marL="91425"/>
                </a:tc>
              </a:tr>
            </a:tbl>
          </a:graphicData>
        </a:graphic>
      </p:graphicFrame>
      <p:sp>
        <p:nvSpPr>
          <p:cNvPr id="533" name="Google Shape;533;p28"/>
          <p:cNvSpPr txBox="1"/>
          <p:nvPr/>
        </p:nvSpPr>
        <p:spPr>
          <a:xfrm>
            <a:off x="9496132" y="5198281"/>
            <a:ext cx="4355700" cy="3915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12-1</a:t>
            </a:r>
            <a:endParaRPr b="1" sz="2700">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29"/>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39" name="Google Shape;539;p29"/>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40" name="Google Shape;540;p29"/>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Twelve </a:t>
            </a:r>
            <a:endParaRPr sz="3500">
              <a:latin typeface="Oswald"/>
              <a:ea typeface="Oswald"/>
              <a:cs typeface="Oswald"/>
              <a:sym typeface="Oswald"/>
            </a:endParaRPr>
          </a:p>
        </p:txBody>
      </p:sp>
      <p:sp>
        <p:nvSpPr>
          <p:cNvPr id="541" name="Google Shape;541;p29"/>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ANDROGENS </a:t>
            </a:r>
            <a:endParaRPr sz="3200">
              <a:solidFill>
                <a:srgbClr val="FFFFFF"/>
              </a:solidFill>
              <a:latin typeface="Oswald"/>
              <a:ea typeface="Oswald"/>
              <a:cs typeface="Oswald"/>
              <a:sym typeface="Oswald"/>
            </a:endParaRPr>
          </a:p>
        </p:txBody>
      </p:sp>
      <p:sp>
        <p:nvSpPr>
          <p:cNvPr id="542" name="Google Shape;542;p29"/>
          <p:cNvSpPr txBox="1"/>
          <p:nvPr/>
        </p:nvSpPr>
        <p:spPr>
          <a:xfrm>
            <a:off x="4" y="321600"/>
            <a:ext cx="6567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16</a:t>
            </a:r>
            <a:endParaRPr sz="4500">
              <a:solidFill>
                <a:srgbClr val="FFFFFF"/>
              </a:solidFill>
              <a:latin typeface="Oswald"/>
              <a:ea typeface="Oswald"/>
              <a:cs typeface="Oswald"/>
              <a:sym typeface="Oswald"/>
            </a:endParaRPr>
          </a:p>
        </p:txBody>
      </p:sp>
      <p:sp>
        <p:nvSpPr>
          <p:cNvPr id="543" name="Google Shape;543;p29"/>
          <p:cNvSpPr/>
          <p:nvPr/>
        </p:nvSpPr>
        <p:spPr>
          <a:xfrm>
            <a:off x="188500" y="1324325"/>
            <a:ext cx="13719900" cy="4396200"/>
          </a:xfrm>
          <a:prstGeom prst="rect">
            <a:avLst/>
          </a:prstGeom>
          <a:noFill/>
          <a:ln cap="flat" cmpd="sng" w="19050">
            <a:solidFill>
              <a:srgbClr val="8E7CC3"/>
            </a:solidFill>
            <a:prstDash val="dashDot"/>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44" name="Google Shape;544;p29"/>
          <p:cNvSpPr txBox="1"/>
          <p:nvPr/>
        </p:nvSpPr>
        <p:spPr>
          <a:xfrm>
            <a:off x="3546313" y="1427463"/>
            <a:ext cx="7005300" cy="856800"/>
          </a:xfrm>
          <a:prstGeom prst="rect">
            <a:avLst/>
          </a:prstGeom>
          <a:noFill/>
          <a:ln>
            <a:noFill/>
          </a:ln>
        </p:spPr>
        <p:txBody>
          <a:bodyPr anchorCtr="0" anchor="ctr" bIns="242375" lIns="242375" spcFirstLastPara="1" rIns="242375" wrap="square" tIns="242375">
            <a:noAutofit/>
          </a:bodyPr>
          <a:lstStyle/>
          <a:p>
            <a:pPr indent="0" lvl="0" marL="0" rtl="0" algn="ctr">
              <a:spcBef>
                <a:spcPts val="0"/>
              </a:spcBef>
              <a:spcAft>
                <a:spcPts val="0"/>
              </a:spcAft>
              <a:buNone/>
            </a:pPr>
            <a:r>
              <a:rPr lang="en" sz="4800">
                <a:solidFill>
                  <a:srgbClr val="F1C232"/>
                </a:solidFill>
                <a:latin typeface="Oswald"/>
                <a:ea typeface="Oswald"/>
                <a:cs typeface="Oswald"/>
                <a:sym typeface="Oswald"/>
              </a:rPr>
              <a:t>Cont… Adrenal Androgens</a:t>
            </a:r>
            <a:endParaRPr sz="4800">
              <a:solidFill>
                <a:srgbClr val="F1C232"/>
              </a:solidFill>
              <a:latin typeface="Oswald"/>
              <a:ea typeface="Oswald"/>
              <a:cs typeface="Oswald"/>
              <a:sym typeface="Oswald"/>
            </a:endParaRPr>
          </a:p>
        </p:txBody>
      </p:sp>
      <p:graphicFrame>
        <p:nvGraphicFramePr>
          <p:cNvPr id="545" name="Google Shape;545;p29"/>
          <p:cNvGraphicFramePr/>
          <p:nvPr/>
        </p:nvGraphicFramePr>
        <p:xfrm>
          <a:off x="188501" y="2284275"/>
          <a:ext cx="3000000" cy="3000000"/>
        </p:xfrm>
        <a:graphic>
          <a:graphicData uri="http://schemas.openxmlformats.org/drawingml/2006/table">
            <a:tbl>
              <a:tblPr>
                <a:noFill/>
                <a:tableStyleId>{CCA2D68D-B675-451E-A431-30714432907A}</a:tableStyleId>
              </a:tblPr>
              <a:tblGrid>
                <a:gridCol w="13719900"/>
              </a:tblGrid>
              <a:tr h="614400">
                <a:tc>
                  <a:txBody>
                    <a:bodyPr/>
                    <a:lstStyle/>
                    <a:p>
                      <a:pPr indent="0" lvl="0" marL="0" rtl="0" algn="ctr">
                        <a:spcBef>
                          <a:spcPts val="0"/>
                        </a:spcBef>
                        <a:spcAft>
                          <a:spcPts val="0"/>
                        </a:spcAft>
                        <a:buNone/>
                      </a:pPr>
                      <a:r>
                        <a:rPr b="1" lang="en" sz="2500">
                          <a:solidFill>
                            <a:srgbClr val="FFFFFF"/>
                          </a:solidFill>
                          <a:latin typeface="Merriweather"/>
                          <a:ea typeface="Merriweather"/>
                          <a:cs typeface="Merriweather"/>
                          <a:sym typeface="Merriweather"/>
                        </a:rPr>
                        <a:t>Protein Binding and Metabolism </a:t>
                      </a:r>
                      <a:endParaRPr>
                        <a:solidFill>
                          <a:srgbClr val="FFFFFF"/>
                        </a:solidFill>
                      </a:endParaRPr>
                    </a:p>
                  </a:txBody>
                  <a:tcPr marT="91425" marB="91425" marR="91425" marL="91425" anchor="ctr">
                    <a:solidFill>
                      <a:srgbClr val="8E7CC3"/>
                    </a:solidFill>
                  </a:tcPr>
                </a:tc>
              </a:tr>
              <a:tr h="2821850">
                <a:tc>
                  <a:txBody>
                    <a:bodyPr/>
                    <a:lstStyle/>
                    <a:p>
                      <a:pPr indent="-374650" lvl="0" marL="457200" rtl="0" algn="l">
                        <a:spcBef>
                          <a:spcPts val="0"/>
                        </a:spcBef>
                        <a:spcAft>
                          <a:spcPts val="0"/>
                        </a:spcAft>
                        <a:buClr>
                          <a:srgbClr val="000000"/>
                        </a:buClr>
                        <a:buSzPts val="2300"/>
                        <a:buFont typeface="Times New Roman"/>
                        <a:buChar char="●"/>
                      </a:pPr>
                      <a:r>
                        <a:rPr lang="en" sz="2300">
                          <a:latin typeface="Times New Roman"/>
                          <a:ea typeface="Times New Roman"/>
                          <a:cs typeface="Times New Roman"/>
                          <a:sym typeface="Times New Roman"/>
                        </a:rPr>
                        <a:t>About 90% of adrenal androgens are bound to albumin and 3% approximately is bound to sex hormone-binding globulin (SHBG). </a:t>
                      </a:r>
                      <a:endParaRPr sz="2300">
                        <a:latin typeface="Times New Roman"/>
                        <a:ea typeface="Times New Roman"/>
                        <a:cs typeface="Times New Roman"/>
                        <a:sym typeface="Times New Roman"/>
                      </a:endParaRPr>
                    </a:p>
                    <a:p>
                      <a:pPr indent="-374650" lvl="0" marL="457200" rtl="0" algn="l">
                        <a:spcBef>
                          <a:spcPts val="0"/>
                        </a:spcBef>
                        <a:spcAft>
                          <a:spcPts val="0"/>
                        </a:spcAft>
                        <a:buClr>
                          <a:srgbClr val="000000"/>
                        </a:buClr>
                        <a:buSzPts val="2300"/>
                        <a:buFont typeface="Times New Roman"/>
                        <a:buChar char="●"/>
                      </a:pPr>
                      <a:r>
                        <a:rPr lang="en" sz="2300">
                          <a:latin typeface="Times New Roman"/>
                          <a:ea typeface="Times New Roman"/>
                          <a:cs typeface="Times New Roman"/>
                          <a:sym typeface="Times New Roman"/>
                        </a:rPr>
                        <a:t>DHEAS has high affinity to albumin, half-life 7-10 hours.  DHEA has low affinity, 15-30 minutes. </a:t>
                      </a:r>
                      <a:endParaRPr sz="2300">
                        <a:latin typeface="Times New Roman"/>
                        <a:ea typeface="Times New Roman"/>
                        <a:cs typeface="Times New Roman"/>
                        <a:sym typeface="Times New Roman"/>
                      </a:endParaRPr>
                    </a:p>
                    <a:p>
                      <a:pPr indent="-374650" lvl="0" marL="457200" rtl="0" algn="l">
                        <a:spcBef>
                          <a:spcPts val="0"/>
                        </a:spcBef>
                        <a:spcAft>
                          <a:spcPts val="0"/>
                        </a:spcAft>
                        <a:buClr>
                          <a:srgbClr val="000000"/>
                        </a:buClr>
                        <a:buSzPts val="2300"/>
                        <a:buFont typeface="Times New Roman"/>
                        <a:buChar char="●"/>
                      </a:pPr>
                      <a:r>
                        <a:rPr lang="en" sz="2300">
                          <a:latin typeface="Times New Roman"/>
                          <a:ea typeface="Times New Roman"/>
                          <a:cs typeface="Times New Roman"/>
                          <a:sym typeface="Times New Roman"/>
                        </a:rPr>
                        <a:t>DHEA, DHEAS, and Androstenedione are converted to the potent androgens T and DHT in peripheral tissues.</a:t>
                      </a:r>
                      <a:endParaRPr sz="2300">
                        <a:latin typeface="Times New Roman"/>
                        <a:ea typeface="Times New Roman"/>
                        <a:cs typeface="Times New Roman"/>
                        <a:sym typeface="Times New Roman"/>
                      </a:endParaRPr>
                    </a:p>
                  </a:txBody>
                  <a:tcPr marT="91425" marB="91425" marR="91425" marL="91425" anchor="ctr"/>
                </a:tc>
              </a:tr>
            </a:tbl>
          </a:graphicData>
        </a:graphic>
      </p:graphicFrame>
      <p:sp>
        <p:nvSpPr>
          <p:cNvPr id="546" name="Google Shape;546;p29"/>
          <p:cNvSpPr txBox="1"/>
          <p:nvPr/>
        </p:nvSpPr>
        <p:spPr>
          <a:xfrm>
            <a:off x="614170" y="5945223"/>
            <a:ext cx="5667300" cy="924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200">
                <a:solidFill>
                  <a:srgbClr val="F1C232"/>
                </a:solidFill>
                <a:latin typeface="Oswald"/>
                <a:ea typeface="Oswald"/>
                <a:cs typeface="Oswald"/>
                <a:sym typeface="Oswald"/>
              </a:rPr>
              <a:t>Androgens and Estrogens </a:t>
            </a:r>
            <a:endParaRPr sz="4200">
              <a:solidFill>
                <a:srgbClr val="F1C232"/>
              </a:solidFill>
              <a:latin typeface="Merriweather"/>
              <a:ea typeface="Merriweather"/>
              <a:cs typeface="Merriweather"/>
              <a:sym typeface="Merriweather"/>
            </a:endParaRPr>
          </a:p>
        </p:txBody>
      </p:sp>
      <p:sp>
        <p:nvSpPr>
          <p:cNvPr id="547" name="Google Shape;547;p29"/>
          <p:cNvSpPr/>
          <p:nvPr/>
        </p:nvSpPr>
        <p:spPr>
          <a:xfrm>
            <a:off x="173012" y="6190464"/>
            <a:ext cx="4413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48" name="Google Shape;548;p29"/>
          <p:cNvSpPr txBox="1"/>
          <p:nvPr/>
        </p:nvSpPr>
        <p:spPr>
          <a:xfrm>
            <a:off x="189025" y="6869225"/>
            <a:ext cx="13719900" cy="6675900"/>
          </a:xfrm>
          <a:prstGeom prst="rect">
            <a:avLst/>
          </a:prstGeom>
          <a:noFill/>
          <a:ln cap="flat" cmpd="sng" w="19050">
            <a:solidFill>
              <a:srgbClr val="E69138"/>
            </a:solidFill>
            <a:prstDash val="dashDot"/>
            <a:round/>
            <a:headEnd len="sm" w="sm" type="none"/>
            <a:tailEnd len="sm" w="sm" type="none"/>
          </a:ln>
        </p:spPr>
        <p:txBody>
          <a:bodyPr anchorCtr="0" anchor="t" bIns="242375" lIns="242375" spcFirstLastPara="1" rIns="242375" wrap="square" tIns="242375">
            <a:noAutofit/>
          </a:bodyPr>
          <a:lstStyle/>
          <a:p>
            <a:pPr indent="-412750" lvl="0" marL="457200" rtl="0" algn="l">
              <a:spcBef>
                <a:spcPts val="0"/>
              </a:spcBef>
              <a:spcAft>
                <a:spcPts val="0"/>
              </a:spcAft>
              <a:buSzPts val="2900"/>
              <a:buFont typeface="Times New Roman"/>
              <a:buChar char="●"/>
            </a:pPr>
            <a:r>
              <a:rPr lang="en" sz="2900">
                <a:latin typeface="Times New Roman"/>
                <a:ea typeface="Times New Roman"/>
                <a:cs typeface="Times New Roman"/>
                <a:sym typeface="Times New Roman"/>
              </a:rPr>
              <a:t>The adrenal cortex produces:</a:t>
            </a:r>
            <a:endParaRPr sz="2900">
              <a:latin typeface="Times New Roman"/>
              <a:ea typeface="Times New Roman"/>
              <a:cs typeface="Times New Roman"/>
              <a:sym typeface="Times New Roman"/>
            </a:endParaRPr>
          </a:p>
          <a:p>
            <a:pPr indent="-412750" lvl="1" marL="914400" rtl="0" algn="l">
              <a:spcBef>
                <a:spcPts val="0"/>
              </a:spcBef>
              <a:spcAft>
                <a:spcPts val="0"/>
              </a:spcAft>
              <a:buSzPts val="2900"/>
              <a:buFont typeface="Times New Roman"/>
              <a:buChar char="○"/>
            </a:pPr>
            <a:r>
              <a:rPr lang="en" sz="2900">
                <a:solidFill>
                  <a:srgbClr val="CC4125"/>
                </a:solidFill>
                <a:latin typeface="Times New Roman"/>
                <a:ea typeface="Times New Roman"/>
                <a:cs typeface="Times New Roman"/>
                <a:sym typeface="Times New Roman"/>
              </a:rPr>
              <a:t>A</a:t>
            </a:r>
            <a:r>
              <a:rPr lang="en" sz="2900">
                <a:solidFill>
                  <a:srgbClr val="CC4125"/>
                </a:solidFill>
                <a:latin typeface="Times New Roman"/>
                <a:ea typeface="Times New Roman"/>
                <a:cs typeface="Times New Roman"/>
                <a:sym typeface="Times New Roman"/>
              </a:rPr>
              <a:t>ndrogens</a:t>
            </a:r>
            <a:r>
              <a:rPr lang="en" sz="2900">
                <a:latin typeface="Times New Roman"/>
                <a:ea typeface="Times New Roman"/>
                <a:cs typeface="Times New Roman"/>
                <a:sym typeface="Times New Roman"/>
              </a:rPr>
              <a:t> “male sex hormones”: DHEA, Androstenedione.</a:t>
            </a:r>
            <a:endParaRPr sz="2900">
              <a:latin typeface="Times New Roman"/>
              <a:ea typeface="Times New Roman"/>
              <a:cs typeface="Times New Roman"/>
              <a:sym typeface="Times New Roman"/>
            </a:endParaRPr>
          </a:p>
          <a:p>
            <a:pPr indent="-412750" lvl="1" marL="914400" rtl="0" algn="l">
              <a:spcBef>
                <a:spcPts val="0"/>
              </a:spcBef>
              <a:spcAft>
                <a:spcPts val="0"/>
              </a:spcAft>
              <a:buSzPts val="2900"/>
              <a:buFont typeface="Times New Roman"/>
              <a:buChar char="○"/>
            </a:pPr>
            <a:r>
              <a:rPr lang="en" sz="2900">
                <a:solidFill>
                  <a:srgbClr val="CC4125"/>
                </a:solidFill>
                <a:latin typeface="Times New Roman"/>
                <a:ea typeface="Times New Roman"/>
                <a:cs typeface="Times New Roman"/>
                <a:sym typeface="Times New Roman"/>
              </a:rPr>
              <a:t>E</a:t>
            </a:r>
            <a:r>
              <a:rPr lang="en" sz="2900">
                <a:solidFill>
                  <a:srgbClr val="CC4125"/>
                </a:solidFill>
                <a:latin typeface="Times New Roman"/>
                <a:ea typeface="Times New Roman"/>
                <a:cs typeface="Times New Roman"/>
                <a:sym typeface="Times New Roman"/>
              </a:rPr>
              <a:t>strogens</a:t>
            </a:r>
            <a:r>
              <a:rPr lang="en" sz="2900">
                <a:latin typeface="Times New Roman"/>
                <a:ea typeface="Times New Roman"/>
                <a:cs typeface="Times New Roman"/>
                <a:sym typeface="Times New Roman"/>
              </a:rPr>
              <a:t> or “female sex hormones: Estrogen, progesterone.</a:t>
            </a:r>
            <a:endParaRPr sz="2900">
              <a:latin typeface="Times New Roman"/>
              <a:ea typeface="Times New Roman"/>
              <a:cs typeface="Times New Roman"/>
              <a:sym typeface="Times New Roman"/>
            </a:endParaRPr>
          </a:p>
          <a:p>
            <a:pPr indent="0" lvl="0" marL="457200" rtl="0" algn="l">
              <a:spcBef>
                <a:spcPts val="0"/>
              </a:spcBef>
              <a:spcAft>
                <a:spcPts val="0"/>
              </a:spcAft>
              <a:buNone/>
            </a:pPr>
            <a:r>
              <a:t/>
            </a:r>
            <a:endParaRPr sz="2900">
              <a:latin typeface="Times New Roman"/>
              <a:ea typeface="Times New Roman"/>
              <a:cs typeface="Times New Roman"/>
              <a:sym typeface="Times New Roman"/>
            </a:endParaRPr>
          </a:p>
          <a:p>
            <a:pPr indent="-412750" lvl="0" marL="457200" rtl="0" algn="l">
              <a:spcBef>
                <a:spcPts val="0"/>
              </a:spcBef>
              <a:spcAft>
                <a:spcPts val="0"/>
              </a:spcAft>
              <a:buSzPts val="2900"/>
              <a:buFont typeface="Merriweather"/>
              <a:buChar char="●"/>
            </a:pPr>
            <a:r>
              <a:rPr lang="en" sz="2900">
                <a:latin typeface="Times New Roman"/>
                <a:ea typeface="Times New Roman"/>
                <a:cs typeface="Times New Roman"/>
                <a:sym typeface="Times New Roman"/>
              </a:rPr>
              <a:t>The adrenal cortex in both sexes produces small amounts of sex hormone of the </a:t>
            </a:r>
            <a:r>
              <a:rPr b="1" lang="en" sz="2900">
                <a:latin typeface="Times New Roman"/>
                <a:ea typeface="Times New Roman"/>
                <a:cs typeface="Times New Roman"/>
                <a:sym typeface="Times New Roman"/>
              </a:rPr>
              <a:t>opposite sex.</a:t>
            </a:r>
            <a:endParaRPr b="1" sz="2900">
              <a:latin typeface="Times New Roman"/>
              <a:ea typeface="Times New Roman"/>
              <a:cs typeface="Times New Roman"/>
              <a:sym typeface="Times New Roman"/>
            </a:endParaRPr>
          </a:p>
          <a:p>
            <a:pPr indent="-412750" lvl="0" marL="457200" rtl="0" algn="l">
              <a:spcBef>
                <a:spcPts val="0"/>
              </a:spcBef>
              <a:spcAft>
                <a:spcPts val="0"/>
              </a:spcAft>
              <a:buClr>
                <a:srgbClr val="8E7CC3"/>
              </a:buClr>
              <a:buSzPts val="2900"/>
              <a:buFont typeface="Times New Roman"/>
              <a:buChar char="●"/>
            </a:pPr>
            <a:r>
              <a:rPr lang="en" sz="2900">
                <a:solidFill>
                  <a:srgbClr val="8E7CC3"/>
                </a:solidFill>
                <a:latin typeface="Times New Roman"/>
                <a:ea typeface="Times New Roman"/>
                <a:cs typeface="Times New Roman"/>
                <a:sym typeface="Times New Roman"/>
              </a:rPr>
              <a:t> Additional small amounts of sex hormones come from non adrenal sources (testes and ovaries).</a:t>
            </a:r>
            <a:endParaRPr sz="2900">
              <a:solidFill>
                <a:srgbClr val="8E7CC3"/>
              </a:solidFill>
              <a:latin typeface="Times New Roman"/>
              <a:ea typeface="Times New Roman"/>
              <a:cs typeface="Times New Roman"/>
              <a:sym typeface="Times New Roman"/>
            </a:endParaRPr>
          </a:p>
          <a:p>
            <a:pPr indent="-412750" lvl="0" marL="457200" rtl="0" algn="l">
              <a:spcBef>
                <a:spcPts val="0"/>
              </a:spcBef>
              <a:spcAft>
                <a:spcPts val="0"/>
              </a:spcAft>
              <a:buClr>
                <a:srgbClr val="8E7CC3"/>
              </a:buClr>
              <a:buSzPts val="2900"/>
              <a:buFont typeface="Times New Roman"/>
              <a:buChar char="●"/>
            </a:pPr>
            <a:r>
              <a:rPr lang="en" sz="2900">
                <a:solidFill>
                  <a:srgbClr val="8E7CC3"/>
                </a:solidFill>
                <a:latin typeface="Times New Roman"/>
                <a:ea typeface="Times New Roman"/>
                <a:cs typeface="Times New Roman"/>
                <a:sym typeface="Times New Roman"/>
              </a:rPr>
              <a:t>Some testosterone in males is converted into estrogen by the enzyme aromatase found in adipose tissues.</a:t>
            </a:r>
            <a:endParaRPr sz="2900">
              <a:solidFill>
                <a:srgbClr val="8E7CC3"/>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900">
              <a:solidFill>
                <a:srgbClr val="8E7CC3"/>
              </a:solidFill>
              <a:latin typeface="Times New Roman"/>
              <a:ea typeface="Times New Roman"/>
              <a:cs typeface="Times New Roman"/>
              <a:sym typeface="Times New Roman"/>
            </a:endParaRPr>
          </a:p>
          <a:p>
            <a:pPr indent="-412750" lvl="0" marL="457200" rtl="0" algn="l">
              <a:spcBef>
                <a:spcPts val="0"/>
              </a:spcBef>
              <a:spcAft>
                <a:spcPts val="0"/>
              </a:spcAft>
              <a:buClr>
                <a:srgbClr val="8E7CC3"/>
              </a:buClr>
              <a:buSzPts val="2900"/>
              <a:buFont typeface="Times New Roman"/>
              <a:buChar char="●"/>
            </a:pPr>
            <a:r>
              <a:rPr lang="en" sz="2900">
                <a:solidFill>
                  <a:srgbClr val="8E7CC3"/>
                </a:solidFill>
                <a:latin typeface="Times New Roman"/>
                <a:ea typeface="Times New Roman"/>
                <a:cs typeface="Times New Roman"/>
                <a:sym typeface="Times New Roman"/>
              </a:rPr>
              <a:t>In females, ovaries produce androgen as an intermediate step in estrogen production. Little of this androgen is released in the blood instead of being converted into estrogen.</a:t>
            </a:r>
            <a:endParaRPr sz="2900">
              <a:solidFill>
                <a:srgbClr val="8E7CC3"/>
              </a:solidFill>
              <a:latin typeface="Times New Roman"/>
              <a:ea typeface="Times New Roman"/>
              <a:cs typeface="Times New Roman"/>
              <a:sym typeface="Times New Roman"/>
            </a:endParaRPr>
          </a:p>
          <a:p>
            <a:pPr indent="0" lvl="0" marL="0" rtl="0" algn="l">
              <a:spcBef>
                <a:spcPts val="0"/>
              </a:spcBef>
              <a:spcAft>
                <a:spcPts val="0"/>
              </a:spcAft>
              <a:buNone/>
            </a:pPr>
            <a:r>
              <a:t/>
            </a:r>
            <a:endParaRPr sz="2900">
              <a:solidFill>
                <a:srgbClr val="FFFFFF"/>
              </a:solidFill>
              <a:latin typeface="Times New Roman"/>
              <a:ea typeface="Times New Roman"/>
              <a:cs typeface="Times New Roman"/>
              <a:sym typeface="Times New Roman"/>
            </a:endParaRPr>
          </a:p>
        </p:txBody>
      </p:sp>
      <p:sp>
        <p:nvSpPr>
          <p:cNvPr id="549" name="Google Shape;549;p29"/>
          <p:cNvSpPr txBox="1"/>
          <p:nvPr/>
        </p:nvSpPr>
        <p:spPr>
          <a:xfrm>
            <a:off x="630209" y="14077859"/>
            <a:ext cx="3652800" cy="924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200">
                <a:solidFill>
                  <a:srgbClr val="8E7CC3"/>
                </a:solidFill>
                <a:latin typeface="Oswald"/>
                <a:ea typeface="Oswald"/>
                <a:cs typeface="Oswald"/>
                <a:sym typeface="Oswald"/>
              </a:rPr>
              <a:t>Adrenarche</a:t>
            </a:r>
            <a:r>
              <a:rPr baseline="30000" lang="en" sz="4200">
                <a:solidFill>
                  <a:srgbClr val="8E7CC3"/>
                </a:solidFill>
                <a:latin typeface="Oswald"/>
                <a:ea typeface="Oswald"/>
                <a:cs typeface="Oswald"/>
                <a:sym typeface="Oswald"/>
              </a:rPr>
              <a:t>1</a:t>
            </a:r>
            <a:r>
              <a:rPr lang="en" sz="4200">
                <a:solidFill>
                  <a:srgbClr val="8E7CC3"/>
                </a:solidFill>
                <a:latin typeface="Oswald"/>
                <a:ea typeface="Oswald"/>
                <a:cs typeface="Oswald"/>
                <a:sym typeface="Oswald"/>
              </a:rPr>
              <a:t>   </a:t>
            </a:r>
            <a:endParaRPr sz="4200">
              <a:solidFill>
                <a:srgbClr val="8E7CC3"/>
              </a:solidFill>
              <a:latin typeface="Merriweather"/>
              <a:ea typeface="Merriweather"/>
              <a:cs typeface="Merriweather"/>
              <a:sym typeface="Merriweather"/>
            </a:endParaRPr>
          </a:p>
        </p:txBody>
      </p:sp>
      <p:sp>
        <p:nvSpPr>
          <p:cNvPr id="550" name="Google Shape;550;p29"/>
          <p:cNvSpPr/>
          <p:nvPr/>
        </p:nvSpPr>
        <p:spPr>
          <a:xfrm>
            <a:off x="189037" y="14323108"/>
            <a:ext cx="4413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51" name="Google Shape;551;p29"/>
          <p:cNvSpPr txBox="1"/>
          <p:nvPr/>
        </p:nvSpPr>
        <p:spPr>
          <a:xfrm>
            <a:off x="189025" y="14890063"/>
            <a:ext cx="13719900" cy="2356500"/>
          </a:xfrm>
          <a:prstGeom prst="rect">
            <a:avLst/>
          </a:prstGeom>
          <a:noFill/>
          <a:ln cap="flat" cmpd="sng" w="38100">
            <a:solidFill>
              <a:srgbClr val="8E7CC3"/>
            </a:solidFill>
            <a:prstDash val="solid"/>
            <a:round/>
            <a:headEnd len="sm" w="sm" type="none"/>
            <a:tailEnd len="sm" w="sm" type="none"/>
          </a:ln>
        </p:spPr>
        <p:txBody>
          <a:bodyPr anchorCtr="0" anchor="t" bIns="242375" lIns="242375" spcFirstLastPara="1" rIns="242375" wrap="square" tIns="242375">
            <a:noAutofit/>
          </a:bodyPr>
          <a:lstStyle/>
          <a:p>
            <a:pPr indent="-412750" lvl="0" marL="457200" rtl="0" algn="l">
              <a:spcBef>
                <a:spcPts val="0"/>
              </a:spcBef>
              <a:spcAft>
                <a:spcPts val="0"/>
              </a:spcAft>
              <a:buClr>
                <a:srgbClr val="999999"/>
              </a:buClr>
              <a:buSzPts val="2900"/>
              <a:buFont typeface="Times New Roman"/>
              <a:buChar char="●"/>
            </a:pPr>
            <a:r>
              <a:rPr lang="en" sz="2900">
                <a:solidFill>
                  <a:srgbClr val="999999"/>
                </a:solidFill>
                <a:latin typeface="Times New Roman"/>
                <a:ea typeface="Times New Roman"/>
                <a:cs typeface="Times New Roman"/>
                <a:sym typeface="Times New Roman"/>
              </a:rPr>
              <a:t>It’s the premature activation of the adrenal glands to send androgens.</a:t>
            </a:r>
            <a:endParaRPr sz="2900">
              <a:solidFill>
                <a:srgbClr val="999999"/>
              </a:solidFill>
              <a:latin typeface="Times New Roman"/>
              <a:ea typeface="Times New Roman"/>
              <a:cs typeface="Times New Roman"/>
              <a:sym typeface="Times New Roman"/>
            </a:endParaRPr>
          </a:p>
          <a:p>
            <a:pPr indent="-412750" lvl="0" marL="457200" rtl="0" algn="l">
              <a:spcBef>
                <a:spcPts val="0"/>
              </a:spcBef>
              <a:spcAft>
                <a:spcPts val="0"/>
              </a:spcAft>
              <a:buSzPts val="2900"/>
              <a:buFont typeface="Times New Roman"/>
              <a:buChar char="●"/>
            </a:pPr>
            <a:r>
              <a:rPr lang="en" sz="2900">
                <a:latin typeface="Times New Roman"/>
                <a:ea typeface="Times New Roman"/>
                <a:cs typeface="Times New Roman"/>
                <a:sym typeface="Times New Roman"/>
              </a:rPr>
              <a:t>The onset of adrenarche in humans is a gradual process that precedes the onset of puberty (6-7 years of age in girls and 7-8 years of age in boys).</a:t>
            </a:r>
            <a:endParaRPr sz="2900">
              <a:latin typeface="Times New Roman"/>
              <a:ea typeface="Times New Roman"/>
              <a:cs typeface="Times New Roman"/>
              <a:sym typeface="Times New Roman"/>
            </a:endParaRPr>
          </a:p>
          <a:p>
            <a:pPr indent="0" lvl="0" marL="0" rtl="0" algn="l">
              <a:spcBef>
                <a:spcPts val="0"/>
              </a:spcBef>
              <a:spcAft>
                <a:spcPts val="0"/>
              </a:spcAft>
              <a:buNone/>
            </a:pPr>
            <a:r>
              <a:t/>
            </a:r>
            <a:endParaRPr sz="2900">
              <a:latin typeface="Times New Roman"/>
              <a:ea typeface="Times New Roman"/>
              <a:cs typeface="Times New Roman"/>
              <a:sym typeface="Times New Roman"/>
            </a:endParaRPr>
          </a:p>
          <a:p>
            <a:pPr indent="0" lvl="0" marL="0" rtl="0" algn="l">
              <a:spcBef>
                <a:spcPts val="0"/>
              </a:spcBef>
              <a:spcAft>
                <a:spcPts val="0"/>
              </a:spcAft>
              <a:buNone/>
            </a:pPr>
            <a:r>
              <a:t/>
            </a:r>
            <a:endParaRPr sz="2900">
              <a:solidFill>
                <a:srgbClr val="FFFFFF"/>
              </a:solidFill>
              <a:latin typeface="Times New Roman"/>
              <a:ea typeface="Times New Roman"/>
              <a:cs typeface="Times New Roman"/>
              <a:sym typeface="Times New Roman"/>
            </a:endParaRPr>
          </a:p>
        </p:txBody>
      </p:sp>
      <p:sp>
        <p:nvSpPr>
          <p:cNvPr id="552" name="Google Shape;552;p29"/>
          <p:cNvSpPr txBox="1"/>
          <p:nvPr/>
        </p:nvSpPr>
        <p:spPr>
          <a:xfrm>
            <a:off x="-16325" y="182365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553" name="Google Shape;553;p29"/>
          <p:cNvSpPr/>
          <p:nvPr/>
        </p:nvSpPr>
        <p:spPr>
          <a:xfrm>
            <a:off x="528775" y="182365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554" name="Google Shape;554;p29"/>
          <p:cNvSpPr/>
          <p:nvPr/>
        </p:nvSpPr>
        <p:spPr>
          <a:xfrm>
            <a:off x="-16325" y="182365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55" name="Google Shape;555;p29"/>
          <p:cNvSpPr txBox="1"/>
          <p:nvPr/>
        </p:nvSpPr>
        <p:spPr>
          <a:xfrm>
            <a:off x="-16325" y="18670000"/>
            <a:ext cx="14097000" cy="1770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AutoNum type="arabicPeriod"/>
            </a:pPr>
            <a:r>
              <a:rPr b="1" lang="en" sz="1800">
                <a:latin typeface="Times New Roman"/>
                <a:ea typeface="Times New Roman"/>
                <a:cs typeface="Times New Roman"/>
                <a:sym typeface="Times New Roman"/>
              </a:rPr>
              <a:t>What’s the difference between Adrenarche and Puberty? </a:t>
            </a:r>
            <a:r>
              <a:rPr lang="en" sz="1800">
                <a:latin typeface="Times New Roman"/>
                <a:ea typeface="Times New Roman"/>
                <a:cs typeface="Times New Roman"/>
                <a:sym typeface="Times New Roman"/>
              </a:rPr>
              <a:t> Adrenarche is the awakening of the adrenal gland (when it starts to secrete androgens) it is associated with the development of acne, pubic hair and body odor, Puberty is when the body as a whole starts making androgens in the testes and ovaries, puberty is believed to be caused by a burst in the secretion of Gonadotropin-Releasing Hormones. Whereas adrenarche is associated with adrenal </a:t>
            </a:r>
            <a:r>
              <a:rPr lang="en" sz="1800">
                <a:latin typeface="Times New Roman"/>
                <a:ea typeface="Times New Roman"/>
                <a:cs typeface="Times New Roman"/>
                <a:sym typeface="Times New Roman"/>
              </a:rPr>
              <a:t>androgens</a:t>
            </a:r>
            <a:r>
              <a:rPr lang="en" sz="1800">
                <a:latin typeface="Times New Roman"/>
                <a:ea typeface="Times New Roman"/>
                <a:cs typeface="Times New Roman"/>
                <a:sym typeface="Times New Roman"/>
              </a:rPr>
              <a:t>.</a:t>
            </a:r>
            <a:endParaRPr sz="1800">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Google Shape;560;p30"/>
          <p:cNvSpPr/>
          <p:nvPr/>
        </p:nvSpPr>
        <p:spPr>
          <a:xfrm>
            <a:off x="0" y="1418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61" name="Google Shape;561;p30"/>
          <p:cNvSpPr/>
          <p:nvPr/>
        </p:nvSpPr>
        <p:spPr>
          <a:xfrm>
            <a:off x="656616" y="1419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62" name="Google Shape;562;p30"/>
          <p:cNvSpPr txBox="1"/>
          <p:nvPr/>
        </p:nvSpPr>
        <p:spPr>
          <a:xfrm>
            <a:off x="11409324" y="1315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Twelve </a:t>
            </a:r>
            <a:endParaRPr sz="3500">
              <a:latin typeface="Oswald"/>
              <a:ea typeface="Oswald"/>
              <a:cs typeface="Oswald"/>
              <a:sym typeface="Oswald"/>
            </a:endParaRPr>
          </a:p>
        </p:txBody>
      </p:sp>
      <p:sp>
        <p:nvSpPr>
          <p:cNvPr id="563" name="Google Shape;563;p30"/>
          <p:cNvSpPr txBox="1"/>
          <p:nvPr/>
        </p:nvSpPr>
        <p:spPr>
          <a:xfrm>
            <a:off x="929925" y="1418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a:t>
            </a:r>
            <a:r>
              <a:rPr lang="en" sz="3200">
                <a:solidFill>
                  <a:srgbClr val="FFFFFF"/>
                </a:solidFill>
                <a:latin typeface="Oswald"/>
                <a:ea typeface="Oswald"/>
                <a:cs typeface="Oswald"/>
                <a:sym typeface="Oswald"/>
              </a:rPr>
              <a:t>NDROGENS </a:t>
            </a:r>
            <a:endParaRPr sz="3200">
              <a:solidFill>
                <a:srgbClr val="FFFFFF"/>
              </a:solidFill>
              <a:latin typeface="Oswald"/>
              <a:ea typeface="Oswald"/>
              <a:cs typeface="Oswald"/>
              <a:sym typeface="Oswald"/>
            </a:endParaRPr>
          </a:p>
        </p:txBody>
      </p:sp>
      <p:sp>
        <p:nvSpPr>
          <p:cNvPr id="564" name="Google Shape;564;p30"/>
          <p:cNvSpPr txBox="1"/>
          <p:nvPr/>
        </p:nvSpPr>
        <p:spPr>
          <a:xfrm>
            <a:off x="6" y="93000"/>
            <a:ext cx="6567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17</a:t>
            </a:r>
            <a:endParaRPr sz="4500">
              <a:solidFill>
                <a:srgbClr val="FFFFFF"/>
              </a:solidFill>
              <a:latin typeface="Oswald"/>
              <a:ea typeface="Oswald"/>
              <a:cs typeface="Oswald"/>
              <a:sym typeface="Oswald"/>
            </a:endParaRPr>
          </a:p>
        </p:txBody>
      </p:sp>
      <p:graphicFrame>
        <p:nvGraphicFramePr>
          <p:cNvPr id="565" name="Google Shape;565;p30"/>
          <p:cNvGraphicFramePr/>
          <p:nvPr/>
        </p:nvGraphicFramePr>
        <p:xfrm>
          <a:off x="656615" y="1714932"/>
          <a:ext cx="3000000" cy="3000000"/>
        </p:xfrm>
        <a:graphic>
          <a:graphicData uri="http://schemas.openxmlformats.org/drawingml/2006/table">
            <a:tbl>
              <a:tblPr>
                <a:noFill/>
                <a:tableStyleId>{CCA2D68D-B675-451E-A431-30714432907A}</a:tableStyleId>
              </a:tblPr>
              <a:tblGrid>
                <a:gridCol w="6480075"/>
                <a:gridCol w="6480075"/>
              </a:tblGrid>
              <a:tr h="1195400">
                <a:tc>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In Males </a:t>
                      </a:r>
                      <a:endParaRPr sz="3600">
                        <a:solidFill>
                          <a:schemeClr val="lt1"/>
                        </a:solidFill>
                        <a:latin typeface="Oswald"/>
                        <a:ea typeface="Oswald"/>
                        <a:cs typeface="Oswald"/>
                        <a:sym typeface="Oswald"/>
                      </a:endParaRPr>
                    </a:p>
                  </a:txBody>
                  <a:tcPr marT="54550" marB="54550" marR="54550" marL="54550" anchor="ctr">
                    <a:solidFill>
                      <a:srgbClr val="F1C232"/>
                    </a:solidFill>
                  </a:tcPr>
                </a:tc>
                <a:tc>
                  <a:txBody>
                    <a:bodyPr/>
                    <a:lstStyle/>
                    <a:p>
                      <a:pPr indent="0" lvl="0" marL="0" rtl="0" algn="ctr">
                        <a:spcBef>
                          <a:spcPts val="0"/>
                        </a:spcBef>
                        <a:spcAft>
                          <a:spcPts val="0"/>
                        </a:spcAft>
                        <a:buNone/>
                      </a:pPr>
                      <a:r>
                        <a:rPr lang="en" sz="3600">
                          <a:solidFill>
                            <a:schemeClr val="lt1"/>
                          </a:solidFill>
                          <a:latin typeface="Oswald"/>
                          <a:ea typeface="Oswald"/>
                          <a:cs typeface="Oswald"/>
                          <a:sym typeface="Oswald"/>
                        </a:rPr>
                        <a:t>In females</a:t>
                      </a:r>
                      <a:endParaRPr sz="3600">
                        <a:solidFill>
                          <a:schemeClr val="lt1"/>
                        </a:solidFill>
                        <a:latin typeface="Oswald"/>
                        <a:ea typeface="Oswald"/>
                        <a:cs typeface="Oswald"/>
                        <a:sym typeface="Oswald"/>
                      </a:endParaRPr>
                    </a:p>
                  </a:txBody>
                  <a:tcPr marT="54550" marB="54550" marR="54550" marL="54550" anchor="ctr">
                    <a:solidFill>
                      <a:srgbClr val="F1C232"/>
                    </a:solidFill>
                  </a:tcPr>
                </a:tc>
              </a:tr>
              <a:tr h="1195400">
                <a:tc>
                  <a:txBody>
                    <a:bodyPr/>
                    <a:lstStyle/>
                    <a:p>
                      <a:pPr indent="0" lvl="0" marL="0" rtl="0" algn="ctr">
                        <a:spcBef>
                          <a:spcPts val="0"/>
                        </a:spcBef>
                        <a:spcAft>
                          <a:spcPts val="0"/>
                        </a:spcAft>
                        <a:buNone/>
                      </a:pPr>
                      <a:r>
                        <a:rPr lang="en" sz="2600">
                          <a:solidFill>
                            <a:srgbClr val="45818E"/>
                          </a:solidFill>
                          <a:latin typeface="Times New Roman"/>
                          <a:ea typeface="Times New Roman"/>
                          <a:cs typeface="Times New Roman"/>
                          <a:sym typeface="Times New Roman"/>
                        </a:rPr>
                        <a:t>Spermatogenesis</a:t>
                      </a:r>
                      <a:endParaRPr sz="2600">
                        <a:solidFill>
                          <a:srgbClr val="45818E"/>
                        </a:solidFill>
                        <a:latin typeface="Times New Roman"/>
                        <a:ea typeface="Times New Roman"/>
                        <a:cs typeface="Times New Roman"/>
                        <a:sym typeface="Times New Roman"/>
                      </a:endParaRPr>
                    </a:p>
                  </a:txBody>
                  <a:tcPr marT="54550" marB="54550" marR="54550" marL="54550" anchor="ctr"/>
                </a:tc>
                <a:tc>
                  <a:txBody>
                    <a:bodyPr/>
                    <a:lstStyle/>
                    <a:p>
                      <a:pPr indent="0" lvl="0" marL="0" rtl="0" algn="ctr">
                        <a:spcBef>
                          <a:spcPts val="0"/>
                        </a:spcBef>
                        <a:spcAft>
                          <a:spcPts val="0"/>
                        </a:spcAft>
                        <a:buNone/>
                      </a:pPr>
                      <a:r>
                        <a:rPr lang="en" sz="2600">
                          <a:latin typeface="Times New Roman"/>
                          <a:ea typeface="Times New Roman"/>
                          <a:cs typeface="Times New Roman"/>
                          <a:sym typeface="Times New Roman"/>
                        </a:rPr>
                        <a:t>G</a:t>
                      </a:r>
                      <a:r>
                        <a:rPr lang="en" sz="2600">
                          <a:latin typeface="Times New Roman"/>
                          <a:ea typeface="Times New Roman"/>
                          <a:cs typeface="Times New Roman"/>
                          <a:sym typeface="Times New Roman"/>
                        </a:rPr>
                        <a:t>rowth of pubic and axillary hair.</a:t>
                      </a:r>
                      <a:endParaRPr sz="2600">
                        <a:latin typeface="Times New Roman"/>
                        <a:ea typeface="Times New Roman"/>
                        <a:cs typeface="Times New Roman"/>
                        <a:sym typeface="Times New Roman"/>
                      </a:endParaRPr>
                    </a:p>
                  </a:txBody>
                  <a:tcPr marT="54550" marB="54550" marR="54550" marL="54550" anchor="ctr"/>
                </a:tc>
              </a:tr>
              <a:tr h="1195400">
                <a:tc>
                  <a:txBody>
                    <a:bodyPr/>
                    <a:lstStyle/>
                    <a:p>
                      <a:pPr indent="0" lvl="0" marL="0" rtl="0" algn="ctr">
                        <a:spcBef>
                          <a:spcPts val="0"/>
                        </a:spcBef>
                        <a:spcAft>
                          <a:spcPts val="0"/>
                        </a:spcAft>
                        <a:buNone/>
                      </a:pPr>
                      <a:r>
                        <a:rPr lang="en" sz="2600">
                          <a:solidFill>
                            <a:srgbClr val="45818E"/>
                          </a:solidFill>
                          <a:latin typeface="Times New Roman"/>
                          <a:ea typeface="Times New Roman"/>
                          <a:cs typeface="Times New Roman"/>
                          <a:sym typeface="Times New Roman"/>
                        </a:rPr>
                        <a:t>Inhibition of fat deposition.</a:t>
                      </a:r>
                      <a:endParaRPr sz="2600">
                        <a:solidFill>
                          <a:srgbClr val="45818E"/>
                        </a:solidFill>
                        <a:latin typeface="Times New Roman"/>
                        <a:ea typeface="Times New Roman"/>
                        <a:cs typeface="Times New Roman"/>
                        <a:sym typeface="Times New Roman"/>
                      </a:endParaRPr>
                    </a:p>
                  </a:txBody>
                  <a:tcPr marT="54550" marB="54550" marR="54550" marL="54550" anchor="ctr"/>
                </a:tc>
                <a:tc>
                  <a:txBody>
                    <a:bodyPr/>
                    <a:lstStyle/>
                    <a:p>
                      <a:pPr indent="0" lvl="0" marL="0" rtl="0" algn="ctr">
                        <a:spcBef>
                          <a:spcPts val="0"/>
                        </a:spcBef>
                        <a:spcAft>
                          <a:spcPts val="0"/>
                        </a:spcAft>
                        <a:buNone/>
                      </a:pPr>
                      <a:r>
                        <a:rPr lang="en" sz="2600">
                          <a:latin typeface="Times New Roman"/>
                          <a:ea typeface="Times New Roman"/>
                          <a:cs typeface="Times New Roman"/>
                          <a:sym typeface="Times New Roman"/>
                        </a:rPr>
                        <a:t>P</a:t>
                      </a:r>
                      <a:r>
                        <a:rPr lang="en" sz="2600">
                          <a:latin typeface="Times New Roman"/>
                          <a:ea typeface="Times New Roman"/>
                          <a:cs typeface="Times New Roman"/>
                          <a:sym typeface="Times New Roman"/>
                        </a:rPr>
                        <a:t>ubertal growth spurt</a:t>
                      </a:r>
                      <a:endParaRPr sz="2600">
                        <a:latin typeface="Times New Roman"/>
                        <a:ea typeface="Times New Roman"/>
                        <a:cs typeface="Times New Roman"/>
                        <a:sym typeface="Times New Roman"/>
                      </a:endParaRPr>
                    </a:p>
                    <a:p>
                      <a:pPr indent="0" lvl="0" marL="0" rtl="0" algn="ctr">
                        <a:spcBef>
                          <a:spcPts val="0"/>
                        </a:spcBef>
                        <a:spcAft>
                          <a:spcPts val="0"/>
                        </a:spcAft>
                        <a:buNone/>
                      </a:pPr>
                      <a:r>
                        <a:rPr lang="en" sz="2600">
                          <a:latin typeface="Times New Roman"/>
                          <a:ea typeface="Times New Roman"/>
                          <a:cs typeface="Times New Roman"/>
                          <a:sym typeface="Times New Roman"/>
                        </a:rPr>
                        <a:t>development</a:t>
                      </a:r>
                      <a:endParaRPr sz="2600">
                        <a:latin typeface="Times New Roman"/>
                        <a:ea typeface="Times New Roman"/>
                        <a:cs typeface="Times New Roman"/>
                        <a:sym typeface="Times New Roman"/>
                      </a:endParaRPr>
                    </a:p>
                  </a:txBody>
                  <a:tcPr marT="54550" marB="54550" marR="54550" marL="54550" anchor="ctr"/>
                </a:tc>
              </a:tr>
              <a:tr h="1755275">
                <a:tc>
                  <a:txBody>
                    <a:bodyPr/>
                    <a:lstStyle/>
                    <a:p>
                      <a:pPr indent="0" lvl="0" marL="0" rtl="0" algn="ctr">
                        <a:spcBef>
                          <a:spcPts val="0"/>
                        </a:spcBef>
                        <a:spcAft>
                          <a:spcPts val="0"/>
                        </a:spcAft>
                        <a:buNone/>
                      </a:pPr>
                      <a:r>
                        <a:rPr lang="en" sz="2600">
                          <a:solidFill>
                            <a:srgbClr val="45818E"/>
                          </a:solidFill>
                          <a:latin typeface="Times New Roman"/>
                          <a:ea typeface="Times New Roman"/>
                          <a:cs typeface="Times New Roman"/>
                          <a:sym typeface="Times New Roman"/>
                        </a:rPr>
                        <a:t>Muscle mass</a:t>
                      </a:r>
                      <a:endParaRPr sz="2600">
                        <a:solidFill>
                          <a:srgbClr val="45818E"/>
                        </a:solidFill>
                        <a:latin typeface="Times New Roman"/>
                        <a:ea typeface="Times New Roman"/>
                        <a:cs typeface="Times New Roman"/>
                        <a:sym typeface="Times New Roman"/>
                      </a:endParaRPr>
                    </a:p>
                  </a:txBody>
                  <a:tcPr marT="54550" marB="54550" marR="54550" marL="54550" anchor="ctr"/>
                </a:tc>
                <a:tc>
                  <a:txBody>
                    <a:bodyPr/>
                    <a:lstStyle/>
                    <a:p>
                      <a:pPr indent="0" lvl="0" marL="0" rtl="0" algn="ctr">
                        <a:spcBef>
                          <a:spcPts val="0"/>
                        </a:spcBef>
                        <a:spcAft>
                          <a:spcPts val="0"/>
                        </a:spcAft>
                        <a:buNone/>
                      </a:pPr>
                      <a:r>
                        <a:rPr lang="en" sz="2600">
                          <a:solidFill>
                            <a:srgbClr val="45818E"/>
                          </a:solidFill>
                          <a:latin typeface="Times New Roman"/>
                          <a:ea typeface="Times New Roman"/>
                          <a:cs typeface="Times New Roman"/>
                          <a:sym typeface="Times New Roman"/>
                        </a:rPr>
                        <a:t>Androgens have potential roles in relaxation of the myometrium preventing premature Uterine contractions in pregnancy </a:t>
                      </a:r>
                      <a:endParaRPr sz="2600">
                        <a:solidFill>
                          <a:srgbClr val="45818E"/>
                        </a:solidFill>
                        <a:latin typeface="Times New Roman"/>
                        <a:ea typeface="Times New Roman"/>
                        <a:cs typeface="Times New Roman"/>
                        <a:sym typeface="Times New Roman"/>
                      </a:endParaRPr>
                    </a:p>
                  </a:txBody>
                  <a:tcPr marT="54550" marB="54550" marR="54550" marL="54550" anchor="ctr"/>
                </a:tc>
              </a:tr>
              <a:tr h="1344450">
                <a:tc>
                  <a:txBody>
                    <a:bodyPr/>
                    <a:lstStyle/>
                    <a:p>
                      <a:pPr indent="0" lvl="0" marL="0" rtl="0" algn="ctr">
                        <a:spcBef>
                          <a:spcPts val="0"/>
                        </a:spcBef>
                        <a:spcAft>
                          <a:spcPts val="0"/>
                        </a:spcAft>
                        <a:buNone/>
                      </a:pPr>
                      <a:r>
                        <a:rPr lang="en" sz="2600">
                          <a:solidFill>
                            <a:srgbClr val="45818E"/>
                          </a:solidFill>
                          <a:latin typeface="Times New Roman"/>
                          <a:ea typeface="Times New Roman"/>
                          <a:cs typeface="Times New Roman"/>
                          <a:sym typeface="Times New Roman"/>
                        </a:rPr>
                        <a:t>Brain:  Androgen levels have been implicated  in the regulation of human aggression and libido.</a:t>
                      </a:r>
                      <a:endParaRPr sz="2600">
                        <a:solidFill>
                          <a:srgbClr val="45818E"/>
                        </a:solidFill>
                        <a:latin typeface="Times New Roman"/>
                        <a:ea typeface="Times New Roman"/>
                        <a:cs typeface="Times New Roman"/>
                        <a:sym typeface="Times New Roman"/>
                      </a:endParaRPr>
                    </a:p>
                  </a:txBody>
                  <a:tcPr marT="54550" marB="54550" marR="54550" marL="54550" anchor="ctr"/>
                </a:tc>
                <a:tc>
                  <a:txBody>
                    <a:bodyPr/>
                    <a:lstStyle/>
                    <a:p>
                      <a:pPr indent="0" lvl="0" marL="0" rtl="0" algn="ctr">
                        <a:spcBef>
                          <a:spcPts val="0"/>
                        </a:spcBef>
                        <a:spcAft>
                          <a:spcPts val="0"/>
                        </a:spcAft>
                        <a:buClr>
                          <a:schemeClr val="dk1"/>
                        </a:buClr>
                        <a:buSzPts val="1100"/>
                        <a:buFont typeface="Arial"/>
                        <a:buNone/>
                      </a:pPr>
                      <a:r>
                        <a:rPr lang="en" sz="2600">
                          <a:latin typeface="Times New Roman"/>
                          <a:ea typeface="Times New Roman"/>
                          <a:cs typeface="Times New Roman"/>
                          <a:sym typeface="Times New Roman"/>
                        </a:rPr>
                        <a:t>D</a:t>
                      </a:r>
                      <a:r>
                        <a:rPr lang="en" sz="2600">
                          <a:latin typeface="Times New Roman"/>
                          <a:ea typeface="Times New Roman"/>
                          <a:cs typeface="Times New Roman"/>
                          <a:sym typeface="Times New Roman"/>
                        </a:rPr>
                        <a:t>evelopment and maintenance of female sex drive (libido).</a:t>
                      </a:r>
                      <a:endParaRPr sz="2600">
                        <a:latin typeface="Times New Roman"/>
                        <a:ea typeface="Times New Roman"/>
                        <a:cs typeface="Times New Roman"/>
                        <a:sym typeface="Times New Roman"/>
                      </a:endParaRPr>
                    </a:p>
                  </a:txBody>
                  <a:tcPr marT="54550" marB="54550" marR="54550" marL="54550" anchor="ctr">
                    <a:solidFill>
                      <a:srgbClr val="FFFFFF"/>
                    </a:solidFill>
                  </a:tcPr>
                </a:tc>
              </a:tr>
              <a:tr h="1344450">
                <a:tc>
                  <a:txBody>
                    <a:bodyPr/>
                    <a:lstStyle/>
                    <a:p>
                      <a:pPr indent="0" lvl="0" marL="0" rtl="0" algn="ctr">
                        <a:spcBef>
                          <a:spcPts val="0"/>
                        </a:spcBef>
                        <a:spcAft>
                          <a:spcPts val="0"/>
                        </a:spcAft>
                        <a:buClr>
                          <a:schemeClr val="dk1"/>
                        </a:buClr>
                        <a:buSzPts val="1100"/>
                        <a:buFont typeface="Arial"/>
                        <a:buNone/>
                      </a:pPr>
                      <a:r>
                        <a:rPr lang="en" sz="2600">
                          <a:solidFill>
                            <a:srgbClr val="45818E"/>
                          </a:solidFill>
                          <a:latin typeface="Times New Roman"/>
                          <a:ea typeface="Times New Roman"/>
                          <a:cs typeface="Times New Roman"/>
                          <a:sym typeface="Times New Roman"/>
                        </a:rPr>
                        <a:t>M</a:t>
                      </a:r>
                      <a:r>
                        <a:rPr lang="en" sz="2600">
                          <a:solidFill>
                            <a:srgbClr val="45818E"/>
                          </a:solidFill>
                          <a:latin typeface="Times New Roman"/>
                          <a:ea typeface="Times New Roman"/>
                          <a:cs typeface="Times New Roman"/>
                          <a:sym typeface="Times New Roman"/>
                        </a:rPr>
                        <a:t>asculinization of the developing male fetus (including penis and scrotum formation).</a:t>
                      </a:r>
                      <a:endParaRPr sz="2600">
                        <a:solidFill>
                          <a:srgbClr val="45818E"/>
                        </a:solidFill>
                        <a:latin typeface="Times New Roman"/>
                        <a:ea typeface="Times New Roman"/>
                        <a:cs typeface="Times New Roman"/>
                        <a:sym typeface="Times New Roman"/>
                      </a:endParaRPr>
                    </a:p>
                  </a:txBody>
                  <a:tcPr marT="54550" marB="54550" marR="54550" marL="54550" anchor="ctr"/>
                </a:tc>
                <a:tc>
                  <a:txBody>
                    <a:bodyPr/>
                    <a:lstStyle/>
                    <a:p>
                      <a:pPr indent="0" lvl="0" marL="0" rtl="0" algn="ctr">
                        <a:spcBef>
                          <a:spcPts val="0"/>
                        </a:spcBef>
                        <a:spcAft>
                          <a:spcPts val="0"/>
                        </a:spcAft>
                        <a:buNone/>
                      </a:pPr>
                      <a:r>
                        <a:t/>
                      </a:r>
                      <a:endParaRPr sz="2600">
                        <a:latin typeface="Times New Roman"/>
                        <a:ea typeface="Times New Roman"/>
                        <a:cs typeface="Times New Roman"/>
                        <a:sym typeface="Times New Roman"/>
                      </a:endParaRPr>
                    </a:p>
                  </a:txBody>
                  <a:tcPr marT="54550" marB="54550" marR="54550" marL="54550" anchor="ctr">
                    <a:solidFill>
                      <a:schemeClr val="lt2"/>
                    </a:solidFill>
                  </a:tcPr>
                </a:tc>
              </a:tr>
            </a:tbl>
          </a:graphicData>
        </a:graphic>
      </p:graphicFrame>
      <p:sp>
        <p:nvSpPr>
          <p:cNvPr id="566" name="Google Shape;566;p30"/>
          <p:cNvSpPr txBox="1"/>
          <p:nvPr/>
        </p:nvSpPr>
        <p:spPr>
          <a:xfrm>
            <a:off x="1097800" y="790925"/>
            <a:ext cx="6869400" cy="924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200">
                <a:solidFill>
                  <a:srgbClr val="F1C232"/>
                </a:solidFill>
                <a:latin typeface="Oswald"/>
                <a:ea typeface="Oswald"/>
                <a:cs typeface="Oswald"/>
                <a:sym typeface="Oswald"/>
              </a:rPr>
              <a:t>Effects of Adrenal Androgens</a:t>
            </a:r>
            <a:endParaRPr sz="4200">
              <a:solidFill>
                <a:srgbClr val="F1C232"/>
              </a:solidFill>
              <a:latin typeface="Oswald"/>
              <a:ea typeface="Oswald"/>
              <a:cs typeface="Oswald"/>
              <a:sym typeface="Oswald"/>
            </a:endParaRPr>
          </a:p>
        </p:txBody>
      </p:sp>
      <p:sp>
        <p:nvSpPr>
          <p:cNvPr id="567" name="Google Shape;567;p30"/>
          <p:cNvSpPr/>
          <p:nvPr/>
        </p:nvSpPr>
        <p:spPr>
          <a:xfrm>
            <a:off x="656637" y="1036184"/>
            <a:ext cx="4413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68" name="Google Shape;568;p30"/>
          <p:cNvSpPr txBox="1"/>
          <p:nvPr/>
        </p:nvSpPr>
        <p:spPr>
          <a:xfrm>
            <a:off x="998396" y="9788166"/>
            <a:ext cx="8049300" cy="924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200">
                <a:solidFill>
                  <a:srgbClr val="F1C232"/>
                </a:solidFill>
                <a:latin typeface="Oswald"/>
                <a:ea typeface="Oswald"/>
                <a:cs typeface="Oswald"/>
                <a:sym typeface="Oswald"/>
              </a:rPr>
              <a:t>Adrenogenital Syndrome </a:t>
            </a:r>
            <a:endParaRPr sz="4200">
              <a:solidFill>
                <a:srgbClr val="F1C232"/>
              </a:solidFill>
              <a:latin typeface="Oswald"/>
              <a:ea typeface="Oswald"/>
              <a:cs typeface="Oswald"/>
              <a:sym typeface="Oswald"/>
            </a:endParaRPr>
          </a:p>
        </p:txBody>
      </p:sp>
      <p:sp>
        <p:nvSpPr>
          <p:cNvPr id="569" name="Google Shape;569;p30"/>
          <p:cNvSpPr/>
          <p:nvPr/>
        </p:nvSpPr>
        <p:spPr>
          <a:xfrm>
            <a:off x="576822" y="10033431"/>
            <a:ext cx="4413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70" name="Google Shape;570;p30"/>
          <p:cNvSpPr txBox="1"/>
          <p:nvPr/>
        </p:nvSpPr>
        <p:spPr>
          <a:xfrm>
            <a:off x="557248" y="10544637"/>
            <a:ext cx="13158900" cy="964200"/>
          </a:xfrm>
          <a:prstGeom prst="rect">
            <a:avLst/>
          </a:prstGeom>
          <a:solidFill>
            <a:srgbClr val="F1C232"/>
          </a:solid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2900">
                <a:latin typeface="Merriweather"/>
                <a:ea typeface="Merriweather"/>
                <a:cs typeface="Merriweather"/>
                <a:sym typeface="Merriweather"/>
              </a:rPr>
              <a:t>Excessive adrenal androgens secretion</a:t>
            </a:r>
            <a:r>
              <a:rPr baseline="30000" lang="en" sz="2900">
                <a:latin typeface="Merriweather"/>
                <a:ea typeface="Merriweather"/>
                <a:cs typeface="Merriweather"/>
                <a:sym typeface="Merriweather"/>
              </a:rPr>
              <a:t>1</a:t>
            </a:r>
            <a:r>
              <a:rPr lang="en" sz="2900">
                <a:latin typeface="Merriweather"/>
                <a:ea typeface="Merriweather"/>
                <a:cs typeface="Merriweather"/>
                <a:sym typeface="Merriweather"/>
              </a:rPr>
              <a:t>, Causes:</a:t>
            </a:r>
            <a:endParaRPr sz="2900">
              <a:solidFill>
                <a:srgbClr val="FFFFFF"/>
              </a:solidFill>
              <a:latin typeface="Merriweather"/>
              <a:ea typeface="Merriweather"/>
              <a:cs typeface="Merriweather"/>
              <a:sym typeface="Merriweather"/>
            </a:endParaRPr>
          </a:p>
        </p:txBody>
      </p:sp>
      <p:graphicFrame>
        <p:nvGraphicFramePr>
          <p:cNvPr id="571" name="Google Shape;571;p30"/>
          <p:cNvGraphicFramePr/>
          <p:nvPr/>
        </p:nvGraphicFramePr>
        <p:xfrm>
          <a:off x="557252" y="11508853"/>
          <a:ext cx="3000000" cy="3000000"/>
        </p:xfrm>
        <a:graphic>
          <a:graphicData uri="http://schemas.openxmlformats.org/drawingml/2006/table">
            <a:tbl>
              <a:tblPr>
                <a:noFill/>
                <a:tableStyleId>{CCA2D68D-B675-451E-A431-30714432907A}</a:tableStyleId>
              </a:tblPr>
              <a:tblGrid>
                <a:gridCol w="6579450"/>
                <a:gridCol w="6579450"/>
              </a:tblGrid>
              <a:tr h="777450">
                <a:tc>
                  <a:txBody>
                    <a:bodyPr/>
                    <a:lstStyle/>
                    <a:p>
                      <a:pPr indent="0" lvl="0" marL="0" rtl="0" algn="ctr">
                        <a:spcBef>
                          <a:spcPts val="0"/>
                        </a:spcBef>
                        <a:spcAft>
                          <a:spcPts val="0"/>
                        </a:spcAft>
                        <a:buNone/>
                      </a:pPr>
                      <a:r>
                        <a:rPr b="1" lang="en" sz="2700">
                          <a:solidFill>
                            <a:srgbClr val="45818E"/>
                          </a:solidFill>
                          <a:latin typeface="Merriweather"/>
                          <a:ea typeface="Merriweather"/>
                          <a:cs typeface="Merriweather"/>
                          <a:sym typeface="Merriweather"/>
                        </a:rPr>
                        <a:t>Adrenocortical tumors</a:t>
                      </a:r>
                      <a:endParaRPr b="1" sz="2700">
                        <a:solidFill>
                          <a:srgbClr val="45818E"/>
                        </a:solidFill>
                        <a:latin typeface="Merriweather"/>
                        <a:ea typeface="Merriweather"/>
                        <a:cs typeface="Merriweather"/>
                        <a:sym typeface="Merriweather"/>
                      </a:endParaRPr>
                    </a:p>
                  </a:txBody>
                  <a:tcPr marT="91425" marB="91425" marR="91425" marL="91425" anchor="ctr">
                    <a:solidFill>
                      <a:srgbClr val="FFF2CC"/>
                    </a:solidFill>
                  </a:tcPr>
                </a:tc>
                <a:tc>
                  <a:txBody>
                    <a:bodyPr/>
                    <a:lstStyle/>
                    <a:p>
                      <a:pPr indent="0" lvl="0" marL="0" rtl="0" algn="ctr">
                        <a:spcBef>
                          <a:spcPts val="0"/>
                        </a:spcBef>
                        <a:spcAft>
                          <a:spcPts val="0"/>
                        </a:spcAft>
                        <a:buNone/>
                      </a:pPr>
                      <a:r>
                        <a:rPr b="1" lang="en" sz="2700">
                          <a:latin typeface="Merriweather"/>
                          <a:ea typeface="Merriweather"/>
                          <a:cs typeface="Merriweather"/>
                          <a:sym typeface="Merriweather"/>
                        </a:rPr>
                        <a:t>Congenital adrenal hyperplasia</a:t>
                      </a:r>
                      <a:endParaRPr b="1" sz="2700">
                        <a:latin typeface="Merriweather"/>
                        <a:ea typeface="Merriweather"/>
                        <a:cs typeface="Merriweather"/>
                        <a:sym typeface="Merriweather"/>
                      </a:endParaRPr>
                    </a:p>
                  </a:txBody>
                  <a:tcPr marT="91425" marB="91425" marR="91425" marL="91425" anchor="ctr">
                    <a:solidFill>
                      <a:srgbClr val="FFF2CC"/>
                    </a:solidFill>
                  </a:tcPr>
                </a:tc>
              </a:tr>
            </a:tbl>
          </a:graphicData>
        </a:graphic>
      </p:graphicFrame>
      <p:sp>
        <p:nvSpPr>
          <p:cNvPr id="572" name="Google Shape;572;p30"/>
          <p:cNvSpPr txBox="1"/>
          <p:nvPr/>
        </p:nvSpPr>
        <p:spPr>
          <a:xfrm>
            <a:off x="909748" y="12426734"/>
            <a:ext cx="8049300" cy="924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200">
                <a:solidFill>
                  <a:srgbClr val="F1C232"/>
                </a:solidFill>
                <a:latin typeface="Oswald"/>
                <a:ea typeface="Oswald"/>
                <a:cs typeface="Oswald"/>
                <a:sym typeface="Oswald"/>
              </a:rPr>
              <a:t>Congenital Adrenal Hyperplasia (CAH)</a:t>
            </a:r>
            <a:endParaRPr sz="4200">
              <a:solidFill>
                <a:srgbClr val="F1C232"/>
              </a:solidFill>
              <a:latin typeface="Oswald"/>
              <a:ea typeface="Oswald"/>
              <a:cs typeface="Oswald"/>
              <a:sym typeface="Oswald"/>
            </a:endParaRPr>
          </a:p>
        </p:txBody>
      </p:sp>
      <p:sp>
        <p:nvSpPr>
          <p:cNvPr id="573" name="Google Shape;573;p30"/>
          <p:cNvSpPr/>
          <p:nvPr/>
        </p:nvSpPr>
        <p:spPr>
          <a:xfrm>
            <a:off x="468600" y="12671994"/>
            <a:ext cx="4413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74" name="Google Shape;574;p30"/>
          <p:cNvSpPr txBox="1"/>
          <p:nvPr/>
        </p:nvSpPr>
        <p:spPr>
          <a:xfrm>
            <a:off x="188025" y="13201650"/>
            <a:ext cx="10926000" cy="52659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Familial disorder of adrenal steroid biosynthesis with autosomal recessive mode of inheritance. It affect both males and </a:t>
            </a:r>
            <a:r>
              <a:rPr lang="en" sz="2300">
                <a:latin typeface="Times New Roman"/>
                <a:ea typeface="Times New Roman"/>
                <a:cs typeface="Times New Roman"/>
                <a:sym typeface="Times New Roman"/>
              </a:rPr>
              <a:t>females</a:t>
            </a:r>
            <a:r>
              <a:rPr lang="en" sz="2300">
                <a:latin typeface="Times New Roman"/>
                <a:ea typeface="Times New Roman"/>
                <a:cs typeface="Times New Roman"/>
                <a:sym typeface="Times New Roman"/>
              </a:rPr>
              <a:t>.</a:t>
            </a:r>
            <a:endParaRPr sz="2300">
              <a:latin typeface="Times New Roman"/>
              <a:ea typeface="Times New Roman"/>
              <a:cs typeface="Times New Roman"/>
              <a:sym typeface="Times New Roman"/>
            </a:endParaRPr>
          </a:p>
          <a:p>
            <a:pPr indent="-374650" lvl="0" marL="457200" rtl="0" algn="l">
              <a:spcBef>
                <a:spcPts val="0"/>
              </a:spcBef>
              <a:spcAft>
                <a:spcPts val="0"/>
              </a:spcAft>
              <a:buClr>
                <a:srgbClr val="999999"/>
              </a:buClr>
              <a:buSzPts val="2300"/>
              <a:buFont typeface="Times New Roman"/>
              <a:buChar char="●"/>
            </a:pPr>
            <a:r>
              <a:rPr lang="en" sz="2300">
                <a:solidFill>
                  <a:srgbClr val="999999"/>
                </a:solidFill>
                <a:latin typeface="Times New Roman"/>
                <a:ea typeface="Times New Roman"/>
                <a:cs typeface="Times New Roman"/>
                <a:sym typeface="Times New Roman"/>
              </a:rPr>
              <a:t>It’s a group of diseases with a mutation in the genes for enzymes that mediate steroidogenesis. </a:t>
            </a:r>
            <a:endParaRPr sz="2300">
              <a:solidFill>
                <a:srgbClr val="999999"/>
              </a:solidFill>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Most Important enzyme deficiencies are:</a:t>
            </a:r>
            <a:endParaRPr sz="2300">
              <a:latin typeface="Times New Roman"/>
              <a:ea typeface="Times New Roman"/>
              <a:cs typeface="Times New Roman"/>
              <a:sym typeface="Times New Roman"/>
            </a:endParaRPr>
          </a:p>
          <a:p>
            <a:pPr indent="-374650" lvl="4" marL="2286000" rtl="0" algn="l">
              <a:spcBef>
                <a:spcPts val="0"/>
              </a:spcBef>
              <a:spcAft>
                <a:spcPts val="0"/>
              </a:spcAft>
              <a:buSzPts val="2300"/>
              <a:buFont typeface="Times New Roman"/>
              <a:buChar char="○"/>
            </a:pPr>
            <a:r>
              <a:rPr lang="en" sz="2300">
                <a:solidFill>
                  <a:srgbClr val="CC4125"/>
                </a:solidFill>
                <a:latin typeface="Times New Roman"/>
                <a:ea typeface="Times New Roman"/>
                <a:cs typeface="Times New Roman"/>
                <a:sym typeface="Times New Roman"/>
              </a:rPr>
              <a:t>21 α-Hydroxylase </a:t>
            </a:r>
            <a:r>
              <a:rPr lang="en" sz="2300">
                <a:solidFill>
                  <a:srgbClr val="8E7CC3"/>
                </a:solidFill>
                <a:latin typeface="Times New Roman"/>
                <a:ea typeface="Times New Roman"/>
                <a:cs typeface="Times New Roman"/>
                <a:sym typeface="Times New Roman"/>
              </a:rPr>
              <a:t>(&gt;80% of cases).</a:t>
            </a:r>
            <a:endParaRPr sz="2300">
              <a:solidFill>
                <a:srgbClr val="8E7CC3"/>
              </a:solidFill>
              <a:latin typeface="Times New Roman"/>
              <a:ea typeface="Times New Roman"/>
              <a:cs typeface="Times New Roman"/>
              <a:sym typeface="Times New Roman"/>
            </a:endParaRPr>
          </a:p>
          <a:p>
            <a:pPr indent="-374650" lvl="4" marL="2286000" rtl="0" algn="l">
              <a:spcBef>
                <a:spcPts val="0"/>
              </a:spcBef>
              <a:spcAft>
                <a:spcPts val="0"/>
              </a:spcAft>
              <a:buClr>
                <a:srgbClr val="8E7CC3"/>
              </a:buClr>
              <a:buSzPts val="2300"/>
              <a:buFont typeface="Times New Roman"/>
              <a:buChar char="○"/>
            </a:pPr>
            <a:r>
              <a:rPr lang="en" sz="2300">
                <a:solidFill>
                  <a:srgbClr val="8E7CC3"/>
                </a:solidFill>
                <a:latin typeface="Times New Roman"/>
                <a:ea typeface="Times New Roman"/>
                <a:cs typeface="Times New Roman"/>
                <a:sym typeface="Times New Roman"/>
              </a:rPr>
              <a:t>11 β-Hydroxylase (5-10% of cases).</a:t>
            </a:r>
            <a:endParaRPr sz="2300">
              <a:solidFill>
                <a:srgbClr val="8E7CC3"/>
              </a:solidFill>
              <a:latin typeface="Times New Roman"/>
              <a:ea typeface="Times New Roman"/>
              <a:cs typeface="Times New Roman"/>
              <a:sym typeface="Times New Roman"/>
            </a:endParaRPr>
          </a:p>
          <a:p>
            <a:pPr indent="-374650" lvl="4" marL="2286000" rtl="0" algn="l">
              <a:spcBef>
                <a:spcPts val="0"/>
              </a:spcBef>
              <a:spcAft>
                <a:spcPts val="0"/>
              </a:spcAft>
              <a:buSzPts val="2300"/>
              <a:buFont typeface="Times New Roman"/>
              <a:buChar char="○"/>
            </a:pPr>
            <a:r>
              <a:rPr lang="en" sz="2300">
                <a:solidFill>
                  <a:srgbClr val="8E7CC3"/>
                </a:solidFill>
                <a:latin typeface="Times New Roman"/>
                <a:ea typeface="Times New Roman"/>
                <a:cs typeface="Times New Roman"/>
                <a:sym typeface="Times New Roman"/>
              </a:rPr>
              <a:t>17 α-Hydroxylase </a:t>
            </a:r>
            <a:r>
              <a:rPr lang="en" sz="2300">
                <a:solidFill>
                  <a:srgbClr val="999999"/>
                </a:solidFill>
                <a:latin typeface="Times New Roman"/>
                <a:ea typeface="Times New Roman"/>
                <a:cs typeface="Times New Roman"/>
                <a:sym typeface="Times New Roman"/>
              </a:rPr>
              <a:t>(deficiency in this enzyme is rare,  associated with hypogonadisim since it is involved in androgen synthesis, unlike the others which mainly affect mineralocorticoids and glucocorticoids)</a:t>
            </a:r>
            <a:endParaRPr sz="2300">
              <a:solidFill>
                <a:srgbClr val="999999"/>
              </a:solidFill>
              <a:latin typeface="Times New Roman"/>
              <a:ea typeface="Times New Roman"/>
              <a:cs typeface="Times New Roman"/>
              <a:sym typeface="Times New Roman"/>
            </a:endParaRPr>
          </a:p>
          <a:p>
            <a:pPr indent="-374650" lvl="0" marL="457200" rtl="0" algn="l">
              <a:spcBef>
                <a:spcPts val="0"/>
              </a:spcBef>
              <a:spcAft>
                <a:spcPts val="0"/>
              </a:spcAft>
              <a:buSzPts val="2300"/>
              <a:buChar char="●"/>
            </a:pPr>
            <a:r>
              <a:rPr lang="en" sz="2300">
                <a:latin typeface="Times New Roman"/>
                <a:ea typeface="Times New Roman"/>
                <a:cs typeface="Times New Roman"/>
                <a:sym typeface="Times New Roman"/>
              </a:rPr>
              <a:t>The enzyme deficiency causes </a:t>
            </a:r>
            <a:r>
              <a:rPr b="1" lang="en" sz="2300">
                <a:latin typeface="Times New Roman"/>
                <a:ea typeface="Times New Roman"/>
                <a:cs typeface="Times New Roman"/>
                <a:sym typeface="Times New Roman"/>
              </a:rPr>
              <a:t>reduction in end-products</a:t>
            </a:r>
            <a:r>
              <a:rPr lang="en" sz="2300">
                <a:latin typeface="Times New Roman"/>
                <a:ea typeface="Times New Roman"/>
                <a:cs typeface="Times New Roman"/>
                <a:sym typeface="Times New Roman"/>
              </a:rPr>
              <a:t>, </a:t>
            </a:r>
            <a:r>
              <a:rPr b="1" lang="en" sz="2300">
                <a:latin typeface="Times New Roman"/>
                <a:ea typeface="Times New Roman"/>
                <a:cs typeface="Times New Roman"/>
                <a:sym typeface="Times New Roman"/>
              </a:rPr>
              <a:t>accumulation of hormone precursors</a:t>
            </a:r>
            <a:r>
              <a:rPr lang="en" sz="2300">
                <a:latin typeface="Times New Roman"/>
                <a:ea typeface="Times New Roman"/>
                <a:cs typeface="Times New Roman"/>
                <a:sym typeface="Times New Roman"/>
              </a:rPr>
              <a:t> and </a:t>
            </a:r>
            <a:r>
              <a:rPr b="1" lang="en" sz="2300">
                <a:latin typeface="Times New Roman"/>
                <a:ea typeface="Times New Roman"/>
                <a:cs typeface="Times New Roman"/>
                <a:sym typeface="Times New Roman"/>
              </a:rPr>
              <a:t>increased ACTH production.</a:t>
            </a:r>
            <a:endParaRPr b="1" sz="2300">
              <a:latin typeface="Times New Roman"/>
              <a:ea typeface="Times New Roman"/>
              <a:cs typeface="Times New Roman"/>
              <a:sym typeface="Times New Roman"/>
            </a:endParaRPr>
          </a:p>
          <a:p>
            <a:pPr indent="-374650" lvl="0" marL="457200" rtl="0" algn="l">
              <a:spcBef>
                <a:spcPts val="0"/>
              </a:spcBef>
              <a:spcAft>
                <a:spcPts val="0"/>
              </a:spcAft>
              <a:buSzPts val="2300"/>
              <a:buFont typeface="Times New Roman"/>
              <a:buChar char="●"/>
            </a:pPr>
            <a:r>
              <a:rPr lang="en" sz="2300">
                <a:latin typeface="Times New Roman"/>
                <a:ea typeface="Times New Roman"/>
                <a:cs typeface="Times New Roman"/>
                <a:sym typeface="Times New Roman"/>
              </a:rPr>
              <a:t>The clinical picture reflects the effects of inadequate production of cortisol and aldosterone and the increased production of androgens and steroid metabolites.</a:t>
            </a:r>
            <a:endParaRPr sz="2300">
              <a:latin typeface="Times New Roman"/>
              <a:ea typeface="Times New Roman"/>
              <a:cs typeface="Times New Roman"/>
              <a:sym typeface="Times New Roman"/>
            </a:endParaRPr>
          </a:p>
        </p:txBody>
      </p:sp>
      <p:pic>
        <p:nvPicPr>
          <p:cNvPr id="575" name="Google Shape;575;p30"/>
          <p:cNvPicPr preferRelativeResize="0"/>
          <p:nvPr/>
        </p:nvPicPr>
        <p:blipFill>
          <a:blip r:embed="rId3">
            <a:alphaModFix/>
          </a:blip>
          <a:stretch>
            <a:fillRect/>
          </a:stretch>
        </p:blipFill>
        <p:spPr>
          <a:xfrm>
            <a:off x="10302123" y="13864100"/>
            <a:ext cx="3652802" cy="1796476"/>
          </a:xfrm>
          <a:prstGeom prst="rect">
            <a:avLst/>
          </a:prstGeom>
          <a:noFill/>
          <a:ln cap="flat" cmpd="sng" w="9525">
            <a:solidFill>
              <a:srgbClr val="000000"/>
            </a:solidFill>
            <a:prstDash val="solid"/>
            <a:round/>
            <a:headEnd len="sm" w="sm" type="none"/>
            <a:tailEnd len="sm" w="sm" type="none"/>
          </a:ln>
        </p:spPr>
      </p:pic>
      <p:sp>
        <p:nvSpPr>
          <p:cNvPr id="576" name="Google Shape;576;p30"/>
          <p:cNvSpPr txBox="1"/>
          <p:nvPr/>
        </p:nvSpPr>
        <p:spPr>
          <a:xfrm>
            <a:off x="10706432" y="15722081"/>
            <a:ext cx="4355700" cy="3915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2700">
                <a:latin typeface="Merriweather"/>
                <a:ea typeface="Merriweather"/>
                <a:cs typeface="Merriweather"/>
                <a:sym typeface="Merriweather"/>
              </a:rPr>
              <a:t>Figure 12-1</a:t>
            </a:r>
            <a:endParaRPr b="1" sz="2700">
              <a:latin typeface="Merriweather"/>
              <a:ea typeface="Merriweather"/>
              <a:cs typeface="Merriweather"/>
              <a:sym typeface="Merriweather"/>
            </a:endParaRPr>
          </a:p>
        </p:txBody>
      </p:sp>
      <p:sp>
        <p:nvSpPr>
          <p:cNvPr id="577" name="Google Shape;577;p30"/>
          <p:cNvSpPr txBox="1"/>
          <p:nvPr/>
        </p:nvSpPr>
        <p:spPr>
          <a:xfrm>
            <a:off x="-16325" y="184651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578" name="Google Shape;578;p30"/>
          <p:cNvSpPr/>
          <p:nvPr/>
        </p:nvSpPr>
        <p:spPr>
          <a:xfrm>
            <a:off x="551939" y="18352977"/>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579" name="Google Shape;579;p30"/>
          <p:cNvSpPr/>
          <p:nvPr/>
        </p:nvSpPr>
        <p:spPr>
          <a:xfrm>
            <a:off x="6839" y="18352977"/>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80" name="Google Shape;580;p30"/>
          <p:cNvSpPr txBox="1"/>
          <p:nvPr/>
        </p:nvSpPr>
        <p:spPr>
          <a:xfrm>
            <a:off x="-109711" y="18745227"/>
            <a:ext cx="14229900" cy="1078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Times New Roman"/>
              <a:buAutoNum type="arabicPeriod"/>
            </a:pPr>
            <a:r>
              <a:rPr lang="en">
                <a:latin typeface="Times New Roman"/>
                <a:ea typeface="Times New Roman"/>
                <a:cs typeface="Times New Roman"/>
                <a:sym typeface="Times New Roman"/>
              </a:rPr>
              <a:t>In adult males, excessive adrenal androgens production has no clinical consequences. In prepubertal males it causes premature penile enlargement and early development of secondary sexual characteristic. In females it causes hirsutism and virilization -</a:t>
            </a:r>
            <a:r>
              <a:rPr lang="en">
                <a:solidFill>
                  <a:srgbClr val="231F20"/>
                </a:solidFill>
                <a:latin typeface="Times New Roman"/>
                <a:ea typeface="Times New Roman"/>
                <a:cs typeface="Times New Roman"/>
                <a:sym typeface="Times New Roman"/>
              </a:rPr>
              <a:t>male pattern hair growth and other masculine physical traits-</a:t>
            </a:r>
            <a:r>
              <a:rPr lang="en">
                <a:solidFill>
                  <a:srgbClr val="231F20"/>
                </a:solidFill>
              </a:rPr>
              <a:t> .</a:t>
            </a:r>
            <a:endParaRPr>
              <a:solidFill>
                <a:srgbClr val="231F20"/>
              </a:solidFill>
            </a:endParaRPr>
          </a:p>
          <a:p>
            <a:pPr indent="-317500" lvl="0" marL="457200" rtl="0" algn="l">
              <a:spcBef>
                <a:spcPts val="0"/>
              </a:spcBef>
              <a:spcAft>
                <a:spcPts val="0"/>
              </a:spcAft>
              <a:buSzPts val="1400"/>
              <a:buFont typeface="Times New Roman"/>
              <a:buAutoNum type="arabicPeriod"/>
            </a:pPr>
            <a:r>
              <a:rPr lang="en">
                <a:solidFill>
                  <a:srgbClr val="231F20"/>
                </a:solidFill>
                <a:latin typeface="Times New Roman"/>
                <a:ea typeface="Times New Roman"/>
                <a:cs typeface="Times New Roman"/>
                <a:sym typeface="Times New Roman"/>
              </a:rPr>
              <a:t>Androgen insensitivity syndrome</a:t>
            </a:r>
            <a:r>
              <a:rPr lang="en">
                <a:solidFill>
                  <a:srgbClr val="231F20"/>
                </a:solidFill>
              </a:rPr>
              <a:t> : </a:t>
            </a:r>
            <a:r>
              <a:rPr lang="en">
                <a:solidFill>
                  <a:srgbClr val="231F20"/>
                </a:solidFill>
                <a:latin typeface="Times New Roman"/>
                <a:ea typeface="Times New Roman"/>
                <a:cs typeface="Times New Roman"/>
                <a:sym typeface="Times New Roman"/>
              </a:rPr>
              <a:t>A genetic disorder in which a person with an XY genotype (male) can’t respond to androgens. Their androgen production is normal but they can’t exert their action due to a defect in the androgen receptor on various target tissue like the external genitalia, genital ducts and the testes. Consequently, the person has the physical traits of a woman, but the genotype (XY) of a male. </a:t>
            </a:r>
            <a:endParaRPr>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31"/>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86" name="Google Shape;586;p31"/>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587" name="Google Shape;587;p31"/>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Twelve </a:t>
            </a:r>
            <a:endParaRPr sz="3500">
              <a:latin typeface="Oswald"/>
              <a:ea typeface="Oswald"/>
              <a:cs typeface="Oswald"/>
              <a:sym typeface="Oswald"/>
            </a:endParaRPr>
          </a:p>
        </p:txBody>
      </p:sp>
      <p:sp>
        <p:nvSpPr>
          <p:cNvPr id="588" name="Google Shape;588;p31"/>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ANDROGENS </a:t>
            </a:r>
            <a:endParaRPr sz="3200">
              <a:solidFill>
                <a:srgbClr val="FFFFFF"/>
              </a:solidFill>
              <a:latin typeface="Oswald"/>
              <a:ea typeface="Oswald"/>
              <a:cs typeface="Oswald"/>
              <a:sym typeface="Oswald"/>
            </a:endParaRPr>
          </a:p>
        </p:txBody>
      </p:sp>
      <p:sp>
        <p:nvSpPr>
          <p:cNvPr id="589" name="Google Shape;589;p31"/>
          <p:cNvSpPr txBox="1"/>
          <p:nvPr/>
        </p:nvSpPr>
        <p:spPr>
          <a:xfrm>
            <a:off x="6" y="321600"/>
            <a:ext cx="6567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18</a:t>
            </a:r>
            <a:endParaRPr sz="4500">
              <a:solidFill>
                <a:srgbClr val="FFFFFF"/>
              </a:solidFill>
              <a:latin typeface="Oswald"/>
              <a:ea typeface="Oswald"/>
              <a:cs typeface="Oswald"/>
              <a:sym typeface="Oswald"/>
            </a:endParaRPr>
          </a:p>
        </p:txBody>
      </p:sp>
      <p:sp>
        <p:nvSpPr>
          <p:cNvPr id="590" name="Google Shape;590;p31"/>
          <p:cNvSpPr txBox="1"/>
          <p:nvPr/>
        </p:nvSpPr>
        <p:spPr>
          <a:xfrm>
            <a:off x="-19176340" y="22489464"/>
            <a:ext cx="13394700" cy="391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2800">
                <a:latin typeface="Merriweather"/>
                <a:ea typeface="Merriweather"/>
                <a:cs typeface="Merriweather"/>
                <a:sym typeface="Merriweather"/>
              </a:rPr>
              <a:t>Table 1-1 </a:t>
            </a:r>
            <a:r>
              <a:rPr lang="en" sz="2400">
                <a:latin typeface="Merriweather"/>
                <a:ea typeface="Merriweather"/>
                <a:cs typeface="Merriweather"/>
                <a:sym typeface="Merriweather"/>
              </a:rPr>
              <a:t>Showing types of synapses according to their anatomical structure. </a:t>
            </a:r>
            <a:endParaRPr sz="2400">
              <a:latin typeface="Merriweather"/>
              <a:ea typeface="Merriweather"/>
              <a:cs typeface="Merriweather"/>
              <a:sym typeface="Merriweather"/>
            </a:endParaRPr>
          </a:p>
        </p:txBody>
      </p:sp>
      <p:graphicFrame>
        <p:nvGraphicFramePr>
          <p:cNvPr id="591" name="Google Shape;591;p31"/>
          <p:cNvGraphicFramePr/>
          <p:nvPr/>
        </p:nvGraphicFramePr>
        <p:xfrm>
          <a:off x="170221" y="2274280"/>
          <a:ext cx="3000000" cy="3000000"/>
        </p:xfrm>
        <a:graphic>
          <a:graphicData uri="http://schemas.openxmlformats.org/drawingml/2006/table">
            <a:tbl>
              <a:tblPr>
                <a:noFill/>
                <a:tableStyleId>{CCA2D68D-B675-451E-A431-30714432907A}</a:tableStyleId>
              </a:tblPr>
              <a:tblGrid>
                <a:gridCol w="3429325"/>
                <a:gridCol w="3429325"/>
                <a:gridCol w="3429325"/>
                <a:gridCol w="3429325"/>
              </a:tblGrid>
              <a:tr h="845825">
                <a:tc>
                  <a:txBody>
                    <a:bodyPr/>
                    <a:lstStyle/>
                    <a:p>
                      <a:pPr indent="0" lvl="0" marL="0" rtl="0" algn="ctr">
                        <a:spcBef>
                          <a:spcPts val="0"/>
                        </a:spcBef>
                        <a:spcAft>
                          <a:spcPts val="0"/>
                        </a:spcAft>
                        <a:buClr>
                          <a:schemeClr val="dk1"/>
                        </a:buClr>
                        <a:buSzPts val="1100"/>
                        <a:buFont typeface="Arial"/>
                        <a:buNone/>
                      </a:pPr>
                      <a:r>
                        <a:rPr b="1" lang="en" sz="2800">
                          <a:solidFill>
                            <a:schemeClr val="lt1"/>
                          </a:solidFill>
                          <a:latin typeface="Times New Roman"/>
                          <a:ea typeface="Times New Roman"/>
                          <a:cs typeface="Times New Roman"/>
                          <a:sym typeface="Times New Roman"/>
                        </a:rPr>
                        <a:t>Before birth (female)</a:t>
                      </a:r>
                      <a:endParaRPr b="1" sz="2800">
                        <a:solidFill>
                          <a:schemeClr val="lt1"/>
                        </a:solidFill>
                        <a:latin typeface="Times New Roman"/>
                        <a:ea typeface="Times New Roman"/>
                        <a:cs typeface="Times New Roman"/>
                        <a:sym typeface="Times New Roman"/>
                      </a:endParaRPr>
                    </a:p>
                  </a:txBody>
                  <a:tcPr marT="91425" marB="91425" marR="91425" marL="91425" anchor="ctr">
                    <a:solidFill>
                      <a:srgbClr val="45818E"/>
                    </a:solidFill>
                  </a:tcPr>
                </a:tc>
                <a:tc>
                  <a:txBody>
                    <a:bodyPr/>
                    <a:lstStyle/>
                    <a:p>
                      <a:pPr indent="0" lvl="0" marL="0" rtl="0" algn="ctr">
                        <a:spcBef>
                          <a:spcPts val="0"/>
                        </a:spcBef>
                        <a:spcAft>
                          <a:spcPts val="0"/>
                        </a:spcAft>
                        <a:buClr>
                          <a:schemeClr val="dk1"/>
                        </a:buClr>
                        <a:buSzPts val="1100"/>
                        <a:buFont typeface="Arial"/>
                        <a:buNone/>
                      </a:pPr>
                      <a:r>
                        <a:rPr b="1" lang="en" sz="2800">
                          <a:solidFill>
                            <a:schemeClr val="dk1"/>
                          </a:solidFill>
                          <a:latin typeface="Times New Roman"/>
                          <a:ea typeface="Times New Roman"/>
                          <a:cs typeface="Times New Roman"/>
                          <a:sym typeface="Times New Roman"/>
                        </a:rPr>
                        <a:t>After birth (Female)</a:t>
                      </a:r>
                      <a:endParaRPr b="1" sz="2800">
                        <a:latin typeface="Times New Roman"/>
                        <a:ea typeface="Times New Roman"/>
                        <a:cs typeface="Times New Roman"/>
                        <a:sym typeface="Times New Roman"/>
                      </a:endParaRPr>
                    </a:p>
                  </a:txBody>
                  <a:tcPr marT="91425" marB="91425" marR="91425" marL="91425" anchor="ctr">
                    <a:solidFill>
                      <a:srgbClr val="FFF2CC"/>
                    </a:solidFill>
                  </a:tcPr>
                </a:tc>
                <a:tc>
                  <a:txBody>
                    <a:bodyPr/>
                    <a:lstStyle/>
                    <a:p>
                      <a:pPr indent="0" lvl="0" marL="0" rtl="0" algn="ctr">
                        <a:spcBef>
                          <a:spcPts val="0"/>
                        </a:spcBef>
                        <a:spcAft>
                          <a:spcPts val="0"/>
                        </a:spcAft>
                        <a:buNone/>
                      </a:pPr>
                      <a:r>
                        <a:rPr b="1" lang="en" sz="2800">
                          <a:solidFill>
                            <a:schemeClr val="dk1"/>
                          </a:solidFill>
                          <a:latin typeface="Times New Roman"/>
                          <a:ea typeface="Times New Roman"/>
                          <a:cs typeface="Times New Roman"/>
                          <a:sym typeface="Times New Roman"/>
                        </a:rPr>
                        <a:t>After birth (Prepubertal Male) </a:t>
                      </a:r>
                      <a:endParaRPr sz="2300">
                        <a:solidFill>
                          <a:srgbClr val="8E7CC3"/>
                        </a:solidFill>
                        <a:latin typeface="Times New Roman"/>
                        <a:ea typeface="Times New Roman"/>
                        <a:cs typeface="Times New Roman"/>
                        <a:sym typeface="Times New Roman"/>
                      </a:endParaRPr>
                    </a:p>
                    <a:p>
                      <a:pPr indent="0" lvl="0" marL="0" rtl="0" algn="ctr">
                        <a:spcBef>
                          <a:spcPts val="0"/>
                        </a:spcBef>
                        <a:spcAft>
                          <a:spcPts val="0"/>
                        </a:spcAft>
                        <a:buNone/>
                      </a:pPr>
                      <a:r>
                        <a:t/>
                      </a:r>
                      <a:endParaRPr b="1" sz="2800">
                        <a:latin typeface="Times New Roman"/>
                        <a:ea typeface="Times New Roman"/>
                        <a:cs typeface="Times New Roman"/>
                        <a:sym typeface="Times New Roman"/>
                      </a:endParaRPr>
                    </a:p>
                  </a:txBody>
                  <a:tcPr marT="91425" marB="91425" marR="91425" marL="91425" anchor="ctr">
                    <a:solidFill>
                      <a:srgbClr val="FFF2CC"/>
                    </a:solidFill>
                  </a:tcPr>
                </a:tc>
                <a:tc>
                  <a:txBody>
                    <a:bodyPr/>
                    <a:lstStyle/>
                    <a:p>
                      <a:pPr indent="0" lvl="0" marL="0" rtl="0" algn="ctr">
                        <a:spcBef>
                          <a:spcPts val="0"/>
                        </a:spcBef>
                        <a:spcAft>
                          <a:spcPts val="0"/>
                        </a:spcAft>
                        <a:buNone/>
                      </a:pPr>
                      <a:r>
                        <a:rPr b="1" lang="en" sz="2800">
                          <a:solidFill>
                            <a:schemeClr val="lt1"/>
                          </a:solidFill>
                          <a:latin typeface="Times New Roman"/>
                          <a:ea typeface="Times New Roman"/>
                          <a:cs typeface="Times New Roman"/>
                          <a:sym typeface="Times New Roman"/>
                        </a:rPr>
                        <a:t>Adult Male</a:t>
                      </a:r>
                      <a:endParaRPr b="1" sz="2800">
                        <a:solidFill>
                          <a:schemeClr val="lt1"/>
                        </a:solidFill>
                        <a:latin typeface="Times New Roman"/>
                        <a:ea typeface="Times New Roman"/>
                        <a:cs typeface="Times New Roman"/>
                        <a:sym typeface="Times New Roman"/>
                      </a:endParaRPr>
                    </a:p>
                  </a:txBody>
                  <a:tcPr marT="91425" marB="91425" marR="91425" marL="91425" anchor="ctr">
                    <a:solidFill>
                      <a:srgbClr val="45818E"/>
                    </a:solidFill>
                  </a:tcPr>
                </a:tc>
              </a:tr>
              <a:tr h="8390800">
                <a:tc>
                  <a:txBody>
                    <a:bodyPr/>
                    <a:lstStyle/>
                    <a:p>
                      <a:pPr indent="0" lvl="0" marL="0" rtl="0" algn="ctr">
                        <a:spcBef>
                          <a:spcPts val="0"/>
                        </a:spcBef>
                        <a:spcAft>
                          <a:spcPts val="0"/>
                        </a:spcAft>
                        <a:buNone/>
                      </a:pPr>
                      <a:r>
                        <a:rPr b="1" lang="en" sz="2200">
                          <a:latin typeface="Times New Roman"/>
                          <a:ea typeface="Times New Roman"/>
                          <a:cs typeface="Times New Roman"/>
                          <a:sym typeface="Times New Roman"/>
                        </a:rPr>
                        <a:t>Pseudohermaphroditism</a:t>
                      </a:r>
                      <a:r>
                        <a:rPr b="1" lang="en" sz="2200">
                          <a:latin typeface="Times New Roman"/>
                          <a:ea typeface="Times New Roman"/>
                          <a:cs typeface="Times New Roman"/>
                          <a:sym typeface="Times New Roman"/>
                        </a:rPr>
                        <a:t>:</a:t>
                      </a:r>
                      <a:endParaRPr b="1" sz="2200">
                        <a:latin typeface="Times New Roman"/>
                        <a:ea typeface="Times New Roman"/>
                        <a:cs typeface="Times New Roman"/>
                        <a:sym typeface="Times New Roman"/>
                      </a:endParaRPr>
                    </a:p>
                    <a:p>
                      <a:pPr indent="0" lvl="0" marL="0" rtl="0" algn="ctr">
                        <a:spcBef>
                          <a:spcPts val="0"/>
                        </a:spcBef>
                        <a:spcAft>
                          <a:spcPts val="0"/>
                        </a:spcAft>
                        <a:buNone/>
                      </a:pPr>
                      <a:r>
                        <a:t/>
                      </a:r>
                      <a:endParaRPr b="1" sz="2200">
                        <a:solidFill>
                          <a:srgbClr val="674EA7"/>
                        </a:solidFill>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Before 12 weeks in female fetus.</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XX true female with external male genitalia.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Cause: exposure of the mother to excessive androgens.</a:t>
                      </a:r>
                      <a:endParaRPr sz="2200">
                        <a:latin typeface="Times New Roman"/>
                        <a:ea typeface="Times New Roman"/>
                        <a:cs typeface="Times New Roman"/>
                        <a:sym typeface="Times New Roman"/>
                      </a:endParaRPr>
                    </a:p>
                    <a:p>
                      <a:pPr indent="0" lvl="0" marL="0" rtl="0" algn="l">
                        <a:spcBef>
                          <a:spcPts val="0"/>
                        </a:spcBef>
                        <a:spcAft>
                          <a:spcPts val="0"/>
                        </a:spcAft>
                        <a:buNone/>
                      </a:pPr>
                      <a:r>
                        <a:t/>
                      </a:r>
                      <a:endParaRPr b="1" sz="2200">
                        <a:solidFill>
                          <a:srgbClr val="674EA7"/>
                        </a:solidFill>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2400">
                          <a:solidFill>
                            <a:schemeClr val="dk1"/>
                          </a:solidFill>
                          <a:latin typeface="Times New Roman"/>
                          <a:ea typeface="Times New Roman"/>
                          <a:cs typeface="Times New Roman"/>
                          <a:sym typeface="Times New Roman"/>
                        </a:rPr>
                        <a:t> </a:t>
                      </a:r>
                      <a:r>
                        <a:rPr b="1" lang="en" sz="2200">
                          <a:solidFill>
                            <a:schemeClr val="dk1"/>
                          </a:solidFill>
                          <a:latin typeface="Times New Roman"/>
                          <a:ea typeface="Times New Roman"/>
                          <a:cs typeface="Times New Roman"/>
                          <a:sym typeface="Times New Roman"/>
                        </a:rPr>
                        <a:t>Virilization  </a:t>
                      </a:r>
                      <a:endParaRPr b="1" sz="2200">
                        <a:solidFill>
                          <a:schemeClr val="dk1"/>
                        </a:solidFill>
                        <a:latin typeface="Times New Roman"/>
                        <a:ea typeface="Times New Roman"/>
                        <a:cs typeface="Times New Roman"/>
                        <a:sym typeface="Times New Roman"/>
                      </a:endParaRPr>
                    </a:p>
                    <a:p>
                      <a:pPr indent="-368300" lvl="0" marL="457200" rtl="0" algn="l">
                        <a:spcBef>
                          <a:spcPts val="0"/>
                        </a:spcBef>
                        <a:spcAft>
                          <a:spcPts val="0"/>
                        </a:spcAft>
                        <a:buClr>
                          <a:schemeClr val="dk1"/>
                        </a:buClr>
                        <a:buSzPts val="2200"/>
                        <a:buFont typeface="Merriweather"/>
                        <a:buChar char="●"/>
                      </a:pPr>
                      <a:r>
                        <a:rPr b="1" lang="en" sz="2200">
                          <a:solidFill>
                            <a:schemeClr val="dk1"/>
                          </a:solidFill>
                          <a:latin typeface="Times New Roman"/>
                          <a:ea typeface="Times New Roman"/>
                          <a:cs typeface="Times New Roman"/>
                          <a:sym typeface="Times New Roman"/>
                        </a:rPr>
                        <a:t>Development of male characters in females</a:t>
                      </a:r>
                      <a:r>
                        <a:rPr lang="en" sz="2200">
                          <a:solidFill>
                            <a:schemeClr val="dk1"/>
                          </a:solidFill>
                          <a:latin typeface="Times New Roman"/>
                          <a:ea typeface="Times New Roman"/>
                          <a:cs typeface="Times New Roman"/>
                          <a:sym typeface="Times New Roman"/>
                        </a:rPr>
                        <a:t>:  </a:t>
                      </a:r>
                      <a:endParaRPr sz="2200">
                        <a:solidFill>
                          <a:schemeClr val="dk1"/>
                        </a:solidFill>
                        <a:latin typeface="Times New Roman"/>
                        <a:ea typeface="Times New Roman"/>
                        <a:cs typeface="Times New Roman"/>
                        <a:sym typeface="Times New Roman"/>
                      </a:endParaRPr>
                    </a:p>
                    <a:p>
                      <a:pPr indent="-368300" lvl="1" marL="914400" rtl="0" algn="l">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Increase bulk of muscles.  </a:t>
                      </a:r>
                      <a:endParaRPr sz="2200">
                        <a:solidFill>
                          <a:srgbClr val="45818E"/>
                        </a:solidFill>
                        <a:latin typeface="Times New Roman"/>
                        <a:ea typeface="Times New Roman"/>
                        <a:cs typeface="Times New Roman"/>
                        <a:sym typeface="Times New Roman"/>
                      </a:endParaRPr>
                    </a:p>
                    <a:p>
                      <a:pPr indent="-368300" lvl="1" marL="914400" rtl="0" algn="l">
                        <a:spcBef>
                          <a:spcPts val="0"/>
                        </a:spcBef>
                        <a:spcAft>
                          <a:spcPts val="0"/>
                        </a:spcAft>
                        <a:buClr>
                          <a:srgbClr val="45818E"/>
                        </a:buClr>
                        <a:buSzPts val="2200"/>
                        <a:buFont typeface="Times New Roman"/>
                        <a:buChar char="○"/>
                      </a:pPr>
                      <a:r>
                        <a:rPr lang="en" sz="2400">
                          <a:solidFill>
                            <a:schemeClr val="dk1"/>
                          </a:solidFill>
                          <a:latin typeface="Times New Roman"/>
                          <a:ea typeface="Times New Roman"/>
                          <a:cs typeface="Times New Roman"/>
                          <a:sym typeface="Times New Roman"/>
                        </a:rPr>
                        <a:t>Masculine distribution of hair on the body</a:t>
                      </a:r>
                      <a:endParaRPr sz="2200">
                        <a:solidFill>
                          <a:srgbClr val="45818E"/>
                        </a:solidFill>
                        <a:latin typeface="Times New Roman"/>
                        <a:ea typeface="Times New Roman"/>
                        <a:cs typeface="Times New Roman"/>
                        <a:sym typeface="Times New Roman"/>
                      </a:endParaRPr>
                    </a:p>
                    <a:p>
                      <a:pPr indent="-368300" lvl="1" marL="9144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Hoarseness or deeper voice </a:t>
                      </a:r>
                      <a:endParaRPr sz="2200">
                        <a:solidFill>
                          <a:schemeClr val="dk1"/>
                        </a:solidFill>
                        <a:latin typeface="Times New Roman"/>
                        <a:ea typeface="Times New Roman"/>
                        <a:cs typeface="Times New Roman"/>
                        <a:sym typeface="Times New Roman"/>
                      </a:endParaRPr>
                    </a:p>
                    <a:p>
                      <a:pPr indent="-368300" lvl="1" marL="914400" rtl="0" algn="l">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Increase body hair  </a:t>
                      </a:r>
                      <a:endParaRPr sz="2200">
                        <a:solidFill>
                          <a:srgbClr val="45818E"/>
                        </a:solidFill>
                        <a:latin typeface="Times New Roman"/>
                        <a:ea typeface="Times New Roman"/>
                        <a:cs typeface="Times New Roman"/>
                        <a:sym typeface="Times New Roman"/>
                      </a:endParaRPr>
                    </a:p>
                    <a:p>
                      <a:pPr indent="-368300" lvl="1" marL="914400" rtl="0" algn="l">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Increase facial hair</a:t>
                      </a:r>
                      <a:endParaRPr sz="2200">
                        <a:solidFill>
                          <a:srgbClr val="45818E"/>
                        </a:solidFill>
                        <a:latin typeface="Times New Roman"/>
                        <a:ea typeface="Times New Roman"/>
                        <a:cs typeface="Times New Roman"/>
                        <a:sym typeface="Times New Roman"/>
                      </a:endParaRPr>
                    </a:p>
                    <a:p>
                      <a:pPr indent="-368300" lvl="1" marL="914400" rtl="0" algn="l">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Occasionally baldness (if she possesses the gene for baldness)  </a:t>
                      </a:r>
                      <a:endParaRPr sz="2200">
                        <a:solidFill>
                          <a:srgbClr val="45818E"/>
                        </a:solidFill>
                        <a:latin typeface="Times New Roman"/>
                        <a:ea typeface="Times New Roman"/>
                        <a:cs typeface="Times New Roman"/>
                        <a:sym typeface="Times New Roman"/>
                      </a:endParaRPr>
                    </a:p>
                    <a:p>
                      <a:pPr indent="-368300" lvl="1" marL="914400" rtl="0" algn="l">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Atrophy of the breast  </a:t>
                      </a:r>
                      <a:endParaRPr sz="2200">
                        <a:solidFill>
                          <a:srgbClr val="45818E"/>
                        </a:solidFill>
                        <a:latin typeface="Times New Roman"/>
                        <a:ea typeface="Times New Roman"/>
                        <a:cs typeface="Times New Roman"/>
                        <a:sym typeface="Times New Roman"/>
                      </a:endParaRPr>
                    </a:p>
                    <a:p>
                      <a:pPr indent="-368300" lvl="1" marL="914400" rtl="0" algn="l">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Amenorrhea</a:t>
                      </a:r>
                      <a:endParaRPr sz="2200">
                        <a:solidFill>
                          <a:srgbClr val="45818E"/>
                        </a:solidFill>
                        <a:latin typeface="Times New Roman"/>
                        <a:ea typeface="Times New Roman"/>
                        <a:cs typeface="Times New Roman"/>
                        <a:sym typeface="Times New Roman"/>
                      </a:endParaRPr>
                    </a:p>
                    <a:p>
                      <a:pPr indent="-368300" lvl="1" marL="914400" rtl="0" algn="l">
                        <a:spcBef>
                          <a:spcPts val="0"/>
                        </a:spcBef>
                        <a:spcAft>
                          <a:spcPts val="0"/>
                        </a:spcAft>
                        <a:buClr>
                          <a:srgbClr val="45818E"/>
                        </a:buClr>
                        <a:buSzPts val="2200"/>
                        <a:buFont typeface="Times New Roman"/>
                        <a:buChar char="○"/>
                      </a:pPr>
                      <a:r>
                        <a:rPr lang="en" sz="2200">
                          <a:solidFill>
                            <a:srgbClr val="45818E"/>
                          </a:solidFill>
                          <a:latin typeface="Times New Roman"/>
                          <a:ea typeface="Times New Roman"/>
                          <a:cs typeface="Times New Roman"/>
                          <a:sym typeface="Times New Roman"/>
                        </a:rPr>
                        <a:t>Occasionally baldness</a:t>
                      </a:r>
                      <a:endParaRPr sz="2200">
                        <a:solidFill>
                          <a:srgbClr val="45818E"/>
                        </a:solidFill>
                        <a:latin typeface="Times New Roman"/>
                        <a:ea typeface="Times New Roman"/>
                        <a:cs typeface="Times New Roman"/>
                        <a:sym typeface="Times New Roman"/>
                      </a:endParaRPr>
                    </a:p>
                    <a:p>
                      <a:pPr indent="-368300" lvl="1" marL="914400" rtl="0" algn="l">
                        <a:spcBef>
                          <a:spcPts val="0"/>
                        </a:spcBef>
                        <a:spcAft>
                          <a:spcPts val="0"/>
                        </a:spcAft>
                        <a:buClr>
                          <a:srgbClr val="674EA7"/>
                        </a:buClr>
                        <a:buSzPts val="2200"/>
                        <a:buFont typeface="Times New Roman"/>
                        <a:buChar char="○"/>
                      </a:pPr>
                      <a:r>
                        <a:rPr lang="en" sz="2200">
                          <a:solidFill>
                            <a:srgbClr val="674EA7"/>
                          </a:solidFill>
                          <a:latin typeface="Times New Roman"/>
                          <a:ea typeface="Times New Roman"/>
                          <a:cs typeface="Times New Roman"/>
                          <a:sym typeface="Times New Roman"/>
                        </a:rPr>
                        <a:t>Growth of the clitoris to resemble a penis.</a:t>
                      </a:r>
                      <a:endParaRPr sz="2200">
                        <a:solidFill>
                          <a:srgbClr val="674EA7"/>
                        </a:solidFill>
                        <a:latin typeface="Times New Roman"/>
                        <a:ea typeface="Times New Roman"/>
                        <a:cs typeface="Times New Roman"/>
                        <a:sym typeface="Times New Roman"/>
                      </a:endParaRPr>
                    </a:p>
                    <a:p>
                      <a:pPr indent="-368300" lvl="1" marL="914400" rtl="0" algn="l">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Growth of a beard</a:t>
                      </a:r>
                      <a:endParaRPr sz="2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dk1"/>
                        </a:solidFill>
                        <a:latin typeface="Times New Roman"/>
                        <a:ea typeface="Times New Roman"/>
                        <a:cs typeface="Times New Roman"/>
                        <a:sym typeface="Times New Roman"/>
                      </a:endParaRPr>
                    </a:p>
                  </a:txBody>
                  <a:tcPr marT="91425" marB="91425" marR="91425" marL="91425" anchor="ctr"/>
                </a:tc>
                <a:tc>
                  <a:txBody>
                    <a:bodyPr/>
                    <a:lstStyle/>
                    <a:p>
                      <a:pPr indent="0" lvl="0" marL="0" rtl="0" algn="l">
                        <a:spcBef>
                          <a:spcPts val="0"/>
                        </a:spcBef>
                        <a:spcAft>
                          <a:spcPts val="0"/>
                        </a:spcAft>
                        <a:buClr>
                          <a:schemeClr val="dk1"/>
                        </a:buClr>
                        <a:buSzPts val="1100"/>
                        <a:buFont typeface="Arial"/>
                        <a:buNone/>
                      </a:pPr>
                      <a:r>
                        <a:rPr lang="en" sz="2200">
                          <a:solidFill>
                            <a:srgbClr val="45818E"/>
                          </a:solidFill>
                          <a:latin typeface="Times New Roman"/>
                          <a:ea typeface="Times New Roman"/>
                          <a:cs typeface="Times New Roman"/>
                          <a:sym typeface="Times New Roman"/>
                        </a:rPr>
                        <a:t>A virilizing</a:t>
                      </a:r>
                      <a:r>
                        <a:rPr lang="en" sz="2200">
                          <a:solidFill>
                            <a:srgbClr val="999999"/>
                          </a:solidFill>
                          <a:latin typeface="Times New Roman"/>
                          <a:ea typeface="Times New Roman"/>
                          <a:cs typeface="Times New Roman"/>
                          <a:sym typeface="Times New Roman"/>
                        </a:rPr>
                        <a:t> (masculinizing)</a:t>
                      </a:r>
                      <a:r>
                        <a:rPr lang="en" sz="2200">
                          <a:solidFill>
                            <a:schemeClr val="dk1"/>
                          </a:solidFill>
                          <a:latin typeface="Times New Roman"/>
                          <a:ea typeface="Times New Roman"/>
                          <a:cs typeface="Times New Roman"/>
                          <a:sym typeface="Times New Roman"/>
                        </a:rPr>
                        <a:t> </a:t>
                      </a:r>
                      <a:r>
                        <a:rPr lang="en" sz="2200">
                          <a:solidFill>
                            <a:srgbClr val="45818E"/>
                          </a:solidFill>
                          <a:latin typeface="Times New Roman"/>
                          <a:ea typeface="Times New Roman"/>
                          <a:cs typeface="Times New Roman"/>
                          <a:sym typeface="Times New Roman"/>
                        </a:rPr>
                        <a:t>adrenal tumor causes the same characteristics</a:t>
                      </a:r>
                      <a:endParaRPr sz="2200">
                        <a:solidFill>
                          <a:srgbClr val="45818E"/>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200">
                          <a:solidFill>
                            <a:srgbClr val="45818E"/>
                          </a:solidFill>
                          <a:latin typeface="Times New Roman"/>
                          <a:ea typeface="Times New Roman"/>
                          <a:cs typeface="Times New Roman"/>
                          <a:sym typeface="Times New Roman"/>
                        </a:rPr>
                        <a:t>as in the female plus rapid development of the male sexual organ.</a:t>
                      </a:r>
                      <a:endParaRPr sz="22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Precocious puberty.  </a:t>
                      </a:r>
                      <a:endParaRPr sz="23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Early appearance of male characters.</a:t>
                      </a:r>
                      <a:endParaRPr sz="23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Increase musculature.  </a:t>
                      </a:r>
                      <a:endParaRPr sz="23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Development of external genitalia organ to adult size.  </a:t>
                      </a:r>
                      <a:endParaRPr sz="23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Clr>
                          <a:srgbClr val="45818E"/>
                        </a:buClr>
                        <a:buSzPts val="2300"/>
                        <a:buFont typeface="Times New Roman"/>
                        <a:buChar char="●"/>
                      </a:pPr>
                      <a:r>
                        <a:rPr lang="en" sz="2300">
                          <a:solidFill>
                            <a:srgbClr val="45818E"/>
                          </a:solidFill>
                          <a:latin typeface="Times New Roman"/>
                          <a:ea typeface="Times New Roman"/>
                          <a:cs typeface="Times New Roman"/>
                          <a:sym typeface="Times New Roman"/>
                        </a:rPr>
                        <a:t>No spermatogenesis.</a:t>
                      </a:r>
                      <a:endParaRPr sz="2300">
                        <a:solidFill>
                          <a:srgbClr val="45818E"/>
                        </a:solidFill>
                        <a:latin typeface="Times New Roman"/>
                        <a:ea typeface="Times New Roman"/>
                        <a:cs typeface="Times New Roman"/>
                        <a:sym typeface="Times New Roman"/>
                      </a:endParaRPr>
                    </a:p>
                    <a:p>
                      <a:pPr indent="-374650" lvl="0" marL="457200" rtl="0" algn="l">
                        <a:spcBef>
                          <a:spcPts val="0"/>
                        </a:spcBef>
                        <a:spcAft>
                          <a:spcPts val="0"/>
                        </a:spcAft>
                        <a:buClr>
                          <a:srgbClr val="8E7CC3"/>
                        </a:buClr>
                        <a:buSzPts val="2300"/>
                        <a:buFont typeface="Times New Roman"/>
                        <a:buChar char="●"/>
                      </a:pPr>
                      <a:r>
                        <a:rPr lang="en" sz="2300">
                          <a:solidFill>
                            <a:srgbClr val="8E7CC3"/>
                          </a:solidFill>
                          <a:latin typeface="Times New Roman"/>
                          <a:ea typeface="Times New Roman"/>
                          <a:cs typeface="Times New Roman"/>
                          <a:sym typeface="Times New Roman"/>
                        </a:rPr>
                        <a:t>Increased growth but shorter stature because of early closure of epiphyseal plates.</a:t>
                      </a:r>
                      <a:endParaRPr sz="2300">
                        <a:solidFill>
                          <a:srgbClr val="8E7CC3"/>
                        </a:solidFill>
                        <a:latin typeface="Times New Roman"/>
                        <a:ea typeface="Times New Roman"/>
                        <a:cs typeface="Times New Roman"/>
                        <a:sym typeface="Times New Roman"/>
                      </a:endParaRPr>
                    </a:p>
                    <a:p>
                      <a:pPr indent="-374650" lvl="0" marL="457200" rtl="0" algn="l">
                        <a:spcBef>
                          <a:spcPts val="0"/>
                        </a:spcBef>
                        <a:spcAft>
                          <a:spcPts val="0"/>
                        </a:spcAft>
                        <a:buClr>
                          <a:srgbClr val="8E7CC3"/>
                        </a:buClr>
                        <a:buSzPts val="2300"/>
                        <a:buFont typeface="Times New Roman"/>
                        <a:buChar char="●"/>
                      </a:pPr>
                      <a:r>
                        <a:rPr lang="en" sz="2300">
                          <a:solidFill>
                            <a:srgbClr val="8E7CC3"/>
                          </a:solidFill>
                          <a:latin typeface="Times New Roman"/>
                          <a:ea typeface="Times New Roman"/>
                          <a:cs typeface="Times New Roman"/>
                          <a:sym typeface="Times New Roman"/>
                        </a:rPr>
                        <a:t>Rapid development of secondary sexual characteristics</a:t>
                      </a:r>
                      <a:endParaRPr sz="2300">
                        <a:solidFill>
                          <a:srgbClr val="8E7CC3"/>
                        </a:solidFill>
                        <a:latin typeface="Times New Roman"/>
                        <a:ea typeface="Times New Roman"/>
                        <a:cs typeface="Times New Roman"/>
                        <a:sym typeface="Times New Roman"/>
                      </a:endParaRPr>
                    </a:p>
                    <a:p>
                      <a:pPr indent="0" lvl="0" marL="0" rtl="0" algn="l">
                        <a:spcBef>
                          <a:spcPts val="0"/>
                        </a:spcBef>
                        <a:spcAft>
                          <a:spcPts val="0"/>
                        </a:spcAft>
                        <a:buNone/>
                      </a:pPr>
                      <a:r>
                        <a:t/>
                      </a:r>
                      <a:endParaRPr b="1" sz="2700">
                        <a:latin typeface="Times New Roman"/>
                        <a:ea typeface="Times New Roman"/>
                        <a:cs typeface="Times New Roman"/>
                        <a:sym typeface="Times New Roman"/>
                      </a:endParaRPr>
                    </a:p>
                  </a:txBody>
                  <a:tcPr marT="91425" marB="91425" marR="91425" marL="91425" anchor="ctr"/>
                </a:tc>
                <a:tc>
                  <a:txBody>
                    <a:bodyPr/>
                    <a:lstStyle/>
                    <a:p>
                      <a:pPr indent="0" lvl="0" marL="0" rtl="0" algn="l">
                        <a:spcBef>
                          <a:spcPts val="0"/>
                        </a:spcBef>
                        <a:spcAft>
                          <a:spcPts val="0"/>
                        </a:spcAft>
                        <a:buClr>
                          <a:schemeClr val="dk1"/>
                        </a:buClr>
                        <a:buSzPts val="1100"/>
                        <a:buFont typeface="Arial"/>
                        <a:buNone/>
                      </a:pPr>
                      <a:r>
                        <a:t/>
                      </a:r>
                      <a:endParaRPr sz="24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The virilizing characteristics of adrenogenital syndrome are usually obscured by the normal virilizing characteristics of the testosterone secreted by the testes.</a:t>
                      </a:r>
                      <a:endParaRPr sz="2400">
                        <a:solidFill>
                          <a:schemeClr val="dk1"/>
                        </a:solidFill>
                        <a:latin typeface="Times New Roman"/>
                        <a:ea typeface="Times New Roman"/>
                        <a:cs typeface="Times New Roman"/>
                        <a:sym typeface="Times New Roman"/>
                      </a:endParaRPr>
                    </a:p>
                    <a:p>
                      <a:pPr indent="-228600" lvl="0" marL="457200" rtl="0" algn="l">
                        <a:spcBef>
                          <a:spcPts val="0"/>
                        </a:spcBef>
                        <a:spcAft>
                          <a:spcPts val="0"/>
                        </a:spcAft>
                        <a:buNone/>
                      </a:pPr>
                      <a:r>
                        <a:t/>
                      </a:r>
                      <a:endParaRPr b="1" sz="2200">
                        <a:latin typeface="Times New Roman"/>
                        <a:ea typeface="Times New Roman"/>
                        <a:cs typeface="Times New Roman"/>
                        <a:sym typeface="Times New Roman"/>
                      </a:endParaRPr>
                    </a:p>
                  </a:txBody>
                  <a:tcPr marT="91425" marB="91425" marR="91425" marL="91425"/>
                </a:tc>
              </a:tr>
            </a:tbl>
          </a:graphicData>
        </a:graphic>
      </p:graphicFrame>
      <p:sp>
        <p:nvSpPr>
          <p:cNvPr id="592" name="Google Shape;592;p31"/>
          <p:cNvSpPr txBox="1"/>
          <p:nvPr/>
        </p:nvSpPr>
        <p:spPr>
          <a:xfrm>
            <a:off x="629138" y="1350272"/>
            <a:ext cx="11277600" cy="924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lang="en" sz="4200">
                <a:solidFill>
                  <a:srgbClr val="F1C232"/>
                </a:solidFill>
                <a:latin typeface="Oswald"/>
                <a:ea typeface="Oswald"/>
                <a:cs typeface="Oswald"/>
                <a:sym typeface="Oswald"/>
              </a:rPr>
              <a:t>Signs And Symptoms of Adrenogenital Syndrome</a:t>
            </a:r>
            <a:endParaRPr sz="4200">
              <a:solidFill>
                <a:srgbClr val="F1C232"/>
              </a:solidFill>
              <a:latin typeface="Oswald"/>
              <a:ea typeface="Oswald"/>
              <a:cs typeface="Oswald"/>
              <a:sym typeface="Oswald"/>
            </a:endParaRPr>
          </a:p>
        </p:txBody>
      </p:sp>
      <p:sp>
        <p:nvSpPr>
          <p:cNvPr id="593" name="Google Shape;593;p31"/>
          <p:cNvSpPr/>
          <p:nvPr/>
        </p:nvSpPr>
        <p:spPr>
          <a:xfrm>
            <a:off x="187987" y="1595541"/>
            <a:ext cx="4413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p>
        </p:txBody>
      </p:sp>
      <p:sp>
        <p:nvSpPr>
          <p:cNvPr id="594" name="Google Shape;594;p31"/>
          <p:cNvSpPr txBox="1"/>
          <p:nvPr/>
        </p:nvSpPr>
        <p:spPr>
          <a:xfrm>
            <a:off x="74425" y="12978947"/>
            <a:ext cx="13908900" cy="12657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45818E"/>
                </a:solidFill>
                <a:latin typeface="Oswald"/>
                <a:ea typeface="Oswald"/>
                <a:cs typeface="Oswald"/>
                <a:sym typeface="Oswald"/>
              </a:rPr>
              <a:t>Diagnosis</a:t>
            </a:r>
            <a:r>
              <a:rPr lang="en" sz="3100">
                <a:solidFill>
                  <a:srgbClr val="45818E"/>
                </a:solidFill>
                <a:latin typeface="Times New Roman"/>
                <a:ea typeface="Times New Roman"/>
                <a:cs typeface="Times New Roman"/>
                <a:sym typeface="Times New Roman"/>
              </a:rPr>
              <a:t>: </a:t>
            </a:r>
            <a:r>
              <a:rPr lang="en" sz="2500">
                <a:latin typeface="Times New Roman"/>
                <a:ea typeface="Times New Roman"/>
                <a:cs typeface="Times New Roman"/>
                <a:sym typeface="Times New Roman"/>
              </a:rPr>
              <a:t>It is often difficult to make a diagnosis. However, the excretion of 17 ketosteroids (derived  from androgens) in urine may be 10 to 15 times normal, used in diagnosing the disease.</a:t>
            </a:r>
            <a:endParaRPr sz="2500">
              <a:latin typeface="Times New Roman"/>
              <a:ea typeface="Times New Roman"/>
              <a:cs typeface="Times New Roman"/>
              <a:sym typeface="Times New Roman"/>
            </a:endParaRPr>
          </a:p>
          <a:p>
            <a:pPr indent="0" lvl="0" marL="0" rtl="0" algn="l">
              <a:spcBef>
                <a:spcPts val="0"/>
              </a:spcBef>
              <a:spcAft>
                <a:spcPts val="0"/>
              </a:spcAft>
              <a:buNone/>
            </a:pPr>
            <a:r>
              <a:t/>
            </a:r>
            <a:endParaRPr sz="3100">
              <a:solidFill>
                <a:srgbClr val="F6B26B"/>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txBox="1"/>
          <p:nvPr/>
        </p:nvSpPr>
        <p:spPr>
          <a:xfrm>
            <a:off x="206863" y="6005638"/>
            <a:ext cx="4058700" cy="3972600"/>
          </a:xfrm>
          <a:prstGeom prst="rect">
            <a:avLst/>
          </a:prstGeom>
          <a:noFill/>
          <a:ln cap="flat" cmpd="sng" w="9525">
            <a:solidFill>
              <a:srgbClr val="000000"/>
            </a:solidFill>
            <a:prstDash val="dot"/>
            <a:round/>
            <a:headEnd len="sm" w="sm" type="none"/>
            <a:tailEnd len="sm" w="sm" type="none"/>
          </a:ln>
        </p:spPr>
        <p:txBody>
          <a:bodyPr anchorCtr="0" anchor="t" bIns="36000" lIns="36000" spcFirstLastPara="1" rIns="36000" wrap="square" tIns="36000">
            <a:noAutofit/>
          </a:bodyPr>
          <a:lstStyle/>
          <a:p>
            <a:pPr indent="0" lvl="0" marL="0" rtl="0" algn="ctr">
              <a:spcBef>
                <a:spcPts val="200"/>
              </a:spcBef>
              <a:spcAft>
                <a:spcPts val="0"/>
              </a:spcAft>
              <a:buNone/>
            </a:pPr>
            <a:r>
              <a:rPr b="1" lang="en" sz="2000">
                <a:solidFill>
                  <a:schemeClr val="dk1"/>
                </a:solidFill>
                <a:highlight>
                  <a:srgbClr val="FFF2CC"/>
                </a:highlight>
                <a:latin typeface="Times New Roman"/>
                <a:ea typeface="Times New Roman"/>
                <a:cs typeface="Times New Roman"/>
                <a:sym typeface="Times New Roman"/>
              </a:rPr>
              <a:t>Adrenal Cortex</a:t>
            </a:r>
            <a:endParaRPr b="1" sz="2000">
              <a:solidFill>
                <a:schemeClr val="dk1"/>
              </a:solidFill>
              <a:highlight>
                <a:srgbClr val="FFF2CC"/>
              </a:highlight>
              <a:latin typeface="Times New Roman"/>
              <a:ea typeface="Times New Roman"/>
              <a:cs typeface="Times New Roman"/>
              <a:sym typeface="Times New Roman"/>
            </a:endParaRPr>
          </a:p>
          <a:p>
            <a:pPr indent="0" lvl="0" marL="0" rtl="0" algn="ctr">
              <a:spcBef>
                <a:spcPts val="200"/>
              </a:spcBef>
              <a:spcAft>
                <a:spcPts val="0"/>
              </a:spcAft>
              <a:buNone/>
            </a:pPr>
            <a:r>
              <a:rPr lang="en" sz="2000">
                <a:solidFill>
                  <a:schemeClr val="dk1"/>
                </a:solidFill>
                <a:latin typeface="Times New Roman"/>
                <a:ea typeface="Times New Roman"/>
                <a:cs typeface="Times New Roman"/>
                <a:sym typeface="Times New Roman"/>
              </a:rPr>
              <a:t>(Outer)</a:t>
            </a:r>
            <a:endParaRPr sz="1700">
              <a:solidFill>
                <a:schemeClr val="dk1"/>
              </a:solidFill>
              <a:latin typeface="Times New Roman"/>
              <a:ea typeface="Times New Roman"/>
              <a:cs typeface="Times New Roman"/>
              <a:sym typeface="Times New Roman"/>
            </a:endParaRPr>
          </a:p>
        </p:txBody>
      </p:sp>
      <p:sp>
        <p:nvSpPr>
          <p:cNvPr id="72" name="Google Shape;72;p14"/>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3" name="Google Shape;73;p14"/>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4" name="Google Shape;74;p14"/>
          <p:cNvSpPr/>
          <p:nvPr/>
        </p:nvSpPr>
        <p:spPr>
          <a:xfrm rot="10800000">
            <a:off x="302750" y="1527375"/>
            <a:ext cx="13446000" cy="2180700"/>
          </a:xfrm>
          <a:prstGeom prst="round1Rect">
            <a:avLst>
              <a:gd fmla="val 16667" name="adj"/>
            </a:avLst>
          </a:prstGeom>
          <a:noFill/>
          <a:ln cap="flat" cmpd="sng" w="38100">
            <a:solidFill>
              <a:srgbClr val="666666"/>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5" name="Google Shape;75;p14"/>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 </a:t>
            </a:r>
            <a:endParaRPr sz="3500">
              <a:latin typeface="Oswald"/>
              <a:ea typeface="Oswald"/>
              <a:cs typeface="Oswald"/>
              <a:sym typeface="Oswald"/>
            </a:endParaRPr>
          </a:p>
        </p:txBody>
      </p:sp>
      <p:sp>
        <p:nvSpPr>
          <p:cNvPr id="76" name="Google Shape;76;p14"/>
          <p:cNvSpPr/>
          <p:nvPr/>
        </p:nvSpPr>
        <p:spPr>
          <a:xfrm>
            <a:off x="780250" y="1174850"/>
            <a:ext cx="133167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77" name="Google Shape;77;p14"/>
          <p:cNvSpPr/>
          <p:nvPr/>
        </p:nvSpPr>
        <p:spPr>
          <a:xfrm>
            <a:off x="283700" y="1174841"/>
            <a:ext cx="18873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txBox="1"/>
          <p:nvPr/>
        </p:nvSpPr>
        <p:spPr>
          <a:xfrm>
            <a:off x="331315" y="1165741"/>
            <a:ext cx="1887300" cy="4335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a:t>
            </a:r>
            <a:endParaRPr sz="2800">
              <a:solidFill>
                <a:srgbClr val="FFFFFF"/>
              </a:solidFill>
              <a:latin typeface="Oswald"/>
              <a:ea typeface="Oswald"/>
              <a:cs typeface="Oswald"/>
              <a:sym typeface="Oswald"/>
            </a:endParaRPr>
          </a:p>
        </p:txBody>
      </p:sp>
      <p:sp>
        <p:nvSpPr>
          <p:cNvPr id="79" name="Google Shape;79;p14"/>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MINERALOCORTICOIDS</a:t>
            </a:r>
            <a:endParaRPr sz="3200">
              <a:solidFill>
                <a:srgbClr val="FFFFFF"/>
              </a:solidFill>
              <a:latin typeface="Oswald"/>
              <a:ea typeface="Oswald"/>
              <a:cs typeface="Oswald"/>
              <a:sym typeface="Oswald"/>
            </a:endParaRPr>
          </a:p>
        </p:txBody>
      </p:sp>
      <p:sp>
        <p:nvSpPr>
          <p:cNvPr id="80" name="Google Shape;80;p14"/>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a:t>
            </a:r>
            <a:endParaRPr sz="4500">
              <a:solidFill>
                <a:srgbClr val="FFFFFF"/>
              </a:solidFill>
              <a:latin typeface="Oswald"/>
              <a:ea typeface="Oswald"/>
              <a:cs typeface="Oswald"/>
              <a:sym typeface="Oswald"/>
            </a:endParaRPr>
          </a:p>
        </p:txBody>
      </p:sp>
      <p:sp>
        <p:nvSpPr>
          <p:cNvPr id="81" name="Google Shape;81;p14"/>
          <p:cNvSpPr txBox="1"/>
          <p:nvPr/>
        </p:nvSpPr>
        <p:spPr>
          <a:xfrm>
            <a:off x="656625" y="1743800"/>
            <a:ext cx="11277600" cy="2158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The cellular arrangements and functional components of the adrenal gland.</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The hormones secreted by the medulla and cortex of the adrenal gland.</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The synthesis of the adrenocortical steroids.</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The physiological actions of aldosterone.</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The regulation of aldosterone secretion.</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sz="1800">
                <a:latin typeface="Times New Roman"/>
                <a:ea typeface="Times New Roman"/>
                <a:cs typeface="Times New Roman"/>
                <a:sym typeface="Times New Roman"/>
              </a:rPr>
              <a:t>The major stimulus for aldosterone secretion.</a:t>
            </a:r>
            <a:endParaRPr sz="1800">
              <a:latin typeface="Times New Roman"/>
              <a:ea typeface="Times New Roman"/>
              <a:cs typeface="Times New Roman"/>
              <a:sym typeface="Times New Roman"/>
            </a:endParaRPr>
          </a:p>
        </p:txBody>
      </p:sp>
      <p:sp>
        <p:nvSpPr>
          <p:cNvPr id="82" name="Google Shape;82;p14"/>
          <p:cNvSpPr/>
          <p:nvPr/>
        </p:nvSpPr>
        <p:spPr>
          <a:xfrm>
            <a:off x="393930" y="4108774"/>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83" name="Google Shape;83;p14"/>
          <p:cNvSpPr txBox="1"/>
          <p:nvPr/>
        </p:nvSpPr>
        <p:spPr>
          <a:xfrm>
            <a:off x="862525" y="3861859"/>
            <a:ext cx="3000000" cy="9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FFD966"/>
                </a:solidFill>
                <a:latin typeface="Oswald"/>
                <a:ea typeface="Oswald"/>
                <a:cs typeface="Oswald"/>
                <a:sym typeface="Oswald"/>
              </a:rPr>
              <a:t>Adrenal Gland </a:t>
            </a:r>
            <a:endParaRPr sz="4000">
              <a:solidFill>
                <a:srgbClr val="FFD966"/>
              </a:solidFill>
            </a:endParaRPr>
          </a:p>
        </p:txBody>
      </p:sp>
      <p:pic>
        <p:nvPicPr>
          <p:cNvPr id="84" name="Google Shape;84;p14"/>
          <p:cNvPicPr preferRelativeResize="0"/>
          <p:nvPr/>
        </p:nvPicPr>
        <p:blipFill rotWithShape="1">
          <a:blip r:embed="rId3">
            <a:alphaModFix/>
          </a:blip>
          <a:srcRect b="0" l="4749" r="1389" t="0"/>
          <a:stretch/>
        </p:blipFill>
        <p:spPr>
          <a:xfrm>
            <a:off x="11219475" y="6539050"/>
            <a:ext cx="2639825" cy="3276848"/>
          </a:xfrm>
          <a:prstGeom prst="rect">
            <a:avLst/>
          </a:prstGeom>
          <a:noFill/>
          <a:ln cap="flat" cmpd="sng" w="9525">
            <a:solidFill>
              <a:srgbClr val="000000"/>
            </a:solidFill>
            <a:prstDash val="solid"/>
            <a:round/>
            <a:headEnd len="sm" w="sm" type="none"/>
            <a:tailEnd len="sm" w="sm" type="none"/>
          </a:ln>
        </p:spPr>
      </p:pic>
      <p:pic>
        <p:nvPicPr>
          <p:cNvPr id="85" name="Google Shape;85;p14"/>
          <p:cNvPicPr preferRelativeResize="0"/>
          <p:nvPr/>
        </p:nvPicPr>
        <p:blipFill rotWithShape="1">
          <a:blip r:embed="rId4">
            <a:alphaModFix/>
          </a:blip>
          <a:srcRect b="13606" l="0" r="0" t="0"/>
          <a:stretch/>
        </p:blipFill>
        <p:spPr>
          <a:xfrm>
            <a:off x="929926" y="16411551"/>
            <a:ext cx="7506546" cy="2921400"/>
          </a:xfrm>
          <a:prstGeom prst="rect">
            <a:avLst/>
          </a:prstGeom>
          <a:noFill/>
          <a:ln cap="flat" cmpd="sng" w="9525">
            <a:solidFill>
              <a:schemeClr val="dk2"/>
            </a:solidFill>
            <a:prstDash val="solid"/>
            <a:round/>
            <a:headEnd len="sm" w="sm" type="none"/>
            <a:tailEnd len="sm" w="sm" type="none"/>
          </a:ln>
        </p:spPr>
      </p:pic>
      <p:sp>
        <p:nvSpPr>
          <p:cNvPr id="86" name="Google Shape;86;p14"/>
          <p:cNvSpPr txBox="1"/>
          <p:nvPr/>
        </p:nvSpPr>
        <p:spPr>
          <a:xfrm>
            <a:off x="656625" y="4705376"/>
            <a:ext cx="10511100" cy="1029600"/>
          </a:xfrm>
          <a:prstGeom prst="rect">
            <a:avLst/>
          </a:prstGeom>
          <a:noFill/>
          <a:ln>
            <a:noFill/>
          </a:ln>
        </p:spPr>
        <p:txBody>
          <a:bodyPr anchorCtr="0" anchor="t" bIns="91425" lIns="91425" spcFirstLastPara="1" rIns="91425" wrap="square" tIns="91425">
            <a:noAutofit/>
          </a:bodyPr>
          <a:lstStyle/>
          <a:p>
            <a:pPr indent="-584200" lvl="0" marL="927100" rtl="0" algn="just">
              <a:spcBef>
                <a:spcPts val="20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There are two adrenal (suprarenal) glands that lie at the superior pole of the two kidneys</a:t>
            </a:r>
            <a:endParaRPr sz="2000">
              <a:solidFill>
                <a:schemeClr val="dk1"/>
              </a:solidFill>
              <a:latin typeface="Times New Roman"/>
              <a:ea typeface="Times New Roman"/>
              <a:cs typeface="Times New Roman"/>
              <a:sym typeface="Times New Roman"/>
            </a:endParaRPr>
          </a:p>
          <a:p>
            <a:pPr indent="-584200" lvl="0" marL="9271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Small, pyramid-shaped</a:t>
            </a:r>
            <a:endParaRPr sz="2000">
              <a:solidFill>
                <a:schemeClr val="dk1"/>
              </a:solidFill>
              <a:latin typeface="Times New Roman"/>
              <a:ea typeface="Times New Roman"/>
              <a:cs typeface="Times New Roman"/>
              <a:sym typeface="Times New Roman"/>
            </a:endParaRPr>
          </a:p>
          <a:p>
            <a:pPr indent="-584200" lvl="0" marL="9271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Weigh </a:t>
            </a:r>
            <a:r>
              <a:rPr lang="en" sz="2000">
                <a:solidFill>
                  <a:srgbClr val="76A5AF"/>
                </a:solidFill>
                <a:latin typeface="Times New Roman"/>
                <a:ea typeface="Times New Roman"/>
                <a:cs typeface="Times New Roman"/>
                <a:sym typeface="Times New Roman"/>
              </a:rPr>
              <a:t>6</a:t>
            </a:r>
            <a:r>
              <a:rPr lang="en" sz="2000">
                <a:solidFill>
                  <a:schemeClr val="dk1"/>
                </a:solidFill>
                <a:latin typeface="Times New Roman"/>
                <a:ea typeface="Times New Roman"/>
                <a:cs typeface="Times New Roman"/>
                <a:sym typeface="Times New Roman"/>
              </a:rPr>
              <a:t> / </a:t>
            </a:r>
            <a:r>
              <a:rPr lang="en" sz="2000">
                <a:solidFill>
                  <a:srgbClr val="8E7CC3"/>
                </a:solidFill>
                <a:latin typeface="Times New Roman"/>
                <a:ea typeface="Times New Roman"/>
                <a:cs typeface="Times New Roman"/>
                <a:sym typeface="Times New Roman"/>
              </a:rPr>
              <a:t>4</a:t>
            </a:r>
            <a:r>
              <a:rPr lang="en" sz="2000">
                <a:solidFill>
                  <a:schemeClr val="dk1"/>
                </a:solidFill>
                <a:latin typeface="Times New Roman"/>
                <a:ea typeface="Times New Roman"/>
                <a:cs typeface="Times New Roman"/>
                <a:sym typeface="Times New Roman"/>
              </a:rPr>
              <a:t> -10 g</a:t>
            </a:r>
            <a:endParaRPr sz="2000">
              <a:latin typeface="Times New Roman"/>
              <a:ea typeface="Times New Roman"/>
              <a:cs typeface="Times New Roman"/>
              <a:sym typeface="Times New Roman"/>
            </a:endParaRPr>
          </a:p>
        </p:txBody>
      </p:sp>
      <p:sp>
        <p:nvSpPr>
          <p:cNvPr id="87" name="Google Shape;87;p14"/>
          <p:cNvSpPr/>
          <p:nvPr/>
        </p:nvSpPr>
        <p:spPr>
          <a:xfrm>
            <a:off x="4398475" y="7168120"/>
            <a:ext cx="2938200" cy="2287500"/>
          </a:xfrm>
          <a:prstGeom prst="snip2DiagRect">
            <a:avLst>
              <a:gd fmla="val 0" name="adj1"/>
              <a:gd fmla="val 16667" name="adj2"/>
            </a:avLst>
          </a:prstGeom>
          <a:solidFill>
            <a:srgbClr val="FFF2CC"/>
          </a:solidFill>
          <a:ln>
            <a:noFill/>
          </a:ln>
        </p:spPr>
        <p:txBody>
          <a:bodyPr anchorCtr="0" anchor="ctr" bIns="36000" lIns="36000" spcFirstLastPara="1" rIns="36000" wrap="square" tIns="36000">
            <a:noAutofit/>
          </a:bodyPr>
          <a:lstStyle/>
          <a:p>
            <a:pPr indent="0" lvl="0" marL="0" rtl="0" algn="ctr">
              <a:spcBef>
                <a:spcPts val="200"/>
              </a:spcBef>
              <a:spcAft>
                <a:spcPts val="0"/>
              </a:spcAft>
              <a:buNone/>
            </a:pPr>
            <a:r>
              <a:rPr b="1" lang="en" sz="2000">
                <a:solidFill>
                  <a:srgbClr val="F1C232"/>
                </a:solidFill>
                <a:latin typeface="Oswald"/>
                <a:ea typeface="Oswald"/>
                <a:cs typeface="Oswald"/>
                <a:sym typeface="Oswald"/>
              </a:rPr>
              <a:t>Divided into two morphologically </a:t>
            </a:r>
            <a:endParaRPr b="1" sz="2000">
              <a:solidFill>
                <a:srgbClr val="F1C232"/>
              </a:solidFill>
              <a:latin typeface="Oswald"/>
              <a:ea typeface="Oswald"/>
              <a:cs typeface="Oswald"/>
              <a:sym typeface="Oswald"/>
            </a:endParaRPr>
          </a:p>
          <a:p>
            <a:pPr indent="0" lvl="0" marL="0" rtl="0" algn="ctr">
              <a:spcBef>
                <a:spcPts val="200"/>
              </a:spcBef>
              <a:spcAft>
                <a:spcPts val="0"/>
              </a:spcAft>
              <a:buNone/>
            </a:pPr>
            <a:r>
              <a:rPr b="1" lang="en" sz="2000">
                <a:solidFill>
                  <a:srgbClr val="F1C232"/>
                </a:solidFill>
                <a:latin typeface="Oswald"/>
                <a:ea typeface="Oswald"/>
                <a:cs typeface="Oswald"/>
                <a:sym typeface="Oswald"/>
              </a:rPr>
              <a:t>&amp; distinct regions:</a:t>
            </a:r>
            <a:endParaRPr b="1" sz="2000">
              <a:solidFill>
                <a:srgbClr val="F1C232"/>
              </a:solidFill>
              <a:latin typeface="Oswald"/>
              <a:ea typeface="Oswald"/>
              <a:cs typeface="Oswald"/>
              <a:sym typeface="Oswald"/>
            </a:endParaRPr>
          </a:p>
        </p:txBody>
      </p:sp>
      <p:sp>
        <p:nvSpPr>
          <p:cNvPr id="88" name="Google Shape;88;p14"/>
          <p:cNvSpPr txBox="1"/>
          <p:nvPr/>
        </p:nvSpPr>
        <p:spPr>
          <a:xfrm>
            <a:off x="7493538" y="6376713"/>
            <a:ext cx="3631500" cy="3972600"/>
          </a:xfrm>
          <a:prstGeom prst="rect">
            <a:avLst/>
          </a:prstGeom>
          <a:noFill/>
          <a:ln cap="flat" cmpd="sng" w="9525">
            <a:solidFill>
              <a:srgbClr val="000000"/>
            </a:solidFill>
            <a:prstDash val="dot"/>
            <a:round/>
            <a:headEnd len="sm" w="sm" type="none"/>
            <a:tailEnd len="sm" w="sm" type="none"/>
          </a:ln>
        </p:spPr>
        <p:txBody>
          <a:bodyPr anchorCtr="0" anchor="t" bIns="36000" lIns="36000" spcFirstLastPara="1" rIns="36000" wrap="square" tIns="36000">
            <a:noAutofit/>
          </a:bodyPr>
          <a:lstStyle/>
          <a:p>
            <a:pPr indent="0" lvl="0" marL="0" rtl="0" algn="ctr">
              <a:spcBef>
                <a:spcPts val="200"/>
              </a:spcBef>
              <a:spcAft>
                <a:spcPts val="0"/>
              </a:spcAft>
              <a:buClr>
                <a:schemeClr val="dk1"/>
              </a:buClr>
              <a:buSzPts val="1100"/>
              <a:buFont typeface="Arial"/>
              <a:buNone/>
            </a:pPr>
            <a:r>
              <a:rPr b="1" lang="en" sz="2000">
                <a:solidFill>
                  <a:schemeClr val="dk1"/>
                </a:solidFill>
                <a:highlight>
                  <a:srgbClr val="FFF2CC"/>
                </a:highlight>
                <a:latin typeface="Times New Roman"/>
                <a:ea typeface="Times New Roman"/>
                <a:cs typeface="Times New Roman"/>
                <a:sym typeface="Times New Roman"/>
              </a:rPr>
              <a:t>Adrenal Medulla </a:t>
            </a:r>
            <a:endParaRPr b="1" sz="2000">
              <a:solidFill>
                <a:schemeClr val="dk1"/>
              </a:solidFill>
              <a:highlight>
                <a:srgbClr val="FFF2CC"/>
              </a:highlight>
              <a:latin typeface="Times New Roman"/>
              <a:ea typeface="Times New Roman"/>
              <a:cs typeface="Times New Roman"/>
              <a:sym typeface="Times New Roman"/>
            </a:endParaRPr>
          </a:p>
          <a:p>
            <a:pPr indent="0" lvl="0" marL="0" rtl="0" algn="ctr">
              <a:spcBef>
                <a:spcPts val="200"/>
              </a:spcBef>
              <a:spcAft>
                <a:spcPts val="0"/>
              </a:spcAft>
              <a:buClr>
                <a:schemeClr val="dk1"/>
              </a:buClr>
              <a:buSzPts val="1100"/>
              <a:buFont typeface="Arial"/>
              <a:buNone/>
            </a:pPr>
            <a:r>
              <a:rPr lang="en" sz="2000">
                <a:solidFill>
                  <a:schemeClr val="dk1"/>
                </a:solidFill>
                <a:latin typeface="Times New Roman"/>
                <a:ea typeface="Times New Roman"/>
                <a:cs typeface="Times New Roman"/>
                <a:sym typeface="Times New Roman"/>
              </a:rPr>
              <a:t>(Inner)</a:t>
            </a:r>
            <a:endParaRPr sz="500">
              <a:latin typeface="Century Gothic"/>
              <a:ea typeface="Century Gothic"/>
              <a:cs typeface="Century Gothic"/>
              <a:sym typeface="Century Gothic"/>
            </a:endParaRPr>
          </a:p>
        </p:txBody>
      </p:sp>
      <p:cxnSp>
        <p:nvCxnSpPr>
          <p:cNvPr id="89" name="Google Shape;89;p14"/>
          <p:cNvCxnSpPr>
            <a:stCxn id="87" idx="3"/>
            <a:endCxn id="88" idx="0"/>
          </p:cNvCxnSpPr>
          <p:nvPr/>
        </p:nvCxnSpPr>
        <p:spPr>
          <a:xfrm rot="-5400000">
            <a:off x="7192675" y="5051620"/>
            <a:ext cx="791400" cy="3441600"/>
          </a:xfrm>
          <a:prstGeom prst="bentConnector3">
            <a:avLst>
              <a:gd fmla="val 130090" name="adj1"/>
            </a:avLst>
          </a:prstGeom>
          <a:noFill/>
          <a:ln cap="flat" cmpd="sng" w="9525">
            <a:solidFill>
              <a:srgbClr val="595959"/>
            </a:solidFill>
            <a:prstDash val="solid"/>
            <a:round/>
            <a:headEnd len="med" w="med" type="none"/>
            <a:tailEnd len="med" w="med" type="triangle"/>
          </a:ln>
        </p:spPr>
      </p:cxnSp>
      <p:cxnSp>
        <p:nvCxnSpPr>
          <p:cNvPr id="90" name="Google Shape;90;p14"/>
          <p:cNvCxnSpPr>
            <a:stCxn id="87" idx="1"/>
            <a:endCxn id="71" idx="2"/>
          </p:cNvCxnSpPr>
          <p:nvPr/>
        </p:nvCxnSpPr>
        <p:spPr>
          <a:xfrm rot="5400000">
            <a:off x="3790525" y="7901170"/>
            <a:ext cx="522600" cy="3631500"/>
          </a:xfrm>
          <a:prstGeom prst="bentConnector3">
            <a:avLst>
              <a:gd fmla="val 145569" name="adj1"/>
            </a:avLst>
          </a:prstGeom>
          <a:noFill/>
          <a:ln cap="flat" cmpd="sng" w="9525">
            <a:solidFill>
              <a:srgbClr val="595959"/>
            </a:solidFill>
            <a:prstDash val="solid"/>
            <a:round/>
            <a:headEnd len="med" w="med" type="none"/>
            <a:tailEnd len="med" w="med" type="triangle"/>
          </a:ln>
        </p:spPr>
      </p:cxnSp>
      <p:sp>
        <p:nvSpPr>
          <p:cNvPr id="91" name="Google Shape;91;p14"/>
          <p:cNvSpPr txBox="1"/>
          <p:nvPr/>
        </p:nvSpPr>
        <p:spPr>
          <a:xfrm>
            <a:off x="206875" y="6631775"/>
            <a:ext cx="4058700" cy="31872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8E7CC3"/>
              </a:buClr>
              <a:buSzPts val="1900"/>
              <a:buFont typeface="Times New Roman"/>
              <a:buChar char="➢"/>
            </a:pPr>
            <a:r>
              <a:rPr lang="en" sz="1900">
                <a:solidFill>
                  <a:srgbClr val="8E7CC3"/>
                </a:solidFill>
                <a:latin typeface="Times New Roman"/>
                <a:ea typeface="Times New Roman"/>
                <a:cs typeface="Times New Roman"/>
                <a:sym typeface="Times New Roman"/>
              </a:rPr>
              <a:t>80-90% of the gland, derived from embryonic mesoderm</a:t>
            </a:r>
            <a:endParaRPr sz="1900">
              <a:solidFill>
                <a:srgbClr val="8E7CC3"/>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Synthesizes and releases group of  hormones called </a:t>
            </a:r>
            <a:r>
              <a:rPr b="1" lang="en" sz="1900">
                <a:solidFill>
                  <a:schemeClr val="dk1"/>
                </a:solidFill>
                <a:latin typeface="Times New Roman"/>
                <a:ea typeface="Times New Roman"/>
                <a:cs typeface="Times New Roman"/>
                <a:sym typeface="Times New Roman"/>
              </a:rPr>
              <a:t>corticosteroids (</a:t>
            </a:r>
            <a:r>
              <a:rPr lang="en" sz="1900">
                <a:solidFill>
                  <a:schemeClr val="dk1"/>
                </a:solidFill>
                <a:latin typeface="Times New Roman"/>
                <a:ea typeface="Times New Roman"/>
                <a:cs typeface="Times New Roman"/>
                <a:sym typeface="Times New Roman"/>
              </a:rPr>
              <a:t>steroid hormones)</a:t>
            </a:r>
            <a:r>
              <a:rPr b="1" lang="en" sz="1900">
                <a:solidFill>
                  <a:schemeClr val="dk1"/>
                </a:solidFill>
                <a:latin typeface="Times New Roman"/>
                <a:ea typeface="Times New Roman"/>
                <a:cs typeface="Times New Roman"/>
                <a:sym typeface="Times New Roman"/>
              </a:rPr>
              <a:t>.</a:t>
            </a:r>
            <a:endParaRPr b="1"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solidFill>
                  <a:schemeClr val="dk1"/>
                </a:solidFill>
                <a:latin typeface="Times New Roman"/>
                <a:ea typeface="Times New Roman"/>
                <a:cs typeface="Times New Roman"/>
                <a:sym typeface="Times New Roman"/>
              </a:rPr>
              <a:t>All synthesized from the steroid </a:t>
            </a:r>
            <a:r>
              <a:rPr lang="en" sz="1900">
                <a:solidFill>
                  <a:srgbClr val="FF0000"/>
                </a:solidFill>
                <a:latin typeface="Times New Roman"/>
                <a:ea typeface="Times New Roman"/>
                <a:cs typeface="Times New Roman"/>
                <a:sym typeface="Times New Roman"/>
              </a:rPr>
              <a:t>cholesterol</a:t>
            </a:r>
            <a:r>
              <a:rPr lang="en" sz="1900">
                <a:latin typeface="Times New Roman"/>
                <a:ea typeface="Times New Roman"/>
                <a:cs typeface="Times New Roman"/>
                <a:sym typeface="Times New Roman"/>
              </a:rPr>
              <a:t>.</a:t>
            </a:r>
            <a:endParaRPr sz="1900">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Different corticosteroids are produced in each of the three layers and they have different functions.</a:t>
            </a:r>
            <a:endParaRPr sz="1900"/>
          </a:p>
        </p:txBody>
      </p:sp>
      <p:sp>
        <p:nvSpPr>
          <p:cNvPr id="92" name="Google Shape;92;p14"/>
          <p:cNvSpPr txBox="1"/>
          <p:nvPr/>
        </p:nvSpPr>
        <p:spPr>
          <a:xfrm>
            <a:off x="7469563" y="7184638"/>
            <a:ext cx="3652800" cy="2921400"/>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rgbClr val="8E7CC3"/>
              </a:buClr>
              <a:buSzPts val="2000"/>
              <a:buFont typeface="Times New Roman"/>
              <a:buChar char="➢"/>
            </a:pPr>
            <a:r>
              <a:rPr lang="en" sz="2000">
                <a:solidFill>
                  <a:srgbClr val="8E7CC3"/>
                </a:solidFill>
                <a:latin typeface="Times New Roman"/>
                <a:ea typeface="Times New Roman"/>
                <a:cs typeface="Times New Roman"/>
                <a:sym typeface="Times New Roman"/>
              </a:rPr>
              <a:t>Formed from neural ectoderm, can be considered a modified sympathetic ganglion.</a:t>
            </a:r>
            <a:endParaRPr sz="2000">
              <a:solidFill>
                <a:srgbClr val="8E7CC3"/>
              </a:solidFill>
              <a:latin typeface="Times New Roman"/>
              <a:ea typeface="Times New Roman"/>
              <a:cs typeface="Times New Roman"/>
              <a:sym typeface="Times New Roman"/>
            </a:endParaRPr>
          </a:p>
          <a:p>
            <a:pPr indent="-355600" lvl="0" marL="457200" rtl="0" algn="l">
              <a:lnSpc>
                <a:spcPct val="100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It is the central region</a:t>
            </a:r>
            <a:endParaRPr sz="2000">
              <a:solidFill>
                <a:schemeClr val="dk1"/>
              </a:solidFill>
              <a:latin typeface="Times New Roman"/>
              <a:ea typeface="Times New Roman"/>
              <a:cs typeface="Times New Roman"/>
              <a:sym typeface="Times New Roman"/>
            </a:endParaRPr>
          </a:p>
          <a:p>
            <a:pPr indent="-355600" lvl="0" marL="457200" rtl="0" algn="l">
              <a:lnSpc>
                <a:spcPct val="100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10-20% of the gland</a:t>
            </a:r>
            <a:endParaRPr sz="2000">
              <a:solidFill>
                <a:schemeClr val="dk1"/>
              </a:solidFill>
              <a:latin typeface="Times New Roman"/>
              <a:ea typeface="Times New Roman"/>
              <a:cs typeface="Times New Roman"/>
              <a:sym typeface="Times New Roman"/>
            </a:endParaRPr>
          </a:p>
          <a:p>
            <a:pPr indent="-355600" lvl="0" marL="457200" rtl="0" algn="l">
              <a:lnSpc>
                <a:spcPct val="100000"/>
              </a:lnSpc>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Secretes e</a:t>
            </a:r>
            <a:r>
              <a:rPr lang="en" sz="2000">
                <a:solidFill>
                  <a:schemeClr val="dk1"/>
                </a:solidFill>
                <a:latin typeface="Times New Roman"/>
                <a:ea typeface="Times New Roman"/>
                <a:cs typeface="Times New Roman"/>
                <a:sym typeface="Times New Roman"/>
              </a:rPr>
              <a:t>pinephrine and norepinephrine </a:t>
            </a:r>
            <a:r>
              <a:rPr lang="en" sz="2000">
                <a:solidFill>
                  <a:schemeClr val="dk1"/>
                </a:solidFill>
                <a:latin typeface="Times New Roman"/>
                <a:ea typeface="Times New Roman"/>
                <a:cs typeface="Times New Roman"/>
                <a:sym typeface="Times New Roman"/>
              </a:rPr>
              <a:t>(related to sympathetic nervous system).</a:t>
            </a:r>
            <a:endParaRPr/>
          </a:p>
        </p:txBody>
      </p:sp>
      <p:sp>
        <p:nvSpPr>
          <p:cNvPr id="93" name="Google Shape;93;p14"/>
          <p:cNvSpPr/>
          <p:nvPr/>
        </p:nvSpPr>
        <p:spPr>
          <a:xfrm>
            <a:off x="393930" y="10371523"/>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94" name="Google Shape;94;p14"/>
          <p:cNvSpPr txBox="1"/>
          <p:nvPr/>
        </p:nvSpPr>
        <p:spPr>
          <a:xfrm>
            <a:off x="862525" y="10300499"/>
            <a:ext cx="40587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D966"/>
                </a:solidFill>
                <a:latin typeface="Oswald"/>
                <a:ea typeface="Oswald"/>
                <a:cs typeface="Oswald"/>
                <a:sym typeface="Oswald"/>
              </a:rPr>
              <a:t>Adrenal Cortex </a:t>
            </a:r>
            <a:endParaRPr sz="3000">
              <a:solidFill>
                <a:srgbClr val="FFD966"/>
              </a:solidFill>
            </a:endParaRPr>
          </a:p>
        </p:txBody>
      </p:sp>
      <p:graphicFrame>
        <p:nvGraphicFramePr>
          <p:cNvPr id="95" name="Google Shape;95;p14"/>
          <p:cNvGraphicFramePr/>
          <p:nvPr/>
        </p:nvGraphicFramePr>
        <p:xfrm>
          <a:off x="929927" y="10902632"/>
          <a:ext cx="3000000" cy="3000000"/>
        </p:xfrm>
        <a:graphic>
          <a:graphicData uri="http://schemas.openxmlformats.org/drawingml/2006/table">
            <a:tbl>
              <a:tblPr>
                <a:noFill/>
                <a:tableStyleId>{CCA2D68D-B675-451E-A431-30714432907A}</a:tableStyleId>
              </a:tblPr>
              <a:tblGrid>
                <a:gridCol w="2300925"/>
                <a:gridCol w="3032400"/>
                <a:gridCol w="5597700"/>
              </a:tblGrid>
              <a:tr h="596175">
                <a:tc>
                  <a:txBody>
                    <a:bodyPr/>
                    <a:lstStyle/>
                    <a:p>
                      <a:pPr indent="0" lvl="0" marL="0" rtl="0" algn="ctr">
                        <a:spcBef>
                          <a:spcPts val="0"/>
                        </a:spcBef>
                        <a:spcAft>
                          <a:spcPts val="0"/>
                        </a:spcAft>
                        <a:buNone/>
                      </a:pPr>
                      <a:r>
                        <a:rPr b="1" lang="en" sz="2000">
                          <a:solidFill>
                            <a:srgbClr val="FFFFFF"/>
                          </a:solidFill>
                          <a:latin typeface="Oswald"/>
                          <a:ea typeface="Oswald"/>
                          <a:cs typeface="Oswald"/>
                          <a:sym typeface="Oswald"/>
                        </a:rPr>
                        <a:t>Region</a:t>
                      </a:r>
                      <a:endParaRPr b="1" sz="2000">
                        <a:solidFill>
                          <a:srgbClr val="FFFFFF"/>
                        </a:solidFill>
                        <a:latin typeface="Oswald"/>
                        <a:ea typeface="Oswald"/>
                        <a:cs typeface="Oswald"/>
                        <a:sym typeface="Oswald"/>
                      </a:endParaRPr>
                    </a:p>
                  </a:txBody>
                  <a:tcPr marT="184050" marB="184050" marR="187925" marL="1879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b="1" lang="en" sz="2000">
                          <a:solidFill>
                            <a:srgbClr val="FFFFFF"/>
                          </a:solidFill>
                          <a:latin typeface="Oswald"/>
                          <a:ea typeface="Oswald"/>
                          <a:cs typeface="Oswald"/>
                          <a:sym typeface="Oswald"/>
                        </a:rPr>
                        <a:t>Types</a:t>
                      </a:r>
                      <a:endParaRPr b="1" sz="2000">
                        <a:solidFill>
                          <a:srgbClr val="FFFFFF"/>
                        </a:solidFill>
                        <a:latin typeface="Oswald"/>
                        <a:ea typeface="Oswald"/>
                        <a:cs typeface="Oswald"/>
                        <a:sym typeface="Oswald"/>
                      </a:endParaRPr>
                    </a:p>
                  </a:txBody>
                  <a:tcPr marT="184050" marB="184050" marR="187925" marL="1879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1C232"/>
                    </a:solidFill>
                  </a:tcPr>
                </a:tc>
                <a:tc>
                  <a:txBody>
                    <a:bodyPr/>
                    <a:lstStyle/>
                    <a:p>
                      <a:pPr indent="0" lvl="0" marL="0" rtl="0" algn="ctr">
                        <a:spcBef>
                          <a:spcPts val="0"/>
                        </a:spcBef>
                        <a:spcAft>
                          <a:spcPts val="0"/>
                        </a:spcAft>
                        <a:buNone/>
                      </a:pPr>
                      <a:r>
                        <a:rPr b="1" lang="en" sz="2000">
                          <a:solidFill>
                            <a:srgbClr val="FFFFFF"/>
                          </a:solidFill>
                          <a:latin typeface="Oswald"/>
                          <a:ea typeface="Oswald"/>
                          <a:cs typeface="Oswald"/>
                          <a:sym typeface="Oswald"/>
                        </a:rPr>
                        <a:t>Hormones</a:t>
                      </a:r>
                      <a:endParaRPr b="1" sz="2000">
                        <a:solidFill>
                          <a:srgbClr val="FFFFFF"/>
                        </a:solidFill>
                        <a:latin typeface="Oswald"/>
                        <a:ea typeface="Oswald"/>
                        <a:cs typeface="Oswald"/>
                        <a:sym typeface="Oswald"/>
                      </a:endParaRPr>
                    </a:p>
                  </a:txBody>
                  <a:tcPr marT="184050" marB="184050" marR="187925" marL="1879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1C232"/>
                    </a:solidFill>
                  </a:tcPr>
                </a:tc>
              </a:tr>
              <a:tr h="680575">
                <a:tc>
                  <a:txBody>
                    <a:bodyPr/>
                    <a:lstStyle/>
                    <a:p>
                      <a:pPr indent="0" lvl="0" marL="0" rtl="0" algn="ctr">
                        <a:lnSpc>
                          <a:spcPct val="115000"/>
                        </a:lnSpc>
                        <a:spcBef>
                          <a:spcPts val="400"/>
                        </a:spcBef>
                        <a:spcAft>
                          <a:spcPts val="0"/>
                        </a:spcAft>
                        <a:buClr>
                          <a:schemeClr val="dk2"/>
                        </a:buClr>
                        <a:buSzPts val="2200"/>
                        <a:buFont typeface="Arial"/>
                        <a:buNone/>
                      </a:pPr>
                      <a:r>
                        <a:rPr b="1" lang="en" sz="2000">
                          <a:solidFill>
                            <a:schemeClr val="dk2"/>
                          </a:solidFill>
                          <a:latin typeface="Oswald"/>
                          <a:ea typeface="Oswald"/>
                          <a:cs typeface="Oswald"/>
                          <a:sym typeface="Oswald"/>
                        </a:rPr>
                        <a:t>Zona Glomerulosa</a:t>
                      </a:r>
                      <a:endParaRPr b="1" sz="2000">
                        <a:latin typeface="Oswald"/>
                        <a:ea typeface="Oswald"/>
                        <a:cs typeface="Oswald"/>
                        <a:sym typeface="Oswald"/>
                      </a:endParaRPr>
                    </a:p>
                  </a:txBody>
                  <a:tcPr marT="184050" marB="184050" marR="187925" marL="1879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b="1" lang="en" sz="2000">
                          <a:solidFill>
                            <a:srgbClr val="BF9000"/>
                          </a:solidFill>
                          <a:latin typeface="Times New Roman"/>
                          <a:ea typeface="Times New Roman"/>
                          <a:cs typeface="Times New Roman"/>
                          <a:sym typeface="Times New Roman"/>
                        </a:rPr>
                        <a:t>Mineralo</a:t>
                      </a:r>
                      <a:r>
                        <a:rPr lang="en" sz="2000">
                          <a:solidFill>
                            <a:schemeClr val="dk2"/>
                          </a:solidFill>
                          <a:latin typeface="Times New Roman"/>
                          <a:ea typeface="Times New Roman"/>
                          <a:cs typeface="Times New Roman"/>
                          <a:sym typeface="Times New Roman"/>
                        </a:rPr>
                        <a:t>corticoids</a:t>
                      </a:r>
                      <a:endParaRPr sz="2000">
                        <a:latin typeface="Times New Roman"/>
                        <a:ea typeface="Times New Roman"/>
                        <a:cs typeface="Times New Roman"/>
                        <a:sym typeface="Times New Roman"/>
                      </a:endParaRPr>
                    </a:p>
                  </a:txBody>
                  <a:tcPr marT="184050" marB="184050" marR="187925" marL="187925" anchor="ctr">
                    <a:lnL cap="flat" cmpd="sng" w="19050">
                      <a:solidFill>
                        <a:srgbClr val="FFFFF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355600" lvl="0" marL="457200" rtl="0" algn="l">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Aldosterone (</a:t>
                      </a:r>
                      <a:r>
                        <a:rPr lang="en" sz="2000">
                          <a:latin typeface="Times New Roman"/>
                          <a:ea typeface="Times New Roman"/>
                          <a:cs typeface="Times New Roman"/>
                          <a:sym typeface="Times New Roman"/>
                        </a:rPr>
                        <a:t>mainly</a:t>
                      </a:r>
                      <a:r>
                        <a:rPr lang="en" sz="2000">
                          <a:latin typeface="Times New Roman"/>
                          <a:ea typeface="Times New Roman"/>
                          <a:cs typeface="Times New Roman"/>
                          <a:sym typeface="Times New Roman"/>
                        </a:rPr>
                        <a:t>)</a:t>
                      </a:r>
                      <a:endParaRPr sz="2000">
                        <a:latin typeface="Times New Roman"/>
                        <a:ea typeface="Times New Roman"/>
                        <a:cs typeface="Times New Roman"/>
                        <a:sym typeface="Times New Roman"/>
                      </a:endParaRPr>
                    </a:p>
                  </a:txBody>
                  <a:tcPr marT="184050" marB="184050" marR="187925" marL="1879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r>
              <a:tr h="1473850">
                <a:tc>
                  <a:txBody>
                    <a:bodyPr/>
                    <a:lstStyle/>
                    <a:p>
                      <a:pPr indent="0" lvl="0" marL="0" rtl="0" algn="ctr">
                        <a:lnSpc>
                          <a:spcPct val="115000"/>
                        </a:lnSpc>
                        <a:spcBef>
                          <a:spcPts val="400"/>
                        </a:spcBef>
                        <a:spcAft>
                          <a:spcPts val="0"/>
                        </a:spcAft>
                        <a:buClr>
                          <a:schemeClr val="dk2"/>
                        </a:buClr>
                        <a:buSzPts val="2200"/>
                        <a:buFont typeface="Arial"/>
                        <a:buNone/>
                      </a:pPr>
                      <a:r>
                        <a:rPr b="1" lang="en" sz="2000">
                          <a:solidFill>
                            <a:schemeClr val="dk2"/>
                          </a:solidFill>
                          <a:latin typeface="Oswald"/>
                          <a:ea typeface="Oswald"/>
                          <a:cs typeface="Oswald"/>
                          <a:sym typeface="Oswald"/>
                        </a:rPr>
                        <a:t>Zona Fasciculata</a:t>
                      </a:r>
                      <a:endParaRPr b="1" sz="2000">
                        <a:latin typeface="Oswald"/>
                        <a:ea typeface="Oswald"/>
                        <a:cs typeface="Oswald"/>
                        <a:sym typeface="Oswald"/>
                      </a:endParaRPr>
                    </a:p>
                  </a:txBody>
                  <a:tcPr marT="184050" marB="184050" marR="187925" marL="1879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b="1" lang="en" sz="2000">
                          <a:solidFill>
                            <a:srgbClr val="BF9000"/>
                          </a:solidFill>
                          <a:latin typeface="Times New Roman"/>
                          <a:ea typeface="Times New Roman"/>
                          <a:cs typeface="Times New Roman"/>
                          <a:sym typeface="Times New Roman"/>
                        </a:rPr>
                        <a:t>Gluco</a:t>
                      </a:r>
                      <a:r>
                        <a:rPr lang="en" sz="2000">
                          <a:latin typeface="Times New Roman"/>
                          <a:ea typeface="Times New Roman"/>
                          <a:cs typeface="Times New Roman"/>
                          <a:sym typeface="Times New Roman"/>
                        </a:rPr>
                        <a:t>corticoids</a:t>
                      </a:r>
                      <a:endParaRPr sz="2000">
                        <a:latin typeface="Times New Roman"/>
                        <a:ea typeface="Times New Roman"/>
                        <a:cs typeface="Times New Roman"/>
                        <a:sym typeface="Times New Roman"/>
                      </a:endParaRPr>
                    </a:p>
                  </a:txBody>
                  <a:tcPr marT="184050" marB="184050" marR="187925" marL="187925" anchor="ctr">
                    <a:lnL cap="flat" cmpd="sng" w="19050">
                      <a:solidFill>
                        <a:srgbClr val="FFFFF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355600" lvl="0" marL="457200" rtl="0" algn="l">
                        <a:lnSpc>
                          <a:spcPct val="100000"/>
                        </a:lnSpc>
                        <a:spcBef>
                          <a:spcPts val="600"/>
                        </a:spcBef>
                        <a:spcAft>
                          <a:spcPts val="0"/>
                        </a:spcAft>
                        <a:buSzPts val="2000"/>
                        <a:buFont typeface="Times New Roman"/>
                        <a:buAutoNum type="arabicPeriod"/>
                      </a:pPr>
                      <a:r>
                        <a:rPr lang="en" sz="2000">
                          <a:latin typeface="Times New Roman"/>
                          <a:ea typeface="Times New Roman"/>
                          <a:cs typeface="Times New Roman"/>
                          <a:sym typeface="Times New Roman"/>
                        </a:rPr>
                        <a:t>Cortisol (mainly)  </a:t>
                      </a:r>
                      <a:endParaRPr sz="2000">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Corticosterone  </a:t>
                      </a:r>
                      <a:endParaRPr sz="2000">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Androgens  (small amount)</a:t>
                      </a:r>
                      <a:endParaRPr sz="2000">
                        <a:latin typeface="Times New Roman"/>
                        <a:ea typeface="Times New Roman"/>
                        <a:cs typeface="Times New Roman"/>
                        <a:sym typeface="Times New Roman"/>
                      </a:endParaRPr>
                    </a:p>
                    <a:p>
                      <a:pPr indent="-355600" lvl="0" marL="457200" rtl="0" algn="l">
                        <a:lnSpc>
                          <a:spcPct val="100000"/>
                        </a:lnSpc>
                        <a:spcBef>
                          <a:spcPts val="0"/>
                        </a:spcBef>
                        <a:spcAft>
                          <a:spcPts val="0"/>
                        </a:spcAft>
                        <a:buSzPts val="2000"/>
                        <a:buFont typeface="Times New Roman"/>
                        <a:buAutoNum type="arabicPeriod"/>
                      </a:pPr>
                      <a:r>
                        <a:rPr lang="en" sz="2000">
                          <a:latin typeface="Times New Roman"/>
                          <a:ea typeface="Times New Roman"/>
                          <a:cs typeface="Times New Roman"/>
                          <a:sym typeface="Times New Roman"/>
                        </a:rPr>
                        <a:t>Estrogens  (small amount)</a:t>
                      </a:r>
                      <a:endParaRPr sz="2000">
                        <a:latin typeface="Times New Roman"/>
                        <a:ea typeface="Times New Roman"/>
                        <a:cs typeface="Times New Roman"/>
                        <a:sym typeface="Times New Roman"/>
                      </a:endParaRPr>
                    </a:p>
                  </a:txBody>
                  <a:tcPr marT="184050" marB="184050" marR="187925" marL="1879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r>
              <a:tr h="1954875">
                <a:tc>
                  <a:txBody>
                    <a:bodyPr/>
                    <a:lstStyle/>
                    <a:p>
                      <a:pPr indent="0" lvl="0" marL="0" rtl="0" algn="ctr">
                        <a:lnSpc>
                          <a:spcPct val="115000"/>
                        </a:lnSpc>
                        <a:spcBef>
                          <a:spcPts val="600"/>
                        </a:spcBef>
                        <a:spcAft>
                          <a:spcPts val="0"/>
                        </a:spcAft>
                        <a:buClr>
                          <a:schemeClr val="dk2"/>
                        </a:buClr>
                        <a:buSzPts val="2200"/>
                        <a:buFont typeface="Arial"/>
                        <a:buNone/>
                      </a:pPr>
                      <a:r>
                        <a:rPr b="1" lang="en" sz="2000">
                          <a:solidFill>
                            <a:schemeClr val="dk2"/>
                          </a:solidFill>
                          <a:latin typeface="Oswald"/>
                          <a:ea typeface="Oswald"/>
                          <a:cs typeface="Oswald"/>
                          <a:sym typeface="Oswald"/>
                        </a:rPr>
                        <a:t>Zona Reticularis</a:t>
                      </a:r>
                      <a:endParaRPr b="1" sz="2000">
                        <a:latin typeface="Oswald"/>
                        <a:ea typeface="Oswald"/>
                        <a:cs typeface="Oswald"/>
                        <a:sym typeface="Oswald"/>
                      </a:endParaRPr>
                    </a:p>
                  </a:txBody>
                  <a:tcPr marT="184050" marB="184050" marR="187925" marL="1879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b="1" lang="en" sz="2000">
                          <a:solidFill>
                            <a:srgbClr val="BF9000"/>
                          </a:solidFill>
                          <a:latin typeface="Times New Roman"/>
                          <a:ea typeface="Times New Roman"/>
                          <a:cs typeface="Times New Roman"/>
                          <a:sym typeface="Times New Roman"/>
                        </a:rPr>
                        <a:t>Gonado</a:t>
                      </a:r>
                      <a:r>
                        <a:rPr lang="en" sz="2000">
                          <a:solidFill>
                            <a:schemeClr val="dk2"/>
                          </a:solidFill>
                          <a:latin typeface="Times New Roman"/>
                          <a:ea typeface="Times New Roman"/>
                          <a:cs typeface="Times New Roman"/>
                          <a:sym typeface="Times New Roman"/>
                        </a:rPr>
                        <a:t>corticoids</a:t>
                      </a:r>
                      <a:endParaRPr sz="2000">
                        <a:latin typeface="Times New Roman"/>
                        <a:ea typeface="Times New Roman"/>
                        <a:cs typeface="Times New Roman"/>
                        <a:sym typeface="Times New Roman"/>
                      </a:endParaRPr>
                    </a:p>
                  </a:txBody>
                  <a:tcPr marT="184050" marB="184050" marR="187925" marL="187925" anchor="ctr">
                    <a:lnL cap="flat" cmpd="sng" w="19050">
                      <a:solidFill>
                        <a:srgbClr val="FFFFF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a:txBody>
                    <a:bodyPr/>
                    <a:lstStyle/>
                    <a:p>
                      <a:pPr indent="-355600" lvl="0" marL="457200" rtl="0" algn="l">
                        <a:lnSpc>
                          <a:spcPct val="115000"/>
                        </a:lnSpc>
                        <a:spcBef>
                          <a:spcPts val="600"/>
                        </a:spcBef>
                        <a:spcAft>
                          <a:spcPts val="0"/>
                        </a:spcAft>
                        <a:buSzPts val="2000"/>
                        <a:buFont typeface="Times New Roman"/>
                        <a:buAutoNum type="arabicPeriod"/>
                      </a:pPr>
                      <a:r>
                        <a:rPr lang="en" sz="2000" u="sng">
                          <a:latin typeface="Times New Roman"/>
                          <a:ea typeface="Times New Roman"/>
                          <a:cs typeface="Times New Roman"/>
                          <a:sym typeface="Times New Roman"/>
                        </a:rPr>
                        <a:t>Androgens:</a:t>
                      </a:r>
                      <a:r>
                        <a:rPr lang="en" sz="2000">
                          <a:latin typeface="Times New Roman"/>
                          <a:ea typeface="Times New Roman"/>
                          <a:cs typeface="Times New Roman"/>
                          <a:sym typeface="Times New Roman"/>
                        </a:rPr>
                        <a:t> </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DHEA “dehydroepiandrosterone“ (</a:t>
                      </a:r>
                      <a:r>
                        <a:rPr lang="en" sz="2000">
                          <a:latin typeface="Times New Roman"/>
                          <a:ea typeface="Times New Roman"/>
                          <a:cs typeface="Times New Roman"/>
                          <a:sym typeface="Times New Roman"/>
                        </a:rPr>
                        <a:t>mainly)</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Androstenedione  </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Char char="-"/>
                      </a:pPr>
                      <a:r>
                        <a:rPr lang="en" sz="2000">
                          <a:latin typeface="Times New Roman"/>
                          <a:ea typeface="Times New Roman"/>
                          <a:cs typeface="Times New Roman"/>
                          <a:sym typeface="Times New Roman"/>
                        </a:rPr>
                        <a:t>Estrogen  (small amount) </a:t>
                      </a:r>
                      <a:endParaRPr sz="2000">
                        <a:latin typeface="Times New Roman"/>
                        <a:ea typeface="Times New Roman"/>
                        <a:cs typeface="Times New Roman"/>
                        <a:sym typeface="Times New Roman"/>
                      </a:endParaRPr>
                    </a:p>
                    <a:p>
                      <a:pPr indent="-355600" lvl="0" marL="457200" rtl="0" algn="l">
                        <a:lnSpc>
                          <a:spcPct val="115000"/>
                        </a:lnSpc>
                        <a:spcBef>
                          <a:spcPts val="0"/>
                        </a:spcBef>
                        <a:spcAft>
                          <a:spcPts val="0"/>
                        </a:spcAft>
                        <a:buSzPts val="2000"/>
                        <a:buFont typeface="Times New Roman"/>
                        <a:buAutoNum type="arabicPeriod"/>
                      </a:pPr>
                      <a:r>
                        <a:rPr lang="en" sz="2000" u="sng">
                          <a:latin typeface="Times New Roman"/>
                          <a:ea typeface="Times New Roman"/>
                          <a:cs typeface="Times New Roman"/>
                          <a:sym typeface="Times New Roman"/>
                        </a:rPr>
                        <a:t>Glucocorticoids</a:t>
                      </a:r>
                      <a:r>
                        <a:rPr lang="en" sz="2000">
                          <a:latin typeface="Times New Roman"/>
                          <a:ea typeface="Times New Roman"/>
                          <a:cs typeface="Times New Roman"/>
                          <a:sym typeface="Times New Roman"/>
                        </a:rPr>
                        <a:t> small amounts</a:t>
                      </a:r>
                      <a:endParaRPr sz="2000">
                        <a:latin typeface="Times New Roman"/>
                        <a:ea typeface="Times New Roman"/>
                        <a:cs typeface="Times New Roman"/>
                        <a:sym typeface="Times New Roman"/>
                      </a:endParaRPr>
                    </a:p>
                  </a:txBody>
                  <a:tcPr marT="184050" marB="184050" marR="187925" marL="1879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r>
            </a:tbl>
          </a:graphicData>
        </a:graphic>
      </p:graphicFrame>
      <p:sp>
        <p:nvSpPr>
          <p:cNvPr id="96" name="Google Shape;96;p14"/>
          <p:cNvSpPr txBox="1"/>
          <p:nvPr/>
        </p:nvSpPr>
        <p:spPr>
          <a:xfrm>
            <a:off x="929925" y="19175075"/>
            <a:ext cx="8186700" cy="7608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900">
                <a:latin typeface="Merriweather"/>
                <a:ea typeface="Merriweather"/>
                <a:cs typeface="Merriweather"/>
                <a:sym typeface="Merriweather"/>
              </a:rPr>
              <a:t>Figure 10-2 </a:t>
            </a:r>
            <a:r>
              <a:rPr lang="en" sz="1900">
                <a:latin typeface="Merriweather"/>
                <a:ea typeface="Merriweather"/>
                <a:cs typeface="Merriweather"/>
                <a:sym typeface="Merriweather"/>
              </a:rPr>
              <a:t>Shows cross section- histology  of adrenal gland</a:t>
            </a:r>
            <a:endParaRPr sz="1900">
              <a:latin typeface="Merriweather"/>
              <a:ea typeface="Merriweather"/>
              <a:cs typeface="Merriweather"/>
              <a:sym typeface="Merriweather"/>
            </a:endParaRPr>
          </a:p>
        </p:txBody>
      </p:sp>
      <p:pic>
        <p:nvPicPr>
          <p:cNvPr id="97" name="Google Shape;97;p14"/>
          <p:cNvPicPr preferRelativeResize="0"/>
          <p:nvPr/>
        </p:nvPicPr>
        <p:blipFill rotWithShape="1">
          <a:blip r:embed="rId5">
            <a:alphaModFix/>
          </a:blip>
          <a:srcRect b="12712" l="0" r="0" t="12638"/>
          <a:stretch/>
        </p:blipFill>
        <p:spPr>
          <a:xfrm>
            <a:off x="9199802" y="16411540"/>
            <a:ext cx="3978504" cy="2567977"/>
          </a:xfrm>
          <a:prstGeom prst="rect">
            <a:avLst/>
          </a:prstGeom>
          <a:noFill/>
          <a:ln cap="flat" cmpd="sng" w="9525">
            <a:solidFill>
              <a:schemeClr val="dk2"/>
            </a:solidFill>
            <a:prstDash val="solid"/>
            <a:round/>
            <a:headEnd len="sm" w="sm" type="none"/>
            <a:tailEnd len="sm" w="sm" type="none"/>
          </a:ln>
        </p:spPr>
      </p:pic>
      <p:sp>
        <p:nvSpPr>
          <p:cNvPr id="98" name="Google Shape;98;p14"/>
          <p:cNvSpPr txBox="1"/>
          <p:nvPr/>
        </p:nvSpPr>
        <p:spPr>
          <a:xfrm>
            <a:off x="9116622" y="18805814"/>
            <a:ext cx="45270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900">
                <a:latin typeface="Merriweather"/>
                <a:ea typeface="Merriweather"/>
                <a:cs typeface="Merriweather"/>
                <a:sym typeface="Merriweather"/>
              </a:rPr>
              <a:t>Figure 10-3 </a:t>
            </a:r>
            <a:r>
              <a:rPr lang="en" sz="1900">
                <a:latin typeface="Merriweather"/>
                <a:ea typeface="Merriweather"/>
                <a:cs typeface="Merriweather"/>
                <a:sym typeface="Merriweather"/>
              </a:rPr>
              <a:t>Shows structure of steroid hormones </a:t>
            </a:r>
            <a:endParaRPr sz="1900">
              <a:latin typeface="Merriweather"/>
              <a:ea typeface="Merriweather"/>
              <a:cs typeface="Merriweather"/>
              <a:sym typeface="Merriweather"/>
            </a:endParaRPr>
          </a:p>
        </p:txBody>
      </p:sp>
      <p:sp>
        <p:nvSpPr>
          <p:cNvPr id="99" name="Google Shape;99;p14"/>
          <p:cNvSpPr txBox="1"/>
          <p:nvPr/>
        </p:nvSpPr>
        <p:spPr>
          <a:xfrm>
            <a:off x="11331891" y="9657037"/>
            <a:ext cx="13394700" cy="1245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900">
                <a:latin typeface="Merriweather"/>
                <a:ea typeface="Merriweather"/>
                <a:cs typeface="Merriweather"/>
                <a:sym typeface="Merriweather"/>
              </a:rPr>
              <a:t>Figure 10-1</a:t>
            </a:r>
            <a:endParaRPr sz="1900">
              <a:latin typeface="Merriweather"/>
              <a:ea typeface="Merriweather"/>
              <a:cs typeface="Merriweather"/>
              <a:sym typeface="Merriweather"/>
            </a:endParaRPr>
          </a:p>
        </p:txBody>
      </p:sp>
      <p:sp>
        <p:nvSpPr>
          <p:cNvPr id="100" name="Google Shape;100;p14"/>
          <p:cNvSpPr txBox="1"/>
          <p:nvPr/>
        </p:nvSpPr>
        <p:spPr>
          <a:xfrm>
            <a:off x="11860950" y="15839136"/>
            <a:ext cx="2252400" cy="6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Merriweather"/>
                <a:ea typeface="Merriweather"/>
                <a:cs typeface="Merriweather"/>
                <a:sym typeface="Merriweather"/>
              </a:rPr>
              <a:t>Table 10-1</a:t>
            </a: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32"/>
          <p:cNvSpPr/>
          <p:nvPr/>
        </p:nvSpPr>
        <p:spPr>
          <a:xfrm>
            <a:off x="95325" y="13151275"/>
            <a:ext cx="13870500" cy="6123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2"/>
          <p:cNvSpPr/>
          <p:nvPr/>
        </p:nvSpPr>
        <p:spPr>
          <a:xfrm>
            <a:off x="0" y="65666"/>
            <a:ext cx="11331900" cy="699600"/>
          </a:xfrm>
          <a:prstGeom prst="rect">
            <a:avLst/>
          </a:prstGeom>
          <a:solidFill>
            <a:srgbClr val="B7B7B7"/>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01" name="Google Shape;601;p32"/>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Lectures X-XII</a:t>
            </a:r>
            <a:endParaRPr sz="3500">
              <a:latin typeface="Oswald"/>
              <a:ea typeface="Oswald"/>
              <a:cs typeface="Oswald"/>
              <a:sym typeface="Oswald"/>
            </a:endParaRPr>
          </a:p>
        </p:txBody>
      </p:sp>
      <p:sp>
        <p:nvSpPr>
          <p:cNvPr id="602" name="Google Shape;602;p32"/>
          <p:cNvSpPr txBox="1"/>
          <p:nvPr/>
        </p:nvSpPr>
        <p:spPr>
          <a:xfrm>
            <a:off x="5" y="16800"/>
            <a:ext cx="6567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19</a:t>
            </a:r>
            <a:endParaRPr sz="4500">
              <a:solidFill>
                <a:srgbClr val="FFFFFF"/>
              </a:solidFill>
              <a:latin typeface="Oswald"/>
              <a:ea typeface="Oswald"/>
              <a:cs typeface="Oswald"/>
              <a:sym typeface="Oswald"/>
            </a:endParaRPr>
          </a:p>
        </p:txBody>
      </p:sp>
      <p:sp>
        <p:nvSpPr>
          <p:cNvPr id="603" name="Google Shape;603;p32"/>
          <p:cNvSpPr txBox="1"/>
          <p:nvPr/>
        </p:nvSpPr>
        <p:spPr>
          <a:xfrm>
            <a:off x="929925" y="65675"/>
            <a:ext cx="73293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ADRENOCORTICAL HORMONES</a:t>
            </a:r>
            <a:endParaRPr sz="3200">
              <a:solidFill>
                <a:srgbClr val="FFFFFF"/>
              </a:solidFill>
              <a:latin typeface="Oswald"/>
              <a:ea typeface="Oswald"/>
              <a:cs typeface="Oswald"/>
              <a:sym typeface="Oswald"/>
            </a:endParaRPr>
          </a:p>
        </p:txBody>
      </p:sp>
      <p:sp>
        <p:nvSpPr>
          <p:cNvPr id="604" name="Google Shape;604;p32"/>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605" name="Google Shape;605;p32"/>
          <p:cNvSpPr txBox="1"/>
          <p:nvPr/>
        </p:nvSpPr>
        <p:spPr>
          <a:xfrm>
            <a:off x="929925" y="1019525"/>
            <a:ext cx="11622300" cy="964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Oswald"/>
                <a:ea typeface="Oswald"/>
                <a:cs typeface="Oswald"/>
                <a:sym typeface="Oswald"/>
              </a:rPr>
              <a:t>Further Reading </a:t>
            </a:r>
            <a:endParaRPr sz="6000">
              <a:latin typeface="Oswald"/>
              <a:ea typeface="Oswald"/>
              <a:cs typeface="Oswald"/>
              <a:sym typeface="Oswald"/>
            </a:endParaRPr>
          </a:p>
        </p:txBody>
      </p:sp>
      <p:sp>
        <p:nvSpPr>
          <p:cNvPr id="606" name="Google Shape;606;p32"/>
          <p:cNvSpPr txBox="1"/>
          <p:nvPr/>
        </p:nvSpPr>
        <p:spPr>
          <a:xfrm>
            <a:off x="605175" y="2237950"/>
            <a:ext cx="12852900" cy="890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4500">
                <a:solidFill>
                  <a:srgbClr val="F1C232"/>
                </a:solidFill>
                <a:latin typeface="Oswald"/>
                <a:ea typeface="Oswald"/>
                <a:cs typeface="Oswald"/>
                <a:sym typeface="Oswald"/>
              </a:rPr>
              <a:t>Aldosterone Escape</a:t>
            </a:r>
            <a:endParaRPr sz="4500">
              <a:solidFill>
                <a:srgbClr val="F1C232"/>
              </a:solidFill>
              <a:latin typeface="Oswald"/>
              <a:ea typeface="Oswald"/>
              <a:cs typeface="Oswald"/>
              <a:sym typeface="Oswald"/>
            </a:endParaRPr>
          </a:p>
          <a:p>
            <a:pPr indent="0" lvl="0" marL="0" rtl="0" algn="l">
              <a:lnSpc>
                <a:spcPct val="115000"/>
              </a:lnSpc>
              <a:spcBef>
                <a:spcPts val="0"/>
              </a:spcBef>
              <a:spcAft>
                <a:spcPts val="0"/>
              </a:spcAft>
              <a:buNone/>
            </a:pPr>
            <a:r>
              <a:rPr lang="en" sz="3100">
                <a:latin typeface="Oswald"/>
                <a:ea typeface="Oswald"/>
                <a:cs typeface="Oswald"/>
                <a:sym typeface="Oswald"/>
              </a:rPr>
              <a:t>Aldosterone Can Cause Enhanced Sodium Excretion</a:t>
            </a:r>
            <a:endParaRPr sz="3100">
              <a:latin typeface="Oswald"/>
              <a:ea typeface="Oswald"/>
              <a:cs typeface="Oswald"/>
              <a:sym typeface="Oswald"/>
            </a:endParaRPr>
          </a:p>
          <a:p>
            <a:pPr indent="0" lvl="0" marL="0" rtl="0" algn="l">
              <a:lnSpc>
                <a:spcPct val="115000"/>
              </a:lnSpc>
              <a:spcBef>
                <a:spcPts val="0"/>
              </a:spcBef>
              <a:spcAft>
                <a:spcPts val="0"/>
              </a:spcAft>
              <a:buNone/>
            </a:pPr>
            <a:r>
              <a:rPr lang="en" sz="2800">
                <a:solidFill>
                  <a:schemeClr val="dk1"/>
                </a:solidFill>
                <a:latin typeface="Times New Roman"/>
                <a:ea typeface="Times New Roman"/>
                <a:cs typeface="Times New Roman"/>
                <a:sym typeface="Times New Roman"/>
              </a:rPr>
              <a:t>In some patients with hyperaldosteronism sodium levels are actually decreased, and its excretion is increased! This happens in the following manner: </a:t>
            </a:r>
            <a:endParaRPr sz="2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800">
              <a:solidFill>
                <a:schemeClr val="dk1"/>
              </a:solidFill>
              <a:latin typeface="Times New Roman"/>
              <a:ea typeface="Times New Roman"/>
              <a:cs typeface="Times New Roman"/>
              <a:sym typeface="Times New Roman"/>
            </a:endParaRPr>
          </a:p>
          <a:p>
            <a:pPr indent="-406400" lvl="0" marL="457200" rtl="0" algn="l">
              <a:lnSpc>
                <a:spcPct val="115000"/>
              </a:lnSpc>
              <a:spcBef>
                <a:spcPts val="0"/>
              </a:spcBef>
              <a:spcAft>
                <a:spcPts val="0"/>
              </a:spcAft>
              <a:buSzPts val="2800"/>
              <a:buFont typeface="Times New Roman"/>
              <a:buChar char="-"/>
            </a:pPr>
            <a:r>
              <a:rPr lang="en" sz="2800">
                <a:solidFill>
                  <a:schemeClr val="dk1"/>
                </a:solidFill>
                <a:latin typeface="Times New Roman"/>
                <a:ea typeface="Times New Roman"/>
                <a:cs typeface="Times New Roman"/>
                <a:sym typeface="Times New Roman"/>
              </a:rPr>
              <a:t>Aldosterone causes an expansion in ECF volume, this causes the release of ANP which directly inhibits sodium reabsorption in CD. </a:t>
            </a:r>
            <a:endParaRPr sz="2800">
              <a:solidFill>
                <a:schemeClr val="dk1"/>
              </a:solidFill>
              <a:latin typeface="Times New Roman"/>
              <a:ea typeface="Times New Roman"/>
              <a:cs typeface="Times New Roman"/>
              <a:sym typeface="Times New Roman"/>
            </a:endParaRPr>
          </a:p>
          <a:p>
            <a:pPr indent="-406400" lvl="0" marL="457200" rtl="0" algn="l">
              <a:lnSpc>
                <a:spcPct val="115000"/>
              </a:lnSpc>
              <a:spcBef>
                <a:spcPts val="0"/>
              </a:spcBef>
              <a:spcAft>
                <a:spcPts val="0"/>
              </a:spcAft>
              <a:buClr>
                <a:schemeClr val="dk1"/>
              </a:buClr>
              <a:buSzPts val="2800"/>
              <a:buFont typeface="Times New Roman"/>
              <a:buChar char="-"/>
            </a:pPr>
            <a:r>
              <a:rPr lang="en" sz="2800">
                <a:solidFill>
                  <a:schemeClr val="dk1"/>
                </a:solidFill>
                <a:latin typeface="Times New Roman"/>
                <a:ea typeface="Times New Roman"/>
                <a:cs typeface="Times New Roman"/>
                <a:sym typeface="Times New Roman"/>
              </a:rPr>
              <a:t>Also, increased sodium reabsorption increases plasma sodium concentration and this stimulates the thirst centers in the hypothalamus, causing the person to drink water, therefore diluting sodium concentration. </a:t>
            </a:r>
            <a:endParaRPr sz="2800">
              <a:solidFill>
                <a:schemeClr val="dk1"/>
              </a:solidFill>
              <a:latin typeface="Times New Roman"/>
              <a:ea typeface="Times New Roman"/>
              <a:cs typeface="Times New Roman"/>
              <a:sym typeface="Times New Roman"/>
            </a:endParaRPr>
          </a:p>
          <a:p>
            <a:pPr indent="-406400" lvl="0" marL="457200" rtl="0" algn="l">
              <a:lnSpc>
                <a:spcPct val="115000"/>
              </a:lnSpc>
              <a:spcBef>
                <a:spcPts val="0"/>
              </a:spcBef>
              <a:spcAft>
                <a:spcPts val="0"/>
              </a:spcAft>
              <a:buClr>
                <a:schemeClr val="dk1"/>
              </a:buClr>
              <a:buSzPts val="2800"/>
              <a:buFont typeface="Times New Roman"/>
              <a:buChar char="-"/>
            </a:pPr>
            <a:r>
              <a:rPr lang="en" sz="2800">
                <a:solidFill>
                  <a:schemeClr val="dk1"/>
                </a:solidFill>
                <a:latin typeface="Times New Roman"/>
                <a:ea typeface="Times New Roman"/>
                <a:cs typeface="Times New Roman"/>
                <a:sym typeface="Times New Roman"/>
              </a:rPr>
              <a:t>One additional mechanism is, as we learned in renal block, increased ECF volume, increases the blood pressure which can increase GFR, and if the GFR is too high, then the fluid entering the nephron moves too fast for substances to be reabsorbed, this decreases sodium reabsorption in proximal convoluted tubules.</a:t>
            </a:r>
            <a:endParaRPr sz="2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2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800">
                <a:solidFill>
                  <a:schemeClr val="dk1"/>
                </a:solidFill>
                <a:latin typeface="Times New Roman"/>
                <a:ea typeface="Times New Roman"/>
                <a:cs typeface="Times New Roman"/>
                <a:sym typeface="Times New Roman"/>
              </a:rPr>
              <a:t>All of these effects contribute to electrolyte homeostasis, and decreases the chance of the development of edema in patients with hyperaldosteronism, because remember edema is caused partially by high hydrostatic pressure, and this mechanism decreases BP and is therefore protective. </a:t>
            </a:r>
            <a:endParaRPr sz="2800">
              <a:latin typeface="Times New Roman"/>
              <a:ea typeface="Times New Roman"/>
              <a:cs typeface="Times New Roman"/>
              <a:sym typeface="Times New Roman"/>
            </a:endParaRPr>
          </a:p>
        </p:txBody>
      </p:sp>
      <p:pic>
        <p:nvPicPr>
          <p:cNvPr id="607" name="Google Shape;607;p32"/>
          <p:cNvPicPr preferRelativeResize="0"/>
          <p:nvPr/>
        </p:nvPicPr>
        <p:blipFill>
          <a:blip r:embed="rId3">
            <a:alphaModFix/>
          </a:blip>
          <a:stretch>
            <a:fillRect/>
          </a:stretch>
        </p:blipFill>
        <p:spPr>
          <a:xfrm>
            <a:off x="-563772" y="15834981"/>
            <a:ext cx="5286053" cy="3964540"/>
          </a:xfrm>
          <a:prstGeom prst="rect">
            <a:avLst/>
          </a:prstGeom>
          <a:noFill/>
          <a:ln>
            <a:noFill/>
          </a:ln>
        </p:spPr>
      </p:pic>
      <p:sp>
        <p:nvSpPr>
          <p:cNvPr id="608" name="Google Shape;608;p32"/>
          <p:cNvSpPr txBox="1"/>
          <p:nvPr/>
        </p:nvSpPr>
        <p:spPr>
          <a:xfrm>
            <a:off x="3726900" y="14531694"/>
            <a:ext cx="10089300" cy="39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Times New Roman"/>
                <a:ea typeface="Times New Roman"/>
                <a:cs typeface="Times New Roman"/>
                <a:sym typeface="Times New Roman"/>
              </a:rPr>
              <a:t>We’ve established by now that the reason behind </a:t>
            </a:r>
            <a:r>
              <a:rPr b="1" lang="en" sz="2000">
                <a:latin typeface="Times New Roman"/>
                <a:ea typeface="Times New Roman"/>
                <a:cs typeface="Times New Roman"/>
                <a:sym typeface="Times New Roman"/>
              </a:rPr>
              <a:t>skin hyperpigmentation</a:t>
            </a:r>
            <a:r>
              <a:rPr lang="en" sz="2000">
                <a:latin typeface="Times New Roman"/>
                <a:ea typeface="Times New Roman"/>
                <a:cs typeface="Times New Roman"/>
                <a:sym typeface="Times New Roman"/>
              </a:rPr>
              <a:t> in cases of excess ACTH, is due to ACTH having the </a:t>
            </a:r>
            <a:r>
              <a:rPr i="1" lang="en" sz="2000">
                <a:latin typeface="Times New Roman"/>
                <a:ea typeface="Times New Roman"/>
                <a:cs typeface="Times New Roman"/>
                <a:sym typeface="Times New Roman"/>
              </a:rPr>
              <a:t>Melanocyte Stimulating Hormone</a:t>
            </a:r>
            <a:r>
              <a:rPr lang="en" sz="2000">
                <a:latin typeface="Times New Roman"/>
                <a:ea typeface="Times New Roman"/>
                <a:cs typeface="Times New Roman"/>
                <a:sym typeface="Times New Roman"/>
              </a:rPr>
              <a:t> (MSH) sequence. </a:t>
            </a:r>
            <a:endParaRPr sz="2000">
              <a:latin typeface="Times New Roman"/>
              <a:ea typeface="Times New Roman"/>
              <a:cs typeface="Times New Roman"/>
              <a:sym typeface="Times New Roman"/>
            </a:endParaRPr>
          </a:p>
          <a:p>
            <a:pPr indent="0" lvl="0" marL="0" rtl="0" algn="ctr">
              <a:spcBef>
                <a:spcPts val="0"/>
              </a:spcBef>
              <a:spcAft>
                <a:spcPts val="0"/>
              </a:spcAft>
              <a:buNone/>
            </a:pPr>
            <a:r>
              <a:rPr lang="en" sz="2000">
                <a:latin typeface="Times New Roman"/>
                <a:ea typeface="Times New Roman"/>
                <a:cs typeface="Times New Roman"/>
                <a:sym typeface="Times New Roman"/>
              </a:rPr>
              <a:t>Which in other words mean that </a:t>
            </a:r>
            <a:r>
              <a:rPr lang="en" sz="2000" u="sng">
                <a:latin typeface="Times New Roman"/>
                <a:ea typeface="Times New Roman"/>
                <a:cs typeface="Times New Roman"/>
                <a:sym typeface="Times New Roman"/>
              </a:rPr>
              <a:t>more ACTH, more stimulation to melanocytes</a:t>
            </a:r>
            <a:r>
              <a:rPr lang="en" sz="2000">
                <a:latin typeface="Times New Roman"/>
                <a:ea typeface="Times New Roman"/>
                <a:cs typeface="Times New Roman"/>
                <a:sym typeface="Times New Roman"/>
              </a:rPr>
              <a:t>!</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In some animals the </a:t>
            </a:r>
            <a:r>
              <a:rPr i="1" lang="en" sz="2000">
                <a:latin typeface="Times New Roman"/>
                <a:ea typeface="Times New Roman"/>
                <a:cs typeface="Times New Roman"/>
                <a:sym typeface="Times New Roman"/>
              </a:rPr>
              <a:t>Pars Intermedia</a:t>
            </a:r>
            <a:r>
              <a:rPr lang="en" sz="2000">
                <a:latin typeface="Times New Roman"/>
                <a:ea typeface="Times New Roman"/>
                <a:cs typeface="Times New Roman"/>
                <a:sym typeface="Times New Roman"/>
              </a:rPr>
              <a:t> -yes, of the pituitary gland.- happens to be more developed and secretes large amounts of MSH and that process like most processes of the </a:t>
            </a:r>
            <a:r>
              <a:rPr i="1" lang="en" sz="2000">
                <a:latin typeface="Times New Roman"/>
                <a:ea typeface="Times New Roman"/>
                <a:cs typeface="Times New Roman"/>
                <a:sym typeface="Times New Roman"/>
              </a:rPr>
              <a:t>pituitary</a:t>
            </a:r>
            <a:r>
              <a:rPr lang="en" sz="2000">
                <a:latin typeface="Times New Roman"/>
                <a:ea typeface="Times New Roman"/>
                <a:cs typeface="Times New Roman"/>
                <a:sym typeface="Times New Roman"/>
              </a:rPr>
              <a:t>, is regulated by the </a:t>
            </a:r>
            <a:r>
              <a:rPr i="1" lang="en" sz="2000">
                <a:latin typeface="Times New Roman"/>
                <a:ea typeface="Times New Roman"/>
                <a:cs typeface="Times New Roman"/>
                <a:sym typeface="Times New Roman"/>
              </a:rPr>
              <a:t>hypothalamic</a:t>
            </a:r>
            <a:r>
              <a:rPr lang="en" sz="2000">
                <a:latin typeface="Times New Roman"/>
                <a:ea typeface="Times New Roman"/>
                <a:cs typeface="Times New Roman"/>
                <a:sym typeface="Times New Roman"/>
              </a:rPr>
              <a:t> signals which increase in response to the amount of light. </a:t>
            </a:r>
            <a:endParaRPr sz="2000">
              <a:latin typeface="Times New Roman"/>
              <a:ea typeface="Times New Roman"/>
              <a:cs typeface="Times New Roman"/>
              <a:sym typeface="Times New Roman"/>
            </a:endParaRPr>
          </a:p>
          <a:p>
            <a:pPr indent="0" lvl="0" marL="0" rtl="0" algn="l">
              <a:spcBef>
                <a:spcPts val="0"/>
              </a:spcBef>
              <a:spcAft>
                <a:spcPts val="0"/>
              </a:spcAft>
              <a:buNone/>
            </a:pPr>
            <a:r>
              <a:t/>
            </a:r>
            <a:endParaRPr sz="2000">
              <a:latin typeface="Times New Roman"/>
              <a:ea typeface="Times New Roman"/>
              <a:cs typeface="Times New Roman"/>
              <a:sym typeface="Times New Roman"/>
            </a:endParaRPr>
          </a:p>
          <a:p>
            <a:pPr indent="0" lvl="0" marL="0" rtl="0" algn="l">
              <a:spcBef>
                <a:spcPts val="0"/>
              </a:spcBef>
              <a:spcAft>
                <a:spcPts val="0"/>
              </a:spcAft>
              <a:buNone/>
            </a:pPr>
            <a:r>
              <a:rPr lang="en" sz="2000">
                <a:latin typeface="Times New Roman"/>
                <a:ea typeface="Times New Roman"/>
                <a:cs typeface="Times New Roman"/>
                <a:sym typeface="Times New Roman"/>
              </a:rPr>
              <a:t>So, in summer days (more sunlight) some Arctic animals develop darkened fur and yet have a completely white coat in winter!</a:t>
            </a:r>
            <a:endParaRPr b="1" sz="2000">
              <a:solidFill>
                <a:srgbClr val="FF0000"/>
              </a:solidFill>
              <a:latin typeface="Times New Roman"/>
              <a:ea typeface="Times New Roman"/>
              <a:cs typeface="Times New Roman"/>
              <a:sym typeface="Times New Roman"/>
            </a:endParaRPr>
          </a:p>
        </p:txBody>
      </p:sp>
      <p:pic>
        <p:nvPicPr>
          <p:cNvPr id="609" name="Google Shape;609;p32"/>
          <p:cNvPicPr preferRelativeResize="0"/>
          <p:nvPr/>
        </p:nvPicPr>
        <p:blipFill rotWithShape="1">
          <a:blip r:embed="rId4">
            <a:alphaModFix/>
          </a:blip>
          <a:srcRect b="22588" l="18215" r="20329" t="14192"/>
          <a:stretch/>
        </p:blipFill>
        <p:spPr>
          <a:xfrm>
            <a:off x="-563774" y="12659125"/>
            <a:ext cx="4290674" cy="4078402"/>
          </a:xfrm>
          <a:prstGeom prst="rect">
            <a:avLst/>
          </a:prstGeom>
          <a:noFill/>
          <a:ln>
            <a:noFill/>
          </a:ln>
        </p:spPr>
      </p:pic>
      <p:sp>
        <p:nvSpPr>
          <p:cNvPr id="610" name="Google Shape;610;p32"/>
          <p:cNvSpPr txBox="1"/>
          <p:nvPr/>
        </p:nvSpPr>
        <p:spPr>
          <a:xfrm>
            <a:off x="3041100" y="13755908"/>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latin typeface="Oswald"/>
                <a:ea typeface="Oswald"/>
                <a:cs typeface="Oswald"/>
                <a:sym typeface="Oswald"/>
              </a:rPr>
              <a:t>ACTH, MSH &amp; How Animals Use Them For Their Survival (Hint: Pigmentation) </a:t>
            </a:r>
            <a:endParaRPr sz="3000">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pic>
        <p:nvPicPr>
          <p:cNvPr id="615" name="Google Shape;615;p33"/>
          <p:cNvPicPr preferRelativeResize="0"/>
          <p:nvPr/>
        </p:nvPicPr>
        <p:blipFill>
          <a:blip r:embed="rId3">
            <a:alphaModFix/>
          </a:blip>
          <a:stretch>
            <a:fillRect/>
          </a:stretch>
        </p:blipFill>
        <p:spPr>
          <a:xfrm>
            <a:off x="0" y="28350"/>
            <a:ext cx="14097000" cy="19935825"/>
          </a:xfrm>
          <a:prstGeom prst="rect">
            <a:avLst/>
          </a:prstGeom>
          <a:noFill/>
          <a:ln>
            <a:noFill/>
          </a:ln>
        </p:spPr>
      </p:pic>
      <p:sp>
        <p:nvSpPr>
          <p:cNvPr id="616" name="Google Shape;616;p33"/>
          <p:cNvSpPr txBox="1"/>
          <p:nvPr/>
        </p:nvSpPr>
        <p:spPr>
          <a:xfrm>
            <a:off x="880500" y="2393925"/>
            <a:ext cx="12293700" cy="66072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chemeClr val="lt1"/>
              </a:buClr>
              <a:buSzPts val="2500"/>
              <a:buFont typeface="Times New Roman"/>
              <a:buAutoNum type="arabicPeriod"/>
            </a:pPr>
            <a:r>
              <a:rPr lang="en" sz="2500">
                <a:solidFill>
                  <a:schemeClr val="lt1"/>
                </a:solidFill>
                <a:latin typeface="Times New Roman"/>
                <a:ea typeface="Times New Roman"/>
                <a:cs typeface="Times New Roman"/>
                <a:sym typeface="Times New Roman"/>
              </a:rPr>
              <a:t> Which one of the following is NOT true about Aldosterone? </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Synthesis in zona glomerulosa (in adrenal cortex)</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Considered as mineralocorticoids </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Highest conc. begin in 8 PM</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The target cell is called Principal (P) cell</a:t>
            </a:r>
            <a:endParaRPr sz="25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chemeClr val="lt1"/>
                </a:solidFill>
                <a:latin typeface="Times New Roman"/>
                <a:ea typeface="Times New Roman"/>
                <a:cs typeface="Times New Roman"/>
                <a:sym typeface="Times New Roman"/>
              </a:rPr>
              <a:t>2.   All of the following increases Aldosterone secretion, Except? </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Increase K concentration In ECF</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Increase Na concentration In ECF</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Hypovolemia</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Hypotension </a:t>
            </a:r>
            <a:endParaRPr sz="25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chemeClr val="lt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500">
                <a:solidFill>
                  <a:schemeClr val="lt1"/>
                </a:solidFill>
                <a:latin typeface="Times New Roman"/>
                <a:ea typeface="Times New Roman"/>
                <a:cs typeface="Times New Roman"/>
                <a:sym typeface="Times New Roman"/>
              </a:rPr>
              <a:t>3.   Which one of the following is Primary Aldosteronism?</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Hyperreninism</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Apparent Mineralocorticoid Excess Syndrome (AME)</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Conn’s Syndrome</a:t>
            </a:r>
            <a:endParaRPr sz="2500">
              <a:solidFill>
                <a:schemeClr val="lt1"/>
              </a:solidFill>
              <a:latin typeface="Times New Roman"/>
              <a:ea typeface="Times New Roman"/>
              <a:cs typeface="Times New Roman"/>
              <a:sym typeface="Times New Roman"/>
            </a:endParaRPr>
          </a:p>
          <a:p>
            <a:pPr indent="-387350" lvl="0" marL="457200" rtl="0" algn="l">
              <a:spcBef>
                <a:spcPts val="0"/>
              </a:spcBef>
              <a:spcAft>
                <a:spcPts val="0"/>
              </a:spcAft>
              <a:buClr>
                <a:schemeClr val="lt1"/>
              </a:buClr>
              <a:buSzPts val="2500"/>
              <a:buFont typeface="Times New Roman"/>
              <a:buAutoNum type="alphaUcParenR"/>
            </a:pPr>
            <a:r>
              <a:rPr lang="en" sz="2500">
                <a:solidFill>
                  <a:schemeClr val="lt1"/>
                </a:solidFill>
                <a:latin typeface="Times New Roman"/>
                <a:ea typeface="Times New Roman"/>
                <a:cs typeface="Times New Roman"/>
                <a:sym typeface="Times New Roman"/>
              </a:rPr>
              <a:t>A&amp;B</a:t>
            </a:r>
            <a:endParaRPr sz="25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4</a:t>
            </a:r>
            <a:r>
              <a:rPr lang="en" sz="2500">
                <a:solidFill>
                  <a:srgbClr val="FFFFFF"/>
                </a:solidFill>
                <a:latin typeface="Times New Roman"/>
                <a:ea typeface="Times New Roman"/>
                <a:cs typeface="Times New Roman"/>
                <a:sym typeface="Times New Roman"/>
              </a:rPr>
              <a:t>.   </a:t>
            </a:r>
            <a:r>
              <a:rPr lang="en" sz="2500">
                <a:solidFill>
                  <a:schemeClr val="lt1"/>
                </a:solidFill>
                <a:latin typeface="Times New Roman"/>
                <a:ea typeface="Times New Roman"/>
                <a:cs typeface="Times New Roman"/>
                <a:sym typeface="Times New Roman"/>
              </a:rPr>
              <a:t>Which one of the following is NOT a sign &amp; symptom of Conn’s Syndrome?</a:t>
            </a:r>
            <a:endParaRPr sz="2500">
              <a:solidFill>
                <a:srgbClr val="FFFFFF"/>
              </a:solidFill>
              <a:latin typeface="Times New Roman"/>
              <a:ea typeface="Times New Roman"/>
              <a:cs typeface="Times New Roman"/>
              <a:sym typeface="Times New Roman"/>
            </a:endParaRPr>
          </a:p>
          <a:p>
            <a:pPr indent="-387350" lvl="0" marL="457200" rtl="0" algn="l">
              <a:spcBef>
                <a:spcPts val="0"/>
              </a:spcBef>
              <a:spcAft>
                <a:spcPts val="0"/>
              </a:spcAft>
              <a:buClr>
                <a:srgbClr val="FFFFFF"/>
              </a:buClr>
              <a:buSzPts val="2500"/>
              <a:buFont typeface="Times New Roman"/>
              <a:buAutoNum type="alphaUcParenR"/>
            </a:pPr>
            <a:r>
              <a:rPr lang="en" sz="2500">
                <a:solidFill>
                  <a:srgbClr val="FFFFFF"/>
                </a:solidFill>
                <a:latin typeface="Times New Roman"/>
                <a:ea typeface="Times New Roman"/>
                <a:cs typeface="Times New Roman"/>
                <a:sym typeface="Times New Roman"/>
              </a:rPr>
              <a:t>Hypokalemia</a:t>
            </a:r>
            <a:endParaRPr sz="2500">
              <a:solidFill>
                <a:srgbClr val="FFFFFF"/>
              </a:solidFill>
              <a:latin typeface="Times New Roman"/>
              <a:ea typeface="Times New Roman"/>
              <a:cs typeface="Times New Roman"/>
              <a:sym typeface="Times New Roman"/>
            </a:endParaRPr>
          </a:p>
          <a:p>
            <a:pPr indent="-387350" lvl="0" marL="457200" rtl="0" algn="l">
              <a:spcBef>
                <a:spcPts val="0"/>
              </a:spcBef>
              <a:spcAft>
                <a:spcPts val="0"/>
              </a:spcAft>
              <a:buClr>
                <a:srgbClr val="FFFFFF"/>
              </a:buClr>
              <a:buSzPts val="2500"/>
              <a:buFont typeface="Times New Roman"/>
              <a:buAutoNum type="alphaUcParenR"/>
            </a:pPr>
            <a:r>
              <a:rPr lang="en" sz="2500">
                <a:solidFill>
                  <a:schemeClr val="lt1"/>
                </a:solidFill>
                <a:latin typeface="Times New Roman"/>
                <a:ea typeface="Times New Roman"/>
                <a:cs typeface="Times New Roman"/>
                <a:sym typeface="Times New Roman"/>
              </a:rPr>
              <a:t>Hypernatremia</a:t>
            </a:r>
            <a:endParaRPr sz="2500">
              <a:solidFill>
                <a:srgbClr val="FFFFFF"/>
              </a:solidFill>
              <a:latin typeface="Times New Roman"/>
              <a:ea typeface="Times New Roman"/>
              <a:cs typeface="Times New Roman"/>
              <a:sym typeface="Times New Roman"/>
            </a:endParaRPr>
          </a:p>
          <a:p>
            <a:pPr indent="-387350" lvl="0" marL="457200" rtl="0" algn="l">
              <a:spcBef>
                <a:spcPts val="0"/>
              </a:spcBef>
              <a:spcAft>
                <a:spcPts val="0"/>
              </a:spcAft>
              <a:buClr>
                <a:srgbClr val="FFFFFF"/>
              </a:buClr>
              <a:buSzPts val="2500"/>
              <a:buFont typeface="Times New Roman"/>
              <a:buAutoNum type="alphaUcParenR"/>
            </a:pPr>
            <a:r>
              <a:rPr lang="en" sz="2500">
                <a:solidFill>
                  <a:srgbClr val="FFFFFF"/>
                </a:solidFill>
                <a:latin typeface="Times New Roman"/>
                <a:ea typeface="Times New Roman"/>
                <a:cs typeface="Times New Roman"/>
                <a:sym typeface="Times New Roman"/>
              </a:rPr>
              <a:t>Muscle weakness</a:t>
            </a:r>
            <a:endParaRPr sz="2500">
              <a:solidFill>
                <a:srgbClr val="FFFFFF"/>
              </a:solidFill>
              <a:latin typeface="Times New Roman"/>
              <a:ea typeface="Times New Roman"/>
              <a:cs typeface="Times New Roman"/>
              <a:sym typeface="Times New Roman"/>
            </a:endParaRPr>
          </a:p>
          <a:p>
            <a:pPr indent="-387350" lvl="0" marL="457200" rtl="0" algn="l">
              <a:spcBef>
                <a:spcPts val="0"/>
              </a:spcBef>
              <a:spcAft>
                <a:spcPts val="0"/>
              </a:spcAft>
              <a:buClr>
                <a:srgbClr val="FFFFFF"/>
              </a:buClr>
              <a:buSzPts val="2500"/>
              <a:buFont typeface="Times New Roman"/>
              <a:buAutoNum type="alphaUcParenR"/>
            </a:pPr>
            <a:r>
              <a:rPr lang="en" sz="2500">
                <a:solidFill>
                  <a:srgbClr val="FFFFFF"/>
                </a:solidFill>
                <a:latin typeface="Times New Roman"/>
                <a:ea typeface="Times New Roman"/>
                <a:cs typeface="Times New Roman"/>
                <a:sym typeface="Times New Roman"/>
              </a:rPr>
              <a:t>Acidosis</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rPr lang="en" sz="2500">
                <a:solidFill>
                  <a:srgbClr val="FFFFFF"/>
                </a:solidFill>
                <a:latin typeface="Times New Roman"/>
                <a:ea typeface="Times New Roman"/>
                <a:cs typeface="Times New Roman"/>
                <a:sym typeface="Times New Roman"/>
              </a:rPr>
              <a:t>5.   About 90% of the adrenal androgen is bound to:</a:t>
            </a:r>
            <a:endParaRPr sz="2500">
              <a:solidFill>
                <a:srgbClr val="FFFFFF"/>
              </a:solidFill>
              <a:latin typeface="Times New Roman"/>
              <a:ea typeface="Times New Roman"/>
              <a:cs typeface="Times New Roman"/>
              <a:sym typeface="Times New Roman"/>
            </a:endParaRPr>
          </a:p>
          <a:p>
            <a:pPr indent="-387350" lvl="0" marL="457200" rtl="0" algn="l">
              <a:spcBef>
                <a:spcPts val="0"/>
              </a:spcBef>
              <a:spcAft>
                <a:spcPts val="0"/>
              </a:spcAft>
              <a:buClr>
                <a:srgbClr val="FFFFFF"/>
              </a:buClr>
              <a:buSzPts val="2500"/>
              <a:buFont typeface="Times New Roman"/>
              <a:buAutoNum type="alphaUcParenR"/>
            </a:pPr>
            <a:r>
              <a:rPr lang="en" sz="2500">
                <a:solidFill>
                  <a:srgbClr val="FFFFFF"/>
                </a:solidFill>
                <a:latin typeface="Times New Roman"/>
                <a:ea typeface="Times New Roman"/>
                <a:cs typeface="Times New Roman"/>
                <a:sym typeface="Times New Roman"/>
              </a:rPr>
              <a:t>Prealbumin</a:t>
            </a:r>
            <a:endParaRPr sz="2500">
              <a:solidFill>
                <a:srgbClr val="FFFFFF"/>
              </a:solidFill>
              <a:latin typeface="Times New Roman"/>
              <a:ea typeface="Times New Roman"/>
              <a:cs typeface="Times New Roman"/>
              <a:sym typeface="Times New Roman"/>
            </a:endParaRPr>
          </a:p>
          <a:p>
            <a:pPr indent="-387350" lvl="0" marL="457200" rtl="0" algn="l">
              <a:spcBef>
                <a:spcPts val="0"/>
              </a:spcBef>
              <a:spcAft>
                <a:spcPts val="0"/>
              </a:spcAft>
              <a:buClr>
                <a:srgbClr val="FFFFFF"/>
              </a:buClr>
              <a:buSzPts val="2500"/>
              <a:buFont typeface="Times New Roman"/>
              <a:buAutoNum type="alphaUcParenR"/>
            </a:pPr>
            <a:r>
              <a:rPr lang="en" sz="2500">
                <a:solidFill>
                  <a:srgbClr val="FFFFFF"/>
                </a:solidFill>
                <a:latin typeface="Times New Roman"/>
                <a:ea typeface="Times New Roman"/>
                <a:cs typeface="Times New Roman"/>
                <a:sym typeface="Times New Roman"/>
              </a:rPr>
              <a:t>SHBG</a:t>
            </a:r>
            <a:endParaRPr sz="2500">
              <a:solidFill>
                <a:srgbClr val="FFFFFF"/>
              </a:solidFill>
              <a:latin typeface="Times New Roman"/>
              <a:ea typeface="Times New Roman"/>
              <a:cs typeface="Times New Roman"/>
              <a:sym typeface="Times New Roman"/>
            </a:endParaRPr>
          </a:p>
          <a:p>
            <a:pPr indent="-387350" lvl="0" marL="457200" rtl="0" algn="l">
              <a:spcBef>
                <a:spcPts val="0"/>
              </a:spcBef>
              <a:spcAft>
                <a:spcPts val="0"/>
              </a:spcAft>
              <a:buClr>
                <a:srgbClr val="FFFFFF"/>
              </a:buClr>
              <a:buSzPts val="2500"/>
              <a:buFont typeface="Times New Roman"/>
              <a:buAutoNum type="alphaUcParenR"/>
            </a:pPr>
            <a:r>
              <a:rPr lang="en" sz="2500">
                <a:solidFill>
                  <a:srgbClr val="FFFFFF"/>
                </a:solidFill>
                <a:latin typeface="Times New Roman"/>
                <a:ea typeface="Times New Roman"/>
                <a:cs typeface="Times New Roman"/>
                <a:sym typeface="Times New Roman"/>
              </a:rPr>
              <a:t>Albumin </a:t>
            </a:r>
            <a:endParaRPr sz="2500">
              <a:solidFill>
                <a:srgbClr val="FFFFFF"/>
              </a:solidFill>
              <a:latin typeface="Times New Roman"/>
              <a:ea typeface="Times New Roman"/>
              <a:cs typeface="Times New Roman"/>
              <a:sym typeface="Times New Roman"/>
            </a:endParaRPr>
          </a:p>
          <a:p>
            <a:pPr indent="-387350" lvl="0" marL="457200" rtl="0" algn="l">
              <a:spcBef>
                <a:spcPts val="0"/>
              </a:spcBef>
              <a:spcAft>
                <a:spcPts val="0"/>
              </a:spcAft>
              <a:buClr>
                <a:srgbClr val="FFFFFF"/>
              </a:buClr>
              <a:buSzPts val="2500"/>
              <a:buFont typeface="Times New Roman"/>
              <a:buAutoNum type="alphaUcParenR"/>
            </a:pPr>
            <a:r>
              <a:rPr lang="en" sz="2500">
                <a:solidFill>
                  <a:srgbClr val="FFFFFF"/>
                </a:solidFill>
                <a:latin typeface="Times New Roman"/>
                <a:ea typeface="Times New Roman"/>
                <a:cs typeface="Times New Roman"/>
                <a:sym typeface="Times New Roman"/>
              </a:rPr>
              <a:t>Transferrine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chemeClr val="lt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5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p:txBody>
      </p:sp>
      <p:sp>
        <p:nvSpPr>
          <p:cNvPr id="617" name="Google Shape;617;p33"/>
          <p:cNvSpPr txBox="1"/>
          <p:nvPr/>
        </p:nvSpPr>
        <p:spPr>
          <a:xfrm>
            <a:off x="10498425" y="18491225"/>
            <a:ext cx="5891100" cy="4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ANSWER KEY: C, B, C, D, C</a:t>
            </a:r>
            <a:endParaRPr sz="2500">
              <a:solidFill>
                <a:srgbClr val="FFFFFF"/>
              </a:solidFill>
              <a:latin typeface="Oswald"/>
              <a:ea typeface="Oswald"/>
              <a:cs typeface="Oswald"/>
              <a:sym typeface="Oswald"/>
            </a:endParaRPr>
          </a:p>
        </p:txBody>
      </p:sp>
      <p:sp>
        <p:nvSpPr>
          <p:cNvPr id="618" name="Google Shape;618;p33"/>
          <p:cNvSpPr txBox="1"/>
          <p:nvPr/>
        </p:nvSpPr>
        <p:spPr>
          <a:xfrm>
            <a:off x="586888" y="14068139"/>
            <a:ext cx="7884300" cy="10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chemeClr val="lt1"/>
                </a:solidFill>
                <a:latin typeface="Oswald"/>
                <a:ea typeface="Oswald"/>
                <a:cs typeface="Oswald"/>
                <a:sym typeface="Oswald"/>
              </a:rPr>
              <a:t>SHORT ANSWER QUESTIONS</a:t>
            </a:r>
            <a:endParaRPr sz="5000">
              <a:solidFill>
                <a:srgbClr val="FFFFFF"/>
              </a:solidFill>
              <a:latin typeface="Oswald"/>
              <a:ea typeface="Oswald"/>
              <a:cs typeface="Oswald"/>
              <a:sym typeface="Oswald"/>
            </a:endParaRPr>
          </a:p>
        </p:txBody>
      </p:sp>
      <p:sp>
        <p:nvSpPr>
          <p:cNvPr id="619" name="Google Shape;619;p33"/>
          <p:cNvSpPr txBox="1"/>
          <p:nvPr/>
        </p:nvSpPr>
        <p:spPr>
          <a:xfrm>
            <a:off x="586901" y="15095350"/>
            <a:ext cx="8715000" cy="23145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FFFFFF"/>
              </a:buClr>
              <a:buSzPts val="2500"/>
              <a:buFont typeface="Times New Roman"/>
              <a:buAutoNum type="arabicPeriod"/>
            </a:pPr>
            <a:r>
              <a:rPr lang="en" sz="2500">
                <a:solidFill>
                  <a:srgbClr val="FFFFFF"/>
                </a:solidFill>
                <a:latin typeface="Times New Roman"/>
                <a:ea typeface="Times New Roman"/>
                <a:cs typeface="Times New Roman"/>
                <a:sym typeface="Times New Roman"/>
              </a:rPr>
              <a:t>Compare between the regions of adrenal cortex and their hormones.</a:t>
            </a:r>
            <a:endParaRPr sz="2500">
              <a:solidFill>
                <a:srgbClr val="FFFFFF"/>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rgbClr val="FFFFFF"/>
              </a:solidFill>
              <a:latin typeface="Times New Roman"/>
              <a:ea typeface="Times New Roman"/>
              <a:cs typeface="Times New Roman"/>
              <a:sym typeface="Times New Roman"/>
            </a:endParaRPr>
          </a:p>
          <a:p>
            <a:pPr indent="-387350" lvl="0" marL="457200" rtl="0" algn="l">
              <a:spcBef>
                <a:spcPts val="0"/>
              </a:spcBef>
              <a:spcAft>
                <a:spcPts val="0"/>
              </a:spcAft>
              <a:buClr>
                <a:srgbClr val="FFFFFF"/>
              </a:buClr>
              <a:buSzPts val="2500"/>
              <a:buFont typeface="Times New Roman"/>
              <a:buAutoNum type="arabicPeriod"/>
            </a:pPr>
            <a:r>
              <a:rPr lang="en" sz="2400">
                <a:solidFill>
                  <a:schemeClr val="lt1"/>
                </a:solidFill>
                <a:latin typeface="Times New Roman"/>
                <a:ea typeface="Times New Roman"/>
                <a:cs typeface="Times New Roman"/>
                <a:sym typeface="Times New Roman"/>
              </a:rPr>
              <a:t>Enumerate three effects of cortisol on carbohydrate metabolism:</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 sz="2400">
                <a:solidFill>
                  <a:schemeClr val="lt1"/>
                </a:solidFill>
                <a:latin typeface="Oswald"/>
                <a:ea typeface="Oswald"/>
                <a:cs typeface="Oswald"/>
                <a:sym typeface="Oswald"/>
              </a:rPr>
              <a:t> </a:t>
            </a:r>
            <a:r>
              <a:rPr lang="en" sz="1800">
                <a:solidFill>
                  <a:srgbClr val="D9D9D9"/>
                </a:solidFill>
                <a:latin typeface="Times New Roman"/>
                <a:ea typeface="Times New Roman"/>
                <a:cs typeface="Times New Roman"/>
                <a:sym typeface="Times New Roman"/>
              </a:rPr>
              <a:t>1) Decrease glucose utilization by tissues, 2) Decrease GLUT-4 mediated glucose uptake by tissues, 3) Increase gluconeogenesis from amino acids derived from extrahepatic sources. </a:t>
            </a:r>
            <a:endParaRPr sz="1800">
              <a:solidFill>
                <a:srgbClr val="D9D9D9"/>
              </a:solidFill>
              <a:latin typeface="Times New Roman"/>
              <a:ea typeface="Times New Roman"/>
              <a:cs typeface="Times New Roman"/>
              <a:sym typeface="Times New Roman"/>
            </a:endParaRPr>
          </a:p>
          <a:p>
            <a:pPr indent="0" lvl="0" marL="0" rtl="0" algn="l">
              <a:spcBef>
                <a:spcPts val="0"/>
              </a:spcBef>
              <a:spcAft>
                <a:spcPts val="0"/>
              </a:spcAft>
              <a:buNone/>
            </a:pPr>
            <a:r>
              <a:rPr lang="en" sz="1800">
                <a:solidFill>
                  <a:srgbClr val="D9D9D9"/>
                </a:solidFill>
                <a:latin typeface="Times New Roman"/>
                <a:ea typeface="Times New Roman"/>
                <a:cs typeface="Times New Roman"/>
                <a:sym typeface="Times New Roman"/>
              </a:rPr>
              <a:t> </a:t>
            </a:r>
            <a:endParaRPr sz="1800">
              <a:solidFill>
                <a:srgbClr val="D9D9D9"/>
              </a:solidFill>
              <a:latin typeface="Times New Roman"/>
              <a:ea typeface="Times New Roman"/>
              <a:cs typeface="Times New Roman"/>
              <a:sym typeface="Times New Roman"/>
            </a:endParaRPr>
          </a:p>
        </p:txBody>
      </p:sp>
      <p:graphicFrame>
        <p:nvGraphicFramePr>
          <p:cNvPr id="620" name="Google Shape;620;p33"/>
          <p:cNvGraphicFramePr/>
          <p:nvPr/>
        </p:nvGraphicFramePr>
        <p:xfrm>
          <a:off x="9301890" y="14919950"/>
          <a:ext cx="3000000" cy="3000000"/>
        </p:xfrm>
        <a:graphic>
          <a:graphicData uri="http://schemas.openxmlformats.org/drawingml/2006/table">
            <a:tbl>
              <a:tblPr>
                <a:noFill/>
                <a:tableStyleId>{CCA2D68D-B675-451E-A431-30714432907A}</a:tableStyleId>
              </a:tblPr>
              <a:tblGrid>
                <a:gridCol w="826800"/>
                <a:gridCol w="1089675"/>
                <a:gridCol w="2011425"/>
              </a:tblGrid>
              <a:tr h="448500">
                <a:tc>
                  <a:txBody>
                    <a:bodyPr/>
                    <a:lstStyle/>
                    <a:p>
                      <a:pPr indent="0" lvl="0" marL="0" rtl="0" algn="ctr">
                        <a:spcBef>
                          <a:spcPts val="0"/>
                        </a:spcBef>
                        <a:spcAft>
                          <a:spcPts val="0"/>
                        </a:spcAft>
                        <a:buNone/>
                      </a:pPr>
                      <a:r>
                        <a:rPr b="1" lang="en" sz="600">
                          <a:solidFill>
                            <a:srgbClr val="999999"/>
                          </a:solidFill>
                          <a:latin typeface="Oswald"/>
                          <a:ea typeface="Oswald"/>
                          <a:cs typeface="Oswald"/>
                          <a:sym typeface="Oswald"/>
                        </a:rPr>
                        <a:t>Region</a:t>
                      </a:r>
                      <a:endParaRPr b="1" sz="600">
                        <a:solidFill>
                          <a:srgbClr val="999999"/>
                        </a:solidFill>
                        <a:latin typeface="Oswald"/>
                        <a:ea typeface="Oswald"/>
                        <a:cs typeface="Oswald"/>
                        <a:sym typeface="Oswald"/>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 sz="600">
                          <a:solidFill>
                            <a:srgbClr val="999999"/>
                          </a:solidFill>
                          <a:latin typeface="Oswald"/>
                          <a:ea typeface="Oswald"/>
                          <a:cs typeface="Oswald"/>
                          <a:sym typeface="Oswald"/>
                        </a:rPr>
                        <a:t>Types</a:t>
                      </a:r>
                      <a:endParaRPr b="1" sz="600">
                        <a:solidFill>
                          <a:srgbClr val="999999"/>
                        </a:solidFill>
                        <a:latin typeface="Oswald"/>
                        <a:ea typeface="Oswald"/>
                        <a:cs typeface="Oswald"/>
                        <a:sym typeface="Oswald"/>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 sz="600">
                          <a:solidFill>
                            <a:srgbClr val="999999"/>
                          </a:solidFill>
                          <a:latin typeface="Oswald"/>
                          <a:ea typeface="Oswald"/>
                          <a:cs typeface="Oswald"/>
                          <a:sym typeface="Oswald"/>
                        </a:rPr>
                        <a:t>Hormones</a:t>
                      </a:r>
                      <a:endParaRPr b="1" sz="600">
                        <a:solidFill>
                          <a:srgbClr val="999999"/>
                        </a:solidFill>
                        <a:latin typeface="Oswald"/>
                        <a:ea typeface="Oswald"/>
                        <a:cs typeface="Oswald"/>
                        <a:sym typeface="Oswald"/>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605250">
                <a:tc>
                  <a:txBody>
                    <a:bodyPr/>
                    <a:lstStyle/>
                    <a:p>
                      <a:pPr indent="0" lvl="0" marL="0" rtl="0" algn="ctr">
                        <a:lnSpc>
                          <a:spcPct val="115000"/>
                        </a:lnSpc>
                        <a:spcBef>
                          <a:spcPts val="400"/>
                        </a:spcBef>
                        <a:spcAft>
                          <a:spcPts val="0"/>
                        </a:spcAft>
                        <a:buClr>
                          <a:schemeClr val="dk2"/>
                        </a:buClr>
                        <a:buSzPts val="2200"/>
                        <a:buFont typeface="Arial"/>
                        <a:buNone/>
                      </a:pPr>
                      <a:r>
                        <a:rPr b="1" lang="en" sz="600">
                          <a:solidFill>
                            <a:srgbClr val="999999"/>
                          </a:solidFill>
                          <a:latin typeface="Oswald"/>
                          <a:ea typeface="Oswald"/>
                          <a:cs typeface="Oswald"/>
                          <a:sym typeface="Oswald"/>
                        </a:rPr>
                        <a:t>Zona Glomerulosa</a:t>
                      </a:r>
                      <a:endParaRPr b="1" sz="600">
                        <a:solidFill>
                          <a:srgbClr val="999999"/>
                        </a:solidFill>
                        <a:latin typeface="Oswald"/>
                        <a:ea typeface="Oswald"/>
                        <a:cs typeface="Oswald"/>
                        <a:sym typeface="Oswald"/>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 sz="600">
                          <a:solidFill>
                            <a:srgbClr val="999999"/>
                          </a:solidFill>
                          <a:latin typeface="Times New Roman"/>
                          <a:ea typeface="Times New Roman"/>
                          <a:cs typeface="Times New Roman"/>
                          <a:sym typeface="Times New Roman"/>
                        </a:rPr>
                        <a:t>Mineralo</a:t>
                      </a:r>
                      <a:r>
                        <a:rPr lang="en" sz="600">
                          <a:solidFill>
                            <a:srgbClr val="999999"/>
                          </a:solidFill>
                          <a:latin typeface="Times New Roman"/>
                          <a:ea typeface="Times New Roman"/>
                          <a:cs typeface="Times New Roman"/>
                          <a:sym typeface="Times New Roman"/>
                        </a:rPr>
                        <a:t>corticoids</a:t>
                      </a:r>
                      <a:endParaRPr sz="600">
                        <a:solidFill>
                          <a:srgbClr val="999999"/>
                        </a:solidFill>
                        <a:latin typeface="Times New Roman"/>
                        <a:ea typeface="Times New Roman"/>
                        <a:cs typeface="Times New Roman"/>
                        <a:sym typeface="Times New Roman"/>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266700" lvl="0" marL="457200" rtl="0" algn="l">
                        <a:spcBef>
                          <a:spcPts val="0"/>
                        </a:spcBef>
                        <a:spcAft>
                          <a:spcPts val="0"/>
                        </a:spcAft>
                        <a:buClr>
                          <a:srgbClr val="999999"/>
                        </a:buClr>
                        <a:buSzPts val="600"/>
                        <a:buFont typeface="Times New Roman"/>
                        <a:buAutoNum type="arabicPeriod"/>
                      </a:pPr>
                      <a:r>
                        <a:rPr lang="en" sz="600">
                          <a:solidFill>
                            <a:srgbClr val="999999"/>
                          </a:solidFill>
                          <a:latin typeface="Times New Roman"/>
                          <a:ea typeface="Times New Roman"/>
                          <a:cs typeface="Times New Roman"/>
                          <a:sym typeface="Times New Roman"/>
                        </a:rPr>
                        <a:t>Aldosterone (mainly)</a:t>
                      </a:r>
                      <a:endParaRPr sz="600">
                        <a:solidFill>
                          <a:srgbClr val="999999"/>
                        </a:solidFill>
                        <a:latin typeface="Times New Roman"/>
                        <a:ea typeface="Times New Roman"/>
                        <a:cs typeface="Times New Roman"/>
                        <a:sym typeface="Times New Roman"/>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798875">
                <a:tc>
                  <a:txBody>
                    <a:bodyPr/>
                    <a:lstStyle/>
                    <a:p>
                      <a:pPr indent="0" lvl="0" marL="0" rtl="0" algn="ctr">
                        <a:lnSpc>
                          <a:spcPct val="115000"/>
                        </a:lnSpc>
                        <a:spcBef>
                          <a:spcPts val="400"/>
                        </a:spcBef>
                        <a:spcAft>
                          <a:spcPts val="0"/>
                        </a:spcAft>
                        <a:buClr>
                          <a:schemeClr val="dk2"/>
                        </a:buClr>
                        <a:buSzPts val="2200"/>
                        <a:buFont typeface="Arial"/>
                        <a:buNone/>
                      </a:pPr>
                      <a:r>
                        <a:rPr b="1" lang="en" sz="600">
                          <a:solidFill>
                            <a:srgbClr val="999999"/>
                          </a:solidFill>
                          <a:latin typeface="Oswald"/>
                          <a:ea typeface="Oswald"/>
                          <a:cs typeface="Oswald"/>
                          <a:sym typeface="Oswald"/>
                        </a:rPr>
                        <a:t>Zona Fasciculata</a:t>
                      </a:r>
                      <a:endParaRPr b="1" sz="600">
                        <a:solidFill>
                          <a:srgbClr val="999999"/>
                        </a:solidFill>
                        <a:latin typeface="Oswald"/>
                        <a:ea typeface="Oswald"/>
                        <a:cs typeface="Oswald"/>
                        <a:sym typeface="Oswald"/>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 sz="600">
                          <a:solidFill>
                            <a:srgbClr val="999999"/>
                          </a:solidFill>
                          <a:latin typeface="Times New Roman"/>
                          <a:ea typeface="Times New Roman"/>
                          <a:cs typeface="Times New Roman"/>
                          <a:sym typeface="Times New Roman"/>
                        </a:rPr>
                        <a:t>Gluco</a:t>
                      </a:r>
                      <a:r>
                        <a:rPr lang="en" sz="600">
                          <a:solidFill>
                            <a:srgbClr val="999999"/>
                          </a:solidFill>
                          <a:latin typeface="Times New Roman"/>
                          <a:ea typeface="Times New Roman"/>
                          <a:cs typeface="Times New Roman"/>
                          <a:sym typeface="Times New Roman"/>
                        </a:rPr>
                        <a:t>corticoids</a:t>
                      </a:r>
                      <a:endParaRPr sz="600">
                        <a:solidFill>
                          <a:srgbClr val="999999"/>
                        </a:solidFill>
                        <a:latin typeface="Times New Roman"/>
                        <a:ea typeface="Times New Roman"/>
                        <a:cs typeface="Times New Roman"/>
                        <a:sym typeface="Times New Roman"/>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266700" lvl="0" marL="457200" rtl="0" algn="l">
                        <a:lnSpc>
                          <a:spcPct val="100000"/>
                        </a:lnSpc>
                        <a:spcBef>
                          <a:spcPts val="600"/>
                        </a:spcBef>
                        <a:spcAft>
                          <a:spcPts val="0"/>
                        </a:spcAft>
                        <a:buClr>
                          <a:srgbClr val="999999"/>
                        </a:buClr>
                        <a:buSzPts val="600"/>
                        <a:buFont typeface="Times New Roman"/>
                        <a:buAutoNum type="arabicPeriod"/>
                      </a:pPr>
                      <a:r>
                        <a:rPr lang="en" sz="600">
                          <a:solidFill>
                            <a:srgbClr val="999999"/>
                          </a:solidFill>
                          <a:latin typeface="Times New Roman"/>
                          <a:ea typeface="Times New Roman"/>
                          <a:cs typeface="Times New Roman"/>
                          <a:sym typeface="Times New Roman"/>
                        </a:rPr>
                        <a:t>Cortisol (mainly)  </a:t>
                      </a:r>
                      <a:endParaRPr sz="600">
                        <a:solidFill>
                          <a:srgbClr val="999999"/>
                        </a:solidFill>
                        <a:latin typeface="Times New Roman"/>
                        <a:ea typeface="Times New Roman"/>
                        <a:cs typeface="Times New Roman"/>
                        <a:sym typeface="Times New Roman"/>
                      </a:endParaRPr>
                    </a:p>
                    <a:p>
                      <a:pPr indent="-266700" lvl="0" marL="457200" rtl="0" algn="l">
                        <a:lnSpc>
                          <a:spcPct val="100000"/>
                        </a:lnSpc>
                        <a:spcBef>
                          <a:spcPts val="0"/>
                        </a:spcBef>
                        <a:spcAft>
                          <a:spcPts val="0"/>
                        </a:spcAft>
                        <a:buClr>
                          <a:srgbClr val="999999"/>
                        </a:buClr>
                        <a:buSzPts val="600"/>
                        <a:buFont typeface="Times New Roman"/>
                        <a:buAutoNum type="arabicPeriod"/>
                      </a:pPr>
                      <a:r>
                        <a:rPr lang="en" sz="600">
                          <a:solidFill>
                            <a:srgbClr val="999999"/>
                          </a:solidFill>
                          <a:latin typeface="Times New Roman"/>
                          <a:ea typeface="Times New Roman"/>
                          <a:cs typeface="Times New Roman"/>
                          <a:sym typeface="Times New Roman"/>
                        </a:rPr>
                        <a:t>Corticosterone  </a:t>
                      </a:r>
                      <a:endParaRPr sz="600">
                        <a:solidFill>
                          <a:srgbClr val="999999"/>
                        </a:solidFill>
                        <a:latin typeface="Times New Roman"/>
                        <a:ea typeface="Times New Roman"/>
                        <a:cs typeface="Times New Roman"/>
                        <a:sym typeface="Times New Roman"/>
                      </a:endParaRPr>
                    </a:p>
                    <a:p>
                      <a:pPr indent="-266700" lvl="0" marL="457200" rtl="0" algn="l">
                        <a:lnSpc>
                          <a:spcPct val="100000"/>
                        </a:lnSpc>
                        <a:spcBef>
                          <a:spcPts val="0"/>
                        </a:spcBef>
                        <a:spcAft>
                          <a:spcPts val="0"/>
                        </a:spcAft>
                        <a:buClr>
                          <a:srgbClr val="999999"/>
                        </a:buClr>
                        <a:buSzPts val="600"/>
                        <a:buFont typeface="Times New Roman"/>
                        <a:buAutoNum type="arabicPeriod"/>
                      </a:pPr>
                      <a:r>
                        <a:rPr lang="en" sz="600">
                          <a:solidFill>
                            <a:srgbClr val="999999"/>
                          </a:solidFill>
                          <a:latin typeface="Times New Roman"/>
                          <a:ea typeface="Times New Roman"/>
                          <a:cs typeface="Times New Roman"/>
                          <a:sym typeface="Times New Roman"/>
                        </a:rPr>
                        <a:t>Androgens  (small amount)</a:t>
                      </a:r>
                      <a:endParaRPr sz="600">
                        <a:solidFill>
                          <a:srgbClr val="999999"/>
                        </a:solidFill>
                        <a:latin typeface="Times New Roman"/>
                        <a:ea typeface="Times New Roman"/>
                        <a:cs typeface="Times New Roman"/>
                        <a:sym typeface="Times New Roman"/>
                      </a:endParaRPr>
                    </a:p>
                    <a:p>
                      <a:pPr indent="-266700" lvl="0" marL="457200" rtl="0" algn="l">
                        <a:lnSpc>
                          <a:spcPct val="100000"/>
                        </a:lnSpc>
                        <a:spcBef>
                          <a:spcPts val="0"/>
                        </a:spcBef>
                        <a:spcAft>
                          <a:spcPts val="0"/>
                        </a:spcAft>
                        <a:buClr>
                          <a:srgbClr val="999999"/>
                        </a:buClr>
                        <a:buSzPts val="600"/>
                        <a:buFont typeface="Times New Roman"/>
                        <a:buAutoNum type="arabicPeriod"/>
                      </a:pPr>
                      <a:r>
                        <a:rPr lang="en" sz="600">
                          <a:solidFill>
                            <a:srgbClr val="999999"/>
                          </a:solidFill>
                          <a:latin typeface="Times New Roman"/>
                          <a:ea typeface="Times New Roman"/>
                          <a:cs typeface="Times New Roman"/>
                          <a:sym typeface="Times New Roman"/>
                        </a:rPr>
                        <a:t>Estrogens  (small amount)</a:t>
                      </a:r>
                      <a:endParaRPr sz="600">
                        <a:solidFill>
                          <a:srgbClr val="999999"/>
                        </a:solidFill>
                        <a:latin typeface="Times New Roman"/>
                        <a:ea typeface="Times New Roman"/>
                        <a:cs typeface="Times New Roman"/>
                        <a:sym typeface="Times New Roman"/>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1038600">
                <a:tc>
                  <a:txBody>
                    <a:bodyPr/>
                    <a:lstStyle/>
                    <a:p>
                      <a:pPr indent="0" lvl="0" marL="0" rtl="0" algn="ctr">
                        <a:lnSpc>
                          <a:spcPct val="115000"/>
                        </a:lnSpc>
                        <a:spcBef>
                          <a:spcPts val="600"/>
                        </a:spcBef>
                        <a:spcAft>
                          <a:spcPts val="0"/>
                        </a:spcAft>
                        <a:buClr>
                          <a:schemeClr val="dk2"/>
                        </a:buClr>
                        <a:buSzPts val="2200"/>
                        <a:buFont typeface="Arial"/>
                        <a:buNone/>
                      </a:pPr>
                      <a:r>
                        <a:rPr b="1" lang="en" sz="600">
                          <a:solidFill>
                            <a:srgbClr val="999999"/>
                          </a:solidFill>
                          <a:latin typeface="Oswald"/>
                          <a:ea typeface="Oswald"/>
                          <a:cs typeface="Oswald"/>
                          <a:sym typeface="Oswald"/>
                        </a:rPr>
                        <a:t>Zona Reticularis</a:t>
                      </a:r>
                      <a:endParaRPr b="1" sz="600">
                        <a:solidFill>
                          <a:srgbClr val="999999"/>
                        </a:solidFill>
                        <a:latin typeface="Oswald"/>
                        <a:ea typeface="Oswald"/>
                        <a:cs typeface="Oswald"/>
                        <a:sym typeface="Oswald"/>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0" rtl="0" algn="ctr">
                        <a:spcBef>
                          <a:spcPts val="0"/>
                        </a:spcBef>
                        <a:spcAft>
                          <a:spcPts val="0"/>
                        </a:spcAft>
                        <a:buNone/>
                      </a:pPr>
                      <a:r>
                        <a:rPr b="1" lang="en" sz="600">
                          <a:solidFill>
                            <a:srgbClr val="999999"/>
                          </a:solidFill>
                          <a:latin typeface="Times New Roman"/>
                          <a:ea typeface="Times New Roman"/>
                          <a:cs typeface="Times New Roman"/>
                          <a:sym typeface="Times New Roman"/>
                        </a:rPr>
                        <a:t>Gonado</a:t>
                      </a:r>
                      <a:r>
                        <a:rPr lang="en" sz="600">
                          <a:solidFill>
                            <a:srgbClr val="999999"/>
                          </a:solidFill>
                          <a:latin typeface="Times New Roman"/>
                          <a:ea typeface="Times New Roman"/>
                          <a:cs typeface="Times New Roman"/>
                          <a:sym typeface="Times New Roman"/>
                        </a:rPr>
                        <a:t>corticoids</a:t>
                      </a:r>
                      <a:endParaRPr sz="600">
                        <a:solidFill>
                          <a:srgbClr val="999999"/>
                        </a:solidFill>
                        <a:latin typeface="Times New Roman"/>
                        <a:ea typeface="Times New Roman"/>
                        <a:cs typeface="Times New Roman"/>
                        <a:sym typeface="Times New Roman"/>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266700" lvl="0" marL="457200" rtl="0" algn="l">
                        <a:lnSpc>
                          <a:spcPct val="115000"/>
                        </a:lnSpc>
                        <a:spcBef>
                          <a:spcPts val="600"/>
                        </a:spcBef>
                        <a:spcAft>
                          <a:spcPts val="0"/>
                        </a:spcAft>
                        <a:buClr>
                          <a:srgbClr val="999999"/>
                        </a:buClr>
                        <a:buSzPts val="600"/>
                        <a:buFont typeface="Times New Roman"/>
                        <a:buAutoNum type="arabicPeriod"/>
                      </a:pPr>
                      <a:r>
                        <a:rPr lang="en" sz="600" u="sng">
                          <a:solidFill>
                            <a:srgbClr val="999999"/>
                          </a:solidFill>
                          <a:latin typeface="Times New Roman"/>
                          <a:ea typeface="Times New Roman"/>
                          <a:cs typeface="Times New Roman"/>
                          <a:sym typeface="Times New Roman"/>
                        </a:rPr>
                        <a:t>Androgens</a:t>
                      </a:r>
                      <a:r>
                        <a:rPr lang="en" sz="600">
                          <a:solidFill>
                            <a:srgbClr val="999999"/>
                          </a:solidFill>
                          <a:latin typeface="Times New Roman"/>
                          <a:ea typeface="Times New Roman"/>
                          <a:cs typeface="Times New Roman"/>
                          <a:sym typeface="Times New Roman"/>
                        </a:rPr>
                        <a:t> </a:t>
                      </a:r>
                      <a:endParaRPr sz="600">
                        <a:solidFill>
                          <a:srgbClr val="999999"/>
                        </a:solidFill>
                        <a:latin typeface="Times New Roman"/>
                        <a:ea typeface="Times New Roman"/>
                        <a:cs typeface="Times New Roman"/>
                        <a:sym typeface="Times New Roman"/>
                      </a:endParaRPr>
                    </a:p>
                    <a:p>
                      <a:pPr indent="-266700" lvl="0" marL="457200" rtl="0" algn="l">
                        <a:lnSpc>
                          <a:spcPct val="115000"/>
                        </a:lnSpc>
                        <a:spcBef>
                          <a:spcPts val="0"/>
                        </a:spcBef>
                        <a:spcAft>
                          <a:spcPts val="0"/>
                        </a:spcAft>
                        <a:buClr>
                          <a:srgbClr val="999999"/>
                        </a:buClr>
                        <a:buSzPts val="600"/>
                        <a:buFont typeface="Times New Roman"/>
                        <a:buAutoNum type="arabicPeriod"/>
                      </a:pPr>
                      <a:r>
                        <a:rPr lang="en" sz="600">
                          <a:solidFill>
                            <a:srgbClr val="999999"/>
                          </a:solidFill>
                          <a:latin typeface="Times New Roman"/>
                          <a:ea typeface="Times New Roman"/>
                          <a:cs typeface="Times New Roman"/>
                          <a:sym typeface="Times New Roman"/>
                        </a:rPr>
                        <a:t>DHEA “dehydroepiandrosterone“ (mainly)</a:t>
                      </a:r>
                      <a:endParaRPr sz="600">
                        <a:solidFill>
                          <a:srgbClr val="999999"/>
                        </a:solidFill>
                        <a:latin typeface="Times New Roman"/>
                        <a:ea typeface="Times New Roman"/>
                        <a:cs typeface="Times New Roman"/>
                        <a:sym typeface="Times New Roman"/>
                      </a:endParaRPr>
                    </a:p>
                    <a:p>
                      <a:pPr indent="-266700" lvl="0" marL="457200" rtl="0" algn="l">
                        <a:lnSpc>
                          <a:spcPct val="115000"/>
                        </a:lnSpc>
                        <a:spcBef>
                          <a:spcPts val="0"/>
                        </a:spcBef>
                        <a:spcAft>
                          <a:spcPts val="0"/>
                        </a:spcAft>
                        <a:buClr>
                          <a:srgbClr val="999999"/>
                        </a:buClr>
                        <a:buSzPts val="600"/>
                        <a:buFont typeface="Times New Roman"/>
                        <a:buAutoNum type="arabicPeriod"/>
                      </a:pPr>
                      <a:r>
                        <a:rPr lang="en" sz="600">
                          <a:solidFill>
                            <a:srgbClr val="999999"/>
                          </a:solidFill>
                          <a:latin typeface="Times New Roman"/>
                          <a:ea typeface="Times New Roman"/>
                          <a:cs typeface="Times New Roman"/>
                          <a:sym typeface="Times New Roman"/>
                        </a:rPr>
                        <a:t>Androstenedione  </a:t>
                      </a:r>
                      <a:endParaRPr sz="600">
                        <a:solidFill>
                          <a:srgbClr val="999999"/>
                        </a:solidFill>
                        <a:latin typeface="Times New Roman"/>
                        <a:ea typeface="Times New Roman"/>
                        <a:cs typeface="Times New Roman"/>
                        <a:sym typeface="Times New Roman"/>
                      </a:endParaRPr>
                    </a:p>
                    <a:p>
                      <a:pPr indent="-266700" lvl="0" marL="457200" rtl="0" algn="l">
                        <a:lnSpc>
                          <a:spcPct val="115000"/>
                        </a:lnSpc>
                        <a:spcBef>
                          <a:spcPts val="0"/>
                        </a:spcBef>
                        <a:spcAft>
                          <a:spcPts val="0"/>
                        </a:spcAft>
                        <a:buClr>
                          <a:srgbClr val="999999"/>
                        </a:buClr>
                        <a:buSzPts val="600"/>
                        <a:buFont typeface="Times New Roman"/>
                        <a:buAutoNum type="arabicPeriod"/>
                      </a:pPr>
                      <a:r>
                        <a:rPr lang="en" sz="600">
                          <a:solidFill>
                            <a:srgbClr val="999999"/>
                          </a:solidFill>
                          <a:latin typeface="Times New Roman"/>
                          <a:ea typeface="Times New Roman"/>
                          <a:cs typeface="Times New Roman"/>
                          <a:sym typeface="Times New Roman"/>
                        </a:rPr>
                        <a:t>Estrogen  (small amount) </a:t>
                      </a:r>
                      <a:endParaRPr sz="600">
                        <a:solidFill>
                          <a:srgbClr val="999999"/>
                        </a:solidFill>
                        <a:latin typeface="Times New Roman"/>
                        <a:ea typeface="Times New Roman"/>
                        <a:cs typeface="Times New Roman"/>
                        <a:sym typeface="Times New Roman"/>
                      </a:endParaRPr>
                    </a:p>
                    <a:p>
                      <a:pPr indent="-266700" lvl="0" marL="457200" rtl="0" algn="l">
                        <a:lnSpc>
                          <a:spcPct val="115000"/>
                        </a:lnSpc>
                        <a:spcBef>
                          <a:spcPts val="0"/>
                        </a:spcBef>
                        <a:spcAft>
                          <a:spcPts val="0"/>
                        </a:spcAft>
                        <a:buClr>
                          <a:srgbClr val="999999"/>
                        </a:buClr>
                        <a:buSzPts val="600"/>
                        <a:buFont typeface="Times New Roman"/>
                        <a:buAutoNum type="arabicPeriod"/>
                      </a:pPr>
                      <a:r>
                        <a:rPr lang="en" sz="600">
                          <a:solidFill>
                            <a:srgbClr val="999999"/>
                          </a:solidFill>
                          <a:latin typeface="Times New Roman"/>
                          <a:ea typeface="Times New Roman"/>
                          <a:cs typeface="Times New Roman"/>
                          <a:sym typeface="Times New Roman"/>
                        </a:rPr>
                        <a:t> </a:t>
                      </a:r>
                      <a:r>
                        <a:rPr lang="en" sz="600" u="sng">
                          <a:solidFill>
                            <a:srgbClr val="999999"/>
                          </a:solidFill>
                          <a:latin typeface="Times New Roman"/>
                          <a:ea typeface="Times New Roman"/>
                          <a:cs typeface="Times New Roman"/>
                          <a:sym typeface="Times New Roman"/>
                        </a:rPr>
                        <a:t>Glucocorticoids</a:t>
                      </a:r>
                      <a:r>
                        <a:rPr lang="en" sz="600">
                          <a:solidFill>
                            <a:srgbClr val="999999"/>
                          </a:solidFill>
                          <a:latin typeface="Times New Roman"/>
                          <a:ea typeface="Times New Roman"/>
                          <a:cs typeface="Times New Roman"/>
                          <a:sym typeface="Times New Roman"/>
                        </a:rPr>
                        <a:t> small amounts</a:t>
                      </a:r>
                      <a:endParaRPr sz="600">
                        <a:solidFill>
                          <a:srgbClr val="999999"/>
                        </a:solidFill>
                        <a:latin typeface="Times New Roman"/>
                        <a:ea typeface="Times New Roman"/>
                        <a:cs typeface="Times New Roman"/>
                        <a:sym typeface="Times New Roman"/>
                      </a:endParaRPr>
                    </a:p>
                  </a:txBody>
                  <a:tcPr marT="184050" marB="184050" marR="187925" marL="1879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pic>
        <p:nvPicPr>
          <p:cNvPr id="625" name="Google Shape;625;p34"/>
          <p:cNvPicPr preferRelativeResize="0"/>
          <p:nvPr/>
        </p:nvPicPr>
        <p:blipFill>
          <a:blip r:embed="rId3">
            <a:alphaModFix/>
          </a:blip>
          <a:stretch>
            <a:fillRect/>
          </a:stretch>
        </p:blipFill>
        <p:spPr>
          <a:xfrm>
            <a:off x="1629" y="0"/>
            <a:ext cx="14093741" cy="19935824"/>
          </a:xfrm>
          <a:prstGeom prst="rect">
            <a:avLst/>
          </a:prstGeom>
          <a:noFill/>
          <a:ln>
            <a:noFill/>
          </a:ln>
        </p:spPr>
      </p:pic>
      <p:sp>
        <p:nvSpPr>
          <p:cNvPr id="626" name="Google Shape;626;p34"/>
          <p:cNvSpPr txBox="1"/>
          <p:nvPr/>
        </p:nvSpPr>
        <p:spPr>
          <a:xfrm>
            <a:off x="210775" y="5511800"/>
            <a:ext cx="138864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900">
                <a:solidFill>
                  <a:srgbClr val="FFFFFF"/>
                </a:solidFill>
                <a:latin typeface="Oswald"/>
                <a:ea typeface="Oswald"/>
                <a:cs typeface="Oswald"/>
                <a:sym typeface="Oswald"/>
              </a:rPr>
              <a:t>Nouf Alhumaidhi, Shahad BinSelayem</a:t>
            </a:r>
            <a:endParaRPr sz="4900">
              <a:solidFill>
                <a:srgbClr val="FFFFFF"/>
              </a:solidFill>
              <a:latin typeface="Oswald"/>
              <a:ea typeface="Oswald"/>
              <a:cs typeface="Oswald"/>
              <a:sym typeface="Oswald"/>
            </a:endParaRPr>
          </a:p>
          <a:p>
            <a:pPr indent="0" lvl="0" marL="0" rtl="0" algn="ctr">
              <a:spcBef>
                <a:spcPts val="0"/>
              </a:spcBef>
              <a:spcAft>
                <a:spcPts val="0"/>
              </a:spcAft>
              <a:buNone/>
            </a:pPr>
            <a:r>
              <a:rPr lang="en" sz="4900">
                <a:solidFill>
                  <a:srgbClr val="FFFFFF"/>
                </a:solidFill>
                <a:latin typeface="Oswald"/>
                <a:ea typeface="Oswald"/>
                <a:cs typeface="Oswald"/>
                <a:sym typeface="Oswald"/>
              </a:rPr>
              <a:t>Abdullah Almuammar, Mohammed A. Alshehri</a:t>
            </a:r>
            <a:endParaRPr sz="4900">
              <a:solidFill>
                <a:srgbClr val="FFFFFF"/>
              </a:solidFill>
              <a:latin typeface="Oswald"/>
              <a:ea typeface="Oswald"/>
              <a:cs typeface="Oswald"/>
              <a:sym typeface="Oswald"/>
            </a:endParaRPr>
          </a:p>
          <a:p>
            <a:pPr indent="0" lvl="0" marL="0" rtl="0" algn="ctr">
              <a:spcBef>
                <a:spcPts val="0"/>
              </a:spcBef>
              <a:spcAft>
                <a:spcPts val="0"/>
              </a:spcAft>
              <a:buNone/>
            </a:pPr>
            <a:r>
              <a:rPr lang="en" sz="4900">
                <a:solidFill>
                  <a:srgbClr val="FFFFFF"/>
                </a:solidFill>
                <a:latin typeface="Oswald"/>
                <a:ea typeface="Oswald"/>
                <a:cs typeface="Oswald"/>
                <a:sym typeface="Oswald"/>
              </a:rPr>
              <a:t>Abdullah Alassaf, Aued Alanazi</a:t>
            </a:r>
            <a:endParaRPr sz="4900">
              <a:solidFill>
                <a:srgbClr val="FFFFFF"/>
              </a:solidFill>
              <a:latin typeface="Oswald"/>
              <a:ea typeface="Oswald"/>
              <a:cs typeface="Oswald"/>
              <a:sym typeface="Oswald"/>
            </a:endParaRPr>
          </a:p>
          <a:p>
            <a:pPr indent="0" lvl="0" marL="0" rtl="0" algn="ctr">
              <a:spcBef>
                <a:spcPts val="0"/>
              </a:spcBef>
              <a:spcAft>
                <a:spcPts val="0"/>
              </a:spcAft>
              <a:buClr>
                <a:schemeClr val="dk1"/>
              </a:buClr>
              <a:buSzPts val="1100"/>
              <a:buFont typeface="Arial"/>
              <a:buNone/>
            </a:pPr>
            <a:r>
              <a:rPr lang="en" sz="4500">
                <a:solidFill>
                  <a:schemeClr val="lt1"/>
                </a:solidFill>
                <a:latin typeface="Oswald"/>
                <a:ea typeface="Oswald"/>
                <a:cs typeface="Oswald"/>
                <a:sym typeface="Oswald"/>
              </a:rPr>
              <a:t>Co-Editors: Nouf Alshammari, Njoud Alabdullatif</a:t>
            </a:r>
            <a:endParaRPr sz="4900">
              <a:solidFill>
                <a:srgbClr val="FFFFFF"/>
              </a:solidFill>
              <a:latin typeface="Oswald"/>
              <a:ea typeface="Oswald"/>
              <a:cs typeface="Oswald"/>
              <a:sym typeface="Oswald"/>
            </a:endParaRPr>
          </a:p>
          <a:p>
            <a:pPr indent="0" lvl="0" marL="0" rtl="0" algn="ctr">
              <a:spcBef>
                <a:spcPts val="0"/>
              </a:spcBef>
              <a:spcAft>
                <a:spcPts val="0"/>
              </a:spcAft>
              <a:buNone/>
            </a:pPr>
            <a:r>
              <a:t/>
            </a:r>
            <a:endParaRPr sz="4900">
              <a:solidFill>
                <a:srgbClr val="FFFFFF"/>
              </a:solidFill>
              <a:latin typeface="Oswald"/>
              <a:ea typeface="Oswald"/>
              <a:cs typeface="Oswald"/>
              <a:sym typeface="Oswald"/>
            </a:endParaRPr>
          </a:p>
        </p:txBody>
      </p:sp>
      <p:sp>
        <p:nvSpPr>
          <p:cNvPr id="627" name="Google Shape;627;p34"/>
          <p:cNvSpPr txBox="1"/>
          <p:nvPr/>
        </p:nvSpPr>
        <p:spPr>
          <a:xfrm>
            <a:off x="7518950" y="9464700"/>
            <a:ext cx="6922800" cy="9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Nayef Alsaber, Hameed M. Humaid </a:t>
            </a:r>
            <a:endParaRPr sz="3600">
              <a:solidFill>
                <a:srgbClr val="FFFFFF"/>
              </a:solidFill>
              <a:latin typeface="Oswald"/>
              <a:ea typeface="Oswald"/>
              <a:cs typeface="Oswald"/>
              <a:sym typeface="Oswald"/>
            </a:endParaRPr>
          </a:p>
          <a:p>
            <a:pPr indent="0" lvl="0" marL="0" rtl="0" algn="ctr">
              <a:spcBef>
                <a:spcPts val="0"/>
              </a:spcBef>
              <a:spcAft>
                <a:spcPts val="0"/>
              </a:spcAft>
              <a:buNone/>
            </a:pPr>
            <a:r>
              <a:t/>
            </a:r>
            <a:endParaRPr sz="3600">
              <a:solidFill>
                <a:srgbClr val="FFFFFF"/>
              </a:solidFill>
              <a:latin typeface="Oswald"/>
              <a:ea typeface="Oswald"/>
              <a:cs typeface="Oswald"/>
              <a:sym typeface="Oswald"/>
            </a:endParaRPr>
          </a:p>
        </p:txBody>
      </p:sp>
      <p:sp>
        <p:nvSpPr>
          <p:cNvPr id="628" name="Google Shape;628;p34"/>
          <p:cNvSpPr txBox="1"/>
          <p:nvPr/>
        </p:nvSpPr>
        <p:spPr>
          <a:xfrm>
            <a:off x="-329650" y="9464700"/>
            <a:ext cx="6922800" cy="156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FEMALE PHYSIOLOGY CO-LEADERS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Maha Alnahdi, Taif Alshammari</a:t>
            </a:r>
            <a:endParaRPr sz="3600">
              <a:solidFill>
                <a:srgbClr val="FFFFFF"/>
              </a:solidFill>
              <a:latin typeface="Oswald"/>
              <a:ea typeface="Oswald"/>
              <a:cs typeface="Oswald"/>
              <a:sym typeface="Oswald"/>
            </a:endParaRPr>
          </a:p>
        </p:txBody>
      </p:sp>
      <p:sp>
        <p:nvSpPr>
          <p:cNvPr id="629" name="Google Shape;629;p34"/>
          <p:cNvSpPr txBox="1"/>
          <p:nvPr/>
        </p:nvSpPr>
        <p:spPr>
          <a:xfrm>
            <a:off x="5486400" y="11829700"/>
            <a:ext cx="9135000" cy="95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REFERENCES</a:t>
            </a:r>
            <a:endParaRPr sz="36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Guyton and Hall Textbook of Medical Physiology</a:t>
            </a:r>
            <a:endParaRPr sz="3000">
              <a:solidFill>
                <a:srgbClr val="FFFFFF"/>
              </a:solidFill>
              <a:latin typeface="Oswald"/>
              <a:ea typeface="Oswald"/>
              <a:cs typeface="Oswald"/>
              <a:sym typeface="Oswald"/>
            </a:endParaRPr>
          </a:p>
          <a:p>
            <a:pPr indent="-419100" lvl="0" marL="457200" rtl="0" algn="ctr">
              <a:spcBef>
                <a:spcPts val="0"/>
              </a:spcBef>
              <a:spcAft>
                <a:spcPts val="0"/>
              </a:spcAft>
              <a:buClr>
                <a:srgbClr val="FFFFFF"/>
              </a:buClr>
              <a:buSzPts val="3000"/>
              <a:buFont typeface="Oswald"/>
              <a:buChar char="-"/>
            </a:pPr>
            <a:r>
              <a:rPr lang="en" sz="3000">
                <a:solidFill>
                  <a:srgbClr val="FFFFFF"/>
                </a:solidFill>
                <a:latin typeface="Oswald"/>
                <a:ea typeface="Oswald"/>
                <a:cs typeface="Oswald"/>
                <a:sym typeface="Oswald"/>
              </a:rPr>
              <a:t>Ganong’s Review of Medical Physiology</a:t>
            </a:r>
            <a:endParaRPr sz="3000">
              <a:solidFill>
                <a:srgbClr val="FFFFFF"/>
              </a:solidFill>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5"/>
          <p:cNvSpPr/>
          <p:nvPr/>
        </p:nvSpPr>
        <p:spPr>
          <a:xfrm>
            <a:off x="1892000" y="6564412"/>
            <a:ext cx="9730200" cy="776100"/>
          </a:xfrm>
          <a:prstGeom prst="rect">
            <a:avLst/>
          </a:prstGeom>
          <a:noFill/>
          <a:ln cap="flat" cmpd="sng" w="19050">
            <a:solidFill>
              <a:srgbClr val="D9D9D9"/>
            </a:solidFill>
            <a:prstDash val="dash"/>
            <a:round/>
            <a:headEnd len="sm" w="sm" type="none"/>
            <a:tailEnd len="sm" w="sm" type="none"/>
          </a:ln>
        </p:spPr>
        <p:txBody>
          <a:bodyPr anchorCtr="0" anchor="ctr" bIns="29775" lIns="29775" spcFirstLastPara="1" rIns="29775" wrap="square" tIns="29775">
            <a:noAutofit/>
          </a:bodyPr>
          <a:lstStyle/>
          <a:p>
            <a:pPr indent="0" lvl="0" marL="0" rtl="0" algn="l">
              <a:spcBef>
                <a:spcPts val="0"/>
              </a:spcBef>
              <a:spcAft>
                <a:spcPts val="0"/>
              </a:spcAft>
              <a:buNone/>
            </a:pPr>
            <a:r>
              <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latin typeface="Times New Roman"/>
                <a:ea typeface="Times New Roman"/>
                <a:cs typeface="Times New Roman"/>
                <a:sym typeface="Times New Roman"/>
              </a:rPr>
              <a:t>Newly synthesized steroid hormones are rapidly secreted from the cell. Following secretion, all steroids bind to some extent to plasma proteins: CBG </a:t>
            </a:r>
            <a:r>
              <a:rPr lang="en" sz="1900">
                <a:solidFill>
                  <a:srgbClr val="999999"/>
                </a:solidFill>
                <a:latin typeface="Times New Roman"/>
                <a:ea typeface="Times New Roman"/>
                <a:cs typeface="Times New Roman"/>
                <a:sym typeface="Times New Roman"/>
              </a:rPr>
              <a:t>aka Transcortin</a:t>
            </a:r>
            <a:r>
              <a:rPr lang="en" sz="1900">
                <a:solidFill>
                  <a:srgbClr val="B7B7B7"/>
                </a:solidFill>
                <a:latin typeface="Times New Roman"/>
                <a:ea typeface="Times New Roman"/>
                <a:cs typeface="Times New Roman"/>
                <a:sym typeface="Times New Roman"/>
              </a:rPr>
              <a:t> </a:t>
            </a:r>
            <a:r>
              <a:rPr lang="en" sz="1900">
                <a:latin typeface="Times New Roman"/>
                <a:ea typeface="Times New Roman"/>
                <a:cs typeface="Times New Roman"/>
                <a:sym typeface="Times New Roman"/>
              </a:rPr>
              <a:t>and albumin.</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p:txBody>
      </p:sp>
      <p:sp>
        <p:nvSpPr>
          <p:cNvPr id="106" name="Google Shape;106;p15"/>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7" name="Google Shape;107;p15"/>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08" name="Google Shape;108;p15"/>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 </a:t>
            </a:r>
            <a:endParaRPr sz="3500">
              <a:latin typeface="Oswald"/>
              <a:ea typeface="Oswald"/>
              <a:cs typeface="Oswald"/>
              <a:sym typeface="Oswald"/>
            </a:endParaRPr>
          </a:p>
        </p:txBody>
      </p:sp>
      <p:sp>
        <p:nvSpPr>
          <p:cNvPr id="109" name="Google Shape;109;p15"/>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MINERALCORTICOIDS</a:t>
            </a:r>
            <a:endParaRPr sz="3200">
              <a:solidFill>
                <a:srgbClr val="FFFFFF"/>
              </a:solidFill>
              <a:latin typeface="Oswald"/>
              <a:ea typeface="Oswald"/>
              <a:cs typeface="Oswald"/>
              <a:sym typeface="Oswald"/>
            </a:endParaRPr>
          </a:p>
        </p:txBody>
      </p:sp>
      <p:sp>
        <p:nvSpPr>
          <p:cNvPr id="110" name="Google Shape;110;p15"/>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2</a:t>
            </a:r>
            <a:endParaRPr sz="4500">
              <a:solidFill>
                <a:srgbClr val="FFFFFF"/>
              </a:solidFill>
              <a:latin typeface="Oswald"/>
              <a:ea typeface="Oswald"/>
              <a:cs typeface="Oswald"/>
              <a:sym typeface="Oswald"/>
            </a:endParaRPr>
          </a:p>
        </p:txBody>
      </p:sp>
      <p:sp>
        <p:nvSpPr>
          <p:cNvPr id="111" name="Google Shape;111;p15"/>
          <p:cNvSpPr/>
          <p:nvPr/>
        </p:nvSpPr>
        <p:spPr>
          <a:xfrm>
            <a:off x="331769" y="1569059"/>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112" name="Google Shape;112;p15"/>
          <p:cNvSpPr txBox="1"/>
          <p:nvPr/>
        </p:nvSpPr>
        <p:spPr>
          <a:xfrm>
            <a:off x="3728144" y="10011566"/>
            <a:ext cx="2009700" cy="200400"/>
          </a:xfrm>
          <a:prstGeom prst="rect">
            <a:avLst/>
          </a:prstGeom>
          <a:noFill/>
          <a:ln>
            <a:noFill/>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solidFill>
                  <a:srgbClr val="BF9000"/>
                </a:solidFill>
                <a:highlight>
                  <a:srgbClr val="FFFFFF"/>
                </a:highlight>
                <a:latin typeface="Oswald"/>
                <a:ea typeface="Oswald"/>
                <a:cs typeface="Oswald"/>
                <a:sym typeface="Oswald"/>
              </a:rPr>
              <a:t>17</a:t>
            </a:r>
            <a:r>
              <a:rPr i="1" lang="en" sz="1900">
                <a:highlight>
                  <a:srgbClr val="FFFFFF"/>
                </a:highlight>
                <a:latin typeface="Oswald"/>
                <a:ea typeface="Oswald"/>
                <a:cs typeface="Oswald"/>
                <a:sym typeface="Oswald"/>
              </a:rPr>
              <a:t>-Hydroxylase</a:t>
            </a:r>
            <a:endParaRPr i="1" sz="1900">
              <a:highlight>
                <a:srgbClr val="FFFFFF"/>
              </a:highlight>
              <a:latin typeface="Oswald"/>
              <a:ea typeface="Oswald"/>
              <a:cs typeface="Oswald"/>
              <a:sym typeface="Oswald"/>
            </a:endParaRPr>
          </a:p>
        </p:txBody>
      </p:sp>
      <p:sp>
        <p:nvSpPr>
          <p:cNvPr id="113" name="Google Shape;113;p15"/>
          <p:cNvSpPr/>
          <p:nvPr/>
        </p:nvSpPr>
        <p:spPr>
          <a:xfrm>
            <a:off x="873471" y="8272426"/>
            <a:ext cx="3012600" cy="964200"/>
          </a:xfrm>
          <a:prstGeom prst="round2SameRect">
            <a:avLst>
              <a:gd fmla="val 16667" name="adj1"/>
              <a:gd fmla="val 0" name="adj2"/>
            </a:avLst>
          </a:prstGeom>
          <a:solidFill>
            <a:srgbClr val="F1C232"/>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3000">
                <a:solidFill>
                  <a:srgbClr val="FFFFFF"/>
                </a:solidFill>
                <a:latin typeface="Times New Roman"/>
                <a:ea typeface="Times New Roman"/>
                <a:cs typeface="Times New Roman"/>
                <a:sym typeface="Times New Roman"/>
              </a:rPr>
              <a:t>Cholesterol </a:t>
            </a:r>
            <a:endParaRPr b="1" sz="3000">
              <a:solidFill>
                <a:srgbClr val="FFFFFF"/>
              </a:solidFill>
              <a:latin typeface="Times New Roman"/>
              <a:ea typeface="Times New Roman"/>
              <a:cs typeface="Times New Roman"/>
              <a:sym typeface="Times New Roman"/>
            </a:endParaRPr>
          </a:p>
        </p:txBody>
      </p:sp>
      <p:sp>
        <p:nvSpPr>
          <p:cNvPr id="114" name="Google Shape;114;p15"/>
          <p:cNvSpPr/>
          <p:nvPr/>
        </p:nvSpPr>
        <p:spPr>
          <a:xfrm>
            <a:off x="944125" y="10181137"/>
            <a:ext cx="3012600" cy="453600"/>
          </a:xfrm>
          <a:prstGeom prst="round2SameRect">
            <a:avLst>
              <a:gd fmla="val 16667" name="adj1"/>
              <a:gd fmla="val 0" name="adj2"/>
            </a:avLst>
          </a:prstGeom>
          <a:solidFill>
            <a:srgbClr val="FCE5CD"/>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solidFill>
                  <a:srgbClr val="BF9000"/>
                </a:solidFill>
                <a:latin typeface="Times New Roman"/>
                <a:ea typeface="Times New Roman"/>
                <a:cs typeface="Times New Roman"/>
                <a:sym typeface="Times New Roman"/>
              </a:rPr>
              <a:t>Pre</a:t>
            </a:r>
            <a:r>
              <a:rPr b="1" lang="en" sz="1900">
                <a:latin typeface="Times New Roman"/>
                <a:ea typeface="Times New Roman"/>
                <a:cs typeface="Times New Roman"/>
                <a:sym typeface="Times New Roman"/>
              </a:rPr>
              <a:t>gnenolone </a:t>
            </a:r>
            <a:r>
              <a:rPr baseline="30000" lang="en" sz="1900">
                <a:latin typeface="Times New Roman"/>
                <a:ea typeface="Times New Roman"/>
                <a:cs typeface="Times New Roman"/>
                <a:sym typeface="Times New Roman"/>
              </a:rPr>
              <a:t>2</a:t>
            </a:r>
            <a:r>
              <a:rPr b="1" lang="en" sz="1900">
                <a:latin typeface="Times New Roman"/>
                <a:ea typeface="Times New Roman"/>
                <a:cs typeface="Times New Roman"/>
                <a:sym typeface="Times New Roman"/>
              </a:rPr>
              <a:t> </a:t>
            </a:r>
            <a:endParaRPr b="1" sz="1900">
              <a:latin typeface="Times New Roman"/>
              <a:ea typeface="Times New Roman"/>
              <a:cs typeface="Times New Roman"/>
              <a:sym typeface="Times New Roman"/>
            </a:endParaRPr>
          </a:p>
        </p:txBody>
      </p:sp>
      <p:sp>
        <p:nvSpPr>
          <p:cNvPr id="115" name="Google Shape;115;p15"/>
          <p:cNvSpPr/>
          <p:nvPr/>
        </p:nvSpPr>
        <p:spPr>
          <a:xfrm>
            <a:off x="944125" y="11579224"/>
            <a:ext cx="3012600" cy="453600"/>
          </a:xfrm>
          <a:prstGeom prst="round2SameRect">
            <a:avLst>
              <a:gd fmla="val 16667" name="adj1"/>
              <a:gd fmla="val 0" name="adj2"/>
            </a:avLst>
          </a:prstGeom>
          <a:solidFill>
            <a:srgbClr val="FCE5CD"/>
          </a:solidFill>
          <a:ln>
            <a:noFill/>
          </a:ln>
        </p:spPr>
        <p:txBody>
          <a:bodyPr anchorCtr="0" anchor="ctr" bIns="36000" lIns="36000" spcFirstLastPara="1" rIns="36000" wrap="square" tIns="36000">
            <a:noAutofit/>
          </a:bodyPr>
          <a:lstStyle/>
          <a:p>
            <a:pPr indent="0" lvl="0" marL="0" rtl="0" algn="ctr">
              <a:spcBef>
                <a:spcPts val="0"/>
              </a:spcBef>
              <a:spcAft>
                <a:spcPts val="0"/>
              </a:spcAft>
              <a:buClr>
                <a:schemeClr val="dk1"/>
              </a:buClr>
              <a:buSzPts val="1100"/>
              <a:buFont typeface="Arial"/>
              <a:buNone/>
            </a:pPr>
            <a:r>
              <a:rPr b="1" lang="en" sz="1900">
                <a:solidFill>
                  <a:srgbClr val="BF9000"/>
                </a:solidFill>
                <a:latin typeface="Times New Roman"/>
                <a:ea typeface="Times New Roman"/>
                <a:cs typeface="Times New Roman"/>
                <a:sym typeface="Times New Roman"/>
              </a:rPr>
              <a:t>Pro</a:t>
            </a:r>
            <a:r>
              <a:rPr b="1" lang="en" sz="1900">
                <a:solidFill>
                  <a:schemeClr val="dk1"/>
                </a:solidFill>
                <a:latin typeface="Times New Roman"/>
                <a:ea typeface="Times New Roman"/>
                <a:cs typeface="Times New Roman"/>
                <a:sym typeface="Times New Roman"/>
              </a:rPr>
              <a:t>gesterone</a:t>
            </a:r>
            <a:endParaRPr b="1" sz="1900">
              <a:latin typeface="Times New Roman"/>
              <a:ea typeface="Times New Roman"/>
              <a:cs typeface="Times New Roman"/>
              <a:sym typeface="Times New Roman"/>
            </a:endParaRPr>
          </a:p>
        </p:txBody>
      </p:sp>
      <p:sp>
        <p:nvSpPr>
          <p:cNvPr id="116" name="Google Shape;116;p15"/>
          <p:cNvSpPr/>
          <p:nvPr/>
        </p:nvSpPr>
        <p:spPr>
          <a:xfrm>
            <a:off x="944114" y="12977324"/>
            <a:ext cx="3012600" cy="453600"/>
          </a:xfrm>
          <a:prstGeom prst="round2SameRect">
            <a:avLst>
              <a:gd fmla="val 16667" name="adj1"/>
              <a:gd fmla="val 0" name="adj2"/>
            </a:avLst>
          </a:prstGeom>
          <a:solidFill>
            <a:srgbClr val="FCE5CD"/>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solidFill>
                  <a:srgbClr val="BF9000"/>
                </a:solidFill>
                <a:latin typeface="Times New Roman"/>
                <a:ea typeface="Times New Roman"/>
                <a:cs typeface="Times New Roman"/>
                <a:sym typeface="Times New Roman"/>
              </a:rPr>
              <a:t>Deoxy</a:t>
            </a:r>
            <a:r>
              <a:rPr b="1" lang="en" sz="1900">
                <a:solidFill>
                  <a:schemeClr val="dk1"/>
                </a:solidFill>
                <a:latin typeface="Times New Roman"/>
                <a:ea typeface="Times New Roman"/>
                <a:cs typeface="Times New Roman"/>
                <a:sym typeface="Times New Roman"/>
              </a:rPr>
              <a:t>corticosterone</a:t>
            </a:r>
            <a:r>
              <a:rPr b="1" lang="en" sz="1900">
                <a:latin typeface="Times New Roman"/>
                <a:ea typeface="Times New Roman"/>
                <a:cs typeface="Times New Roman"/>
                <a:sym typeface="Times New Roman"/>
              </a:rPr>
              <a:t> </a:t>
            </a:r>
            <a:endParaRPr b="1" sz="1900">
              <a:latin typeface="Times New Roman"/>
              <a:ea typeface="Times New Roman"/>
              <a:cs typeface="Times New Roman"/>
              <a:sym typeface="Times New Roman"/>
            </a:endParaRPr>
          </a:p>
        </p:txBody>
      </p:sp>
      <p:sp>
        <p:nvSpPr>
          <p:cNvPr id="117" name="Google Shape;117;p15"/>
          <p:cNvSpPr/>
          <p:nvPr/>
        </p:nvSpPr>
        <p:spPr>
          <a:xfrm>
            <a:off x="944125" y="14375424"/>
            <a:ext cx="3012600" cy="453600"/>
          </a:xfrm>
          <a:prstGeom prst="round2SameRect">
            <a:avLst>
              <a:gd fmla="val 16667" name="adj1"/>
              <a:gd fmla="val 0" name="adj2"/>
            </a:avLst>
          </a:prstGeom>
          <a:solidFill>
            <a:srgbClr val="FCE5CD"/>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latin typeface="Times New Roman"/>
                <a:ea typeface="Times New Roman"/>
                <a:cs typeface="Times New Roman"/>
                <a:sym typeface="Times New Roman"/>
              </a:rPr>
              <a:t>Corticosterone </a:t>
            </a:r>
            <a:endParaRPr b="1" sz="1900">
              <a:latin typeface="Times New Roman"/>
              <a:ea typeface="Times New Roman"/>
              <a:cs typeface="Times New Roman"/>
              <a:sym typeface="Times New Roman"/>
            </a:endParaRPr>
          </a:p>
        </p:txBody>
      </p:sp>
      <p:sp>
        <p:nvSpPr>
          <p:cNvPr id="118" name="Google Shape;118;p15"/>
          <p:cNvSpPr/>
          <p:nvPr/>
        </p:nvSpPr>
        <p:spPr>
          <a:xfrm>
            <a:off x="873475" y="15773524"/>
            <a:ext cx="3012600" cy="453600"/>
          </a:xfrm>
          <a:prstGeom prst="round2SameRect">
            <a:avLst>
              <a:gd fmla="val 16667" name="adj1"/>
              <a:gd fmla="val 0" name="adj2"/>
            </a:avLst>
          </a:prstGeom>
          <a:solidFill>
            <a:srgbClr val="FCE5CD"/>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solidFill>
                  <a:srgbClr val="BF9000"/>
                </a:solidFill>
                <a:latin typeface="Times New Roman"/>
                <a:ea typeface="Times New Roman"/>
                <a:cs typeface="Times New Roman"/>
                <a:sym typeface="Times New Roman"/>
              </a:rPr>
              <a:t>18-Hydroxy</a:t>
            </a:r>
            <a:r>
              <a:rPr b="1" lang="en" sz="1900">
                <a:latin typeface="Times New Roman"/>
                <a:ea typeface="Times New Roman"/>
                <a:cs typeface="Times New Roman"/>
                <a:sym typeface="Times New Roman"/>
              </a:rPr>
              <a:t>corticosterone </a:t>
            </a:r>
            <a:endParaRPr b="1" sz="1900">
              <a:latin typeface="Times New Roman"/>
              <a:ea typeface="Times New Roman"/>
              <a:cs typeface="Times New Roman"/>
              <a:sym typeface="Times New Roman"/>
            </a:endParaRPr>
          </a:p>
        </p:txBody>
      </p:sp>
      <p:sp>
        <p:nvSpPr>
          <p:cNvPr id="119" name="Google Shape;119;p15"/>
          <p:cNvSpPr/>
          <p:nvPr/>
        </p:nvSpPr>
        <p:spPr>
          <a:xfrm>
            <a:off x="800375" y="16930776"/>
            <a:ext cx="3012600" cy="964200"/>
          </a:xfrm>
          <a:prstGeom prst="round2SameRect">
            <a:avLst>
              <a:gd fmla="val 34583" name="adj1"/>
              <a:gd fmla="val 0" name="adj2"/>
            </a:avLst>
          </a:prstGeom>
          <a:solidFill>
            <a:srgbClr val="FCE5CD"/>
          </a:solidFill>
          <a:ln cap="flat" cmpd="sng" w="28575">
            <a:solidFill>
              <a:srgbClr val="F9CB9C"/>
            </a:solidFill>
            <a:prstDash val="dash"/>
            <a:round/>
            <a:headEnd len="sm" w="sm" type="none"/>
            <a:tailEnd len="sm" w="sm" type="none"/>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latin typeface="Times New Roman"/>
                <a:ea typeface="Times New Roman"/>
                <a:cs typeface="Times New Roman"/>
                <a:sym typeface="Times New Roman"/>
              </a:rPr>
              <a:t>Aldosterone </a:t>
            </a:r>
            <a:endParaRPr b="1" sz="1900">
              <a:latin typeface="Times New Roman"/>
              <a:ea typeface="Times New Roman"/>
              <a:cs typeface="Times New Roman"/>
              <a:sym typeface="Times New Roman"/>
            </a:endParaRPr>
          </a:p>
        </p:txBody>
      </p:sp>
      <p:sp>
        <p:nvSpPr>
          <p:cNvPr id="120" name="Google Shape;120;p15"/>
          <p:cNvSpPr/>
          <p:nvPr/>
        </p:nvSpPr>
        <p:spPr>
          <a:xfrm>
            <a:off x="5509312" y="10211974"/>
            <a:ext cx="3012600" cy="453600"/>
          </a:xfrm>
          <a:prstGeom prst="round2SameRect">
            <a:avLst>
              <a:gd fmla="val 16667" name="adj1"/>
              <a:gd fmla="val 0" name="adj2"/>
            </a:avLst>
          </a:prstGeom>
          <a:solidFill>
            <a:srgbClr val="F4CCCC"/>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solidFill>
                  <a:srgbClr val="BF9000"/>
                </a:solidFill>
                <a:latin typeface="Times New Roman"/>
                <a:ea typeface="Times New Roman"/>
                <a:cs typeface="Times New Roman"/>
                <a:sym typeface="Times New Roman"/>
              </a:rPr>
              <a:t>17-Hydroxypre</a:t>
            </a:r>
            <a:r>
              <a:rPr b="1" lang="en" sz="1900">
                <a:solidFill>
                  <a:schemeClr val="dk1"/>
                </a:solidFill>
                <a:latin typeface="Times New Roman"/>
                <a:ea typeface="Times New Roman"/>
                <a:cs typeface="Times New Roman"/>
                <a:sym typeface="Times New Roman"/>
              </a:rPr>
              <a:t>gnenolone</a:t>
            </a:r>
            <a:r>
              <a:rPr b="1" lang="en" sz="1900">
                <a:latin typeface="Times New Roman"/>
                <a:ea typeface="Times New Roman"/>
                <a:cs typeface="Times New Roman"/>
                <a:sym typeface="Times New Roman"/>
              </a:rPr>
              <a:t> </a:t>
            </a:r>
            <a:endParaRPr b="1" sz="1900">
              <a:latin typeface="Times New Roman"/>
              <a:ea typeface="Times New Roman"/>
              <a:cs typeface="Times New Roman"/>
              <a:sym typeface="Times New Roman"/>
            </a:endParaRPr>
          </a:p>
        </p:txBody>
      </p:sp>
      <p:sp>
        <p:nvSpPr>
          <p:cNvPr id="121" name="Google Shape;121;p15"/>
          <p:cNvSpPr/>
          <p:nvPr/>
        </p:nvSpPr>
        <p:spPr>
          <a:xfrm>
            <a:off x="5509294" y="11579224"/>
            <a:ext cx="3012600" cy="453600"/>
          </a:xfrm>
          <a:prstGeom prst="round2SameRect">
            <a:avLst>
              <a:gd fmla="val 16667" name="adj1"/>
              <a:gd fmla="val 0" name="adj2"/>
            </a:avLst>
          </a:prstGeom>
          <a:solidFill>
            <a:srgbClr val="F4CCCC"/>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solidFill>
                  <a:srgbClr val="BF9000"/>
                </a:solidFill>
                <a:latin typeface="Times New Roman"/>
                <a:ea typeface="Times New Roman"/>
                <a:cs typeface="Times New Roman"/>
                <a:sym typeface="Times New Roman"/>
              </a:rPr>
              <a:t>17-Hydroxypro</a:t>
            </a:r>
            <a:r>
              <a:rPr b="1" lang="en" sz="1900">
                <a:solidFill>
                  <a:schemeClr val="dk1"/>
                </a:solidFill>
                <a:latin typeface="Times New Roman"/>
                <a:ea typeface="Times New Roman"/>
                <a:cs typeface="Times New Roman"/>
                <a:sym typeface="Times New Roman"/>
              </a:rPr>
              <a:t>gesterone</a:t>
            </a:r>
            <a:r>
              <a:rPr b="1" lang="en" sz="1900">
                <a:latin typeface="Times New Roman"/>
                <a:ea typeface="Times New Roman"/>
                <a:cs typeface="Times New Roman"/>
                <a:sym typeface="Times New Roman"/>
              </a:rPr>
              <a:t> </a:t>
            </a:r>
            <a:endParaRPr b="1" sz="1900">
              <a:latin typeface="Times New Roman"/>
              <a:ea typeface="Times New Roman"/>
              <a:cs typeface="Times New Roman"/>
              <a:sym typeface="Times New Roman"/>
            </a:endParaRPr>
          </a:p>
        </p:txBody>
      </p:sp>
      <p:sp>
        <p:nvSpPr>
          <p:cNvPr id="122" name="Google Shape;122;p15"/>
          <p:cNvSpPr/>
          <p:nvPr/>
        </p:nvSpPr>
        <p:spPr>
          <a:xfrm>
            <a:off x="5509305" y="12946474"/>
            <a:ext cx="3012600" cy="453600"/>
          </a:xfrm>
          <a:prstGeom prst="round2SameRect">
            <a:avLst>
              <a:gd fmla="val 16667" name="adj1"/>
              <a:gd fmla="val 0" name="adj2"/>
            </a:avLst>
          </a:prstGeom>
          <a:solidFill>
            <a:srgbClr val="F4CCCC"/>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solidFill>
                  <a:srgbClr val="BF9000"/>
                </a:solidFill>
                <a:latin typeface="Times New Roman"/>
                <a:ea typeface="Times New Roman"/>
                <a:cs typeface="Times New Roman"/>
                <a:sym typeface="Times New Roman"/>
              </a:rPr>
              <a:t>11-Deoxy</a:t>
            </a:r>
            <a:r>
              <a:rPr b="1" lang="en" sz="1900">
                <a:solidFill>
                  <a:schemeClr val="dk1"/>
                </a:solidFill>
                <a:latin typeface="Times New Roman"/>
                <a:ea typeface="Times New Roman"/>
                <a:cs typeface="Times New Roman"/>
                <a:sym typeface="Times New Roman"/>
              </a:rPr>
              <a:t>cortisol</a:t>
            </a:r>
            <a:r>
              <a:rPr b="1" lang="en" sz="1900">
                <a:latin typeface="Times New Roman"/>
                <a:ea typeface="Times New Roman"/>
                <a:cs typeface="Times New Roman"/>
                <a:sym typeface="Times New Roman"/>
              </a:rPr>
              <a:t> </a:t>
            </a:r>
            <a:endParaRPr b="1" sz="1900">
              <a:latin typeface="Times New Roman"/>
              <a:ea typeface="Times New Roman"/>
              <a:cs typeface="Times New Roman"/>
              <a:sym typeface="Times New Roman"/>
            </a:endParaRPr>
          </a:p>
        </p:txBody>
      </p:sp>
      <p:sp>
        <p:nvSpPr>
          <p:cNvPr id="123" name="Google Shape;123;p15"/>
          <p:cNvSpPr/>
          <p:nvPr/>
        </p:nvSpPr>
        <p:spPr>
          <a:xfrm>
            <a:off x="5509300" y="14316850"/>
            <a:ext cx="3012600" cy="964200"/>
          </a:xfrm>
          <a:prstGeom prst="round2SameRect">
            <a:avLst>
              <a:gd fmla="val 32073" name="adj1"/>
              <a:gd fmla="val 0" name="adj2"/>
            </a:avLst>
          </a:prstGeom>
          <a:solidFill>
            <a:srgbClr val="F4CCCC"/>
          </a:solidFill>
          <a:ln cap="flat" cmpd="sng" w="28575">
            <a:solidFill>
              <a:srgbClr val="EA9999"/>
            </a:solidFill>
            <a:prstDash val="dash"/>
            <a:round/>
            <a:headEnd len="sm" w="sm" type="none"/>
            <a:tailEnd len="sm" w="sm" type="none"/>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latin typeface="Times New Roman"/>
                <a:ea typeface="Times New Roman"/>
                <a:cs typeface="Times New Roman"/>
                <a:sym typeface="Times New Roman"/>
              </a:rPr>
              <a:t>Cortisone </a:t>
            </a:r>
            <a:endParaRPr b="1" sz="1900">
              <a:latin typeface="Times New Roman"/>
              <a:ea typeface="Times New Roman"/>
              <a:cs typeface="Times New Roman"/>
              <a:sym typeface="Times New Roman"/>
            </a:endParaRPr>
          </a:p>
        </p:txBody>
      </p:sp>
      <p:sp>
        <p:nvSpPr>
          <p:cNvPr id="124" name="Google Shape;124;p15"/>
          <p:cNvSpPr/>
          <p:nvPr/>
        </p:nvSpPr>
        <p:spPr>
          <a:xfrm>
            <a:off x="10275630" y="10211984"/>
            <a:ext cx="3012600" cy="453600"/>
          </a:xfrm>
          <a:prstGeom prst="round2SameRect">
            <a:avLst>
              <a:gd fmla="val 16667" name="adj1"/>
              <a:gd fmla="val 0" name="adj2"/>
            </a:avLst>
          </a:prstGeom>
          <a:solidFill>
            <a:srgbClr val="D0E0E3"/>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solidFill>
                  <a:srgbClr val="BF9000"/>
                </a:solidFill>
                <a:latin typeface="Times New Roman"/>
                <a:ea typeface="Times New Roman"/>
                <a:cs typeface="Times New Roman"/>
                <a:sym typeface="Times New Roman"/>
              </a:rPr>
              <a:t>Dehydroepi</a:t>
            </a:r>
            <a:r>
              <a:rPr b="1" lang="en" sz="1900">
                <a:solidFill>
                  <a:schemeClr val="dk1"/>
                </a:solidFill>
                <a:latin typeface="Times New Roman"/>
                <a:ea typeface="Times New Roman"/>
                <a:cs typeface="Times New Roman"/>
                <a:sym typeface="Times New Roman"/>
              </a:rPr>
              <a:t>androsterone</a:t>
            </a:r>
            <a:r>
              <a:rPr b="1" lang="en" sz="1900">
                <a:latin typeface="Times New Roman"/>
                <a:ea typeface="Times New Roman"/>
                <a:cs typeface="Times New Roman"/>
                <a:sym typeface="Times New Roman"/>
              </a:rPr>
              <a:t> </a:t>
            </a:r>
            <a:endParaRPr b="1" sz="1900">
              <a:latin typeface="Times New Roman"/>
              <a:ea typeface="Times New Roman"/>
              <a:cs typeface="Times New Roman"/>
              <a:sym typeface="Times New Roman"/>
            </a:endParaRPr>
          </a:p>
        </p:txBody>
      </p:sp>
      <p:sp>
        <p:nvSpPr>
          <p:cNvPr id="125" name="Google Shape;125;p15"/>
          <p:cNvSpPr/>
          <p:nvPr/>
        </p:nvSpPr>
        <p:spPr>
          <a:xfrm>
            <a:off x="10275630" y="11626184"/>
            <a:ext cx="3012600" cy="453600"/>
          </a:xfrm>
          <a:prstGeom prst="round2SameRect">
            <a:avLst>
              <a:gd fmla="val 16667" name="adj1"/>
              <a:gd fmla="val 0" name="adj2"/>
            </a:avLst>
          </a:prstGeom>
          <a:solidFill>
            <a:srgbClr val="D0E0E3"/>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solidFill>
                  <a:schemeClr val="dk1"/>
                </a:solidFill>
                <a:latin typeface="Times New Roman"/>
                <a:ea typeface="Times New Roman"/>
                <a:cs typeface="Times New Roman"/>
                <a:sym typeface="Times New Roman"/>
              </a:rPr>
              <a:t>Androstenedione</a:t>
            </a:r>
            <a:r>
              <a:rPr b="1" lang="en" sz="1900">
                <a:latin typeface="Times New Roman"/>
                <a:ea typeface="Times New Roman"/>
                <a:cs typeface="Times New Roman"/>
                <a:sym typeface="Times New Roman"/>
              </a:rPr>
              <a:t> </a:t>
            </a:r>
            <a:endParaRPr b="1" sz="1900">
              <a:latin typeface="Times New Roman"/>
              <a:ea typeface="Times New Roman"/>
              <a:cs typeface="Times New Roman"/>
              <a:sym typeface="Times New Roman"/>
            </a:endParaRPr>
          </a:p>
        </p:txBody>
      </p:sp>
      <p:sp>
        <p:nvSpPr>
          <p:cNvPr id="126" name="Google Shape;126;p15"/>
          <p:cNvSpPr/>
          <p:nvPr/>
        </p:nvSpPr>
        <p:spPr>
          <a:xfrm>
            <a:off x="2269825" y="9287524"/>
            <a:ext cx="219900" cy="842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5"/>
          <p:cNvSpPr/>
          <p:nvPr/>
        </p:nvSpPr>
        <p:spPr>
          <a:xfrm>
            <a:off x="2269825" y="10685624"/>
            <a:ext cx="219900" cy="842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p:nvPr/>
        </p:nvSpPr>
        <p:spPr>
          <a:xfrm>
            <a:off x="2269825" y="12083724"/>
            <a:ext cx="219900" cy="842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p:nvPr/>
        </p:nvSpPr>
        <p:spPr>
          <a:xfrm>
            <a:off x="2269825" y="13481824"/>
            <a:ext cx="219900" cy="842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p:nvPr/>
        </p:nvSpPr>
        <p:spPr>
          <a:xfrm>
            <a:off x="2269825" y="14879924"/>
            <a:ext cx="219900" cy="842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p:nvPr/>
        </p:nvSpPr>
        <p:spPr>
          <a:xfrm>
            <a:off x="2269825" y="16309721"/>
            <a:ext cx="219900" cy="5805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p:nvPr/>
        </p:nvSpPr>
        <p:spPr>
          <a:xfrm>
            <a:off x="6905650" y="10710437"/>
            <a:ext cx="219900" cy="842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p:nvPr/>
        </p:nvSpPr>
        <p:spPr>
          <a:xfrm>
            <a:off x="6905650" y="12068312"/>
            <a:ext cx="219900" cy="842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a:off x="6905650" y="13435562"/>
            <a:ext cx="219900" cy="842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a:off x="11716613" y="10724549"/>
            <a:ext cx="219900" cy="842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a:off x="11671988" y="12138737"/>
            <a:ext cx="219900" cy="842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p:nvPr/>
        </p:nvSpPr>
        <p:spPr>
          <a:xfrm>
            <a:off x="10440175" y="13489100"/>
            <a:ext cx="219900" cy="827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txBox="1"/>
          <p:nvPr/>
        </p:nvSpPr>
        <p:spPr>
          <a:xfrm>
            <a:off x="1201075" y="15080650"/>
            <a:ext cx="2357400" cy="323700"/>
          </a:xfrm>
          <a:prstGeom prst="rect">
            <a:avLst/>
          </a:prstGeom>
          <a:solidFill>
            <a:srgbClr val="FFFFFF"/>
          </a:solidFill>
          <a:ln cap="flat" cmpd="sng" w="9525">
            <a:solidFill>
              <a:srgbClr val="CC4125"/>
            </a:solidFill>
            <a:prstDash val="solid"/>
            <a:round/>
            <a:headEnd len="sm" w="sm" type="none"/>
            <a:tailEnd len="sm" w="sm" type="none"/>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solidFill>
                  <a:srgbClr val="BF9000"/>
                </a:solidFill>
                <a:highlight>
                  <a:srgbClr val="FFFFFF"/>
                </a:highlight>
                <a:latin typeface="Oswald"/>
                <a:ea typeface="Oswald"/>
                <a:cs typeface="Oswald"/>
                <a:sym typeface="Oswald"/>
              </a:rPr>
              <a:t>18</a:t>
            </a:r>
            <a:r>
              <a:rPr i="1" lang="en" sz="1900">
                <a:highlight>
                  <a:srgbClr val="FFFFFF"/>
                </a:highlight>
                <a:latin typeface="Oswald"/>
                <a:ea typeface="Oswald"/>
                <a:cs typeface="Oswald"/>
                <a:sym typeface="Oswald"/>
              </a:rPr>
              <a:t>-Hydroxylase </a:t>
            </a:r>
            <a:r>
              <a:rPr baseline="30000" lang="en" sz="1900">
                <a:highlight>
                  <a:srgbClr val="FFFFFF"/>
                </a:highlight>
                <a:latin typeface="Oswald"/>
                <a:ea typeface="Oswald"/>
                <a:cs typeface="Oswald"/>
                <a:sym typeface="Oswald"/>
              </a:rPr>
              <a:t>3</a:t>
            </a:r>
            <a:endParaRPr baseline="30000" sz="1900">
              <a:highlight>
                <a:srgbClr val="FFFFFF"/>
              </a:highlight>
              <a:latin typeface="Oswald"/>
              <a:ea typeface="Oswald"/>
              <a:cs typeface="Oswald"/>
              <a:sym typeface="Oswald"/>
            </a:endParaRPr>
          </a:p>
        </p:txBody>
      </p:sp>
      <p:sp>
        <p:nvSpPr>
          <p:cNvPr id="139" name="Google Shape;139;p15"/>
          <p:cNvSpPr txBox="1"/>
          <p:nvPr/>
        </p:nvSpPr>
        <p:spPr>
          <a:xfrm>
            <a:off x="1201070" y="13524476"/>
            <a:ext cx="2357400" cy="512700"/>
          </a:xfrm>
          <a:prstGeom prst="rect">
            <a:avLst/>
          </a:prstGeom>
          <a:noFill/>
          <a:ln>
            <a:noFill/>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solidFill>
                  <a:srgbClr val="BF9000"/>
                </a:solidFill>
                <a:highlight>
                  <a:srgbClr val="FFFFFF"/>
                </a:highlight>
                <a:latin typeface="Oswald"/>
                <a:ea typeface="Oswald"/>
                <a:cs typeface="Oswald"/>
                <a:sym typeface="Oswald"/>
              </a:rPr>
              <a:t>11β</a:t>
            </a:r>
            <a:r>
              <a:rPr i="1" lang="en" sz="1900">
                <a:highlight>
                  <a:srgbClr val="FFFFFF"/>
                </a:highlight>
                <a:latin typeface="Oswald"/>
                <a:ea typeface="Oswald"/>
                <a:cs typeface="Oswald"/>
                <a:sym typeface="Oswald"/>
              </a:rPr>
              <a:t>-Hydroxylase</a:t>
            </a:r>
            <a:endParaRPr i="1" sz="1900">
              <a:highlight>
                <a:srgbClr val="FFFFFF"/>
              </a:highlight>
              <a:latin typeface="Oswald"/>
              <a:ea typeface="Oswald"/>
              <a:cs typeface="Oswald"/>
              <a:sym typeface="Oswald"/>
            </a:endParaRPr>
          </a:p>
        </p:txBody>
      </p:sp>
      <p:sp>
        <p:nvSpPr>
          <p:cNvPr id="140" name="Google Shape;140;p15"/>
          <p:cNvSpPr txBox="1"/>
          <p:nvPr/>
        </p:nvSpPr>
        <p:spPr>
          <a:xfrm>
            <a:off x="1240220" y="12219586"/>
            <a:ext cx="2420400" cy="323700"/>
          </a:xfrm>
          <a:prstGeom prst="rect">
            <a:avLst/>
          </a:prstGeom>
          <a:solidFill>
            <a:srgbClr val="FFFFFF"/>
          </a:solidFill>
          <a:ln cap="flat" cmpd="sng" w="9525">
            <a:solidFill>
              <a:srgbClr val="CC4125"/>
            </a:solidFill>
            <a:prstDash val="solid"/>
            <a:round/>
            <a:headEnd len="sm" w="sm" type="none"/>
            <a:tailEnd len="sm" w="sm" type="none"/>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solidFill>
                  <a:srgbClr val="BF9000"/>
                </a:solidFill>
                <a:highlight>
                  <a:srgbClr val="FFFFFF"/>
                </a:highlight>
                <a:latin typeface="Oswald"/>
                <a:ea typeface="Oswald"/>
                <a:cs typeface="Oswald"/>
                <a:sym typeface="Oswald"/>
              </a:rPr>
              <a:t>21</a:t>
            </a:r>
            <a:r>
              <a:rPr i="1" lang="en" sz="1900">
                <a:highlight>
                  <a:srgbClr val="FFFFFF"/>
                </a:highlight>
                <a:latin typeface="Oswald"/>
                <a:ea typeface="Oswald"/>
                <a:cs typeface="Oswald"/>
                <a:sym typeface="Oswald"/>
              </a:rPr>
              <a:t>-Hydroxylase</a:t>
            </a:r>
            <a:endParaRPr i="1" sz="1900">
              <a:highlight>
                <a:srgbClr val="FFFFFF"/>
              </a:highlight>
              <a:latin typeface="Oswald"/>
              <a:ea typeface="Oswald"/>
              <a:cs typeface="Oswald"/>
              <a:sym typeface="Oswald"/>
            </a:endParaRPr>
          </a:p>
        </p:txBody>
      </p:sp>
      <p:sp>
        <p:nvSpPr>
          <p:cNvPr id="141" name="Google Shape;141;p15"/>
          <p:cNvSpPr txBox="1"/>
          <p:nvPr/>
        </p:nvSpPr>
        <p:spPr>
          <a:xfrm>
            <a:off x="1145279" y="10657891"/>
            <a:ext cx="2610300" cy="580500"/>
          </a:xfrm>
          <a:prstGeom prst="rect">
            <a:avLst/>
          </a:prstGeom>
          <a:noFill/>
          <a:ln>
            <a:noFill/>
          </a:ln>
        </p:spPr>
        <p:txBody>
          <a:bodyPr anchorCtr="0" anchor="t" bIns="186625" lIns="186625" spcFirstLastPara="1" rIns="186625" wrap="square" tIns="186625">
            <a:noAutofit/>
          </a:bodyPr>
          <a:lstStyle/>
          <a:p>
            <a:pPr indent="0" lvl="0" marL="0" rtl="0" algn="ctr">
              <a:spcBef>
                <a:spcPts val="0"/>
              </a:spcBef>
              <a:spcAft>
                <a:spcPts val="0"/>
              </a:spcAft>
              <a:buNone/>
            </a:pPr>
            <a:r>
              <a:rPr lang="en" sz="1900">
                <a:solidFill>
                  <a:srgbClr val="BF9000"/>
                </a:solidFill>
                <a:highlight>
                  <a:srgbClr val="FFFFFF"/>
                </a:highlight>
                <a:latin typeface="Oswald"/>
                <a:ea typeface="Oswald"/>
                <a:cs typeface="Oswald"/>
                <a:sym typeface="Oswald"/>
              </a:rPr>
              <a:t>3</a:t>
            </a:r>
            <a:r>
              <a:rPr i="1" lang="en" sz="1900">
                <a:solidFill>
                  <a:srgbClr val="BF9000"/>
                </a:solidFill>
                <a:highlight>
                  <a:srgbClr val="FFFFFF"/>
                </a:highlight>
                <a:latin typeface="Oswald"/>
                <a:ea typeface="Oswald"/>
                <a:cs typeface="Oswald"/>
                <a:sym typeface="Oswald"/>
              </a:rPr>
              <a:t>β</a:t>
            </a:r>
            <a:r>
              <a:rPr i="1" lang="en" sz="1900">
                <a:highlight>
                  <a:srgbClr val="FFFFFF"/>
                </a:highlight>
                <a:latin typeface="Oswald"/>
                <a:ea typeface="Oswald"/>
                <a:cs typeface="Oswald"/>
                <a:sym typeface="Oswald"/>
              </a:rPr>
              <a:t>-</a:t>
            </a:r>
            <a:r>
              <a:rPr i="1" lang="en" sz="1900">
                <a:highlight>
                  <a:srgbClr val="FFFFFF"/>
                </a:highlight>
                <a:latin typeface="Oswald"/>
                <a:ea typeface="Oswald"/>
                <a:cs typeface="Oswald"/>
                <a:sym typeface="Oswald"/>
              </a:rPr>
              <a:t>Dehydrogenase</a:t>
            </a:r>
            <a:endParaRPr sz="1900">
              <a:highlight>
                <a:srgbClr val="FFFFFF"/>
              </a:highlight>
              <a:latin typeface="Oswald"/>
              <a:ea typeface="Oswald"/>
              <a:cs typeface="Oswald"/>
              <a:sym typeface="Oswald"/>
            </a:endParaRPr>
          </a:p>
        </p:txBody>
      </p:sp>
      <p:sp>
        <p:nvSpPr>
          <p:cNvPr id="142" name="Google Shape;142;p15"/>
          <p:cNvSpPr/>
          <p:nvPr/>
        </p:nvSpPr>
        <p:spPr>
          <a:xfrm rot="-5400000">
            <a:off x="4656375" y="9737400"/>
            <a:ext cx="226200" cy="14091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p:nvPr/>
        </p:nvSpPr>
        <p:spPr>
          <a:xfrm rot="-5400000">
            <a:off x="4619912" y="11101475"/>
            <a:ext cx="226200" cy="14091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p:nvPr/>
        </p:nvSpPr>
        <p:spPr>
          <a:xfrm rot="-5400000">
            <a:off x="9285663" y="9737400"/>
            <a:ext cx="226200" cy="14091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rot="-5400000">
            <a:off x="9285675" y="11101475"/>
            <a:ext cx="226200" cy="14091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txBox="1"/>
          <p:nvPr/>
        </p:nvSpPr>
        <p:spPr>
          <a:xfrm>
            <a:off x="3692844" y="11425766"/>
            <a:ext cx="2009700" cy="200400"/>
          </a:xfrm>
          <a:prstGeom prst="rect">
            <a:avLst/>
          </a:prstGeom>
          <a:noFill/>
          <a:ln>
            <a:noFill/>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solidFill>
                  <a:srgbClr val="BF9000"/>
                </a:solidFill>
                <a:highlight>
                  <a:srgbClr val="FFFFFF"/>
                </a:highlight>
                <a:latin typeface="Oswald"/>
                <a:ea typeface="Oswald"/>
                <a:cs typeface="Oswald"/>
                <a:sym typeface="Oswald"/>
              </a:rPr>
              <a:t>17</a:t>
            </a:r>
            <a:r>
              <a:rPr i="1" lang="en" sz="1900">
                <a:highlight>
                  <a:srgbClr val="FFFFFF"/>
                </a:highlight>
                <a:latin typeface="Oswald"/>
                <a:ea typeface="Oswald"/>
                <a:cs typeface="Oswald"/>
                <a:sym typeface="Oswald"/>
              </a:rPr>
              <a:t>-Hydroxylase</a:t>
            </a:r>
            <a:endParaRPr i="1" sz="1900">
              <a:highlight>
                <a:srgbClr val="FFFFFF"/>
              </a:highlight>
              <a:latin typeface="Oswald"/>
              <a:ea typeface="Oswald"/>
              <a:cs typeface="Oswald"/>
              <a:sym typeface="Oswald"/>
            </a:endParaRPr>
          </a:p>
        </p:txBody>
      </p:sp>
      <p:sp>
        <p:nvSpPr>
          <p:cNvPr id="147" name="Google Shape;147;p15"/>
          <p:cNvSpPr txBox="1"/>
          <p:nvPr/>
        </p:nvSpPr>
        <p:spPr>
          <a:xfrm>
            <a:off x="5798029" y="10724541"/>
            <a:ext cx="2610300" cy="580500"/>
          </a:xfrm>
          <a:prstGeom prst="rect">
            <a:avLst/>
          </a:prstGeom>
          <a:noFill/>
          <a:ln>
            <a:noFill/>
          </a:ln>
        </p:spPr>
        <p:txBody>
          <a:bodyPr anchorCtr="0" anchor="t" bIns="186625" lIns="186625" spcFirstLastPara="1" rIns="186625" wrap="square" tIns="186625">
            <a:noAutofit/>
          </a:bodyPr>
          <a:lstStyle/>
          <a:p>
            <a:pPr indent="0" lvl="0" marL="0" rtl="0" algn="ctr">
              <a:spcBef>
                <a:spcPts val="0"/>
              </a:spcBef>
              <a:spcAft>
                <a:spcPts val="0"/>
              </a:spcAft>
              <a:buNone/>
            </a:pPr>
            <a:r>
              <a:rPr lang="en" sz="1900">
                <a:solidFill>
                  <a:srgbClr val="BF9000"/>
                </a:solidFill>
                <a:highlight>
                  <a:srgbClr val="FFFFFF"/>
                </a:highlight>
                <a:latin typeface="Oswald"/>
                <a:ea typeface="Oswald"/>
                <a:cs typeface="Oswald"/>
                <a:sym typeface="Oswald"/>
              </a:rPr>
              <a:t>3</a:t>
            </a:r>
            <a:r>
              <a:rPr i="1" lang="en" sz="1900">
                <a:solidFill>
                  <a:srgbClr val="BF9000"/>
                </a:solidFill>
                <a:highlight>
                  <a:srgbClr val="FFFFFF"/>
                </a:highlight>
                <a:latin typeface="Oswald"/>
                <a:ea typeface="Oswald"/>
                <a:cs typeface="Oswald"/>
                <a:sym typeface="Oswald"/>
              </a:rPr>
              <a:t>β</a:t>
            </a:r>
            <a:r>
              <a:rPr i="1" lang="en" sz="1900">
                <a:highlight>
                  <a:srgbClr val="FFFFFF"/>
                </a:highlight>
                <a:latin typeface="Oswald"/>
                <a:ea typeface="Oswald"/>
                <a:cs typeface="Oswald"/>
                <a:sym typeface="Oswald"/>
              </a:rPr>
              <a:t>-Dehydrogenase</a:t>
            </a:r>
            <a:endParaRPr sz="1900">
              <a:highlight>
                <a:srgbClr val="FFFFFF"/>
              </a:highlight>
              <a:latin typeface="Oswald"/>
              <a:ea typeface="Oswald"/>
              <a:cs typeface="Oswald"/>
              <a:sym typeface="Oswald"/>
            </a:endParaRPr>
          </a:p>
        </p:txBody>
      </p:sp>
      <p:sp>
        <p:nvSpPr>
          <p:cNvPr id="148" name="Google Shape;148;p15"/>
          <p:cNvSpPr txBox="1"/>
          <p:nvPr/>
        </p:nvSpPr>
        <p:spPr>
          <a:xfrm>
            <a:off x="5805395" y="12208461"/>
            <a:ext cx="2420400" cy="323700"/>
          </a:xfrm>
          <a:prstGeom prst="rect">
            <a:avLst/>
          </a:prstGeom>
          <a:solidFill>
            <a:srgbClr val="FFFFFF"/>
          </a:solidFill>
          <a:ln>
            <a:noFill/>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solidFill>
                  <a:srgbClr val="BF9000"/>
                </a:solidFill>
                <a:highlight>
                  <a:srgbClr val="FFFFFF"/>
                </a:highlight>
                <a:latin typeface="Oswald"/>
                <a:ea typeface="Oswald"/>
                <a:cs typeface="Oswald"/>
                <a:sym typeface="Oswald"/>
              </a:rPr>
              <a:t>21</a:t>
            </a:r>
            <a:r>
              <a:rPr i="1" lang="en" sz="1900">
                <a:highlight>
                  <a:srgbClr val="FFFFFF"/>
                </a:highlight>
                <a:latin typeface="Oswald"/>
                <a:ea typeface="Oswald"/>
                <a:cs typeface="Oswald"/>
                <a:sym typeface="Oswald"/>
              </a:rPr>
              <a:t>-Hydroxylase</a:t>
            </a:r>
            <a:endParaRPr i="1" sz="1900">
              <a:highlight>
                <a:srgbClr val="FFFFFF"/>
              </a:highlight>
              <a:latin typeface="Oswald"/>
              <a:ea typeface="Oswald"/>
              <a:cs typeface="Oswald"/>
              <a:sym typeface="Oswald"/>
            </a:endParaRPr>
          </a:p>
        </p:txBody>
      </p:sp>
      <p:sp>
        <p:nvSpPr>
          <p:cNvPr id="149" name="Google Shape;149;p15"/>
          <p:cNvSpPr txBox="1"/>
          <p:nvPr/>
        </p:nvSpPr>
        <p:spPr>
          <a:xfrm>
            <a:off x="8393894" y="10011566"/>
            <a:ext cx="2009700" cy="200400"/>
          </a:xfrm>
          <a:prstGeom prst="rect">
            <a:avLst/>
          </a:prstGeom>
          <a:noFill/>
          <a:ln>
            <a:noFill/>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solidFill>
                  <a:srgbClr val="BF9000"/>
                </a:solidFill>
                <a:highlight>
                  <a:srgbClr val="FFFFFF"/>
                </a:highlight>
                <a:latin typeface="Oswald"/>
                <a:ea typeface="Oswald"/>
                <a:cs typeface="Oswald"/>
                <a:sym typeface="Oswald"/>
              </a:rPr>
              <a:t>17</a:t>
            </a:r>
            <a:r>
              <a:rPr i="1" lang="en" sz="1900">
                <a:highlight>
                  <a:srgbClr val="FFFFFF"/>
                </a:highlight>
                <a:latin typeface="Oswald"/>
                <a:ea typeface="Oswald"/>
                <a:cs typeface="Oswald"/>
                <a:sym typeface="Oswald"/>
              </a:rPr>
              <a:t>-Hydroxylase</a:t>
            </a:r>
            <a:endParaRPr i="1" sz="1900">
              <a:highlight>
                <a:srgbClr val="FFFFFF"/>
              </a:highlight>
              <a:latin typeface="Oswald"/>
              <a:ea typeface="Oswald"/>
              <a:cs typeface="Oswald"/>
              <a:sym typeface="Oswald"/>
            </a:endParaRPr>
          </a:p>
        </p:txBody>
      </p:sp>
      <p:sp>
        <p:nvSpPr>
          <p:cNvPr id="150" name="Google Shape;150;p15"/>
          <p:cNvSpPr txBox="1"/>
          <p:nvPr/>
        </p:nvSpPr>
        <p:spPr>
          <a:xfrm>
            <a:off x="8416231" y="11425766"/>
            <a:ext cx="2009700" cy="200400"/>
          </a:xfrm>
          <a:prstGeom prst="rect">
            <a:avLst/>
          </a:prstGeom>
          <a:noFill/>
          <a:ln>
            <a:noFill/>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solidFill>
                  <a:srgbClr val="BF9000"/>
                </a:solidFill>
                <a:highlight>
                  <a:srgbClr val="FFFFFF"/>
                </a:highlight>
                <a:latin typeface="Oswald"/>
                <a:ea typeface="Oswald"/>
                <a:cs typeface="Oswald"/>
                <a:sym typeface="Oswald"/>
              </a:rPr>
              <a:t>17</a:t>
            </a:r>
            <a:r>
              <a:rPr i="1" lang="en" sz="1900">
                <a:highlight>
                  <a:srgbClr val="FFFFFF"/>
                </a:highlight>
                <a:latin typeface="Oswald"/>
                <a:ea typeface="Oswald"/>
                <a:cs typeface="Oswald"/>
                <a:sym typeface="Oswald"/>
              </a:rPr>
              <a:t>-Hydroxylase</a:t>
            </a:r>
            <a:endParaRPr i="1" sz="1900">
              <a:highlight>
                <a:srgbClr val="FFFFFF"/>
              </a:highlight>
              <a:latin typeface="Oswald"/>
              <a:ea typeface="Oswald"/>
              <a:cs typeface="Oswald"/>
              <a:sym typeface="Oswald"/>
            </a:endParaRPr>
          </a:p>
        </p:txBody>
      </p:sp>
      <p:sp>
        <p:nvSpPr>
          <p:cNvPr id="151" name="Google Shape;151;p15"/>
          <p:cNvSpPr txBox="1"/>
          <p:nvPr/>
        </p:nvSpPr>
        <p:spPr>
          <a:xfrm>
            <a:off x="5820632" y="13524463"/>
            <a:ext cx="2357400" cy="512700"/>
          </a:xfrm>
          <a:prstGeom prst="rect">
            <a:avLst/>
          </a:prstGeom>
          <a:noFill/>
          <a:ln>
            <a:noFill/>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solidFill>
                  <a:srgbClr val="BF9000"/>
                </a:solidFill>
                <a:highlight>
                  <a:srgbClr val="FFFFFF"/>
                </a:highlight>
                <a:latin typeface="Oswald"/>
                <a:ea typeface="Oswald"/>
                <a:cs typeface="Oswald"/>
                <a:sym typeface="Oswald"/>
              </a:rPr>
              <a:t>11β</a:t>
            </a:r>
            <a:r>
              <a:rPr i="1" lang="en" sz="1900">
                <a:highlight>
                  <a:srgbClr val="FFFFFF"/>
                </a:highlight>
                <a:latin typeface="Oswald"/>
                <a:ea typeface="Oswald"/>
                <a:cs typeface="Oswald"/>
                <a:sym typeface="Oswald"/>
              </a:rPr>
              <a:t>-Hydroxylase</a:t>
            </a:r>
            <a:endParaRPr i="1" sz="1900">
              <a:highlight>
                <a:srgbClr val="FFFFFF"/>
              </a:highlight>
              <a:latin typeface="Oswald"/>
              <a:ea typeface="Oswald"/>
              <a:cs typeface="Oswald"/>
              <a:sym typeface="Oswald"/>
            </a:endParaRPr>
          </a:p>
        </p:txBody>
      </p:sp>
      <p:sp>
        <p:nvSpPr>
          <p:cNvPr id="152" name="Google Shape;152;p15"/>
          <p:cNvSpPr txBox="1"/>
          <p:nvPr/>
        </p:nvSpPr>
        <p:spPr>
          <a:xfrm>
            <a:off x="10521429" y="10724541"/>
            <a:ext cx="2610300" cy="580500"/>
          </a:xfrm>
          <a:prstGeom prst="rect">
            <a:avLst/>
          </a:prstGeom>
          <a:noFill/>
          <a:ln>
            <a:noFill/>
          </a:ln>
        </p:spPr>
        <p:txBody>
          <a:bodyPr anchorCtr="0" anchor="t" bIns="186625" lIns="186625" spcFirstLastPara="1" rIns="186625" wrap="square" tIns="186625">
            <a:noAutofit/>
          </a:bodyPr>
          <a:lstStyle/>
          <a:p>
            <a:pPr indent="0" lvl="0" marL="0" rtl="0" algn="ctr">
              <a:spcBef>
                <a:spcPts val="0"/>
              </a:spcBef>
              <a:spcAft>
                <a:spcPts val="0"/>
              </a:spcAft>
              <a:buNone/>
            </a:pPr>
            <a:r>
              <a:rPr lang="en" sz="1900">
                <a:solidFill>
                  <a:srgbClr val="BF9000"/>
                </a:solidFill>
                <a:highlight>
                  <a:srgbClr val="FFFFFF"/>
                </a:highlight>
                <a:latin typeface="Oswald"/>
                <a:ea typeface="Oswald"/>
                <a:cs typeface="Oswald"/>
                <a:sym typeface="Oswald"/>
              </a:rPr>
              <a:t>3</a:t>
            </a:r>
            <a:r>
              <a:rPr i="1" lang="en" sz="1900">
                <a:solidFill>
                  <a:srgbClr val="BF9000"/>
                </a:solidFill>
                <a:highlight>
                  <a:srgbClr val="FFFFFF"/>
                </a:highlight>
                <a:latin typeface="Oswald"/>
                <a:ea typeface="Oswald"/>
                <a:cs typeface="Oswald"/>
                <a:sym typeface="Oswald"/>
              </a:rPr>
              <a:t>β</a:t>
            </a:r>
            <a:r>
              <a:rPr i="1" lang="en" sz="1900">
                <a:highlight>
                  <a:srgbClr val="FFFFFF"/>
                </a:highlight>
                <a:latin typeface="Oswald"/>
                <a:ea typeface="Oswald"/>
                <a:cs typeface="Oswald"/>
                <a:sym typeface="Oswald"/>
              </a:rPr>
              <a:t>-Dehydrogenase</a:t>
            </a:r>
            <a:endParaRPr sz="1900">
              <a:highlight>
                <a:srgbClr val="FFFFFF"/>
              </a:highlight>
              <a:latin typeface="Oswald"/>
              <a:ea typeface="Oswald"/>
              <a:cs typeface="Oswald"/>
              <a:sym typeface="Oswald"/>
            </a:endParaRPr>
          </a:p>
        </p:txBody>
      </p:sp>
      <p:sp>
        <p:nvSpPr>
          <p:cNvPr id="153" name="Google Shape;153;p15"/>
          <p:cNvSpPr txBox="1"/>
          <p:nvPr/>
        </p:nvSpPr>
        <p:spPr>
          <a:xfrm>
            <a:off x="9271142" y="13600548"/>
            <a:ext cx="2357400" cy="512700"/>
          </a:xfrm>
          <a:prstGeom prst="rect">
            <a:avLst/>
          </a:prstGeom>
          <a:noFill/>
          <a:ln>
            <a:noFill/>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highlight>
                  <a:srgbClr val="FFFFFF"/>
                </a:highlight>
                <a:latin typeface="Oswald"/>
                <a:ea typeface="Oswald"/>
                <a:cs typeface="Oswald"/>
                <a:sym typeface="Oswald"/>
              </a:rPr>
              <a:t>Aromatase</a:t>
            </a:r>
            <a:endParaRPr i="1" sz="1900">
              <a:highlight>
                <a:srgbClr val="FFFFFF"/>
              </a:highlight>
              <a:latin typeface="Oswald"/>
              <a:ea typeface="Oswald"/>
              <a:cs typeface="Oswald"/>
              <a:sym typeface="Oswald"/>
            </a:endParaRPr>
          </a:p>
        </p:txBody>
      </p:sp>
      <p:sp>
        <p:nvSpPr>
          <p:cNvPr id="154" name="Google Shape;154;p15"/>
          <p:cNvSpPr txBox="1"/>
          <p:nvPr/>
        </p:nvSpPr>
        <p:spPr>
          <a:xfrm>
            <a:off x="800375" y="1303703"/>
            <a:ext cx="6986700" cy="9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8E7CC3"/>
                </a:solidFill>
                <a:latin typeface="Oswald"/>
                <a:ea typeface="Oswald"/>
                <a:cs typeface="Oswald"/>
                <a:sym typeface="Oswald"/>
              </a:rPr>
              <a:t>Synthesis Of Steroid Hormones </a:t>
            </a:r>
            <a:endParaRPr sz="4000">
              <a:solidFill>
                <a:srgbClr val="8E7CC3"/>
              </a:solidFill>
            </a:endParaRPr>
          </a:p>
        </p:txBody>
      </p:sp>
      <p:grpSp>
        <p:nvGrpSpPr>
          <p:cNvPr id="155" name="Google Shape;155;p15"/>
          <p:cNvGrpSpPr/>
          <p:nvPr/>
        </p:nvGrpSpPr>
        <p:grpSpPr>
          <a:xfrm>
            <a:off x="483813" y="2413075"/>
            <a:ext cx="1408178" cy="897373"/>
            <a:chOff x="987575" y="3860946"/>
            <a:chExt cx="764400" cy="1032413"/>
          </a:xfrm>
        </p:grpSpPr>
        <p:sp>
          <p:nvSpPr>
            <p:cNvPr id="156" name="Google Shape;156;p15"/>
            <p:cNvSpPr/>
            <p:nvPr/>
          </p:nvSpPr>
          <p:spPr>
            <a:xfrm rot="5400000">
              <a:off x="898325" y="3950196"/>
              <a:ext cx="942900" cy="764400"/>
            </a:xfrm>
            <a:prstGeom prst="chevron">
              <a:avLst>
                <a:gd fmla="val 49133" name="adj"/>
              </a:avLst>
            </a:prstGeom>
            <a:solidFill>
              <a:srgbClr val="D9D2E9"/>
            </a:solidFill>
            <a:ln>
              <a:noFill/>
            </a:ln>
          </p:spPr>
          <p:txBody>
            <a:bodyPr anchorCtr="0" anchor="ctr" bIns="36000" lIns="36000" spcFirstLastPara="1" rIns="36000" wrap="square" tIns="36000">
              <a:noAutofit/>
            </a:bodyPr>
            <a:lstStyle/>
            <a:p>
              <a:pPr indent="0" lvl="0" marL="0" rtl="0" algn="l">
                <a:spcBef>
                  <a:spcPts val="0"/>
                </a:spcBef>
                <a:spcAft>
                  <a:spcPts val="0"/>
                </a:spcAft>
                <a:buNone/>
              </a:pPr>
              <a:r>
                <a:t/>
              </a:r>
              <a:endParaRPr sz="600">
                <a:latin typeface="Exo Thin"/>
                <a:ea typeface="Exo Thin"/>
                <a:cs typeface="Exo Thin"/>
                <a:sym typeface="Exo Thin"/>
              </a:endParaRPr>
            </a:p>
          </p:txBody>
        </p:sp>
        <p:sp>
          <p:nvSpPr>
            <p:cNvPr id="157" name="Google Shape;157;p15"/>
            <p:cNvSpPr txBox="1"/>
            <p:nvPr/>
          </p:nvSpPr>
          <p:spPr>
            <a:xfrm>
              <a:off x="1043680" y="4335959"/>
              <a:ext cx="652200" cy="557400"/>
            </a:xfrm>
            <a:prstGeom prst="rect">
              <a:avLst/>
            </a:prstGeom>
            <a:noFill/>
            <a:ln>
              <a:noFill/>
            </a:ln>
          </p:spPr>
          <p:txBody>
            <a:bodyPr anchorCtr="0" anchor="b" bIns="36000" lIns="36000" spcFirstLastPara="1" rIns="47275" wrap="square" tIns="36000">
              <a:noAutofit/>
            </a:bodyPr>
            <a:lstStyle/>
            <a:p>
              <a:pPr indent="0" lvl="0" marL="0" rtl="0" algn="ctr">
                <a:spcBef>
                  <a:spcPts val="0"/>
                </a:spcBef>
                <a:spcAft>
                  <a:spcPts val="0"/>
                </a:spcAft>
                <a:buNone/>
              </a:pPr>
              <a:r>
                <a:rPr b="1" lang="en" sz="3100">
                  <a:solidFill>
                    <a:srgbClr val="FFFFFF"/>
                  </a:solidFill>
                  <a:latin typeface="Exo"/>
                  <a:ea typeface="Exo"/>
                  <a:cs typeface="Exo"/>
                  <a:sym typeface="Exo"/>
                </a:rPr>
                <a:t>1</a:t>
              </a:r>
              <a:endParaRPr b="1" sz="3100">
                <a:solidFill>
                  <a:srgbClr val="FFFFFF"/>
                </a:solidFill>
                <a:latin typeface="Exo"/>
                <a:ea typeface="Exo"/>
                <a:cs typeface="Exo"/>
                <a:sym typeface="Exo"/>
              </a:endParaRPr>
            </a:p>
          </p:txBody>
        </p:sp>
      </p:grpSp>
      <p:sp>
        <p:nvSpPr>
          <p:cNvPr id="158" name="Google Shape;158;p15"/>
          <p:cNvSpPr/>
          <p:nvPr/>
        </p:nvSpPr>
        <p:spPr>
          <a:xfrm>
            <a:off x="1892000" y="2413075"/>
            <a:ext cx="9730200" cy="744300"/>
          </a:xfrm>
          <a:prstGeom prst="rect">
            <a:avLst/>
          </a:prstGeom>
          <a:noFill/>
          <a:ln cap="flat" cmpd="sng" w="19050">
            <a:solidFill>
              <a:srgbClr val="D9D9D9"/>
            </a:solidFill>
            <a:prstDash val="dash"/>
            <a:round/>
            <a:headEnd len="sm" w="sm" type="none"/>
            <a:tailEnd len="sm" w="sm" type="none"/>
          </a:ln>
        </p:spPr>
        <p:txBody>
          <a:bodyPr anchorCtr="0" anchor="ctr" bIns="29775" lIns="29775" spcFirstLastPara="1" rIns="29775" wrap="square" tIns="29775">
            <a:noAutofit/>
          </a:bodyPr>
          <a:lstStyle/>
          <a:p>
            <a:pPr indent="0" lvl="0" marL="0" rtl="0" algn="l">
              <a:spcBef>
                <a:spcPts val="0"/>
              </a:spcBef>
              <a:spcAft>
                <a:spcPts val="0"/>
              </a:spcAft>
              <a:buNone/>
            </a:pPr>
            <a:r>
              <a:rPr lang="en" sz="1900">
                <a:latin typeface="Times New Roman"/>
                <a:ea typeface="Times New Roman"/>
                <a:cs typeface="Times New Roman"/>
                <a:sym typeface="Times New Roman"/>
              </a:rPr>
              <a:t>Steroids are derivatives of </a:t>
            </a:r>
            <a:r>
              <a:rPr b="1" lang="en" sz="1900">
                <a:latin typeface="Times New Roman"/>
                <a:ea typeface="Times New Roman"/>
                <a:cs typeface="Times New Roman"/>
                <a:sym typeface="Times New Roman"/>
              </a:rPr>
              <a:t>cholesterol</a:t>
            </a:r>
            <a:r>
              <a:rPr lang="en" sz="1900">
                <a:latin typeface="Times New Roman"/>
                <a:ea typeface="Times New Roman"/>
                <a:cs typeface="Times New Roman"/>
                <a:sym typeface="Times New Roman"/>
              </a:rPr>
              <a:t>. Cholesterol is from the lipid droplets in cortical cells (cholesterol esters in LDL).</a:t>
            </a:r>
            <a:r>
              <a:rPr baseline="30000" lang="en" sz="1900">
                <a:latin typeface="Times New Roman"/>
                <a:ea typeface="Times New Roman"/>
                <a:cs typeface="Times New Roman"/>
                <a:sym typeface="Times New Roman"/>
              </a:rPr>
              <a:t>1</a:t>
            </a:r>
            <a:endParaRPr baseline="30000" sz="1900">
              <a:latin typeface="Times New Roman"/>
              <a:ea typeface="Times New Roman"/>
              <a:cs typeface="Times New Roman"/>
              <a:sym typeface="Times New Roman"/>
            </a:endParaRPr>
          </a:p>
        </p:txBody>
      </p:sp>
      <p:grpSp>
        <p:nvGrpSpPr>
          <p:cNvPr id="159" name="Google Shape;159;p15"/>
          <p:cNvGrpSpPr/>
          <p:nvPr/>
        </p:nvGrpSpPr>
        <p:grpSpPr>
          <a:xfrm>
            <a:off x="483813" y="3302546"/>
            <a:ext cx="1408178" cy="877896"/>
            <a:chOff x="987575" y="3860946"/>
            <a:chExt cx="764400" cy="1010005"/>
          </a:xfrm>
        </p:grpSpPr>
        <p:sp>
          <p:nvSpPr>
            <p:cNvPr id="160" name="Google Shape;160;p15"/>
            <p:cNvSpPr/>
            <p:nvPr/>
          </p:nvSpPr>
          <p:spPr>
            <a:xfrm rot="5400000">
              <a:off x="898325" y="3950196"/>
              <a:ext cx="942900" cy="764400"/>
            </a:xfrm>
            <a:prstGeom prst="chevron">
              <a:avLst>
                <a:gd fmla="val 49133" name="adj"/>
              </a:avLst>
            </a:prstGeom>
            <a:solidFill>
              <a:srgbClr val="D9D2E9"/>
            </a:solidFill>
            <a:ln>
              <a:noFill/>
            </a:ln>
          </p:spPr>
          <p:txBody>
            <a:bodyPr anchorCtr="0" anchor="ctr" bIns="36000" lIns="36000" spcFirstLastPara="1" rIns="36000" wrap="square" tIns="36000">
              <a:noAutofit/>
            </a:bodyPr>
            <a:lstStyle/>
            <a:p>
              <a:pPr indent="0" lvl="0" marL="0" rtl="0" algn="l">
                <a:spcBef>
                  <a:spcPts val="0"/>
                </a:spcBef>
                <a:spcAft>
                  <a:spcPts val="0"/>
                </a:spcAft>
                <a:buNone/>
              </a:pPr>
              <a:r>
                <a:t/>
              </a:r>
              <a:endParaRPr sz="600">
                <a:latin typeface="Exo Thin"/>
                <a:ea typeface="Exo Thin"/>
                <a:cs typeface="Exo Thin"/>
                <a:sym typeface="Exo Thin"/>
              </a:endParaRPr>
            </a:p>
          </p:txBody>
        </p:sp>
        <p:sp>
          <p:nvSpPr>
            <p:cNvPr id="161" name="Google Shape;161;p15"/>
            <p:cNvSpPr txBox="1"/>
            <p:nvPr/>
          </p:nvSpPr>
          <p:spPr>
            <a:xfrm>
              <a:off x="1043682" y="4281151"/>
              <a:ext cx="652200" cy="589800"/>
            </a:xfrm>
            <a:prstGeom prst="rect">
              <a:avLst/>
            </a:prstGeom>
            <a:noFill/>
            <a:ln>
              <a:noFill/>
            </a:ln>
          </p:spPr>
          <p:txBody>
            <a:bodyPr anchorCtr="0" anchor="b" bIns="36000" lIns="36000" spcFirstLastPara="1" rIns="47275" wrap="square" tIns="36000">
              <a:noAutofit/>
            </a:bodyPr>
            <a:lstStyle/>
            <a:p>
              <a:pPr indent="0" lvl="0" marL="0" rtl="0" algn="ctr">
                <a:spcBef>
                  <a:spcPts val="0"/>
                </a:spcBef>
                <a:spcAft>
                  <a:spcPts val="0"/>
                </a:spcAft>
                <a:buNone/>
              </a:pPr>
              <a:r>
                <a:rPr b="1" lang="en" sz="3100">
                  <a:solidFill>
                    <a:srgbClr val="FFFFFF"/>
                  </a:solidFill>
                  <a:latin typeface="Exo"/>
                  <a:ea typeface="Exo"/>
                  <a:cs typeface="Exo"/>
                  <a:sym typeface="Exo"/>
                </a:rPr>
                <a:t>2</a:t>
              </a:r>
              <a:endParaRPr b="1" sz="3100">
                <a:solidFill>
                  <a:srgbClr val="FFFFFF"/>
                </a:solidFill>
                <a:latin typeface="Exo"/>
                <a:ea typeface="Exo"/>
                <a:cs typeface="Exo"/>
                <a:sym typeface="Exo"/>
              </a:endParaRPr>
            </a:p>
          </p:txBody>
        </p:sp>
      </p:grpSp>
      <p:sp>
        <p:nvSpPr>
          <p:cNvPr id="162" name="Google Shape;162;p15"/>
          <p:cNvSpPr/>
          <p:nvPr/>
        </p:nvSpPr>
        <p:spPr>
          <a:xfrm>
            <a:off x="1892000" y="3302550"/>
            <a:ext cx="9730200" cy="580500"/>
          </a:xfrm>
          <a:prstGeom prst="rect">
            <a:avLst/>
          </a:prstGeom>
          <a:noFill/>
          <a:ln cap="flat" cmpd="sng" w="19050">
            <a:solidFill>
              <a:srgbClr val="D9D9D9"/>
            </a:solidFill>
            <a:prstDash val="dash"/>
            <a:round/>
            <a:headEnd len="sm" w="sm" type="none"/>
            <a:tailEnd len="sm" w="sm" type="none"/>
          </a:ln>
        </p:spPr>
        <p:txBody>
          <a:bodyPr anchorCtr="0" anchor="ctr" bIns="29775" lIns="29775" spcFirstLastPara="1" rIns="29775" wrap="square" tIns="29775">
            <a:noAutofit/>
          </a:bodyPr>
          <a:lstStyle/>
          <a:p>
            <a:pPr indent="0" lvl="0" marL="0" rtl="0" algn="l">
              <a:spcBef>
                <a:spcPts val="0"/>
              </a:spcBef>
              <a:spcAft>
                <a:spcPts val="0"/>
              </a:spcAft>
              <a:buNone/>
            </a:pPr>
            <a:r>
              <a:rPr lang="en" sz="1900">
                <a:latin typeface="Times New Roman"/>
                <a:ea typeface="Times New Roman"/>
                <a:cs typeface="Times New Roman"/>
                <a:sym typeface="Times New Roman"/>
              </a:rPr>
              <a:t>Removed </a:t>
            </a:r>
            <a:r>
              <a:rPr b="1" lang="en" sz="1900">
                <a:latin typeface="Times New Roman"/>
                <a:ea typeface="Times New Roman"/>
                <a:cs typeface="Times New Roman"/>
                <a:sym typeface="Times New Roman"/>
              </a:rPr>
              <a:t>cholesterol</a:t>
            </a:r>
            <a:r>
              <a:rPr lang="en" sz="1900">
                <a:latin typeface="Times New Roman"/>
                <a:ea typeface="Times New Roman"/>
                <a:cs typeface="Times New Roman"/>
                <a:sym typeface="Times New Roman"/>
              </a:rPr>
              <a:t> is replenished by cholesterol in LDL in blood or synthesized from acetate.</a:t>
            </a:r>
            <a:endParaRPr sz="1900">
              <a:latin typeface="Times New Roman"/>
              <a:ea typeface="Times New Roman"/>
              <a:cs typeface="Times New Roman"/>
              <a:sym typeface="Times New Roman"/>
            </a:endParaRPr>
          </a:p>
        </p:txBody>
      </p:sp>
      <p:sp>
        <p:nvSpPr>
          <p:cNvPr id="163" name="Google Shape;163;p15"/>
          <p:cNvSpPr/>
          <p:nvPr/>
        </p:nvSpPr>
        <p:spPr>
          <a:xfrm>
            <a:off x="331769" y="7651309"/>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164" name="Google Shape;164;p15"/>
          <p:cNvSpPr txBox="1"/>
          <p:nvPr/>
        </p:nvSpPr>
        <p:spPr>
          <a:xfrm>
            <a:off x="800375" y="7385953"/>
            <a:ext cx="6986700" cy="9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FFD966"/>
                </a:solidFill>
                <a:latin typeface="Oswald"/>
                <a:ea typeface="Oswald"/>
                <a:cs typeface="Oswald"/>
                <a:sym typeface="Oswald"/>
              </a:rPr>
              <a:t>Synthesis Of Steroid Hormones </a:t>
            </a:r>
            <a:endParaRPr sz="4000">
              <a:solidFill>
                <a:srgbClr val="FFD966"/>
              </a:solidFill>
            </a:endParaRPr>
          </a:p>
        </p:txBody>
      </p:sp>
      <p:grpSp>
        <p:nvGrpSpPr>
          <p:cNvPr id="165" name="Google Shape;165;p15"/>
          <p:cNvGrpSpPr/>
          <p:nvPr/>
        </p:nvGrpSpPr>
        <p:grpSpPr>
          <a:xfrm>
            <a:off x="483813" y="3968900"/>
            <a:ext cx="1408178" cy="877896"/>
            <a:chOff x="987575" y="3860946"/>
            <a:chExt cx="764400" cy="1010005"/>
          </a:xfrm>
        </p:grpSpPr>
        <p:sp>
          <p:nvSpPr>
            <p:cNvPr id="166" name="Google Shape;166;p15"/>
            <p:cNvSpPr/>
            <p:nvPr/>
          </p:nvSpPr>
          <p:spPr>
            <a:xfrm rot="5400000">
              <a:off x="898325" y="3950196"/>
              <a:ext cx="942900" cy="764400"/>
            </a:xfrm>
            <a:prstGeom prst="chevron">
              <a:avLst>
                <a:gd fmla="val 49133" name="adj"/>
              </a:avLst>
            </a:prstGeom>
            <a:solidFill>
              <a:srgbClr val="B4A7D6"/>
            </a:solidFill>
            <a:ln>
              <a:noFill/>
            </a:ln>
          </p:spPr>
          <p:txBody>
            <a:bodyPr anchorCtr="0" anchor="ctr" bIns="36000" lIns="36000" spcFirstLastPara="1" rIns="36000" wrap="square" tIns="36000">
              <a:noAutofit/>
            </a:bodyPr>
            <a:lstStyle/>
            <a:p>
              <a:pPr indent="0" lvl="0" marL="0" rtl="0" algn="l">
                <a:spcBef>
                  <a:spcPts val="0"/>
                </a:spcBef>
                <a:spcAft>
                  <a:spcPts val="0"/>
                </a:spcAft>
                <a:buNone/>
              </a:pPr>
              <a:r>
                <a:t/>
              </a:r>
              <a:endParaRPr sz="600">
                <a:latin typeface="Exo Thin"/>
                <a:ea typeface="Exo Thin"/>
                <a:cs typeface="Exo Thin"/>
                <a:sym typeface="Exo Thin"/>
              </a:endParaRPr>
            </a:p>
          </p:txBody>
        </p:sp>
        <p:sp>
          <p:nvSpPr>
            <p:cNvPr id="167" name="Google Shape;167;p15"/>
            <p:cNvSpPr txBox="1"/>
            <p:nvPr/>
          </p:nvSpPr>
          <p:spPr>
            <a:xfrm>
              <a:off x="1043682" y="4281151"/>
              <a:ext cx="652200" cy="589800"/>
            </a:xfrm>
            <a:prstGeom prst="rect">
              <a:avLst/>
            </a:prstGeom>
            <a:noFill/>
            <a:ln>
              <a:noFill/>
            </a:ln>
          </p:spPr>
          <p:txBody>
            <a:bodyPr anchorCtr="0" anchor="b" bIns="36000" lIns="36000" spcFirstLastPara="1" rIns="47275" wrap="square" tIns="36000">
              <a:noAutofit/>
            </a:bodyPr>
            <a:lstStyle/>
            <a:p>
              <a:pPr indent="0" lvl="0" marL="0" rtl="0" algn="ctr">
                <a:spcBef>
                  <a:spcPts val="0"/>
                </a:spcBef>
                <a:spcAft>
                  <a:spcPts val="0"/>
                </a:spcAft>
                <a:buNone/>
              </a:pPr>
              <a:r>
                <a:rPr b="1" lang="en" sz="3100">
                  <a:solidFill>
                    <a:srgbClr val="FFFFFF"/>
                  </a:solidFill>
                  <a:latin typeface="Exo"/>
                  <a:ea typeface="Exo"/>
                  <a:cs typeface="Exo"/>
                  <a:sym typeface="Exo"/>
                </a:rPr>
                <a:t>3</a:t>
              </a:r>
              <a:endParaRPr b="1" sz="3100">
                <a:solidFill>
                  <a:srgbClr val="FFFFFF"/>
                </a:solidFill>
                <a:latin typeface="Exo"/>
                <a:ea typeface="Exo"/>
                <a:cs typeface="Exo"/>
                <a:sym typeface="Exo"/>
              </a:endParaRPr>
            </a:p>
          </p:txBody>
        </p:sp>
      </p:grpSp>
      <p:sp>
        <p:nvSpPr>
          <p:cNvPr id="168" name="Google Shape;168;p15"/>
          <p:cNvSpPr/>
          <p:nvPr/>
        </p:nvSpPr>
        <p:spPr>
          <a:xfrm>
            <a:off x="1892000" y="3975875"/>
            <a:ext cx="9730200" cy="744300"/>
          </a:xfrm>
          <a:prstGeom prst="rect">
            <a:avLst/>
          </a:prstGeom>
          <a:noFill/>
          <a:ln cap="flat" cmpd="sng" w="19050">
            <a:solidFill>
              <a:srgbClr val="D9D9D9"/>
            </a:solidFill>
            <a:prstDash val="dash"/>
            <a:round/>
            <a:headEnd len="sm" w="sm" type="none"/>
            <a:tailEnd len="sm" w="sm" type="none"/>
          </a:ln>
        </p:spPr>
        <p:txBody>
          <a:bodyPr anchorCtr="0" anchor="ctr" bIns="29775" lIns="29775" spcFirstLastPara="1" rIns="29775" wrap="square" tIns="29775">
            <a:noAutofit/>
          </a:bodyPr>
          <a:lstStyle/>
          <a:p>
            <a:pPr indent="0" lvl="0" marL="0" rtl="0" algn="l">
              <a:spcBef>
                <a:spcPts val="0"/>
              </a:spcBef>
              <a:spcAft>
                <a:spcPts val="0"/>
              </a:spcAft>
              <a:buNone/>
            </a:pPr>
            <a:r>
              <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latin typeface="Times New Roman"/>
                <a:ea typeface="Times New Roman"/>
                <a:cs typeface="Times New Roman"/>
                <a:sym typeface="Times New Roman"/>
              </a:rPr>
              <a:t>Steroidogenic Acute</a:t>
            </a:r>
            <a:r>
              <a:rPr lang="en" sz="1900">
                <a:latin typeface="Times New Roman"/>
                <a:ea typeface="Times New Roman"/>
                <a:cs typeface="Times New Roman"/>
                <a:sym typeface="Times New Roman"/>
              </a:rPr>
              <a:t> regulatory protein (</a:t>
            </a:r>
            <a:r>
              <a:rPr b="1" lang="en" sz="1900">
                <a:latin typeface="Times New Roman"/>
                <a:ea typeface="Times New Roman"/>
                <a:cs typeface="Times New Roman"/>
                <a:sym typeface="Times New Roman"/>
              </a:rPr>
              <a:t>StAR protein</a:t>
            </a:r>
            <a:r>
              <a:rPr lang="en" sz="1900">
                <a:latin typeface="Times New Roman"/>
                <a:ea typeface="Times New Roman"/>
                <a:cs typeface="Times New Roman"/>
                <a:sym typeface="Times New Roman"/>
              </a:rPr>
              <a:t>) transfers cholesterol to the inner membrane of the mitochondria (mutation causes accumulation of cholesterol in the cytoplasm).</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p:txBody>
      </p:sp>
      <p:grpSp>
        <p:nvGrpSpPr>
          <p:cNvPr id="169" name="Google Shape;169;p15"/>
          <p:cNvGrpSpPr/>
          <p:nvPr/>
        </p:nvGrpSpPr>
        <p:grpSpPr>
          <a:xfrm>
            <a:off x="483813" y="4847637"/>
            <a:ext cx="1408178" cy="877896"/>
            <a:chOff x="987575" y="3860946"/>
            <a:chExt cx="764400" cy="1010005"/>
          </a:xfrm>
        </p:grpSpPr>
        <p:sp>
          <p:nvSpPr>
            <p:cNvPr id="170" name="Google Shape;170;p15"/>
            <p:cNvSpPr/>
            <p:nvPr/>
          </p:nvSpPr>
          <p:spPr>
            <a:xfrm rot="5400000">
              <a:off x="898325" y="3950196"/>
              <a:ext cx="942900" cy="764400"/>
            </a:xfrm>
            <a:prstGeom prst="chevron">
              <a:avLst>
                <a:gd fmla="val 49133" name="adj"/>
              </a:avLst>
            </a:prstGeom>
            <a:solidFill>
              <a:srgbClr val="B4A7D6"/>
            </a:solidFill>
            <a:ln>
              <a:noFill/>
            </a:ln>
          </p:spPr>
          <p:txBody>
            <a:bodyPr anchorCtr="0" anchor="ctr" bIns="36000" lIns="36000" spcFirstLastPara="1" rIns="36000" wrap="square" tIns="36000">
              <a:noAutofit/>
            </a:bodyPr>
            <a:lstStyle/>
            <a:p>
              <a:pPr indent="0" lvl="0" marL="0" rtl="0" algn="l">
                <a:spcBef>
                  <a:spcPts val="0"/>
                </a:spcBef>
                <a:spcAft>
                  <a:spcPts val="0"/>
                </a:spcAft>
                <a:buNone/>
              </a:pPr>
              <a:r>
                <a:t/>
              </a:r>
              <a:endParaRPr sz="600">
                <a:latin typeface="Exo Thin"/>
                <a:ea typeface="Exo Thin"/>
                <a:cs typeface="Exo Thin"/>
                <a:sym typeface="Exo Thin"/>
              </a:endParaRPr>
            </a:p>
          </p:txBody>
        </p:sp>
        <p:sp>
          <p:nvSpPr>
            <p:cNvPr id="171" name="Google Shape;171;p15"/>
            <p:cNvSpPr txBox="1"/>
            <p:nvPr/>
          </p:nvSpPr>
          <p:spPr>
            <a:xfrm>
              <a:off x="1043682" y="4281151"/>
              <a:ext cx="652200" cy="589800"/>
            </a:xfrm>
            <a:prstGeom prst="rect">
              <a:avLst/>
            </a:prstGeom>
            <a:noFill/>
            <a:ln>
              <a:noFill/>
            </a:ln>
          </p:spPr>
          <p:txBody>
            <a:bodyPr anchorCtr="0" anchor="b" bIns="36000" lIns="36000" spcFirstLastPara="1" rIns="47275" wrap="square" tIns="36000">
              <a:noAutofit/>
            </a:bodyPr>
            <a:lstStyle/>
            <a:p>
              <a:pPr indent="0" lvl="0" marL="0" rtl="0" algn="ctr">
                <a:spcBef>
                  <a:spcPts val="0"/>
                </a:spcBef>
                <a:spcAft>
                  <a:spcPts val="0"/>
                </a:spcAft>
                <a:buNone/>
              </a:pPr>
              <a:r>
                <a:rPr b="1" lang="en" sz="3100">
                  <a:solidFill>
                    <a:srgbClr val="FFFFFF"/>
                  </a:solidFill>
                  <a:latin typeface="Exo"/>
                  <a:ea typeface="Exo"/>
                  <a:cs typeface="Exo"/>
                  <a:sym typeface="Exo"/>
                </a:rPr>
                <a:t>4</a:t>
              </a:r>
              <a:endParaRPr b="1" sz="3100">
                <a:solidFill>
                  <a:srgbClr val="FFFFFF"/>
                </a:solidFill>
                <a:latin typeface="Exo"/>
                <a:ea typeface="Exo"/>
                <a:cs typeface="Exo"/>
                <a:sym typeface="Exo"/>
              </a:endParaRPr>
            </a:p>
          </p:txBody>
        </p:sp>
      </p:grpSp>
      <p:sp>
        <p:nvSpPr>
          <p:cNvPr id="172" name="Google Shape;172;p15"/>
          <p:cNvSpPr/>
          <p:nvPr/>
        </p:nvSpPr>
        <p:spPr>
          <a:xfrm>
            <a:off x="1892000" y="4847688"/>
            <a:ext cx="9730200" cy="735600"/>
          </a:xfrm>
          <a:prstGeom prst="rect">
            <a:avLst/>
          </a:prstGeom>
          <a:noFill/>
          <a:ln cap="flat" cmpd="sng" w="19050">
            <a:solidFill>
              <a:srgbClr val="D9D9D9"/>
            </a:solidFill>
            <a:prstDash val="dash"/>
            <a:round/>
            <a:headEnd len="sm" w="sm" type="none"/>
            <a:tailEnd len="sm" w="sm" type="none"/>
          </a:ln>
        </p:spPr>
        <p:txBody>
          <a:bodyPr anchorCtr="0" anchor="b" bIns="29775" lIns="29775" spcFirstLastPara="1" rIns="29775" wrap="square" tIns="29775">
            <a:noAutofit/>
          </a:bodyPr>
          <a:lstStyle/>
          <a:p>
            <a:pPr indent="0" lvl="0" marL="0" rtl="0" algn="l">
              <a:spcBef>
                <a:spcPts val="0"/>
              </a:spcBef>
              <a:spcAft>
                <a:spcPts val="0"/>
              </a:spcAft>
              <a:buNone/>
            </a:pPr>
            <a:r>
              <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latin typeface="Times New Roman"/>
                <a:ea typeface="Times New Roman"/>
                <a:cs typeface="Times New Roman"/>
                <a:sym typeface="Times New Roman"/>
              </a:rPr>
              <a:t>Steroid hormones are synthesized and secreted on demand (not stored).</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p:txBody>
      </p:sp>
      <p:grpSp>
        <p:nvGrpSpPr>
          <p:cNvPr id="173" name="Google Shape;173;p15"/>
          <p:cNvGrpSpPr/>
          <p:nvPr/>
        </p:nvGrpSpPr>
        <p:grpSpPr>
          <a:xfrm>
            <a:off x="483826" y="5686150"/>
            <a:ext cx="1408178" cy="877896"/>
            <a:chOff x="987575" y="3860946"/>
            <a:chExt cx="764400" cy="1010005"/>
          </a:xfrm>
        </p:grpSpPr>
        <p:sp>
          <p:nvSpPr>
            <p:cNvPr id="174" name="Google Shape;174;p15"/>
            <p:cNvSpPr/>
            <p:nvPr/>
          </p:nvSpPr>
          <p:spPr>
            <a:xfrm rot="5400000">
              <a:off x="898325" y="3950196"/>
              <a:ext cx="942900" cy="764400"/>
            </a:xfrm>
            <a:prstGeom prst="chevron">
              <a:avLst>
                <a:gd fmla="val 49133" name="adj"/>
              </a:avLst>
            </a:prstGeom>
            <a:solidFill>
              <a:srgbClr val="8E7CC3"/>
            </a:solidFill>
            <a:ln>
              <a:noFill/>
            </a:ln>
          </p:spPr>
          <p:txBody>
            <a:bodyPr anchorCtr="0" anchor="ctr" bIns="36000" lIns="36000" spcFirstLastPara="1" rIns="36000" wrap="square" tIns="36000">
              <a:noAutofit/>
            </a:bodyPr>
            <a:lstStyle/>
            <a:p>
              <a:pPr indent="0" lvl="0" marL="0" rtl="0" algn="l">
                <a:spcBef>
                  <a:spcPts val="0"/>
                </a:spcBef>
                <a:spcAft>
                  <a:spcPts val="0"/>
                </a:spcAft>
                <a:buNone/>
              </a:pPr>
              <a:r>
                <a:t/>
              </a:r>
              <a:endParaRPr sz="600">
                <a:latin typeface="Exo Thin"/>
                <a:ea typeface="Exo Thin"/>
                <a:cs typeface="Exo Thin"/>
                <a:sym typeface="Exo Thin"/>
              </a:endParaRPr>
            </a:p>
          </p:txBody>
        </p:sp>
        <p:sp>
          <p:nvSpPr>
            <p:cNvPr id="175" name="Google Shape;175;p15"/>
            <p:cNvSpPr txBox="1"/>
            <p:nvPr/>
          </p:nvSpPr>
          <p:spPr>
            <a:xfrm>
              <a:off x="1043682" y="4281151"/>
              <a:ext cx="652200" cy="589800"/>
            </a:xfrm>
            <a:prstGeom prst="rect">
              <a:avLst/>
            </a:prstGeom>
            <a:noFill/>
            <a:ln>
              <a:noFill/>
            </a:ln>
          </p:spPr>
          <p:txBody>
            <a:bodyPr anchorCtr="0" anchor="b" bIns="36000" lIns="36000" spcFirstLastPara="1" rIns="47275" wrap="square" tIns="36000">
              <a:noAutofit/>
            </a:bodyPr>
            <a:lstStyle/>
            <a:p>
              <a:pPr indent="0" lvl="0" marL="0" rtl="0" algn="ctr">
                <a:spcBef>
                  <a:spcPts val="0"/>
                </a:spcBef>
                <a:spcAft>
                  <a:spcPts val="0"/>
                </a:spcAft>
                <a:buNone/>
              </a:pPr>
              <a:r>
                <a:rPr b="1" lang="en" sz="3100">
                  <a:solidFill>
                    <a:srgbClr val="FFFFFF"/>
                  </a:solidFill>
                  <a:latin typeface="Exo"/>
                  <a:ea typeface="Exo"/>
                  <a:cs typeface="Exo"/>
                  <a:sym typeface="Exo"/>
                </a:rPr>
                <a:t>5</a:t>
              </a:r>
              <a:endParaRPr b="1" sz="3100">
                <a:solidFill>
                  <a:srgbClr val="FFFFFF"/>
                </a:solidFill>
                <a:latin typeface="Exo"/>
                <a:ea typeface="Exo"/>
                <a:cs typeface="Exo"/>
                <a:sym typeface="Exo"/>
              </a:endParaRPr>
            </a:p>
          </p:txBody>
        </p:sp>
      </p:grpSp>
      <p:sp>
        <p:nvSpPr>
          <p:cNvPr id="176" name="Google Shape;176;p15"/>
          <p:cNvSpPr/>
          <p:nvPr/>
        </p:nvSpPr>
        <p:spPr>
          <a:xfrm>
            <a:off x="1892000" y="5691188"/>
            <a:ext cx="9730200" cy="757800"/>
          </a:xfrm>
          <a:prstGeom prst="rect">
            <a:avLst/>
          </a:prstGeom>
          <a:noFill/>
          <a:ln cap="flat" cmpd="sng" w="19050">
            <a:solidFill>
              <a:srgbClr val="D9D9D9"/>
            </a:solidFill>
            <a:prstDash val="dash"/>
            <a:round/>
            <a:headEnd len="sm" w="sm" type="none"/>
            <a:tailEnd len="sm" w="sm" type="none"/>
          </a:ln>
        </p:spPr>
        <p:txBody>
          <a:bodyPr anchorCtr="0" anchor="ctr" bIns="29775" lIns="29775" spcFirstLastPara="1" rIns="29775" wrap="square" tIns="29775">
            <a:noAutofit/>
          </a:bodyPr>
          <a:lstStyle/>
          <a:p>
            <a:pPr indent="0" lvl="0" marL="0" rtl="0" algn="l">
              <a:spcBef>
                <a:spcPts val="0"/>
              </a:spcBef>
              <a:spcAft>
                <a:spcPts val="0"/>
              </a:spcAft>
              <a:buNone/>
            </a:pPr>
            <a:r>
              <a:t/>
            </a:r>
            <a:endParaRPr sz="1900">
              <a:latin typeface="Times New Roman"/>
              <a:ea typeface="Times New Roman"/>
              <a:cs typeface="Times New Roman"/>
              <a:sym typeface="Times New Roman"/>
            </a:endParaRPr>
          </a:p>
          <a:p>
            <a:pPr indent="0" lvl="0" marL="0" rtl="0" algn="l">
              <a:spcBef>
                <a:spcPts val="0"/>
              </a:spcBef>
              <a:spcAft>
                <a:spcPts val="0"/>
              </a:spcAft>
              <a:buNone/>
            </a:pPr>
            <a:r>
              <a:rPr lang="en" sz="1900">
                <a:latin typeface="Times New Roman"/>
                <a:ea typeface="Times New Roman"/>
                <a:cs typeface="Times New Roman"/>
                <a:sym typeface="Times New Roman"/>
              </a:rPr>
              <a:t>The first step in the synthesis of all steroid hormones is conversion of cholesterol to </a:t>
            </a:r>
            <a:r>
              <a:rPr b="1" lang="en" sz="1900">
                <a:latin typeface="Times New Roman"/>
                <a:ea typeface="Times New Roman"/>
                <a:cs typeface="Times New Roman"/>
                <a:sym typeface="Times New Roman"/>
              </a:rPr>
              <a:t>pregnenolone</a:t>
            </a:r>
            <a:r>
              <a:rPr lang="en" sz="1900">
                <a:latin typeface="Times New Roman"/>
                <a:ea typeface="Times New Roman"/>
                <a:cs typeface="Times New Roman"/>
                <a:sym typeface="Times New Roman"/>
              </a:rPr>
              <a:t> by the enzyme </a:t>
            </a:r>
            <a:r>
              <a:rPr b="1" lang="en" sz="1900">
                <a:latin typeface="Times New Roman"/>
                <a:ea typeface="Times New Roman"/>
                <a:cs typeface="Times New Roman"/>
                <a:sym typeface="Times New Roman"/>
              </a:rPr>
              <a:t>cholesterol desmolase</a:t>
            </a:r>
            <a:r>
              <a:rPr lang="en" sz="1900">
                <a:latin typeface="Times New Roman"/>
                <a:ea typeface="Times New Roman"/>
                <a:cs typeface="Times New Roman"/>
                <a:sym typeface="Times New Roman"/>
              </a:rPr>
              <a:t> (aka cholesterol side chain cleavage (SCC) enzyme.</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sz="1900">
              <a:latin typeface="Times New Roman"/>
              <a:ea typeface="Times New Roman"/>
              <a:cs typeface="Times New Roman"/>
              <a:sym typeface="Times New Roman"/>
            </a:endParaRPr>
          </a:p>
        </p:txBody>
      </p:sp>
      <p:grpSp>
        <p:nvGrpSpPr>
          <p:cNvPr id="177" name="Google Shape;177;p15"/>
          <p:cNvGrpSpPr/>
          <p:nvPr/>
        </p:nvGrpSpPr>
        <p:grpSpPr>
          <a:xfrm>
            <a:off x="483826" y="6547812"/>
            <a:ext cx="1408178" cy="877896"/>
            <a:chOff x="987575" y="3860946"/>
            <a:chExt cx="764400" cy="1010005"/>
          </a:xfrm>
        </p:grpSpPr>
        <p:sp>
          <p:nvSpPr>
            <p:cNvPr id="178" name="Google Shape;178;p15"/>
            <p:cNvSpPr/>
            <p:nvPr/>
          </p:nvSpPr>
          <p:spPr>
            <a:xfrm rot="5400000">
              <a:off x="898325" y="3950196"/>
              <a:ext cx="942900" cy="764400"/>
            </a:xfrm>
            <a:prstGeom prst="chevron">
              <a:avLst>
                <a:gd fmla="val 49133" name="adj"/>
              </a:avLst>
            </a:prstGeom>
            <a:solidFill>
              <a:srgbClr val="8E7CC3"/>
            </a:solidFill>
            <a:ln>
              <a:noFill/>
            </a:ln>
          </p:spPr>
          <p:txBody>
            <a:bodyPr anchorCtr="0" anchor="ctr" bIns="36000" lIns="36000" spcFirstLastPara="1" rIns="36000" wrap="square" tIns="36000">
              <a:noAutofit/>
            </a:bodyPr>
            <a:lstStyle/>
            <a:p>
              <a:pPr indent="0" lvl="0" marL="0" rtl="0" algn="l">
                <a:spcBef>
                  <a:spcPts val="0"/>
                </a:spcBef>
                <a:spcAft>
                  <a:spcPts val="0"/>
                </a:spcAft>
                <a:buNone/>
              </a:pPr>
              <a:r>
                <a:t/>
              </a:r>
              <a:endParaRPr sz="600">
                <a:latin typeface="Exo Thin"/>
                <a:ea typeface="Exo Thin"/>
                <a:cs typeface="Exo Thin"/>
                <a:sym typeface="Exo Thin"/>
              </a:endParaRPr>
            </a:p>
          </p:txBody>
        </p:sp>
        <p:sp>
          <p:nvSpPr>
            <p:cNvPr id="179" name="Google Shape;179;p15"/>
            <p:cNvSpPr txBox="1"/>
            <p:nvPr/>
          </p:nvSpPr>
          <p:spPr>
            <a:xfrm>
              <a:off x="1043682" y="4281151"/>
              <a:ext cx="652200" cy="589800"/>
            </a:xfrm>
            <a:prstGeom prst="rect">
              <a:avLst/>
            </a:prstGeom>
            <a:noFill/>
            <a:ln>
              <a:noFill/>
            </a:ln>
          </p:spPr>
          <p:txBody>
            <a:bodyPr anchorCtr="0" anchor="b" bIns="36000" lIns="36000" spcFirstLastPara="1" rIns="47275" wrap="square" tIns="36000">
              <a:noAutofit/>
            </a:bodyPr>
            <a:lstStyle/>
            <a:p>
              <a:pPr indent="0" lvl="0" marL="0" rtl="0" algn="ctr">
                <a:spcBef>
                  <a:spcPts val="0"/>
                </a:spcBef>
                <a:spcAft>
                  <a:spcPts val="0"/>
                </a:spcAft>
                <a:buNone/>
              </a:pPr>
              <a:r>
                <a:rPr b="1" lang="en" sz="3100">
                  <a:solidFill>
                    <a:srgbClr val="FFFFFF"/>
                  </a:solidFill>
                  <a:latin typeface="Exo"/>
                  <a:ea typeface="Exo"/>
                  <a:cs typeface="Exo"/>
                  <a:sym typeface="Exo"/>
                </a:rPr>
                <a:t>6</a:t>
              </a:r>
              <a:endParaRPr b="1" sz="3100">
                <a:solidFill>
                  <a:srgbClr val="FFFFFF"/>
                </a:solidFill>
                <a:latin typeface="Exo"/>
                <a:ea typeface="Exo"/>
                <a:cs typeface="Exo"/>
                <a:sym typeface="Exo"/>
              </a:endParaRPr>
            </a:p>
          </p:txBody>
        </p:sp>
      </p:grpSp>
      <p:sp>
        <p:nvSpPr>
          <p:cNvPr id="180" name="Google Shape;180;p15"/>
          <p:cNvSpPr txBox="1"/>
          <p:nvPr/>
        </p:nvSpPr>
        <p:spPr>
          <a:xfrm>
            <a:off x="1169576" y="9487077"/>
            <a:ext cx="2420400" cy="226200"/>
          </a:xfrm>
          <a:prstGeom prst="rect">
            <a:avLst/>
          </a:prstGeom>
          <a:noFill/>
          <a:ln>
            <a:noFill/>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highlight>
                  <a:srgbClr val="FFFFFF"/>
                </a:highlight>
                <a:latin typeface="Oswald"/>
                <a:ea typeface="Oswald"/>
                <a:cs typeface="Oswald"/>
                <a:sym typeface="Oswald"/>
              </a:rPr>
              <a:t>Cholesterol Desmolase</a:t>
            </a:r>
            <a:endParaRPr i="1" sz="1900">
              <a:highlight>
                <a:srgbClr val="FFFFFF"/>
              </a:highlight>
              <a:latin typeface="Oswald"/>
              <a:ea typeface="Oswald"/>
              <a:cs typeface="Oswald"/>
              <a:sym typeface="Oswald"/>
            </a:endParaRPr>
          </a:p>
        </p:txBody>
      </p:sp>
      <p:sp>
        <p:nvSpPr>
          <p:cNvPr id="181" name="Google Shape;181;p15"/>
          <p:cNvSpPr/>
          <p:nvPr/>
        </p:nvSpPr>
        <p:spPr>
          <a:xfrm>
            <a:off x="582975" y="18440275"/>
            <a:ext cx="135141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182" name="Google Shape;182;p15"/>
          <p:cNvSpPr/>
          <p:nvPr/>
        </p:nvSpPr>
        <p:spPr>
          <a:xfrm>
            <a:off x="0" y="18440275"/>
            <a:ext cx="5064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83" name="Google Shape;183;p15"/>
          <p:cNvSpPr/>
          <p:nvPr/>
        </p:nvSpPr>
        <p:spPr>
          <a:xfrm>
            <a:off x="9227707" y="14316841"/>
            <a:ext cx="2357400" cy="964200"/>
          </a:xfrm>
          <a:prstGeom prst="round2SameRect">
            <a:avLst>
              <a:gd fmla="val 28879" name="adj1"/>
              <a:gd fmla="val 0" name="adj2"/>
            </a:avLst>
          </a:prstGeom>
          <a:solidFill>
            <a:srgbClr val="D0E0E3"/>
          </a:solidFill>
          <a:ln cap="flat" cmpd="sng" w="28575">
            <a:solidFill>
              <a:srgbClr val="A2C4C9"/>
            </a:solidFill>
            <a:prstDash val="dash"/>
            <a:round/>
            <a:headEnd len="sm" w="sm" type="none"/>
            <a:tailEnd len="sm" w="sm" type="none"/>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solidFill>
                  <a:schemeClr val="dk1"/>
                </a:solidFill>
                <a:latin typeface="Times New Roman"/>
                <a:ea typeface="Times New Roman"/>
                <a:cs typeface="Times New Roman"/>
                <a:sym typeface="Times New Roman"/>
              </a:rPr>
              <a:t>Oestradiol</a:t>
            </a:r>
            <a:r>
              <a:rPr b="1" lang="en" sz="1900">
                <a:latin typeface="Times New Roman"/>
                <a:ea typeface="Times New Roman"/>
                <a:cs typeface="Times New Roman"/>
                <a:sym typeface="Times New Roman"/>
              </a:rPr>
              <a:t> </a:t>
            </a:r>
            <a:endParaRPr b="1" sz="1900">
              <a:latin typeface="Times New Roman"/>
              <a:ea typeface="Times New Roman"/>
              <a:cs typeface="Times New Roman"/>
              <a:sym typeface="Times New Roman"/>
            </a:endParaRPr>
          </a:p>
        </p:txBody>
      </p:sp>
      <p:sp>
        <p:nvSpPr>
          <p:cNvPr id="184" name="Google Shape;184;p15"/>
          <p:cNvSpPr/>
          <p:nvPr/>
        </p:nvSpPr>
        <p:spPr>
          <a:xfrm>
            <a:off x="12922225" y="13454800"/>
            <a:ext cx="219900" cy="842700"/>
          </a:xfrm>
          <a:prstGeom prst="downArrow">
            <a:avLst>
              <a:gd fmla="val 50000" name="adj1"/>
              <a:gd fmla="val 84469"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5"/>
          <p:cNvSpPr/>
          <p:nvPr/>
        </p:nvSpPr>
        <p:spPr>
          <a:xfrm>
            <a:off x="10275627" y="13040396"/>
            <a:ext cx="3012600" cy="453600"/>
          </a:xfrm>
          <a:prstGeom prst="round2SameRect">
            <a:avLst>
              <a:gd fmla="val 16667" name="adj1"/>
              <a:gd fmla="val 0" name="adj2"/>
            </a:avLst>
          </a:prstGeom>
          <a:solidFill>
            <a:srgbClr val="D0E0E3"/>
          </a:solidFill>
          <a:ln cap="flat" cmpd="sng" w="28575">
            <a:solidFill>
              <a:srgbClr val="A2C4C9"/>
            </a:solidFill>
            <a:prstDash val="dash"/>
            <a:round/>
            <a:headEnd len="sm" w="sm" type="none"/>
            <a:tailEnd len="sm" w="sm" type="none"/>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solidFill>
                  <a:schemeClr val="dk1"/>
                </a:solidFill>
                <a:latin typeface="Times New Roman"/>
                <a:ea typeface="Times New Roman"/>
                <a:cs typeface="Times New Roman"/>
                <a:sym typeface="Times New Roman"/>
              </a:rPr>
              <a:t>Testosterone</a:t>
            </a:r>
            <a:r>
              <a:rPr b="1" lang="en" sz="1900">
                <a:latin typeface="Times New Roman"/>
                <a:ea typeface="Times New Roman"/>
                <a:cs typeface="Times New Roman"/>
                <a:sym typeface="Times New Roman"/>
              </a:rPr>
              <a:t> </a:t>
            </a:r>
            <a:endParaRPr b="1" sz="1900">
              <a:latin typeface="Times New Roman"/>
              <a:ea typeface="Times New Roman"/>
              <a:cs typeface="Times New Roman"/>
              <a:sym typeface="Times New Roman"/>
            </a:endParaRPr>
          </a:p>
        </p:txBody>
      </p:sp>
      <p:sp>
        <p:nvSpPr>
          <p:cNvPr id="186" name="Google Shape;186;p15"/>
          <p:cNvSpPr txBox="1"/>
          <p:nvPr/>
        </p:nvSpPr>
        <p:spPr>
          <a:xfrm>
            <a:off x="11773193" y="13552973"/>
            <a:ext cx="2357400" cy="512700"/>
          </a:xfrm>
          <a:prstGeom prst="rect">
            <a:avLst/>
          </a:prstGeom>
          <a:noFill/>
          <a:ln>
            <a:noFill/>
          </a:ln>
        </p:spPr>
        <p:txBody>
          <a:bodyPr anchorCtr="0" anchor="ctr" bIns="186625" lIns="186625" spcFirstLastPara="1" rIns="186625" wrap="square" tIns="186625">
            <a:noAutofit/>
          </a:bodyPr>
          <a:lstStyle/>
          <a:p>
            <a:pPr indent="0" lvl="0" marL="0" rtl="0" algn="ctr">
              <a:spcBef>
                <a:spcPts val="0"/>
              </a:spcBef>
              <a:spcAft>
                <a:spcPts val="0"/>
              </a:spcAft>
              <a:buNone/>
            </a:pPr>
            <a:r>
              <a:rPr i="1" lang="en" sz="1900">
                <a:solidFill>
                  <a:srgbClr val="BF9000"/>
                </a:solidFill>
                <a:highlight>
                  <a:srgbClr val="FFFFFF"/>
                </a:highlight>
                <a:latin typeface="Oswald"/>
                <a:ea typeface="Oswald"/>
                <a:cs typeface="Oswald"/>
                <a:sym typeface="Oswald"/>
              </a:rPr>
              <a:t>5α</a:t>
            </a:r>
            <a:r>
              <a:rPr i="1" lang="en" sz="1900">
                <a:highlight>
                  <a:srgbClr val="FFFFFF"/>
                </a:highlight>
                <a:latin typeface="Oswald"/>
                <a:ea typeface="Oswald"/>
                <a:cs typeface="Oswald"/>
                <a:sym typeface="Oswald"/>
              </a:rPr>
              <a:t>-Reductase</a:t>
            </a:r>
            <a:endParaRPr i="1" sz="1900">
              <a:highlight>
                <a:srgbClr val="FFFFFF"/>
              </a:highlight>
              <a:latin typeface="Oswald"/>
              <a:ea typeface="Oswald"/>
              <a:cs typeface="Oswald"/>
              <a:sym typeface="Oswald"/>
            </a:endParaRPr>
          </a:p>
        </p:txBody>
      </p:sp>
      <p:sp>
        <p:nvSpPr>
          <p:cNvPr id="187" name="Google Shape;187;p15"/>
          <p:cNvSpPr/>
          <p:nvPr/>
        </p:nvSpPr>
        <p:spPr>
          <a:xfrm>
            <a:off x="11662521" y="14316853"/>
            <a:ext cx="2357400" cy="964200"/>
          </a:xfrm>
          <a:prstGeom prst="round2SameRect">
            <a:avLst>
              <a:gd fmla="val 24854" name="adj1"/>
              <a:gd fmla="val 0" name="adj2"/>
            </a:avLst>
          </a:prstGeom>
          <a:solidFill>
            <a:srgbClr val="D0E0E3"/>
          </a:solidFill>
          <a:ln>
            <a:noFill/>
          </a:ln>
        </p:spPr>
        <p:txBody>
          <a:bodyPr anchorCtr="0" anchor="ctr" bIns="36000" lIns="36000" spcFirstLastPara="1" rIns="36000" wrap="square" tIns="36000">
            <a:noAutofit/>
          </a:bodyPr>
          <a:lstStyle/>
          <a:p>
            <a:pPr indent="0" lvl="0" marL="0" marR="0" rtl="0" algn="ctr">
              <a:lnSpc>
                <a:spcPct val="100000"/>
              </a:lnSpc>
              <a:spcBef>
                <a:spcPts val="0"/>
              </a:spcBef>
              <a:spcAft>
                <a:spcPts val="0"/>
              </a:spcAft>
              <a:buNone/>
            </a:pPr>
            <a:r>
              <a:rPr b="1" lang="en" sz="1900">
                <a:solidFill>
                  <a:srgbClr val="BF9000"/>
                </a:solidFill>
                <a:latin typeface="Times New Roman"/>
                <a:ea typeface="Times New Roman"/>
                <a:cs typeface="Times New Roman"/>
                <a:sym typeface="Times New Roman"/>
              </a:rPr>
              <a:t>Dihydro</a:t>
            </a:r>
            <a:r>
              <a:rPr b="1" lang="en" sz="1900">
                <a:solidFill>
                  <a:schemeClr val="dk1"/>
                </a:solidFill>
                <a:latin typeface="Times New Roman"/>
                <a:ea typeface="Times New Roman"/>
                <a:cs typeface="Times New Roman"/>
                <a:sym typeface="Times New Roman"/>
              </a:rPr>
              <a:t>testosterone</a:t>
            </a:r>
            <a:r>
              <a:rPr b="1" lang="en" sz="1900">
                <a:latin typeface="Times New Roman"/>
                <a:ea typeface="Times New Roman"/>
                <a:cs typeface="Times New Roman"/>
                <a:sym typeface="Times New Roman"/>
              </a:rPr>
              <a:t> </a:t>
            </a:r>
            <a:endParaRPr b="1" sz="1900">
              <a:latin typeface="Times New Roman"/>
              <a:ea typeface="Times New Roman"/>
              <a:cs typeface="Times New Roman"/>
              <a:sym typeface="Times New Roman"/>
            </a:endParaRPr>
          </a:p>
        </p:txBody>
      </p:sp>
      <p:sp>
        <p:nvSpPr>
          <p:cNvPr id="188" name="Google Shape;188;p15"/>
          <p:cNvSpPr txBox="1"/>
          <p:nvPr/>
        </p:nvSpPr>
        <p:spPr>
          <a:xfrm>
            <a:off x="187275" y="18873775"/>
            <a:ext cx="13831800" cy="108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ACTH upregulates LDL receptors on adrenocortical cells, thus enhancing corticosteroid synthesis. This mechanism is perhaps responsible to why ACTH enhances aldosterone secretion.</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AutoNum type="arabicPeriod"/>
            </a:pPr>
            <a:r>
              <a:rPr lang="en">
                <a:latin typeface="Merriweather"/>
                <a:ea typeface="Merriweather"/>
                <a:cs typeface="Merriweather"/>
                <a:sym typeface="Merriweather"/>
              </a:rPr>
              <a:t>Precursor to all steroid hormones.</a:t>
            </a:r>
            <a:endParaRPr>
              <a:latin typeface="Merriweather"/>
              <a:ea typeface="Merriweather"/>
              <a:cs typeface="Merriweather"/>
              <a:sym typeface="Merriweather"/>
            </a:endParaRPr>
          </a:p>
          <a:p>
            <a:pPr indent="-317500" lvl="0" marL="457200" rtl="0" algn="l">
              <a:spcBef>
                <a:spcPts val="0"/>
              </a:spcBef>
              <a:spcAft>
                <a:spcPts val="0"/>
              </a:spcAft>
              <a:buSzPts val="1400"/>
              <a:buFont typeface="Merriweather"/>
              <a:buAutoNum type="arabicPeriod"/>
            </a:pPr>
            <a:r>
              <a:rPr lang="en">
                <a:solidFill>
                  <a:srgbClr val="B45F06"/>
                </a:solidFill>
                <a:latin typeface="Merriweather"/>
                <a:ea typeface="Merriweather"/>
                <a:cs typeface="Merriweather"/>
                <a:sym typeface="Merriweather"/>
              </a:rPr>
              <a:t>18-Hydroxylase: Only found in zona glomerulosa. </a:t>
            </a:r>
            <a:endParaRPr>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16"/>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4" name="Google Shape;194;p16"/>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195" name="Google Shape;195;p16"/>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 </a:t>
            </a:r>
            <a:endParaRPr sz="3500">
              <a:latin typeface="Oswald"/>
              <a:ea typeface="Oswald"/>
              <a:cs typeface="Oswald"/>
              <a:sym typeface="Oswald"/>
            </a:endParaRPr>
          </a:p>
        </p:txBody>
      </p:sp>
      <p:sp>
        <p:nvSpPr>
          <p:cNvPr id="196" name="Google Shape;196;p16"/>
          <p:cNvSpPr txBox="1"/>
          <p:nvPr/>
        </p:nvSpPr>
        <p:spPr>
          <a:xfrm>
            <a:off x="929925" y="656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MINERALCORTICOIDS</a:t>
            </a:r>
            <a:endParaRPr sz="3200">
              <a:solidFill>
                <a:srgbClr val="FFFFFF"/>
              </a:solidFill>
              <a:latin typeface="Oswald"/>
              <a:ea typeface="Oswald"/>
              <a:cs typeface="Oswald"/>
              <a:sym typeface="Oswald"/>
            </a:endParaRPr>
          </a:p>
        </p:txBody>
      </p:sp>
      <p:sp>
        <p:nvSpPr>
          <p:cNvPr id="197" name="Google Shape;197;p16"/>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3</a:t>
            </a:r>
            <a:endParaRPr sz="4500">
              <a:solidFill>
                <a:srgbClr val="FFFFFF"/>
              </a:solidFill>
              <a:latin typeface="Oswald"/>
              <a:ea typeface="Oswald"/>
              <a:cs typeface="Oswald"/>
              <a:sym typeface="Oswald"/>
            </a:endParaRPr>
          </a:p>
        </p:txBody>
      </p:sp>
      <p:pic>
        <p:nvPicPr>
          <p:cNvPr id="198" name="Google Shape;198;p16"/>
          <p:cNvPicPr preferRelativeResize="0"/>
          <p:nvPr/>
        </p:nvPicPr>
        <p:blipFill rotWithShape="1">
          <a:blip r:embed="rId3">
            <a:alphaModFix/>
          </a:blip>
          <a:srcRect b="0" l="-9281" r="-9709" t="0"/>
          <a:stretch/>
        </p:blipFill>
        <p:spPr>
          <a:xfrm>
            <a:off x="3806455" y="1027877"/>
            <a:ext cx="2685045" cy="3413825"/>
          </a:xfrm>
          <a:prstGeom prst="rect">
            <a:avLst/>
          </a:prstGeom>
          <a:noFill/>
          <a:ln cap="flat" cmpd="sng" w="9525">
            <a:solidFill>
              <a:schemeClr val="dk2"/>
            </a:solidFill>
            <a:prstDash val="solid"/>
            <a:round/>
            <a:headEnd len="sm" w="sm" type="none"/>
            <a:tailEnd len="sm" w="sm" type="none"/>
          </a:ln>
        </p:spPr>
      </p:pic>
      <p:sp>
        <p:nvSpPr>
          <p:cNvPr id="199" name="Google Shape;199;p16"/>
          <p:cNvSpPr txBox="1"/>
          <p:nvPr/>
        </p:nvSpPr>
        <p:spPr>
          <a:xfrm>
            <a:off x="3270109" y="4303363"/>
            <a:ext cx="12003300" cy="1039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900">
                <a:latin typeface="Times New Roman"/>
                <a:ea typeface="Times New Roman"/>
                <a:cs typeface="Times New Roman"/>
                <a:sym typeface="Times New Roman"/>
              </a:rPr>
              <a:t>Figure 10-4 </a:t>
            </a:r>
            <a:r>
              <a:rPr lang="en" sz="1900">
                <a:latin typeface="Times New Roman"/>
                <a:ea typeface="Times New Roman"/>
                <a:cs typeface="Times New Roman"/>
                <a:sym typeface="Times New Roman"/>
              </a:rPr>
              <a:t>HPA Axis “ Hypothalamus, Pituitary &amp; Adrenal glands”</a:t>
            </a:r>
            <a:endParaRPr sz="1900">
              <a:latin typeface="Times New Roman"/>
              <a:ea typeface="Times New Roman"/>
              <a:cs typeface="Times New Roman"/>
              <a:sym typeface="Times New Roman"/>
            </a:endParaRPr>
          </a:p>
          <a:p>
            <a:pPr indent="0" lvl="0" marL="0" rtl="0" algn="l">
              <a:spcBef>
                <a:spcPts val="0"/>
              </a:spcBef>
              <a:spcAft>
                <a:spcPts val="0"/>
              </a:spcAft>
              <a:buNone/>
            </a:pPr>
            <a:r>
              <a:t/>
            </a:r>
            <a:endParaRPr b="1" sz="1900">
              <a:latin typeface="Times New Roman"/>
              <a:ea typeface="Times New Roman"/>
              <a:cs typeface="Times New Roman"/>
              <a:sym typeface="Times New Roman"/>
            </a:endParaRPr>
          </a:p>
        </p:txBody>
      </p:sp>
      <p:pic>
        <p:nvPicPr>
          <p:cNvPr id="200" name="Google Shape;200;p16"/>
          <p:cNvPicPr preferRelativeResize="0"/>
          <p:nvPr/>
        </p:nvPicPr>
        <p:blipFill>
          <a:blip r:embed="rId4">
            <a:alphaModFix/>
          </a:blip>
          <a:stretch>
            <a:fillRect/>
          </a:stretch>
        </p:blipFill>
        <p:spPr>
          <a:xfrm>
            <a:off x="6436080" y="1027877"/>
            <a:ext cx="2822174" cy="3413824"/>
          </a:xfrm>
          <a:prstGeom prst="rect">
            <a:avLst/>
          </a:prstGeom>
          <a:noFill/>
          <a:ln cap="flat" cmpd="sng" w="9525">
            <a:solidFill>
              <a:srgbClr val="000000"/>
            </a:solidFill>
            <a:prstDash val="solid"/>
            <a:round/>
            <a:headEnd len="sm" w="sm" type="none"/>
            <a:tailEnd len="sm" w="sm" type="none"/>
          </a:ln>
        </p:spPr>
      </p:pic>
      <p:sp>
        <p:nvSpPr>
          <p:cNvPr id="201" name="Google Shape;201;p16"/>
          <p:cNvSpPr/>
          <p:nvPr/>
        </p:nvSpPr>
        <p:spPr>
          <a:xfrm>
            <a:off x="188019" y="4999159"/>
            <a:ext cx="468600" cy="433500"/>
          </a:xfrm>
          <a:prstGeom prst="rect">
            <a:avLst/>
          </a:prstGeom>
          <a:solidFill>
            <a:srgbClr val="99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202" name="Google Shape;202;p16"/>
          <p:cNvSpPr txBox="1"/>
          <p:nvPr/>
        </p:nvSpPr>
        <p:spPr>
          <a:xfrm>
            <a:off x="656625" y="4733803"/>
            <a:ext cx="6986700" cy="9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999999"/>
                </a:solidFill>
                <a:latin typeface="Oswald"/>
                <a:ea typeface="Oswald"/>
                <a:cs typeface="Oswald"/>
                <a:sym typeface="Oswald"/>
              </a:rPr>
              <a:t>The Different Parts of the Nephron</a:t>
            </a:r>
            <a:endParaRPr sz="4000">
              <a:solidFill>
                <a:srgbClr val="999999"/>
              </a:solidFill>
            </a:endParaRPr>
          </a:p>
        </p:txBody>
      </p:sp>
      <p:sp>
        <p:nvSpPr>
          <p:cNvPr id="203" name="Google Shape;203;p16"/>
          <p:cNvSpPr txBox="1"/>
          <p:nvPr/>
        </p:nvSpPr>
        <p:spPr>
          <a:xfrm>
            <a:off x="111825" y="5605475"/>
            <a:ext cx="7531500" cy="461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latin typeface="Times New Roman"/>
                <a:ea typeface="Times New Roman"/>
                <a:cs typeface="Times New Roman"/>
                <a:sym typeface="Times New Roman"/>
              </a:rPr>
              <a:t>The nephron, for our purposes in this lecture, can be divided in the following manner: </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AutoNum type="arabicPeriod"/>
            </a:pPr>
            <a:r>
              <a:rPr b="1" lang="en" sz="1600">
                <a:latin typeface="Times New Roman"/>
                <a:ea typeface="Times New Roman"/>
                <a:cs typeface="Times New Roman"/>
                <a:sym typeface="Times New Roman"/>
              </a:rPr>
              <a:t>Proximal Tubules: </a:t>
            </a:r>
            <a:r>
              <a:rPr lang="en" sz="1600">
                <a:latin typeface="Times New Roman"/>
                <a:ea typeface="Times New Roman"/>
                <a:cs typeface="Times New Roman"/>
                <a:sym typeface="Times New Roman"/>
              </a:rPr>
              <a:t>Reabsorbs 70% of water, Na, Cl, and K (Passively permeable to water, secondary to sodium reabsorption) - </a:t>
            </a:r>
            <a:r>
              <a:rPr lang="en" sz="1600">
                <a:latin typeface="Times New Roman"/>
                <a:ea typeface="Times New Roman"/>
                <a:cs typeface="Times New Roman"/>
                <a:sym typeface="Times New Roman"/>
              </a:rPr>
              <a:t>N</a:t>
            </a:r>
            <a:r>
              <a:rPr lang="en" sz="1600">
                <a:latin typeface="Times New Roman"/>
                <a:ea typeface="Times New Roman"/>
                <a:cs typeface="Times New Roman"/>
                <a:sym typeface="Times New Roman"/>
              </a:rPr>
              <a:t>ot a main target for aldosterone.  </a:t>
            </a:r>
            <a:endParaRPr sz="16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AutoNum type="arabicPeriod"/>
            </a:pPr>
            <a:r>
              <a:rPr b="1" lang="en" sz="1600">
                <a:latin typeface="Times New Roman"/>
                <a:ea typeface="Times New Roman"/>
                <a:cs typeface="Times New Roman"/>
                <a:sym typeface="Times New Roman"/>
              </a:rPr>
              <a:t>Loop of Henle: </a:t>
            </a:r>
            <a:r>
              <a:rPr lang="en" sz="1600">
                <a:latin typeface="Times New Roman"/>
                <a:ea typeface="Times New Roman"/>
                <a:cs typeface="Times New Roman"/>
                <a:sym typeface="Times New Roman"/>
              </a:rPr>
              <a:t>Reabsorbs 20-25% of NaCl and K</a:t>
            </a:r>
            <a:r>
              <a:rPr b="1" lang="en" sz="1600">
                <a:latin typeface="Times New Roman"/>
                <a:ea typeface="Times New Roman"/>
                <a:cs typeface="Times New Roman"/>
                <a:sym typeface="Times New Roman"/>
              </a:rPr>
              <a:t> </a:t>
            </a:r>
            <a:r>
              <a:rPr b="1" lang="en" sz="1600">
                <a:solidFill>
                  <a:srgbClr val="CC0000"/>
                </a:solidFill>
                <a:latin typeface="Times New Roman"/>
                <a:ea typeface="Times New Roman"/>
                <a:cs typeface="Times New Roman"/>
                <a:sym typeface="Times New Roman"/>
              </a:rPr>
              <a:t>-</a:t>
            </a:r>
            <a:r>
              <a:rPr lang="en" sz="1600">
                <a:solidFill>
                  <a:srgbClr val="CC0000"/>
                </a:solidFill>
                <a:latin typeface="Times New Roman"/>
                <a:ea typeface="Times New Roman"/>
                <a:cs typeface="Times New Roman"/>
                <a:sym typeface="Times New Roman"/>
              </a:rPr>
              <a:t> </a:t>
            </a:r>
            <a:r>
              <a:rPr lang="en" sz="1600">
                <a:latin typeface="Times New Roman"/>
                <a:ea typeface="Times New Roman"/>
                <a:cs typeface="Times New Roman"/>
                <a:sym typeface="Times New Roman"/>
              </a:rPr>
              <a:t>Not a main target for aldosterone. </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AutoNum type="alphaUcParenR"/>
            </a:pPr>
            <a:r>
              <a:rPr b="1" lang="en" sz="1600">
                <a:latin typeface="Times New Roman"/>
                <a:ea typeface="Times New Roman"/>
                <a:cs typeface="Times New Roman"/>
                <a:sym typeface="Times New Roman"/>
              </a:rPr>
              <a:t>Thin descending limb:</a:t>
            </a:r>
            <a:r>
              <a:rPr lang="en" sz="1600">
                <a:latin typeface="Times New Roman"/>
                <a:ea typeface="Times New Roman"/>
                <a:cs typeface="Times New Roman"/>
                <a:sym typeface="Times New Roman"/>
              </a:rPr>
              <a:t> permeable to water, less permeable for NaCl</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AutoNum type="alphaUcParenR"/>
            </a:pPr>
            <a:r>
              <a:rPr b="1" lang="en" sz="1600">
                <a:latin typeface="Times New Roman"/>
                <a:ea typeface="Times New Roman"/>
                <a:cs typeface="Times New Roman"/>
                <a:sym typeface="Times New Roman"/>
              </a:rPr>
              <a:t>Thin ascending limb:</a:t>
            </a:r>
            <a:r>
              <a:rPr lang="en" sz="1600">
                <a:latin typeface="Times New Roman"/>
                <a:ea typeface="Times New Roman"/>
                <a:cs typeface="Times New Roman"/>
                <a:sym typeface="Times New Roman"/>
              </a:rPr>
              <a:t> impermeable to water, but permeable for NaCl (passively) </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AutoNum type="alphaUcParenR"/>
            </a:pPr>
            <a:r>
              <a:rPr b="1" lang="en" sz="1600">
                <a:latin typeface="Times New Roman"/>
                <a:ea typeface="Times New Roman"/>
                <a:cs typeface="Times New Roman"/>
                <a:sym typeface="Times New Roman"/>
              </a:rPr>
              <a:t>Thick ascending limb:</a:t>
            </a:r>
            <a:r>
              <a:rPr lang="en" sz="1600">
                <a:latin typeface="Times New Roman"/>
                <a:ea typeface="Times New Roman"/>
                <a:cs typeface="Times New Roman"/>
                <a:sym typeface="Times New Roman"/>
              </a:rPr>
              <a:t> Impermeable to water, actively reabsorb NaCl and K through Na-2Cl-1K cotransporter (blocked by loop diuretics)</a:t>
            </a:r>
            <a:endParaRPr sz="16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6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600">
                <a:latin typeface="Times New Roman"/>
                <a:ea typeface="Times New Roman"/>
                <a:cs typeface="Times New Roman"/>
                <a:sym typeface="Times New Roman"/>
              </a:rPr>
              <a:t>3.      </a:t>
            </a:r>
            <a:r>
              <a:rPr b="1" lang="en" sz="1600">
                <a:latin typeface="Times New Roman"/>
                <a:ea typeface="Times New Roman"/>
                <a:cs typeface="Times New Roman"/>
                <a:sym typeface="Times New Roman"/>
              </a:rPr>
              <a:t>Early Distal Convoluted Tubules - </a:t>
            </a:r>
            <a:r>
              <a:rPr b="1" lang="en" sz="1600">
                <a:solidFill>
                  <a:srgbClr val="CC0000"/>
                </a:solidFill>
                <a:latin typeface="Times New Roman"/>
                <a:ea typeface="Times New Roman"/>
                <a:cs typeface="Times New Roman"/>
                <a:sym typeface="Times New Roman"/>
              </a:rPr>
              <a:t>Targeted by aldosterone</a:t>
            </a:r>
            <a:r>
              <a:rPr b="1" lang="en" sz="1600">
                <a:latin typeface="Times New Roman"/>
                <a:ea typeface="Times New Roman"/>
                <a:cs typeface="Times New Roman"/>
                <a:sym typeface="Times New Roman"/>
              </a:rPr>
              <a:t> (Figure 10-6): </a:t>
            </a:r>
            <a:r>
              <a:rPr lang="en" sz="1600">
                <a:latin typeface="Times New Roman"/>
                <a:ea typeface="Times New Roman"/>
                <a:cs typeface="Times New Roman"/>
                <a:sym typeface="Times New Roman"/>
              </a:rPr>
              <a:t>Impermeable</a:t>
            </a:r>
            <a:r>
              <a:rPr lang="en" sz="1600">
                <a:latin typeface="Times New Roman"/>
                <a:ea typeface="Times New Roman"/>
                <a:cs typeface="Times New Roman"/>
                <a:sym typeface="Times New Roman"/>
              </a:rPr>
              <a:t> to H2O without ADH. Reabsorbs some of the remaining NaCl and K. </a:t>
            </a:r>
            <a:endParaRPr sz="16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lang="en" sz="1600">
                <a:latin typeface="Times New Roman"/>
                <a:ea typeface="Times New Roman"/>
                <a:cs typeface="Times New Roman"/>
                <a:sym typeface="Times New Roman"/>
              </a:rPr>
              <a:t>Contains special </a:t>
            </a:r>
            <a:r>
              <a:rPr b="1" lang="en" sz="1600">
                <a:latin typeface="Times New Roman"/>
                <a:ea typeface="Times New Roman"/>
                <a:cs typeface="Times New Roman"/>
                <a:sym typeface="Times New Roman"/>
              </a:rPr>
              <a:t>Na-Cl cotransporters (NCC)</a:t>
            </a:r>
            <a:r>
              <a:rPr lang="en" sz="1600">
                <a:latin typeface="Times New Roman"/>
                <a:ea typeface="Times New Roman"/>
                <a:cs typeface="Times New Roman"/>
                <a:sym typeface="Times New Roman"/>
              </a:rPr>
              <a:t>, upregulated by aldosterone. Thus enhancing sodium reabsorption (keep in mind that the same mechanisms that cause aldosterone secretion, like RAAS, usually also cause ADH secretion, therefore water is also reabsorbed here, and plasma sodium concentration is kept relatively normal)(It’s worth noting that this channel is blocked by thiazide diuretics)</a:t>
            </a:r>
            <a:endParaRPr sz="16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lang="en" sz="1600">
                <a:latin typeface="Times New Roman"/>
                <a:ea typeface="Times New Roman"/>
                <a:cs typeface="Times New Roman"/>
                <a:sym typeface="Times New Roman"/>
              </a:rPr>
              <a:t>Aldosterone upregulates</a:t>
            </a:r>
            <a:r>
              <a:rPr b="1" lang="en" sz="1600">
                <a:latin typeface="Times New Roman"/>
                <a:ea typeface="Times New Roman"/>
                <a:cs typeface="Times New Roman"/>
                <a:sym typeface="Times New Roman"/>
              </a:rPr>
              <a:t> Na/K-ATPase </a:t>
            </a:r>
            <a:r>
              <a:rPr lang="en" sz="1600">
                <a:latin typeface="Times New Roman"/>
                <a:ea typeface="Times New Roman"/>
                <a:cs typeface="Times New Roman"/>
                <a:sym typeface="Times New Roman"/>
              </a:rPr>
              <a:t>at the basolateral membrane which pumps Na outside of the cell into the blood, decreasing the amount of Na within the cell as well as increasing negativity within the cell to pull in more sodium from the lumen. </a:t>
            </a:r>
            <a:endParaRPr sz="16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6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1600">
              <a:latin typeface="Times New Roman"/>
              <a:ea typeface="Times New Roman"/>
              <a:cs typeface="Times New Roman"/>
              <a:sym typeface="Times New Roman"/>
            </a:endParaRPr>
          </a:p>
        </p:txBody>
      </p:sp>
      <p:pic>
        <p:nvPicPr>
          <p:cNvPr id="204" name="Google Shape;204;p16"/>
          <p:cNvPicPr preferRelativeResize="0"/>
          <p:nvPr/>
        </p:nvPicPr>
        <p:blipFill rotWithShape="1">
          <a:blip r:embed="rId5">
            <a:alphaModFix/>
          </a:blip>
          <a:srcRect b="25100" l="14858" r="15513" t="20593"/>
          <a:stretch/>
        </p:blipFill>
        <p:spPr>
          <a:xfrm>
            <a:off x="7771750" y="8964700"/>
            <a:ext cx="3265300" cy="1697925"/>
          </a:xfrm>
          <a:prstGeom prst="rect">
            <a:avLst/>
          </a:prstGeom>
          <a:noFill/>
          <a:ln cap="flat" cmpd="sng" w="9525">
            <a:solidFill>
              <a:srgbClr val="000000"/>
            </a:solidFill>
            <a:prstDash val="solid"/>
            <a:round/>
            <a:headEnd len="sm" w="sm" type="none"/>
            <a:tailEnd len="sm" w="sm" type="none"/>
          </a:ln>
        </p:spPr>
      </p:pic>
      <p:pic>
        <p:nvPicPr>
          <p:cNvPr id="205" name="Google Shape;205;p16"/>
          <p:cNvPicPr preferRelativeResize="0"/>
          <p:nvPr/>
        </p:nvPicPr>
        <p:blipFill rotWithShape="1">
          <a:blip r:embed="rId6">
            <a:alphaModFix/>
          </a:blip>
          <a:srcRect b="8038" l="14087" r="15578" t="13769"/>
          <a:stretch/>
        </p:blipFill>
        <p:spPr>
          <a:xfrm>
            <a:off x="11225375" y="8892628"/>
            <a:ext cx="2685049" cy="1989979"/>
          </a:xfrm>
          <a:prstGeom prst="rect">
            <a:avLst/>
          </a:prstGeom>
          <a:noFill/>
          <a:ln cap="flat" cmpd="sng" w="9525">
            <a:solidFill>
              <a:srgbClr val="000000"/>
            </a:solidFill>
            <a:prstDash val="solid"/>
            <a:round/>
            <a:headEnd len="sm" w="sm" type="none"/>
            <a:tailEnd len="sm" w="sm" type="none"/>
          </a:ln>
        </p:spPr>
      </p:pic>
      <p:pic>
        <p:nvPicPr>
          <p:cNvPr id="206" name="Google Shape;206;p16"/>
          <p:cNvPicPr preferRelativeResize="0"/>
          <p:nvPr/>
        </p:nvPicPr>
        <p:blipFill rotWithShape="1">
          <a:blip r:embed="rId7">
            <a:alphaModFix/>
          </a:blip>
          <a:srcRect b="5531" l="14142" r="15111" t="14875"/>
          <a:stretch/>
        </p:blipFill>
        <p:spPr>
          <a:xfrm>
            <a:off x="7892025" y="5040850"/>
            <a:ext cx="4551309" cy="3413826"/>
          </a:xfrm>
          <a:prstGeom prst="rect">
            <a:avLst/>
          </a:prstGeom>
          <a:noFill/>
          <a:ln>
            <a:noFill/>
          </a:ln>
        </p:spPr>
      </p:pic>
      <p:sp>
        <p:nvSpPr>
          <p:cNvPr id="207" name="Google Shape;207;p16"/>
          <p:cNvSpPr txBox="1"/>
          <p:nvPr/>
        </p:nvSpPr>
        <p:spPr>
          <a:xfrm>
            <a:off x="152400" y="12031725"/>
            <a:ext cx="12701400" cy="134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chemeClr val="dk1"/>
                </a:solidFill>
                <a:latin typeface="Times New Roman"/>
                <a:ea typeface="Times New Roman"/>
                <a:cs typeface="Times New Roman"/>
                <a:sym typeface="Times New Roman"/>
              </a:rPr>
              <a:t>4.  </a:t>
            </a:r>
            <a:r>
              <a:rPr b="1" lang="en" sz="1600">
                <a:solidFill>
                  <a:schemeClr val="dk1"/>
                </a:solidFill>
                <a:latin typeface="Times New Roman"/>
                <a:ea typeface="Times New Roman"/>
                <a:cs typeface="Times New Roman"/>
                <a:sym typeface="Times New Roman"/>
              </a:rPr>
              <a:t>    Late Distal Convoluted Tubules and Collecting Ducts - </a:t>
            </a:r>
            <a:r>
              <a:rPr b="1" lang="en" sz="1600">
                <a:solidFill>
                  <a:srgbClr val="CC0000"/>
                </a:solidFill>
                <a:latin typeface="Times New Roman"/>
                <a:ea typeface="Times New Roman"/>
                <a:cs typeface="Times New Roman"/>
                <a:sym typeface="Times New Roman"/>
              </a:rPr>
              <a:t>Targeted by aldosterone</a:t>
            </a:r>
            <a:r>
              <a:rPr b="1" lang="en" sz="1600">
                <a:solidFill>
                  <a:schemeClr val="dk1"/>
                </a:solidFill>
                <a:latin typeface="Times New Roman"/>
                <a:ea typeface="Times New Roman"/>
                <a:cs typeface="Times New Roman"/>
                <a:sym typeface="Times New Roman"/>
              </a:rPr>
              <a:t> (Figure 10-7): </a:t>
            </a:r>
            <a:endParaRPr b="1" sz="16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600">
                <a:solidFill>
                  <a:schemeClr val="dk1"/>
                </a:solidFill>
                <a:latin typeface="Times New Roman"/>
                <a:ea typeface="Times New Roman"/>
                <a:cs typeface="Times New Roman"/>
                <a:sym typeface="Times New Roman"/>
              </a:rPr>
              <a:t>A) Principal cells: </a:t>
            </a:r>
            <a:r>
              <a:rPr lang="en" sz="1600">
                <a:solidFill>
                  <a:schemeClr val="dk1"/>
                </a:solidFill>
                <a:latin typeface="Times New Roman"/>
                <a:ea typeface="Times New Roman"/>
                <a:cs typeface="Times New Roman"/>
                <a:sym typeface="Times New Roman"/>
              </a:rPr>
              <a:t>Reabsorb Na+ , water, and secrete K+  </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Contain special channels called ENaC (Epithelial Na Channels), that are upregulated by aldosterone leading to increased reabsorption. </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Contain potassium channels, increased sodium reabsorption by ENaC, causes negativity inside of the lumen of the tubules, and more positivity within the cells, this traps potassium within the lumen and thus enhances its excretion by aldosterone. </a:t>
            </a:r>
            <a:endParaRPr sz="16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b="1" lang="en" sz="1600">
                <a:solidFill>
                  <a:schemeClr val="dk1"/>
                </a:solidFill>
                <a:latin typeface="Times New Roman"/>
                <a:ea typeface="Times New Roman"/>
                <a:cs typeface="Times New Roman"/>
                <a:sym typeface="Times New Roman"/>
              </a:rPr>
              <a:t>B) Intercalated cells: </a:t>
            </a:r>
            <a:r>
              <a:rPr lang="en" sz="1600">
                <a:solidFill>
                  <a:schemeClr val="dk1"/>
                </a:solidFill>
                <a:latin typeface="Times New Roman"/>
                <a:ea typeface="Times New Roman"/>
                <a:cs typeface="Times New Roman"/>
                <a:sym typeface="Times New Roman"/>
              </a:rPr>
              <a:t>Secrete or reabsorb H+, reabsorb K+. (for acid and base balance)</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Contain H/K-ATPase (the effect of aldosterone on this pump remain unclear)</a:t>
            </a:r>
            <a:endParaRPr sz="1600">
              <a:solidFill>
                <a:schemeClr val="dk1"/>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Contain H-ATPase that pumps H+ ions into the lumen, upregulated by aldosterone, and therefore hyperaldosteronism can cause alkalosis. </a:t>
            </a:r>
            <a:endParaRPr sz="1600">
              <a:solidFill>
                <a:schemeClr val="dk1"/>
              </a:solidFill>
              <a:latin typeface="Times New Roman"/>
              <a:ea typeface="Times New Roman"/>
              <a:cs typeface="Times New Roman"/>
              <a:sym typeface="Times New Roman"/>
            </a:endParaRPr>
          </a:p>
        </p:txBody>
      </p:sp>
      <p:sp>
        <p:nvSpPr>
          <p:cNvPr id="208" name="Google Shape;208;p16"/>
          <p:cNvSpPr/>
          <p:nvPr/>
        </p:nvSpPr>
        <p:spPr>
          <a:xfrm>
            <a:off x="226119" y="14989884"/>
            <a:ext cx="468600" cy="433500"/>
          </a:xfrm>
          <a:prstGeom prst="rect">
            <a:avLst/>
          </a:prstGeom>
          <a:solidFill>
            <a:srgbClr val="999999"/>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999999"/>
              </a:solidFill>
            </a:endParaRPr>
          </a:p>
        </p:txBody>
      </p:sp>
      <p:sp>
        <p:nvSpPr>
          <p:cNvPr id="209" name="Google Shape;209;p16"/>
          <p:cNvSpPr txBox="1"/>
          <p:nvPr/>
        </p:nvSpPr>
        <p:spPr>
          <a:xfrm>
            <a:off x="694725" y="14724525"/>
            <a:ext cx="8168400" cy="9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999999"/>
                </a:solidFill>
                <a:latin typeface="Oswald"/>
                <a:ea typeface="Oswald"/>
                <a:cs typeface="Oswald"/>
                <a:sym typeface="Oswald"/>
              </a:rPr>
              <a:t>Renin-Angiotensin Aldosterone System</a:t>
            </a:r>
            <a:endParaRPr sz="4000">
              <a:solidFill>
                <a:srgbClr val="999999"/>
              </a:solidFill>
            </a:endParaRPr>
          </a:p>
        </p:txBody>
      </p:sp>
      <p:sp>
        <p:nvSpPr>
          <p:cNvPr id="210" name="Google Shape;210;p16"/>
          <p:cNvSpPr txBox="1"/>
          <p:nvPr/>
        </p:nvSpPr>
        <p:spPr>
          <a:xfrm>
            <a:off x="226125" y="15587150"/>
            <a:ext cx="8637000" cy="34137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Font typeface="Times New Roman"/>
              <a:buChar char="-"/>
            </a:pPr>
            <a:r>
              <a:rPr b="1" lang="en" sz="1600">
                <a:solidFill>
                  <a:srgbClr val="FF0000"/>
                </a:solidFill>
                <a:latin typeface="Times New Roman"/>
                <a:ea typeface="Times New Roman"/>
                <a:cs typeface="Times New Roman"/>
                <a:sym typeface="Times New Roman"/>
              </a:rPr>
              <a:t>Renin </a:t>
            </a:r>
            <a:r>
              <a:rPr lang="en" sz="1600">
                <a:latin typeface="Times New Roman"/>
                <a:ea typeface="Times New Roman"/>
                <a:cs typeface="Times New Roman"/>
                <a:sym typeface="Times New Roman"/>
              </a:rPr>
              <a:t>is released by </a:t>
            </a:r>
            <a:r>
              <a:rPr b="1" lang="en" sz="1600">
                <a:latin typeface="Times New Roman"/>
                <a:ea typeface="Times New Roman"/>
                <a:cs typeface="Times New Roman"/>
                <a:sym typeface="Times New Roman"/>
              </a:rPr>
              <a:t>juxtaglomerular cells</a:t>
            </a:r>
            <a:r>
              <a:rPr lang="en" sz="1600">
                <a:latin typeface="Times New Roman"/>
                <a:ea typeface="Times New Roman"/>
                <a:cs typeface="Times New Roman"/>
                <a:sym typeface="Times New Roman"/>
              </a:rPr>
              <a:t> of the afferent arteriole. </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lang="en" sz="1600">
                <a:latin typeface="Times New Roman"/>
                <a:ea typeface="Times New Roman"/>
                <a:cs typeface="Times New Roman"/>
                <a:sym typeface="Times New Roman"/>
              </a:rPr>
              <a:t>The renal glomerulus lies close to the distal tubule which contains special cells called </a:t>
            </a:r>
            <a:r>
              <a:rPr b="1" lang="en" sz="1600">
                <a:latin typeface="Times New Roman"/>
                <a:ea typeface="Times New Roman"/>
                <a:cs typeface="Times New Roman"/>
                <a:sym typeface="Times New Roman"/>
              </a:rPr>
              <a:t>macula densa. </a:t>
            </a:r>
            <a:endParaRPr b="1"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lang="en" sz="1600">
                <a:latin typeface="Times New Roman"/>
                <a:ea typeface="Times New Roman"/>
                <a:cs typeface="Times New Roman"/>
                <a:sym typeface="Times New Roman"/>
              </a:rPr>
              <a:t>These cells senses a decrease in sodium and chloride levels, signals the juxtaglomerular cells of the </a:t>
            </a:r>
            <a:r>
              <a:rPr b="1" lang="en" sz="1600">
                <a:latin typeface="Times New Roman"/>
                <a:ea typeface="Times New Roman"/>
                <a:cs typeface="Times New Roman"/>
                <a:sym typeface="Times New Roman"/>
              </a:rPr>
              <a:t>afferent arteriole t</a:t>
            </a:r>
            <a:r>
              <a:rPr lang="en" sz="1600">
                <a:latin typeface="Times New Roman"/>
                <a:ea typeface="Times New Roman"/>
                <a:cs typeface="Times New Roman"/>
                <a:sym typeface="Times New Roman"/>
              </a:rPr>
              <a:t>o release</a:t>
            </a:r>
            <a:r>
              <a:rPr b="1" lang="en" sz="1600">
                <a:solidFill>
                  <a:srgbClr val="FF0000"/>
                </a:solidFill>
                <a:latin typeface="Times New Roman"/>
                <a:ea typeface="Times New Roman"/>
                <a:cs typeface="Times New Roman"/>
                <a:sym typeface="Times New Roman"/>
              </a:rPr>
              <a:t> renin.</a:t>
            </a:r>
            <a:endParaRPr b="1" sz="1600">
              <a:solidFill>
                <a:srgbClr val="FF0000"/>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b="1" lang="en" sz="1600">
                <a:solidFill>
                  <a:srgbClr val="FF0000"/>
                </a:solidFill>
                <a:latin typeface="Times New Roman"/>
                <a:ea typeface="Times New Roman"/>
                <a:cs typeface="Times New Roman"/>
                <a:sym typeface="Times New Roman"/>
              </a:rPr>
              <a:t>Renin </a:t>
            </a:r>
            <a:r>
              <a:rPr lang="en" sz="1600">
                <a:latin typeface="Times New Roman"/>
                <a:ea typeface="Times New Roman"/>
                <a:cs typeface="Times New Roman"/>
                <a:sym typeface="Times New Roman"/>
              </a:rPr>
              <a:t>finds its substrate, angiotensinogen, and converts it to angiotensin I. </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lang="en" sz="1600">
                <a:latin typeface="Times New Roman"/>
                <a:ea typeface="Times New Roman"/>
                <a:cs typeface="Times New Roman"/>
                <a:sym typeface="Times New Roman"/>
              </a:rPr>
              <a:t>Angiotensin I is converted to </a:t>
            </a:r>
            <a:r>
              <a:rPr b="1" lang="en" sz="1600">
                <a:solidFill>
                  <a:srgbClr val="FF0000"/>
                </a:solidFill>
                <a:latin typeface="Times New Roman"/>
                <a:ea typeface="Times New Roman"/>
                <a:cs typeface="Times New Roman"/>
                <a:sym typeface="Times New Roman"/>
              </a:rPr>
              <a:t>angiotensin II</a:t>
            </a:r>
            <a:r>
              <a:rPr lang="en" sz="1600">
                <a:latin typeface="Times New Roman"/>
                <a:ea typeface="Times New Roman"/>
                <a:cs typeface="Times New Roman"/>
                <a:sym typeface="Times New Roman"/>
              </a:rPr>
              <a:t> by </a:t>
            </a:r>
            <a:r>
              <a:rPr b="1" lang="en" sz="1600">
                <a:solidFill>
                  <a:srgbClr val="FF0000"/>
                </a:solidFill>
                <a:latin typeface="Times New Roman"/>
                <a:ea typeface="Times New Roman"/>
                <a:cs typeface="Times New Roman"/>
                <a:sym typeface="Times New Roman"/>
              </a:rPr>
              <a:t>Angiotensin Converting Enzyme (ACE) </a:t>
            </a:r>
            <a:endParaRPr b="1" sz="1600">
              <a:solidFill>
                <a:srgbClr val="FF0000"/>
              </a:solidFill>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b="1" lang="en" sz="1600">
                <a:solidFill>
                  <a:srgbClr val="FF0000"/>
                </a:solidFill>
                <a:latin typeface="Times New Roman"/>
                <a:ea typeface="Times New Roman"/>
                <a:cs typeface="Times New Roman"/>
                <a:sym typeface="Times New Roman"/>
              </a:rPr>
              <a:t>Angiotensin II </a:t>
            </a:r>
            <a:r>
              <a:rPr lang="en" sz="1600">
                <a:latin typeface="Times New Roman"/>
                <a:ea typeface="Times New Roman"/>
                <a:cs typeface="Times New Roman"/>
                <a:sym typeface="Times New Roman"/>
              </a:rPr>
              <a:t>then stimulates its receptors on the cells of </a:t>
            </a:r>
            <a:r>
              <a:rPr b="1" lang="en" sz="1600">
                <a:solidFill>
                  <a:srgbClr val="FF0000"/>
                </a:solidFill>
                <a:latin typeface="Times New Roman"/>
                <a:ea typeface="Times New Roman"/>
                <a:cs typeface="Times New Roman"/>
                <a:sym typeface="Times New Roman"/>
              </a:rPr>
              <a:t>zona glomerulosa </a:t>
            </a:r>
            <a:r>
              <a:rPr lang="en" sz="1600">
                <a:latin typeface="Times New Roman"/>
                <a:ea typeface="Times New Roman"/>
                <a:cs typeface="Times New Roman"/>
                <a:sym typeface="Times New Roman"/>
              </a:rPr>
              <a:t>of the adrenal cortex to stimulate </a:t>
            </a:r>
            <a:r>
              <a:rPr b="1" lang="en" sz="1600">
                <a:solidFill>
                  <a:srgbClr val="FF0000"/>
                </a:solidFill>
                <a:latin typeface="Times New Roman"/>
                <a:ea typeface="Times New Roman"/>
                <a:cs typeface="Times New Roman"/>
                <a:sym typeface="Times New Roman"/>
              </a:rPr>
              <a:t>aldosterone</a:t>
            </a:r>
            <a:r>
              <a:rPr lang="en" sz="1600">
                <a:latin typeface="Times New Roman"/>
                <a:ea typeface="Times New Roman"/>
                <a:cs typeface="Times New Roman"/>
                <a:sym typeface="Times New Roman"/>
              </a:rPr>
              <a:t> release. </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b="1" lang="en" sz="1600">
                <a:solidFill>
                  <a:srgbClr val="FF0000"/>
                </a:solidFill>
                <a:latin typeface="Times New Roman"/>
                <a:ea typeface="Times New Roman"/>
                <a:cs typeface="Times New Roman"/>
                <a:sym typeface="Times New Roman"/>
              </a:rPr>
              <a:t>Aldosterone</a:t>
            </a:r>
            <a:r>
              <a:rPr lang="en" sz="1600">
                <a:latin typeface="Times New Roman"/>
                <a:ea typeface="Times New Roman"/>
                <a:cs typeface="Times New Roman"/>
                <a:sym typeface="Times New Roman"/>
              </a:rPr>
              <a:t> then, as we explained above, causes sodium reabsorption from DCT and CD. </a:t>
            </a:r>
            <a:endParaRPr sz="1600">
              <a:latin typeface="Times New Roman"/>
              <a:ea typeface="Times New Roman"/>
              <a:cs typeface="Times New Roman"/>
              <a:sym typeface="Times New Roman"/>
            </a:endParaRPr>
          </a:p>
          <a:p>
            <a:pPr indent="-330200" lvl="0" marL="457200" rtl="0" algn="l">
              <a:lnSpc>
                <a:spcPct val="115000"/>
              </a:lnSpc>
              <a:spcBef>
                <a:spcPts val="0"/>
              </a:spcBef>
              <a:spcAft>
                <a:spcPts val="0"/>
              </a:spcAft>
              <a:buSzPts val="1600"/>
              <a:buFont typeface="Times New Roman"/>
              <a:buChar char="-"/>
            </a:pPr>
            <a:r>
              <a:rPr lang="en" sz="1600">
                <a:latin typeface="Times New Roman"/>
                <a:ea typeface="Times New Roman"/>
                <a:cs typeface="Times New Roman"/>
                <a:sym typeface="Times New Roman"/>
              </a:rPr>
              <a:t>A decrease in the blood volume (and consequently a decrease in blood pressure), usually decreases the amount of sodium and chloride delivered to macula densa cells, and therefore a decrease in blood pressure or volume usually stimulates RAAS. </a:t>
            </a:r>
            <a:endParaRPr sz="1600">
              <a:latin typeface="Times New Roman"/>
              <a:ea typeface="Times New Roman"/>
              <a:cs typeface="Times New Roman"/>
              <a:sym typeface="Times New Roman"/>
            </a:endParaRPr>
          </a:p>
        </p:txBody>
      </p:sp>
      <p:pic>
        <p:nvPicPr>
          <p:cNvPr id="211" name="Google Shape;211;p16"/>
          <p:cNvPicPr preferRelativeResize="0"/>
          <p:nvPr/>
        </p:nvPicPr>
        <p:blipFill rotWithShape="1">
          <a:blip r:embed="rId8">
            <a:alphaModFix/>
          </a:blip>
          <a:srcRect b="8265" l="0" r="0" t="0"/>
          <a:stretch/>
        </p:blipFill>
        <p:spPr>
          <a:xfrm>
            <a:off x="9063775" y="15243951"/>
            <a:ext cx="3767900" cy="2580175"/>
          </a:xfrm>
          <a:prstGeom prst="rect">
            <a:avLst/>
          </a:prstGeom>
          <a:noFill/>
          <a:ln cap="flat" cmpd="sng" w="9525">
            <a:solidFill>
              <a:srgbClr val="000000"/>
            </a:solidFill>
            <a:prstDash val="solid"/>
            <a:round/>
            <a:headEnd len="sm" w="sm" type="none"/>
            <a:tailEnd len="sm" w="sm" type="none"/>
          </a:ln>
        </p:spPr>
      </p:pic>
      <p:sp>
        <p:nvSpPr>
          <p:cNvPr id="212" name="Google Shape;212;p16"/>
          <p:cNvSpPr txBox="1"/>
          <p:nvPr/>
        </p:nvSpPr>
        <p:spPr>
          <a:xfrm>
            <a:off x="7810500" y="8395175"/>
            <a:ext cx="3000000" cy="3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Times New Roman"/>
                <a:ea typeface="Times New Roman"/>
                <a:cs typeface="Times New Roman"/>
                <a:sym typeface="Times New Roman"/>
              </a:rPr>
              <a:t>Figure 10-5</a:t>
            </a:r>
            <a:endParaRPr/>
          </a:p>
        </p:txBody>
      </p:sp>
      <p:sp>
        <p:nvSpPr>
          <p:cNvPr id="213" name="Google Shape;213;p16"/>
          <p:cNvSpPr txBox="1"/>
          <p:nvPr/>
        </p:nvSpPr>
        <p:spPr>
          <a:xfrm>
            <a:off x="7771750" y="10614225"/>
            <a:ext cx="3000000" cy="3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Times New Roman"/>
                <a:ea typeface="Times New Roman"/>
                <a:cs typeface="Times New Roman"/>
                <a:sym typeface="Times New Roman"/>
              </a:rPr>
              <a:t>Figure 10-6</a:t>
            </a:r>
            <a:endParaRPr/>
          </a:p>
        </p:txBody>
      </p:sp>
      <p:sp>
        <p:nvSpPr>
          <p:cNvPr id="214" name="Google Shape;214;p16"/>
          <p:cNvSpPr txBox="1"/>
          <p:nvPr/>
        </p:nvSpPr>
        <p:spPr>
          <a:xfrm>
            <a:off x="11149175" y="10806825"/>
            <a:ext cx="3000000" cy="3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Times New Roman"/>
                <a:ea typeface="Times New Roman"/>
                <a:cs typeface="Times New Roman"/>
                <a:sym typeface="Times New Roman"/>
              </a:rPr>
              <a:t>Figure 10-7</a:t>
            </a:r>
            <a:endParaRPr/>
          </a:p>
        </p:txBody>
      </p:sp>
      <p:sp>
        <p:nvSpPr>
          <p:cNvPr id="215" name="Google Shape;215;p16"/>
          <p:cNvSpPr txBox="1"/>
          <p:nvPr/>
        </p:nvSpPr>
        <p:spPr>
          <a:xfrm>
            <a:off x="9063775" y="17883800"/>
            <a:ext cx="4089600" cy="3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latin typeface="Times New Roman"/>
                <a:ea typeface="Times New Roman"/>
                <a:cs typeface="Times New Roman"/>
                <a:sym typeface="Times New Roman"/>
              </a:rPr>
              <a:t>Figure 10-8 </a:t>
            </a:r>
            <a:r>
              <a:rPr lang="en" sz="1900">
                <a:solidFill>
                  <a:schemeClr val="dk1"/>
                </a:solidFill>
                <a:latin typeface="Times New Roman"/>
                <a:ea typeface="Times New Roman"/>
                <a:cs typeface="Times New Roman"/>
                <a:sym typeface="Times New Roman"/>
              </a:rPr>
              <a:t>Note the close proximity of the afferent arteriole to the distal tubules.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17"/>
          <p:cNvSpPr txBox="1"/>
          <p:nvPr/>
        </p:nvSpPr>
        <p:spPr>
          <a:xfrm>
            <a:off x="600975" y="6846850"/>
            <a:ext cx="6923100" cy="2512200"/>
          </a:xfrm>
          <a:prstGeom prst="rect">
            <a:avLst/>
          </a:prstGeom>
          <a:noFill/>
          <a:ln>
            <a:noFill/>
          </a:ln>
        </p:spPr>
        <p:txBody>
          <a:bodyPr anchorCtr="0" anchor="t" bIns="186625" lIns="186625" spcFirstLastPara="1" rIns="186625" wrap="square" tIns="186625">
            <a:noAutofit/>
          </a:bodyPr>
          <a:lstStyle/>
          <a:p>
            <a:pPr indent="-387350" lvl="1" marL="914400" rtl="0" algn="l">
              <a:spcBef>
                <a:spcPts val="0"/>
              </a:spcBef>
              <a:spcAft>
                <a:spcPts val="0"/>
              </a:spcAft>
              <a:buSzPts val="2500"/>
              <a:buFont typeface="Times New Roman"/>
              <a:buChar char="➢"/>
            </a:pPr>
            <a:r>
              <a:rPr lang="en" sz="2500">
                <a:latin typeface="Times New Roman"/>
                <a:ea typeface="Times New Roman"/>
                <a:cs typeface="Times New Roman"/>
                <a:sym typeface="Times New Roman"/>
              </a:rPr>
              <a:t>Aldosterone levels fluctuate diurnally</a:t>
            </a:r>
            <a:endParaRPr sz="2500">
              <a:latin typeface="Times New Roman"/>
              <a:ea typeface="Times New Roman"/>
              <a:cs typeface="Times New Roman"/>
              <a:sym typeface="Times New Roman"/>
            </a:endParaRPr>
          </a:p>
          <a:p>
            <a:pPr indent="-387350" lvl="0" marL="914400" rtl="0" algn="l">
              <a:spcBef>
                <a:spcPts val="0"/>
              </a:spcBef>
              <a:spcAft>
                <a:spcPts val="0"/>
              </a:spcAft>
              <a:buSzPts val="2500"/>
              <a:buFont typeface="Times New Roman"/>
              <a:buChar char="-"/>
            </a:pPr>
            <a:r>
              <a:rPr b="1" lang="en" sz="2500">
                <a:solidFill>
                  <a:srgbClr val="6AA84F"/>
                </a:solidFill>
                <a:latin typeface="Times New Roman"/>
                <a:ea typeface="Times New Roman"/>
                <a:cs typeface="Times New Roman"/>
                <a:sym typeface="Times New Roman"/>
              </a:rPr>
              <a:t>H</a:t>
            </a:r>
            <a:r>
              <a:rPr b="1" lang="en" sz="2500">
                <a:solidFill>
                  <a:srgbClr val="6AA84F"/>
                </a:solidFill>
                <a:latin typeface="Times New Roman"/>
                <a:ea typeface="Times New Roman"/>
                <a:cs typeface="Times New Roman"/>
                <a:sym typeface="Times New Roman"/>
              </a:rPr>
              <a:t>ighest</a:t>
            </a:r>
            <a:r>
              <a:rPr lang="en" sz="2500">
                <a:latin typeface="Times New Roman"/>
                <a:ea typeface="Times New Roman"/>
                <a:cs typeface="Times New Roman"/>
                <a:sym typeface="Times New Roman"/>
              </a:rPr>
              <a:t> concentration being at </a:t>
            </a:r>
            <a:r>
              <a:rPr b="1" lang="en" sz="2500">
                <a:solidFill>
                  <a:srgbClr val="93C47D"/>
                </a:solidFill>
                <a:latin typeface="Times New Roman"/>
                <a:ea typeface="Times New Roman"/>
                <a:cs typeface="Times New Roman"/>
                <a:sym typeface="Times New Roman"/>
              </a:rPr>
              <a:t>8 AM</a:t>
            </a:r>
            <a:endParaRPr sz="2500">
              <a:latin typeface="Times New Roman"/>
              <a:ea typeface="Times New Roman"/>
              <a:cs typeface="Times New Roman"/>
              <a:sym typeface="Times New Roman"/>
            </a:endParaRPr>
          </a:p>
          <a:p>
            <a:pPr indent="-387350" lvl="0" marL="914400" rtl="0" algn="l">
              <a:spcBef>
                <a:spcPts val="0"/>
              </a:spcBef>
              <a:spcAft>
                <a:spcPts val="0"/>
              </a:spcAft>
              <a:buSzPts val="2500"/>
              <a:buFont typeface="Times New Roman"/>
              <a:buChar char="-"/>
            </a:pPr>
            <a:r>
              <a:rPr b="1" lang="en" sz="2500">
                <a:solidFill>
                  <a:srgbClr val="EA9999"/>
                </a:solidFill>
                <a:latin typeface="Times New Roman"/>
                <a:ea typeface="Times New Roman"/>
                <a:cs typeface="Times New Roman"/>
                <a:sym typeface="Times New Roman"/>
              </a:rPr>
              <a:t>Lowest</a:t>
            </a:r>
            <a:r>
              <a:rPr lang="en" sz="2500">
                <a:latin typeface="Times New Roman"/>
                <a:ea typeface="Times New Roman"/>
                <a:cs typeface="Times New Roman"/>
                <a:sym typeface="Times New Roman"/>
              </a:rPr>
              <a:t> at </a:t>
            </a:r>
            <a:r>
              <a:rPr b="1" lang="en" sz="2500">
                <a:solidFill>
                  <a:srgbClr val="EA9999"/>
                </a:solidFill>
                <a:latin typeface="Times New Roman"/>
                <a:ea typeface="Times New Roman"/>
                <a:cs typeface="Times New Roman"/>
                <a:sym typeface="Times New Roman"/>
              </a:rPr>
              <a:t>11 PM</a:t>
            </a:r>
            <a:r>
              <a:rPr lang="en" sz="2500">
                <a:latin typeface="Times New Roman"/>
                <a:ea typeface="Times New Roman"/>
                <a:cs typeface="Times New Roman"/>
                <a:sym typeface="Times New Roman"/>
              </a:rPr>
              <a:t> in parallel to cortisol rhythms.</a:t>
            </a:r>
            <a:endParaRPr sz="2500">
              <a:latin typeface="Times New Roman"/>
              <a:ea typeface="Times New Roman"/>
              <a:cs typeface="Times New Roman"/>
              <a:sym typeface="Times New Roman"/>
            </a:endParaRPr>
          </a:p>
        </p:txBody>
      </p:sp>
      <p:sp>
        <p:nvSpPr>
          <p:cNvPr id="221" name="Google Shape;221;p17"/>
          <p:cNvSpPr/>
          <p:nvPr/>
        </p:nvSpPr>
        <p:spPr>
          <a:xfrm>
            <a:off x="349625" y="2205875"/>
            <a:ext cx="12945300" cy="7848300"/>
          </a:xfrm>
          <a:prstGeom prst="roundRect">
            <a:avLst>
              <a:gd fmla="val 16667" name="adj"/>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7"/>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3" name="Google Shape;223;p17"/>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24" name="Google Shape;224;p17"/>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 </a:t>
            </a:r>
            <a:endParaRPr sz="3500">
              <a:latin typeface="Oswald"/>
              <a:ea typeface="Oswald"/>
              <a:cs typeface="Oswald"/>
              <a:sym typeface="Oswald"/>
            </a:endParaRPr>
          </a:p>
        </p:txBody>
      </p:sp>
      <p:sp>
        <p:nvSpPr>
          <p:cNvPr id="225" name="Google Shape;225;p17"/>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MINERALCORTICOIDS</a:t>
            </a:r>
            <a:endParaRPr sz="3200">
              <a:solidFill>
                <a:srgbClr val="FFFFFF"/>
              </a:solidFill>
              <a:latin typeface="Oswald"/>
              <a:ea typeface="Oswald"/>
              <a:cs typeface="Oswald"/>
              <a:sym typeface="Oswald"/>
            </a:endParaRPr>
          </a:p>
        </p:txBody>
      </p:sp>
      <p:sp>
        <p:nvSpPr>
          <p:cNvPr id="226" name="Google Shape;226;p17"/>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4</a:t>
            </a:r>
            <a:endParaRPr sz="4500">
              <a:solidFill>
                <a:srgbClr val="FFFFFF"/>
              </a:solidFill>
              <a:latin typeface="Oswald"/>
              <a:ea typeface="Oswald"/>
              <a:cs typeface="Oswald"/>
              <a:sym typeface="Oswald"/>
            </a:endParaRPr>
          </a:p>
        </p:txBody>
      </p:sp>
      <p:sp>
        <p:nvSpPr>
          <p:cNvPr id="227" name="Google Shape;227;p17"/>
          <p:cNvSpPr/>
          <p:nvPr/>
        </p:nvSpPr>
        <p:spPr>
          <a:xfrm>
            <a:off x="331769" y="1569059"/>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228" name="Google Shape;228;p17"/>
          <p:cNvSpPr txBox="1"/>
          <p:nvPr/>
        </p:nvSpPr>
        <p:spPr>
          <a:xfrm>
            <a:off x="800375" y="1303703"/>
            <a:ext cx="6986700" cy="9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F1C232"/>
                </a:solidFill>
                <a:latin typeface="Oswald"/>
                <a:ea typeface="Oswald"/>
                <a:cs typeface="Oswald"/>
                <a:sym typeface="Oswald"/>
              </a:rPr>
              <a:t>Aldosterone </a:t>
            </a:r>
            <a:endParaRPr sz="4000">
              <a:solidFill>
                <a:srgbClr val="F1C232"/>
              </a:solidFill>
            </a:endParaRPr>
          </a:p>
        </p:txBody>
      </p:sp>
      <p:pic>
        <p:nvPicPr>
          <p:cNvPr id="229" name="Google Shape;229;p17"/>
          <p:cNvPicPr preferRelativeResize="0"/>
          <p:nvPr/>
        </p:nvPicPr>
        <p:blipFill>
          <a:blip r:embed="rId3">
            <a:alphaModFix/>
          </a:blip>
          <a:stretch>
            <a:fillRect/>
          </a:stretch>
        </p:blipFill>
        <p:spPr>
          <a:xfrm>
            <a:off x="7495060" y="6980980"/>
            <a:ext cx="4726457" cy="2512213"/>
          </a:xfrm>
          <a:prstGeom prst="rect">
            <a:avLst/>
          </a:prstGeom>
          <a:noFill/>
          <a:ln cap="flat" cmpd="sng" w="9525">
            <a:solidFill>
              <a:schemeClr val="dk2"/>
            </a:solidFill>
            <a:prstDash val="solid"/>
            <a:round/>
            <a:headEnd len="sm" w="sm" type="none"/>
            <a:tailEnd len="sm" w="sm" type="none"/>
          </a:ln>
        </p:spPr>
      </p:pic>
      <p:sp>
        <p:nvSpPr>
          <p:cNvPr id="230" name="Google Shape;230;p17"/>
          <p:cNvSpPr txBox="1"/>
          <p:nvPr/>
        </p:nvSpPr>
        <p:spPr>
          <a:xfrm>
            <a:off x="1003225" y="2267900"/>
            <a:ext cx="12212400" cy="4777800"/>
          </a:xfrm>
          <a:prstGeom prst="rect">
            <a:avLst/>
          </a:prstGeom>
          <a:noFill/>
          <a:ln>
            <a:noFill/>
          </a:ln>
        </p:spPr>
        <p:txBody>
          <a:bodyPr anchorCtr="0" anchor="ctr" bIns="186625" lIns="186625" spcFirstLastPara="1" rIns="186625" wrap="square" tIns="186625">
            <a:noAutofit/>
          </a:bodyPr>
          <a:lstStyle/>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The </a:t>
            </a:r>
            <a:r>
              <a:rPr lang="en" sz="2300">
                <a:latin typeface="Times New Roman"/>
                <a:ea typeface="Times New Roman"/>
                <a:cs typeface="Times New Roman"/>
                <a:sym typeface="Times New Roman"/>
              </a:rPr>
              <a:t>main</a:t>
            </a:r>
            <a:r>
              <a:rPr b="1" lang="en" sz="2300">
                <a:solidFill>
                  <a:srgbClr val="BF9000"/>
                </a:solidFill>
                <a:latin typeface="Times New Roman"/>
                <a:ea typeface="Times New Roman"/>
                <a:cs typeface="Times New Roman"/>
                <a:sym typeface="Times New Roman"/>
              </a:rPr>
              <a:t> mineralo</a:t>
            </a:r>
            <a:r>
              <a:rPr b="1" lang="en" sz="2300">
                <a:latin typeface="Times New Roman"/>
                <a:ea typeface="Times New Roman"/>
                <a:cs typeface="Times New Roman"/>
                <a:sym typeface="Times New Roman"/>
              </a:rPr>
              <a:t>corticoid</a:t>
            </a:r>
            <a:r>
              <a:rPr lang="en" sz="2300">
                <a:latin typeface="Times New Roman"/>
                <a:ea typeface="Times New Roman"/>
                <a:cs typeface="Times New Roman"/>
                <a:sym typeface="Times New Roman"/>
              </a:rPr>
              <a:t> produced by the adrenal gland.</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A steroid hormone, essential for life.</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Synthesized in </a:t>
            </a:r>
            <a:r>
              <a:rPr b="1" lang="en" sz="2300">
                <a:solidFill>
                  <a:srgbClr val="BF9000"/>
                </a:solidFill>
                <a:latin typeface="Times New Roman"/>
                <a:ea typeface="Times New Roman"/>
                <a:cs typeface="Times New Roman"/>
                <a:sym typeface="Times New Roman"/>
              </a:rPr>
              <a:t>zona glomerulosa</a:t>
            </a:r>
            <a:r>
              <a:rPr lang="en" sz="2300">
                <a:latin typeface="Times New Roman"/>
                <a:ea typeface="Times New Roman"/>
                <a:cs typeface="Times New Roman"/>
                <a:sym typeface="Times New Roman"/>
              </a:rPr>
              <a:t>.</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Aldosterone exerts </a:t>
            </a:r>
            <a:r>
              <a:rPr b="1" lang="en" sz="2300">
                <a:solidFill>
                  <a:srgbClr val="BF9000"/>
                </a:solidFill>
                <a:latin typeface="Times New Roman"/>
                <a:ea typeface="Times New Roman"/>
                <a:cs typeface="Times New Roman"/>
                <a:sym typeface="Times New Roman"/>
              </a:rPr>
              <a:t>90%</a:t>
            </a:r>
            <a:r>
              <a:rPr lang="en" sz="2300">
                <a:latin typeface="Times New Roman"/>
                <a:ea typeface="Times New Roman"/>
                <a:cs typeface="Times New Roman"/>
                <a:sym typeface="Times New Roman"/>
              </a:rPr>
              <a:t> of all the mineralocorticoid activity.</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Responsible for regulating </a:t>
            </a:r>
            <a:r>
              <a:rPr b="1" lang="en" sz="2300">
                <a:latin typeface="Times New Roman"/>
                <a:ea typeface="Times New Roman"/>
                <a:cs typeface="Times New Roman"/>
                <a:sym typeface="Times New Roman"/>
              </a:rPr>
              <a:t>Na</a:t>
            </a:r>
            <a:r>
              <a:rPr b="1" baseline="30000" lang="en" sz="2300">
                <a:latin typeface="Times New Roman"/>
                <a:ea typeface="Times New Roman"/>
                <a:cs typeface="Times New Roman"/>
                <a:sym typeface="Times New Roman"/>
              </a:rPr>
              <a:t>+</a:t>
            </a:r>
            <a:r>
              <a:rPr b="1" lang="en" sz="2300">
                <a:latin typeface="Times New Roman"/>
                <a:ea typeface="Times New Roman"/>
                <a:cs typeface="Times New Roman"/>
                <a:sym typeface="Times New Roman"/>
              </a:rPr>
              <a:t> reabsorption</a:t>
            </a:r>
            <a:r>
              <a:rPr lang="en" sz="2300">
                <a:latin typeface="Times New Roman"/>
                <a:ea typeface="Times New Roman"/>
                <a:cs typeface="Times New Roman"/>
                <a:sym typeface="Times New Roman"/>
              </a:rPr>
              <a:t> in the distal tubule and the cortical collecting duct.</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Target cells are called “</a:t>
            </a:r>
            <a:r>
              <a:rPr b="1" lang="en" sz="2300">
                <a:solidFill>
                  <a:srgbClr val="BF9000"/>
                </a:solidFill>
                <a:latin typeface="Times New Roman"/>
                <a:ea typeface="Times New Roman"/>
                <a:cs typeface="Times New Roman"/>
                <a:sym typeface="Times New Roman"/>
              </a:rPr>
              <a:t>principal (P) cell</a:t>
            </a:r>
            <a:r>
              <a:rPr lang="en" sz="2300">
                <a:latin typeface="Times New Roman"/>
                <a:ea typeface="Times New Roman"/>
                <a:cs typeface="Times New Roman"/>
                <a:sym typeface="Times New Roman"/>
              </a:rPr>
              <a:t>”.</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b="1" lang="en" sz="2300">
                <a:latin typeface="Times New Roman"/>
                <a:ea typeface="Times New Roman"/>
                <a:cs typeface="Times New Roman"/>
                <a:sym typeface="Times New Roman"/>
              </a:rPr>
              <a:t>60% </a:t>
            </a:r>
            <a:r>
              <a:rPr lang="en" sz="2300">
                <a:latin typeface="Times New Roman"/>
                <a:ea typeface="Times New Roman"/>
                <a:cs typeface="Times New Roman"/>
                <a:sym typeface="Times New Roman"/>
              </a:rPr>
              <a:t>of aldosterone </a:t>
            </a:r>
            <a:r>
              <a:rPr lang="en" sz="2300" u="sng">
                <a:latin typeface="Times New Roman"/>
                <a:ea typeface="Times New Roman"/>
                <a:cs typeface="Times New Roman"/>
                <a:sym typeface="Times New Roman"/>
              </a:rPr>
              <a:t>bound</a:t>
            </a:r>
            <a:r>
              <a:rPr lang="en" sz="2300">
                <a:latin typeface="Times New Roman"/>
                <a:ea typeface="Times New Roman"/>
                <a:cs typeface="Times New Roman"/>
                <a:sym typeface="Times New Roman"/>
              </a:rPr>
              <a:t> to plasma protein (</a:t>
            </a:r>
            <a:r>
              <a:rPr lang="en" sz="2300">
                <a:solidFill>
                  <a:srgbClr val="8E7CC3"/>
                </a:solidFill>
                <a:latin typeface="Times New Roman"/>
                <a:ea typeface="Times New Roman"/>
                <a:cs typeface="Times New Roman"/>
                <a:sym typeface="Times New Roman"/>
              </a:rPr>
              <a:t>binds to albumin and corticosteroid-binding protein in blood with low affinity</a:t>
            </a:r>
            <a:r>
              <a:rPr lang="en" sz="2300">
                <a:latin typeface="Times New Roman"/>
                <a:ea typeface="Times New Roman"/>
                <a:cs typeface="Times New Roman"/>
                <a:sym typeface="Times New Roman"/>
              </a:rPr>
              <a:t>). </a:t>
            </a:r>
            <a:r>
              <a:rPr b="1" lang="en" sz="2300">
                <a:latin typeface="Times New Roman"/>
                <a:ea typeface="Times New Roman"/>
                <a:cs typeface="Times New Roman"/>
                <a:sym typeface="Times New Roman"/>
              </a:rPr>
              <a:t>40%</a:t>
            </a:r>
            <a:r>
              <a:rPr lang="en" sz="2300">
                <a:latin typeface="Times New Roman"/>
                <a:ea typeface="Times New Roman"/>
                <a:cs typeface="Times New Roman"/>
                <a:sym typeface="Times New Roman"/>
              </a:rPr>
              <a:t> is </a:t>
            </a:r>
            <a:r>
              <a:rPr lang="en" sz="2300" u="sng">
                <a:latin typeface="Times New Roman"/>
                <a:ea typeface="Times New Roman"/>
                <a:cs typeface="Times New Roman"/>
                <a:sym typeface="Times New Roman"/>
              </a:rPr>
              <a:t>free</a:t>
            </a:r>
            <a:r>
              <a:rPr lang="en" sz="2300">
                <a:latin typeface="Times New Roman"/>
                <a:ea typeface="Times New Roman"/>
                <a:cs typeface="Times New Roman"/>
                <a:sym typeface="Times New Roman"/>
              </a:rPr>
              <a:t> form.</a:t>
            </a:r>
            <a:endParaRPr sz="2300">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b="1" lang="en" sz="2300">
                <a:latin typeface="Times New Roman"/>
                <a:ea typeface="Times New Roman"/>
                <a:cs typeface="Times New Roman"/>
                <a:sym typeface="Times New Roman"/>
              </a:rPr>
              <a:t>Half life</a:t>
            </a:r>
            <a:r>
              <a:rPr lang="en" sz="2300">
                <a:latin typeface="Times New Roman"/>
                <a:ea typeface="Times New Roman"/>
                <a:cs typeface="Times New Roman"/>
                <a:sym typeface="Times New Roman"/>
              </a:rPr>
              <a:t>: </a:t>
            </a:r>
            <a:r>
              <a:rPr b="1" lang="en" sz="2300">
                <a:solidFill>
                  <a:srgbClr val="BF9000"/>
                </a:solidFill>
                <a:latin typeface="Times New Roman"/>
                <a:ea typeface="Times New Roman"/>
                <a:cs typeface="Times New Roman"/>
                <a:sym typeface="Times New Roman"/>
              </a:rPr>
              <a:t>20 min</a:t>
            </a:r>
            <a:endParaRPr b="1" sz="2300">
              <a:solidFill>
                <a:srgbClr val="BF9000"/>
              </a:solidFill>
              <a:latin typeface="Times New Roman"/>
              <a:ea typeface="Times New Roman"/>
              <a:cs typeface="Times New Roman"/>
              <a:sym typeface="Times New Roman"/>
            </a:endParaRPr>
          </a:p>
          <a:p>
            <a:pPr indent="-374650" lvl="0" marL="457200" rtl="0" algn="l">
              <a:lnSpc>
                <a:spcPct val="115000"/>
              </a:lnSpc>
              <a:spcBef>
                <a:spcPts val="0"/>
              </a:spcBef>
              <a:spcAft>
                <a:spcPts val="0"/>
              </a:spcAft>
              <a:buSzPts val="2300"/>
              <a:buFont typeface="Times New Roman"/>
              <a:buChar char="★"/>
            </a:pPr>
            <a:r>
              <a:rPr lang="en" sz="2300">
                <a:latin typeface="Times New Roman"/>
                <a:ea typeface="Times New Roman"/>
                <a:cs typeface="Times New Roman"/>
                <a:sym typeface="Times New Roman"/>
              </a:rPr>
              <a:t>Aldosterone is inactivated by the liver and conjugated to a </a:t>
            </a:r>
            <a:r>
              <a:rPr b="1" lang="en" sz="2300">
                <a:solidFill>
                  <a:srgbClr val="76A5AF"/>
                </a:solidFill>
                <a:latin typeface="Times New Roman"/>
                <a:ea typeface="Times New Roman"/>
                <a:cs typeface="Times New Roman"/>
                <a:sym typeface="Times New Roman"/>
              </a:rPr>
              <a:t>tetrahydro-glucuronide derivative</a:t>
            </a:r>
            <a:r>
              <a:rPr b="1" lang="en" sz="2300">
                <a:solidFill>
                  <a:schemeClr val="dk1"/>
                </a:solidFill>
                <a:latin typeface="Times New Roman"/>
                <a:ea typeface="Times New Roman"/>
                <a:cs typeface="Times New Roman"/>
                <a:sym typeface="Times New Roman"/>
              </a:rPr>
              <a:t>/</a:t>
            </a:r>
            <a:r>
              <a:rPr b="1" lang="en" sz="2300">
                <a:solidFill>
                  <a:srgbClr val="8E7CC3"/>
                </a:solidFill>
                <a:latin typeface="Times New Roman"/>
                <a:ea typeface="Times New Roman"/>
                <a:cs typeface="Times New Roman"/>
                <a:sym typeface="Times New Roman"/>
              </a:rPr>
              <a:t>glucuronic acid or sulfate</a:t>
            </a:r>
            <a:r>
              <a:rPr lang="en" sz="2300">
                <a:solidFill>
                  <a:srgbClr val="8E7CC3"/>
                </a:solidFill>
                <a:latin typeface="Times New Roman"/>
                <a:ea typeface="Times New Roman"/>
                <a:cs typeface="Times New Roman"/>
                <a:sym typeface="Times New Roman"/>
              </a:rPr>
              <a:t> </a:t>
            </a:r>
            <a:r>
              <a:rPr lang="en" sz="2300">
                <a:latin typeface="Times New Roman"/>
                <a:ea typeface="Times New Roman"/>
                <a:cs typeface="Times New Roman"/>
                <a:sym typeface="Times New Roman"/>
              </a:rPr>
              <a:t>and secreted in bile or excreted by the kidney. </a:t>
            </a:r>
            <a:endParaRPr sz="2300">
              <a:latin typeface="Times New Roman"/>
              <a:ea typeface="Times New Roman"/>
              <a:cs typeface="Times New Roman"/>
              <a:sym typeface="Times New Roman"/>
            </a:endParaRPr>
          </a:p>
        </p:txBody>
      </p:sp>
      <p:sp>
        <p:nvSpPr>
          <p:cNvPr id="231" name="Google Shape;231;p17"/>
          <p:cNvSpPr txBox="1"/>
          <p:nvPr/>
        </p:nvSpPr>
        <p:spPr>
          <a:xfrm>
            <a:off x="7234068" y="9365315"/>
            <a:ext cx="12003300" cy="10395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900">
                <a:latin typeface="Merriweather"/>
                <a:ea typeface="Merriweather"/>
                <a:cs typeface="Merriweather"/>
                <a:sym typeface="Merriweather"/>
              </a:rPr>
              <a:t>Figure 10-9 </a:t>
            </a:r>
            <a:r>
              <a:rPr lang="en" sz="1900">
                <a:latin typeface="Merriweather"/>
                <a:ea typeface="Merriweather"/>
                <a:cs typeface="Merriweather"/>
                <a:sym typeface="Merriweather"/>
              </a:rPr>
              <a:t>Shows serum cortisol level.</a:t>
            </a:r>
            <a:endParaRPr sz="1900">
              <a:latin typeface="Merriweather"/>
              <a:ea typeface="Merriweather"/>
              <a:cs typeface="Merriweather"/>
              <a:sym typeface="Merriweather"/>
            </a:endParaRPr>
          </a:p>
        </p:txBody>
      </p:sp>
      <p:sp>
        <p:nvSpPr>
          <p:cNvPr id="232" name="Google Shape;232;p17"/>
          <p:cNvSpPr txBox="1"/>
          <p:nvPr/>
        </p:nvSpPr>
        <p:spPr>
          <a:xfrm>
            <a:off x="9539947" y="8104838"/>
            <a:ext cx="924900" cy="193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rgbClr val="990000"/>
                </a:solidFill>
                <a:latin typeface="Merriweather"/>
                <a:ea typeface="Merriweather"/>
                <a:cs typeface="Merriweather"/>
                <a:sym typeface="Merriweather"/>
              </a:rPr>
              <a:t>Normal diurnal rhythm </a:t>
            </a:r>
            <a:endParaRPr b="1" sz="1100">
              <a:solidFill>
                <a:srgbClr val="990000"/>
              </a:solidFill>
            </a:endParaRPr>
          </a:p>
        </p:txBody>
      </p:sp>
      <p:sp>
        <p:nvSpPr>
          <p:cNvPr id="233" name="Google Shape;233;p17"/>
          <p:cNvSpPr/>
          <p:nvPr/>
        </p:nvSpPr>
        <p:spPr>
          <a:xfrm>
            <a:off x="349619" y="10257509"/>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234" name="Google Shape;234;p17"/>
          <p:cNvSpPr txBox="1"/>
          <p:nvPr/>
        </p:nvSpPr>
        <p:spPr>
          <a:xfrm>
            <a:off x="818225" y="9992150"/>
            <a:ext cx="11028600" cy="9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F1C232"/>
                </a:solidFill>
                <a:latin typeface="Oswald"/>
                <a:ea typeface="Oswald"/>
                <a:cs typeface="Oswald"/>
                <a:sym typeface="Oswald"/>
              </a:rPr>
              <a:t>Mechanism of Action of </a:t>
            </a:r>
            <a:r>
              <a:rPr lang="en" sz="4000">
                <a:solidFill>
                  <a:srgbClr val="F1C232"/>
                </a:solidFill>
                <a:latin typeface="Oswald"/>
                <a:ea typeface="Oswald"/>
                <a:cs typeface="Oswald"/>
                <a:sym typeface="Oswald"/>
              </a:rPr>
              <a:t>Steroid Hormones</a:t>
            </a:r>
            <a:endParaRPr sz="4000">
              <a:solidFill>
                <a:srgbClr val="F1C232"/>
              </a:solidFill>
            </a:endParaRPr>
          </a:p>
        </p:txBody>
      </p:sp>
      <p:pic>
        <p:nvPicPr>
          <p:cNvPr id="235" name="Google Shape;235;p17"/>
          <p:cNvPicPr preferRelativeResize="0"/>
          <p:nvPr/>
        </p:nvPicPr>
        <p:blipFill rotWithShape="1">
          <a:blip r:embed="rId4">
            <a:alphaModFix/>
          </a:blip>
          <a:srcRect b="2721" l="0" r="0" t="2112"/>
          <a:stretch/>
        </p:blipFill>
        <p:spPr>
          <a:xfrm>
            <a:off x="891576" y="10924625"/>
            <a:ext cx="9296701" cy="4544050"/>
          </a:xfrm>
          <a:prstGeom prst="rect">
            <a:avLst/>
          </a:prstGeom>
          <a:noFill/>
          <a:ln>
            <a:noFill/>
          </a:ln>
        </p:spPr>
      </p:pic>
      <p:sp>
        <p:nvSpPr>
          <p:cNvPr id="236" name="Google Shape;236;p17"/>
          <p:cNvSpPr txBox="1"/>
          <p:nvPr/>
        </p:nvSpPr>
        <p:spPr>
          <a:xfrm>
            <a:off x="10754861" y="19083348"/>
            <a:ext cx="13394700" cy="1245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900">
                <a:latin typeface="Merriweather"/>
                <a:ea typeface="Merriweather"/>
                <a:cs typeface="Merriweather"/>
                <a:sym typeface="Merriweather"/>
              </a:rPr>
              <a:t>Figure 10-11 </a:t>
            </a:r>
            <a:endParaRPr sz="1900">
              <a:latin typeface="Merriweather"/>
              <a:ea typeface="Merriweather"/>
              <a:cs typeface="Merriweather"/>
              <a:sym typeface="Merriweather"/>
            </a:endParaRPr>
          </a:p>
        </p:txBody>
      </p:sp>
      <p:pic>
        <p:nvPicPr>
          <p:cNvPr id="237" name="Google Shape;237;p17"/>
          <p:cNvPicPr preferRelativeResize="0"/>
          <p:nvPr/>
        </p:nvPicPr>
        <p:blipFill rotWithShape="1">
          <a:blip r:embed="rId5">
            <a:alphaModFix/>
          </a:blip>
          <a:srcRect b="295" l="1098" r="1720" t="4512"/>
          <a:stretch/>
        </p:blipFill>
        <p:spPr>
          <a:xfrm>
            <a:off x="1003226" y="15608800"/>
            <a:ext cx="6118574" cy="4138500"/>
          </a:xfrm>
          <a:prstGeom prst="rect">
            <a:avLst/>
          </a:prstGeom>
          <a:noFill/>
          <a:ln cap="flat" cmpd="sng" w="9525">
            <a:solidFill>
              <a:schemeClr val="dk2"/>
            </a:solidFill>
            <a:prstDash val="solid"/>
            <a:round/>
            <a:headEnd len="sm" w="sm" type="none"/>
            <a:tailEnd len="sm" w="sm" type="none"/>
          </a:ln>
        </p:spPr>
      </p:pic>
      <p:sp>
        <p:nvSpPr>
          <p:cNvPr id="238" name="Google Shape;238;p17"/>
          <p:cNvSpPr txBox="1"/>
          <p:nvPr/>
        </p:nvSpPr>
        <p:spPr>
          <a:xfrm>
            <a:off x="7434650" y="16061475"/>
            <a:ext cx="5576700" cy="335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500">
                <a:latin typeface="Times New Roman"/>
                <a:ea typeface="Times New Roman"/>
                <a:cs typeface="Times New Roman"/>
                <a:sym typeface="Times New Roman"/>
              </a:rPr>
              <a:t>Mechanism of action of Aldosterone:</a:t>
            </a:r>
            <a:endParaRPr b="1" sz="2500">
              <a:latin typeface="Times New Roman"/>
              <a:ea typeface="Times New Roman"/>
              <a:cs typeface="Times New Roman"/>
              <a:sym typeface="Times New Roman"/>
            </a:endParaRPr>
          </a:p>
          <a:p>
            <a:pPr indent="-387350" lvl="0" marL="457200" rtl="0" algn="l">
              <a:lnSpc>
                <a:spcPct val="115000"/>
              </a:lnSpc>
              <a:spcBef>
                <a:spcPts val="0"/>
              </a:spcBef>
              <a:spcAft>
                <a:spcPts val="0"/>
              </a:spcAft>
              <a:buClr>
                <a:schemeClr val="dk1"/>
              </a:buClr>
              <a:buSzPts val="2500"/>
              <a:buFont typeface="Times New Roman"/>
              <a:buChar char="➢"/>
            </a:pPr>
            <a:r>
              <a:rPr b="1" lang="en" sz="2500">
                <a:solidFill>
                  <a:srgbClr val="93C47D"/>
                </a:solidFill>
                <a:latin typeface="Times New Roman"/>
                <a:ea typeface="Times New Roman"/>
                <a:cs typeface="Times New Roman"/>
                <a:sym typeface="Times New Roman"/>
              </a:rPr>
              <a:t>Increases</a:t>
            </a:r>
            <a:r>
              <a:rPr lang="en" sz="2500">
                <a:solidFill>
                  <a:schemeClr val="dk1"/>
                </a:solidFill>
                <a:latin typeface="Times New Roman"/>
                <a:ea typeface="Times New Roman"/>
                <a:cs typeface="Times New Roman"/>
                <a:sym typeface="Times New Roman"/>
              </a:rPr>
              <a:t> transcription of </a:t>
            </a:r>
            <a:r>
              <a:rPr b="1" lang="en" sz="2500">
                <a:solidFill>
                  <a:schemeClr val="dk1"/>
                </a:solidFill>
                <a:latin typeface="Times New Roman"/>
                <a:ea typeface="Times New Roman"/>
                <a:cs typeface="Times New Roman"/>
                <a:sym typeface="Times New Roman"/>
              </a:rPr>
              <a:t>Na</a:t>
            </a:r>
            <a:r>
              <a:rPr b="1" baseline="30000" lang="en" sz="2500">
                <a:solidFill>
                  <a:schemeClr val="dk1"/>
                </a:solidFill>
                <a:latin typeface="Times New Roman"/>
                <a:ea typeface="Times New Roman"/>
                <a:cs typeface="Times New Roman"/>
                <a:sym typeface="Times New Roman"/>
              </a:rPr>
              <a:t>+</a:t>
            </a:r>
            <a:r>
              <a:rPr b="1" lang="en" sz="2500">
                <a:solidFill>
                  <a:schemeClr val="dk1"/>
                </a:solidFill>
                <a:latin typeface="Times New Roman"/>
                <a:ea typeface="Times New Roman"/>
                <a:cs typeface="Times New Roman"/>
                <a:sym typeface="Times New Roman"/>
              </a:rPr>
              <a:t>/K</a:t>
            </a:r>
            <a:r>
              <a:rPr b="1" baseline="30000" lang="en" sz="2500">
                <a:solidFill>
                  <a:schemeClr val="dk1"/>
                </a:solidFill>
                <a:latin typeface="Times New Roman"/>
                <a:ea typeface="Times New Roman"/>
                <a:cs typeface="Times New Roman"/>
                <a:sym typeface="Times New Roman"/>
              </a:rPr>
              <a:t>+</a:t>
            </a:r>
            <a:r>
              <a:rPr b="1" lang="en" sz="2500">
                <a:solidFill>
                  <a:schemeClr val="dk1"/>
                </a:solidFill>
                <a:latin typeface="Times New Roman"/>
                <a:ea typeface="Times New Roman"/>
                <a:cs typeface="Times New Roman"/>
                <a:sym typeface="Times New Roman"/>
              </a:rPr>
              <a:t> pump.</a:t>
            </a:r>
            <a:endParaRPr b="1" sz="25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b="1" sz="2500">
              <a:solidFill>
                <a:schemeClr val="dk1"/>
              </a:solidFill>
              <a:latin typeface="Times New Roman"/>
              <a:ea typeface="Times New Roman"/>
              <a:cs typeface="Times New Roman"/>
              <a:sym typeface="Times New Roman"/>
            </a:endParaRPr>
          </a:p>
          <a:p>
            <a:pPr indent="-387350" lvl="0" marL="457200" rtl="0" algn="l">
              <a:lnSpc>
                <a:spcPct val="115000"/>
              </a:lnSpc>
              <a:spcBef>
                <a:spcPts val="0"/>
              </a:spcBef>
              <a:spcAft>
                <a:spcPts val="0"/>
              </a:spcAft>
              <a:buClr>
                <a:schemeClr val="dk1"/>
              </a:buClr>
              <a:buSzPts val="2500"/>
              <a:buFont typeface="Times New Roman"/>
              <a:buChar char="➢"/>
            </a:pPr>
            <a:r>
              <a:rPr b="1" lang="en" sz="2500">
                <a:solidFill>
                  <a:srgbClr val="93C47D"/>
                </a:solidFill>
                <a:latin typeface="Times New Roman"/>
                <a:ea typeface="Times New Roman"/>
                <a:cs typeface="Times New Roman"/>
                <a:sym typeface="Times New Roman"/>
              </a:rPr>
              <a:t>Increases</a:t>
            </a:r>
            <a:r>
              <a:rPr lang="en" sz="2500">
                <a:solidFill>
                  <a:schemeClr val="dk1"/>
                </a:solidFill>
                <a:latin typeface="Times New Roman"/>
                <a:ea typeface="Times New Roman"/>
                <a:cs typeface="Times New Roman"/>
                <a:sym typeface="Times New Roman"/>
              </a:rPr>
              <a:t> the expression of </a:t>
            </a:r>
            <a:r>
              <a:rPr b="1" lang="en" sz="2500">
                <a:solidFill>
                  <a:schemeClr val="dk1"/>
                </a:solidFill>
                <a:latin typeface="Times New Roman"/>
                <a:ea typeface="Times New Roman"/>
                <a:cs typeface="Times New Roman"/>
                <a:sym typeface="Times New Roman"/>
              </a:rPr>
              <a:t>apical Na</a:t>
            </a:r>
            <a:r>
              <a:rPr b="1" baseline="30000" lang="en" sz="2500">
                <a:solidFill>
                  <a:schemeClr val="dk1"/>
                </a:solidFill>
                <a:latin typeface="Times New Roman"/>
                <a:ea typeface="Times New Roman"/>
                <a:cs typeface="Times New Roman"/>
                <a:sym typeface="Times New Roman"/>
              </a:rPr>
              <a:t>+</a:t>
            </a:r>
            <a:r>
              <a:rPr b="1" lang="en" sz="2500">
                <a:solidFill>
                  <a:schemeClr val="dk1"/>
                </a:solidFill>
                <a:latin typeface="Times New Roman"/>
                <a:ea typeface="Times New Roman"/>
                <a:cs typeface="Times New Roman"/>
                <a:sym typeface="Times New Roman"/>
              </a:rPr>
              <a:t> channels</a:t>
            </a:r>
            <a:r>
              <a:rPr lang="en" sz="2500">
                <a:solidFill>
                  <a:schemeClr val="dk1"/>
                </a:solidFill>
                <a:latin typeface="Times New Roman"/>
                <a:ea typeface="Times New Roman"/>
                <a:cs typeface="Times New Roman"/>
                <a:sym typeface="Times New Roman"/>
              </a:rPr>
              <a:t> and </a:t>
            </a:r>
            <a:r>
              <a:rPr b="1" lang="en" sz="2500">
                <a:solidFill>
                  <a:schemeClr val="dk1"/>
                </a:solidFill>
                <a:latin typeface="Times New Roman"/>
                <a:ea typeface="Times New Roman"/>
                <a:cs typeface="Times New Roman"/>
                <a:sym typeface="Times New Roman"/>
              </a:rPr>
              <a:t>Na</a:t>
            </a:r>
            <a:r>
              <a:rPr b="1" baseline="30000" lang="en" sz="2500">
                <a:solidFill>
                  <a:schemeClr val="dk1"/>
                </a:solidFill>
                <a:latin typeface="Times New Roman"/>
                <a:ea typeface="Times New Roman"/>
                <a:cs typeface="Times New Roman"/>
                <a:sym typeface="Times New Roman"/>
              </a:rPr>
              <a:t>+</a:t>
            </a:r>
            <a:r>
              <a:rPr b="1" lang="en" sz="2500">
                <a:solidFill>
                  <a:schemeClr val="dk1"/>
                </a:solidFill>
                <a:latin typeface="Times New Roman"/>
                <a:ea typeface="Times New Roman"/>
                <a:cs typeface="Times New Roman"/>
                <a:sym typeface="Times New Roman"/>
              </a:rPr>
              <a:t>/K</a:t>
            </a:r>
            <a:r>
              <a:rPr b="1" baseline="30000" lang="en" sz="2500">
                <a:solidFill>
                  <a:schemeClr val="dk1"/>
                </a:solidFill>
                <a:latin typeface="Times New Roman"/>
                <a:ea typeface="Times New Roman"/>
                <a:cs typeface="Times New Roman"/>
                <a:sym typeface="Times New Roman"/>
              </a:rPr>
              <a:t>+</a:t>
            </a:r>
            <a:r>
              <a:rPr b="1" lang="en" sz="2500">
                <a:solidFill>
                  <a:schemeClr val="dk1"/>
                </a:solidFill>
                <a:latin typeface="Times New Roman"/>
                <a:ea typeface="Times New Roman"/>
                <a:cs typeface="Times New Roman"/>
                <a:sym typeface="Times New Roman"/>
              </a:rPr>
              <a:t>/Cl</a:t>
            </a:r>
            <a:r>
              <a:rPr b="1" baseline="30000" lang="en" sz="2500">
                <a:solidFill>
                  <a:schemeClr val="dk1"/>
                </a:solidFill>
                <a:latin typeface="Times New Roman"/>
                <a:ea typeface="Times New Roman"/>
                <a:cs typeface="Times New Roman"/>
                <a:sym typeface="Times New Roman"/>
              </a:rPr>
              <a:t>-</a:t>
            </a:r>
            <a:r>
              <a:rPr b="1" lang="en" sz="2500">
                <a:solidFill>
                  <a:schemeClr val="dk1"/>
                </a:solidFill>
                <a:latin typeface="Times New Roman"/>
                <a:ea typeface="Times New Roman"/>
                <a:cs typeface="Times New Roman"/>
                <a:sym typeface="Times New Roman"/>
              </a:rPr>
              <a:t> cotransporter.</a:t>
            </a:r>
            <a:endParaRPr sz="2500">
              <a:latin typeface="Times New Roman"/>
              <a:ea typeface="Times New Roman"/>
              <a:cs typeface="Times New Roman"/>
              <a:sym typeface="Times New Roman"/>
            </a:endParaRPr>
          </a:p>
        </p:txBody>
      </p:sp>
      <p:sp>
        <p:nvSpPr>
          <p:cNvPr id="239" name="Google Shape;239;p17"/>
          <p:cNvSpPr txBox="1"/>
          <p:nvPr/>
        </p:nvSpPr>
        <p:spPr>
          <a:xfrm>
            <a:off x="10754861" y="14815887"/>
            <a:ext cx="13394700" cy="1245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900">
                <a:latin typeface="Merriweather"/>
                <a:ea typeface="Merriweather"/>
                <a:cs typeface="Merriweather"/>
                <a:sym typeface="Merriweather"/>
              </a:rPr>
              <a:t>Figure 10-10 </a:t>
            </a:r>
            <a:endParaRPr sz="1900">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18"/>
          <p:cNvSpPr txBox="1"/>
          <p:nvPr/>
        </p:nvSpPr>
        <p:spPr>
          <a:xfrm>
            <a:off x="1299350" y="6672075"/>
            <a:ext cx="9818100" cy="1513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Aldosterone </a:t>
            </a:r>
            <a:r>
              <a:rPr b="1" lang="en" sz="2000">
                <a:solidFill>
                  <a:schemeClr val="dk1"/>
                </a:solidFill>
                <a:latin typeface="Times New Roman"/>
                <a:ea typeface="Times New Roman"/>
                <a:cs typeface="Times New Roman"/>
                <a:sym typeface="Times New Roman"/>
              </a:rPr>
              <a:t>increases</a:t>
            </a:r>
            <a:r>
              <a:rPr lang="en" sz="2000">
                <a:solidFill>
                  <a:schemeClr val="dk1"/>
                </a:solidFill>
                <a:latin typeface="Times New Roman"/>
                <a:ea typeface="Times New Roman"/>
                <a:cs typeface="Times New Roman"/>
                <a:sym typeface="Times New Roman"/>
              </a:rPr>
              <a:t> ECF </a:t>
            </a:r>
            <a:r>
              <a:rPr lang="en" sz="2000" u="sng">
                <a:solidFill>
                  <a:schemeClr val="dk1"/>
                </a:solidFill>
                <a:latin typeface="Times New Roman"/>
                <a:ea typeface="Times New Roman"/>
                <a:cs typeface="Times New Roman"/>
                <a:sym typeface="Times New Roman"/>
              </a:rPr>
              <a:t>volume and Arterial Pressure</a:t>
            </a:r>
            <a:r>
              <a:rPr lang="en" sz="2000">
                <a:solidFill>
                  <a:schemeClr val="dk1"/>
                </a:solidFill>
                <a:latin typeface="Times New Roman"/>
                <a:ea typeface="Times New Roman"/>
                <a:cs typeface="Times New Roman"/>
                <a:sym typeface="Times New Roman"/>
              </a:rPr>
              <a:t> (</a:t>
            </a:r>
            <a:r>
              <a:rPr lang="en" sz="2000">
                <a:solidFill>
                  <a:srgbClr val="8E7CC3"/>
                </a:solidFill>
                <a:latin typeface="Times New Roman"/>
                <a:ea typeface="Times New Roman"/>
                <a:cs typeface="Times New Roman"/>
                <a:sym typeface="Times New Roman"/>
              </a:rPr>
              <a:t>but has only a small effect on plasma sodium concentration</a:t>
            </a:r>
            <a:r>
              <a:rPr lang="en" sz="200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p:txBody>
      </p:sp>
      <p:sp>
        <p:nvSpPr>
          <p:cNvPr id="245" name="Google Shape;245;p18"/>
          <p:cNvSpPr/>
          <p:nvPr/>
        </p:nvSpPr>
        <p:spPr>
          <a:xfrm>
            <a:off x="188025" y="1602725"/>
            <a:ext cx="13653300" cy="7830600"/>
          </a:xfrm>
          <a:prstGeom prst="roundRect">
            <a:avLst>
              <a:gd fmla="val 16667" name="adj"/>
            </a:avLst>
          </a:prstGeom>
          <a:noFill/>
          <a:ln cap="flat" cmpd="sng" w="38100">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8"/>
          <p:cNvSpPr txBox="1"/>
          <p:nvPr/>
        </p:nvSpPr>
        <p:spPr>
          <a:xfrm>
            <a:off x="1145300" y="8095500"/>
            <a:ext cx="10697400" cy="964200"/>
          </a:xfrm>
          <a:prstGeom prst="rect">
            <a:avLst/>
          </a:prstGeom>
          <a:noFill/>
          <a:ln>
            <a:noFill/>
          </a:ln>
        </p:spPr>
        <p:txBody>
          <a:bodyPr anchorCtr="0" anchor="t" bIns="91425" lIns="91425" spcFirstLastPara="1" rIns="91425" wrap="square" tIns="91425">
            <a:noAutofit/>
          </a:bodyPr>
          <a:lstStyle/>
          <a:p>
            <a:pPr indent="-584200" lvl="0" marL="927100" rtl="0" algn="l">
              <a:spcBef>
                <a:spcPts val="0"/>
              </a:spcBef>
              <a:spcAft>
                <a:spcPts val="0"/>
              </a:spcAft>
              <a:buClr>
                <a:srgbClr val="000000"/>
              </a:buClr>
              <a:buSzPts val="2000"/>
              <a:buFont typeface="Nunito"/>
              <a:buChar char="➔"/>
            </a:pPr>
            <a:r>
              <a:rPr lang="en" sz="2000">
                <a:latin typeface="Times New Roman"/>
                <a:ea typeface="Times New Roman"/>
                <a:cs typeface="Times New Roman"/>
                <a:sym typeface="Times New Roman"/>
              </a:rPr>
              <a:t>It also affects </a:t>
            </a:r>
            <a:r>
              <a:rPr b="1" lang="en" sz="2000">
                <a:latin typeface="Times New Roman"/>
                <a:ea typeface="Times New Roman"/>
                <a:cs typeface="Times New Roman"/>
                <a:sym typeface="Times New Roman"/>
              </a:rPr>
              <a:t>Na+ reabsorption and Cl- and excretion of K+</a:t>
            </a:r>
            <a:r>
              <a:rPr lang="en" sz="2000">
                <a:latin typeface="Times New Roman"/>
                <a:ea typeface="Times New Roman"/>
                <a:cs typeface="Times New Roman"/>
                <a:sym typeface="Times New Roman"/>
              </a:rPr>
              <a:t> by sweat, salivary and intestinal cells. (Stimulates synthesis of more Na/K-ATPase pumps).</a:t>
            </a:r>
            <a:endParaRPr sz="2000">
              <a:latin typeface="Times New Roman"/>
              <a:ea typeface="Times New Roman"/>
              <a:cs typeface="Times New Roman"/>
              <a:sym typeface="Times New Roman"/>
            </a:endParaRPr>
          </a:p>
          <a:p>
            <a:pPr indent="-584200" lvl="0" marL="927100" rtl="0" algn="l">
              <a:spcBef>
                <a:spcPts val="0"/>
              </a:spcBef>
              <a:spcAft>
                <a:spcPts val="0"/>
              </a:spcAft>
              <a:buClr>
                <a:srgbClr val="000000"/>
              </a:buClr>
              <a:buSzPts val="2000"/>
              <a:buFont typeface="Times New Roman"/>
              <a:buChar char="➔"/>
            </a:pPr>
            <a:r>
              <a:rPr lang="en" sz="2000">
                <a:latin typeface="Times New Roman"/>
                <a:ea typeface="Times New Roman"/>
                <a:cs typeface="Times New Roman"/>
                <a:sym typeface="Times New Roman"/>
              </a:rPr>
              <a:t>Aldosterone also greatly enhances Na</a:t>
            </a:r>
            <a:r>
              <a:rPr baseline="30000" lang="en" sz="2000">
                <a:latin typeface="Times New Roman"/>
                <a:ea typeface="Times New Roman"/>
                <a:cs typeface="Times New Roman"/>
                <a:sym typeface="Times New Roman"/>
              </a:rPr>
              <a:t>+</a:t>
            </a:r>
            <a:r>
              <a:rPr lang="en" sz="2000">
                <a:latin typeface="Times New Roman"/>
                <a:ea typeface="Times New Roman"/>
                <a:cs typeface="Times New Roman"/>
                <a:sym typeface="Times New Roman"/>
              </a:rPr>
              <a:t> absorption by the intestines, especially in the colon.</a:t>
            </a:r>
            <a:r>
              <a:rPr baseline="30000" lang="en" sz="2000">
                <a:latin typeface="Times New Roman"/>
                <a:ea typeface="Times New Roman"/>
                <a:cs typeface="Times New Roman"/>
                <a:sym typeface="Times New Roman"/>
              </a:rPr>
              <a:t>2</a:t>
            </a:r>
            <a:endParaRPr baseline="30000" sz="2000">
              <a:latin typeface="Times New Roman"/>
              <a:ea typeface="Times New Roman"/>
              <a:cs typeface="Times New Roman"/>
              <a:sym typeface="Times New Roman"/>
            </a:endParaRPr>
          </a:p>
        </p:txBody>
      </p:sp>
      <p:sp>
        <p:nvSpPr>
          <p:cNvPr id="247" name="Google Shape;247;p18"/>
          <p:cNvSpPr txBox="1"/>
          <p:nvPr/>
        </p:nvSpPr>
        <p:spPr>
          <a:xfrm>
            <a:off x="961363" y="9433238"/>
            <a:ext cx="10156200" cy="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F1C232"/>
                </a:solidFill>
                <a:latin typeface="Oswald"/>
                <a:ea typeface="Oswald"/>
                <a:cs typeface="Oswald"/>
                <a:sym typeface="Oswald"/>
              </a:rPr>
              <a:t>Aldosterone Secretion is Stimulated By:</a:t>
            </a:r>
            <a:endParaRPr sz="4000">
              <a:solidFill>
                <a:srgbClr val="F1C232"/>
              </a:solidFill>
              <a:latin typeface="Oswald"/>
              <a:ea typeface="Oswald"/>
              <a:cs typeface="Oswald"/>
              <a:sym typeface="Oswald"/>
            </a:endParaRPr>
          </a:p>
        </p:txBody>
      </p:sp>
      <p:sp>
        <p:nvSpPr>
          <p:cNvPr id="248" name="Google Shape;248;p18"/>
          <p:cNvSpPr/>
          <p:nvPr/>
        </p:nvSpPr>
        <p:spPr>
          <a:xfrm>
            <a:off x="1129499" y="4646375"/>
            <a:ext cx="3222666" cy="578880"/>
          </a:xfrm>
          <a:prstGeom prst="flowChartTerminator">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8"/>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0" name="Google Shape;250;p18"/>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51" name="Google Shape;251;p18"/>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 </a:t>
            </a:r>
            <a:endParaRPr sz="3500">
              <a:latin typeface="Oswald"/>
              <a:ea typeface="Oswald"/>
              <a:cs typeface="Oswald"/>
              <a:sym typeface="Oswald"/>
            </a:endParaRPr>
          </a:p>
        </p:txBody>
      </p:sp>
      <p:sp>
        <p:nvSpPr>
          <p:cNvPr id="252" name="Google Shape;252;p18"/>
          <p:cNvSpPr txBox="1"/>
          <p:nvPr/>
        </p:nvSpPr>
        <p:spPr>
          <a:xfrm>
            <a:off x="929925" y="656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MINERALCORTICOIDS</a:t>
            </a:r>
            <a:endParaRPr sz="3200">
              <a:solidFill>
                <a:srgbClr val="FFFFFF"/>
              </a:solidFill>
              <a:latin typeface="Oswald"/>
              <a:ea typeface="Oswald"/>
              <a:cs typeface="Oswald"/>
              <a:sym typeface="Oswald"/>
            </a:endParaRPr>
          </a:p>
        </p:txBody>
      </p:sp>
      <p:sp>
        <p:nvSpPr>
          <p:cNvPr id="253" name="Google Shape;253;p18"/>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5</a:t>
            </a:r>
            <a:endParaRPr sz="4500">
              <a:solidFill>
                <a:srgbClr val="FFFFFF"/>
              </a:solidFill>
              <a:latin typeface="Oswald"/>
              <a:ea typeface="Oswald"/>
              <a:cs typeface="Oswald"/>
              <a:sym typeface="Oswald"/>
            </a:endParaRPr>
          </a:p>
        </p:txBody>
      </p:sp>
      <p:sp>
        <p:nvSpPr>
          <p:cNvPr id="254" name="Google Shape;254;p18"/>
          <p:cNvSpPr/>
          <p:nvPr/>
        </p:nvSpPr>
        <p:spPr>
          <a:xfrm>
            <a:off x="289159" y="903874"/>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255" name="Google Shape;255;p18"/>
          <p:cNvSpPr txBox="1"/>
          <p:nvPr/>
        </p:nvSpPr>
        <p:spPr>
          <a:xfrm>
            <a:off x="757765" y="638518"/>
            <a:ext cx="6986700" cy="9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F1C232"/>
                </a:solidFill>
                <a:latin typeface="Oswald"/>
                <a:ea typeface="Oswald"/>
                <a:cs typeface="Oswald"/>
                <a:sym typeface="Oswald"/>
              </a:rPr>
              <a:t>Action of Aldosterone</a:t>
            </a:r>
            <a:r>
              <a:rPr baseline="30000" lang="en" sz="4000">
                <a:solidFill>
                  <a:srgbClr val="F1C232"/>
                </a:solidFill>
                <a:latin typeface="Oswald"/>
                <a:ea typeface="Oswald"/>
                <a:cs typeface="Oswald"/>
                <a:sym typeface="Oswald"/>
              </a:rPr>
              <a:t>1</a:t>
            </a:r>
            <a:r>
              <a:rPr lang="en" sz="4000">
                <a:solidFill>
                  <a:srgbClr val="F1C232"/>
                </a:solidFill>
                <a:latin typeface="Oswald"/>
                <a:ea typeface="Oswald"/>
                <a:cs typeface="Oswald"/>
                <a:sym typeface="Oswald"/>
              </a:rPr>
              <a:t> </a:t>
            </a:r>
            <a:endParaRPr sz="4000">
              <a:solidFill>
                <a:srgbClr val="F1C232"/>
              </a:solidFill>
            </a:endParaRPr>
          </a:p>
        </p:txBody>
      </p:sp>
      <p:pic>
        <p:nvPicPr>
          <p:cNvPr id="256" name="Google Shape;256;p18"/>
          <p:cNvPicPr preferRelativeResize="0"/>
          <p:nvPr/>
        </p:nvPicPr>
        <p:blipFill>
          <a:blip r:embed="rId3">
            <a:alphaModFix/>
          </a:blip>
          <a:stretch>
            <a:fillRect/>
          </a:stretch>
        </p:blipFill>
        <p:spPr>
          <a:xfrm>
            <a:off x="11015990" y="5891800"/>
            <a:ext cx="2513834" cy="1983600"/>
          </a:xfrm>
          <a:prstGeom prst="rect">
            <a:avLst/>
          </a:prstGeom>
          <a:noFill/>
          <a:ln>
            <a:noFill/>
          </a:ln>
        </p:spPr>
      </p:pic>
      <p:sp>
        <p:nvSpPr>
          <p:cNvPr id="257" name="Google Shape;257;p18"/>
          <p:cNvSpPr txBox="1"/>
          <p:nvPr/>
        </p:nvSpPr>
        <p:spPr>
          <a:xfrm>
            <a:off x="660225" y="1720875"/>
            <a:ext cx="12708900" cy="2218200"/>
          </a:xfrm>
          <a:prstGeom prst="rect">
            <a:avLst/>
          </a:prstGeom>
          <a:noFill/>
          <a:ln>
            <a:noFill/>
          </a:ln>
        </p:spPr>
        <p:txBody>
          <a:bodyPr anchorCtr="0" anchor="t" bIns="186625" lIns="186625" spcFirstLastPara="1" rIns="186625" wrap="square" tIns="186625">
            <a:noAutofit/>
          </a:bodyPr>
          <a:lstStyle/>
          <a:p>
            <a:pPr indent="-349250" lvl="0" marL="457200" rtl="0" algn="l">
              <a:lnSpc>
                <a:spcPct val="115000"/>
              </a:lnSpc>
              <a:spcBef>
                <a:spcPts val="0"/>
              </a:spcBef>
              <a:spcAft>
                <a:spcPts val="0"/>
              </a:spcAft>
              <a:buSzPts val="1900"/>
              <a:buFont typeface="Times New Roman"/>
              <a:buChar char="❖"/>
            </a:pPr>
            <a:r>
              <a:rPr lang="en" sz="1900">
                <a:latin typeface="Times New Roman"/>
                <a:ea typeface="Times New Roman"/>
                <a:cs typeface="Times New Roman"/>
                <a:sym typeface="Times New Roman"/>
              </a:rPr>
              <a:t>Acts mainly on the cells of the </a:t>
            </a:r>
            <a:r>
              <a:rPr b="1" lang="en" sz="1900">
                <a:latin typeface="Times New Roman"/>
                <a:ea typeface="Times New Roman"/>
                <a:cs typeface="Times New Roman"/>
                <a:sym typeface="Times New Roman"/>
              </a:rPr>
              <a:t>collecting ducts and distal tubules.</a:t>
            </a:r>
            <a:endParaRPr b="1"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Clr>
                <a:srgbClr val="8E7CC3"/>
              </a:buClr>
              <a:buSzPts val="1900"/>
              <a:buFont typeface="Times New Roman"/>
              <a:buChar char="❖"/>
            </a:pPr>
            <a:r>
              <a:rPr b="1" lang="en" sz="1900">
                <a:solidFill>
                  <a:srgbClr val="8E7CC3"/>
                </a:solidFill>
                <a:latin typeface="Times New Roman"/>
                <a:ea typeface="Times New Roman"/>
                <a:cs typeface="Times New Roman"/>
                <a:sym typeface="Times New Roman"/>
              </a:rPr>
              <a:t>Binds to mineralocorticoid receptor [MR]</a:t>
            </a:r>
            <a:endParaRPr b="1" sz="1900">
              <a:solidFill>
                <a:srgbClr val="8E7CC3"/>
              </a:solidFill>
              <a:latin typeface="Times New Roman"/>
              <a:ea typeface="Times New Roman"/>
              <a:cs typeface="Times New Roman"/>
              <a:sym typeface="Times New Roman"/>
            </a:endParaRPr>
          </a:p>
          <a:p>
            <a:pPr indent="-349250" lvl="0" marL="457200" rtl="0" algn="l">
              <a:lnSpc>
                <a:spcPct val="115000"/>
              </a:lnSpc>
              <a:spcBef>
                <a:spcPts val="0"/>
              </a:spcBef>
              <a:spcAft>
                <a:spcPts val="0"/>
              </a:spcAft>
              <a:buClr>
                <a:schemeClr val="dk2"/>
              </a:buClr>
              <a:buSzPts val="1900"/>
              <a:buFont typeface="Times New Roman"/>
              <a:buChar char="❖"/>
            </a:pPr>
            <a:r>
              <a:rPr lang="en" sz="1900">
                <a:latin typeface="Times New Roman"/>
                <a:ea typeface="Times New Roman"/>
                <a:cs typeface="Times New Roman"/>
                <a:sym typeface="Times New Roman"/>
              </a:rPr>
              <a:t>Stimulates Na</a:t>
            </a:r>
            <a:r>
              <a:rPr baseline="30000" lang="en" sz="1900">
                <a:latin typeface="Times New Roman"/>
                <a:ea typeface="Times New Roman"/>
                <a:cs typeface="Times New Roman"/>
                <a:sym typeface="Times New Roman"/>
              </a:rPr>
              <a:t>+</a:t>
            </a:r>
            <a:r>
              <a:rPr lang="en" sz="1900">
                <a:latin typeface="Times New Roman"/>
                <a:ea typeface="Times New Roman"/>
                <a:cs typeface="Times New Roman"/>
                <a:sym typeface="Times New Roman"/>
              </a:rPr>
              <a:t> reabsorption by distal tubule and collecting duct of the nephron and promotes K</a:t>
            </a:r>
            <a:r>
              <a:rPr baseline="30000" lang="en" sz="1900">
                <a:latin typeface="Times New Roman"/>
                <a:ea typeface="Times New Roman"/>
                <a:cs typeface="Times New Roman"/>
                <a:sym typeface="Times New Roman"/>
              </a:rPr>
              <a:t>+</a:t>
            </a:r>
            <a:r>
              <a:rPr lang="en" sz="1900">
                <a:latin typeface="Times New Roman"/>
                <a:ea typeface="Times New Roman"/>
                <a:cs typeface="Times New Roman"/>
                <a:sym typeface="Times New Roman"/>
              </a:rPr>
              <a:t> and H</a:t>
            </a:r>
            <a:r>
              <a:rPr baseline="30000" lang="en" sz="1900">
                <a:latin typeface="Times New Roman"/>
                <a:ea typeface="Times New Roman"/>
                <a:cs typeface="Times New Roman"/>
                <a:sym typeface="Times New Roman"/>
              </a:rPr>
              <a:t>+</a:t>
            </a:r>
            <a:r>
              <a:rPr lang="en" sz="1900">
                <a:latin typeface="Times New Roman"/>
                <a:ea typeface="Times New Roman"/>
                <a:cs typeface="Times New Roman"/>
                <a:sym typeface="Times New Roman"/>
              </a:rPr>
              <a:t> ion excretion.</a:t>
            </a:r>
            <a:endParaRPr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b="1" lang="en" sz="1900">
                <a:latin typeface="Times New Roman"/>
                <a:ea typeface="Times New Roman"/>
                <a:cs typeface="Times New Roman"/>
                <a:sym typeface="Times New Roman"/>
              </a:rPr>
              <a:t>Increases transcription of Na/K pump (basolateral).</a:t>
            </a:r>
            <a:endParaRPr b="1"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b="1" lang="en" sz="1900">
                <a:latin typeface="Times New Roman"/>
                <a:ea typeface="Times New Roman"/>
                <a:cs typeface="Times New Roman"/>
                <a:sym typeface="Times New Roman"/>
              </a:rPr>
              <a:t>Increases the expression of apical Na channels and Na/Cl cotransporters (NCC)</a:t>
            </a:r>
            <a:endParaRPr b="1"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b="1" lang="en" sz="1900">
                <a:latin typeface="Times New Roman"/>
                <a:ea typeface="Times New Roman"/>
                <a:cs typeface="Times New Roman"/>
                <a:sym typeface="Times New Roman"/>
              </a:rPr>
              <a:t>Stimulates the secretion of K</a:t>
            </a:r>
            <a:r>
              <a:rPr b="1" baseline="30000" lang="en" sz="1900">
                <a:latin typeface="Times New Roman"/>
                <a:ea typeface="Times New Roman"/>
                <a:cs typeface="Times New Roman"/>
                <a:sym typeface="Times New Roman"/>
              </a:rPr>
              <a:t>+</a:t>
            </a:r>
            <a:r>
              <a:rPr b="1" lang="en" sz="1900">
                <a:latin typeface="Times New Roman"/>
                <a:ea typeface="Times New Roman"/>
                <a:cs typeface="Times New Roman"/>
                <a:sym typeface="Times New Roman"/>
              </a:rPr>
              <a:t> into the tubular lumen.</a:t>
            </a:r>
            <a:endParaRPr b="1"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SzPts val="1900"/>
              <a:buFont typeface="Times New Roman"/>
              <a:buChar char="❖"/>
            </a:pPr>
            <a:r>
              <a:rPr b="1" lang="en" sz="1900">
                <a:latin typeface="Times New Roman"/>
                <a:ea typeface="Times New Roman"/>
                <a:cs typeface="Times New Roman"/>
                <a:sym typeface="Times New Roman"/>
              </a:rPr>
              <a:t>Stimulates secretion of H</a:t>
            </a:r>
            <a:r>
              <a:rPr b="1" baseline="30000" lang="en" sz="1900">
                <a:latin typeface="Times New Roman"/>
                <a:ea typeface="Times New Roman"/>
                <a:cs typeface="Times New Roman"/>
                <a:sym typeface="Times New Roman"/>
              </a:rPr>
              <a:t>+ </a:t>
            </a:r>
            <a:r>
              <a:rPr b="1" lang="en" sz="1900">
                <a:latin typeface="Times New Roman"/>
                <a:ea typeface="Times New Roman"/>
                <a:cs typeface="Times New Roman"/>
                <a:sym typeface="Times New Roman"/>
              </a:rPr>
              <a:t>via the H</a:t>
            </a:r>
            <a:r>
              <a:rPr b="1" baseline="30000" lang="en" sz="1900">
                <a:latin typeface="Times New Roman"/>
                <a:ea typeface="Times New Roman"/>
                <a:cs typeface="Times New Roman"/>
                <a:sym typeface="Times New Roman"/>
              </a:rPr>
              <a:t>+</a:t>
            </a:r>
            <a:r>
              <a:rPr b="1" lang="en" sz="1900">
                <a:latin typeface="Times New Roman"/>
                <a:ea typeface="Times New Roman"/>
                <a:cs typeface="Times New Roman"/>
                <a:sym typeface="Times New Roman"/>
              </a:rPr>
              <a:t>/ATPase by the intercalated cells of the cortical collecting tubule.</a:t>
            </a:r>
            <a:endParaRPr b="1" sz="1900">
              <a:latin typeface="Times New Roman"/>
              <a:ea typeface="Times New Roman"/>
              <a:cs typeface="Times New Roman"/>
              <a:sym typeface="Times New Roman"/>
            </a:endParaRPr>
          </a:p>
          <a:p>
            <a:pPr indent="-349250" lvl="0" marL="457200" rtl="0" algn="l">
              <a:lnSpc>
                <a:spcPct val="115000"/>
              </a:lnSpc>
              <a:spcBef>
                <a:spcPts val="0"/>
              </a:spcBef>
              <a:spcAft>
                <a:spcPts val="0"/>
              </a:spcAft>
              <a:buClr>
                <a:srgbClr val="8E7CC3"/>
              </a:buClr>
              <a:buSzPts val="1900"/>
              <a:buFont typeface="Times New Roman"/>
              <a:buChar char="❖"/>
            </a:pPr>
            <a:r>
              <a:rPr b="1" lang="en" sz="1900">
                <a:solidFill>
                  <a:srgbClr val="8E7CC3"/>
                </a:solidFill>
                <a:latin typeface="Times New Roman"/>
                <a:ea typeface="Times New Roman"/>
                <a:cs typeface="Times New Roman"/>
                <a:sym typeface="Times New Roman"/>
              </a:rPr>
              <a:t>Excess Aldosterone Increases Tubular Hydrogen Ion Secretion and Causes Alkalosis.</a:t>
            </a:r>
            <a:endParaRPr b="1" sz="1900">
              <a:solidFill>
                <a:srgbClr val="8E7CC3"/>
              </a:solidFill>
              <a:latin typeface="Times New Roman"/>
              <a:ea typeface="Times New Roman"/>
              <a:cs typeface="Times New Roman"/>
              <a:sym typeface="Times New Roman"/>
            </a:endParaRPr>
          </a:p>
        </p:txBody>
      </p:sp>
      <p:sp>
        <p:nvSpPr>
          <p:cNvPr id="258" name="Google Shape;258;p18"/>
          <p:cNvSpPr txBox="1"/>
          <p:nvPr/>
        </p:nvSpPr>
        <p:spPr>
          <a:xfrm>
            <a:off x="11016000" y="7672680"/>
            <a:ext cx="3390900" cy="357000"/>
          </a:xfrm>
          <a:prstGeom prst="rect">
            <a:avLst/>
          </a:prstGeom>
          <a:noFill/>
          <a:ln>
            <a:noFill/>
          </a:ln>
        </p:spPr>
        <p:txBody>
          <a:bodyPr anchorCtr="0" anchor="ctr" bIns="242375" lIns="242375" spcFirstLastPara="1" rIns="242375" wrap="square" tIns="242375">
            <a:noAutofit/>
          </a:bodyPr>
          <a:lstStyle/>
          <a:p>
            <a:pPr indent="0" lvl="0" marL="0" rtl="0" algn="l">
              <a:spcBef>
                <a:spcPts val="0"/>
              </a:spcBef>
              <a:spcAft>
                <a:spcPts val="0"/>
              </a:spcAft>
              <a:buNone/>
            </a:pPr>
            <a:r>
              <a:rPr b="1" lang="en" sz="1900">
                <a:latin typeface="Merriweather"/>
                <a:ea typeface="Merriweather"/>
                <a:cs typeface="Merriweather"/>
                <a:sym typeface="Merriweather"/>
              </a:rPr>
              <a:t>Figure 10-12</a:t>
            </a:r>
            <a:endParaRPr sz="1900">
              <a:latin typeface="Merriweather"/>
              <a:ea typeface="Merriweather"/>
              <a:cs typeface="Merriweather"/>
              <a:sym typeface="Merriweather"/>
            </a:endParaRPr>
          </a:p>
        </p:txBody>
      </p:sp>
      <p:sp>
        <p:nvSpPr>
          <p:cNvPr id="259" name="Google Shape;259;p18"/>
          <p:cNvSpPr/>
          <p:nvPr/>
        </p:nvSpPr>
        <p:spPr>
          <a:xfrm rot="19014">
            <a:off x="1440699" y="4718421"/>
            <a:ext cx="542408" cy="4467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48000" lIns="48000" spcFirstLastPara="1" rIns="48000" wrap="square" tIns="48000">
            <a:noAutofit/>
          </a:bodyPr>
          <a:lstStyle/>
          <a:p>
            <a:pPr indent="0" lvl="0" marL="0" rtl="0" algn="ctr">
              <a:spcBef>
                <a:spcPts val="0"/>
              </a:spcBef>
              <a:spcAft>
                <a:spcPts val="0"/>
              </a:spcAft>
              <a:buNone/>
            </a:pPr>
            <a:r>
              <a:rPr b="1" lang="en" sz="2500">
                <a:solidFill>
                  <a:srgbClr val="BF9000"/>
                </a:solidFill>
                <a:latin typeface="Comic Sans MS"/>
                <a:ea typeface="Comic Sans MS"/>
                <a:cs typeface="Comic Sans MS"/>
                <a:sym typeface="Comic Sans MS"/>
              </a:rPr>
              <a:t>1</a:t>
            </a:r>
            <a:endParaRPr b="1" sz="2500">
              <a:solidFill>
                <a:srgbClr val="BF9000"/>
              </a:solidFill>
              <a:latin typeface="Comic Sans MS"/>
              <a:ea typeface="Comic Sans MS"/>
              <a:cs typeface="Comic Sans MS"/>
              <a:sym typeface="Comic Sans MS"/>
            </a:endParaRPr>
          </a:p>
        </p:txBody>
      </p:sp>
      <p:sp>
        <p:nvSpPr>
          <p:cNvPr id="260" name="Google Shape;260;p18"/>
          <p:cNvSpPr txBox="1"/>
          <p:nvPr/>
        </p:nvSpPr>
        <p:spPr>
          <a:xfrm>
            <a:off x="3662656" y="3938975"/>
            <a:ext cx="2473500" cy="6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FFFFFF"/>
                </a:solidFill>
                <a:latin typeface="Times New Roman"/>
                <a:ea typeface="Times New Roman"/>
                <a:cs typeface="Times New Roman"/>
                <a:sym typeface="Times New Roman"/>
              </a:rPr>
              <a:t>Renal Action</a:t>
            </a:r>
            <a:r>
              <a:rPr lang="en" sz="2500">
                <a:solidFill>
                  <a:srgbClr val="FFFFFF"/>
                </a:solidFill>
                <a:latin typeface="Times New Roman"/>
                <a:ea typeface="Times New Roman"/>
                <a:cs typeface="Times New Roman"/>
                <a:sym typeface="Times New Roman"/>
              </a:rPr>
              <a:t>:</a:t>
            </a:r>
            <a:endParaRPr sz="2500">
              <a:solidFill>
                <a:srgbClr val="FFFFFF"/>
              </a:solidFill>
            </a:endParaRPr>
          </a:p>
        </p:txBody>
      </p:sp>
      <p:sp>
        <p:nvSpPr>
          <p:cNvPr id="261" name="Google Shape;261;p18"/>
          <p:cNvSpPr txBox="1"/>
          <p:nvPr/>
        </p:nvSpPr>
        <p:spPr>
          <a:xfrm>
            <a:off x="1296675" y="5194663"/>
            <a:ext cx="12086700" cy="858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Aldosterone causes </a:t>
            </a:r>
            <a:r>
              <a:rPr b="1" lang="en" sz="2000">
                <a:solidFill>
                  <a:schemeClr val="dk1"/>
                </a:solidFill>
                <a:latin typeface="Times New Roman"/>
                <a:ea typeface="Times New Roman"/>
                <a:cs typeface="Times New Roman"/>
                <a:sym typeface="Times New Roman"/>
              </a:rPr>
              <a:t>sodium</a:t>
            </a:r>
            <a:r>
              <a:rPr lang="en" sz="2000">
                <a:solidFill>
                  <a:schemeClr val="dk1"/>
                </a:solidFill>
                <a:latin typeface="Times New Roman"/>
                <a:ea typeface="Times New Roman"/>
                <a:cs typeface="Times New Roman"/>
                <a:sym typeface="Times New Roman"/>
              </a:rPr>
              <a:t> to be </a:t>
            </a:r>
            <a:r>
              <a:rPr lang="en" sz="2000" u="sng">
                <a:solidFill>
                  <a:schemeClr val="dk1"/>
                </a:solidFill>
                <a:latin typeface="Times New Roman"/>
                <a:ea typeface="Times New Roman"/>
                <a:cs typeface="Times New Roman"/>
                <a:sym typeface="Times New Roman"/>
              </a:rPr>
              <a:t>conserved</a:t>
            </a:r>
            <a:r>
              <a:rPr lang="en" sz="2000">
                <a:solidFill>
                  <a:schemeClr val="dk1"/>
                </a:solidFill>
                <a:latin typeface="Times New Roman"/>
                <a:ea typeface="Times New Roman"/>
                <a:cs typeface="Times New Roman"/>
                <a:sym typeface="Times New Roman"/>
              </a:rPr>
              <a:t> in the ECF while increasing </a:t>
            </a:r>
            <a:r>
              <a:rPr b="1" lang="en" sz="2000">
                <a:solidFill>
                  <a:schemeClr val="dk1"/>
                </a:solidFill>
                <a:latin typeface="Times New Roman"/>
                <a:ea typeface="Times New Roman"/>
                <a:cs typeface="Times New Roman"/>
                <a:sym typeface="Times New Roman"/>
              </a:rPr>
              <a:t>potassium</a:t>
            </a:r>
            <a:r>
              <a:rPr lang="en" sz="2000">
                <a:solidFill>
                  <a:schemeClr val="dk1"/>
                </a:solidFill>
                <a:latin typeface="Times New Roman"/>
                <a:ea typeface="Times New Roman"/>
                <a:cs typeface="Times New Roman"/>
                <a:sym typeface="Times New Roman"/>
              </a:rPr>
              <a:t> </a:t>
            </a:r>
            <a:r>
              <a:rPr lang="en" sz="2000" u="sng">
                <a:solidFill>
                  <a:schemeClr val="dk1"/>
                </a:solidFill>
                <a:latin typeface="Times New Roman"/>
                <a:ea typeface="Times New Roman"/>
                <a:cs typeface="Times New Roman"/>
                <a:sym typeface="Times New Roman"/>
              </a:rPr>
              <a:t>excretion</a:t>
            </a:r>
            <a:r>
              <a:rPr lang="en" sz="2000">
                <a:solidFill>
                  <a:schemeClr val="dk1"/>
                </a:solidFill>
                <a:latin typeface="Times New Roman"/>
                <a:ea typeface="Times New Roman"/>
                <a:cs typeface="Times New Roman"/>
                <a:sym typeface="Times New Roman"/>
              </a:rPr>
              <a:t> in the urine.</a:t>
            </a:r>
            <a:endParaRPr sz="2000">
              <a:solidFill>
                <a:schemeClr val="dk1"/>
              </a:solidFill>
              <a:latin typeface="Times New Roman"/>
              <a:ea typeface="Times New Roman"/>
              <a:cs typeface="Times New Roman"/>
              <a:sym typeface="Times New Roman"/>
            </a:endParaRPr>
          </a:p>
          <a:p>
            <a:pPr indent="-355600" lvl="0" marL="457200" rtl="0" algn="l">
              <a:spcBef>
                <a:spcPts val="0"/>
              </a:spcBef>
              <a:spcAft>
                <a:spcPts val="0"/>
              </a:spcAft>
              <a:buClr>
                <a:schemeClr val="dk1"/>
              </a:buClr>
              <a:buSzPts val="2000"/>
              <a:buFont typeface="Times New Roman"/>
              <a:buChar char="➔"/>
            </a:pPr>
            <a:r>
              <a:rPr lang="en" sz="2000">
                <a:solidFill>
                  <a:srgbClr val="8E7CC3"/>
                </a:solidFill>
                <a:latin typeface="Times New Roman"/>
                <a:ea typeface="Times New Roman"/>
                <a:cs typeface="Times New Roman"/>
                <a:sym typeface="Times New Roman"/>
              </a:rPr>
              <a:t>I</a:t>
            </a:r>
            <a:r>
              <a:rPr lang="en" sz="2000">
                <a:solidFill>
                  <a:srgbClr val="8E7CC3"/>
                </a:solidFill>
                <a:latin typeface="Times New Roman"/>
                <a:ea typeface="Times New Roman"/>
                <a:cs typeface="Times New Roman"/>
                <a:sym typeface="Times New Roman"/>
              </a:rPr>
              <a:t>t also stimulates transport of potassium from the extracellular fluid into most cells of the body</a:t>
            </a:r>
            <a:r>
              <a:rPr lang="en" sz="2000">
                <a:solidFill>
                  <a:schemeClr val="dk1"/>
                </a:solidFill>
                <a:latin typeface="Times New Roman"/>
                <a:ea typeface="Times New Roman"/>
                <a:cs typeface="Times New Roman"/>
                <a:sym typeface="Times New Roman"/>
              </a:rPr>
              <a:t>.</a:t>
            </a:r>
            <a:endParaRPr sz="2000"/>
          </a:p>
        </p:txBody>
      </p:sp>
      <p:sp>
        <p:nvSpPr>
          <p:cNvPr id="262" name="Google Shape;262;p18"/>
          <p:cNvSpPr/>
          <p:nvPr/>
        </p:nvSpPr>
        <p:spPr>
          <a:xfrm>
            <a:off x="1145300" y="6000082"/>
            <a:ext cx="4141746" cy="618678"/>
          </a:xfrm>
          <a:prstGeom prst="flowChartTerminator">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8"/>
          <p:cNvSpPr/>
          <p:nvPr/>
        </p:nvSpPr>
        <p:spPr>
          <a:xfrm rot="20040">
            <a:off x="1463532" y="6082341"/>
            <a:ext cx="566110" cy="4773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48000" lIns="48000" spcFirstLastPara="1" rIns="48000" wrap="square" tIns="48000">
            <a:noAutofit/>
          </a:bodyPr>
          <a:lstStyle/>
          <a:p>
            <a:pPr indent="0" lvl="0" marL="0" rtl="0" algn="ctr">
              <a:spcBef>
                <a:spcPts val="0"/>
              </a:spcBef>
              <a:spcAft>
                <a:spcPts val="0"/>
              </a:spcAft>
              <a:buNone/>
            </a:pPr>
            <a:r>
              <a:rPr b="1" lang="en" sz="2500">
                <a:solidFill>
                  <a:srgbClr val="BF9000"/>
                </a:solidFill>
                <a:latin typeface="Comic Sans MS"/>
                <a:ea typeface="Comic Sans MS"/>
                <a:cs typeface="Comic Sans MS"/>
                <a:sym typeface="Comic Sans MS"/>
              </a:rPr>
              <a:t>2</a:t>
            </a:r>
            <a:endParaRPr b="1" sz="2500">
              <a:solidFill>
                <a:srgbClr val="BF9000"/>
              </a:solidFill>
              <a:latin typeface="Comic Sans MS"/>
              <a:ea typeface="Comic Sans MS"/>
              <a:cs typeface="Comic Sans MS"/>
              <a:sym typeface="Comic Sans MS"/>
            </a:endParaRPr>
          </a:p>
        </p:txBody>
      </p:sp>
      <p:sp>
        <p:nvSpPr>
          <p:cNvPr id="264" name="Google Shape;264;p18"/>
          <p:cNvSpPr txBox="1"/>
          <p:nvPr/>
        </p:nvSpPr>
        <p:spPr>
          <a:xfrm>
            <a:off x="2029564" y="5956288"/>
            <a:ext cx="2883900" cy="68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rgbClr val="FFFFFF"/>
                </a:solidFill>
                <a:latin typeface="Times New Roman"/>
                <a:ea typeface="Times New Roman"/>
                <a:cs typeface="Times New Roman"/>
                <a:sym typeface="Times New Roman"/>
              </a:rPr>
              <a:t>Circulatory Action</a:t>
            </a:r>
            <a:r>
              <a:rPr lang="en" sz="2500">
                <a:solidFill>
                  <a:srgbClr val="FFFFFF"/>
                </a:solidFill>
                <a:latin typeface="Times New Roman"/>
                <a:ea typeface="Times New Roman"/>
                <a:cs typeface="Times New Roman"/>
                <a:sym typeface="Times New Roman"/>
              </a:rPr>
              <a:t>:</a:t>
            </a:r>
            <a:endParaRPr sz="2500">
              <a:solidFill>
                <a:srgbClr val="FFFFFF"/>
              </a:solidFill>
            </a:endParaRPr>
          </a:p>
        </p:txBody>
      </p:sp>
      <p:sp>
        <p:nvSpPr>
          <p:cNvPr id="265" name="Google Shape;265;p18"/>
          <p:cNvSpPr/>
          <p:nvPr/>
        </p:nvSpPr>
        <p:spPr>
          <a:xfrm>
            <a:off x="1145300" y="7427450"/>
            <a:ext cx="4990950" cy="636390"/>
          </a:xfrm>
          <a:prstGeom prst="flowChartTerminator">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8"/>
          <p:cNvSpPr/>
          <p:nvPr/>
        </p:nvSpPr>
        <p:spPr>
          <a:xfrm rot="19882">
            <a:off x="1466098" y="7500099"/>
            <a:ext cx="570610" cy="491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48000" lIns="48000" spcFirstLastPara="1" rIns="48000" wrap="square" tIns="48000">
            <a:noAutofit/>
          </a:bodyPr>
          <a:lstStyle/>
          <a:p>
            <a:pPr indent="0" lvl="0" marL="0" rtl="0" algn="ctr">
              <a:spcBef>
                <a:spcPts val="0"/>
              </a:spcBef>
              <a:spcAft>
                <a:spcPts val="0"/>
              </a:spcAft>
              <a:buNone/>
            </a:pPr>
            <a:r>
              <a:rPr b="1" lang="en" sz="2500">
                <a:solidFill>
                  <a:srgbClr val="BF9000"/>
                </a:solidFill>
                <a:latin typeface="Comic Sans MS"/>
                <a:ea typeface="Comic Sans MS"/>
                <a:cs typeface="Comic Sans MS"/>
                <a:sym typeface="Comic Sans MS"/>
              </a:rPr>
              <a:t>3</a:t>
            </a:r>
            <a:endParaRPr b="1" sz="2500">
              <a:solidFill>
                <a:srgbClr val="BF9000"/>
              </a:solidFill>
              <a:latin typeface="Comic Sans MS"/>
              <a:ea typeface="Comic Sans MS"/>
              <a:cs typeface="Comic Sans MS"/>
              <a:sym typeface="Comic Sans MS"/>
            </a:endParaRPr>
          </a:p>
        </p:txBody>
      </p:sp>
      <p:sp>
        <p:nvSpPr>
          <p:cNvPr id="267" name="Google Shape;267;p18"/>
          <p:cNvSpPr txBox="1"/>
          <p:nvPr/>
        </p:nvSpPr>
        <p:spPr>
          <a:xfrm>
            <a:off x="2036697" y="7395850"/>
            <a:ext cx="3754800" cy="69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rgbClr val="FFFFFF"/>
                </a:solidFill>
                <a:latin typeface="Times New Roman"/>
                <a:ea typeface="Times New Roman"/>
                <a:cs typeface="Times New Roman"/>
                <a:sym typeface="Times New Roman"/>
              </a:rPr>
              <a:t>Na</a:t>
            </a:r>
            <a:r>
              <a:rPr b="1" baseline="30000" lang="en" sz="2500">
                <a:solidFill>
                  <a:srgbClr val="FFFFFF"/>
                </a:solidFill>
                <a:latin typeface="Times New Roman"/>
                <a:ea typeface="Times New Roman"/>
                <a:cs typeface="Times New Roman"/>
                <a:sym typeface="Times New Roman"/>
              </a:rPr>
              <a:t>+</a:t>
            </a:r>
            <a:r>
              <a:rPr b="1" lang="en" sz="2500">
                <a:solidFill>
                  <a:srgbClr val="FFFFFF"/>
                </a:solidFill>
                <a:latin typeface="Times New Roman"/>
                <a:ea typeface="Times New Roman"/>
                <a:cs typeface="Times New Roman"/>
                <a:sym typeface="Times New Roman"/>
              </a:rPr>
              <a:t> Reabsorption Action</a:t>
            </a:r>
            <a:r>
              <a:rPr lang="en" sz="2500">
                <a:solidFill>
                  <a:srgbClr val="FFFFFF"/>
                </a:solidFill>
                <a:latin typeface="Times New Roman"/>
                <a:ea typeface="Times New Roman"/>
                <a:cs typeface="Times New Roman"/>
                <a:sym typeface="Times New Roman"/>
              </a:rPr>
              <a:t>:</a:t>
            </a:r>
            <a:endParaRPr sz="2500">
              <a:solidFill>
                <a:srgbClr val="FFFFFF"/>
              </a:solidFill>
            </a:endParaRPr>
          </a:p>
        </p:txBody>
      </p:sp>
      <p:sp>
        <p:nvSpPr>
          <p:cNvPr id="268" name="Google Shape;268;p18"/>
          <p:cNvSpPr/>
          <p:nvPr/>
        </p:nvSpPr>
        <p:spPr>
          <a:xfrm>
            <a:off x="446197" y="9645486"/>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269" name="Google Shape;269;p18"/>
          <p:cNvSpPr/>
          <p:nvPr/>
        </p:nvSpPr>
        <p:spPr>
          <a:xfrm>
            <a:off x="446200" y="10156925"/>
            <a:ext cx="7402200" cy="2714100"/>
          </a:xfrm>
          <a:prstGeom prst="roundRect">
            <a:avLst>
              <a:gd fmla="val 12187" name="adj"/>
            </a:avLst>
          </a:prstGeom>
          <a:noFill/>
          <a:ln>
            <a:noFill/>
          </a:ln>
        </p:spPr>
        <p:txBody>
          <a:bodyPr anchorCtr="0" anchor="t" bIns="186625" lIns="186625" spcFirstLastPara="1" rIns="186625" wrap="square" tIns="186625">
            <a:noAutofit/>
          </a:bodyPr>
          <a:lstStyle/>
          <a:p>
            <a:pPr indent="-615950" lvl="0" marL="469900" rtl="0" algn="l">
              <a:lnSpc>
                <a:spcPct val="115000"/>
              </a:lnSpc>
              <a:spcBef>
                <a:spcPts val="0"/>
              </a:spcBef>
              <a:spcAft>
                <a:spcPts val="0"/>
              </a:spcAft>
              <a:buClr>
                <a:srgbClr val="000000"/>
              </a:buClr>
              <a:buSzPts val="2500"/>
              <a:buFont typeface="Times New Roman"/>
              <a:buChar char="●"/>
            </a:pPr>
            <a:r>
              <a:rPr b="1" lang="en" sz="2500">
                <a:latin typeface="Times New Roman"/>
                <a:ea typeface="Times New Roman"/>
                <a:cs typeface="Times New Roman"/>
                <a:sym typeface="Times New Roman"/>
              </a:rPr>
              <a:t>Hyperkalemia (</a:t>
            </a:r>
            <a:r>
              <a:rPr b="1" lang="en" sz="2500">
                <a:solidFill>
                  <a:srgbClr val="BF9000"/>
                </a:solidFill>
                <a:latin typeface="Times New Roman"/>
                <a:ea typeface="Times New Roman"/>
                <a:cs typeface="Times New Roman"/>
                <a:sym typeface="Times New Roman"/>
              </a:rPr>
              <a:t>increased</a:t>
            </a:r>
            <a:r>
              <a:rPr b="1" lang="en" sz="2500">
                <a:latin typeface="Times New Roman"/>
                <a:ea typeface="Times New Roman"/>
                <a:cs typeface="Times New Roman"/>
                <a:sym typeface="Times New Roman"/>
              </a:rPr>
              <a:t> </a:t>
            </a:r>
            <a:r>
              <a:rPr b="1" lang="en" sz="2500">
                <a:latin typeface="Times New Roman"/>
                <a:ea typeface="Times New Roman"/>
                <a:cs typeface="Times New Roman"/>
                <a:sym typeface="Times New Roman"/>
              </a:rPr>
              <a:t>K</a:t>
            </a:r>
            <a:r>
              <a:rPr b="1" baseline="30000" lang="en" sz="2500">
                <a:latin typeface="Times New Roman"/>
                <a:ea typeface="Times New Roman"/>
                <a:cs typeface="Times New Roman"/>
                <a:sym typeface="Times New Roman"/>
              </a:rPr>
              <a:t>+</a:t>
            </a:r>
            <a:r>
              <a:rPr b="1" lang="en" sz="2500">
                <a:latin typeface="Times New Roman"/>
                <a:ea typeface="Times New Roman"/>
                <a:cs typeface="Times New Roman"/>
                <a:sym typeface="Times New Roman"/>
              </a:rPr>
              <a:t> </a:t>
            </a:r>
            <a:r>
              <a:rPr lang="en" sz="2500">
                <a:latin typeface="Times New Roman"/>
                <a:ea typeface="Times New Roman"/>
                <a:cs typeface="Times New Roman"/>
                <a:sym typeface="Times New Roman"/>
              </a:rPr>
              <a:t>concentration in the ECF). </a:t>
            </a:r>
            <a:r>
              <a:rPr lang="en">
                <a:solidFill>
                  <a:srgbClr val="B45F06"/>
                </a:solidFill>
                <a:latin typeface="Times New Roman"/>
                <a:ea typeface="Times New Roman"/>
                <a:cs typeface="Times New Roman"/>
                <a:sym typeface="Times New Roman"/>
              </a:rPr>
              <a:t>The m</a:t>
            </a:r>
            <a:r>
              <a:rPr lang="en">
                <a:solidFill>
                  <a:srgbClr val="B45F06"/>
                </a:solidFill>
                <a:latin typeface="Times New Roman"/>
                <a:ea typeface="Times New Roman"/>
                <a:cs typeface="Times New Roman"/>
                <a:sym typeface="Times New Roman"/>
              </a:rPr>
              <a:t>ost </a:t>
            </a:r>
            <a:r>
              <a:rPr lang="en">
                <a:solidFill>
                  <a:srgbClr val="B45F06"/>
                </a:solidFill>
                <a:latin typeface="Times New Roman"/>
                <a:ea typeface="Times New Roman"/>
                <a:cs typeface="Times New Roman"/>
                <a:sym typeface="Times New Roman"/>
              </a:rPr>
              <a:t>important factor.</a:t>
            </a:r>
            <a:endParaRPr>
              <a:solidFill>
                <a:srgbClr val="B45F06"/>
              </a:solidFill>
              <a:latin typeface="Times New Roman"/>
              <a:ea typeface="Times New Roman"/>
              <a:cs typeface="Times New Roman"/>
              <a:sym typeface="Times New Roman"/>
            </a:endParaRPr>
          </a:p>
          <a:p>
            <a:pPr indent="-615950" lvl="0" marL="469900" rtl="0" algn="l">
              <a:lnSpc>
                <a:spcPct val="115000"/>
              </a:lnSpc>
              <a:spcBef>
                <a:spcPts val="0"/>
              </a:spcBef>
              <a:spcAft>
                <a:spcPts val="0"/>
              </a:spcAft>
              <a:buClr>
                <a:srgbClr val="000000"/>
              </a:buClr>
              <a:buSzPts val="2500"/>
              <a:buFont typeface="Times New Roman"/>
              <a:buChar char="●"/>
            </a:pPr>
            <a:r>
              <a:rPr b="1" lang="en" sz="2500">
                <a:solidFill>
                  <a:srgbClr val="BF9000"/>
                </a:solidFill>
                <a:latin typeface="Times New Roman"/>
                <a:ea typeface="Times New Roman"/>
                <a:cs typeface="Times New Roman"/>
                <a:sym typeface="Times New Roman"/>
              </a:rPr>
              <a:t>Decreased</a:t>
            </a:r>
            <a:r>
              <a:rPr b="1" lang="en" sz="2500">
                <a:solidFill>
                  <a:srgbClr val="E06666"/>
                </a:solidFill>
                <a:latin typeface="Times New Roman"/>
                <a:ea typeface="Times New Roman"/>
                <a:cs typeface="Times New Roman"/>
                <a:sym typeface="Times New Roman"/>
              </a:rPr>
              <a:t> </a:t>
            </a:r>
            <a:r>
              <a:rPr b="1" lang="en" sz="2500">
                <a:latin typeface="Times New Roman"/>
                <a:ea typeface="Times New Roman"/>
                <a:cs typeface="Times New Roman"/>
                <a:sym typeface="Times New Roman"/>
              </a:rPr>
              <a:t>Na+</a:t>
            </a:r>
            <a:r>
              <a:rPr lang="en" sz="2500">
                <a:latin typeface="Times New Roman"/>
                <a:ea typeface="Times New Roman"/>
                <a:cs typeface="Times New Roman"/>
                <a:sym typeface="Times New Roman"/>
              </a:rPr>
              <a:t> concentration in the ECF</a:t>
            </a:r>
            <a:endParaRPr sz="2500">
              <a:latin typeface="Times New Roman"/>
              <a:ea typeface="Times New Roman"/>
              <a:cs typeface="Times New Roman"/>
              <a:sym typeface="Times New Roman"/>
            </a:endParaRPr>
          </a:p>
          <a:p>
            <a:pPr indent="-615950" lvl="0" marL="469900" rtl="0" algn="l">
              <a:lnSpc>
                <a:spcPct val="115000"/>
              </a:lnSpc>
              <a:spcBef>
                <a:spcPts val="0"/>
              </a:spcBef>
              <a:spcAft>
                <a:spcPts val="0"/>
              </a:spcAft>
              <a:buClr>
                <a:srgbClr val="000000"/>
              </a:buClr>
              <a:buSzPts val="2500"/>
              <a:buFont typeface="Times New Roman"/>
              <a:buChar char="●"/>
            </a:pPr>
            <a:r>
              <a:rPr b="1" lang="en" sz="2500">
                <a:solidFill>
                  <a:srgbClr val="BF9000"/>
                </a:solidFill>
                <a:latin typeface="Times New Roman"/>
                <a:ea typeface="Times New Roman"/>
                <a:cs typeface="Times New Roman"/>
                <a:sym typeface="Times New Roman"/>
              </a:rPr>
              <a:t>Increased</a:t>
            </a:r>
            <a:r>
              <a:rPr lang="en" sz="2500">
                <a:latin typeface="Times New Roman"/>
                <a:ea typeface="Times New Roman"/>
                <a:cs typeface="Times New Roman"/>
                <a:sym typeface="Times New Roman"/>
              </a:rPr>
              <a:t> activity of the </a:t>
            </a:r>
            <a:r>
              <a:rPr b="1" lang="en" sz="2500">
                <a:latin typeface="Times New Roman"/>
                <a:ea typeface="Times New Roman"/>
                <a:cs typeface="Times New Roman"/>
                <a:sym typeface="Times New Roman"/>
              </a:rPr>
              <a:t>renin- angiotensin system</a:t>
            </a:r>
            <a:r>
              <a:rPr lang="en" sz="2500">
                <a:latin typeface="Times New Roman"/>
                <a:ea typeface="Times New Roman"/>
                <a:cs typeface="Times New Roman"/>
                <a:sym typeface="Times New Roman"/>
              </a:rPr>
              <a:t> (increased levels of </a:t>
            </a:r>
            <a:r>
              <a:rPr b="1" lang="en" sz="2500">
                <a:latin typeface="Times New Roman"/>
                <a:ea typeface="Times New Roman"/>
                <a:cs typeface="Times New Roman"/>
                <a:sym typeface="Times New Roman"/>
              </a:rPr>
              <a:t>angiotensin II</a:t>
            </a:r>
            <a:r>
              <a:rPr lang="en" sz="2500">
                <a:latin typeface="Times New Roman"/>
                <a:ea typeface="Times New Roman"/>
                <a:cs typeface="Times New Roman"/>
                <a:sym typeface="Times New Roman"/>
              </a:rPr>
              <a:t>) </a:t>
            </a:r>
            <a:endParaRPr sz="2500">
              <a:latin typeface="Times New Roman"/>
              <a:ea typeface="Times New Roman"/>
              <a:cs typeface="Times New Roman"/>
              <a:sym typeface="Times New Roman"/>
            </a:endParaRPr>
          </a:p>
          <a:p>
            <a:pPr indent="-615950" lvl="0" marL="469900" rtl="0" algn="l">
              <a:lnSpc>
                <a:spcPct val="115000"/>
              </a:lnSpc>
              <a:spcBef>
                <a:spcPts val="0"/>
              </a:spcBef>
              <a:spcAft>
                <a:spcPts val="0"/>
              </a:spcAft>
              <a:buClr>
                <a:schemeClr val="dk1"/>
              </a:buClr>
              <a:buSzPts val="2500"/>
              <a:buFont typeface="Times New Roman"/>
              <a:buChar char="●"/>
            </a:pPr>
            <a:r>
              <a:rPr b="1" lang="en" sz="2500">
                <a:solidFill>
                  <a:schemeClr val="dk1"/>
                </a:solidFill>
                <a:latin typeface="Times New Roman"/>
                <a:ea typeface="Times New Roman"/>
                <a:cs typeface="Times New Roman"/>
                <a:sym typeface="Times New Roman"/>
              </a:rPr>
              <a:t>Hyp</a:t>
            </a:r>
            <a:r>
              <a:rPr lang="en" sz="2500">
                <a:solidFill>
                  <a:schemeClr val="dk1"/>
                </a:solidFill>
                <a:latin typeface="Times New Roman"/>
                <a:ea typeface="Times New Roman"/>
                <a:cs typeface="Times New Roman"/>
                <a:sym typeface="Times New Roman"/>
              </a:rPr>
              <a:t>ovolemia, renin-</a:t>
            </a:r>
            <a:r>
              <a:rPr lang="en" sz="2500">
                <a:solidFill>
                  <a:schemeClr val="dk1"/>
                </a:solidFill>
                <a:latin typeface="Times New Roman"/>
                <a:ea typeface="Times New Roman"/>
                <a:cs typeface="Times New Roman"/>
                <a:sym typeface="Times New Roman"/>
              </a:rPr>
              <a:t>angiotensin</a:t>
            </a:r>
            <a:r>
              <a:rPr lang="en" sz="2500">
                <a:solidFill>
                  <a:schemeClr val="dk1"/>
                </a:solidFill>
                <a:latin typeface="Times New Roman"/>
                <a:ea typeface="Times New Roman"/>
                <a:cs typeface="Times New Roman"/>
                <a:sym typeface="Times New Roman"/>
              </a:rPr>
              <a:t> system is the major stimulant. </a:t>
            </a:r>
            <a:endParaRPr sz="2500">
              <a:solidFill>
                <a:schemeClr val="dk1"/>
              </a:solidFill>
              <a:latin typeface="Times New Roman"/>
              <a:ea typeface="Times New Roman"/>
              <a:cs typeface="Times New Roman"/>
              <a:sym typeface="Times New Roman"/>
            </a:endParaRPr>
          </a:p>
          <a:p>
            <a:pPr indent="-615950" lvl="0" marL="469900" rtl="0" algn="l">
              <a:lnSpc>
                <a:spcPct val="115000"/>
              </a:lnSpc>
              <a:spcBef>
                <a:spcPts val="0"/>
              </a:spcBef>
              <a:spcAft>
                <a:spcPts val="0"/>
              </a:spcAft>
              <a:buClr>
                <a:schemeClr val="dk1"/>
              </a:buClr>
              <a:buSzPts val="2500"/>
              <a:buFont typeface="Times New Roman"/>
              <a:buChar char="●"/>
            </a:pPr>
            <a:r>
              <a:rPr b="1" lang="en" sz="2500">
                <a:solidFill>
                  <a:schemeClr val="dk1"/>
                </a:solidFill>
                <a:latin typeface="Times New Roman"/>
                <a:ea typeface="Times New Roman"/>
                <a:cs typeface="Times New Roman"/>
                <a:sym typeface="Times New Roman"/>
              </a:rPr>
              <a:t>Hypo</a:t>
            </a:r>
            <a:r>
              <a:rPr lang="en" sz="2500">
                <a:solidFill>
                  <a:schemeClr val="dk1"/>
                </a:solidFill>
                <a:latin typeface="Times New Roman"/>
                <a:ea typeface="Times New Roman"/>
                <a:cs typeface="Times New Roman"/>
                <a:sym typeface="Times New Roman"/>
              </a:rPr>
              <a:t>tension  </a:t>
            </a:r>
            <a:endParaRPr sz="2500">
              <a:latin typeface="Times New Roman"/>
              <a:ea typeface="Times New Roman"/>
              <a:cs typeface="Times New Roman"/>
              <a:sym typeface="Times New Roman"/>
            </a:endParaRPr>
          </a:p>
        </p:txBody>
      </p:sp>
      <p:sp>
        <p:nvSpPr>
          <p:cNvPr id="270" name="Google Shape;270;p18"/>
          <p:cNvSpPr txBox="1"/>
          <p:nvPr/>
        </p:nvSpPr>
        <p:spPr>
          <a:xfrm>
            <a:off x="7558325" y="10314525"/>
            <a:ext cx="5971500" cy="3000000"/>
          </a:xfrm>
          <a:prstGeom prst="rect">
            <a:avLst/>
          </a:prstGeom>
          <a:noFill/>
          <a:ln>
            <a:noFill/>
          </a:ln>
        </p:spPr>
        <p:txBody>
          <a:bodyPr anchorCtr="0" anchor="t" bIns="91425" lIns="91425" spcFirstLastPara="1" rIns="91425" wrap="square" tIns="91425">
            <a:noAutofit/>
          </a:bodyPr>
          <a:lstStyle/>
          <a:p>
            <a:pPr indent="-615950" lvl="0" marL="927100" rtl="0" algn="l">
              <a:lnSpc>
                <a:spcPct val="115000"/>
              </a:lnSpc>
              <a:spcBef>
                <a:spcPts val="0"/>
              </a:spcBef>
              <a:spcAft>
                <a:spcPts val="0"/>
              </a:spcAft>
              <a:buClr>
                <a:schemeClr val="dk1"/>
              </a:buClr>
              <a:buSzPts val="2500"/>
              <a:buFont typeface="Times New Roman"/>
              <a:buChar char="●"/>
            </a:pPr>
            <a:r>
              <a:rPr b="1" lang="en" sz="2500">
                <a:solidFill>
                  <a:schemeClr val="dk1"/>
                </a:solidFill>
                <a:latin typeface="Times New Roman"/>
                <a:ea typeface="Times New Roman"/>
                <a:cs typeface="Times New Roman"/>
                <a:sym typeface="Times New Roman"/>
              </a:rPr>
              <a:t>ACTH: </a:t>
            </a:r>
            <a:r>
              <a:rPr lang="en" sz="2500">
                <a:solidFill>
                  <a:schemeClr val="dk1"/>
                </a:solidFill>
                <a:latin typeface="Times New Roman"/>
                <a:ea typeface="Times New Roman"/>
                <a:cs typeface="Times New Roman"/>
                <a:sym typeface="Times New Roman"/>
              </a:rPr>
              <a:t> also stimulates aldosterone synthesis. </a:t>
            </a:r>
            <a:r>
              <a:rPr lang="en" sz="2500">
                <a:solidFill>
                  <a:srgbClr val="76A5AF"/>
                </a:solidFill>
                <a:latin typeface="Times New Roman"/>
                <a:ea typeface="Times New Roman"/>
                <a:cs typeface="Times New Roman"/>
                <a:sym typeface="Times New Roman"/>
              </a:rPr>
              <a:t>However the ACTH stimulation is more transient than the other stimuli and is diminished within several days.</a:t>
            </a:r>
            <a:endParaRPr sz="2500">
              <a:solidFill>
                <a:srgbClr val="76A5AF"/>
              </a:solidFill>
              <a:latin typeface="Times New Roman"/>
              <a:ea typeface="Times New Roman"/>
              <a:cs typeface="Times New Roman"/>
              <a:sym typeface="Times New Roman"/>
            </a:endParaRPr>
          </a:p>
          <a:p>
            <a:pPr indent="-615950" lvl="0" marL="927100" rtl="0" algn="l">
              <a:lnSpc>
                <a:spcPct val="115000"/>
              </a:lnSpc>
              <a:spcBef>
                <a:spcPts val="0"/>
              </a:spcBef>
              <a:spcAft>
                <a:spcPts val="0"/>
              </a:spcAft>
              <a:buClr>
                <a:schemeClr val="dk1"/>
              </a:buClr>
              <a:buSzPts val="2500"/>
              <a:buFont typeface="Times New Roman"/>
              <a:buChar char="●"/>
            </a:pPr>
            <a:r>
              <a:rPr b="1" lang="en" sz="2500">
                <a:solidFill>
                  <a:schemeClr val="dk1"/>
                </a:solidFill>
                <a:latin typeface="Times New Roman"/>
                <a:ea typeface="Times New Roman"/>
                <a:cs typeface="Times New Roman"/>
                <a:sym typeface="Times New Roman"/>
              </a:rPr>
              <a:t>Stress, surgery</a:t>
            </a:r>
            <a:r>
              <a:rPr lang="en" sz="2500">
                <a:solidFill>
                  <a:schemeClr val="dk1"/>
                </a:solidFill>
                <a:latin typeface="Times New Roman"/>
                <a:ea typeface="Times New Roman"/>
                <a:cs typeface="Times New Roman"/>
                <a:sym typeface="Times New Roman"/>
              </a:rPr>
              <a:t>. </a:t>
            </a:r>
            <a:endParaRPr/>
          </a:p>
        </p:txBody>
      </p:sp>
      <p:grpSp>
        <p:nvGrpSpPr>
          <p:cNvPr id="271" name="Google Shape;271;p18"/>
          <p:cNvGrpSpPr/>
          <p:nvPr/>
        </p:nvGrpSpPr>
        <p:grpSpPr>
          <a:xfrm>
            <a:off x="490923" y="11380966"/>
            <a:ext cx="379164" cy="351675"/>
            <a:chOff x="-676669" y="12040190"/>
            <a:chExt cx="570600" cy="533325"/>
          </a:xfrm>
        </p:grpSpPr>
        <p:sp>
          <p:nvSpPr>
            <p:cNvPr id="272" name="Google Shape;272;p18"/>
            <p:cNvSpPr/>
            <p:nvPr/>
          </p:nvSpPr>
          <p:spPr>
            <a:xfrm>
              <a:off x="-676669" y="12040190"/>
              <a:ext cx="570600" cy="533325"/>
            </a:xfrm>
            <a:prstGeom prst="flowChartDecision">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p:nvPr/>
          </p:nvSpPr>
          <p:spPr>
            <a:xfrm rot="5400000">
              <a:off x="-604537" y="12108270"/>
              <a:ext cx="426300" cy="397175"/>
            </a:xfrm>
            <a:prstGeom prst="flowChartDecision">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p18"/>
          <p:cNvSpPr txBox="1"/>
          <p:nvPr/>
        </p:nvSpPr>
        <p:spPr>
          <a:xfrm>
            <a:off x="961375" y="14028425"/>
            <a:ext cx="14097000" cy="96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900">
                <a:solidFill>
                  <a:srgbClr val="8E7CC3"/>
                </a:solidFill>
                <a:latin typeface="Oswald"/>
                <a:ea typeface="Oswald"/>
                <a:cs typeface="Oswald"/>
                <a:sym typeface="Oswald"/>
              </a:rPr>
              <a:t>Aldosterone Secretion is </a:t>
            </a:r>
            <a:r>
              <a:rPr lang="en" sz="3900">
                <a:solidFill>
                  <a:srgbClr val="8E7CC3"/>
                </a:solidFill>
                <a:latin typeface="Oswald"/>
                <a:ea typeface="Oswald"/>
                <a:cs typeface="Oswald"/>
                <a:sym typeface="Oswald"/>
              </a:rPr>
              <a:t>Inhibited </a:t>
            </a:r>
            <a:r>
              <a:rPr lang="en" sz="3900">
                <a:solidFill>
                  <a:srgbClr val="8E7CC3"/>
                </a:solidFill>
                <a:latin typeface="Oswald"/>
                <a:ea typeface="Oswald"/>
                <a:cs typeface="Oswald"/>
                <a:sym typeface="Oswald"/>
              </a:rPr>
              <a:t>By Atrial Natriuretic Peptide (ANP).</a:t>
            </a:r>
            <a:endParaRPr sz="3900">
              <a:solidFill>
                <a:srgbClr val="8E7CC3"/>
              </a:solidFill>
              <a:latin typeface="Oswald"/>
              <a:ea typeface="Oswald"/>
              <a:cs typeface="Oswald"/>
              <a:sym typeface="Oswald"/>
            </a:endParaRPr>
          </a:p>
        </p:txBody>
      </p:sp>
      <p:sp>
        <p:nvSpPr>
          <p:cNvPr id="275" name="Google Shape;275;p18"/>
          <p:cNvSpPr/>
          <p:nvPr/>
        </p:nvSpPr>
        <p:spPr>
          <a:xfrm>
            <a:off x="446209" y="14293774"/>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pic>
        <p:nvPicPr>
          <p:cNvPr id="276" name="Google Shape;276;p18"/>
          <p:cNvPicPr preferRelativeResize="0"/>
          <p:nvPr/>
        </p:nvPicPr>
        <p:blipFill>
          <a:blip r:embed="rId4">
            <a:alphaModFix/>
          </a:blip>
          <a:stretch>
            <a:fillRect/>
          </a:stretch>
        </p:blipFill>
        <p:spPr>
          <a:xfrm>
            <a:off x="3662650" y="15014326"/>
            <a:ext cx="4337272" cy="2912076"/>
          </a:xfrm>
          <a:prstGeom prst="rect">
            <a:avLst/>
          </a:prstGeom>
          <a:noFill/>
          <a:ln cap="flat" cmpd="sng" w="9525">
            <a:solidFill>
              <a:srgbClr val="000000"/>
            </a:solidFill>
            <a:prstDash val="solid"/>
            <a:round/>
            <a:headEnd len="sm" w="sm" type="none"/>
            <a:tailEnd len="sm" w="sm" type="none"/>
          </a:ln>
        </p:spPr>
      </p:pic>
      <p:pic>
        <p:nvPicPr>
          <p:cNvPr id="277" name="Google Shape;277;p18"/>
          <p:cNvPicPr preferRelativeResize="0"/>
          <p:nvPr/>
        </p:nvPicPr>
        <p:blipFill rotWithShape="1">
          <a:blip r:embed="rId5">
            <a:alphaModFix/>
          </a:blip>
          <a:srcRect b="0" l="26851" r="27883" t="11253"/>
          <a:stretch/>
        </p:blipFill>
        <p:spPr>
          <a:xfrm>
            <a:off x="1006726" y="15071275"/>
            <a:ext cx="2473500" cy="2912069"/>
          </a:xfrm>
          <a:prstGeom prst="rect">
            <a:avLst/>
          </a:prstGeom>
          <a:noFill/>
          <a:ln cap="flat" cmpd="sng" w="9525">
            <a:solidFill>
              <a:srgbClr val="000000"/>
            </a:solidFill>
            <a:prstDash val="solid"/>
            <a:round/>
            <a:headEnd len="sm" w="sm" type="none"/>
            <a:tailEnd len="sm" w="sm" type="none"/>
          </a:ln>
        </p:spPr>
      </p:pic>
      <p:sp>
        <p:nvSpPr>
          <p:cNvPr id="278" name="Google Shape;278;p18"/>
          <p:cNvSpPr txBox="1"/>
          <p:nvPr/>
        </p:nvSpPr>
        <p:spPr>
          <a:xfrm>
            <a:off x="3907121" y="18079350"/>
            <a:ext cx="3652800" cy="254700"/>
          </a:xfrm>
          <a:prstGeom prst="rect">
            <a:avLst/>
          </a:prstGeom>
          <a:noFill/>
          <a:ln>
            <a:noFill/>
          </a:ln>
        </p:spPr>
        <p:txBody>
          <a:bodyPr anchorCtr="0" anchor="ctr" bIns="242375" lIns="242375" spcFirstLastPara="1" rIns="242375" wrap="square" tIns="242375">
            <a:noAutofit/>
          </a:bodyPr>
          <a:lstStyle/>
          <a:p>
            <a:pPr indent="0" lvl="0" marL="0" rtl="0" algn="ctr">
              <a:spcBef>
                <a:spcPts val="0"/>
              </a:spcBef>
              <a:spcAft>
                <a:spcPts val="0"/>
              </a:spcAft>
              <a:buNone/>
            </a:pPr>
            <a:r>
              <a:rPr b="1" lang="en" sz="1900">
                <a:latin typeface="Merriweather"/>
                <a:ea typeface="Merriweather"/>
                <a:cs typeface="Merriweather"/>
                <a:sym typeface="Merriweather"/>
              </a:rPr>
              <a:t>Figure 10-14</a:t>
            </a:r>
            <a:endParaRPr sz="1900">
              <a:latin typeface="Merriweather"/>
              <a:ea typeface="Merriweather"/>
              <a:cs typeface="Merriweather"/>
              <a:sym typeface="Merriweather"/>
            </a:endParaRPr>
          </a:p>
        </p:txBody>
      </p:sp>
      <p:sp>
        <p:nvSpPr>
          <p:cNvPr id="279" name="Google Shape;279;p18"/>
          <p:cNvSpPr txBox="1"/>
          <p:nvPr/>
        </p:nvSpPr>
        <p:spPr>
          <a:xfrm>
            <a:off x="864600" y="17893475"/>
            <a:ext cx="2907300" cy="579000"/>
          </a:xfrm>
          <a:prstGeom prst="rect">
            <a:avLst/>
          </a:prstGeom>
          <a:noFill/>
          <a:ln>
            <a:noFill/>
          </a:ln>
        </p:spPr>
        <p:txBody>
          <a:bodyPr anchorCtr="0" anchor="ctr" bIns="242375" lIns="242375" spcFirstLastPara="1" rIns="242375" wrap="square" tIns="242375">
            <a:noAutofit/>
          </a:bodyPr>
          <a:lstStyle/>
          <a:p>
            <a:pPr indent="0" lvl="0" marL="0" rtl="0" algn="ctr">
              <a:spcBef>
                <a:spcPts val="0"/>
              </a:spcBef>
              <a:spcAft>
                <a:spcPts val="0"/>
              </a:spcAft>
              <a:buNone/>
            </a:pPr>
            <a:r>
              <a:rPr b="1" lang="en" sz="1900">
                <a:latin typeface="Merriweather"/>
                <a:ea typeface="Merriweather"/>
                <a:cs typeface="Merriweather"/>
                <a:sym typeface="Merriweather"/>
              </a:rPr>
              <a:t>Figure 10-13</a:t>
            </a:r>
            <a:endParaRPr sz="1900">
              <a:latin typeface="Merriweather"/>
              <a:ea typeface="Merriweather"/>
              <a:cs typeface="Merriweather"/>
              <a:sym typeface="Merriweather"/>
            </a:endParaRPr>
          </a:p>
        </p:txBody>
      </p:sp>
      <p:sp>
        <p:nvSpPr>
          <p:cNvPr id="280" name="Google Shape;280;p18"/>
          <p:cNvSpPr/>
          <p:nvPr/>
        </p:nvSpPr>
        <p:spPr>
          <a:xfrm>
            <a:off x="582975" y="18516475"/>
            <a:ext cx="135141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281" name="Google Shape;281;p18"/>
          <p:cNvSpPr/>
          <p:nvPr/>
        </p:nvSpPr>
        <p:spPr>
          <a:xfrm>
            <a:off x="0" y="18516475"/>
            <a:ext cx="5064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282" name="Google Shape;282;p18"/>
          <p:cNvSpPr txBox="1"/>
          <p:nvPr/>
        </p:nvSpPr>
        <p:spPr>
          <a:xfrm>
            <a:off x="71575" y="18986775"/>
            <a:ext cx="14097000" cy="680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AutoNum type="arabicPeriod"/>
            </a:pPr>
            <a:r>
              <a:rPr lang="en" sz="1800">
                <a:latin typeface="Times New Roman"/>
                <a:ea typeface="Times New Roman"/>
                <a:cs typeface="Times New Roman"/>
                <a:sym typeface="Times New Roman"/>
              </a:rPr>
              <a:t>We strongly suggest reading page three to better appreciate aldosterone’s mechanism of action. </a:t>
            </a:r>
            <a:endParaRPr sz="18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AutoNum type="arabicPeriod"/>
            </a:pPr>
            <a:r>
              <a:rPr lang="en" sz="1800">
                <a:latin typeface="Times New Roman"/>
                <a:ea typeface="Times New Roman"/>
                <a:cs typeface="Times New Roman"/>
                <a:sym typeface="Times New Roman"/>
              </a:rPr>
              <a:t>In the absence of aldosterone, intestinal sodium absorption is decreased, sodium draws water into the lumen and causes diarrhea, as in addison’s disease. </a:t>
            </a:r>
            <a:endParaRPr sz="1800">
              <a:latin typeface="Times New Roman"/>
              <a:ea typeface="Times New Roman"/>
              <a:cs typeface="Times New Roman"/>
              <a:sym typeface="Times New Roman"/>
            </a:endParaRPr>
          </a:p>
        </p:txBody>
      </p:sp>
      <p:grpSp>
        <p:nvGrpSpPr>
          <p:cNvPr id="283" name="Google Shape;283;p18"/>
          <p:cNvGrpSpPr/>
          <p:nvPr/>
        </p:nvGrpSpPr>
        <p:grpSpPr>
          <a:xfrm>
            <a:off x="490923" y="11831320"/>
            <a:ext cx="379164" cy="351675"/>
            <a:chOff x="-676669" y="12040190"/>
            <a:chExt cx="570600" cy="533325"/>
          </a:xfrm>
        </p:grpSpPr>
        <p:sp>
          <p:nvSpPr>
            <p:cNvPr id="284" name="Google Shape;284;p18"/>
            <p:cNvSpPr/>
            <p:nvPr/>
          </p:nvSpPr>
          <p:spPr>
            <a:xfrm>
              <a:off x="-676669" y="12040190"/>
              <a:ext cx="570600" cy="533325"/>
            </a:xfrm>
            <a:prstGeom prst="flowChartDecision">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p:nvPr/>
          </p:nvSpPr>
          <p:spPr>
            <a:xfrm rot="5400000">
              <a:off x="-604537" y="12108270"/>
              <a:ext cx="426300" cy="397175"/>
            </a:xfrm>
            <a:prstGeom prst="flowChartDecision">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 name="Google Shape;286;p18"/>
          <p:cNvGrpSpPr/>
          <p:nvPr/>
        </p:nvGrpSpPr>
        <p:grpSpPr>
          <a:xfrm>
            <a:off x="490923" y="12652659"/>
            <a:ext cx="379164" cy="351675"/>
            <a:chOff x="-676669" y="12040190"/>
            <a:chExt cx="570600" cy="533325"/>
          </a:xfrm>
        </p:grpSpPr>
        <p:sp>
          <p:nvSpPr>
            <p:cNvPr id="287" name="Google Shape;287;p18"/>
            <p:cNvSpPr/>
            <p:nvPr/>
          </p:nvSpPr>
          <p:spPr>
            <a:xfrm>
              <a:off x="-676669" y="12040190"/>
              <a:ext cx="570600" cy="533325"/>
            </a:xfrm>
            <a:prstGeom prst="flowChartDecision">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
            <p:cNvSpPr/>
            <p:nvPr/>
          </p:nvSpPr>
          <p:spPr>
            <a:xfrm rot="5400000">
              <a:off x="-604537" y="12108270"/>
              <a:ext cx="426300" cy="397175"/>
            </a:xfrm>
            <a:prstGeom prst="flowChartDecision">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 name="Google Shape;289;p18"/>
          <p:cNvGrpSpPr/>
          <p:nvPr/>
        </p:nvGrpSpPr>
        <p:grpSpPr>
          <a:xfrm>
            <a:off x="490923" y="13547026"/>
            <a:ext cx="379164" cy="351675"/>
            <a:chOff x="-676669" y="12040190"/>
            <a:chExt cx="570600" cy="533325"/>
          </a:xfrm>
        </p:grpSpPr>
        <p:sp>
          <p:nvSpPr>
            <p:cNvPr id="290" name="Google Shape;290;p18"/>
            <p:cNvSpPr/>
            <p:nvPr/>
          </p:nvSpPr>
          <p:spPr>
            <a:xfrm>
              <a:off x="-676669" y="12040190"/>
              <a:ext cx="570600" cy="533325"/>
            </a:xfrm>
            <a:prstGeom prst="flowChartDecision">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
            <p:cNvSpPr/>
            <p:nvPr/>
          </p:nvSpPr>
          <p:spPr>
            <a:xfrm rot="5400000">
              <a:off x="-604537" y="12108270"/>
              <a:ext cx="426300" cy="397175"/>
            </a:xfrm>
            <a:prstGeom prst="flowChartDecision">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 name="Google Shape;292;p18"/>
          <p:cNvGrpSpPr/>
          <p:nvPr/>
        </p:nvGrpSpPr>
        <p:grpSpPr>
          <a:xfrm>
            <a:off x="490923" y="10456498"/>
            <a:ext cx="379164" cy="351675"/>
            <a:chOff x="-676669" y="12040190"/>
            <a:chExt cx="570600" cy="533325"/>
          </a:xfrm>
        </p:grpSpPr>
        <p:sp>
          <p:nvSpPr>
            <p:cNvPr id="293" name="Google Shape;293;p18"/>
            <p:cNvSpPr/>
            <p:nvPr/>
          </p:nvSpPr>
          <p:spPr>
            <a:xfrm>
              <a:off x="-676669" y="12040190"/>
              <a:ext cx="570600" cy="533325"/>
            </a:xfrm>
            <a:prstGeom prst="flowChartDecision">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8"/>
            <p:cNvSpPr/>
            <p:nvPr/>
          </p:nvSpPr>
          <p:spPr>
            <a:xfrm rot="5400000">
              <a:off x="-604537" y="12108270"/>
              <a:ext cx="426300" cy="397175"/>
            </a:xfrm>
            <a:prstGeom prst="flowChartDecision">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 name="Google Shape;295;p18"/>
          <p:cNvGrpSpPr/>
          <p:nvPr/>
        </p:nvGrpSpPr>
        <p:grpSpPr>
          <a:xfrm>
            <a:off x="7820298" y="10492835"/>
            <a:ext cx="379164" cy="351675"/>
            <a:chOff x="-676669" y="12040190"/>
            <a:chExt cx="570600" cy="533325"/>
          </a:xfrm>
        </p:grpSpPr>
        <p:sp>
          <p:nvSpPr>
            <p:cNvPr id="296" name="Google Shape;296;p18"/>
            <p:cNvSpPr/>
            <p:nvPr/>
          </p:nvSpPr>
          <p:spPr>
            <a:xfrm>
              <a:off x="-676669" y="12040190"/>
              <a:ext cx="570600" cy="533325"/>
            </a:xfrm>
            <a:prstGeom prst="flowChartDecision">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8"/>
            <p:cNvSpPr/>
            <p:nvPr/>
          </p:nvSpPr>
          <p:spPr>
            <a:xfrm rot="5400000">
              <a:off x="-604537" y="12108270"/>
              <a:ext cx="426300" cy="397175"/>
            </a:xfrm>
            <a:prstGeom prst="flowChartDecision">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8" name="Google Shape;298;p18"/>
          <p:cNvGrpSpPr/>
          <p:nvPr/>
        </p:nvGrpSpPr>
        <p:grpSpPr>
          <a:xfrm>
            <a:off x="7848410" y="12652660"/>
            <a:ext cx="379164" cy="351675"/>
            <a:chOff x="-676669" y="12040190"/>
            <a:chExt cx="570600" cy="533325"/>
          </a:xfrm>
        </p:grpSpPr>
        <p:sp>
          <p:nvSpPr>
            <p:cNvPr id="299" name="Google Shape;299;p18"/>
            <p:cNvSpPr/>
            <p:nvPr/>
          </p:nvSpPr>
          <p:spPr>
            <a:xfrm>
              <a:off x="-676669" y="12040190"/>
              <a:ext cx="570600" cy="533325"/>
            </a:xfrm>
            <a:prstGeom prst="flowChartDecision">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8"/>
            <p:cNvSpPr/>
            <p:nvPr/>
          </p:nvSpPr>
          <p:spPr>
            <a:xfrm rot="5400000">
              <a:off x="-604537" y="12108270"/>
              <a:ext cx="426300" cy="397175"/>
            </a:xfrm>
            <a:prstGeom prst="flowChartDecision">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18"/>
          <p:cNvSpPr txBox="1"/>
          <p:nvPr/>
        </p:nvSpPr>
        <p:spPr>
          <a:xfrm>
            <a:off x="8340775" y="15150125"/>
            <a:ext cx="4991100" cy="109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999999"/>
                </a:solidFill>
                <a:highlight>
                  <a:srgbClr val="FFFFFF"/>
                </a:highlight>
                <a:latin typeface="Times New Roman"/>
                <a:ea typeface="Times New Roman"/>
                <a:cs typeface="Times New Roman"/>
                <a:sym typeface="Times New Roman"/>
              </a:rPr>
              <a:t>ANP inhibits adenylate cyclase through an inhibitory G protein.</a:t>
            </a:r>
            <a:endParaRPr sz="2400">
              <a:solidFill>
                <a:srgbClr val="999999"/>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19"/>
          <p:cNvSpPr/>
          <p:nvPr/>
        </p:nvSpPr>
        <p:spPr>
          <a:xfrm>
            <a:off x="288838" y="5416940"/>
            <a:ext cx="8233200" cy="5934300"/>
          </a:xfrm>
          <a:prstGeom prst="roundRect">
            <a:avLst>
              <a:gd fmla="val 16667" name="adj"/>
            </a:avLst>
          </a:prstGeom>
          <a:noFill/>
          <a:ln cap="flat" cmpd="sng" w="38100">
            <a:solidFill>
              <a:srgbClr val="76A5A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0" y="3704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08" name="Google Shape;308;p19"/>
          <p:cNvSpPr/>
          <p:nvPr/>
        </p:nvSpPr>
        <p:spPr>
          <a:xfrm>
            <a:off x="656616" y="3705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09" name="Google Shape;309;p19"/>
          <p:cNvSpPr txBox="1"/>
          <p:nvPr/>
        </p:nvSpPr>
        <p:spPr>
          <a:xfrm>
            <a:off x="188014" y="3216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6</a:t>
            </a:r>
            <a:endParaRPr sz="4500">
              <a:solidFill>
                <a:srgbClr val="FFFFFF"/>
              </a:solidFill>
              <a:latin typeface="Oswald"/>
              <a:ea typeface="Oswald"/>
              <a:cs typeface="Oswald"/>
              <a:sym typeface="Oswald"/>
            </a:endParaRPr>
          </a:p>
        </p:txBody>
      </p:sp>
      <p:sp>
        <p:nvSpPr>
          <p:cNvPr id="310" name="Google Shape;310;p19"/>
          <p:cNvSpPr txBox="1"/>
          <p:nvPr/>
        </p:nvSpPr>
        <p:spPr>
          <a:xfrm>
            <a:off x="11409324" y="3601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 </a:t>
            </a:r>
            <a:endParaRPr sz="3500">
              <a:latin typeface="Oswald"/>
              <a:ea typeface="Oswald"/>
              <a:cs typeface="Oswald"/>
              <a:sym typeface="Oswald"/>
            </a:endParaRPr>
          </a:p>
        </p:txBody>
      </p:sp>
      <p:sp>
        <p:nvSpPr>
          <p:cNvPr id="311" name="Google Shape;311;p19"/>
          <p:cNvSpPr txBox="1"/>
          <p:nvPr/>
        </p:nvSpPr>
        <p:spPr>
          <a:xfrm>
            <a:off x="929925" y="3704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MINERALCORTICOIDS</a:t>
            </a:r>
            <a:endParaRPr sz="3200">
              <a:solidFill>
                <a:srgbClr val="FFFFFF"/>
              </a:solidFill>
              <a:latin typeface="Oswald"/>
              <a:ea typeface="Oswald"/>
              <a:cs typeface="Oswald"/>
              <a:sym typeface="Oswald"/>
            </a:endParaRPr>
          </a:p>
        </p:txBody>
      </p:sp>
      <p:sp>
        <p:nvSpPr>
          <p:cNvPr id="312" name="Google Shape;312;p19"/>
          <p:cNvSpPr txBox="1"/>
          <p:nvPr/>
        </p:nvSpPr>
        <p:spPr>
          <a:xfrm>
            <a:off x="757443" y="5051247"/>
            <a:ext cx="2607000" cy="699600"/>
          </a:xfrm>
          <a:prstGeom prst="rect">
            <a:avLst/>
          </a:prstGeom>
          <a:solidFill>
            <a:srgbClr val="D0E0E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Angiotensin II</a:t>
            </a:r>
            <a:endParaRPr sz="3000">
              <a:latin typeface="Times New Roman"/>
              <a:ea typeface="Times New Roman"/>
              <a:cs typeface="Times New Roman"/>
              <a:sym typeface="Times New Roman"/>
            </a:endParaRPr>
          </a:p>
        </p:txBody>
      </p:sp>
      <p:sp>
        <p:nvSpPr>
          <p:cNvPr id="313" name="Google Shape;313;p19"/>
          <p:cNvSpPr txBox="1"/>
          <p:nvPr/>
        </p:nvSpPr>
        <p:spPr>
          <a:xfrm>
            <a:off x="632514" y="5812790"/>
            <a:ext cx="7889400" cy="40689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SzPts val="2500"/>
              <a:buFont typeface="Times New Roman"/>
              <a:buChar char="●"/>
            </a:pPr>
            <a:r>
              <a:rPr b="1" lang="en" sz="2500">
                <a:latin typeface="Times New Roman"/>
                <a:ea typeface="Times New Roman"/>
                <a:cs typeface="Times New Roman"/>
                <a:sym typeface="Times New Roman"/>
              </a:rPr>
              <a:t>Increases the blood pressure through:</a:t>
            </a:r>
            <a:endParaRPr b="1" sz="2500">
              <a:latin typeface="Times New Roman"/>
              <a:ea typeface="Times New Roman"/>
              <a:cs typeface="Times New Roman"/>
              <a:sym typeface="Times New Roman"/>
            </a:endParaRPr>
          </a:p>
          <a:p>
            <a:pPr indent="0" lvl="0" marL="0" rtl="0" algn="l">
              <a:spcBef>
                <a:spcPts val="0"/>
              </a:spcBef>
              <a:spcAft>
                <a:spcPts val="0"/>
              </a:spcAft>
              <a:buNone/>
            </a:pPr>
            <a:r>
              <a:t/>
            </a:r>
            <a:endParaRPr sz="2500">
              <a:latin typeface="Times New Roman"/>
              <a:ea typeface="Times New Roman"/>
              <a:cs typeface="Times New Roman"/>
              <a:sym typeface="Times New Roman"/>
            </a:endParaRPr>
          </a:p>
          <a:p>
            <a:pPr indent="-387350" lvl="0" marL="457200" rtl="0" algn="l">
              <a:spcBef>
                <a:spcPts val="0"/>
              </a:spcBef>
              <a:spcAft>
                <a:spcPts val="0"/>
              </a:spcAft>
              <a:buSzPts val="2500"/>
              <a:buFont typeface="Times New Roman"/>
              <a:buChar char="●"/>
            </a:pPr>
            <a:r>
              <a:rPr b="1" lang="en" sz="2500">
                <a:solidFill>
                  <a:schemeClr val="dk1"/>
                </a:solidFill>
                <a:latin typeface="Times New Roman"/>
                <a:ea typeface="Times New Roman"/>
                <a:cs typeface="Times New Roman"/>
                <a:sym typeface="Times New Roman"/>
              </a:rPr>
              <a:t>Vasoconstriction</a:t>
            </a:r>
            <a:r>
              <a:rPr lang="en" sz="2500">
                <a:solidFill>
                  <a:srgbClr val="FFE599"/>
                </a:solidFill>
                <a:latin typeface="Times New Roman"/>
                <a:ea typeface="Times New Roman"/>
                <a:cs typeface="Times New Roman"/>
                <a:sym typeface="Times New Roman"/>
              </a:rPr>
              <a:t> </a:t>
            </a:r>
            <a:r>
              <a:rPr lang="en" sz="2500">
                <a:solidFill>
                  <a:schemeClr val="dk1"/>
                </a:solidFill>
                <a:latin typeface="Times New Roman"/>
                <a:ea typeface="Times New Roman"/>
                <a:cs typeface="Times New Roman"/>
                <a:sym typeface="Times New Roman"/>
              </a:rPr>
              <a:t>occurs intensely in the arterioles &amp; much less so in the veins, increasing the total peripheral resistance.</a:t>
            </a:r>
            <a:endParaRPr sz="2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SzPts val="2500"/>
              <a:buFont typeface="Times New Roman"/>
              <a:buChar char="●"/>
            </a:pPr>
            <a:r>
              <a:rPr b="1" lang="en" sz="2500">
                <a:solidFill>
                  <a:schemeClr val="dk1"/>
                </a:solidFill>
                <a:latin typeface="Times New Roman"/>
                <a:ea typeface="Times New Roman"/>
                <a:cs typeface="Times New Roman"/>
                <a:sym typeface="Times New Roman"/>
              </a:rPr>
              <a:t>Decrease</a:t>
            </a:r>
            <a:r>
              <a:rPr b="1" lang="en" sz="2500">
                <a:solidFill>
                  <a:srgbClr val="FFE599"/>
                </a:solidFill>
                <a:latin typeface="Times New Roman"/>
                <a:ea typeface="Times New Roman"/>
                <a:cs typeface="Times New Roman"/>
                <a:sym typeface="Times New Roman"/>
              </a:rPr>
              <a:t> </a:t>
            </a:r>
            <a:r>
              <a:rPr b="1" lang="en" sz="2500">
                <a:solidFill>
                  <a:schemeClr val="dk1"/>
                </a:solidFill>
                <a:latin typeface="Times New Roman"/>
                <a:ea typeface="Times New Roman"/>
                <a:cs typeface="Times New Roman"/>
                <a:sym typeface="Times New Roman"/>
              </a:rPr>
              <a:t>excretion</a:t>
            </a:r>
            <a:r>
              <a:rPr lang="en" sz="2500">
                <a:solidFill>
                  <a:schemeClr val="dk1"/>
                </a:solidFill>
                <a:latin typeface="Times New Roman"/>
                <a:ea typeface="Times New Roman"/>
                <a:cs typeface="Times New Roman"/>
                <a:sym typeface="Times New Roman"/>
              </a:rPr>
              <a:t> of both </a:t>
            </a:r>
            <a:r>
              <a:rPr lang="en" sz="2500" u="sng">
                <a:solidFill>
                  <a:schemeClr val="dk1"/>
                </a:solidFill>
                <a:latin typeface="Times New Roman"/>
                <a:ea typeface="Times New Roman"/>
                <a:cs typeface="Times New Roman"/>
                <a:sym typeface="Times New Roman"/>
              </a:rPr>
              <a:t>salt and water</a:t>
            </a:r>
            <a:r>
              <a:rPr lang="en" sz="2500">
                <a:solidFill>
                  <a:schemeClr val="dk1"/>
                </a:solidFill>
                <a:latin typeface="Times New Roman"/>
                <a:ea typeface="Times New Roman"/>
                <a:cs typeface="Times New Roman"/>
                <a:sym typeface="Times New Roman"/>
              </a:rPr>
              <a:t> by the kidneys, increasing ECF volume, which then increases the arterial pressure during subsequent hours and days.</a:t>
            </a:r>
            <a:endParaRPr sz="2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25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SzPts val="2500"/>
              <a:buFont typeface="Times New Roman"/>
              <a:buChar char="●"/>
            </a:pPr>
            <a:r>
              <a:rPr lang="en" sz="2500">
                <a:solidFill>
                  <a:schemeClr val="dk1"/>
                </a:solidFill>
                <a:latin typeface="Times New Roman"/>
                <a:ea typeface="Times New Roman"/>
                <a:cs typeface="Times New Roman"/>
                <a:sym typeface="Times New Roman"/>
              </a:rPr>
              <a:t>Acts on the zona glomerulosa to stimulate </a:t>
            </a:r>
            <a:r>
              <a:rPr b="1" lang="en" sz="2500">
                <a:solidFill>
                  <a:schemeClr val="dk1"/>
                </a:solidFill>
                <a:latin typeface="Times New Roman"/>
                <a:ea typeface="Times New Roman"/>
                <a:cs typeface="Times New Roman"/>
                <a:sym typeface="Times New Roman"/>
              </a:rPr>
              <a:t>aldosterone synthesis</a:t>
            </a:r>
            <a:r>
              <a:rPr lang="en" sz="2500">
                <a:solidFill>
                  <a:schemeClr val="dk1"/>
                </a:solidFill>
                <a:latin typeface="Times New Roman"/>
                <a:ea typeface="Times New Roman"/>
                <a:cs typeface="Times New Roman"/>
                <a:sym typeface="Times New Roman"/>
              </a:rPr>
              <a:t>. Acts</a:t>
            </a:r>
            <a:r>
              <a:rPr lang="en" sz="2500">
                <a:solidFill>
                  <a:srgbClr val="FFE599"/>
                </a:solidFill>
                <a:latin typeface="Times New Roman"/>
                <a:ea typeface="Times New Roman"/>
                <a:cs typeface="Times New Roman"/>
                <a:sym typeface="Times New Roman"/>
              </a:rPr>
              <a:t> </a:t>
            </a:r>
            <a:r>
              <a:rPr lang="en" sz="2500">
                <a:solidFill>
                  <a:schemeClr val="dk1"/>
                </a:solidFill>
                <a:latin typeface="Times New Roman"/>
                <a:ea typeface="Times New Roman"/>
                <a:cs typeface="Times New Roman"/>
                <a:sym typeface="Times New Roman"/>
              </a:rPr>
              <a:t>via increased intracellular cAMP to stimulate aldosterone synthesis.</a:t>
            </a:r>
            <a:endParaRPr sz="2500">
              <a:solidFill>
                <a:schemeClr val="dk1"/>
              </a:solidFill>
              <a:latin typeface="Times New Roman"/>
              <a:ea typeface="Times New Roman"/>
              <a:cs typeface="Times New Roman"/>
              <a:sym typeface="Times New Roman"/>
            </a:endParaRPr>
          </a:p>
        </p:txBody>
      </p:sp>
      <p:pic>
        <p:nvPicPr>
          <p:cNvPr id="314" name="Google Shape;314;p19"/>
          <p:cNvPicPr preferRelativeResize="0"/>
          <p:nvPr/>
        </p:nvPicPr>
        <p:blipFill>
          <a:blip r:embed="rId3">
            <a:alphaModFix/>
          </a:blip>
          <a:stretch>
            <a:fillRect/>
          </a:stretch>
        </p:blipFill>
        <p:spPr>
          <a:xfrm>
            <a:off x="8644674" y="5051238"/>
            <a:ext cx="5163478" cy="6477599"/>
          </a:xfrm>
          <a:prstGeom prst="rect">
            <a:avLst/>
          </a:prstGeom>
          <a:noFill/>
          <a:ln cap="flat" cmpd="sng" w="9525">
            <a:solidFill>
              <a:srgbClr val="000000"/>
            </a:solidFill>
            <a:prstDash val="solid"/>
            <a:round/>
            <a:headEnd len="sm" w="sm" type="none"/>
            <a:tailEnd len="sm" w="sm" type="none"/>
          </a:ln>
        </p:spPr>
      </p:pic>
      <p:sp>
        <p:nvSpPr>
          <p:cNvPr id="315" name="Google Shape;315;p19"/>
          <p:cNvSpPr txBox="1"/>
          <p:nvPr/>
        </p:nvSpPr>
        <p:spPr>
          <a:xfrm>
            <a:off x="8644681" y="11351249"/>
            <a:ext cx="3390900" cy="6996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b="1" lang="en" sz="1900">
                <a:latin typeface="Merriweather"/>
                <a:ea typeface="Merriweather"/>
                <a:cs typeface="Merriweather"/>
                <a:sym typeface="Merriweather"/>
              </a:rPr>
              <a:t>Figure 10-15</a:t>
            </a:r>
            <a:endParaRPr sz="1900">
              <a:latin typeface="Merriweather"/>
              <a:ea typeface="Merriweather"/>
              <a:cs typeface="Merriweather"/>
              <a:sym typeface="Merriweather"/>
            </a:endParaRPr>
          </a:p>
        </p:txBody>
      </p:sp>
      <p:sp>
        <p:nvSpPr>
          <p:cNvPr id="316" name="Google Shape;316;p19"/>
          <p:cNvSpPr/>
          <p:nvPr/>
        </p:nvSpPr>
        <p:spPr>
          <a:xfrm>
            <a:off x="288838" y="1823515"/>
            <a:ext cx="13281000" cy="2938500"/>
          </a:xfrm>
          <a:prstGeom prst="roundRect">
            <a:avLst>
              <a:gd fmla="val 16667" name="adj"/>
            </a:avLst>
          </a:prstGeom>
          <a:noFill/>
          <a:ln cap="flat" cmpd="sng" w="38100">
            <a:solidFill>
              <a:srgbClr val="76A5A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txBox="1"/>
          <p:nvPr/>
        </p:nvSpPr>
        <p:spPr>
          <a:xfrm>
            <a:off x="615678" y="1455321"/>
            <a:ext cx="1671300" cy="699600"/>
          </a:xfrm>
          <a:prstGeom prst="rect">
            <a:avLst/>
          </a:prstGeom>
          <a:solidFill>
            <a:srgbClr val="D0E0E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Times New Roman"/>
                <a:ea typeface="Times New Roman"/>
                <a:cs typeface="Times New Roman"/>
                <a:sym typeface="Times New Roman"/>
              </a:rPr>
              <a:t>Renin</a:t>
            </a:r>
            <a:endParaRPr sz="3000">
              <a:latin typeface="Times New Roman"/>
              <a:ea typeface="Times New Roman"/>
              <a:cs typeface="Times New Roman"/>
              <a:sym typeface="Times New Roman"/>
            </a:endParaRPr>
          </a:p>
        </p:txBody>
      </p:sp>
      <p:sp>
        <p:nvSpPr>
          <p:cNvPr id="318" name="Google Shape;318;p19"/>
          <p:cNvSpPr txBox="1"/>
          <p:nvPr/>
        </p:nvSpPr>
        <p:spPr>
          <a:xfrm>
            <a:off x="782907" y="2037216"/>
            <a:ext cx="12293100" cy="26472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SzPts val="2500"/>
              <a:buFont typeface="Times New Roman"/>
              <a:buChar char="●"/>
            </a:pPr>
            <a:r>
              <a:rPr lang="en" sz="2500">
                <a:solidFill>
                  <a:srgbClr val="FFE599"/>
                </a:solidFill>
                <a:latin typeface="Times New Roman"/>
                <a:ea typeface="Times New Roman"/>
                <a:cs typeface="Times New Roman"/>
                <a:sym typeface="Times New Roman"/>
              </a:rPr>
              <a:t> </a:t>
            </a:r>
            <a:r>
              <a:rPr lang="en" sz="2500">
                <a:solidFill>
                  <a:schemeClr val="dk1"/>
                </a:solidFill>
                <a:latin typeface="Times New Roman"/>
                <a:ea typeface="Times New Roman"/>
                <a:cs typeface="Times New Roman"/>
                <a:sym typeface="Times New Roman"/>
              </a:rPr>
              <a:t>An</a:t>
            </a:r>
            <a:r>
              <a:rPr lang="en" sz="2500">
                <a:solidFill>
                  <a:srgbClr val="FFE599"/>
                </a:solidFill>
                <a:latin typeface="Times New Roman"/>
                <a:ea typeface="Times New Roman"/>
                <a:cs typeface="Times New Roman"/>
                <a:sym typeface="Times New Roman"/>
              </a:rPr>
              <a:t> </a:t>
            </a:r>
            <a:r>
              <a:rPr lang="en" sz="2500">
                <a:solidFill>
                  <a:schemeClr val="dk1"/>
                </a:solidFill>
                <a:latin typeface="Times New Roman"/>
                <a:ea typeface="Times New Roman"/>
                <a:cs typeface="Times New Roman"/>
                <a:sym typeface="Times New Roman"/>
              </a:rPr>
              <a:t>enzyme released by the kidneys </a:t>
            </a:r>
            <a:r>
              <a:rPr lang="en" sz="2500">
                <a:latin typeface="Times New Roman"/>
                <a:ea typeface="Times New Roman"/>
                <a:cs typeface="Times New Roman"/>
                <a:sym typeface="Times New Roman"/>
              </a:rPr>
              <a:t>when the </a:t>
            </a:r>
            <a:r>
              <a:rPr b="1" lang="en" sz="2500">
                <a:solidFill>
                  <a:srgbClr val="BF9000"/>
                </a:solidFill>
                <a:latin typeface="Times New Roman"/>
                <a:ea typeface="Times New Roman"/>
                <a:cs typeface="Times New Roman"/>
                <a:sym typeface="Times New Roman"/>
              </a:rPr>
              <a:t>arterial pressure falls</a:t>
            </a:r>
            <a:r>
              <a:rPr b="1" lang="en" sz="2500">
                <a:solidFill>
                  <a:schemeClr val="dk1"/>
                </a:solidFill>
                <a:latin typeface="Times New Roman"/>
                <a:ea typeface="Times New Roman"/>
                <a:cs typeface="Times New Roman"/>
                <a:sym typeface="Times New Roman"/>
              </a:rPr>
              <a:t>.</a:t>
            </a:r>
            <a:endParaRPr b="1" sz="25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SzPts val="2500"/>
              <a:buFont typeface="Times New Roman"/>
              <a:buChar char="●"/>
            </a:pPr>
            <a:r>
              <a:rPr lang="en" sz="2500">
                <a:solidFill>
                  <a:schemeClr val="dk1"/>
                </a:solidFill>
                <a:latin typeface="Times New Roman"/>
                <a:ea typeface="Times New Roman"/>
                <a:cs typeface="Times New Roman"/>
                <a:sym typeface="Times New Roman"/>
              </a:rPr>
              <a:t>Synthesized</a:t>
            </a:r>
            <a:r>
              <a:rPr lang="en" sz="2500">
                <a:solidFill>
                  <a:srgbClr val="FFE599"/>
                </a:solidFill>
                <a:latin typeface="Times New Roman"/>
                <a:ea typeface="Times New Roman"/>
                <a:cs typeface="Times New Roman"/>
                <a:sym typeface="Times New Roman"/>
              </a:rPr>
              <a:t> </a:t>
            </a:r>
            <a:r>
              <a:rPr lang="en" sz="2500">
                <a:solidFill>
                  <a:schemeClr val="dk1"/>
                </a:solidFill>
                <a:latin typeface="Times New Roman"/>
                <a:ea typeface="Times New Roman"/>
                <a:cs typeface="Times New Roman"/>
                <a:sym typeface="Times New Roman"/>
              </a:rPr>
              <a:t>and stored in in the juxtaglomerular cells (</a:t>
            </a:r>
            <a:r>
              <a:rPr lang="en" sz="2500">
                <a:solidFill>
                  <a:srgbClr val="BF9000"/>
                </a:solidFill>
                <a:latin typeface="Times New Roman"/>
                <a:ea typeface="Times New Roman"/>
                <a:cs typeface="Times New Roman"/>
                <a:sym typeface="Times New Roman"/>
              </a:rPr>
              <a:t>JG cells</a:t>
            </a:r>
            <a:r>
              <a:rPr lang="en" sz="2500">
                <a:solidFill>
                  <a:schemeClr val="dk1"/>
                </a:solidFill>
                <a:latin typeface="Times New Roman"/>
                <a:ea typeface="Times New Roman"/>
                <a:cs typeface="Times New Roman"/>
                <a:sym typeface="Times New Roman"/>
              </a:rPr>
              <a:t>) of the kidneys.</a:t>
            </a:r>
            <a:endParaRPr sz="25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SzPts val="2500"/>
              <a:buFont typeface="Times New Roman"/>
              <a:buChar char="●"/>
            </a:pPr>
            <a:r>
              <a:rPr lang="en" sz="2500">
                <a:solidFill>
                  <a:schemeClr val="dk1"/>
                </a:solidFill>
                <a:latin typeface="Times New Roman"/>
                <a:ea typeface="Times New Roman"/>
                <a:cs typeface="Times New Roman"/>
                <a:sym typeface="Times New Roman"/>
              </a:rPr>
              <a:t>The</a:t>
            </a:r>
            <a:r>
              <a:rPr lang="en" sz="2500">
                <a:solidFill>
                  <a:srgbClr val="FFE599"/>
                </a:solidFill>
                <a:latin typeface="Times New Roman"/>
                <a:ea typeface="Times New Roman"/>
                <a:cs typeface="Times New Roman"/>
                <a:sym typeface="Times New Roman"/>
              </a:rPr>
              <a:t> </a:t>
            </a:r>
            <a:r>
              <a:rPr lang="en" sz="2500">
                <a:solidFill>
                  <a:schemeClr val="dk1"/>
                </a:solidFill>
                <a:latin typeface="Times New Roman"/>
                <a:ea typeface="Times New Roman"/>
                <a:cs typeface="Times New Roman"/>
                <a:sym typeface="Times New Roman"/>
              </a:rPr>
              <a:t>JG cells are modified smooth muscle cells located in the walls of the afferent arterioles immediately proximal to the glomeruli.</a:t>
            </a:r>
            <a:endParaRPr sz="2500">
              <a:solidFill>
                <a:schemeClr val="dk1"/>
              </a:solidFill>
              <a:latin typeface="Times New Roman"/>
              <a:ea typeface="Times New Roman"/>
              <a:cs typeface="Times New Roman"/>
              <a:sym typeface="Times New Roman"/>
            </a:endParaRPr>
          </a:p>
          <a:p>
            <a:pPr indent="-387350" lvl="0" marL="457200" rtl="0" algn="l">
              <a:spcBef>
                <a:spcPts val="0"/>
              </a:spcBef>
              <a:spcAft>
                <a:spcPts val="0"/>
              </a:spcAft>
              <a:buSzPts val="2500"/>
              <a:buFont typeface="Times New Roman"/>
              <a:buChar char="●"/>
            </a:pPr>
            <a:r>
              <a:rPr lang="en" sz="2500">
                <a:solidFill>
                  <a:schemeClr val="dk1"/>
                </a:solidFill>
                <a:latin typeface="Times New Roman"/>
                <a:ea typeface="Times New Roman"/>
                <a:cs typeface="Times New Roman"/>
                <a:sym typeface="Times New Roman"/>
              </a:rPr>
              <a:t>Acts</a:t>
            </a:r>
            <a:r>
              <a:rPr lang="en" sz="2500">
                <a:solidFill>
                  <a:srgbClr val="FFE599"/>
                </a:solidFill>
                <a:latin typeface="Times New Roman"/>
                <a:ea typeface="Times New Roman"/>
                <a:cs typeface="Times New Roman"/>
                <a:sym typeface="Times New Roman"/>
              </a:rPr>
              <a:t> </a:t>
            </a:r>
            <a:r>
              <a:rPr lang="en" sz="2500">
                <a:solidFill>
                  <a:schemeClr val="dk1"/>
                </a:solidFill>
                <a:latin typeface="Times New Roman"/>
                <a:ea typeface="Times New Roman"/>
                <a:cs typeface="Times New Roman"/>
                <a:sym typeface="Times New Roman"/>
              </a:rPr>
              <a:t>on another plasma protein (angiotensinogen), to release angiotensin I which is converted to angiotensin II (in the lungs).</a:t>
            </a:r>
            <a:endParaRPr sz="2500">
              <a:solidFill>
                <a:schemeClr val="dk1"/>
              </a:solidFill>
              <a:latin typeface="Times New Roman"/>
              <a:ea typeface="Times New Roman"/>
              <a:cs typeface="Times New Roman"/>
              <a:sym typeface="Times New Roman"/>
            </a:endParaRPr>
          </a:p>
        </p:txBody>
      </p:sp>
      <p:sp>
        <p:nvSpPr>
          <p:cNvPr id="319" name="Google Shape;319;p19"/>
          <p:cNvSpPr txBox="1"/>
          <p:nvPr/>
        </p:nvSpPr>
        <p:spPr>
          <a:xfrm>
            <a:off x="615675" y="11528825"/>
            <a:ext cx="86184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500">
                <a:solidFill>
                  <a:srgbClr val="8E7CC3"/>
                </a:solidFill>
                <a:latin typeface="Oswald"/>
                <a:ea typeface="Oswald"/>
                <a:cs typeface="Oswald"/>
                <a:sym typeface="Oswald"/>
              </a:rPr>
              <a:t> Genetic Defects In Steroidogenesis</a:t>
            </a:r>
            <a:endParaRPr sz="4500">
              <a:solidFill>
                <a:srgbClr val="8E7CC3"/>
              </a:solidFill>
              <a:latin typeface="Oswald"/>
              <a:ea typeface="Oswald"/>
              <a:cs typeface="Oswald"/>
              <a:sym typeface="Oswald"/>
            </a:endParaRPr>
          </a:p>
        </p:txBody>
      </p:sp>
      <p:sp>
        <p:nvSpPr>
          <p:cNvPr id="320" name="Google Shape;320;p19"/>
          <p:cNvSpPr txBox="1"/>
          <p:nvPr/>
        </p:nvSpPr>
        <p:spPr>
          <a:xfrm>
            <a:off x="615675" y="12564950"/>
            <a:ext cx="10186200" cy="3083400"/>
          </a:xfrm>
          <a:prstGeom prst="rect">
            <a:avLst/>
          </a:prstGeom>
          <a:noFill/>
          <a:ln>
            <a:noFill/>
          </a:ln>
        </p:spPr>
        <p:txBody>
          <a:bodyPr anchorCtr="0" anchor="t" bIns="91425" lIns="91425" spcFirstLastPara="1" rIns="91425" wrap="square" tIns="91425">
            <a:noAutofit/>
          </a:bodyPr>
          <a:lstStyle/>
          <a:p>
            <a:pPr indent="-400050" lvl="0" marL="457200" rtl="0" algn="just">
              <a:spcBef>
                <a:spcPts val="0"/>
              </a:spcBef>
              <a:spcAft>
                <a:spcPts val="0"/>
              </a:spcAft>
              <a:buSzPts val="2700"/>
              <a:buFont typeface="Times New Roman"/>
              <a:buChar char="●"/>
            </a:pPr>
            <a:r>
              <a:rPr b="1" lang="en" sz="2700">
                <a:latin typeface="Times New Roman"/>
                <a:ea typeface="Times New Roman"/>
                <a:cs typeface="Times New Roman"/>
                <a:sym typeface="Times New Roman"/>
              </a:rPr>
              <a:t>Congenital adrenal hyperplasia:</a:t>
            </a:r>
            <a:endParaRPr b="1" sz="2700">
              <a:latin typeface="Times New Roman"/>
              <a:ea typeface="Times New Roman"/>
              <a:cs typeface="Times New Roman"/>
              <a:sym typeface="Times New Roman"/>
            </a:endParaRPr>
          </a:p>
          <a:p>
            <a:pPr indent="0" lvl="0" marL="0" rtl="0" algn="just">
              <a:spcBef>
                <a:spcPts val="0"/>
              </a:spcBef>
              <a:spcAft>
                <a:spcPts val="0"/>
              </a:spcAft>
              <a:buNone/>
            </a:pPr>
            <a:r>
              <a:rPr lang="en" sz="2500">
                <a:latin typeface="Times New Roman"/>
                <a:ea typeface="Times New Roman"/>
                <a:cs typeface="Times New Roman"/>
                <a:sym typeface="Times New Roman"/>
              </a:rPr>
              <a:t>  Low cortisol            High ACTH            Adrenal hyperplasia.</a:t>
            </a:r>
            <a:endParaRPr sz="2500">
              <a:latin typeface="Times New Roman"/>
              <a:ea typeface="Times New Roman"/>
              <a:cs typeface="Times New Roman"/>
              <a:sym typeface="Times New Roman"/>
            </a:endParaRPr>
          </a:p>
          <a:p>
            <a:pPr indent="0" lvl="0" marL="0" rtl="0" algn="just">
              <a:spcBef>
                <a:spcPts val="0"/>
              </a:spcBef>
              <a:spcAft>
                <a:spcPts val="0"/>
              </a:spcAft>
              <a:buNone/>
            </a:pPr>
            <a:r>
              <a:t/>
            </a:r>
            <a:endParaRPr sz="2500">
              <a:latin typeface="Times New Roman"/>
              <a:ea typeface="Times New Roman"/>
              <a:cs typeface="Times New Roman"/>
              <a:sym typeface="Times New Roman"/>
            </a:endParaRPr>
          </a:p>
          <a:p>
            <a:pPr indent="-400050" lvl="0" marL="457200" rtl="0" algn="just">
              <a:spcBef>
                <a:spcPts val="0"/>
              </a:spcBef>
              <a:spcAft>
                <a:spcPts val="0"/>
              </a:spcAft>
              <a:buClr>
                <a:schemeClr val="dk1"/>
              </a:buClr>
              <a:buSzPts val="2700"/>
              <a:buFont typeface="Times New Roman"/>
              <a:buChar char="●"/>
            </a:pPr>
            <a:r>
              <a:rPr b="1" lang="en" sz="2700">
                <a:solidFill>
                  <a:schemeClr val="dk1"/>
                </a:solidFill>
                <a:latin typeface="Times New Roman"/>
                <a:ea typeface="Times New Roman"/>
                <a:cs typeface="Times New Roman"/>
                <a:sym typeface="Times New Roman"/>
              </a:rPr>
              <a:t>21-hydroxylase (P450c21) deficiency:</a:t>
            </a:r>
            <a:endParaRPr b="1" sz="27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rPr lang="en" sz="2500">
                <a:solidFill>
                  <a:schemeClr val="dk1"/>
                </a:solidFill>
                <a:latin typeface="Times New Roman"/>
                <a:ea typeface="Times New Roman"/>
                <a:cs typeface="Times New Roman"/>
                <a:sym typeface="Times New Roman"/>
              </a:rPr>
              <a:t>  Cortisol, corticosterone, and aldosterone deficiency </a:t>
            </a:r>
            <a:r>
              <a:rPr baseline="30000" lang="en" sz="2500">
                <a:solidFill>
                  <a:schemeClr val="dk1"/>
                </a:solidFill>
                <a:latin typeface="Times New Roman"/>
                <a:ea typeface="Times New Roman"/>
                <a:cs typeface="Times New Roman"/>
                <a:sym typeface="Times New Roman"/>
              </a:rPr>
              <a:t>1</a:t>
            </a:r>
            <a:r>
              <a:rPr lang="en" sz="2500">
                <a:solidFill>
                  <a:schemeClr val="dk1"/>
                </a:solidFill>
                <a:latin typeface="Times New Roman"/>
                <a:ea typeface="Times New Roman"/>
                <a:cs typeface="Times New Roman"/>
                <a:sym typeface="Times New Roman"/>
              </a:rPr>
              <a:t>, leading to:</a:t>
            </a:r>
            <a:endParaRPr sz="2500">
              <a:solidFill>
                <a:schemeClr val="dk1"/>
              </a:solidFill>
              <a:latin typeface="Times New Roman"/>
              <a:ea typeface="Times New Roman"/>
              <a:cs typeface="Times New Roman"/>
              <a:sym typeface="Times New Roman"/>
            </a:endParaRPr>
          </a:p>
          <a:p>
            <a:pPr indent="-387350" lvl="0" marL="457200" rtl="0" algn="just">
              <a:spcBef>
                <a:spcPts val="0"/>
              </a:spcBef>
              <a:spcAft>
                <a:spcPts val="0"/>
              </a:spcAft>
              <a:buClr>
                <a:schemeClr val="dk1"/>
              </a:buClr>
              <a:buSzPts val="2500"/>
              <a:buFont typeface="Times New Roman"/>
              <a:buChar char="➔"/>
            </a:pPr>
            <a:r>
              <a:rPr lang="en" sz="2500">
                <a:solidFill>
                  <a:schemeClr val="dk1"/>
                </a:solidFill>
                <a:latin typeface="Times New Roman"/>
                <a:ea typeface="Times New Roman"/>
                <a:cs typeface="Times New Roman"/>
                <a:sym typeface="Times New Roman"/>
              </a:rPr>
              <a:t>High ACTH            Adrenal hypertrophy and high amounts of androgen.</a:t>
            </a:r>
            <a:endParaRPr sz="2500">
              <a:solidFill>
                <a:schemeClr val="dk1"/>
              </a:solidFill>
              <a:latin typeface="Times New Roman"/>
              <a:ea typeface="Times New Roman"/>
              <a:cs typeface="Times New Roman"/>
              <a:sym typeface="Times New Roman"/>
            </a:endParaRPr>
          </a:p>
          <a:p>
            <a:pPr indent="-387350" lvl="0" marL="457200" rtl="0" algn="just">
              <a:spcBef>
                <a:spcPts val="0"/>
              </a:spcBef>
              <a:spcAft>
                <a:spcPts val="0"/>
              </a:spcAft>
              <a:buClr>
                <a:schemeClr val="dk1"/>
              </a:buClr>
              <a:buSzPts val="2500"/>
              <a:buFont typeface="Times New Roman"/>
              <a:buChar char="➔"/>
            </a:pPr>
            <a:r>
              <a:rPr lang="en" sz="2500">
                <a:solidFill>
                  <a:schemeClr val="dk1"/>
                </a:solidFill>
                <a:latin typeface="Times New Roman"/>
                <a:ea typeface="Times New Roman"/>
                <a:cs typeface="Times New Roman"/>
                <a:sym typeface="Times New Roman"/>
              </a:rPr>
              <a:t>Virilization of female (</a:t>
            </a:r>
            <a:r>
              <a:rPr b="1" lang="en" sz="2500">
                <a:solidFill>
                  <a:schemeClr val="dk1"/>
                </a:solidFill>
                <a:latin typeface="Times New Roman"/>
                <a:ea typeface="Times New Roman"/>
                <a:cs typeface="Times New Roman"/>
                <a:sym typeface="Times New Roman"/>
              </a:rPr>
              <a:t>masculinization</a:t>
            </a:r>
            <a:r>
              <a:rPr lang="en" sz="2500">
                <a:solidFill>
                  <a:schemeClr val="dk1"/>
                </a:solidFill>
                <a:latin typeface="Times New Roman"/>
                <a:ea typeface="Times New Roman"/>
                <a:cs typeface="Times New Roman"/>
                <a:sym typeface="Times New Roman"/>
              </a:rPr>
              <a:t>)</a:t>
            </a:r>
            <a:r>
              <a:rPr baseline="30000" lang="en" sz="2500">
                <a:solidFill>
                  <a:schemeClr val="dk1"/>
                </a:solidFill>
                <a:latin typeface="Times New Roman"/>
                <a:ea typeface="Times New Roman"/>
                <a:cs typeface="Times New Roman"/>
                <a:sym typeface="Times New Roman"/>
              </a:rPr>
              <a:t>2</a:t>
            </a:r>
            <a:r>
              <a:rPr lang="en" sz="2500">
                <a:solidFill>
                  <a:schemeClr val="dk1"/>
                </a:solidFill>
                <a:latin typeface="Times New Roman"/>
                <a:ea typeface="Times New Roman"/>
                <a:cs typeface="Times New Roman"/>
                <a:sym typeface="Times New Roman"/>
              </a:rPr>
              <a:t>.</a:t>
            </a:r>
            <a:endParaRPr sz="25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t/>
            </a:r>
            <a:endParaRPr sz="2000">
              <a:solidFill>
                <a:srgbClr val="999999"/>
              </a:solidFill>
              <a:latin typeface="Times New Roman"/>
              <a:ea typeface="Times New Roman"/>
              <a:cs typeface="Times New Roman"/>
              <a:sym typeface="Times New Roman"/>
            </a:endParaRPr>
          </a:p>
          <a:p>
            <a:pPr indent="0" lvl="0" marL="0" rtl="0" algn="just">
              <a:spcBef>
                <a:spcPts val="0"/>
              </a:spcBef>
              <a:spcAft>
                <a:spcPts val="0"/>
              </a:spcAft>
              <a:buNone/>
            </a:pPr>
            <a:r>
              <a:rPr lang="en" sz="2000">
                <a:solidFill>
                  <a:schemeClr val="dk1"/>
                </a:solidFill>
                <a:latin typeface="Times New Roman"/>
                <a:ea typeface="Times New Roman"/>
                <a:cs typeface="Times New Roman"/>
                <a:sym typeface="Times New Roman"/>
              </a:rPr>
              <a:t>          </a:t>
            </a:r>
            <a:endParaRPr sz="2000">
              <a:latin typeface="Times New Roman"/>
              <a:ea typeface="Times New Roman"/>
              <a:cs typeface="Times New Roman"/>
              <a:sym typeface="Times New Roman"/>
            </a:endParaRPr>
          </a:p>
          <a:p>
            <a:pPr indent="0" lvl="0" marL="0" rtl="0" algn="just">
              <a:spcBef>
                <a:spcPts val="0"/>
              </a:spcBef>
              <a:spcAft>
                <a:spcPts val="0"/>
              </a:spcAft>
              <a:buNone/>
            </a:pPr>
            <a:r>
              <a:t/>
            </a:r>
            <a:endParaRPr sz="2500">
              <a:latin typeface="Times New Roman"/>
              <a:ea typeface="Times New Roman"/>
              <a:cs typeface="Times New Roman"/>
              <a:sym typeface="Times New Roman"/>
            </a:endParaRPr>
          </a:p>
          <a:p>
            <a:pPr indent="0" lvl="0" marL="0" rtl="0" algn="just">
              <a:spcBef>
                <a:spcPts val="0"/>
              </a:spcBef>
              <a:spcAft>
                <a:spcPts val="0"/>
              </a:spcAft>
              <a:buNone/>
            </a:pPr>
            <a:r>
              <a:rPr lang="en" sz="2500">
                <a:latin typeface="Times New Roman"/>
                <a:ea typeface="Times New Roman"/>
                <a:cs typeface="Times New Roman"/>
                <a:sym typeface="Times New Roman"/>
              </a:rPr>
              <a:t>        </a:t>
            </a:r>
            <a:endParaRPr sz="2500">
              <a:latin typeface="Times New Roman"/>
              <a:ea typeface="Times New Roman"/>
              <a:cs typeface="Times New Roman"/>
              <a:sym typeface="Times New Roman"/>
            </a:endParaRPr>
          </a:p>
        </p:txBody>
      </p:sp>
      <p:sp>
        <p:nvSpPr>
          <p:cNvPr id="321" name="Google Shape;321;p19"/>
          <p:cNvSpPr/>
          <p:nvPr/>
        </p:nvSpPr>
        <p:spPr>
          <a:xfrm>
            <a:off x="2535594" y="13141441"/>
            <a:ext cx="846300" cy="230400"/>
          </a:xfrm>
          <a:prstGeom prst="rightArrow">
            <a:avLst>
              <a:gd fmla="val 50000" name="adj1"/>
              <a:gd fmla="val 40588" name="adj2"/>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5082986" y="13141438"/>
            <a:ext cx="846300" cy="230400"/>
          </a:xfrm>
          <a:prstGeom prst="rightArrow">
            <a:avLst>
              <a:gd fmla="val 50000" name="adj1"/>
              <a:gd fmla="val 40588" name="adj2"/>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2795084" y="14714222"/>
            <a:ext cx="846300" cy="230400"/>
          </a:xfrm>
          <a:prstGeom prst="rightArrow">
            <a:avLst>
              <a:gd fmla="val 50000" name="adj1"/>
              <a:gd fmla="val 40588" name="adj2"/>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461334" y="11878324"/>
            <a:ext cx="468600" cy="433500"/>
          </a:xfrm>
          <a:prstGeom prst="rect">
            <a:avLst/>
          </a:prstGeom>
          <a:solidFill>
            <a:srgbClr val="8E7CC3"/>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325" name="Google Shape;325;p19"/>
          <p:cNvSpPr txBox="1"/>
          <p:nvPr/>
        </p:nvSpPr>
        <p:spPr>
          <a:xfrm>
            <a:off x="10872400" y="18179550"/>
            <a:ext cx="30336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chemeClr val="dk1"/>
                </a:solidFill>
                <a:latin typeface="Merriweather"/>
                <a:ea typeface="Merriweather"/>
                <a:cs typeface="Merriweather"/>
                <a:sym typeface="Merriweather"/>
              </a:rPr>
              <a:t>Figure 10-16</a:t>
            </a:r>
            <a:endParaRPr/>
          </a:p>
        </p:txBody>
      </p:sp>
      <p:pic>
        <p:nvPicPr>
          <p:cNvPr id="326" name="Google Shape;326;p19"/>
          <p:cNvPicPr preferRelativeResize="0"/>
          <p:nvPr/>
        </p:nvPicPr>
        <p:blipFill>
          <a:blip r:embed="rId4">
            <a:alphaModFix/>
          </a:blip>
          <a:stretch>
            <a:fillRect/>
          </a:stretch>
        </p:blipFill>
        <p:spPr>
          <a:xfrm>
            <a:off x="9626075" y="15096200"/>
            <a:ext cx="4260577" cy="3083351"/>
          </a:xfrm>
          <a:prstGeom prst="rect">
            <a:avLst/>
          </a:prstGeom>
          <a:noFill/>
          <a:ln cap="flat" cmpd="sng" w="28575">
            <a:solidFill>
              <a:srgbClr val="8E7CC3"/>
            </a:solidFill>
            <a:prstDash val="solid"/>
            <a:round/>
            <a:headEnd len="sm" w="sm" type="none"/>
            <a:tailEnd len="sm" w="sm" type="none"/>
          </a:ln>
        </p:spPr>
      </p:pic>
      <p:sp>
        <p:nvSpPr>
          <p:cNvPr id="327" name="Google Shape;327;p19"/>
          <p:cNvSpPr/>
          <p:nvPr/>
        </p:nvSpPr>
        <p:spPr>
          <a:xfrm>
            <a:off x="582975" y="18592675"/>
            <a:ext cx="135141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chemeClr val="dk1"/>
              </a:buClr>
              <a:buSzPts val="1100"/>
              <a:buFont typeface="Arial"/>
              <a:buNone/>
            </a:pPr>
            <a:r>
              <a:rPr lang="en" sz="2500">
                <a:solidFill>
                  <a:schemeClr val="lt1"/>
                </a:solidFill>
                <a:latin typeface="Oswald"/>
                <a:ea typeface="Oswald"/>
                <a:cs typeface="Oswald"/>
                <a:sym typeface="Oswald"/>
              </a:rPr>
              <a:t>FOOTNOTES</a:t>
            </a:r>
            <a:endParaRPr/>
          </a:p>
        </p:txBody>
      </p:sp>
      <p:sp>
        <p:nvSpPr>
          <p:cNvPr id="328" name="Google Shape;328;p19"/>
          <p:cNvSpPr/>
          <p:nvPr/>
        </p:nvSpPr>
        <p:spPr>
          <a:xfrm>
            <a:off x="0" y="18592675"/>
            <a:ext cx="5064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29" name="Google Shape;329;p19"/>
          <p:cNvSpPr txBox="1"/>
          <p:nvPr/>
        </p:nvSpPr>
        <p:spPr>
          <a:xfrm>
            <a:off x="87875" y="19027250"/>
            <a:ext cx="14009100" cy="964200"/>
          </a:xfrm>
          <a:prstGeom prst="rect">
            <a:avLst/>
          </a:prstGeom>
          <a:noFill/>
          <a:ln>
            <a:noFill/>
          </a:ln>
        </p:spPr>
        <p:txBody>
          <a:bodyPr anchorCtr="0" anchor="t" bIns="91425" lIns="91425" spcFirstLastPara="1" rIns="91425" wrap="square" tIns="91425">
            <a:noAutofit/>
          </a:bodyPr>
          <a:lstStyle/>
          <a:p>
            <a:pPr indent="-317500" lvl="0" marL="457200" rtl="0" algn="just">
              <a:spcBef>
                <a:spcPts val="0"/>
              </a:spcBef>
              <a:spcAft>
                <a:spcPts val="0"/>
              </a:spcAft>
              <a:buClr>
                <a:srgbClr val="000000"/>
              </a:buClr>
              <a:buSzPts val="1400"/>
              <a:buFont typeface="Times New Roman"/>
              <a:buAutoNum type="arabicPeriod"/>
            </a:pPr>
            <a:r>
              <a:rPr lang="en">
                <a:latin typeface="Times New Roman"/>
                <a:ea typeface="Times New Roman"/>
                <a:cs typeface="Times New Roman"/>
                <a:sym typeface="Times New Roman"/>
              </a:rPr>
              <a:t>Cortisol deficiency leads to hypoglycemia. </a:t>
            </a:r>
            <a:endParaRPr>
              <a:latin typeface="Times New Roman"/>
              <a:ea typeface="Times New Roman"/>
              <a:cs typeface="Times New Roman"/>
              <a:sym typeface="Times New Roman"/>
            </a:endParaRPr>
          </a:p>
          <a:p>
            <a:pPr indent="0" lvl="0" marL="457200" rtl="0" algn="just">
              <a:spcBef>
                <a:spcPts val="0"/>
              </a:spcBef>
              <a:spcAft>
                <a:spcPts val="0"/>
              </a:spcAft>
              <a:buNone/>
            </a:pPr>
            <a:r>
              <a:rPr lang="en">
                <a:latin typeface="Times New Roman"/>
                <a:ea typeface="Times New Roman"/>
                <a:cs typeface="Times New Roman"/>
                <a:sym typeface="Times New Roman"/>
              </a:rPr>
              <a:t>Aldosterone deficiency increases the loss of Na</a:t>
            </a:r>
            <a:r>
              <a:rPr baseline="30000" lang="en">
                <a:latin typeface="Times New Roman"/>
                <a:ea typeface="Times New Roman"/>
                <a:cs typeface="Times New Roman"/>
                <a:sym typeface="Times New Roman"/>
              </a:rPr>
              <a:t>+</a:t>
            </a:r>
            <a:r>
              <a:rPr lang="en">
                <a:latin typeface="Times New Roman"/>
                <a:ea typeface="Times New Roman"/>
                <a:cs typeface="Times New Roman"/>
                <a:sym typeface="Times New Roman"/>
              </a:rPr>
              <a:t> and water in the urine and increases K</a:t>
            </a:r>
            <a:r>
              <a:rPr baseline="30000" lang="en">
                <a:latin typeface="Times New Roman"/>
                <a:ea typeface="Times New Roman"/>
                <a:cs typeface="Times New Roman"/>
                <a:sym typeface="Times New Roman"/>
              </a:rPr>
              <a:t>+</a:t>
            </a:r>
            <a:r>
              <a:rPr lang="en">
                <a:latin typeface="Times New Roman"/>
                <a:ea typeface="Times New Roman"/>
                <a:cs typeface="Times New Roman"/>
                <a:sym typeface="Times New Roman"/>
              </a:rPr>
              <a:t> level in the blood. This is commonly referred to as “Salt-Wasting”.</a:t>
            </a:r>
            <a:endParaRPr>
              <a:latin typeface="Times New Roman"/>
              <a:ea typeface="Times New Roman"/>
              <a:cs typeface="Times New Roman"/>
              <a:sym typeface="Times New Roman"/>
            </a:endParaRPr>
          </a:p>
          <a:p>
            <a:pPr indent="-317500" lvl="0" marL="457200" rtl="0" algn="just">
              <a:spcBef>
                <a:spcPts val="0"/>
              </a:spcBef>
              <a:spcAft>
                <a:spcPts val="0"/>
              </a:spcAft>
              <a:buClr>
                <a:srgbClr val="000000"/>
              </a:buClr>
              <a:buSzPts val="1400"/>
              <a:buFont typeface="Times New Roman"/>
              <a:buAutoNum type="arabicPeriod"/>
            </a:pPr>
            <a:r>
              <a:rPr lang="en">
                <a:latin typeface="Times New Roman"/>
                <a:ea typeface="Times New Roman"/>
                <a:cs typeface="Times New Roman"/>
                <a:sym typeface="Times New Roman"/>
              </a:rPr>
              <a:t>When 17-Hydroxyprogesterone and 17-Hydroxypregnenolone fail to get used in the cortisol pathways they get shunted into the zona reticularis and eventually become excess Androgens. </a:t>
            </a:r>
            <a:endParaRPr>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20"/>
          <p:cNvSpPr/>
          <p:nvPr/>
        </p:nvSpPr>
        <p:spPr>
          <a:xfrm>
            <a:off x="414125" y="1594725"/>
            <a:ext cx="13525800" cy="2006400"/>
          </a:xfrm>
          <a:prstGeom prst="roundRect">
            <a:avLst>
              <a:gd fmla="val 16667" name="adj"/>
            </a:avLst>
          </a:prstGeom>
          <a:noFill/>
          <a:ln cap="flat" cmpd="sng" w="9525">
            <a:solidFill>
              <a:srgbClr val="F1C23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0"/>
          <p:cNvSpPr txBox="1"/>
          <p:nvPr/>
        </p:nvSpPr>
        <p:spPr>
          <a:xfrm>
            <a:off x="495775" y="1594725"/>
            <a:ext cx="13268700" cy="9642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SzPts val="2200"/>
              <a:buFont typeface="Times New Roman"/>
              <a:buChar char="➢"/>
            </a:pPr>
            <a:r>
              <a:rPr b="1" lang="en" sz="2200">
                <a:latin typeface="Times New Roman"/>
                <a:ea typeface="Times New Roman"/>
                <a:cs typeface="Times New Roman"/>
                <a:sym typeface="Times New Roman"/>
              </a:rPr>
              <a:t>Complete failing to secrete aldosterone:</a:t>
            </a:r>
            <a:r>
              <a:rPr lang="en" sz="2200">
                <a:latin typeface="Times New Roman"/>
                <a:ea typeface="Times New Roman"/>
                <a:cs typeface="Times New Roman"/>
                <a:sym typeface="Times New Roman"/>
              </a:rPr>
              <a:t> leads to death (dehydration, low blood volume, </a:t>
            </a:r>
            <a:r>
              <a:rPr lang="en" sz="2200">
                <a:solidFill>
                  <a:srgbClr val="45818E"/>
                </a:solidFill>
                <a:latin typeface="Times New Roman"/>
                <a:ea typeface="Times New Roman"/>
                <a:cs typeface="Times New Roman"/>
                <a:sym typeface="Times New Roman"/>
              </a:rPr>
              <a:t>Low blood pressure, </a:t>
            </a:r>
            <a:r>
              <a:rPr lang="en" sz="2200">
                <a:solidFill>
                  <a:srgbClr val="999999"/>
                </a:solidFill>
                <a:latin typeface="Times New Roman"/>
                <a:ea typeface="Times New Roman"/>
                <a:cs typeface="Times New Roman"/>
                <a:sym typeface="Times New Roman"/>
              </a:rPr>
              <a:t>and</a:t>
            </a:r>
            <a:r>
              <a:rPr lang="en" sz="2200">
                <a:solidFill>
                  <a:srgbClr val="45818E"/>
                </a:solidFill>
                <a:latin typeface="Times New Roman"/>
                <a:ea typeface="Times New Roman"/>
                <a:cs typeface="Times New Roman"/>
                <a:sym typeface="Times New Roman"/>
              </a:rPr>
              <a:t> </a:t>
            </a:r>
            <a:r>
              <a:rPr lang="en" sz="2200">
                <a:solidFill>
                  <a:srgbClr val="999999"/>
                </a:solidFill>
                <a:latin typeface="Times New Roman"/>
                <a:ea typeface="Times New Roman"/>
                <a:cs typeface="Times New Roman"/>
                <a:sym typeface="Times New Roman"/>
              </a:rPr>
              <a:t>shock</a:t>
            </a:r>
            <a:r>
              <a:rPr lang="en" sz="2200">
                <a:latin typeface="Times New Roman"/>
                <a:ea typeface="Times New Roman"/>
                <a:cs typeface="Times New Roman"/>
                <a:sym typeface="Times New Roman"/>
              </a:rPr>
              <a:t>).</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b="1" lang="en" sz="2200">
                <a:latin typeface="Times New Roman"/>
                <a:ea typeface="Times New Roman"/>
                <a:cs typeface="Times New Roman"/>
                <a:sym typeface="Times New Roman"/>
              </a:rPr>
              <a:t>Hyperaldosterone states:</a:t>
            </a:r>
            <a:r>
              <a:rPr lang="en" sz="2200">
                <a:latin typeface="Times New Roman"/>
                <a:ea typeface="Times New Roman"/>
                <a:cs typeface="Times New Roman"/>
                <a:sym typeface="Times New Roman"/>
              </a:rPr>
              <a:t> Contribute to hypertension associated with increased blood volume.</a:t>
            </a:r>
            <a:endParaRPr sz="2200">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Primary </a:t>
            </a:r>
            <a:r>
              <a:rPr lang="en" sz="2200">
                <a:solidFill>
                  <a:schemeClr val="dk1"/>
                </a:solidFill>
                <a:latin typeface="Times New Roman"/>
                <a:ea typeface="Times New Roman"/>
                <a:cs typeface="Times New Roman"/>
                <a:sym typeface="Times New Roman"/>
              </a:rPr>
              <a:t>Hyperaldosteronism</a:t>
            </a:r>
            <a:r>
              <a:rPr lang="en" sz="2200">
                <a:latin typeface="Times New Roman"/>
                <a:ea typeface="Times New Roman"/>
                <a:cs typeface="Times New Roman"/>
                <a:sym typeface="Times New Roman"/>
              </a:rPr>
              <a:t> (Conn’s </a:t>
            </a:r>
            <a:r>
              <a:rPr lang="en" sz="2200">
                <a:latin typeface="Times New Roman"/>
                <a:ea typeface="Times New Roman"/>
                <a:cs typeface="Times New Roman"/>
                <a:sym typeface="Times New Roman"/>
              </a:rPr>
              <a:t>Syndrome): </a:t>
            </a:r>
            <a:r>
              <a:rPr lang="en" sz="2200">
                <a:solidFill>
                  <a:srgbClr val="76A5AF"/>
                </a:solidFill>
                <a:latin typeface="Times New Roman"/>
                <a:ea typeface="Times New Roman"/>
                <a:cs typeface="Times New Roman"/>
                <a:sym typeface="Times New Roman"/>
              </a:rPr>
              <a:t>Decreased plasma renin.</a:t>
            </a:r>
            <a:endParaRPr sz="2200">
              <a:solidFill>
                <a:srgbClr val="76A5AF"/>
              </a:solidFill>
              <a:latin typeface="Times New Roman"/>
              <a:ea typeface="Times New Roman"/>
              <a:cs typeface="Times New Roman"/>
              <a:sym typeface="Times New Roman"/>
            </a:endParaRPr>
          </a:p>
          <a:p>
            <a:pPr indent="-368300" lvl="0" marL="457200" rtl="0" algn="l">
              <a:lnSpc>
                <a:spcPct val="115000"/>
              </a:lnSpc>
              <a:spcBef>
                <a:spcPts val="0"/>
              </a:spcBef>
              <a:spcAft>
                <a:spcPts val="0"/>
              </a:spcAft>
              <a:buSzPts val="2200"/>
              <a:buFont typeface="Times New Roman"/>
              <a:buChar char="-"/>
            </a:pPr>
            <a:r>
              <a:rPr lang="en" sz="2200">
                <a:latin typeface="Times New Roman"/>
                <a:ea typeface="Times New Roman"/>
                <a:cs typeface="Times New Roman"/>
                <a:sym typeface="Times New Roman"/>
              </a:rPr>
              <a:t>Secondary Hyperaldosteronism: </a:t>
            </a:r>
            <a:r>
              <a:rPr lang="en" sz="2200">
                <a:solidFill>
                  <a:srgbClr val="76A5AF"/>
                </a:solidFill>
                <a:latin typeface="Times New Roman"/>
                <a:ea typeface="Times New Roman"/>
                <a:cs typeface="Times New Roman"/>
                <a:sym typeface="Times New Roman"/>
              </a:rPr>
              <a:t>Increased plasma renin.</a:t>
            </a:r>
            <a:endParaRPr sz="2200">
              <a:solidFill>
                <a:srgbClr val="76A5AF"/>
              </a:solidFill>
              <a:latin typeface="Times New Roman"/>
              <a:ea typeface="Times New Roman"/>
              <a:cs typeface="Times New Roman"/>
              <a:sym typeface="Times New Roman"/>
            </a:endParaRPr>
          </a:p>
        </p:txBody>
      </p:sp>
      <p:graphicFrame>
        <p:nvGraphicFramePr>
          <p:cNvPr id="336" name="Google Shape;336;p20"/>
          <p:cNvGraphicFramePr/>
          <p:nvPr/>
        </p:nvGraphicFramePr>
        <p:xfrm>
          <a:off x="285589" y="3697633"/>
          <a:ext cx="3000000" cy="3000000"/>
        </p:xfrm>
        <a:graphic>
          <a:graphicData uri="http://schemas.openxmlformats.org/drawingml/2006/table">
            <a:tbl>
              <a:tblPr>
                <a:noFill/>
                <a:tableStyleId>{CCA2D68D-B675-451E-A431-30714432907A}</a:tableStyleId>
              </a:tblPr>
              <a:tblGrid>
                <a:gridCol w="2411125"/>
                <a:gridCol w="5681350"/>
                <a:gridCol w="5433325"/>
              </a:tblGrid>
              <a:tr h="861975">
                <a:tc gridSpan="3">
                  <a:txBody>
                    <a:bodyPr/>
                    <a:lstStyle/>
                    <a:p>
                      <a:pPr indent="0" lvl="0" marL="0" rtl="0" algn="ctr">
                        <a:spcBef>
                          <a:spcPts val="0"/>
                        </a:spcBef>
                        <a:spcAft>
                          <a:spcPts val="0"/>
                        </a:spcAft>
                        <a:buNone/>
                      </a:pPr>
                      <a:r>
                        <a:t/>
                      </a:r>
                      <a:endParaRPr sz="600">
                        <a:solidFill>
                          <a:srgbClr val="666666"/>
                        </a:solidFill>
                        <a:latin typeface="Exo"/>
                        <a:ea typeface="Exo"/>
                        <a:cs typeface="Exo"/>
                        <a:sym typeface="Exo"/>
                      </a:endParaRPr>
                    </a:p>
                    <a:p>
                      <a:pPr indent="0" lvl="0" marL="0" rtl="0" algn="ctr">
                        <a:spcBef>
                          <a:spcPts val="0"/>
                        </a:spcBef>
                        <a:spcAft>
                          <a:spcPts val="0"/>
                        </a:spcAft>
                        <a:buNone/>
                      </a:pPr>
                      <a:r>
                        <a:t/>
                      </a:r>
                      <a:endParaRPr sz="600">
                        <a:solidFill>
                          <a:srgbClr val="666666"/>
                        </a:solidFill>
                        <a:latin typeface="Exo"/>
                        <a:ea typeface="Exo"/>
                        <a:cs typeface="Exo"/>
                        <a:sym typeface="Exo"/>
                      </a:endParaRPr>
                    </a:p>
                    <a:p>
                      <a:pPr indent="0" lvl="0" marL="0" rtl="0" algn="ctr">
                        <a:spcBef>
                          <a:spcPts val="0"/>
                        </a:spcBef>
                        <a:spcAft>
                          <a:spcPts val="0"/>
                        </a:spcAft>
                        <a:buNone/>
                      </a:pPr>
                      <a:r>
                        <a:rPr lang="en" sz="3600">
                          <a:solidFill>
                            <a:srgbClr val="666666"/>
                          </a:solidFill>
                          <a:latin typeface="Oswald"/>
                          <a:ea typeface="Oswald"/>
                          <a:cs typeface="Oswald"/>
                          <a:sym typeface="Oswald"/>
                        </a:rPr>
                        <a:t>Hyperaldosteronism</a:t>
                      </a:r>
                      <a:endParaRPr sz="600">
                        <a:solidFill>
                          <a:srgbClr val="666666"/>
                        </a:solidFill>
                        <a:latin typeface="Exo"/>
                        <a:ea typeface="Exo"/>
                        <a:cs typeface="Exo"/>
                        <a:sym typeface="Exo"/>
                      </a:endParaRPr>
                    </a:p>
                    <a:p>
                      <a:pPr indent="0" lvl="0" marL="0" rtl="0" algn="ctr">
                        <a:spcBef>
                          <a:spcPts val="0"/>
                        </a:spcBef>
                        <a:spcAft>
                          <a:spcPts val="0"/>
                        </a:spcAft>
                        <a:buNone/>
                      </a:pPr>
                      <a:r>
                        <a:t/>
                      </a:r>
                      <a:endParaRPr sz="600">
                        <a:solidFill>
                          <a:srgbClr val="666666"/>
                        </a:solidFill>
                        <a:latin typeface="Exo"/>
                        <a:ea typeface="Exo"/>
                        <a:cs typeface="Exo"/>
                        <a:sym typeface="Exo"/>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1C232"/>
                    </a:solidFill>
                  </a:tcPr>
                </a:tc>
                <a:tc hMerge="1"/>
                <a:tc hMerge="1"/>
              </a:tr>
              <a:tr h="503200">
                <a:tc gridSpan="3">
                  <a:txBody>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Primary</a:t>
                      </a:r>
                      <a:endParaRPr sz="3000">
                        <a:solidFill>
                          <a:srgbClr val="666666"/>
                        </a:solidFill>
                        <a:latin typeface="Oswald"/>
                        <a:ea typeface="Oswald"/>
                        <a:cs typeface="Oswald"/>
                        <a:sym typeface="Oswald"/>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E599"/>
                    </a:solidFill>
                  </a:tcPr>
                </a:tc>
                <a:tc hMerge="1"/>
                <a:tc hMerge="1"/>
              </a:tr>
              <a:tr h="712675">
                <a:tc>
                  <a:txBody>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Example</a:t>
                      </a:r>
                      <a:endParaRPr sz="3000">
                        <a:solidFill>
                          <a:srgbClr val="666666"/>
                        </a:solidFill>
                        <a:latin typeface="Oswald"/>
                        <a:ea typeface="Oswald"/>
                        <a:cs typeface="Oswald"/>
                        <a:sym typeface="Oswald"/>
                      </a:endParaRPr>
                    </a:p>
                  </a:txBody>
                  <a:tcPr marT="38575" marB="38575" marR="121925" marL="121925">
                    <a:lnL cap="flat" cmpd="sng" w="19050">
                      <a:solidFill>
                        <a:srgbClr val="CCCCCC"/>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gridSpan="2">
                  <a:txBody>
                    <a:bodyPr/>
                    <a:lstStyle/>
                    <a:p>
                      <a:pPr indent="0" lvl="0" marL="0" rtl="0" algn="ctr">
                        <a:spcBef>
                          <a:spcPts val="0"/>
                        </a:spcBef>
                        <a:spcAft>
                          <a:spcPts val="0"/>
                        </a:spcAft>
                        <a:buNone/>
                      </a:pPr>
                      <a:r>
                        <a:rPr lang="en" sz="2600">
                          <a:latin typeface="Merriweather"/>
                          <a:ea typeface="Merriweather"/>
                          <a:cs typeface="Merriweather"/>
                          <a:sym typeface="Merriweather"/>
                        </a:rPr>
                        <a:t> </a:t>
                      </a:r>
                      <a:r>
                        <a:rPr lang="en" sz="2600">
                          <a:solidFill>
                            <a:schemeClr val="dk1"/>
                          </a:solidFill>
                          <a:latin typeface="Merriweather"/>
                          <a:ea typeface="Merriweather"/>
                          <a:cs typeface="Merriweather"/>
                          <a:sym typeface="Merriweather"/>
                        </a:rPr>
                        <a:t>Conn's Syndrome</a:t>
                      </a:r>
                      <a:endParaRPr sz="2600">
                        <a:solidFill>
                          <a:schemeClr val="dk1"/>
                        </a:solidFill>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lang="en" sz="1600">
                          <a:solidFill>
                            <a:srgbClr val="45818E"/>
                          </a:solidFill>
                          <a:latin typeface="Merriweather"/>
                          <a:ea typeface="Merriweather"/>
                          <a:cs typeface="Merriweather"/>
                          <a:sym typeface="Merriweather"/>
                        </a:rPr>
                        <a:t>(increase secretion of mineralocorticoids)</a:t>
                      </a:r>
                      <a:endParaRPr sz="2600">
                        <a:solidFill>
                          <a:srgbClr val="45818E"/>
                        </a:solidFill>
                        <a:latin typeface="Merriweather"/>
                        <a:ea typeface="Merriweather"/>
                        <a:cs typeface="Merriweather"/>
                        <a:sym typeface="Merriweather"/>
                      </a:endParaRPr>
                    </a:p>
                  </a:txBody>
                  <a:tcPr marT="54550" marB="54550" marR="54550" marL="54550">
                    <a:lnL cap="flat" cmpd="sng" w="9525">
                      <a:solidFill>
                        <a:srgbClr val="9E9E9E"/>
                      </a:solidFill>
                      <a:prstDash val="solid"/>
                      <a:round/>
                      <a:headEnd len="sm" w="sm" type="none"/>
                      <a:tailEnd len="sm" w="sm" type="none"/>
                    </a:lnL>
                    <a:lnR cap="flat" cmpd="sng" w="19050">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736400">
                <a:tc>
                  <a:txBody>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Causes</a:t>
                      </a:r>
                      <a:endParaRPr sz="3000">
                        <a:solidFill>
                          <a:srgbClr val="666666"/>
                        </a:solidFill>
                        <a:latin typeface="Oswald"/>
                        <a:ea typeface="Oswald"/>
                        <a:cs typeface="Oswald"/>
                        <a:sym typeface="Oswald"/>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gridSpan="2">
                  <a:txBody>
                    <a:bodyPr/>
                    <a:lstStyle/>
                    <a:p>
                      <a:pPr indent="0" lvl="0" marL="0" rtl="0" algn="l">
                        <a:lnSpc>
                          <a:spcPct val="115000"/>
                        </a:lnSpc>
                        <a:spcBef>
                          <a:spcPts val="0"/>
                        </a:spcBef>
                        <a:spcAft>
                          <a:spcPts val="0"/>
                        </a:spcAft>
                        <a:buNone/>
                      </a:pPr>
                      <a:r>
                        <a:rPr lang="en" sz="2000">
                          <a:latin typeface="Merriweather"/>
                          <a:ea typeface="Merriweather"/>
                          <a:cs typeface="Merriweather"/>
                          <a:sym typeface="Merriweather"/>
                        </a:rPr>
                        <a:t>T</a:t>
                      </a:r>
                      <a:r>
                        <a:rPr lang="en" sz="2000">
                          <a:latin typeface="Merriweather"/>
                          <a:ea typeface="Merriweather"/>
                          <a:cs typeface="Merriweather"/>
                          <a:sym typeface="Merriweather"/>
                        </a:rPr>
                        <a:t>umor of the zona glomerulosa cells (adenoma), </a:t>
                      </a:r>
                      <a:r>
                        <a:rPr lang="en" sz="2000">
                          <a:solidFill>
                            <a:srgbClr val="8E7CC3"/>
                          </a:solidFill>
                          <a:latin typeface="Merriweather"/>
                          <a:ea typeface="Merriweather"/>
                          <a:cs typeface="Merriweather"/>
                          <a:sym typeface="Merriweather"/>
                        </a:rPr>
                        <a:t>N</a:t>
                      </a:r>
                      <a:r>
                        <a:rPr lang="en" sz="2000">
                          <a:solidFill>
                            <a:srgbClr val="8E7CC3"/>
                          </a:solidFill>
                          <a:latin typeface="Merriweather"/>
                          <a:ea typeface="Merriweather"/>
                          <a:cs typeface="Merriweather"/>
                          <a:sym typeface="Merriweather"/>
                        </a:rPr>
                        <a:t>odular hyperplasia</a:t>
                      </a:r>
                      <a:r>
                        <a:rPr lang="en" sz="2000">
                          <a:latin typeface="Merriweather"/>
                          <a:ea typeface="Merriweather"/>
                          <a:cs typeface="Merriweather"/>
                          <a:sym typeface="Merriweather"/>
                        </a:rPr>
                        <a:t> → </a:t>
                      </a:r>
                      <a:r>
                        <a:rPr lang="en" sz="2000">
                          <a:latin typeface="Merriweather"/>
                          <a:ea typeface="Merriweather"/>
                          <a:cs typeface="Merriweather"/>
                          <a:sym typeface="Merriweather"/>
                        </a:rPr>
                        <a:t>secretes </a:t>
                      </a:r>
                      <a:r>
                        <a:rPr lang="en" sz="2000">
                          <a:latin typeface="Merriweather"/>
                          <a:ea typeface="Merriweather"/>
                          <a:cs typeface="Merriweather"/>
                          <a:sym typeface="Merriweather"/>
                        </a:rPr>
                        <a:t>large amounts of aldosterone.</a:t>
                      </a:r>
                      <a:endParaRPr sz="2000">
                        <a:latin typeface="Merriweather"/>
                        <a:ea typeface="Merriweather"/>
                        <a:cs typeface="Merriweather"/>
                        <a:sym typeface="Merriweather"/>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9525">
                      <a:solidFill>
                        <a:srgbClr val="9E9E9E"/>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5050750">
                <a:tc>
                  <a:txBody>
                    <a:bodyPr/>
                    <a:lstStyle/>
                    <a:p>
                      <a:pPr indent="0" lvl="0" marL="0" rtl="0" algn="ctr">
                        <a:spcBef>
                          <a:spcPts val="0"/>
                        </a:spcBef>
                        <a:spcAft>
                          <a:spcPts val="0"/>
                        </a:spcAft>
                        <a:buNone/>
                      </a:pPr>
                      <a:r>
                        <a:t/>
                      </a:r>
                      <a:endParaRPr sz="3000">
                        <a:solidFill>
                          <a:srgbClr val="666666"/>
                        </a:solidFill>
                        <a:latin typeface="Oswald"/>
                        <a:ea typeface="Oswald"/>
                        <a:cs typeface="Oswald"/>
                        <a:sym typeface="Oswald"/>
                      </a:endParaRPr>
                    </a:p>
                    <a:p>
                      <a:pPr indent="0" lvl="0" marL="0" rtl="0" algn="ctr">
                        <a:spcBef>
                          <a:spcPts val="0"/>
                        </a:spcBef>
                        <a:spcAft>
                          <a:spcPts val="0"/>
                        </a:spcAft>
                        <a:buNone/>
                      </a:pPr>
                      <a:r>
                        <a:t/>
                      </a:r>
                      <a:endParaRPr sz="3000">
                        <a:solidFill>
                          <a:srgbClr val="666666"/>
                        </a:solidFill>
                        <a:latin typeface="Oswald"/>
                        <a:ea typeface="Oswald"/>
                        <a:cs typeface="Oswald"/>
                        <a:sym typeface="Oswald"/>
                      </a:endParaRPr>
                    </a:p>
                    <a:p>
                      <a:pPr indent="0" lvl="0" marL="0" rtl="0" algn="ctr">
                        <a:spcBef>
                          <a:spcPts val="0"/>
                        </a:spcBef>
                        <a:spcAft>
                          <a:spcPts val="0"/>
                        </a:spcAft>
                        <a:buNone/>
                      </a:pPr>
                      <a:r>
                        <a:t/>
                      </a:r>
                      <a:endParaRPr sz="3000">
                        <a:solidFill>
                          <a:srgbClr val="666666"/>
                        </a:solidFill>
                        <a:latin typeface="Oswald"/>
                        <a:ea typeface="Oswald"/>
                        <a:cs typeface="Oswald"/>
                        <a:sym typeface="Oswald"/>
                      </a:endParaRPr>
                    </a:p>
                    <a:p>
                      <a:pPr indent="0" lvl="0" marL="0" rtl="0" algn="ctr">
                        <a:spcBef>
                          <a:spcPts val="0"/>
                        </a:spcBef>
                        <a:spcAft>
                          <a:spcPts val="0"/>
                        </a:spcAft>
                        <a:buNone/>
                      </a:pPr>
                      <a:r>
                        <a:t/>
                      </a:r>
                      <a:endParaRPr sz="3000">
                        <a:solidFill>
                          <a:srgbClr val="666666"/>
                        </a:solidFill>
                        <a:latin typeface="Oswald"/>
                        <a:ea typeface="Oswald"/>
                        <a:cs typeface="Oswald"/>
                        <a:sym typeface="Oswald"/>
                      </a:endParaRPr>
                    </a:p>
                    <a:p>
                      <a:pPr indent="0" lvl="0" marL="0" rtl="0" algn="ctr">
                        <a:spcBef>
                          <a:spcPts val="0"/>
                        </a:spcBef>
                        <a:spcAft>
                          <a:spcPts val="0"/>
                        </a:spcAft>
                        <a:buNone/>
                      </a:pPr>
                      <a:r>
                        <a:rPr lang="en" sz="3000">
                          <a:solidFill>
                            <a:srgbClr val="666666"/>
                          </a:solidFill>
                          <a:latin typeface="Oswald"/>
                          <a:ea typeface="Oswald"/>
                          <a:cs typeface="Oswald"/>
                          <a:sym typeface="Oswald"/>
                        </a:rPr>
                        <a:t>Signs &amp; symptoms</a:t>
                      </a:r>
                      <a:endParaRPr sz="3000">
                        <a:solidFill>
                          <a:srgbClr val="666666"/>
                        </a:solidFill>
                        <a:latin typeface="Oswald"/>
                        <a:ea typeface="Oswald"/>
                        <a:cs typeface="Oswald"/>
                        <a:sym typeface="Oswald"/>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gridSpan="2">
                  <a:txBody>
                    <a:bodyPr/>
                    <a:lstStyle/>
                    <a:p>
                      <a:pPr indent="-355600" lvl="0" marL="457200" rtl="0" algn="l">
                        <a:lnSpc>
                          <a:spcPct val="115000"/>
                        </a:lnSpc>
                        <a:spcBef>
                          <a:spcPts val="0"/>
                        </a:spcBef>
                        <a:spcAft>
                          <a:spcPts val="0"/>
                        </a:spcAft>
                        <a:buClr>
                          <a:srgbClr val="45818E"/>
                        </a:buClr>
                        <a:buSzPts val="2000"/>
                        <a:buFont typeface="Merriweather"/>
                        <a:buChar char="❏"/>
                      </a:pPr>
                      <a:r>
                        <a:rPr lang="en" sz="2000">
                          <a:latin typeface="Merriweather"/>
                          <a:ea typeface="Merriweather"/>
                          <a:cs typeface="Merriweather"/>
                          <a:sym typeface="Merriweather"/>
                        </a:rPr>
                        <a:t>Hypervolemia: </a:t>
                      </a:r>
                      <a:r>
                        <a:rPr lang="en" sz="2000">
                          <a:solidFill>
                            <a:srgbClr val="45818E"/>
                          </a:solidFill>
                          <a:latin typeface="Merriweather"/>
                          <a:ea typeface="Merriweather"/>
                          <a:cs typeface="Merriweather"/>
                          <a:sym typeface="Merriweather"/>
                        </a:rPr>
                        <a:t>Slight </a:t>
                      </a:r>
                      <a:r>
                        <a:rPr lang="en" sz="2000">
                          <a:solidFill>
                            <a:srgbClr val="45818E"/>
                          </a:solidFill>
                          <a:latin typeface="Merriweather"/>
                          <a:ea typeface="Merriweather"/>
                          <a:cs typeface="Merriweather"/>
                          <a:sym typeface="Merriweather"/>
                        </a:rPr>
                        <a:t>increase in ECF volume and blood volume. </a:t>
                      </a:r>
                      <a:endParaRPr sz="2000">
                        <a:solidFill>
                          <a:srgbClr val="8E7CC3"/>
                        </a:solidFill>
                        <a:latin typeface="Merriweather"/>
                        <a:ea typeface="Merriweather"/>
                        <a:cs typeface="Merriweather"/>
                        <a:sym typeface="Merriweather"/>
                      </a:endParaRPr>
                    </a:p>
                    <a:p>
                      <a:pPr indent="-355600" lvl="0" marL="457200" rtl="0" algn="l">
                        <a:lnSpc>
                          <a:spcPct val="115000"/>
                        </a:lnSpc>
                        <a:spcBef>
                          <a:spcPts val="0"/>
                        </a:spcBef>
                        <a:spcAft>
                          <a:spcPts val="0"/>
                        </a:spcAft>
                        <a:buClr>
                          <a:srgbClr val="45818E"/>
                        </a:buClr>
                        <a:buSzPts val="2000"/>
                        <a:buFont typeface="Merriweather"/>
                        <a:buChar char="❏"/>
                      </a:pPr>
                      <a:r>
                        <a:rPr lang="en" sz="2000">
                          <a:solidFill>
                            <a:srgbClr val="45818E"/>
                          </a:solidFill>
                          <a:latin typeface="Merriweather"/>
                          <a:ea typeface="Merriweather"/>
                          <a:cs typeface="Merriweather"/>
                          <a:sym typeface="Merriweather"/>
                        </a:rPr>
                        <a:t>very slight increase in plasma sodium concentration.</a:t>
                      </a:r>
                      <a:endParaRPr sz="2000">
                        <a:solidFill>
                          <a:srgbClr val="45818E"/>
                        </a:solidFill>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Char char="❏"/>
                      </a:pPr>
                      <a:r>
                        <a:rPr lang="en" sz="2000">
                          <a:solidFill>
                            <a:schemeClr val="dk1"/>
                          </a:solidFill>
                          <a:latin typeface="Merriweather"/>
                          <a:ea typeface="Merriweather"/>
                          <a:cs typeface="Merriweather"/>
                          <a:sym typeface="Merriweather"/>
                        </a:rPr>
                        <a:t>Hypertension</a:t>
                      </a:r>
                      <a:endParaRPr sz="2000">
                        <a:solidFill>
                          <a:schemeClr val="dk1"/>
                        </a:solidFill>
                        <a:latin typeface="Merriweather"/>
                        <a:ea typeface="Merriweather"/>
                        <a:cs typeface="Merriweather"/>
                        <a:sym typeface="Merriweather"/>
                      </a:endParaRPr>
                    </a:p>
                    <a:p>
                      <a:pPr indent="-355600" lvl="0" marL="457200" rtl="0" algn="l">
                        <a:lnSpc>
                          <a:spcPct val="115000"/>
                        </a:lnSpc>
                        <a:spcBef>
                          <a:spcPts val="0"/>
                        </a:spcBef>
                        <a:spcAft>
                          <a:spcPts val="0"/>
                        </a:spcAft>
                        <a:buClr>
                          <a:schemeClr val="dk1"/>
                        </a:buClr>
                        <a:buSzPts val="2000"/>
                        <a:buFont typeface="Merriweather"/>
                        <a:buChar char="❏"/>
                      </a:pPr>
                      <a:r>
                        <a:rPr lang="en" sz="2000">
                          <a:solidFill>
                            <a:schemeClr val="dk1"/>
                          </a:solidFill>
                          <a:latin typeface="Merriweather"/>
                          <a:ea typeface="Merriweather"/>
                          <a:cs typeface="Merriweather"/>
                          <a:sym typeface="Merriweather"/>
                        </a:rPr>
                        <a:t>Headache</a:t>
                      </a:r>
                      <a:endParaRPr sz="2000">
                        <a:solidFill>
                          <a:schemeClr val="dk1"/>
                        </a:solidFill>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Char char="❏"/>
                      </a:pPr>
                      <a:r>
                        <a:rPr lang="en" sz="2000">
                          <a:latin typeface="Merriweather"/>
                          <a:ea typeface="Merriweather"/>
                          <a:cs typeface="Merriweather"/>
                          <a:sym typeface="Merriweather"/>
                        </a:rPr>
                        <a:t>Hypokalemia and hypernatremia</a:t>
                      </a:r>
                      <a:endParaRPr sz="2000">
                        <a:latin typeface="Merriweather"/>
                        <a:ea typeface="Merriweather"/>
                        <a:cs typeface="Merriweather"/>
                        <a:sym typeface="Merriweather"/>
                      </a:endParaRPr>
                    </a:p>
                    <a:p>
                      <a:pPr indent="-355600" lvl="0" marL="457200" rtl="0" algn="l">
                        <a:lnSpc>
                          <a:spcPct val="115000"/>
                        </a:lnSpc>
                        <a:spcBef>
                          <a:spcPts val="0"/>
                        </a:spcBef>
                        <a:spcAft>
                          <a:spcPts val="0"/>
                        </a:spcAft>
                        <a:buClr>
                          <a:srgbClr val="45818E"/>
                        </a:buClr>
                        <a:buSzPts val="2000"/>
                        <a:buFont typeface="Merriweather"/>
                        <a:buChar char="❏"/>
                      </a:pPr>
                      <a:r>
                        <a:rPr b="1" lang="en" sz="2000">
                          <a:solidFill>
                            <a:srgbClr val="45818E"/>
                          </a:solidFill>
                          <a:latin typeface="Merriweather"/>
                          <a:ea typeface="Merriweather"/>
                          <a:cs typeface="Merriweather"/>
                          <a:sym typeface="Merriweather"/>
                        </a:rPr>
                        <a:t>D</a:t>
                      </a:r>
                      <a:r>
                        <a:rPr b="1" lang="en" sz="2000">
                          <a:solidFill>
                            <a:srgbClr val="45818E"/>
                          </a:solidFill>
                          <a:latin typeface="Merriweather"/>
                          <a:ea typeface="Merriweather"/>
                          <a:cs typeface="Merriweather"/>
                          <a:sym typeface="Merriweather"/>
                        </a:rPr>
                        <a:t>ecreased  plasma  renin  concentration</a:t>
                      </a:r>
                      <a:r>
                        <a:rPr lang="en" sz="2000">
                          <a:solidFill>
                            <a:srgbClr val="45818E"/>
                          </a:solidFill>
                          <a:latin typeface="Merriweather"/>
                          <a:ea typeface="Merriweather"/>
                          <a:cs typeface="Merriweather"/>
                          <a:sym typeface="Merriweather"/>
                        </a:rPr>
                        <a:t>  (from feedback suppression of renin secretion caused by the </a:t>
                      </a:r>
                      <a:r>
                        <a:rPr lang="en" sz="2000">
                          <a:solidFill>
                            <a:srgbClr val="45818E"/>
                          </a:solidFill>
                          <a:latin typeface="Merriweather"/>
                          <a:ea typeface="Merriweather"/>
                          <a:cs typeface="Merriweather"/>
                          <a:sym typeface="Merriweather"/>
                        </a:rPr>
                        <a:t>increased </a:t>
                      </a:r>
                      <a:r>
                        <a:rPr lang="en" sz="2000">
                          <a:solidFill>
                            <a:srgbClr val="45818E"/>
                          </a:solidFill>
                          <a:latin typeface="Merriweather"/>
                          <a:ea typeface="Merriweather"/>
                          <a:cs typeface="Merriweather"/>
                          <a:sym typeface="Merriweather"/>
                        </a:rPr>
                        <a:t>aldosterone) or by the excess ECF volume and arterial pressure.</a:t>
                      </a:r>
                      <a:endParaRPr sz="2000">
                        <a:solidFill>
                          <a:srgbClr val="45818E"/>
                        </a:solidFill>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Char char="❏"/>
                      </a:pPr>
                      <a:r>
                        <a:rPr lang="en" sz="2000">
                          <a:latin typeface="Merriweather"/>
                          <a:ea typeface="Merriweather"/>
                          <a:cs typeface="Merriweather"/>
                          <a:sym typeface="Merriweather"/>
                        </a:rPr>
                        <a:t>Nocturnal polyuria </a:t>
                      </a:r>
                      <a:r>
                        <a:rPr lang="en" sz="2000">
                          <a:solidFill>
                            <a:srgbClr val="45818E"/>
                          </a:solidFill>
                          <a:latin typeface="Merriweather"/>
                          <a:ea typeface="Merriweather"/>
                          <a:cs typeface="Merriweather"/>
                          <a:sym typeface="Merriweather"/>
                        </a:rPr>
                        <a:t>&amp; polydipsia</a:t>
                      </a:r>
                      <a:endParaRPr sz="2000">
                        <a:solidFill>
                          <a:srgbClr val="45818E"/>
                        </a:solidFill>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Char char="❏"/>
                      </a:pPr>
                      <a:r>
                        <a:rPr lang="en" sz="2000">
                          <a:latin typeface="Merriweather"/>
                          <a:ea typeface="Merriweather"/>
                          <a:cs typeface="Merriweather"/>
                          <a:sym typeface="Merriweather"/>
                        </a:rPr>
                        <a:t>Increased tubular (intercalated cells) hydrogen ion </a:t>
                      </a:r>
                      <a:r>
                        <a:rPr lang="en" sz="2000">
                          <a:solidFill>
                            <a:srgbClr val="999999"/>
                          </a:solidFill>
                          <a:latin typeface="Merriweather"/>
                          <a:ea typeface="Merriweather"/>
                          <a:cs typeface="Merriweather"/>
                          <a:sym typeface="Merriweather"/>
                        </a:rPr>
                        <a:t>co</a:t>
                      </a:r>
                      <a:r>
                        <a:rPr lang="en" sz="2000">
                          <a:latin typeface="Merriweather"/>
                          <a:ea typeface="Merriweather"/>
                          <a:cs typeface="Merriweather"/>
                          <a:sym typeface="Merriweather"/>
                        </a:rPr>
                        <a:t>secretion </a:t>
                      </a:r>
                      <a:r>
                        <a:rPr lang="en" sz="2000">
                          <a:solidFill>
                            <a:srgbClr val="999999"/>
                          </a:solidFill>
                          <a:latin typeface="Merriweather"/>
                          <a:ea typeface="Merriweather"/>
                          <a:cs typeface="Merriweather"/>
                          <a:sym typeface="Merriweather"/>
                        </a:rPr>
                        <a:t>with potassium,</a:t>
                      </a:r>
                      <a:r>
                        <a:rPr lang="en" sz="2000">
                          <a:latin typeface="Merriweather"/>
                          <a:ea typeface="Merriweather"/>
                          <a:cs typeface="Merriweather"/>
                          <a:sym typeface="Merriweather"/>
                        </a:rPr>
                        <a:t> with resultant mild metabolic alkalosis.</a:t>
                      </a:r>
                      <a:endParaRPr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Char char="❏"/>
                      </a:pPr>
                      <a:r>
                        <a:rPr b="1" lang="en" sz="2000">
                          <a:latin typeface="Merriweather"/>
                          <a:ea typeface="Merriweather"/>
                          <a:cs typeface="Merriweather"/>
                          <a:sym typeface="Merriweather"/>
                        </a:rPr>
                        <a:t>Neuromuscular manifestations:</a:t>
                      </a:r>
                      <a:endParaRPr b="1"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Char char="➢"/>
                      </a:pPr>
                      <a:r>
                        <a:rPr lang="en" sz="2000">
                          <a:solidFill>
                            <a:schemeClr val="dk1"/>
                          </a:solidFill>
                          <a:latin typeface="Merriweather"/>
                          <a:ea typeface="Merriweather"/>
                          <a:cs typeface="Merriweather"/>
                          <a:sym typeface="Merriweather"/>
                        </a:rPr>
                        <a:t>Periods of muscle paraly</a:t>
                      </a:r>
                      <a:r>
                        <a:rPr lang="en" sz="2000">
                          <a:latin typeface="Merriweather"/>
                          <a:ea typeface="Merriweather"/>
                          <a:cs typeface="Merriweather"/>
                          <a:sym typeface="Merriweather"/>
                        </a:rPr>
                        <a:t>sis (weakness) c</a:t>
                      </a:r>
                      <a:r>
                        <a:rPr lang="en" sz="2000">
                          <a:solidFill>
                            <a:schemeClr val="dk1"/>
                          </a:solidFill>
                          <a:latin typeface="Merriweather"/>
                          <a:ea typeface="Merriweather"/>
                          <a:cs typeface="Merriweather"/>
                          <a:sym typeface="Merriweather"/>
                        </a:rPr>
                        <a:t>aused by the hypokalemia.</a:t>
                      </a:r>
                      <a:r>
                        <a:rPr lang="en" sz="2000">
                          <a:latin typeface="Merriweather"/>
                          <a:ea typeface="Merriweather"/>
                          <a:cs typeface="Merriweather"/>
                          <a:sym typeface="Merriweather"/>
                        </a:rPr>
                        <a:t>, paresthesia</a:t>
                      </a:r>
                      <a:endParaRPr sz="2000">
                        <a:latin typeface="Merriweather"/>
                        <a:ea typeface="Merriweather"/>
                        <a:cs typeface="Merriweather"/>
                        <a:sym typeface="Merriweather"/>
                      </a:endParaRPr>
                    </a:p>
                    <a:p>
                      <a:pPr indent="-355600" lvl="0" marL="457200" rtl="0" algn="l">
                        <a:lnSpc>
                          <a:spcPct val="115000"/>
                        </a:lnSpc>
                        <a:spcBef>
                          <a:spcPts val="0"/>
                        </a:spcBef>
                        <a:spcAft>
                          <a:spcPts val="0"/>
                        </a:spcAft>
                        <a:buSzPts val="2000"/>
                        <a:buFont typeface="Merriweather"/>
                        <a:buChar char="➢"/>
                      </a:pPr>
                      <a:r>
                        <a:rPr lang="en" sz="2000">
                          <a:latin typeface="Merriweather"/>
                          <a:ea typeface="Merriweather"/>
                          <a:cs typeface="Merriweather"/>
                          <a:sym typeface="Merriweather"/>
                        </a:rPr>
                        <a:t>Intermittent paralysis</a:t>
                      </a:r>
                      <a:endParaRPr sz="2000">
                        <a:latin typeface="Merriweather"/>
                        <a:ea typeface="Merriweather"/>
                        <a:cs typeface="Merriweather"/>
                        <a:sym typeface="Merriweather"/>
                      </a:endParaRPr>
                    </a:p>
                    <a:p>
                      <a:pPr indent="-355600" lvl="0" marL="457200" rtl="0" algn="l">
                        <a:lnSpc>
                          <a:spcPct val="115000"/>
                        </a:lnSpc>
                        <a:spcBef>
                          <a:spcPts val="0"/>
                        </a:spcBef>
                        <a:spcAft>
                          <a:spcPts val="0"/>
                        </a:spcAft>
                        <a:buClr>
                          <a:srgbClr val="8E7CC3"/>
                        </a:buClr>
                        <a:buSzPts val="2000"/>
                        <a:buFont typeface="Merriweather"/>
                        <a:buChar char="➢"/>
                      </a:pPr>
                      <a:r>
                        <a:rPr lang="en" sz="2000">
                          <a:solidFill>
                            <a:srgbClr val="8E7CC3"/>
                          </a:solidFill>
                          <a:latin typeface="Merriweather"/>
                          <a:ea typeface="Merriweather"/>
                          <a:cs typeface="Merriweather"/>
                          <a:sym typeface="Merriweather"/>
                        </a:rPr>
                        <a:t>H</a:t>
                      </a:r>
                      <a:r>
                        <a:rPr lang="en" sz="2000">
                          <a:solidFill>
                            <a:srgbClr val="8E7CC3"/>
                          </a:solidFill>
                          <a:latin typeface="Merriweather"/>
                          <a:ea typeface="Merriweather"/>
                          <a:cs typeface="Merriweather"/>
                          <a:sym typeface="Merriweather"/>
                        </a:rPr>
                        <a:t>and cramping</a:t>
                      </a:r>
                      <a:endParaRPr sz="2000">
                        <a:solidFill>
                          <a:srgbClr val="8E7CC3"/>
                        </a:solidFill>
                        <a:latin typeface="Merriweather"/>
                        <a:ea typeface="Merriweather"/>
                        <a:cs typeface="Merriweather"/>
                        <a:sym typeface="Merriweather"/>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933725">
                <a:tc>
                  <a:txBody>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Treatment</a:t>
                      </a:r>
                      <a:endParaRPr sz="3000">
                        <a:solidFill>
                          <a:srgbClr val="666666"/>
                        </a:solidFill>
                        <a:latin typeface="Oswald"/>
                        <a:ea typeface="Oswald"/>
                        <a:cs typeface="Oswald"/>
                        <a:sym typeface="Oswald"/>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FF2CC"/>
                    </a:solidFill>
                  </a:tcPr>
                </a:tc>
                <a:tc gridSpan="2">
                  <a:txBody>
                    <a:bodyPr/>
                    <a:lstStyle/>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Surgical removal for adenoma</a:t>
                      </a:r>
                      <a:endParaRPr sz="2000">
                        <a:latin typeface="Merriweather"/>
                        <a:ea typeface="Merriweather"/>
                        <a:cs typeface="Merriweather"/>
                        <a:sym typeface="Merriweather"/>
                      </a:endParaRPr>
                    </a:p>
                    <a:p>
                      <a:pPr indent="-355600" lvl="0" marL="457200" rtl="0" algn="l">
                        <a:spcBef>
                          <a:spcPts val="0"/>
                        </a:spcBef>
                        <a:spcAft>
                          <a:spcPts val="0"/>
                        </a:spcAft>
                        <a:buSzPts val="2000"/>
                        <a:buFont typeface="Merriweather"/>
                        <a:buChar char="➔"/>
                      </a:pPr>
                      <a:r>
                        <a:rPr lang="en" sz="2000">
                          <a:latin typeface="Merriweather"/>
                          <a:ea typeface="Merriweather"/>
                          <a:cs typeface="Merriweather"/>
                          <a:sym typeface="Merriweather"/>
                        </a:rPr>
                        <a:t>Spironolactone, </a:t>
                      </a:r>
                      <a:r>
                        <a:rPr lang="en" sz="2000">
                          <a:solidFill>
                            <a:srgbClr val="8E7CC3"/>
                          </a:solidFill>
                          <a:latin typeface="Merriweather"/>
                          <a:ea typeface="Merriweather"/>
                          <a:cs typeface="Merriweather"/>
                          <a:sym typeface="Merriweather"/>
                        </a:rPr>
                        <a:t>a potassium-sparing diuretic that acts as an aldosterone antagonist.</a:t>
                      </a:r>
                      <a:endParaRPr sz="2000">
                        <a:solidFill>
                          <a:srgbClr val="8E7CC3"/>
                        </a:solidFill>
                        <a:latin typeface="Merriweather"/>
                        <a:ea typeface="Merriweather"/>
                        <a:cs typeface="Merriweather"/>
                        <a:sym typeface="Merriweather"/>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503200">
                <a:tc gridSpan="3">
                  <a:txBody>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Secondary</a:t>
                      </a:r>
                      <a:endParaRPr sz="3000">
                        <a:solidFill>
                          <a:srgbClr val="666666"/>
                        </a:solidFill>
                        <a:latin typeface="Oswald"/>
                        <a:ea typeface="Oswald"/>
                        <a:cs typeface="Oswald"/>
                        <a:sym typeface="Oswald"/>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D2E9"/>
                    </a:solidFill>
                  </a:tcPr>
                </a:tc>
                <a:tc hMerge="1"/>
                <a:tc hMerge="1"/>
              </a:tr>
              <a:tr h="646700">
                <a:tc>
                  <a:txBody>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Cause</a:t>
                      </a:r>
                      <a:endParaRPr sz="3000">
                        <a:solidFill>
                          <a:srgbClr val="666666"/>
                        </a:solidFill>
                        <a:latin typeface="Oswald"/>
                        <a:ea typeface="Oswald"/>
                        <a:cs typeface="Oswald"/>
                        <a:sym typeface="Oswald"/>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2">
                  <a:txBody>
                    <a:bodyPr/>
                    <a:lstStyle/>
                    <a:p>
                      <a:pPr indent="-355600" lvl="0" marL="457200" rtl="0" algn="l">
                        <a:lnSpc>
                          <a:spcPct val="100000"/>
                        </a:lnSpc>
                        <a:spcBef>
                          <a:spcPts val="0"/>
                        </a:spcBef>
                        <a:spcAft>
                          <a:spcPts val="0"/>
                        </a:spcAft>
                        <a:buSzPts val="2000"/>
                        <a:buFont typeface="Merriweather"/>
                        <a:buAutoNum type="arabicParenR"/>
                      </a:pPr>
                      <a:r>
                        <a:rPr b="1" lang="en" sz="2000">
                          <a:solidFill>
                            <a:schemeClr val="dk1"/>
                          </a:solidFill>
                          <a:latin typeface="Merriweather"/>
                          <a:ea typeface="Merriweather"/>
                          <a:cs typeface="Merriweather"/>
                          <a:sym typeface="Merriweather"/>
                        </a:rPr>
                        <a:t>H</a:t>
                      </a:r>
                      <a:r>
                        <a:rPr b="1" lang="en" sz="2000">
                          <a:solidFill>
                            <a:schemeClr val="dk1"/>
                          </a:solidFill>
                          <a:latin typeface="Merriweather"/>
                          <a:ea typeface="Merriweather"/>
                          <a:cs typeface="Merriweather"/>
                          <a:sym typeface="Merriweather"/>
                        </a:rPr>
                        <a:t>yperreninism.    </a:t>
                      </a:r>
                      <a:r>
                        <a:rPr lang="en" sz="2000">
                          <a:solidFill>
                            <a:schemeClr val="dk1"/>
                          </a:solidFill>
                          <a:latin typeface="Merriweather"/>
                          <a:ea typeface="Merriweather"/>
                          <a:cs typeface="Merriweather"/>
                          <a:sym typeface="Merriweather"/>
                        </a:rPr>
                        <a:t>2)   Left ventricular failure.    3)    cor pulmonale.    4)   cirrhosis</a:t>
                      </a:r>
                      <a:r>
                        <a:rPr lang="en" sz="2000">
                          <a:latin typeface="Merriweather"/>
                          <a:ea typeface="Merriweather"/>
                          <a:cs typeface="Merriweather"/>
                          <a:sym typeface="Merriweather"/>
                        </a:rPr>
                        <a:t>.   5)    Ascitis.</a:t>
                      </a:r>
                      <a:endParaRPr sz="2000">
                        <a:latin typeface="Merriweather"/>
                        <a:ea typeface="Merriweather"/>
                        <a:cs typeface="Merriweather"/>
                        <a:sym typeface="Merriweather"/>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9525">
                      <a:solidFill>
                        <a:srgbClr val="9E9E9E"/>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503200">
                <a:tc gridSpan="3">
                  <a:txBody>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Other causes</a:t>
                      </a:r>
                      <a:endParaRPr sz="3000">
                        <a:solidFill>
                          <a:srgbClr val="666666"/>
                        </a:solidFill>
                        <a:latin typeface="Oswald"/>
                        <a:ea typeface="Oswald"/>
                        <a:cs typeface="Oswald"/>
                        <a:sym typeface="Oswald"/>
                      </a:endParaRPr>
                    </a:p>
                  </a:txBody>
                  <a:tcPr marT="38575" marB="38575" marR="121925" marL="12192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9D2E9"/>
                    </a:solidFill>
                  </a:tcPr>
                </a:tc>
                <a:tc hMerge="1"/>
                <a:tc hMerge="1"/>
              </a:tr>
              <a:tr h="1501975">
                <a:tc>
                  <a:txBody>
                    <a:bodyPr/>
                    <a:lstStyle/>
                    <a:p>
                      <a:pPr indent="0" lvl="0" marL="0" rtl="0" algn="ctr">
                        <a:spcBef>
                          <a:spcPts val="0"/>
                        </a:spcBef>
                        <a:spcAft>
                          <a:spcPts val="0"/>
                        </a:spcAft>
                        <a:buNone/>
                      </a:pPr>
                      <a:r>
                        <a:rPr lang="en" sz="3000">
                          <a:solidFill>
                            <a:srgbClr val="666666"/>
                          </a:solidFill>
                          <a:latin typeface="Oswald"/>
                          <a:ea typeface="Oswald"/>
                          <a:cs typeface="Oswald"/>
                          <a:sym typeface="Oswald"/>
                        </a:rPr>
                        <a:t>Example</a:t>
                      </a:r>
                      <a:endParaRPr sz="3000">
                        <a:solidFill>
                          <a:srgbClr val="666666"/>
                        </a:solidFill>
                        <a:latin typeface="Oswald"/>
                        <a:ea typeface="Oswald"/>
                        <a:cs typeface="Oswald"/>
                        <a:sym typeface="Oswald"/>
                      </a:endParaRPr>
                    </a:p>
                  </a:txBody>
                  <a:tcPr marT="38575" marB="38575" marR="121925" marL="121925">
                    <a:lnL cap="flat" cmpd="sng" w="19050">
                      <a:solidFill>
                        <a:srgbClr val="CCCCCC"/>
                      </a:solidFill>
                      <a:prstDash val="solid"/>
                      <a:round/>
                      <a:headEnd len="sm" w="sm" type="none"/>
                      <a:tailEnd len="sm" w="sm" type="none"/>
                    </a:lnL>
                    <a:lnR cap="flat" cmpd="sng" w="9525">
                      <a:solidFill>
                        <a:srgbClr val="9E9E9E"/>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gridSpan="2">
                  <a:txBody>
                    <a:bodyPr/>
                    <a:lstStyle/>
                    <a:p>
                      <a:pPr indent="0" lvl="0" marL="0" rtl="0" algn="ctr">
                        <a:spcBef>
                          <a:spcPts val="0"/>
                        </a:spcBef>
                        <a:spcAft>
                          <a:spcPts val="0"/>
                        </a:spcAft>
                        <a:buClr>
                          <a:schemeClr val="dk1"/>
                        </a:buClr>
                        <a:buSzPts val="1100"/>
                        <a:buFont typeface="Arial"/>
                        <a:buNone/>
                      </a:pPr>
                      <a:r>
                        <a:rPr lang="en" sz="2600">
                          <a:latin typeface="Merriweather"/>
                          <a:ea typeface="Merriweather"/>
                          <a:cs typeface="Merriweather"/>
                          <a:sym typeface="Merriweather"/>
                        </a:rPr>
                        <a:t>Apparent mineralocorticoid excess syndrome (AME)</a:t>
                      </a:r>
                      <a:endParaRPr sz="2600">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lang="en" sz="2600">
                          <a:latin typeface="Merriweather"/>
                          <a:ea typeface="Merriweather"/>
                          <a:cs typeface="Merriweather"/>
                          <a:sym typeface="Merriweather"/>
                        </a:rPr>
                        <a:t>(cortisol binds MR)</a:t>
                      </a:r>
                      <a:endParaRPr sz="2600">
                        <a:latin typeface="Merriweather"/>
                        <a:ea typeface="Merriweather"/>
                        <a:cs typeface="Merriweather"/>
                        <a:sym typeface="Merriweather"/>
                      </a:endParaRPr>
                    </a:p>
                    <a:p>
                      <a:pPr indent="0" lvl="0" marL="0" rtl="0" algn="ctr">
                        <a:spcBef>
                          <a:spcPts val="0"/>
                        </a:spcBef>
                        <a:spcAft>
                          <a:spcPts val="0"/>
                        </a:spcAft>
                        <a:buClr>
                          <a:schemeClr val="dk1"/>
                        </a:buClr>
                        <a:buSzPts val="1100"/>
                        <a:buFont typeface="Arial"/>
                        <a:buNone/>
                      </a:pPr>
                      <a:r>
                        <a:rPr lang="en" sz="1500">
                          <a:solidFill>
                            <a:srgbClr val="999999"/>
                          </a:solidFill>
                          <a:latin typeface="Merriweather"/>
                          <a:ea typeface="Merriweather"/>
                          <a:cs typeface="Merriweather"/>
                          <a:sym typeface="Merriweather"/>
                        </a:rPr>
                        <a:t>Cortisol can bind to mineralocorticoid receptors and have mineralocorticoid effects. This prevented by the enzyme: </a:t>
                      </a:r>
                      <a:r>
                        <a:rPr b="1" lang="en" sz="1500">
                          <a:solidFill>
                            <a:srgbClr val="999999"/>
                          </a:solidFill>
                          <a:latin typeface="Merriweather"/>
                          <a:ea typeface="Merriweather"/>
                          <a:cs typeface="Merriweather"/>
                          <a:sym typeface="Merriweather"/>
                        </a:rPr>
                        <a:t>“11β-HSD2 (11β-hydroxysteroid dehydrogenase)”, </a:t>
                      </a:r>
                      <a:r>
                        <a:rPr lang="en" sz="1500">
                          <a:solidFill>
                            <a:srgbClr val="999999"/>
                          </a:solidFill>
                          <a:latin typeface="Merriweather"/>
                          <a:ea typeface="Merriweather"/>
                          <a:cs typeface="Merriweather"/>
                          <a:sym typeface="Merriweather"/>
                        </a:rPr>
                        <a:t>which converts cortisol to cortisone that does not bind mineralocorticoid receptors. </a:t>
                      </a:r>
                      <a:r>
                        <a:rPr lang="en" sz="1500">
                          <a:solidFill>
                            <a:srgbClr val="999999"/>
                          </a:solidFill>
                          <a:highlight>
                            <a:srgbClr val="FFF2CC"/>
                          </a:highlight>
                          <a:latin typeface="Merriweather"/>
                          <a:ea typeface="Merriweather"/>
                          <a:cs typeface="Merriweather"/>
                          <a:sym typeface="Merriweather"/>
                        </a:rPr>
                        <a:t>A genetic </a:t>
                      </a:r>
                      <a:r>
                        <a:rPr lang="en" sz="1500">
                          <a:solidFill>
                            <a:srgbClr val="999999"/>
                          </a:solidFill>
                          <a:highlight>
                            <a:srgbClr val="FFF2CC"/>
                          </a:highlight>
                          <a:latin typeface="Merriweather"/>
                          <a:ea typeface="Merriweather"/>
                          <a:cs typeface="Merriweather"/>
                          <a:sym typeface="Merriweather"/>
                        </a:rPr>
                        <a:t>deficiency</a:t>
                      </a:r>
                      <a:r>
                        <a:rPr lang="en" sz="1500">
                          <a:solidFill>
                            <a:srgbClr val="999999"/>
                          </a:solidFill>
                          <a:latin typeface="Merriweather"/>
                          <a:ea typeface="Merriweather"/>
                          <a:cs typeface="Merriweather"/>
                          <a:sym typeface="Merriweather"/>
                        </a:rPr>
                        <a:t> of </a:t>
                      </a:r>
                      <a:r>
                        <a:rPr b="1" lang="en" sz="1500">
                          <a:solidFill>
                            <a:srgbClr val="999999"/>
                          </a:solidFill>
                          <a:latin typeface="Merriweather"/>
                          <a:ea typeface="Merriweather"/>
                          <a:cs typeface="Merriweather"/>
                          <a:sym typeface="Merriweather"/>
                        </a:rPr>
                        <a:t>11β-HSD2</a:t>
                      </a:r>
                      <a:r>
                        <a:rPr lang="en" sz="1500">
                          <a:solidFill>
                            <a:srgbClr val="999999"/>
                          </a:solidFill>
                          <a:latin typeface="Merriweather"/>
                          <a:ea typeface="Merriweather"/>
                          <a:cs typeface="Merriweather"/>
                          <a:sym typeface="Merriweather"/>
                        </a:rPr>
                        <a:t> will lead to AME. </a:t>
                      </a:r>
                      <a:r>
                        <a:rPr lang="en" sz="1300">
                          <a:solidFill>
                            <a:srgbClr val="999999"/>
                          </a:solidFill>
                          <a:latin typeface="Merriweather"/>
                          <a:ea typeface="Merriweather"/>
                          <a:cs typeface="Merriweather"/>
                          <a:sym typeface="Merriweather"/>
                        </a:rPr>
                        <a:t>Fig 10-17</a:t>
                      </a:r>
                      <a:endParaRPr sz="1300">
                        <a:solidFill>
                          <a:srgbClr val="999999"/>
                        </a:solidFill>
                        <a:latin typeface="Merriweather"/>
                        <a:ea typeface="Merriweather"/>
                        <a:cs typeface="Merriweather"/>
                        <a:sym typeface="Merriweather"/>
                      </a:endParaRPr>
                    </a:p>
                  </a:txBody>
                  <a:tcPr marT="54550" marB="54550" marR="54550" marL="54550">
                    <a:lnL cap="flat" cmpd="sng" w="9525">
                      <a:solidFill>
                        <a:srgbClr val="9E9E9E"/>
                      </a:solidFill>
                      <a:prstDash val="solid"/>
                      <a:round/>
                      <a:headEnd len="sm" w="sm" type="none"/>
                      <a:tailEnd len="sm" w="sm" type="none"/>
                    </a:lnL>
                    <a:lnR cap="flat" cmpd="sng" w="19050">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bl>
          </a:graphicData>
        </a:graphic>
      </p:graphicFrame>
      <p:sp>
        <p:nvSpPr>
          <p:cNvPr id="337" name="Google Shape;337;p20"/>
          <p:cNvSpPr/>
          <p:nvPr/>
        </p:nvSpPr>
        <p:spPr>
          <a:xfrm>
            <a:off x="495783" y="956362"/>
            <a:ext cx="456600" cy="3813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338" name="Google Shape;338;p20"/>
          <p:cNvSpPr txBox="1"/>
          <p:nvPr/>
        </p:nvSpPr>
        <p:spPr>
          <a:xfrm>
            <a:off x="971971" y="620529"/>
            <a:ext cx="9780900" cy="783000"/>
          </a:xfrm>
          <a:prstGeom prst="rect">
            <a:avLst/>
          </a:prstGeom>
          <a:noFill/>
          <a:ln>
            <a:noFill/>
          </a:ln>
        </p:spPr>
        <p:txBody>
          <a:bodyPr anchorCtr="0" anchor="t" bIns="242375" lIns="242375" spcFirstLastPara="1" rIns="242375" wrap="square" tIns="242375">
            <a:noAutofit/>
          </a:bodyPr>
          <a:lstStyle/>
          <a:p>
            <a:pPr indent="0" lvl="0" marL="0" rtl="0" algn="l">
              <a:spcBef>
                <a:spcPts val="0"/>
              </a:spcBef>
              <a:spcAft>
                <a:spcPts val="0"/>
              </a:spcAft>
              <a:buNone/>
            </a:pPr>
            <a:r>
              <a:rPr lang="en" sz="4500">
                <a:solidFill>
                  <a:srgbClr val="F1C232"/>
                </a:solidFill>
                <a:latin typeface="Oswald"/>
                <a:ea typeface="Oswald"/>
                <a:cs typeface="Oswald"/>
                <a:sym typeface="Oswald"/>
              </a:rPr>
              <a:t>Aldosterone Abnormalities</a:t>
            </a:r>
            <a:endParaRPr sz="4500">
              <a:solidFill>
                <a:srgbClr val="F1C232"/>
              </a:solidFill>
              <a:latin typeface="Oswald"/>
              <a:ea typeface="Oswald"/>
              <a:cs typeface="Oswald"/>
              <a:sym typeface="Oswald"/>
            </a:endParaRPr>
          </a:p>
        </p:txBody>
      </p:sp>
      <p:sp>
        <p:nvSpPr>
          <p:cNvPr id="339" name="Google Shape;339;p20"/>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40" name="Google Shape;340;p20"/>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Ten </a:t>
            </a:r>
            <a:endParaRPr sz="3500">
              <a:latin typeface="Oswald"/>
              <a:ea typeface="Oswald"/>
              <a:cs typeface="Oswald"/>
              <a:sym typeface="Oswald"/>
            </a:endParaRPr>
          </a:p>
        </p:txBody>
      </p:sp>
      <p:sp>
        <p:nvSpPr>
          <p:cNvPr id="341" name="Google Shape;341;p20"/>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7</a:t>
            </a:r>
            <a:endParaRPr sz="4500">
              <a:solidFill>
                <a:srgbClr val="FFFFFF"/>
              </a:solidFill>
              <a:latin typeface="Oswald"/>
              <a:ea typeface="Oswald"/>
              <a:cs typeface="Oswald"/>
              <a:sym typeface="Oswald"/>
            </a:endParaRPr>
          </a:p>
        </p:txBody>
      </p:sp>
      <p:sp>
        <p:nvSpPr>
          <p:cNvPr id="342" name="Google Shape;342;p20"/>
          <p:cNvSpPr txBox="1"/>
          <p:nvPr/>
        </p:nvSpPr>
        <p:spPr>
          <a:xfrm>
            <a:off x="929925" y="656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solidFill>
                  <a:srgbClr val="FFFFFF"/>
                </a:solidFill>
                <a:latin typeface="Oswald"/>
                <a:ea typeface="Oswald"/>
                <a:cs typeface="Oswald"/>
                <a:sym typeface="Oswald"/>
              </a:rPr>
              <a:t>MINERALCORTICOIDS</a:t>
            </a:r>
            <a:endParaRPr sz="3200">
              <a:solidFill>
                <a:srgbClr val="FFFFFF"/>
              </a:solidFill>
              <a:latin typeface="Oswald"/>
              <a:ea typeface="Oswald"/>
              <a:cs typeface="Oswald"/>
              <a:sym typeface="Oswald"/>
            </a:endParaRPr>
          </a:p>
        </p:txBody>
      </p:sp>
      <p:sp>
        <p:nvSpPr>
          <p:cNvPr id="343" name="Google Shape;343;p20"/>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44" name="Google Shape;344;p20"/>
          <p:cNvSpPr txBox="1"/>
          <p:nvPr/>
        </p:nvSpPr>
        <p:spPr>
          <a:xfrm>
            <a:off x="414125" y="16303100"/>
            <a:ext cx="22524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Merriweather"/>
                <a:ea typeface="Merriweather"/>
                <a:cs typeface="Merriweather"/>
                <a:sym typeface="Merriweather"/>
              </a:rPr>
              <a:t>Table 10-2</a:t>
            </a:r>
            <a:endParaRPr sz="2200"/>
          </a:p>
        </p:txBody>
      </p:sp>
      <p:pic>
        <p:nvPicPr>
          <p:cNvPr id="345" name="Google Shape;345;p20"/>
          <p:cNvPicPr preferRelativeResize="0"/>
          <p:nvPr/>
        </p:nvPicPr>
        <p:blipFill>
          <a:blip r:embed="rId3">
            <a:alphaModFix/>
          </a:blip>
          <a:stretch>
            <a:fillRect/>
          </a:stretch>
        </p:blipFill>
        <p:spPr>
          <a:xfrm>
            <a:off x="7207381" y="16755238"/>
            <a:ext cx="6583648" cy="2196134"/>
          </a:xfrm>
          <a:prstGeom prst="rect">
            <a:avLst/>
          </a:prstGeom>
          <a:noFill/>
          <a:ln cap="flat" cmpd="sng" w="9525">
            <a:solidFill>
              <a:srgbClr val="8E7CC3"/>
            </a:solidFill>
            <a:prstDash val="solid"/>
            <a:round/>
            <a:headEnd len="sm" w="sm" type="none"/>
            <a:tailEnd len="sm" w="sm" type="none"/>
          </a:ln>
        </p:spPr>
      </p:pic>
      <p:sp>
        <p:nvSpPr>
          <p:cNvPr id="346" name="Google Shape;346;p20"/>
          <p:cNvSpPr txBox="1"/>
          <p:nvPr/>
        </p:nvSpPr>
        <p:spPr>
          <a:xfrm>
            <a:off x="7207391" y="18887713"/>
            <a:ext cx="6996600" cy="9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solidFill>
                  <a:schemeClr val="dk1"/>
                </a:solidFill>
                <a:latin typeface="Merriweather"/>
                <a:ea typeface="Merriweather"/>
                <a:cs typeface="Merriweather"/>
                <a:sym typeface="Merriweather"/>
              </a:rPr>
              <a:t>Figure 10-18  </a:t>
            </a:r>
            <a:r>
              <a:rPr lang="en" sz="1700">
                <a:solidFill>
                  <a:schemeClr val="dk1"/>
                </a:solidFill>
                <a:latin typeface="Merriweather"/>
                <a:ea typeface="Merriweather"/>
                <a:cs typeface="Merriweather"/>
                <a:sym typeface="Merriweather"/>
              </a:rPr>
              <a:t>Minerlaocorticoid vs. Glucocorticoid Potency</a:t>
            </a:r>
            <a:endParaRPr sz="1700">
              <a:solidFill>
                <a:schemeClr val="dk1"/>
              </a:solidFill>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t/>
            </a:r>
            <a:endParaRPr sz="1700">
              <a:solidFill>
                <a:schemeClr val="dk1"/>
              </a:solidFill>
              <a:latin typeface="Merriweather"/>
              <a:ea typeface="Merriweather"/>
              <a:cs typeface="Merriweather"/>
              <a:sym typeface="Merriweather"/>
            </a:endParaRPr>
          </a:p>
        </p:txBody>
      </p:sp>
      <p:pic>
        <p:nvPicPr>
          <p:cNvPr id="347" name="Google Shape;347;p20"/>
          <p:cNvPicPr preferRelativeResize="0"/>
          <p:nvPr/>
        </p:nvPicPr>
        <p:blipFill rotWithShape="1">
          <a:blip r:embed="rId4">
            <a:alphaModFix/>
          </a:blip>
          <a:srcRect b="8079" l="0" r="0" t="0"/>
          <a:stretch/>
        </p:blipFill>
        <p:spPr>
          <a:xfrm>
            <a:off x="2268899" y="16488175"/>
            <a:ext cx="4060950" cy="2740851"/>
          </a:xfrm>
          <a:prstGeom prst="rect">
            <a:avLst/>
          </a:prstGeom>
          <a:noFill/>
          <a:ln cap="flat" cmpd="sng" w="28575">
            <a:solidFill>
              <a:srgbClr val="8E7CC3"/>
            </a:solidFill>
            <a:prstDash val="solid"/>
            <a:round/>
            <a:headEnd len="sm" w="sm" type="none"/>
            <a:tailEnd len="sm" w="sm" type="none"/>
          </a:ln>
        </p:spPr>
      </p:pic>
      <p:sp>
        <p:nvSpPr>
          <p:cNvPr id="348" name="Google Shape;348;p20"/>
          <p:cNvSpPr txBox="1"/>
          <p:nvPr/>
        </p:nvSpPr>
        <p:spPr>
          <a:xfrm>
            <a:off x="1731000" y="19141425"/>
            <a:ext cx="6330900" cy="3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latin typeface="Merriweather"/>
                <a:ea typeface="Merriweather"/>
                <a:cs typeface="Merriweather"/>
                <a:sym typeface="Merriweather"/>
              </a:rPr>
              <a:t>Figure 10-17 </a:t>
            </a:r>
            <a:r>
              <a:rPr lang="en" sz="1700">
                <a:latin typeface="Times New Roman"/>
                <a:ea typeface="Times New Roman"/>
                <a:cs typeface="Times New Roman"/>
                <a:sym typeface="Times New Roman"/>
              </a:rPr>
              <a:t>Mineralocorticoid Receptor and Cortisol</a:t>
            </a:r>
            <a:endParaRPr sz="17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21"/>
          <p:cNvSpPr/>
          <p:nvPr/>
        </p:nvSpPr>
        <p:spPr>
          <a:xfrm rot="10800000">
            <a:off x="685800" y="1494250"/>
            <a:ext cx="13144500" cy="1423200"/>
          </a:xfrm>
          <a:prstGeom prst="round2SameRect">
            <a:avLst>
              <a:gd fmla="val 16667" name="adj1"/>
              <a:gd fmla="val 0" name="adj2"/>
            </a:avLst>
          </a:prstGeom>
          <a:solidFill>
            <a:srgbClr val="FFFFFF"/>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1"/>
          <p:cNvSpPr txBox="1"/>
          <p:nvPr/>
        </p:nvSpPr>
        <p:spPr>
          <a:xfrm>
            <a:off x="895500" y="8604350"/>
            <a:ext cx="11894100" cy="33153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SzPts val="2800"/>
              <a:buFont typeface="Times New Roman"/>
              <a:buChar char="●"/>
            </a:pPr>
            <a:r>
              <a:rPr lang="en" sz="2800">
                <a:latin typeface="Times New Roman"/>
                <a:ea typeface="Times New Roman"/>
                <a:cs typeface="Times New Roman"/>
                <a:sym typeface="Times New Roman"/>
              </a:rPr>
              <a:t>Produced by the </a:t>
            </a:r>
            <a:r>
              <a:rPr b="1" lang="en" sz="2800">
                <a:latin typeface="Times New Roman"/>
                <a:ea typeface="Times New Roman"/>
                <a:cs typeface="Times New Roman"/>
                <a:sym typeface="Times New Roman"/>
              </a:rPr>
              <a:t>fasciculata and reticularis layers</a:t>
            </a:r>
            <a:r>
              <a:rPr lang="en" sz="2800">
                <a:latin typeface="Times New Roman"/>
                <a:ea typeface="Times New Roman"/>
                <a:cs typeface="Times New Roman"/>
                <a:sym typeface="Times New Roman"/>
              </a:rPr>
              <a:t> of the adrenal cortex. </a:t>
            </a:r>
            <a:endParaRPr sz="2800">
              <a:latin typeface="Times New Roman"/>
              <a:ea typeface="Times New Roman"/>
              <a:cs typeface="Times New Roman"/>
              <a:sym typeface="Times New Roman"/>
            </a:endParaRPr>
          </a:p>
          <a:p>
            <a:pPr indent="-406400" lvl="0" marL="457200" rtl="0" algn="l">
              <a:spcBef>
                <a:spcPts val="0"/>
              </a:spcBef>
              <a:spcAft>
                <a:spcPts val="0"/>
              </a:spcAft>
              <a:buSzPts val="2800"/>
              <a:buFont typeface="Times New Roman"/>
              <a:buChar char="●"/>
            </a:pPr>
            <a:r>
              <a:rPr lang="en" sz="2800">
                <a:latin typeface="Times New Roman"/>
                <a:ea typeface="Times New Roman"/>
                <a:cs typeface="Times New Roman"/>
                <a:sym typeface="Times New Roman"/>
              </a:rPr>
              <a:t>Glucocorticoids (cortisol): recognized early to increase plasma glucose levels: </a:t>
            </a:r>
            <a:endParaRPr sz="2800">
              <a:latin typeface="Times New Roman"/>
              <a:ea typeface="Times New Roman"/>
              <a:cs typeface="Times New Roman"/>
              <a:sym typeface="Times New Roman"/>
            </a:endParaRPr>
          </a:p>
          <a:p>
            <a:pPr indent="-406400" lvl="1" marL="914400" rtl="0" algn="l">
              <a:spcBef>
                <a:spcPts val="0"/>
              </a:spcBef>
              <a:spcAft>
                <a:spcPts val="0"/>
              </a:spcAft>
              <a:buSzPts val="2800"/>
              <a:buFont typeface="Times New Roman"/>
              <a:buChar char="○"/>
            </a:pPr>
            <a:r>
              <a:rPr lang="en" sz="2800">
                <a:latin typeface="Times New Roman"/>
                <a:ea typeface="Times New Roman"/>
                <a:cs typeface="Times New Roman"/>
                <a:sym typeface="Times New Roman"/>
              </a:rPr>
              <a:t>Mobilization of amino acids from proteins.</a:t>
            </a:r>
            <a:endParaRPr sz="2800">
              <a:latin typeface="Times New Roman"/>
              <a:ea typeface="Times New Roman"/>
              <a:cs typeface="Times New Roman"/>
              <a:sym typeface="Times New Roman"/>
            </a:endParaRPr>
          </a:p>
          <a:p>
            <a:pPr indent="-406400" lvl="1" marL="914400" rtl="0" algn="l">
              <a:spcBef>
                <a:spcPts val="0"/>
              </a:spcBef>
              <a:spcAft>
                <a:spcPts val="0"/>
              </a:spcAft>
              <a:buSzPts val="2800"/>
              <a:buFont typeface="Times New Roman"/>
              <a:buChar char="○"/>
            </a:pPr>
            <a:r>
              <a:rPr lang="en" sz="2800">
                <a:latin typeface="Times New Roman"/>
                <a:ea typeface="Times New Roman"/>
                <a:cs typeface="Times New Roman"/>
                <a:sym typeface="Times New Roman"/>
              </a:rPr>
              <a:t>Enhance liver gluconeogenesis. </a:t>
            </a:r>
            <a:endParaRPr sz="2800">
              <a:latin typeface="Times New Roman"/>
              <a:ea typeface="Times New Roman"/>
              <a:cs typeface="Times New Roman"/>
              <a:sym typeface="Times New Roman"/>
            </a:endParaRPr>
          </a:p>
          <a:p>
            <a:pPr indent="-406400" lvl="0" marL="457200" rtl="0" algn="l">
              <a:spcBef>
                <a:spcPts val="0"/>
              </a:spcBef>
              <a:spcAft>
                <a:spcPts val="0"/>
              </a:spcAft>
              <a:buSzPts val="2800"/>
              <a:buFont typeface="Times New Roman"/>
              <a:buChar char="●"/>
            </a:pPr>
            <a:r>
              <a:rPr lang="en" sz="2800">
                <a:latin typeface="Times New Roman"/>
                <a:ea typeface="Times New Roman"/>
                <a:cs typeface="Times New Roman"/>
                <a:sym typeface="Times New Roman"/>
              </a:rPr>
              <a:t>Target tissues: most body tissues.</a:t>
            </a:r>
            <a:endParaRPr sz="2800">
              <a:latin typeface="Times New Roman"/>
              <a:ea typeface="Times New Roman"/>
              <a:cs typeface="Times New Roman"/>
              <a:sym typeface="Times New Roman"/>
            </a:endParaRPr>
          </a:p>
        </p:txBody>
      </p:sp>
      <p:sp>
        <p:nvSpPr>
          <p:cNvPr id="355" name="Google Shape;355;p21"/>
          <p:cNvSpPr txBox="1"/>
          <p:nvPr>
            <p:ph idx="1" type="body"/>
          </p:nvPr>
        </p:nvSpPr>
        <p:spPr>
          <a:xfrm>
            <a:off x="468600" y="11081500"/>
            <a:ext cx="13685400" cy="1484400"/>
          </a:xfrm>
          <a:prstGeom prst="rect">
            <a:avLst/>
          </a:prstGeom>
        </p:spPr>
        <p:txBody>
          <a:bodyPr anchorCtr="0" anchor="t" bIns="212075" lIns="212075" spcFirstLastPara="1" rIns="212075" wrap="square" tIns="212075">
            <a:noAutofit/>
          </a:bodyPr>
          <a:lstStyle/>
          <a:p>
            <a:pPr indent="0" lvl="0" marL="0" rtl="0" algn="l">
              <a:lnSpc>
                <a:spcPct val="100000"/>
              </a:lnSpc>
              <a:spcBef>
                <a:spcPts val="0"/>
              </a:spcBef>
              <a:spcAft>
                <a:spcPts val="0"/>
              </a:spcAft>
              <a:buNone/>
            </a:pPr>
            <a:r>
              <a:rPr lang="en" sz="4000">
                <a:solidFill>
                  <a:srgbClr val="F1C232"/>
                </a:solidFill>
                <a:latin typeface="Oswald"/>
                <a:ea typeface="Oswald"/>
                <a:cs typeface="Oswald"/>
                <a:sym typeface="Oswald"/>
              </a:rPr>
              <a:t>     Regulation of Glucocorticoid Secretion</a:t>
            </a:r>
            <a:endParaRPr/>
          </a:p>
        </p:txBody>
      </p:sp>
      <p:sp>
        <p:nvSpPr>
          <p:cNvPr id="356" name="Google Shape;356;p21"/>
          <p:cNvSpPr txBox="1"/>
          <p:nvPr/>
        </p:nvSpPr>
        <p:spPr>
          <a:xfrm>
            <a:off x="2038350" y="3824625"/>
            <a:ext cx="11726700" cy="54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800">
                <a:solidFill>
                  <a:schemeClr val="dk1"/>
                </a:solidFill>
                <a:latin typeface="Times New Roman"/>
                <a:ea typeface="Times New Roman"/>
                <a:cs typeface="Times New Roman"/>
                <a:sym typeface="Times New Roman"/>
              </a:rPr>
              <a:t>Cortisol</a:t>
            </a:r>
            <a:r>
              <a:rPr lang="en" sz="2800">
                <a:solidFill>
                  <a:schemeClr val="dk1"/>
                </a:solidFill>
                <a:latin typeface="Times New Roman"/>
                <a:ea typeface="Times New Roman"/>
                <a:cs typeface="Times New Roman"/>
                <a:sym typeface="Times New Roman"/>
              </a:rPr>
              <a:t>: Very potent</a:t>
            </a:r>
            <a:r>
              <a:rPr baseline="30000" lang="en" sz="2800">
                <a:solidFill>
                  <a:schemeClr val="dk1"/>
                </a:solidFill>
                <a:latin typeface="Times New Roman"/>
                <a:ea typeface="Times New Roman"/>
                <a:cs typeface="Times New Roman"/>
                <a:sym typeface="Times New Roman"/>
              </a:rPr>
              <a:t>1</a:t>
            </a:r>
            <a:r>
              <a:rPr lang="en" sz="2800">
                <a:solidFill>
                  <a:schemeClr val="dk1"/>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2800">
                <a:solidFill>
                  <a:schemeClr val="dk1"/>
                </a:solidFill>
                <a:latin typeface="Times New Roman"/>
                <a:ea typeface="Times New Roman"/>
                <a:cs typeface="Times New Roman"/>
                <a:sym typeface="Times New Roman"/>
              </a:rPr>
              <a:t>Account for 95% of glucocorticoid activity.</a:t>
            </a:r>
            <a:endParaRPr sz="2800" u="sng">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28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b="1" lang="en" sz="2800">
                <a:solidFill>
                  <a:schemeClr val="dk1"/>
                </a:solidFill>
                <a:latin typeface="Times New Roman"/>
                <a:ea typeface="Times New Roman"/>
                <a:cs typeface="Times New Roman"/>
                <a:sym typeface="Times New Roman"/>
              </a:rPr>
              <a:t>Corticosterone</a:t>
            </a:r>
            <a:r>
              <a:rPr lang="en" sz="2800">
                <a:solidFill>
                  <a:schemeClr val="dk1"/>
                </a:solidFill>
                <a:latin typeface="Times New Roman"/>
                <a:ea typeface="Times New Roman"/>
                <a:cs typeface="Times New Roman"/>
                <a:sym typeface="Times New Roman"/>
              </a:rPr>
              <a:t>: </a:t>
            </a:r>
            <a:endParaRPr sz="2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800">
                <a:solidFill>
                  <a:schemeClr val="dk1"/>
                </a:solidFill>
                <a:latin typeface="Times New Roman"/>
                <a:ea typeface="Times New Roman"/>
                <a:cs typeface="Times New Roman"/>
                <a:sym typeface="Times New Roman"/>
              </a:rPr>
              <a:t>Account for about 4% of total glucocorticoid activity. Less potent than cortisol.</a:t>
            </a:r>
            <a:endParaRPr sz="2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b="1" lang="en" sz="2800">
                <a:solidFill>
                  <a:schemeClr val="dk1"/>
                </a:solidFill>
                <a:latin typeface="Times New Roman"/>
                <a:ea typeface="Times New Roman"/>
                <a:cs typeface="Times New Roman"/>
                <a:sym typeface="Times New Roman"/>
              </a:rPr>
              <a:t>Cortisol: Corticosterone:</a:t>
            </a:r>
            <a:endParaRPr b="1" sz="28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800">
                <a:solidFill>
                  <a:schemeClr val="dk1"/>
                </a:solidFill>
                <a:latin typeface="Times New Roman"/>
                <a:ea typeface="Times New Roman"/>
                <a:cs typeface="Times New Roman"/>
                <a:sym typeface="Times New Roman"/>
              </a:rPr>
              <a:t>Produced in humans in a ratio of 10:1</a:t>
            </a:r>
            <a:endParaRPr/>
          </a:p>
        </p:txBody>
      </p:sp>
      <p:sp>
        <p:nvSpPr>
          <p:cNvPr id="357" name="Google Shape;357;p21"/>
          <p:cNvSpPr/>
          <p:nvPr/>
        </p:nvSpPr>
        <p:spPr>
          <a:xfrm>
            <a:off x="2419050" y="946575"/>
            <a:ext cx="11726700" cy="528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58" name="Google Shape;358;p21"/>
          <p:cNvSpPr txBox="1"/>
          <p:nvPr/>
        </p:nvSpPr>
        <p:spPr>
          <a:xfrm>
            <a:off x="666750" y="946575"/>
            <a:ext cx="1752300" cy="528600"/>
          </a:xfrm>
          <a:prstGeom prst="rect">
            <a:avLst/>
          </a:prstGeom>
          <a:solidFill>
            <a:srgbClr val="66666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OBJECTIVESS</a:t>
            </a:r>
            <a:endParaRPr sz="2800">
              <a:solidFill>
                <a:srgbClr val="FFFFFF"/>
              </a:solidFill>
              <a:latin typeface="Oswald"/>
              <a:ea typeface="Oswald"/>
              <a:cs typeface="Oswald"/>
              <a:sym typeface="Oswald"/>
            </a:endParaRPr>
          </a:p>
        </p:txBody>
      </p:sp>
      <p:sp>
        <p:nvSpPr>
          <p:cNvPr id="359" name="Google Shape;359;p21"/>
          <p:cNvSpPr txBox="1"/>
          <p:nvPr/>
        </p:nvSpPr>
        <p:spPr>
          <a:xfrm>
            <a:off x="895350" y="1608525"/>
            <a:ext cx="12801300" cy="673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Describe the metabolism and physiological effects of glucocorticoids.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Describe the mechanisms that regulate secretion of glucocorticoids. </a:t>
            </a:r>
            <a:endParaRPr sz="2000">
              <a:latin typeface="Times New Roman"/>
              <a:ea typeface="Times New Roman"/>
              <a:cs typeface="Times New Roman"/>
              <a:sym typeface="Times New Roman"/>
            </a:endParaRPr>
          </a:p>
          <a:p>
            <a:pPr indent="-355600" lvl="0" marL="457200" rtl="0" algn="l">
              <a:spcBef>
                <a:spcPts val="0"/>
              </a:spcBef>
              <a:spcAft>
                <a:spcPts val="0"/>
              </a:spcAft>
              <a:buSzPts val="2000"/>
              <a:buFont typeface="Times New Roman"/>
              <a:buChar char="●"/>
            </a:pPr>
            <a:r>
              <a:rPr lang="en" sz="2000">
                <a:latin typeface="Times New Roman"/>
                <a:ea typeface="Times New Roman"/>
                <a:cs typeface="Times New Roman"/>
                <a:sym typeface="Times New Roman"/>
              </a:rPr>
              <a:t>Describe the main features of the diseases caused by excess or deficiency of each of the hormones of the adrenal gland.</a:t>
            </a:r>
            <a:endParaRPr sz="2000">
              <a:latin typeface="Times New Roman"/>
              <a:ea typeface="Times New Roman"/>
              <a:cs typeface="Times New Roman"/>
              <a:sym typeface="Times New Roman"/>
            </a:endParaRPr>
          </a:p>
        </p:txBody>
      </p:sp>
      <p:sp>
        <p:nvSpPr>
          <p:cNvPr id="360" name="Google Shape;360;p21"/>
          <p:cNvSpPr txBox="1"/>
          <p:nvPr/>
        </p:nvSpPr>
        <p:spPr>
          <a:xfrm>
            <a:off x="381000" y="7577750"/>
            <a:ext cx="14097000" cy="14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latin typeface="Times New Roman"/>
              <a:ea typeface="Times New Roman"/>
              <a:cs typeface="Times New Roman"/>
              <a:sym typeface="Times New Roman"/>
            </a:endParaRPr>
          </a:p>
          <a:p>
            <a:pPr indent="0" lvl="0" marL="0" rtl="0" algn="l">
              <a:spcBef>
                <a:spcPts val="0"/>
              </a:spcBef>
              <a:spcAft>
                <a:spcPts val="0"/>
              </a:spcAft>
              <a:buNone/>
            </a:pPr>
            <a:r>
              <a:rPr lang="en" sz="2800">
                <a:latin typeface="Times New Roman"/>
                <a:ea typeface="Times New Roman"/>
                <a:cs typeface="Times New Roman"/>
                <a:sym typeface="Times New Roman"/>
              </a:rPr>
              <a:t>         </a:t>
            </a:r>
            <a:r>
              <a:rPr lang="en" sz="4000">
                <a:solidFill>
                  <a:srgbClr val="F1C232"/>
                </a:solidFill>
                <a:latin typeface="Oswald"/>
                <a:ea typeface="Oswald"/>
                <a:cs typeface="Oswald"/>
                <a:sym typeface="Oswald"/>
              </a:rPr>
              <a:t>Glucocorticoids</a:t>
            </a:r>
            <a:endParaRPr sz="4000">
              <a:solidFill>
                <a:srgbClr val="F1C232"/>
              </a:solidFill>
              <a:latin typeface="Oswald"/>
              <a:ea typeface="Oswald"/>
              <a:cs typeface="Oswald"/>
              <a:sym typeface="Oswald"/>
            </a:endParaRPr>
          </a:p>
          <a:p>
            <a:pPr indent="0" lvl="0" marL="457200" rtl="0" algn="l">
              <a:spcBef>
                <a:spcPts val="0"/>
              </a:spcBef>
              <a:spcAft>
                <a:spcPts val="0"/>
              </a:spcAft>
              <a:buNone/>
            </a:pPr>
            <a:r>
              <a:t/>
            </a:r>
            <a:endParaRPr sz="2800">
              <a:latin typeface="Times New Roman"/>
              <a:ea typeface="Times New Roman"/>
              <a:cs typeface="Times New Roman"/>
              <a:sym typeface="Times New Roman"/>
            </a:endParaRPr>
          </a:p>
          <a:p>
            <a:pPr indent="0" lvl="0" marL="0" rtl="0" algn="l">
              <a:spcBef>
                <a:spcPts val="0"/>
              </a:spcBef>
              <a:spcAft>
                <a:spcPts val="0"/>
              </a:spcAft>
              <a:buNone/>
            </a:pPr>
            <a:r>
              <a:t/>
            </a:r>
            <a:endParaRPr sz="2400">
              <a:latin typeface="Times New Roman"/>
              <a:ea typeface="Times New Roman"/>
              <a:cs typeface="Times New Roman"/>
              <a:sym typeface="Times New Roman"/>
            </a:endParaRPr>
          </a:p>
          <a:p>
            <a:pPr indent="0" lvl="0" marL="0" rtl="0" algn="l">
              <a:spcBef>
                <a:spcPts val="0"/>
              </a:spcBef>
              <a:spcAft>
                <a:spcPts val="0"/>
              </a:spcAft>
              <a:buNone/>
            </a:pPr>
            <a:r>
              <a:t/>
            </a:r>
            <a:endParaRPr sz="2800">
              <a:latin typeface="Times New Roman"/>
              <a:ea typeface="Times New Roman"/>
              <a:cs typeface="Times New Roman"/>
              <a:sym typeface="Times New Roman"/>
            </a:endParaRPr>
          </a:p>
        </p:txBody>
      </p:sp>
      <p:sp>
        <p:nvSpPr>
          <p:cNvPr id="361" name="Google Shape;361;p21"/>
          <p:cNvSpPr/>
          <p:nvPr/>
        </p:nvSpPr>
        <p:spPr>
          <a:xfrm>
            <a:off x="1066800" y="4025400"/>
            <a:ext cx="895500" cy="786900"/>
          </a:xfrm>
          <a:prstGeom prst="ellipse">
            <a:avLst/>
          </a:prstGeom>
          <a:solidFill>
            <a:srgbClr val="FFE59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Times New Roman"/>
                <a:ea typeface="Times New Roman"/>
                <a:cs typeface="Times New Roman"/>
                <a:sym typeface="Times New Roman"/>
              </a:rPr>
              <a:t>01</a:t>
            </a:r>
            <a:endParaRPr b="1" sz="3000">
              <a:solidFill>
                <a:srgbClr val="FFFFFF"/>
              </a:solidFill>
              <a:latin typeface="Times New Roman"/>
              <a:ea typeface="Times New Roman"/>
              <a:cs typeface="Times New Roman"/>
              <a:sym typeface="Times New Roman"/>
            </a:endParaRPr>
          </a:p>
        </p:txBody>
      </p:sp>
      <p:sp>
        <p:nvSpPr>
          <p:cNvPr id="362" name="Google Shape;362;p21"/>
          <p:cNvSpPr/>
          <p:nvPr/>
        </p:nvSpPr>
        <p:spPr>
          <a:xfrm>
            <a:off x="1066800" y="5485363"/>
            <a:ext cx="895500" cy="786900"/>
          </a:xfrm>
          <a:prstGeom prst="ellipse">
            <a:avLst/>
          </a:prstGeom>
          <a:solidFill>
            <a:srgbClr val="FFE59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Times New Roman"/>
                <a:ea typeface="Times New Roman"/>
                <a:cs typeface="Times New Roman"/>
                <a:sym typeface="Times New Roman"/>
              </a:rPr>
              <a:t>02</a:t>
            </a:r>
            <a:endParaRPr b="1" sz="3000">
              <a:solidFill>
                <a:srgbClr val="FFFFFF"/>
              </a:solidFill>
              <a:latin typeface="Times New Roman"/>
              <a:ea typeface="Times New Roman"/>
              <a:cs typeface="Times New Roman"/>
              <a:sym typeface="Times New Roman"/>
            </a:endParaRPr>
          </a:p>
        </p:txBody>
      </p:sp>
      <p:sp>
        <p:nvSpPr>
          <p:cNvPr id="363" name="Google Shape;363;p21"/>
          <p:cNvSpPr/>
          <p:nvPr/>
        </p:nvSpPr>
        <p:spPr>
          <a:xfrm>
            <a:off x="1067100" y="6979384"/>
            <a:ext cx="895500" cy="786900"/>
          </a:xfrm>
          <a:prstGeom prst="ellipse">
            <a:avLst/>
          </a:prstGeom>
          <a:solidFill>
            <a:srgbClr val="FFE599"/>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Times New Roman"/>
                <a:ea typeface="Times New Roman"/>
                <a:cs typeface="Times New Roman"/>
                <a:sym typeface="Times New Roman"/>
              </a:rPr>
              <a:t>03</a:t>
            </a:r>
            <a:endParaRPr b="1" sz="3000">
              <a:solidFill>
                <a:srgbClr val="FFFFFF"/>
              </a:solidFill>
              <a:latin typeface="Times New Roman"/>
              <a:ea typeface="Times New Roman"/>
              <a:cs typeface="Times New Roman"/>
              <a:sym typeface="Times New Roman"/>
            </a:endParaRPr>
          </a:p>
        </p:txBody>
      </p:sp>
      <p:cxnSp>
        <p:nvCxnSpPr>
          <p:cNvPr id="364" name="Google Shape;364;p21"/>
          <p:cNvCxnSpPr>
            <a:stCxn id="361" idx="4"/>
            <a:endCxn id="362" idx="0"/>
          </p:cNvCxnSpPr>
          <p:nvPr/>
        </p:nvCxnSpPr>
        <p:spPr>
          <a:xfrm flipH="1" rot="-5400000">
            <a:off x="1178250" y="5148600"/>
            <a:ext cx="673200" cy="600"/>
          </a:xfrm>
          <a:prstGeom prst="curvedConnector3">
            <a:avLst>
              <a:gd fmla="val 49990" name="adj1"/>
            </a:avLst>
          </a:prstGeom>
          <a:noFill/>
          <a:ln cap="flat" cmpd="sng" w="28575">
            <a:solidFill>
              <a:srgbClr val="999999"/>
            </a:solidFill>
            <a:prstDash val="solid"/>
            <a:round/>
            <a:headEnd len="med" w="med" type="none"/>
            <a:tailEnd len="med" w="med" type="none"/>
          </a:ln>
        </p:spPr>
      </p:cxnSp>
      <p:cxnSp>
        <p:nvCxnSpPr>
          <p:cNvPr id="365" name="Google Shape;365;p21"/>
          <p:cNvCxnSpPr>
            <a:stCxn id="362" idx="4"/>
            <a:endCxn id="363" idx="0"/>
          </p:cNvCxnSpPr>
          <p:nvPr/>
        </p:nvCxnSpPr>
        <p:spPr>
          <a:xfrm flipH="1" rot="-5400000">
            <a:off x="1161300" y="6625513"/>
            <a:ext cx="707100" cy="600"/>
          </a:xfrm>
          <a:prstGeom prst="curvedConnector3">
            <a:avLst>
              <a:gd fmla="val 50001" name="adj1"/>
            </a:avLst>
          </a:prstGeom>
          <a:noFill/>
          <a:ln cap="flat" cmpd="sng" w="28575">
            <a:solidFill>
              <a:srgbClr val="999999"/>
            </a:solidFill>
            <a:prstDash val="solid"/>
            <a:round/>
            <a:headEnd len="med" w="med" type="none"/>
            <a:tailEnd len="med" w="med" type="none"/>
          </a:ln>
        </p:spPr>
      </p:cxnSp>
      <p:sp>
        <p:nvSpPr>
          <p:cNvPr id="366" name="Google Shape;366;p21"/>
          <p:cNvSpPr txBox="1"/>
          <p:nvPr/>
        </p:nvSpPr>
        <p:spPr>
          <a:xfrm>
            <a:off x="244725" y="12047050"/>
            <a:ext cx="8705700" cy="4276800"/>
          </a:xfrm>
          <a:prstGeom prst="rect">
            <a:avLst/>
          </a:prstGeom>
          <a:noFill/>
          <a:ln>
            <a:noFill/>
          </a:ln>
        </p:spPr>
        <p:txBody>
          <a:bodyPr anchorCtr="0" anchor="t" bIns="91425" lIns="91425" spcFirstLastPara="1" rIns="91425" wrap="square" tIns="91425">
            <a:noAutofit/>
          </a:bodyPr>
          <a:lstStyle/>
          <a:p>
            <a:pPr indent="-406400" lvl="0" marL="457200" rtl="0" algn="l">
              <a:lnSpc>
                <a:spcPct val="115000"/>
              </a:lnSpc>
              <a:spcBef>
                <a:spcPts val="0"/>
              </a:spcBef>
              <a:spcAft>
                <a:spcPts val="0"/>
              </a:spcAft>
              <a:buClr>
                <a:schemeClr val="dk1"/>
              </a:buClr>
              <a:buSzPts val="2800"/>
              <a:buFont typeface="Times New Roman"/>
              <a:buChar char="●"/>
            </a:pPr>
            <a:r>
              <a:rPr lang="en" sz="2800">
                <a:solidFill>
                  <a:schemeClr val="dk1"/>
                </a:solidFill>
                <a:highlight>
                  <a:srgbClr val="FFF2CC"/>
                </a:highlight>
                <a:latin typeface="Times New Roman"/>
                <a:ea typeface="Times New Roman"/>
                <a:cs typeface="Times New Roman"/>
                <a:sym typeface="Times New Roman"/>
              </a:rPr>
              <a:t>CRH</a:t>
            </a:r>
            <a:r>
              <a:rPr lang="en" sz="2800">
                <a:solidFill>
                  <a:schemeClr val="dk1"/>
                </a:solidFill>
                <a:latin typeface="Times New Roman"/>
                <a:ea typeface="Times New Roman"/>
                <a:cs typeface="Times New Roman"/>
                <a:sym typeface="Times New Roman"/>
              </a:rPr>
              <a:t> from hypothalamus is the major regulator of </a:t>
            </a:r>
            <a:r>
              <a:rPr lang="en" sz="2800">
                <a:solidFill>
                  <a:schemeClr val="dk1"/>
                </a:solidFill>
                <a:highlight>
                  <a:srgbClr val="FFF2CC"/>
                </a:highlight>
                <a:latin typeface="Times New Roman"/>
                <a:ea typeface="Times New Roman"/>
                <a:cs typeface="Times New Roman"/>
                <a:sym typeface="Times New Roman"/>
              </a:rPr>
              <a:t>ACTH</a:t>
            </a:r>
            <a:r>
              <a:rPr lang="en" sz="2800">
                <a:solidFill>
                  <a:schemeClr val="dk1"/>
                </a:solidFill>
                <a:latin typeface="Times New Roman"/>
                <a:ea typeface="Times New Roman"/>
                <a:cs typeface="Times New Roman"/>
                <a:sym typeface="Times New Roman"/>
              </a:rPr>
              <a:t> secretion. </a:t>
            </a:r>
            <a:endParaRPr sz="2800">
              <a:solidFill>
                <a:schemeClr val="dk1"/>
              </a:solidFill>
              <a:latin typeface="Times New Roman"/>
              <a:ea typeface="Times New Roman"/>
              <a:cs typeface="Times New Roman"/>
              <a:sym typeface="Times New Roman"/>
            </a:endParaRPr>
          </a:p>
          <a:p>
            <a:pPr indent="-406400" lvl="0" marL="457200" rtl="0" algn="l">
              <a:lnSpc>
                <a:spcPct val="115000"/>
              </a:lnSpc>
              <a:spcBef>
                <a:spcPts val="0"/>
              </a:spcBef>
              <a:spcAft>
                <a:spcPts val="0"/>
              </a:spcAft>
              <a:buClr>
                <a:srgbClr val="8E7CC3"/>
              </a:buClr>
              <a:buSzPts val="2800"/>
              <a:buFont typeface="Times New Roman"/>
              <a:buChar char="●"/>
            </a:pPr>
            <a:r>
              <a:rPr lang="en" sz="2800">
                <a:solidFill>
                  <a:srgbClr val="8E7CC3"/>
                </a:solidFill>
                <a:highlight>
                  <a:srgbClr val="FFF2CC"/>
                </a:highlight>
                <a:latin typeface="Times New Roman"/>
                <a:ea typeface="Times New Roman"/>
                <a:cs typeface="Times New Roman"/>
                <a:sym typeface="Times New Roman"/>
              </a:rPr>
              <a:t>ADH</a:t>
            </a:r>
            <a:r>
              <a:rPr lang="en" sz="2800">
                <a:solidFill>
                  <a:srgbClr val="8E7CC3"/>
                </a:solidFill>
                <a:latin typeface="Times New Roman"/>
                <a:ea typeface="Times New Roman"/>
                <a:cs typeface="Times New Roman"/>
                <a:sym typeface="Times New Roman"/>
              </a:rPr>
              <a:t> is also secretagogue for </a:t>
            </a:r>
            <a:r>
              <a:rPr lang="en" sz="2800">
                <a:solidFill>
                  <a:srgbClr val="8E7CC3"/>
                </a:solidFill>
                <a:highlight>
                  <a:srgbClr val="FFF2CC"/>
                </a:highlight>
                <a:latin typeface="Times New Roman"/>
                <a:ea typeface="Times New Roman"/>
                <a:cs typeface="Times New Roman"/>
                <a:sym typeface="Times New Roman"/>
              </a:rPr>
              <a:t>ACTH</a:t>
            </a:r>
            <a:endParaRPr sz="2800">
              <a:solidFill>
                <a:srgbClr val="8E7CC3"/>
              </a:solidFill>
              <a:latin typeface="Times New Roman"/>
              <a:ea typeface="Times New Roman"/>
              <a:cs typeface="Times New Roman"/>
              <a:sym typeface="Times New Roman"/>
            </a:endParaRPr>
          </a:p>
          <a:p>
            <a:pPr indent="-406400" lvl="0" marL="457200" rtl="0" algn="l">
              <a:lnSpc>
                <a:spcPct val="115000"/>
              </a:lnSpc>
              <a:spcBef>
                <a:spcPts val="0"/>
              </a:spcBef>
              <a:spcAft>
                <a:spcPts val="0"/>
              </a:spcAft>
              <a:buClr>
                <a:schemeClr val="dk1"/>
              </a:buClr>
              <a:buSzPts val="2800"/>
              <a:buFont typeface="Times New Roman"/>
              <a:buChar char="●"/>
            </a:pPr>
            <a:r>
              <a:rPr lang="en" sz="2800">
                <a:solidFill>
                  <a:schemeClr val="dk1"/>
                </a:solidFill>
                <a:latin typeface="Times New Roman"/>
                <a:ea typeface="Times New Roman"/>
                <a:cs typeface="Times New Roman"/>
                <a:sym typeface="Times New Roman"/>
              </a:rPr>
              <a:t> </a:t>
            </a:r>
            <a:r>
              <a:rPr lang="en" sz="2800">
                <a:solidFill>
                  <a:schemeClr val="dk1"/>
                </a:solidFill>
                <a:highlight>
                  <a:srgbClr val="FFF2CC"/>
                </a:highlight>
                <a:latin typeface="Times New Roman"/>
                <a:ea typeface="Times New Roman"/>
                <a:cs typeface="Times New Roman"/>
                <a:sym typeface="Times New Roman"/>
              </a:rPr>
              <a:t>ACTH</a:t>
            </a:r>
            <a:r>
              <a:rPr lang="en" sz="2800">
                <a:solidFill>
                  <a:schemeClr val="dk1"/>
                </a:solidFill>
                <a:latin typeface="Times New Roman"/>
                <a:ea typeface="Times New Roman"/>
                <a:cs typeface="Times New Roman"/>
                <a:sym typeface="Times New Roman"/>
              </a:rPr>
              <a:t> from anterior pituitary stimulates cortisol synthesis and secretion. </a:t>
            </a:r>
            <a:endParaRPr sz="2800">
              <a:solidFill>
                <a:schemeClr val="dk1"/>
              </a:solidFill>
              <a:latin typeface="Times New Roman"/>
              <a:ea typeface="Times New Roman"/>
              <a:cs typeface="Times New Roman"/>
              <a:sym typeface="Times New Roman"/>
            </a:endParaRPr>
          </a:p>
          <a:p>
            <a:pPr indent="-406400" lvl="0" marL="457200" rtl="0" algn="l">
              <a:lnSpc>
                <a:spcPct val="115000"/>
              </a:lnSpc>
              <a:spcBef>
                <a:spcPts val="0"/>
              </a:spcBef>
              <a:spcAft>
                <a:spcPts val="0"/>
              </a:spcAft>
              <a:buClr>
                <a:schemeClr val="dk1"/>
              </a:buClr>
              <a:buSzPts val="2800"/>
              <a:buFont typeface="Times New Roman"/>
              <a:buChar char="●"/>
            </a:pPr>
            <a:r>
              <a:rPr lang="en" sz="2800">
                <a:solidFill>
                  <a:schemeClr val="dk1"/>
                </a:solidFill>
                <a:highlight>
                  <a:srgbClr val="FFF2CC"/>
                </a:highlight>
                <a:latin typeface="Times New Roman"/>
                <a:ea typeface="Times New Roman"/>
                <a:cs typeface="Times New Roman"/>
                <a:sym typeface="Times New Roman"/>
              </a:rPr>
              <a:t>CRH</a:t>
            </a:r>
            <a:r>
              <a:rPr lang="en" sz="2800">
                <a:solidFill>
                  <a:schemeClr val="dk1"/>
                </a:solidFill>
                <a:latin typeface="Times New Roman"/>
                <a:ea typeface="Times New Roman"/>
                <a:cs typeface="Times New Roman"/>
                <a:sym typeface="Times New Roman"/>
              </a:rPr>
              <a:t> (and </a:t>
            </a:r>
            <a:r>
              <a:rPr lang="en" sz="2800">
                <a:solidFill>
                  <a:schemeClr val="dk1"/>
                </a:solidFill>
                <a:highlight>
                  <a:srgbClr val="FFF2CC"/>
                </a:highlight>
                <a:latin typeface="Times New Roman"/>
                <a:ea typeface="Times New Roman"/>
                <a:cs typeface="Times New Roman"/>
                <a:sym typeface="Times New Roman"/>
              </a:rPr>
              <a:t>ACTH</a:t>
            </a:r>
            <a:r>
              <a:rPr lang="en" sz="2800">
                <a:solidFill>
                  <a:schemeClr val="dk1"/>
                </a:solidFill>
                <a:latin typeface="Times New Roman"/>
                <a:ea typeface="Times New Roman"/>
                <a:cs typeface="Times New Roman"/>
                <a:sym typeface="Times New Roman"/>
              </a:rPr>
              <a:t>) are secreted in pulses. </a:t>
            </a:r>
            <a:endParaRPr sz="2800">
              <a:solidFill>
                <a:schemeClr val="dk1"/>
              </a:solidFill>
              <a:latin typeface="Times New Roman"/>
              <a:ea typeface="Times New Roman"/>
              <a:cs typeface="Times New Roman"/>
              <a:sym typeface="Times New Roman"/>
            </a:endParaRPr>
          </a:p>
          <a:p>
            <a:pPr indent="-406400" lvl="0" marL="457200" rtl="0" algn="l">
              <a:lnSpc>
                <a:spcPct val="115000"/>
              </a:lnSpc>
              <a:spcBef>
                <a:spcPts val="0"/>
              </a:spcBef>
              <a:spcAft>
                <a:spcPts val="0"/>
              </a:spcAft>
              <a:buClr>
                <a:schemeClr val="dk1"/>
              </a:buClr>
              <a:buSzPts val="2800"/>
              <a:buFont typeface="Times New Roman"/>
              <a:buChar char="●"/>
            </a:pPr>
            <a:r>
              <a:rPr lang="en" sz="2800">
                <a:solidFill>
                  <a:schemeClr val="dk1"/>
                </a:solidFill>
                <a:latin typeface="Times New Roman"/>
                <a:ea typeface="Times New Roman"/>
                <a:cs typeface="Times New Roman"/>
                <a:sym typeface="Times New Roman"/>
              </a:rPr>
              <a:t>The greatest </a:t>
            </a:r>
            <a:r>
              <a:rPr lang="en" sz="2800">
                <a:solidFill>
                  <a:schemeClr val="dk1"/>
                </a:solidFill>
                <a:highlight>
                  <a:srgbClr val="FFF2CC"/>
                </a:highlight>
                <a:latin typeface="Times New Roman"/>
                <a:ea typeface="Times New Roman"/>
                <a:cs typeface="Times New Roman"/>
                <a:sym typeface="Times New Roman"/>
              </a:rPr>
              <a:t>ACTH</a:t>
            </a:r>
            <a:r>
              <a:rPr lang="en" sz="2800">
                <a:solidFill>
                  <a:schemeClr val="dk1"/>
                </a:solidFill>
                <a:latin typeface="Times New Roman"/>
                <a:ea typeface="Times New Roman"/>
                <a:cs typeface="Times New Roman"/>
                <a:sym typeface="Times New Roman"/>
              </a:rPr>
              <a:t> secretory activity occurs in the early morning hours and diminish late in the afternoon.</a:t>
            </a:r>
            <a:endParaRPr sz="2800">
              <a:solidFill>
                <a:schemeClr val="dk1"/>
              </a:solidFill>
              <a:latin typeface="Times New Roman"/>
              <a:ea typeface="Times New Roman"/>
              <a:cs typeface="Times New Roman"/>
              <a:sym typeface="Times New Roman"/>
            </a:endParaRPr>
          </a:p>
          <a:p>
            <a:pPr indent="-406400" lvl="0" marL="457200" rtl="0" algn="l">
              <a:lnSpc>
                <a:spcPct val="115000"/>
              </a:lnSpc>
              <a:spcBef>
                <a:spcPts val="0"/>
              </a:spcBef>
              <a:spcAft>
                <a:spcPts val="0"/>
              </a:spcAft>
              <a:buClr>
                <a:schemeClr val="dk1"/>
              </a:buClr>
              <a:buSzPts val="2800"/>
              <a:buFont typeface="Times New Roman"/>
              <a:buChar char="●"/>
            </a:pPr>
            <a:r>
              <a:rPr lang="en" sz="2800">
                <a:solidFill>
                  <a:schemeClr val="dk1"/>
                </a:solidFill>
                <a:latin typeface="Times New Roman"/>
                <a:ea typeface="Times New Roman"/>
                <a:cs typeface="Times New Roman"/>
                <a:sym typeface="Times New Roman"/>
              </a:rPr>
              <a:t>  Cortisol has a </a:t>
            </a:r>
            <a:r>
              <a:rPr lang="en" sz="2800" u="sng">
                <a:solidFill>
                  <a:schemeClr val="dk1"/>
                </a:solidFill>
                <a:latin typeface="Times New Roman"/>
                <a:ea typeface="Times New Roman"/>
                <a:cs typeface="Times New Roman"/>
                <a:sym typeface="Times New Roman"/>
              </a:rPr>
              <a:t>direct negative feedback </a:t>
            </a:r>
            <a:r>
              <a:rPr lang="en" sz="2800">
                <a:solidFill>
                  <a:schemeClr val="dk1"/>
                </a:solidFill>
                <a:latin typeface="Times New Roman"/>
                <a:ea typeface="Times New Roman"/>
                <a:cs typeface="Times New Roman"/>
                <a:sym typeface="Times New Roman"/>
              </a:rPr>
              <a:t>effect on both the hypothalamus and ant. pituitary.</a:t>
            </a:r>
            <a:endParaRPr/>
          </a:p>
        </p:txBody>
      </p:sp>
      <p:pic>
        <p:nvPicPr>
          <p:cNvPr id="367" name="Google Shape;367;p21"/>
          <p:cNvPicPr preferRelativeResize="0"/>
          <p:nvPr/>
        </p:nvPicPr>
        <p:blipFill>
          <a:blip r:embed="rId3">
            <a:alphaModFix/>
          </a:blip>
          <a:stretch>
            <a:fillRect/>
          </a:stretch>
        </p:blipFill>
        <p:spPr>
          <a:xfrm>
            <a:off x="9318825" y="12009711"/>
            <a:ext cx="3994201" cy="5211740"/>
          </a:xfrm>
          <a:prstGeom prst="rect">
            <a:avLst/>
          </a:prstGeom>
          <a:noFill/>
          <a:ln cap="flat" cmpd="sng" w="9525">
            <a:solidFill>
              <a:srgbClr val="000000"/>
            </a:solidFill>
            <a:prstDash val="solid"/>
            <a:round/>
            <a:headEnd len="sm" w="sm" type="none"/>
            <a:tailEnd len="sm" w="sm" type="none"/>
          </a:ln>
        </p:spPr>
      </p:pic>
      <p:sp>
        <p:nvSpPr>
          <p:cNvPr id="368" name="Google Shape;368;p21"/>
          <p:cNvSpPr/>
          <p:nvPr/>
        </p:nvSpPr>
        <p:spPr>
          <a:xfrm>
            <a:off x="0" y="65666"/>
            <a:ext cx="11331900" cy="6996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69" name="Google Shape;369;p21"/>
          <p:cNvSpPr/>
          <p:nvPr/>
        </p:nvSpPr>
        <p:spPr>
          <a:xfrm>
            <a:off x="656616" y="65711"/>
            <a:ext cx="273300" cy="699600"/>
          </a:xfrm>
          <a:prstGeom prst="rect">
            <a:avLst/>
          </a:prstGeom>
          <a:solidFill>
            <a:srgbClr val="FFFFFF"/>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70" name="Google Shape;370;p21"/>
          <p:cNvSpPr txBox="1"/>
          <p:nvPr/>
        </p:nvSpPr>
        <p:spPr>
          <a:xfrm>
            <a:off x="11409324" y="55325"/>
            <a:ext cx="3652800" cy="9642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3500">
                <a:latin typeface="Oswald"/>
                <a:ea typeface="Oswald"/>
                <a:cs typeface="Oswald"/>
                <a:sym typeface="Oswald"/>
              </a:rPr>
              <a:t>Lecture Eleven</a:t>
            </a:r>
            <a:endParaRPr sz="3500">
              <a:latin typeface="Oswald"/>
              <a:ea typeface="Oswald"/>
              <a:cs typeface="Oswald"/>
              <a:sym typeface="Oswald"/>
            </a:endParaRPr>
          </a:p>
        </p:txBody>
      </p:sp>
      <p:sp>
        <p:nvSpPr>
          <p:cNvPr id="371" name="Google Shape;371;p21"/>
          <p:cNvSpPr txBox="1"/>
          <p:nvPr/>
        </p:nvSpPr>
        <p:spPr>
          <a:xfrm>
            <a:off x="929925" y="65676"/>
            <a:ext cx="11277600" cy="6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200">
                <a:solidFill>
                  <a:srgbClr val="FFFFFF"/>
                </a:solidFill>
                <a:latin typeface="Oswald"/>
                <a:ea typeface="Oswald"/>
                <a:cs typeface="Oswald"/>
                <a:sym typeface="Oswald"/>
              </a:rPr>
              <a:t>GLUCOCORTICOIDS</a:t>
            </a:r>
            <a:endParaRPr sz="3200">
              <a:solidFill>
                <a:srgbClr val="FFFFFF"/>
              </a:solidFill>
              <a:latin typeface="Oswald"/>
              <a:ea typeface="Oswald"/>
              <a:cs typeface="Oswald"/>
              <a:sym typeface="Oswald"/>
            </a:endParaRPr>
          </a:p>
        </p:txBody>
      </p:sp>
      <p:sp>
        <p:nvSpPr>
          <p:cNvPr id="372" name="Google Shape;372;p21"/>
          <p:cNvSpPr txBox="1"/>
          <p:nvPr/>
        </p:nvSpPr>
        <p:spPr>
          <a:xfrm>
            <a:off x="188014" y="16802"/>
            <a:ext cx="4686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4500">
                <a:solidFill>
                  <a:srgbClr val="FFFFFF"/>
                </a:solidFill>
                <a:latin typeface="Oswald"/>
                <a:ea typeface="Oswald"/>
                <a:cs typeface="Oswald"/>
                <a:sym typeface="Oswald"/>
              </a:rPr>
              <a:t>8</a:t>
            </a:r>
            <a:endParaRPr sz="4500">
              <a:solidFill>
                <a:srgbClr val="FFFFFF"/>
              </a:solidFill>
              <a:latin typeface="Oswald"/>
              <a:ea typeface="Oswald"/>
              <a:cs typeface="Oswald"/>
              <a:sym typeface="Oswald"/>
            </a:endParaRPr>
          </a:p>
        </p:txBody>
      </p:sp>
      <p:sp>
        <p:nvSpPr>
          <p:cNvPr id="373" name="Google Shape;373;p21"/>
          <p:cNvSpPr txBox="1"/>
          <p:nvPr/>
        </p:nvSpPr>
        <p:spPr>
          <a:xfrm>
            <a:off x="1169800" y="3002150"/>
            <a:ext cx="7048800" cy="67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1C232"/>
                </a:solidFill>
                <a:latin typeface="Oswald"/>
                <a:ea typeface="Oswald"/>
                <a:cs typeface="Oswald"/>
                <a:sym typeface="Oswald"/>
              </a:rPr>
              <a:t>Main Glucocorticoids in Humans</a:t>
            </a:r>
            <a:endParaRPr sz="4000">
              <a:solidFill>
                <a:srgbClr val="F1C232"/>
              </a:solidFill>
              <a:latin typeface="Oswald"/>
              <a:ea typeface="Oswald"/>
              <a:cs typeface="Oswald"/>
              <a:sym typeface="Oswald"/>
            </a:endParaRPr>
          </a:p>
        </p:txBody>
      </p:sp>
      <p:sp>
        <p:nvSpPr>
          <p:cNvPr id="374" name="Google Shape;374;p21"/>
          <p:cNvSpPr txBox="1"/>
          <p:nvPr/>
        </p:nvSpPr>
        <p:spPr>
          <a:xfrm>
            <a:off x="9342750" y="17222050"/>
            <a:ext cx="3994200" cy="70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Times New Roman"/>
                <a:ea typeface="Times New Roman"/>
                <a:cs typeface="Times New Roman"/>
                <a:sym typeface="Times New Roman"/>
              </a:rPr>
              <a:t>Figure 11-1</a:t>
            </a:r>
            <a:endParaRPr b="1" sz="2700">
              <a:latin typeface="Times New Roman"/>
              <a:ea typeface="Times New Roman"/>
              <a:cs typeface="Times New Roman"/>
              <a:sym typeface="Times New Roman"/>
            </a:endParaRPr>
          </a:p>
        </p:txBody>
      </p:sp>
      <p:sp>
        <p:nvSpPr>
          <p:cNvPr id="375" name="Google Shape;375;p21"/>
          <p:cNvSpPr txBox="1"/>
          <p:nvPr/>
        </p:nvSpPr>
        <p:spPr>
          <a:xfrm>
            <a:off x="0" y="18055908"/>
            <a:ext cx="3817800" cy="699600"/>
          </a:xfrm>
          <a:prstGeom prst="rect">
            <a:avLst/>
          </a:prstGeom>
          <a:noFill/>
          <a:ln>
            <a:noFill/>
          </a:ln>
        </p:spPr>
        <p:txBody>
          <a:bodyPr anchorCtr="0" anchor="t" bIns="58200" lIns="58200" spcFirstLastPara="1" rIns="58200" wrap="square" tIns="58200">
            <a:noAutofit/>
          </a:bodyPr>
          <a:lstStyle/>
          <a:p>
            <a:pPr indent="0" lvl="0" marL="0" rtl="0" algn="l">
              <a:spcBef>
                <a:spcPts val="0"/>
              </a:spcBef>
              <a:spcAft>
                <a:spcPts val="0"/>
              </a:spcAft>
              <a:buNone/>
            </a:pPr>
            <a:r>
              <a:rPr lang="en" sz="2400">
                <a:solidFill>
                  <a:srgbClr val="FFFFFF"/>
                </a:solidFill>
                <a:latin typeface="Verdana"/>
                <a:ea typeface="Verdana"/>
                <a:cs typeface="Verdana"/>
                <a:sym typeface="Verdana"/>
              </a:rPr>
              <a:t>Footnotes</a:t>
            </a:r>
            <a:endParaRPr sz="2400">
              <a:solidFill>
                <a:srgbClr val="FFFFFF"/>
              </a:solidFill>
              <a:latin typeface="Verdana"/>
              <a:ea typeface="Verdana"/>
              <a:cs typeface="Verdana"/>
              <a:sym typeface="Verdana"/>
            </a:endParaRPr>
          </a:p>
        </p:txBody>
      </p:sp>
      <p:sp>
        <p:nvSpPr>
          <p:cNvPr id="376" name="Google Shape;376;p21"/>
          <p:cNvSpPr/>
          <p:nvPr/>
        </p:nvSpPr>
        <p:spPr>
          <a:xfrm>
            <a:off x="545100" y="18055900"/>
            <a:ext cx="13585500" cy="433500"/>
          </a:xfrm>
          <a:prstGeom prst="rect">
            <a:avLst/>
          </a:prstGeom>
          <a:solidFill>
            <a:srgbClr val="F1C232"/>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Clr>
                <a:srgbClr val="000000"/>
              </a:buClr>
              <a:buSzPts val="1100"/>
              <a:buFont typeface="Arial"/>
              <a:buNone/>
            </a:pPr>
            <a:r>
              <a:rPr lang="en" sz="2500">
                <a:solidFill>
                  <a:srgbClr val="FFFFFF"/>
                </a:solidFill>
                <a:latin typeface="Oswald"/>
                <a:ea typeface="Oswald"/>
                <a:cs typeface="Oswald"/>
                <a:sym typeface="Oswald"/>
              </a:rPr>
              <a:t>FOOTNOTES</a:t>
            </a:r>
            <a:endParaRPr/>
          </a:p>
        </p:txBody>
      </p:sp>
      <p:sp>
        <p:nvSpPr>
          <p:cNvPr id="377" name="Google Shape;377;p21"/>
          <p:cNvSpPr/>
          <p:nvPr/>
        </p:nvSpPr>
        <p:spPr>
          <a:xfrm>
            <a:off x="0" y="18055900"/>
            <a:ext cx="468600" cy="433500"/>
          </a:xfrm>
          <a:prstGeom prst="rect">
            <a:avLst/>
          </a:prstGeom>
          <a:solidFill>
            <a:srgbClr val="666666"/>
          </a:solidFill>
          <a:ln cap="flat" cmpd="sng" w="9525">
            <a:solidFill>
              <a:srgbClr val="A3A3A3"/>
            </a:solidFill>
            <a:prstDash val="solid"/>
            <a:round/>
            <a:headEnd len="sm" w="sm" type="none"/>
            <a:tailEnd len="sm" w="sm" type="none"/>
          </a:ln>
        </p:spPr>
        <p:txBody>
          <a:bodyPr anchorCtr="0" anchor="ctr" bIns="58200" lIns="58200" spcFirstLastPara="1" rIns="58200" wrap="square" tIns="58200">
            <a:noAutofit/>
          </a:bodyPr>
          <a:lstStyle/>
          <a:p>
            <a:pPr indent="0" lvl="0" marL="0" rtl="0" algn="l">
              <a:spcBef>
                <a:spcPts val="0"/>
              </a:spcBef>
              <a:spcAft>
                <a:spcPts val="0"/>
              </a:spcAft>
              <a:buNone/>
            </a:pPr>
            <a:r>
              <a:t/>
            </a:r>
            <a:endParaRPr/>
          </a:p>
        </p:txBody>
      </p:sp>
      <p:sp>
        <p:nvSpPr>
          <p:cNvPr id="378" name="Google Shape;378;p21"/>
          <p:cNvSpPr txBox="1"/>
          <p:nvPr/>
        </p:nvSpPr>
        <p:spPr>
          <a:xfrm>
            <a:off x="-29000" y="18531025"/>
            <a:ext cx="14097000" cy="14232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Times New Roman"/>
              <a:buAutoNum type="arabicPeriod"/>
            </a:pPr>
            <a:r>
              <a:rPr lang="en" sz="1500">
                <a:latin typeface="Times New Roman"/>
                <a:ea typeface="Times New Roman"/>
                <a:cs typeface="Times New Roman"/>
                <a:sym typeface="Times New Roman"/>
              </a:rPr>
              <a:t>Also known as hydrocortisone when used for therapeutic purposes. </a:t>
            </a:r>
            <a:endParaRPr sz="15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AutoNum type="arabicPeriod"/>
            </a:pPr>
            <a:r>
              <a:rPr lang="en" sz="1500">
                <a:latin typeface="Times New Roman"/>
                <a:ea typeface="Times New Roman"/>
                <a:cs typeface="Times New Roman"/>
                <a:sym typeface="Times New Roman"/>
              </a:rPr>
              <a:t>Cellular mechanism of cortisol action: Cortisol can act through (genomic or non-genomic actions), genomic actions involve gene transcription and formation</a:t>
            </a:r>
            <a:r>
              <a:rPr lang="en" sz="1600">
                <a:latin typeface="Times New Roman"/>
                <a:ea typeface="Times New Roman"/>
                <a:cs typeface="Times New Roman"/>
                <a:sym typeface="Times New Roman"/>
              </a:rPr>
              <a:t> of protein, this process takes around an hour, and the proteins can take up to several hours or days to produce their effect. There is some evidence of 2nd messenger action of cortisol, meaning it can bind cell-surface receptors, but this is still under investigation. </a:t>
            </a:r>
            <a:endParaRPr sz="1600">
              <a:latin typeface="Times New Roman"/>
              <a:ea typeface="Times New Roman"/>
              <a:cs typeface="Times New Roman"/>
              <a:sym typeface="Times New Roman"/>
            </a:endParaRPr>
          </a:p>
        </p:txBody>
      </p:sp>
      <p:sp>
        <p:nvSpPr>
          <p:cNvPr id="379" name="Google Shape;379;p21"/>
          <p:cNvSpPr/>
          <p:nvPr/>
        </p:nvSpPr>
        <p:spPr>
          <a:xfrm>
            <a:off x="701205" y="3154336"/>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380" name="Google Shape;380;p21"/>
          <p:cNvSpPr/>
          <p:nvPr/>
        </p:nvSpPr>
        <p:spPr>
          <a:xfrm>
            <a:off x="727505" y="8169823"/>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
        <p:nvSpPr>
          <p:cNvPr id="381" name="Google Shape;381;p21"/>
          <p:cNvSpPr/>
          <p:nvPr/>
        </p:nvSpPr>
        <p:spPr>
          <a:xfrm>
            <a:off x="727505" y="11378578"/>
            <a:ext cx="468600" cy="433500"/>
          </a:xfrm>
          <a:prstGeom prst="rect">
            <a:avLst/>
          </a:prstGeom>
          <a:solidFill>
            <a:srgbClr val="F1C232"/>
          </a:solidFill>
          <a:ln cap="flat" cmpd="sng" w="9525">
            <a:solidFill>
              <a:srgbClr val="999999"/>
            </a:solidFill>
            <a:prstDash val="solid"/>
            <a:round/>
            <a:headEnd len="sm" w="sm" type="none"/>
            <a:tailEnd len="sm" w="sm" type="none"/>
          </a:ln>
        </p:spPr>
        <p:txBody>
          <a:bodyPr anchorCtr="0" anchor="ctr" bIns="242375" lIns="242375" spcFirstLastPara="1" rIns="242375" wrap="square" tIns="242375">
            <a:noAutofit/>
          </a:bodyPr>
          <a:lstStyle/>
          <a:p>
            <a:pPr indent="0" lvl="0" marL="0" rtl="0" algn="l">
              <a:spcBef>
                <a:spcPts val="0"/>
              </a:spcBef>
              <a:spcAft>
                <a:spcPts val="0"/>
              </a:spcAft>
              <a:buNone/>
            </a:pPr>
            <a:r>
              <a:t/>
            </a:r>
            <a:endParaRPr>
              <a:solidFill>
                <a:srgbClr val="E69138"/>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