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Lst>
  <p:sldSz cy="19935825" cx="14097000"/>
  <p:notesSz cx="6858000" cy="9144000"/>
  <p:embeddedFontLst>
    <p:embeddedFont>
      <p:font typeface="Caveat"/>
      <p:regular r:id="rId14"/>
      <p:bold r:id="rId15"/>
    </p:embeddedFont>
    <p:embeddedFont>
      <p:font typeface="Oswald"/>
      <p:regular r:id="rId16"/>
      <p:bold r:id="rId17"/>
    </p:embeddedFont>
    <p:embeddedFont>
      <p:font typeface="Merriweather"/>
      <p:regular r:id="rId18"/>
      <p:bold r:id="rId19"/>
      <p:italic r:id="rId20"/>
      <p:boldItalic r:id="rId2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6279">
          <p15:clr>
            <a:srgbClr val="A4A3A4"/>
          </p15:clr>
        </p15:guide>
        <p15:guide id="2" pos="44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6279" orient="horz"/>
        <p:guide pos="444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Merriweather-italic.fntdata"/><Relationship Id="rId11" Type="http://schemas.openxmlformats.org/officeDocument/2006/relationships/slide" Target="slides/slide6.xml"/><Relationship Id="rId10" Type="http://schemas.openxmlformats.org/officeDocument/2006/relationships/slide" Target="slides/slide5.xml"/><Relationship Id="rId21" Type="http://schemas.openxmlformats.org/officeDocument/2006/relationships/font" Target="fonts/Merriweather-boldItalic.fntdata"/><Relationship Id="rId13" Type="http://schemas.openxmlformats.org/officeDocument/2006/relationships/slide" Target="slides/slide8.xml"/><Relationship Id="rId12" Type="http://schemas.openxmlformats.org/officeDocument/2006/relationships/slide" Target="slides/slide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5" Type="http://schemas.openxmlformats.org/officeDocument/2006/relationships/font" Target="fonts/Caveat-bold.fntdata"/><Relationship Id="rId14" Type="http://schemas.openxmlformats.org/officeDocument/2006/relationships/font" Target="fonts/Caveat-regular.fntdata"/><Relationship Id="rId17" Type="http://schemas.openxmlformats.org/officeDocument/2006/relationships/font" Target="fonts/Oswald-bold.fntdata"/><Relationship Id="rId16" Type="http://schemas.openxmlformats.org/officeDocument/2006/relationships/font" Target="fonts/Oswald-regular.fntdata"/><Relationship Id="rId5" Type="http://schemas.openxmlformats.org/officeDocument/2006/relationships/notesMaster" Target="notesMasters/notesMaster1.xml"/><Relationship Id="rId19" Type="http://schemas.openxmlformats.org/officeDocument/2006/relationships/font" Target="fonts/Merriweather-bold.fntdata"/><Relationship Id="rId6" Type="http://schemas.openxmlformats.org/officeDocument/2006/relationships/slide" Target="slides/slide1.xml"/><Relationship Id="rId18" Type="http://schemas.openxmlformats.org/officeDocument/2006/relationships/font" Target="fonts/Merriweather-regular.fntdata"/><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2216967" y="685800"/>
            <a:ext cx="24246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 name="Shape 50"/>
        <p:cNvGrpSpPr/>
        <p:nvPr/>
      </p:nvGrpSpPr>
      <p:grpSpPr>
        <a:xfrm>
          <a:off x="0" y="0"/>
          <a:ext cx="0" cy="0"/>
          <a:chOff x="0" y="0"/>
          <a:chExt cx="0" cy="0"/>
        </a:xfrm>
      </p:grpSpPr>
      <p:sp>
        <p:nvSpPr>
          <p:cNvPr id="51" name="Google Shape;51;g758be8cb29_0_149:notes"/>
          <p:cNvSpPr/>
          <p:nvPr>
            <p:ph idx="2" type="sldImg"/>
          </p:nvPr>
        </p:nvSpPr>
        <p:spPr>
          <a:xfrm>
            <a:off x="2216967"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758be8cb29_0_1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7" name="Shape 67"/>
        <p:cNvGrpSpPr/>
        <p:nvPr/>
      </p:nvGrpSpPr>
      <p:grpSpPr>
        <a:xfrm>
          <a:off x="0" y="0"/>
          <a:ext cx="0" cy="0"/>
          <a:chOff x="0" y="0"/>
          <a:chExt cx="0" cy="0"/>
        </a:xfrm>
      </p:grpSpPr>
      <p:sp>
        <p:nvSpPr>
          <p:cNvPr id="68" name="Google Shape;68;g234f9ba87545e440_0:notes"/>
          <p:cNvSpPr/>
          <p:nvPr>
            <p:ph idx="2" type="sldImg"/>
          </p:nvPr>
        </p:nvSpPr>
        <p:spPr>
          <a:xfrm>
            <a:off x="2216967"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69" name="Google Shape;69;g234f9ba87545e44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0" name="Shape 110"/>
        <p:cNvGrpSpPr/>
        <p:nvPr/>
      </p:nvGrpSpPr>
      <p:grpSpPr>
        <a:xfrm>
          <a:off x="0" y="0"/>
          <a:ext cx="0" cy="0"/>
          <a:chOff x="0" y="0"/>
          <a:chExt cx="0" cy="0"/>
        </a:xfrm>
      </p:grpSpPr>
      <p:sp>
        <p:nvSpPr>
          <p:cNvPr id="111" name="Google Shape;111;g6eb5c2cfd9ef821_44:notes"/>
          <p:cNvSpPr/>
          <p:nvPr>
            <p:ph idx="2" type="sldImg"/>
          </p:nvPr>
        </p:nvSpPr>
        <p:spPr>
          <a:xfrm>
            <a:off x="2216967"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112" name="Google Shape;112;g6eb5c2cfd9ef821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1" name="Shape 141"/>
        <p:cNvGrpSpPr/>
        <p:nvPr/>
      </p:nvGrpSpPr>
      <p:grpSpPr>
        <a:xfrm>
          <a:off x="0" y="0"/>
          <a:ext cx="0" cy="0"/>
          <a:chOff x="0" y="0"/>
          <a:chExt cx="0" cy="0"/>
        </a:xfrm>
      </p:grpSpPr>
      <p:sp>
        <p:nvSpPr>
          <p:cNvPr id="142" name="Google Shape;142;g6eb5c2cfd9ef821_28:notes"/>
          <p:cNvSpPr/>
          <p:nvPr>
            <p:ph idx="2" type="sldImg"/>
          </p:nvPr>
        </p:nvSpPr>
        <p:spPr>
          <a:xfrm>
            <a:off x="2216967"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143" name="Google Shape;143;g6eb5c2cfd9ef821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8" name="Shape 188"/>
        <p:cNvGrpSpPr/>
        <p:nvPr/>
      </p:nvGrpSpPr>
      <p:grpSpPr>
        <a:xfrm>
          <a:off x="0" y="0"/>
          <a:ext cx="0" cy="0"/>
          <a:chOff x="0" y="0"/>
          <a:chExt cx="0" cy="0"/>
        </a:xfrm>
      </p:grpSpPr>
      <p:sp>
        <p:nvSpPr>
          <p:cNvPr id="189" name="Google Shape;189;g6eb5c2cfd9ef821_12:notes"/>
          <p:cNvSpPr/>
          <p:nvPr>
            <p:ph idx="2" type="sldImg"/>
          </p:nvPr>
        </p:nvSpPr>
        <p:spPr>
          <a:xfrm>
            <a:off x="2216967"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190" name="Google Shape;190;g6eb5c2cfd9ef821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4" name="Shape 224"/>
        <p:cNvGrpSpPr/>
        <p:nvPr/>
      </p:nvGrpSpPr>
      <p:grpSpPr>
        <a:xfrm>
          <a:off x="0" y="0"/>
          <a:ext cx="0" cy="0"/>
          <a:chOff x="0" y="0"/>
          <a:chExt cx="0" cy="0"/>
        </a:xfrm>
      </p:grpSpPr>
      <p:sp>
        <p:nvSpPr>
          <p:cNvPr id="225" name="Google Shape;225;g7fd8bbe1517a5cf_8:notes"/>
          <p:cNvSpPr/>
          <p:nvPr>
            <p:ph idx="2" type="sldImg"/>
          </p:nvPr>
        </p:nvSpPr>
        <p:spPr>
          <a:xfrm>
            <a:off x="2216967"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226" name="Google Shape;226;g7fd8bbe1517a5cf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3" name="Shape 253"/>
        <p:cNvGrpSpPr/>
        <p:nvPr/>
      </p:nvGrpSpPr>
      <p:grpSpPr>
        <a:xfrm>
          <a:off x="0" y="0"/>
          <a:ext cx="0" cy="0"/>
          <a:chOff x="0" y="0"/>
          <a:chExt cx="0" cy="0"/>
        </a:xfrm>
      </p:grpSpPr>
      <p:sp>
        <p:nvSpPr>
          <p:cNvPr id="254" name="Google Shape;254;g758be8cb29_0_315:notes"/>
          <p:cNvSpPr/>
          <p:nvPr>
            <p:ph idx="2" type="sldImg"/>
          </p:nvPr>
        </p:nvSpPr>
        <p:spPr>
          <a:xfrm>
            <a:off x="2216979"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255" name="Google Shape;255;g758be8cb29_0_3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2" name="Shape 262"/>
        <p:cNvGrpSpPr/>
        <p:nvPr/>
      </p:nvGrpSpPr>
      <p:grpSpPr>
        <a:xfrm>
          <a:off x="0" y="0"/>
          <a:ext cx="0" cy="0"/>
          <a:chOff x="0" y="0"/>
          <a:chExt cx="0" cy="0"/>
        </a:xfrm>
      </p:grpSpPr>
      <p:sp>
        <p:nvSpPr>
          <p:cNvPr id="263" name="Google Shape;263;g758be8cb29_0_321:notes"/>
          <p:cNvSpPr/>
          <p:nvPr>
            <p:ph idx="2" type="sldImg"/>
          </p:nvPr>
        </p:nvSpPr>
        <p:spPr>
          <a:xfrm>
            <a:off x="2216979"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264" name="Google Shape;264;g758be8cb29_0_3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480550" y="2885918"/>
            <a:ext cx="13135800" cy="7955700"/>
          </a:xfrm>
          <a:prstGeom prst="rect">
            <a:avLst/>
          </a:prstGeom>
        </p:spPr>
        <p:txBody>
          <a:bodyPr anchorCtr="0" anchor="b" bIns="212075" lIns="212075" spcFirstLastPara="1" rIns="212075" wrap="square" tIns="212075">
            <a:noAutofit/>
          </a:bodyPr>
          <a:lstStyle>
            <a:lvl1pPr lvl="0" algn="ctr">
              <a:spcBef>
                <a:spcPts val="0"/>
              </a:spcBef>
              <a:spcAft>
                <a:spcPts val="0"/>
              </a:spcAft>
              <a:buSzPts val="12100"/>
              <a:buNone/>
              <a:defRPr sz="12100"/>
            </a:lvl1pPr>
            <a:lvl2pPr lvl="1" algn="ctr">
              <a:spcBef>
                <a:spcPts val="0"/>
              </a:spcBef>
              <a:spcAft>
                <a:spcPts val="0"/>
              </a:spcAft>
              <a:buSzPts val="12100"/>
              <a:buNone/>
              <a:defRPr sz="12100"/>
            </a:lvl2pPr>
            <a:lvl3pPr lvl="2" algn="ctr">
              <a:spcBef>
                <a:spcPts val="0"/>
              </a:spcBef>
              <a:spcAft>
                <a:spcPts val="0"/>
              </a:spcAft>
              <a:buSzPts val="12100"/>
              <a:buNone/>
              <a:defRPr sz="12100"/>
            </a:lvl3pPr>
            <a:lvl4pPr lvl="3" algn="ctr">
              <a:spcBef>
                <a:spcPts val="0"/>
              </a:spcBef>
              <a:spcAft>
                <a:spcPts val="0"/>
              </a:spcAft>
              <a:buSzPts val="12100"/>
              <a:buNone/>
              <a:defRPr sz="12100"/>
            </a:lvl4pPr>
            <a:lvl5pPr lvl="4" algn="ctr">
              <a:spcBef>
                <a:spcPts val="0"/>
              </a:spcBef>
              <a:spcAft>
                <a:spcPts val="0"/>
              </a:spcAft>
              <a:buSzPts val="12100"/>
              <a:buNone/>
              <a:defRPr sz="12100"/>
            </a:lvl5pPr>
            <a:lvl6pPr lvl="5" algn="ctr">
              <a:spcBef>
                <a:spcPts val="0"/>
              </a:spcBef>
              <a:spcAft>
                <a:spcPts val="0"/>
              </a:spcAft>
              <a:buSzPts val="12100"/>
              <a:buNone/>
              <a:defRPr sz="12100"/>
            </a:lvl6pPr>
            <a:lvl7pPr lvl="6" algn="ctr">
              <a:spcBef>
                <a:spcPts val="0"/>
              </a:spcBef>
              <a:spcAft>
                <a:spcPts val="0"/>
              </a:spcAft>
              <a:buSzPts val="12100"/>
              <a:buNone/>
              <a:defRPr sz="12100"/>
            </a:lvl7pPr>
            <a:lvl8pPr lvl="7" algn="ctr">
              <a:spcBef>
                <a:spcPts val="0"/>
              </a:spcBef>
              <a:spcAft>
                <a:spcPts val="0"/>
              </a:spcAft>
              <a:buSzPts val="12100"/>
              <a:buNone/>
              <a:defRPr sz="12100"/>
            </a:lvl8pPr>
            <a:lvl9pPr lvl="8" algn="ctr">
              <a:spcBef>
                <a:spcPts val="0"/>
              </a:spcBef>
              <a:spcAft>
                <a:spcPts val="0"/>
              </a:spcAft>
              <a:buSzPts val="12100"/>
              <a:buNone/>
              <a:defRPr sz="12100"/>
            </a:lvl9pPr>
          </a:lstStyle>
          <a:p/>
        </p:txBody>
      </p:sp>
      <p:sp>
        <p:nvSpPr>
          <p:cNvPr id="11" name="Google Shape;11;p2"/>
          <p:cNvSpPr txBox="1"/>
          <p:nvPr>
            <p:ph idx="1" type="subTitle"/>
          </p:nvPr>
        </p:nvSpPr>
        <p:spPr>
          <a:xfrm>
            <a:off x="480538" y="10984859"/>
            <a:ext cx="13135800" cy="3072000"/>
          </a:xfrm>
          <a:prstGeom prst="rect">
            <a:avLst/>
          </a:prstGeom>
        </p:spPr>
        <p:txBody>
          <a:bodyPr anchorCtr="0" anchor="t" bIns="212075" lIns="212075" spcFirstLastPara="1" rIns="212075" wrap="square" tIns="212075">
            <a:noAutofit/>
          </a:bodyPr>
          <a:lstStyle>
            <a:lvl1pPr lvl="0" algn="ctr">
              <a:lnSpc>
                <a:spcPct val="100000"/>
              </a:lnSpc>
              <a:spcBef>
                <a:spcPts val="0"/>
              </a:spcBef>
              <a:spcAft>
                <a:spcPts val="0"/>
              </a:spcAft>
              <a:buSzPts val="6500"/>
              <a:buNone/>
              <a:defRPr sz="6500"/>
            </a:lvl1pPr>
            <a:lvl2pPr lvl="1" algn="ctr">
              <a:lnSpc>
                <a:spcPct val="100000"/>
              </a:lnSpc>
              <a:spcBef>
                <a:spcPts val="0"/>
              </a:spcBef>
              <a:spcAft>
                <a:spcPts val="0"/>
              </a:spcAft>
              <a:buSzPts val="6500"/>
              <a:buNone/>
              <a:defRPr sz="6500"/>
            </a:lvl2pPr>
            <a:lvl3pPr lvl="2" algn="ctr">
              <a:lnSpc>
                <a:spcPct val="100000"/>
              </a:lnSpc>
              <a:spcBef>
                <a:spcPts val="0"/>
              </a:spcBef>
              <a:spcAft>
                <a:spcPts val="0"/>
              </a:spcAft>
              <a:buSzPts val="6500"/>
              <a:buNone/>
              <a:defRPr sz="6500"/>
            </a:lvl3pPr>
            <a:lvl4pPr lvl="3" algn="ctr">
              <a:lnSpc>
                <a:spcPct val="100000"/>
              </a:lnSpc>
              <a:spcBef>
                <a:spcPts val="0"/>
              </a:spcBef>
              <a:spcAft>
                <a:spcPts val="0"/>
              </a:spcAft>
              <a:buSzPts val="6500"/>
              <a:buNone/>
              <a:defRPr sz="6500"/>
            </a:lvl4pPr>
            <a:lvl5pPr lvl="4" algn="ctr">
              <a:lnSpc>
                <a:spcPct val="100000"/>
              </a:lnSpc>
              <a:spcBef>
                <a:spcPts val="0"/>
              </a:spcBef>
              <a:spcAft>
                <a:spcPts val="0"/>
              </a:spcAft>
              <a:buSzPts val="6500"/>
              <a:buNone/>
              <a:defRPr sz="6500"/>
            </a:lvl5pPr>
            <a:lvl6pPr lvl="5" algn="ctr">
              <a:lnSpc>
                <a:spcPct val="100000"/>
              </a:lnSpc>
              <a:spcBef>
                <a:spcPts val="0"/>
              </a:spcBef>
              <a:spcAft>
                <a:spcPts val="0"/>
              </a:spcAft>
              <a:buSzPts val="6500"/>
              <a:buNone/>
              <a:defRPr sz="6500"/>
            </a:lvl6pPr>
            <a:lvl7pPr lvl="6" algn="ctr">
              <a:lnSpc>
                <a:spcPct val="100000"/>
              </a:lnSpc>
              <a:spcBef>
                <a:spcPts val="0"/>
              </a:spcBef>
              <a:spcAft>
                <a:spcPts val="0"/>
              </a:spcAft>
              <a:buSzPts val="6500"/>
              <a:buNone/>
              <a:defRPr sz="6500"/>
            </a:lvl7pPr>
            <a:lvl8pPr lvl="7" algn="ctr">
              <a:lnSpc>
                <a:spcPct val="100000"/>
              </a:lnSpc>
              <a:spcBef>
                <a:spcPts val="0"/>
              </a:spcBef>
              <a:spcAft>
                <a:spcPts val="0"/>
              </a:spcAft>
              <a:buSzPts val="6500"/>
              <a:buNone/>
              <a:defRPr sz="6500"/>
            </a:lvl8pPr>
            <a:lvl9pPr lvl="8" algn="ctr">
              <a:lnSpc>
                <a:spcPct val="100000"/>
              </a:lnSpc>
              <a:spcBef>
                <a:spcPts val="0"/>
              </a:spcBef>
              <a:spcAft>
                <a:spcPts val="0"/>
              </a:spcAft>
              <a:buSzPts val="6500"/>
              <a:buNone/>
              <a:defRPr sz="6500"/>
            </a:lvl9pPr>
          </a:lstStyle>
          <a:p/>
        </p:txBody>
      </p:sp>
      <p:sp>
        <p:nvSpPr>
          <p:cNvPr id="12" name="Google Shape;12;p2"/>
          <p:cNvSpPr txBox="1"/>
          <p:nvPr>
            <p:ph idx="12" type="sldNum"/>
          </p:nvPr>
        </p:nvSpPr>
        <p:spPr>
          <a:xfrm>
            <a:off x="13061706" y="18074283"/>
            <a:ext cx="846000" cy="1525500"/>
          </a:xfrm>
          <a:prstGeom prst="rect">
            <a:avLst/>
          </a:prstGeom>
        </p:spPr>
        <p:txBody>
          <a:bodyPr anchorCtr="0" anchor="ctr" bIns="212075" lIns="212075" spcFirstLastPara="1" rIns="212075" wrap="square" tIns="21207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480538" y="4287259"/>
            <a:ext cx="13135800" cy="7610400"/>
          </a:xfrm>
          <a:prstGeom prst="rect">
            <a:avLst/>
          </a:prstGeom>
        </p:spPr>
        <p:txBody>
          <a:bodyPr anchorCtr="0" anchor="b" bIns="212075" lIns="212075" spcFirstLastPara="1" rIns="212075" wrap="square" tIns="212075">
            <a:noAutofit/>
          </a:bodyPr>
          <a:lstStyle>
            <a:lvl1pPr lvl="0" algn="ctr">
              <a:spcBef>
                <a:spcPts val="0"/>
              </a:spcBef>
              <a:spcAft>
                <a:spcPts val="0"/>
              </a:spcAft>
              <a:buSzPts val="27800"/>
              <a:buNone/>
              <a:defRPr sz="27800"/>
            </a:lvl1pPr>
            <a:lvl2pPr lvl="1" algn="ctr">
              <a:spcBef>
                <a:spcPts val="0"/>
              </a:spcBef>
              <a:spcAft>
                <a:spcPts val="0"/>
              </a:spcAft>
              <a:buSzPts val="27800"/>
              <a:buNone/>
              <a:defRPr sz="27800"/>
            </a:lvl2pPr>
            <a:lvl3pPr lvl="2" algn="ctr">
              <a:spcBef>
                <a:spcPts val="0"/>
              </a:spcBef>
              <a:spcAft>
                <a:spcPts val="0"/>
              </a:spcAft>
              <a:buSzPts val="27800"/>
              <a:buNone/>
              <a:defRPr sz="27800"/>
            </a:lvl3pPr>
            <a:lvl4pPr lvl="3" algn="ctr">
              <a:spcBef>
                <a:spcPts val="0"/>
              </a:spcBef>
              <a:spcAft>
                <a:spcPts val="0"/>
              </a:spcAft>
              <a:buSzPts val="27800"/>
              <a:buNone/>
              <a:defRPr sz="27800"/>
            </a:lvl4pPr>
            <a:lvl5pPr lvl="4" algn="ctr">
              <a:spcBef>
                <a:spcPts val="0"/>
              </a:spcBef>
              <a:spcAft>
                <a:spcPts val="0"/>
              </a:spcAft>
              <a:buSzPts val="27800"/>
              <a:buNone/>
              <a:defRPr sz="27800"/>
            </a:lvl5pPr>
            <a:lvl6pPr lvl="5" algn="ctr">
              <a:spcBef>
                <a:spcPts val="0"/>
              </a:spcBef>
              <a:spcAft>
                <a:spcPts val="0"/>
              </a:spcAft>
              <a:buSzPts val="27800"/>
              <a:buNone/>
              <a:defRPr sz="27800"/>
            </a:lvl6pPr>
            <a:lvl7pPr lvl="6" algn="ctr">
              <a:spcBef>
                <a:spcPts val="0"/>
              </a:spcBef>
              <a:spcAft>
                <a:spcPts val="0"/>
              </a:spcAft>
              <a:buSzPts val="27800"/>
              <a:buNone/>
              <a:defRPr sz="27800"/>
            </a:lvl7pPr>
            <a:lvl8pPr lvl="7" algn="ctr">
              <a:spcBef>
                <a:spcPts val="0"/>
              </a:spcBef>
              <a:spcAft>
                <a:spcPts val="0"/>
              </a:spcAft>
              <a:buSzPts val="27800"/>
              <a:buNone/>
              <a:defRPr sz="27800"/>
            </a:lvl8pPr>
            <a:lvl9pPr lvl="8" algn="ctr">
              <a:spcBef>
                <a:spcPts val="0"/>
              </a:spcBef>
              <a:spcAft>
                <a:spcPts val="0"/>
              </a:spcAft>
              <a:buSzPts val="27800"/>
              <a:buNone/>
              <a:defRPr sz="27800"/>
            </a:lvl9pPr>
          </a:lstStyle>
          <a:p>
            <a:r>
              <a:t>xx%</a:t>
            </a:r>
          </a:p>
        </p:txBody>
      </p:sp>
      <p:sp>
        <p:nvSpPr>
          <p:cNvPr id="46" name="Google Shape;46;p11"/>
          <p:cNvSpPr txBox="1"/>
          <p:nvPr>
            <p:ph idx="1" type="body"/>
          </p:nvPr>
        </p:nvSpPr>
        <p:spPr>
          <a:xfrm>
            <a:off x="480538" y="12217791"/>
            <a:ext cx="13135800" cy="5041800"/>
          </a:xfrm>
          <a:prstGeom prst="rect">
            <a:avLst/>
          </a:prstGeom>
        </p:spPr>
        <p:txBody>
          <a:bodyPr anchorCtr="0" anchor="t" bIns="212075" lIns="212075" spcFirstLastPara="1" rIns="212075" wrap="square" tIns="212075">
            <a:noAutofit/>
          </a:bodyPr>
          <a:lstStyle>
            <a:lvl1pPr indent="-495300" lvl="0" marL="457200" algn="ctr">
              <a:spcBef>
                <a:spcPts val="0"/>
              </a:spcBef>
              <a:spcAft>
                <a:spcPts val="0"/>
              </a:spcAft>
              <a:buSzPts val="4200"/>
              <a:buChar char="●"/>
              <a:defRPr/>
            </a:lvl1pPr>
            <a:lvl2pPr indent="-431800" lvl="1" marL="914400" algn="ctr">
              <a:spcBef>
                <a:spcPts val="3700"/>
              </a:spcBef>
              <a:spcAft>
                <a:spcPts val="0"/>
              </a:spcAft>
              <a:buSzPts val="3200"/>
              <a:buChar char="○"/>
              <a:defRPr/>
            </a:lvl2pPr>
            <a:lvl3pPr indent="-431800" lvl="2" marL="1371600" algn="ctr">
              <a:spcBef>
                <a:spcPts val="3700"/>
              </a:spcBef>
              <a:spcAft>
                <a:spcPts val="0"/>
              </a:spcAft>
              <a:buSzPts val="3200"/>
              <a:buChar char="■"/>
              <a:defRPr/>
            </a:lvl3pPr>
            <a:lvl4pPr indent="-431800" lvl="3" marL="1828800" algn="ctr">
              <a:spcBef>
                <a:spcPts val="3700"/>
              </a:spcBef>
              <a:spcAft>
                <a:spcPts val="0"/>
              </a:spcAft>
              <a:buSzPts val="3200"/>
              <a:buChar char="●"/>
              <a:defRPr/>
            </a:lvl4pPr>
            <a:lvl5pPr indent="-431800" lvl="4" marL="2286000" algn="ctr">
              <a:spcBef>
                <a:spcPts val="3700"/>
              </a:spcBef>
              <a:spcAft>
                <a:spcPts val="0"/>
              </a:spcAft>
              <a:buSzPts val="3200"/>
              <a:buChar char="○"/>
              <a:defRPr/>
            </a:lvl5pPr>
            <a:lvl6pPr indent="-431800" lvl="5" marL="2743200" algn="ctr">
              <a:spcBef>
                <a:spcPts val="3700"/>
              </a:spcBef>
              <a:spcAft>
                <a:spcPts val="0"/>
              </a:spcAft>
              <a:buSzPts val="3200"/>
              <a:buChar char="■"/>
              <a:defRPr/>
            </a:lvl6pPr>
            <a:lvl7pPr indent="-431800" lvl="6" marL="3200400" algn="ctr">
              <a:spcBef>
                <a:spcPts val="3700"/>
              </a:spcBef>
              <a:spcAft>
                <a:spcPts val="0"/>
              </a:spcAft>
              <a:buSzPts val="3200"/>
              <a:buChar char="●"/>
              <a:defRPr/>
            </a:lvl7pPr>
            <a:lvl8pPr indent="-431800" lvl="7" marL="3657600" algn="ctr">
              <a:spcBef>
                <a:spcPts val="3700"/>
              </a:spcBef>
              <a:spcAft>
                <a:spcPts val="0"/>
              </a:spcAft>
              <a:buSzPts val="3200"/>
              <a:buChar char="○"/>
              <a:defRPr/>
            </a:lvl8pPr>
            <a:lvl9pPr indent="-431800" lvl="8" marL="4114800" algn="ctr">
              <a:spcBef>
                <a:spcPts val="3700"/>
              </a:spcBef>
              <a:spcAft>
                <a:spcPts val="3700"/>
              </a:spcAft>
              <a:buSzPts val="3200"/>
              <a:buChar char="■"/>
              <a:defRPr/>
            </a:lvl9pPr>
          </a:lstStyle>
          <a:p/>
        </p:txBody>
      </p:sp>
      <p:sp>
        <p:nvSpPr>
          <p:cNvPr id="47" name="Google Shape;47;p11"/>
          <p:cNvSpPr txBox="1"/>
          <p:nvPr>
            <p:ph idx="12" type="sldNum"/>
          </p:nvPr>
        </p:nvSpPr>
        <p:spPr>
          <a:xfrm>
            <a:off x="13061706" y="18074283"/>
            <a:ext cx="846000" cy="1525500"/>
          </a:xfrm>
          <a:prstGeom prst="rect">
            <a:avLst/>
          </a:prstGeom>
        </p:spPr>
        <p:txBody>
          <a:bodyPr anchorCtr="0" anchor="ctr" bIns="212075" lIns="212075" spcFirstLastPara="1" rIns="212075" wrap="square" tIns="21207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13061706" y="18074283"/>
            <a:ext cx="846000" cy="1525500"/>
          </a:xfrm>
          <a:prstGeom prst="rect">
            <a:avLst/>
          </a:prstGeom>
        </p:spPr>
        <p:txBody>
          <a:bodyPr anchorCtr="0" anchor="ctr" bIns="212075" lIns="212075" spcFirstLastPara="1" rIns="212075" wrap="square" tIns="21207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480538" y="8336535"/>
            <a:ext cx="13135800" cy="3262800"/>
          </a:xfrm>
          <a:prstGeom prst="rect">
            <a:avLst/>
          </a:prstGeom>
        </p:spPr>
        <p:txBody>
          <a:bodyPr anchorCtr="0" anchor="ctr" bIns="212075" lIns="212075" spcFirstLastPara="1" rIns="212075" wrap="square" tIns="212075">
            <a:noAutofit/>
          </a:bodyPr>
          <a:lstStyle>
            <a:lvl1pPr lvl="0" algn="ctr">
              <a:spcBef>
                <a:spcPts val="0"/>
              </a:spcBef>
              <a:spcAft>
                <a:spcPts val="0"/>
              </a:spcAft>
              <a:buSzPts val="8400"/>
              <a:buNone/>
              <a:defRPr sz="8400"/>
            </a:lvl1pPr>
            <a:lvl2pPr lvl="1" algn="ctr">
              <a:spcBef>
                <a:spcPts val="0"/>
              </a:spcBef>
              <a:spcAft>
                <a:spcPts val="0"/>
              </a:spcAft>
              <a:buSzPts val="8400"/>
              <a:buNone/>
              <a:defRPr sz="8400"/>
            </a:lvl2pPr>
            <a:lvl3pPr lvl="2" algn="ctr">
              <a:spcBef>
                <a:spcPts val="0"/>
              </a:spcBef>
              <a:spcAft>
                <a:spcPts val="0"/>
              </a:spcAft>
              <a:buSzPts val="8400"/>
              <a:buNone/>
              <a:defRPr sz="8400"/>
            </a:lvl3pPr>
            <a:lvl4pPr lvl="3" algn="ctr">
              <a:spcBef>
                <a:spcPts val="0"/>
              </a:spcBef>
              <a:spcAft>
                <a:spcPts val="0"/>
              </a:spcAft>
              <a:buSzPts val="8400"/>
              <a:buNone/>
              <a:defRPr sz="8400"/>
            </a:lvl4pPr>
            <a:lvl5pPr lvl="4" algn="ctr">
              <a:spcBef>
                <a:spcPts val="0"/>
              </a:spcBef>
              <a:spcAft>
                <a:spcPts val="0"/>
              </a:spcAft>
              <a:buSzPts val="8400"/>
              <a:buNone/>
              <a:defRPr sz="8400"/>
            </a:lvl5pPr>
            <a:lvl6pPr lvl="5" algn="ctr">
              <a:spcBef>
                <a:spcPts val="0"/>
              </a:spcBef>
              <a:spcAft>
                <a:spcPts val="0"/>
              </a:spcAft>
              <a:buSzPts val="8400"/>
              <a:buNone/>
              <a:defRPr sz="8400"/>
            </a:lvl6pPr>
            <a:lvl7pPr lvl="6" algn="ctr">
              <a:spcBef>
                <a:spcPts val="0"/>
              </a:spcBef>
              <a:spcAft>
                <a:spcPts val="0"/>
              </a:spcAft>
              <a:buSzPts val="8400"/>
              <a:buNone/>
              <a:defRPr sz="8400"/>
            </a:lvl7pPr>
            <a:lvl8pPr lvl="7" algn="ctr">
              <a:spcBef>
                <a:spcPts val="0"/>
              </a:spcBef>
              <a:spcAft>
                <a:spcPts val="0"/>
              </a:spcAft>
              <a:buSzPts val="8400"/>
              <a:buNone/>
              <a:defRPr sz="8400"/>
            </a:lvl8pPr>
            <a:lvl9pPr lvl="8" algn="ctr">
              <a:spcBef>
                <a:spcPts val="0"/>
              </a:spcBef>
              <a:spcAft>
                <a:spcPts val="0"/>
              </a:spcAft>
              <a:buSzPts val="8400"/>
              <a:buNone/>
              <a:defRPr sz="8400"/>
            </a:lvl9pPr>
          </a:lstStyle>
          <a:p/>
        </p:txBody>
      </p:sp>
      <p:sp>
        <p:nvSpPr>
          <p:cNvPr id="15" name="Google Shape;15;p3"/>
          <p:cNvSpPr txBox="1"/>
          <p:nvPr>
            <p:ph idx="12" type="sldNum"/>
          </p:nvPr>
        </p:nvSpPr>
        <p:spPr>
          <a:xfrm>
            <a:off x="13061706" y="18074283"/>
            <a:ext cx="846000" cy="1525500"/>
          </a:xfrm>
          <a:prstGeom prst="rect">
            <a:avLst/>
          </a:prstGeom>
        </p:spPr>
        <p:txBody>
          <a:bodyPr anchorCtr="0" anchor="ctr" bIns="212075" lIns="212075" spcFirstLastPara="1" rIns="212075" wrap="square" tIns="21207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480538" y="1724884"/>
            <a:ext cx="13135800" cy="2219700"/>
          </a:xfrm>
          <a:prstGeom prst="rect">
            <a:avLst/>
          </a:prstGeom>
        </p:spPr>
        <p:txBody>
          <a:bodyPr anchorCtr="0" anchor="t" bIns="212075" lIns="212075" spcFirstLastPara="1" rIns="212075" wrap="square" tIns="212075">
            <a:noAutofit/>
          </a:bodyPr>
          <a:lstStyle>
            <a:lvl1pPr lvl="0">
              <a:spcBef>
                <a:spcPts val="0"/>
              </a:spcBef>
              <a:spcAft>
                <a:spcPts val="0"/>
              </a:spcAft>
              <a:buSzPts val="6500"/>
              <a:buNone/>
              <a:defRPr/>
            </a:lvl1pPr>
            <a:lvl2pPr lvl="1">
              <a:spcBef>
                <a:spcPts val="0"/>
              </a:spcBef>
              <a:spcAft>
                <a:spcPts val="0"/>
              </a:spcAft>
              <a:buSzPts val="6500"/>
              <a:buNone/>
              <a:defRPr/>
            </a:lvl2pPr>
            <a:lvl3pPr lvl="2">
              <a:spcBef>
                <a:spcPts val="0"/>
              </a:spcBef>
              <a:spcAft>
                <a:spcPts val="0"/>
              </a:spcAft>
              <a:buSzPts val="6500"/>
              <a:buNone/>
              <a:defRPr/>
            </a:lvl3pPr>
            <a:lvl4pPr lvl="3">
              <a:spcBef>
                <a:spcPts val="0"/>
              </a:spcBef>
              <a:spcAft>
                <a:spcPts val="0"/>
              </a:spcAft>
              <a:buSzPts val="6500"/>
              <a:buNone/>
              <a:defRPr/>
            </a:lvl4pPr>
            <a:lvl5pPr lvl="4">
              <a:spcBef>
                <a:spcPts val="0"/>
              </a:spcBef>
              <a:spcAft>
                <a:spcPts val="0"/>
              </a:spcAft>
              <a:buSzPts val="6500"/>
              <a:buNone/>
              <a:defRPr/>
            </a:lvl5pPr>
            <a:lvl6pPr lvl="5">
              <a:spcBef>
                <a:spcPts val="0"/>
              </a:spcBef>
              <a:spcAft>
                <a:spcPts val="0"/>
              </a:spcAft>
              <a:buSzPts val="6500"/>
              <a:buNone/>
              <a:defRPr/>
            </a:lvl6pPr>
            <a:lvl7pPr lvl="6">
              <a:spcBef>
                <a:spcPts val="0"/>
              </a:spcBef>
              <a:spcAft>
                <a:spcPts val="0"/>
              </a:spcAft>
              <a:buSzPts val="6500"/>
              <a:buNone/>
              <a:defRPr/>
            </a:lvl7pPr>
            <a:lvl8pPr lvl="7">
              <a:spcBef>
                <a:spcPts val="0"/>
              </a:spcBef>
              <a:spcAft>
                <a:spcPts val="0"/>
              </a:spcAft>
              <a:buSzPts val="6500"/>
              <a:buNone/>
              <a:defRPr/>
            </a:lvl8pPr>
            <a:lvl9pPr lvl="8">
              <a:spcBef>
                <a:spcPts val="0"/>
              </a:spcBef>
              <a:spcAft>
                <a:spcPts val="0"/>
              </a:spcAft>
              <a:buSzPts val="6500"/>
              <a:buNone/>
              <a:defRPr/>
            </a:lvl9pPr>
          </a:lstStyle>
          <a:p/>
        </p:txBody>
      </p:sp>
      <p:sp>
        <p:nvSpPr>
          <p:cNvPr id="18" name="Google Shape;18;p4"/>
          <p:cNvSpPr txBox="1"/>
          <p:nvPr>
            <p:ph idx="1" type="body"/>
          </p:nvPr>
        </p:nvSpPr>
        <p:spPr>
          <a:xfrm>
            <a:off x="480538" y="4466908"/>
            <a:ext cx="13135800" cy="13241700"/>
          </a:xfrm>
          <a:prstGeom prst="rect">
            <a:avLst/>
          </a:prstGeom>
        </p:spPr>
        <p:txBody>
          <a:bodyPr anchorCtr="0" anchor="t" bIns="212075" lIns="212075" spcFirstLastPara="1" rIns="212075" wrap="square" tIns="212075">
            <a:noAutofit/>
          </a:bodyPr>
          <a:lstStyle>
            <a:lvl1pPr indent="-495300" lvl="0" marL="457200">
              <a:spcBef>
                <a:spcPts val="0"/>
              </a:spcBef>
              <a:spcAft>
                <a:spcPts val="0"/>
              </a:spcAft>
              <a:buSzPts val="4200"/>
              <a:buChar char="●"/>
              <a:defRPr/>
            </a:lvl1pPr>
            <a:lvl2pPr indent="-431800" lvl="1" marL="914400">
              <a:spcBef>
                <a:spcPts val="3700"/>
              </a:spcBef>
              <a:spcAft>
                <a:spcPts val="0"/>
              </a:spcAft>
              <a:buSzPts val="3200"/>
              <a:buChar char="○"/>
              <a:defRPr/>
            </a:lvl2pPr>
            <a:lvl3pPr indent="-431800" lvl="2" marL="1371600">
              <a:spcBef>
                <a:spcPts val="3700"/>
              </a:spcBef>
              <a:spcAft>
                <a:spcPts val="0"/>
              </a:spcAft>
              <a:buSzPts val="3200"/>
              <a:buChar char="■"/>
              <a:defRPr/>
            </a:lvl3pPr>
            <a:lvl4pPr indent="-431800" lvl="3" marL="1828800">
              <a:spcBef>
                <a:spcPts val="3700"/>
              </a:spcBef>
              <a:spcAft>
                <a:spcPts val="0"/>
              </a:spcAft>
              <a:buSzPts val="3200"/>
              <a:buChar char="●"/>
              <a:defRPr/>
            </a:lvl4pPr>
            <a:lvl5pPr indent="-431800" lvl="4" marL="2286000">
              <a:spcBef>
                <a:spcPts val="3700"/>
              </a:spcBef>
              <a:spcAft>
                <a:spcPts val="0"/>
              </a:spcAft>
              <a:buSzPts val="3200"/>
              <a:buChar char="○"/>
              <a:defRPr/>
            </a:lvl5pPr>
            <a:lvl6pPr indent="-431800" lvl="5" marL="2743200">
              <a:spcBef>
                <a:spcPts val="3700"/>
              </a:spcBef>
              <a:spcAft>
                <a:spcPts val="0"/>
              </a:spcAft>
              <a:buSzPts val="3200"/>
              <a:buChar char="■"/>
              <a:defRPr/>
            </a:lvl6pPr>
            <a:lvl7pPr indent="-431800" lvl="6" marL="3200400">
              <a:spcBef>
                <a:spcPts val="3700"/>
              </a:spcBef>
              <a:spcAft>
                <a:spcPts val="0"/>
              </a:spcAft>
              <a:buSzPts val="3200"/>
              <a:buChar char="●"/>
              <a:defRPr/>
            </a:lvl7pPr>
            <a:lvl8pPr indent="-431800" lvl="7" marL="3657600">
              <a:spcBef>
                <a:spcPts val="3700"/>
              </a:spcBef>
              <a:spcAft>
                <a:spcPts val="0"/>
              </a:spcAft>
              <a:buSzPts val="3200"/>
              <a:buChar char="○"/>
              <a:defRPr/>
            </a:lvl8pPr>
            <a:lvl9pPr indent="-431800" lvl="8" marL="4114800">
              <a:spcBef>
                <a:spcPts val="3700"/>
              </a:spcBef>
              <a:spcAft>
                <a:spcPts val="3700"/>
              </a:spcAft>
              <a:buSzPts val="3200"/>
              <a:buChar char="■"/>
              <a:defRPr/>
            </a:lvl9pPr>
          </a:lstStyle>
          <a:p/>
        </p:txBody>
      </p:sp>
      <p:sp>
        <p:nvSpPr>
          <p:cNvPr id="19" name="Google Shape;19;p4"/>
          <p:cNvSpPr txBox="1"/>
          <p:nvPr>
            <p:ph idx="12" type="sldNum"/>
          </p:nvPr>
        </p:nvSpPr>
        <p:spPr>
          <a:xfrm>
            <a:off x="13061706" y="18074283"/>
            <a:ext cx="846000" cy="1525500"/>
          </a:xfrm>
          <a:prstGeom prst="rect">
            <a:avLst/>
          </a:prstGeom>
        </p:spPr>
        <p:txBody>
          <a:bodyPr anchorCtr="0" anchor="ctr" bIns="212075" lIns="212075" spcFirstLastPara="1" rIns="212075" wrap="square" tIns="21207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480538" y="1724884"/>
            <a:ext cx="13135800" cy="2219700"/>
          </a:xfrm>
          <a:prstGeom prst="rect">
            <a:avLst/>
          </a:prstGeom>
        </p:spPr>
        <p:txBody>
          <a:bodyPr anchorCtr="0" anchor="t" bIns="212075" lIns="212075" spcFirstLastPara="1" rIns="212075" wrap="square" tIns="212075">
            <a:noAutofit/>
          </a:bodyPr>
          <a:lstStyle>
            <a:lvl1pPr lvl="0">
              <a:spcBef>
                <a:spcPts val="0"/>
              </a:spcBef>
              <a:spcAft>
                <a:spcPts val="0"/>
              </a:spcAft>
              <a:buSzPts val="6500"/>
              <a:buNone/>
              <a:defRPr/>
            </a:lvl1pPr>
            <a:lvl2pPr lvl="1">
              <a:spcBef>
                <a:spcPts val="0"/>
              </a:spcBef>
              <a:spcAft>
                <a:spcPts val="0"/>
              </a:spcAft>
              <a:buSzPts val="6500"/>
              <a:buNone/>
              <a:defRPr/>
            </a:lvl2pPr>
            <a:lvl3pPr lvl="2">
              <a:spcBef>
                <a:spcPts val="0"/>
              </a:spcBef>
              <a:spcAft>
                <a:spcPts val="0"/>
              </a:spcAft>
              <a:buSzPts val="6500"/>
              <a:buNone/>
              <a:defRPr/>
            </a:lvl3pPr>
            <a:lvl4pPr lvl="3">
              <a:spcBef>
                <a:spcPts val="0"/>
              </a:spcBef>
              <a:spcAft>
                <a:spcPts val="0"/>
              </a:spcAft>
              <a:buSzPts val="6500"/>
              <a:buNone/>
              <a:defRPr/>
            </a:lvl4pPr>
            <a:lvl5pPr lvl="4">
              <a:spcBef>
                <a:spcPts val="0"/>
              </a:spcBef>
              <a:spcAft>
                <a:spcPts val="0"/>
              </a:spcAft>
              <a:buSzPts val="6500"/>
              <a:buNone/>
              <a:defRPr/>
            </a:lvl5pPr>
            <a:lvl6pPr lvl="5">
              <a:spcBef>
                <a:spcPts val="0"/>
              </a:spcBef>
              <a:spcAft>
                <a:spcPts val="0"/>
              </a:spcAft>
              <a:buSzPts val="6500"/>
              <a:buNone/>
              <a:defRPr/>
            </a:lvl6pPr>
            <a:lvl7pPr lvl="6">
              <a:spcBef>
                <a:spcPts val="0"/>
              </a:spcBef>
              <a:spcAft>
                <a:spcPts val="0"/>
              </a:spcAft>
              <a:buSzPts val="6500"/>
              <a:buNone/>
              <a:defRPr/>
            </a:lvl7pPr>
            <a:lvl8pPr lvl="7">
              <a:spcBef>
                <a:spcPts val="0"/>
              </a:spcBef>
              <a:spcAft>
                <a:spcPts val="0"/>
              </a:spcAft>
              <a:buSzPts val="6500"/>
              <a:buNone/>
              <a:defRPr/>
            </a:lvl8pPr>
            <a:lvl9pPr lvl="8">
              <a:spcBef>
                <a:spcPts val="0"/>
              </a:spcBef>
              <a:spcAft>
                <a:spcPts val="0"/>
              </a:spcAft>
              <a:buSzPts val="6500"/>
              <a:buNone/>
              <a:defRPr/>
            </a:lvl9pPr>
          </a:lstStyle>
          <a:p/>
        </p:txBody>
      </p:sp>
      <p:sp>
        <p:nvSpPr>
          <p:cNvPr id="22" name="Google Shape;22;p5"/>
          <p:cNvSpPr txBox="1"/>
          <p:nvPr>
            <p:ph idx="1" type="body"/>
          </p:nvPr>
        </p:nvSpPr>
        <p:spPr>
          <a:xfrm>
            <a:off x="480538" y="4466908"/>
            <a:ext cx="6166500" cy="13241700"/>
          </a:xfrm>
          <a:prstGeom prst="rect">
            <a:avLst/>
          </a:prstGeom>
        </p:spPr>
        <p:txBody>
          <a:bodyPr anchorCtr="0" anchor="t" bIns="212075" lIns="212075" spcFirstLastPara="1" rIns="212075" wrap="square" tIns="212075">
            <a:noAutofit/>
          </a:bodyPr>
          <a:lstStyle>
            <a:lvl1pPr indent="-431800" lvl="0" marL="457200">
              <a:spcBef>
                <a:spcPts val="0"/>
              </a:spcBef>
              <a:spcAft>
                <a:spcPts val="0"/>
              </a:spcAft>
              <a:buSzPts val="3200"/>
              <a:buChar char="●"/>
              <a:defRPr sz="3200"/>
            </a:lvl1pPr>
            <a:lvl2pPr indent="-406400" lvl="1" marL="914400">
              <a:spcBef>
                <a:spcPts val="3700"/>
              </a:spcBef>
              <a:spcAft>
                <a:spcPts val="0"/>
              </a:spcAft>
              <a:buSzPts val="2800"/>
              <a:buChar char="○"/>
              <a:defRPr sz="2800"/>
            </a:lvl2pPr>
            <a:lvl3pPr indent="-406400" lvl="2" marL="1371600">
              <a:spcBef>
                <a:spcPts val="3700"/>
              </a:spcBef>
              <a:spcAft>
                <a:spcPts val="0"/>
              </a:spcAft>
              <a:buSzPts val="2800"/>
              <a:buChar char="■"/>
              <a:defRPr sz="2800"/>
            </a:lvl3pPr>
            <a:lvl4pPr indent="-406400" lvl="3" marL="1828800">
              <a:spcBef>
                <a:spcPts val="3700"/>
              </a:spcBef>
              <a:spcAft>
                <a:spcPts val="0"/>
              </a:spcAft>
              <a:buSzPts val="2800"/>
              <a:buChar char="●"/>
              <a:defRPr sz="2800"/>
            </a:lvl4pPr>
            <a:lvl5pPr indent="-406400" lvl="4" marL="2286000">
              <a:spcBef>
                <a:spcPts val="3700"/>
              </a:spcBef>
              <a:spcAft>
                <a:spcPts val="0"/>
              </a:spcAft>
              <a:buSzPts val="2800"/>
              <a:buChar char="○"/>
              <a:defRPr sz="2800"/>
            </a:lvl5pPr>
            <a:lvl6pPr indent="-406400" lvl="5" marL="2743200">
              <a:spcBef>
                <a:spcPts val="3700"/>
              </a:spcBef>
              <a:spcAft>
                <a:spcPts val="0"/>
              </a:spcAft>
              <a:buSzPts val="2800"/>
              <a:buChar char="■"/>
              <a:defRPr sz="2800"/>
            </a:lvl6pPr>
            <a:lvl7pPr indent="-406400" lvl="6" marL="3200400">
              <a:spcBef>
                <a:spcPts val="3700"/>
              </a:spcBef>
              <a:spcAft>
                <a:spcPts val="0"/>
              </a:spcAft>
              <a:buSzPts val="2800"/>
              <a:buChar char="●"/>
              <a:defRPr sz="2800"/>
            </a:lvl7pPr>
            <a:lvl8pPr indent="-406400" lvl="7" marL="3657600">
              <a:spcBef>
                <a:spcPts val="3700"/>
              </a:spcBef>
              <a:spcAft>
                <a:spcPts val="0"/>
              </a:spcAft>
              <a:buSzPts val="2800"/>
              <a:buChar char="○"/>
              <a:defRPr sz="2800"/>
            </a:lvl8pPr>
            <a:lvl9pPr indent="-406400" lvl="8" marL="4114800">
              <a:spcBef>
                <a:spcPts val="3700"/>
              </a:spcBef>
              <a:spcAft>
                <a:spcPts val="3700"/>
              </a:spcAft>
              <a:buSzPts val="2800"/>
              <a:buChar char="■"/>
              <a:defRPr sz="2800"/>
            </a:lvl9pPr>
          </a:lstStyle>
          <a:p/>
        </p:txBody>
      </p:sp>
      <p:sp>
        <p:nvSpPr>
          <p:cNvPr id="23" name="Google Shape;23;p5"/>
          <p:cNvSpPr txBox="1"/>
          <p:nvPr>
            <p:ph idx="2" type="body"/>
          </p:nvPr>
        </p:nvSpPr>
        <p:spPr>
          <a:xfrm>
            <a:off x="7449950" y="4466908"/>
            <a:ext cx="6166500" cy="13241700"/>
          </a:xfrm>
          <a:prstGeom prst="rect">
            <a:avLst/>
          </a:prstGeom>
        </p:spPr>
        <p:txBody>
          <a:bodyPr anchorCtr="0" anchor="t" bIns="212075" lIns="212075" spcFirstLastPara="1" rIns="212075" wrap="square" tIns="212075">
            <a:noAutofit/>
          </a:bodyPr>
          <a:lstStyle>
            <a:lvl1pPr indent="-431800" lvl="0" marL="457200">
              <a:spcBef>
                <a:spcPts val="0"/>
              </a:spcBef>
              <a:spcAft>
                <a:spcPts val="0"/>
              </a:spcAft>
              <a:buSzPts val="3200"/>
              <a:buChar char="●"/>
              <a:defRPr sz="3200"/>
            </a:lvl1pPr>
            <a:lvl2pPr indent="-406400" lvl="1" marL="914400">
              <a:spcBef>
                <a:spcPts val="3700"/>
              </a:spcBef>
              <a:spcAft>
                <a:spcPts val="0"/>
              </a:spcAft>
              <a:buSzPts val="2800"/>
              <a:buChar char="○"/>
              <a:defRPr sz="2800"/>
            </a:lvl2pPr>
            <a:lvl3pPr indent="-406400" lvl="2" marL="1371600">
              <a:spcBef>
                <a:spcPts val="3700"/>
              </a:spcBef>
              <a:spcAft>
                <a:spcPts val="0"/>
              </a:spcAft>
              <a:buSzPts val="2800"/>
              <a:buChar char="■"/>
              <a:defRPr sz="2800"/>
            </a:lvl3pPr>
            <a:lvl4pPr indent="-406400" lvl="3" marL="1828800">
              <a:spcBef>
                <a:spcPts val="3700"/>
              </a:spcBef>
              <a:spcAft>
                <a:spcPts val="0"/>
              </a:spcAft>
              <a:buSzPts val="2800"/>
              <a:buChar char="●"/>
              <a:defRPr sz="2800"/>
            </a:lvl4pPr>
            <a:lvl5pPr indent="-406400" lvl="4" marL="2286000">
              <a:spcBef>
                <a:spcPts val="3700"/>
              </a:spcBef>
              <a:spcAft>
                <a:spcPts val="0"/>
              </a:spcAft>
              <a:buSzPts val="2800"/>
              <a:buChar char="○"/>
              <a:defRPr sz="2800"/>
            </a:lvl5pPr>
            <a:lvl6pPr indent="-406400" lvl="5" marL="2743200">
              <a:spcBef>
                <a:spcPts val="3700"/>
              </a:spcBef>
              <a:spcAft>
                <a:spcPts val="0"/>
              </a:spcAft>
              <a:buSzPts val="2800"/>
              <a:buChar char="■"/>
              <a:defRPr sz="2800"/>
            </a:lvl6pPr>
            <a:lvl7pPr indent="-406400" lvl="6" marL="3200400">
              <a:spcBef>
                <a:spcPts val="3700"/>
              </a:spcBef>
              <a:spcAft>
                <a:spcPts val="0"/>
              </a:spcAft>
              <a:buSzPts val="2800"/>
              <a:buChar char="●"/>
              <a:defRPr sz="2800"/>
            </a:lvl7pPr>
            <a:lvl8pPr indent="-406400" lvl="7" marL="3657600">
              <a:spcBef>
                <a:spcPts val="3700"/>
              </a:spcBef>
              <a:spcAft>
                <a:spcPts val="0"/>
              </a:spcAft>
              <a:buSzPts val="2800"/>
              <a:buChar char="○"/>
              <a:defRPr sz="2800"/>
            </a:lvl8pPr>
            <a:lvl9pPr indent="-406400" lvl="8" marL="4114800">
              <a:spcBef>
                <a:spcPts val="3700"/>
              </a:spcBef>
              <a:spcAft>
                <a:spcPts val="3700"/>
              </a:spcAft>
              <a:buSzPts val="2800"/>
              <a:buChar char="■"/>
              <a:defRPr sz="2800"/>
            </a:lvl9pPr>
          </a:lstStyle>
          <a:p/>
        </p:txBody>
      </p:sp>
      <p:sp>
        <p:nvSpPr>
          <p:cNvPr id="24" name="Google Shape;24;p5"/>
          <p:cNvSpPr txBox="1"/>
          <p:nvPr>
            <p:ph idx="12" type="sldNum"/>
          </p:nvPr>
        </p:nvSpPr>
        <p:spPr>
          <a:xfrm>
            <a:off x="13061706" y="18074283"/>
            <a:ext cx="846000" cy="1525500"/>
          </a:xfrm>
          <a:prstGeom prst="rect">
            <a:avLst/>
          </a:prstGeom>
        </p:spPr>
        <p:txBody>
          <a:bodyPr anchorCtr="0" anchor="ctr" bIns="212075" lIns="212075" spcFirstLastPara="1" rIns="212075" wrap="square" tIns="21207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480538" y="1724884"/>
            <a:ext cx="13135800" cy="2219700"/>
          </a:xfrm>
          <a:prstGeom prst="rect">
            <a:avLst/>
          </a:prstGeom>
        </p:spPr>
        <p:txBody>
          <a:bodyPr anchorCtr="0" anchor="t" bIns="212075" lIns="212075" spcFirstLastPara="1" rIns="212075" wrap="square" tIns="212075">
            <a:noAutofit/>
          </a:bodyPr>
          <a:lstStyle>
            <a:lvl1pPr lvl="0">
              <a:spcBef>
                <a:spcPts val="0"/>
              </a:spcBef>
              <a:spcAft>
                <a:spcPts val="0"/>
              </a:spcAft>
              <a:buSzPts val="6500"/>
              <a:buNone/>
              <a:defRPr/>
            </a:lvl1pPr>
            <a:lvl2pPr lvl="1">
              <a:spcBef>
                <a:spcPts val="0"/>
              </a:spcBef>
              <a:spcAft>
                <a:spcPts val="0"/>
              </a:spcAft>
              <a:buSzPts val="6500"/>
              <a:buNone/>
              <a:defRPr/>
            </a:lvl2pPr>
            <a:lvl3pPr lvl="2">
              <a:spcBef>
                <a:spcPts val="0"/>
              </a:spcBef>
              <a:spcAft>
                <a:spcPts val="0"/>
              </a:spcAft>
              <a:buSzPts val="6500"/>
              <a:buNone/>
              <a:defRPr/>
            </a:lvl3pPr>
            <a:lvl4pPr lvl="3">
              <a:spcBef>
                <a:spcPts val="0"/>
              </a:spcBef>
              <a:spcAft>
                <a:spcPts val="0"/>
              </a:spcAft>
              <a:buSzPts val="6500"/>
              <a:buNone/>
              <a:defRPr/>
            </a:lvl4pPr>
            <a:lvl5pPr lvl="4">
              <a:spcBef>
                <a:spcPts val="0"/>
              </a:spcBef>
              <a:spcAft>
                <a:spcPts val="0"/>
              </a:spcAft>
              <a:buSzPts val="6500"/>
              <a:buNone/>
              <a:defRPr/>
            </a:lvl5pPr>
            <a:lvl6pPr lvl="5">
              <a:spcBef>
                <a:spcPts val="0"/>
              </a:spcBef>
              <a:spcAft>
                <a:spcPts val="0"/>
              </a:spcAft>
              <a:buSzPts val="6500"/>
              <a:buNone/>
              <a:defRPr/>
            </a:lvl6pPr>
            <a:lvl7pPr lvl="6">
              <a:spcBef>
                <a:spcPts val="0"/>
              </a:spcBef>
              <a:spcAft>
                <a:spcPts val="0"/>
              </a:spcAft>
              <a:buSzPts val="6500"/>
              <a:buNone/>
              <a:defRPr/>
            </a:lvl7pPr>
            <a:lvl8pPr lvl="7">
              <a:spcBef>
                <a:spcPts val="0"/>
              </a:spcBef>
              <a:spcAft>
                <a:spcPts val="0"/>
              </a:spcAft>
              <a:buSzPts val="6500"/>
              <a:buNone/>
              <a:defRPr/>
            </a:lvl8pPr>
            <a:lvl9pPr lvl="8">
              <a:spcBef>
                <a:spcPts val="0"/>
              </a:spcBef>
              <a:spcAft>
                <a:spcPts val="0"/>
              </a:spcAft>
              <a:buSzPts val="6500"/>
              <a:buNone/>
              <a:defRPr/>
            </a:lvl9pPr>
          </a:lstStyle>
          <a:p/>
        </p:txBody>
      </p:sp>
      <p:sp>
        <p:nvSpPr>
          <p:cNvPr id="27" name="Google Shape;27;p6"/>
          <p:cNvSpPr txBox="1"/>
          <p:nvPr>
            <p:ph idx="12" type="sldNum"/>
          </p:nvPr>
        </p:nvSpPr>
        <p:spPr>
          <a:xfrm>
            <a:off x="13061706" y="18074283"/>
            <a:ext cx="846000" cy="1525500"/>
          </a:xfrm>
          <a:prstGeom prst="rect">
            <a:avLst/>
          </a:prstGeom>
        </p:spPr>
        <p:txBody>
          <a:bodyPr anchorCtr="0" anchor="ctr" bIns="212075" lIns="212075" spcFirstLastPara="1" rIns="212075" wrap="square" tIns="21207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480538" y="2153464"/>
            <a:ext cx="4329000" cy="2928900"/>
          </a:xfrm>
          <a:prstGeom prst="rect">
            <a:avLst/>
          </a:prstGeom>
        </p:spPr>
        <p:txBody>
          <a:bodyPr anchorCtr="0" anchor="b" bIns="212075" lIns="212075" spcFirstLastPara="1" rIns="212075" wrap="square" tIns="212075">
            <a:noAutofit/>
          </a:bodyPr>
          <a:lstStyle>
            <a:lvl1pPr lvl="0">
              <a:spcBef>
                <a:spcPts val="0"/>
              </a:spcBef>
              <a:spcAft>
                <a:spcPts val="0"/>
              </a:spcAft>
              <a:buSzPts val="5600"/>
              <a:buNone/>
              <a:defRPr sz="5600"/>
            </a:lvl1pPr>
            <a:lvl2pPr lvl="1">
              <a:spcBef>
                <a:spcPts val="0"/>
              </a:spcBef>
              <a:spcAft>
                <a:spcPts val="0"/>
              </a:spcAft>
              <a:buSzPts val="5600"/>
              <a:buNone/>
              <a:defRPr sz="5600"/>
            </a:lvl2pPr>
            <a:lvl3pPr lvl="2">
              <a:spcBef>
                <a:spcPts val="0"/>
              </a:spcBef>
              <a:spcAft>
                <a:spcPts val="0"/>
              </a:spcAft>
              <a:buSzPts val="5600"/>
              <a:buNone/>
              <a:defRPr sz="5600"/>
            </a:lvl3pPr>
            <a:lvl4pPr lvl="3">
              <a:spcBef>
                <a:spcPts val="0"/>
              </a:spcBef>
              <a:spcAft>
                <a:spcPts val="0"/>
              </a:spcAft>
              <a:buSzPts val="5600"/>
              <a:buNone/>
              <a:defRPr sz="5600"/>
            </a:lvl4pPr>
            <a:lvl5pPr lvl="4">
              <a:spcBef>
                <a:spcPts val="0"/>
              </a:spcBef>
              <a:spcAft>
                <a:spcPts val="0"/>
              </a:spcAft>
              <a:buSzPts val="5600"/>
              <a:buNone/>
              <a:defRPr sz="5600"/>
            </a:lvl5pPr>
            <a:lvl6pPr lvl="5">
              <a:spcBef>
                <a:spcPts val="0"/>
              </a:spcBef>
              <a:spcAft>
                <a:spcPts val="0"/>
              </a:spcAft>
              <a:buSzPts val="5600"/>
              <a:buNone/>
              <a:defRPr sz="5600"/>
            </a:lvl6pPr>
            <a:lvl7pPr lvl="6">
              <a:spcBef>
                <a:spcPts val="0"/>
              </a:spcBef>
              <a:spcAft>
                <a:spcPts val="0"/>
              </a:spcAft>
              <a:buSzPts val="5600"/>
              <a:buNone/>
              <a:defRPr sz="5600"/>
            </a:lvl7pPr>
            <a:lvl8pPr lvl="7">
              <a:spcBef>
                <a:spcPts val="0"/>
              </a:spcBef>
              <a:spcAft>
                <a:spcPts val="0"/>
              </a:spcAft>
              <a:buSzPts val="5600"/>
              <a:buNone/>
              <a:defRPr sz="5600"/>
            </a:lvl8pPr>
            <a:lvl9pPr lvl="8">
              <a:spcBef>
                <a:spcPts val="0"/>
              </a:spcBef>
              <a:spcAft>
                <a:spcPts val="0"/>
              </a:spcAft>
              <a:buSzPts val="5600"/>
              <a:buNone/>
              <a:defRPr sz="5600"/>
            </a:lvl9pPr>
          </a:lstStyle>
          <a:p/>
        </p:txBody>
      </p:sp>
      <p:sp>
        <p:nvSpPr>
          <p:cNvPr id="30" name="Google Shape;30;p7"/>
          <p:cNvSpPr txBox="1"/>
          <p:nvPr>
            <p:ph idx="1" type="body"/>
          </p:nvPr>
        </p:nvSpPr>
        <p:spPr>
          <a:xfrm>
            <a:off x="480538" y="5385987"/>
            <a:ext cx="4329000" cy="12323100"/>
          </a:xfrm>
          <a:prstGeom prst="rect">
            <a:avLst/>
          </a:prstGeom>
        </p:spPr>
        <p:txBody>
          <a:bodyPr anchorCtr="0" anchor="t" bIns="212075" lIns="212075" spcFirstLastPara="1" rIns="212075" wrap="square" tIns="212075">
            <a:noAutofit/>
          </a:bodyPr>
          <a:lstStyle>
            <a:lvl1pPr indent="-406400" lvl="0" marL="457200">
              <a:spcBef>
                <a:spcPts val="0"/>
              </a:spcBef>
              <a:spcAft>
                <a:spcPts val="0"/>
              </a:spcAft>
              <a:buSzPts val="2800"/>
              <a:buChar char="●"/>
              <a:defRPr sz="2800"/>
            </a:lvl1pPr>
            <a:lvl2pPr indent="-406400" lvl="1" marL="914400">
              <a:spcBef>
                <a:spcPts val="3700"/>
              </a:spcBef>
              <a:spcAft>
                <a:spcPts val="0"/>
              </a:spcAft>
              <a:buSzPts val="2800"/>
              <a:buChar char="○"/>
              <a:defRPr sz="2800"/>
            </a:lvl2pPr>
            <a:lvl3pPr indent="-406400" lvl="2" marL="1371600">
              <a:spcBef>
                <a:spcPts val="3700"/>
              </a:spcBef>
              <a:spcAft>
                <a:spcPts val="0"/>
              </a:spcAft>
              <a:buSzPts val="2800"/>
              <a:buChar char="■"/>
              <a:defRPr sz="2800"/>
            </a:lvl3pPr>
            <a:lvl4pPr indent="-406400" lvl="3" marL="1828800">
              <a:spcBef>
                <a:spcPts val="3700"/>
              </a:spcBef>
              <a:spcAft>
                <a:spcPts val="0"/>
              </a:spcAft>
              <a:buSzPts val="2800"/>
              <a:buChar char="●"/>
              <a:defRPr sz="2800"/>
            </a:lvl4pPr>
            <a:lvl5pPr indent="-406400" lvl="4" marL="2286000">
              <a:spcBef>
                <a:spcPts val="3700"/>
              </a:spcBef>
              <a:spcAft>
                <a:spcPts val="0"/>
              </a:spcAft>
              <a:buSzPts val="2800"/>
              <a:buChar char="○"/>
              <a:defRPr sz="2800"/>
            </a:lvl5pPr>
            <a:lvl6pPr indent="-406400" lvl="5" marL="2743200">
              <a:spcBef>
                <a:spcPts val="3700"/>
              </a:spcBef>
              <a:spcAft>
                <a:spcPts val="0"/>
              </a:spcAft>
              <a:buSzPts val="2800"/>
              <a:buChar char="■"/>
              <a:defRPr sz="2800"/>
            </a:lvl6pPr>
            <a:lvl7pPr indent="-406400" lvl="6" marL="3200400">
              <a:spcBef>
                <a:spcPts val="3700"/>
              </a:spcBef>
              <a:spcAft>
                <a:spcPts val="0"/>
              </a:spcAft>
              <a:buSzPts val="2800"/>
              <a:buChar char="●"/>
              <a:defRPr sz="2800"/>
            </a:lvl7pPr>
            <a:lvl8pPr indent="-406400" lvl="7" marL="3657600">
              <a:spcBef>
                <a:spcPts val="3700"/>
              </a:spcBef>
              <a:spcAft>
                <a:spcPts val="0"/>
              </a:spcAft>
              <a:buSzPts val="2800"/>
              <a:buChar char="○"/>
              <a:defRPr sz="2800"/>
            </a:lvl8pPr>
            <a:lvl9pPr indent="-406400" lvl="8" marL="4114800">
              <a:spcBef>
                <a:spcPts val="3700"/>
              </a:spcBef>
              <a:spcAft>
                <a:spcPts val="3700"/>
              </a:spcAft>
              <a:buSzPts val="2800"/>
              <a:buChar char="■"/>
              <a:defRPr sz="2800"/>
            </a:lvl9pPr>
          </a:lstStyle>
          <a:p/>
        </p:txBody>
      </p:sp>
      <p:sp>
        <p:nvSpPr>
          <p:cNvPr id="31" name="Google Shape;31;p7"/>
          <p:cNvSpPr txBox="1"/>
          <p:nvPr>
            <p:ph idx="12" type="sldNum"/>
          </p:nvPr>
        </p:nvSpPr>
        <p:spPr>
          <a:xfrm>
            <a:off x="13061706" y="18074283"/>
            <a:ext cx="846000" cy="1525500"/>
          </a:xfrm>
          <a:prstGeom prst="rect">
            <a:avLst/>
          </a:prstGeom>
        </p:spPr>
        <p:txBody>
          <a:bodyPr anchorCtr="0" anchor="ctr" bIns="212075" lIns="212075" spcFirstLastPara="1" rIns="212075" wrap="square" tIns="21207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755802" y="1744748"/>
            <a:ext cx="9816900" cy="15855600"/>
          </a:xfrm>
          <a:prstGeom prst="rect">
            <a:avLst/>
          </a:prstGeom>
        </p:spPr>
        <p:txBody>
          <a:bodyPr anchorCtr="0" anchor="ctr" bIns="212075" lIns="212075" spcFirstLastPara="1" rIns="212075" wrap="square" tIns="212075">
            <a:noAutofit/>
          </a:bodyPr>
          <a:lstStyle>
            <a:lvl1pPr lvl="0">
              <a:spcBef>
                <a:spcPts val="0"/>
              </a:spcBef>
              <a:spcAft>
                <a:spcPts val="0"/>
              </a:spcAft>
              <a:buSzPts val="11100"/>
              <a:buNone/>
              <a:defRPr sz="11100"/>
            </a:lvl1pPr>
            <a:lvl2pPr lvl="1">
              <a:spcBef>
                <a:spcPts val="0"/>
              </a:spcBef>
              <a:spcAft>
                <a:spcPts val="0"/>
              </a:spcAft>
              <a:buSzPts val="11100"/>
              <a:buNone/>
              <a:defRPr sz="11100"/>
            </a:lvl2pPr>
            <a:lvl3pPr lvl="2">
              <a:spcBef>
                <a:spcPts val="0"/>
              </a:spcBef>
              <a:spcAft>
                <a:spcPts val="0"/>
              </a:spcAft>
              <a:buSzPts val="11100"/>
              <a:buNone/>
              <a:defRPr sz="11100"/>
            </a:lvl3pPr>
            <a:lvl4pPr lvl="3">
              <a:spcBef>
                <a:spcPts val="0"/>
              </a:spcBef>
              <a:spcAft>
                <a:spcPts val="0"/>
              </a:spcAft>
              <a:buSzPts val="11100"/>
              <a:buNone/>
              <a:defRPr sz="11100"/>
            </a:lvl4pPr>
            <a:lvl5pPr lvl="4">
              <a:spcBef>
                <a:spcPts val="0"/>
              </a:spcBef>
              <a:spcAft>
                <a:spcPts val="0"/>
              </a:spcAft>
              <a:buSzPts val="11100"/>
              <a:buNone/>
              <a:defRPr sz="11100"/>
            </a:lvl5pPr>
            <a:lvl6pPr lvl="5">
              <a:spcBef>
                <a:spcPts val="0"/>
              </a:spcBef>
              <a:spcAft>
                <a:spcPts val="0"/>
              </a:spcAft>
              <a:buSzPts val="11100"/>
              <a:buNone/>
              <a:defRPr sz="11100"/>
            </a:lvl6pPr>
            <a:lvl7pPr lvl="6">
              <a:spcBef>
                <a:spcPts val="0"/>
              </a:spcBef>
              <a:spcAft>
                <a:spcPts val="0"/>
              </a:spcAft>
              <a:buSzPts val="11100"/>
              <a:buNone/>
              <a:defRPr sz="11100"/>
            </a:lvl7pPr>
            <a:lvl8pPr lvl="7">
              <a:spcBef>
                <a:spcPts val="0"/>
              </a:spcBef>
              <a:spcAft>
                <a:spcPts val="0"/>
              </a:spcAft>
              <a:buSzPts val="11100"/>
              <a:buNone/>
              <a:defRPr sz="11100"/>
            </a:lvl8pPr>
            <a:lvl9pPr lvl="8">
              <a:spcBef>
                <a:spcPts val="0"/>
              </a:spcBef>
              <a:spcAft>
                <a:spcPts val="0"/>
              </a:spcAft>
              <a:buSzPts val="11100"/>
              <a:buNone/>
              <a:defRPr sz="11100"/>
            </a:lvl9pPr>
          </a:lstStyle>
          <a:p/>
        </p:txBody>
      </p:sp>
      <p:sp>
        <p:nvSpPr>
          <p:cNvPr id="34" name="Google Shape;34;p8"/>
          <p:cNvSpPr txBox="1"/>
          <p:nvPr>
            <p:ph idx="12" type="sldNum"/>
          </p:nvPr>
        </p:nvSpPr>
        <p:spPr>
          <a:xfrm>
            <a:off x="13061706" y="18074283"/>
            <a:ext cx="846000" cy="1525500"/>
          </a:xfrm>
          <a:prstGeom prst="rect">
            <a:avLst/>
          </a:prstGeom>
        </p:spPr>
        <p:txBody>
          <a:bodyPr anchorCtr="0" anchor="ctr" bIns="212075" lIns="212075" spcFirstLastPara="1" rIns="212075" wrap="square" tIns="21207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7048500" y="-484"/>
            <a:ext cx="7048500" cy="19935900"/>
          </a:xfrm>
          <a:prstGeom prst="rect">
            <a:avLst/>
          </a:prstGeom>
          <a:solidFill>
            <a:schemeClr val="lt2"/>
          </a:solidFill>
          <a:ln>
            <a:noFill/>
          </a:ln>
        </p:spPr>
        <p:txBody>
          <a:bodyPr anchorCtr="0" anchor="ctr" bIns="212075" lIns="212075" spcFirstLastPara="1" rIns="212075" wrap="square" tIns="21207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409313" y="4779695"/>
            <a:ext cx="6236400" cy="5745300"/>
          </a:xfrm>
          <a:prstGeom prst="rect">
            <a:avLst/>
          </a:prstGeom>
        </p:spPr>
        <p:txBody>
          <a:bodyPr anchorCtr="0" anchor="b" bIns="212075" lIns="212075" spcFirstLastPara="1" rIns="212075" wrap="square" tIns="212075">
            <a:noAutofit/>
          </a:bodyPr>
          <a:lstStyle>
            <a:lvl1pPr lvl="0" algn="ctr">
              <a:spcBef>
                <a:spcPts val="0"/>
              </a:spcBef>
              <a:spcAft>
                <a:spcPts val="0"/>
              </a:spcAft>
              <a:buSzPts val="9700"/>
              <a:buNone/>
              <a:defRPr sz="9700"/>
            </a:lvl1pPr>
            <a:lvl2pPr lvl="1" algn="ctr">
              <a:spcBef>
                <a:spcPts val="0"/>
              </a:spcBef>
              <a:spcAft>
                <a:spcPts val="0"/>
              </a:spcAft>
              <a:buSzPts val="9700"/>
              <a:buNone/>
              <a:defRPr sz="9700"/>
            </a:lvl2pPr>
            <a:lvl3pPr lvl="2" algn="ctr">
              <a:spcBef>
                <a:spcPts val="0"/>
              </a:spcBef>
              <a:spcAft>
                <a:spcPts val="0"/>
              </a:spcAft>
              <a:buSzPts val="9700"/>
              <a:buNone/>
              <a:defRPr sz="9700"/>
            </a:lvl3pPr>
            <a:lvl4pPr lvl="3" algn="ctr">
              <a:spcBef>
                <a:spcPts val="0"/>
              </a:spcBef>
              <a:spcAft>
                <a:spcPts val="0"/>
              </a:spcAft>
              <a:buSzPts val="9700"/>
              <a:buNone/>
              <a:defRPr sz="9700"/>
            </a:lvl4pPr>
            <a:lvl5pPr lvl="4" algn="ctr">
              <a:spcBef>
                <a:spcPts val="0"/>
              </a:spcBef>
              <a:spcAft>
                <a:spcPts val="0"/>
              </a:spcAft>
              <a:buSzPts val="9700"/>
              <a:buNone/>
              <a:defRPr sz="9700"/>
            </a:lvl5pPr>
            <a:lvl6pPr lvl="5" algn="ctr">
              <a:spcBef>
                <a:spcPts val="0"/>
              </a:spcBef>
              <a:spcAft>
                <a:spcPts val="0"/>
              </a:spcAft>
              <a:buSzPts val="9700"/>
              <a:buNone/>
              <a:defRPr sz="9700"/>
            </a:lvl6pPr>
            <a:lvl7pPr lvl="6" algn="ctr">
              <a:spcBef>
                <a:spcPts val="0"/>
              </a:spcBef>
              <a:spcAft>
                <a:spcPts val="0"/>
              </a:spcAft>
              <a:buSzPts val="9700"/>
              <a:buNone/>
              <a:defRPr sz="9700"/>
            </a:lvl7pPr>
            <a:lvl8pPr lvl="7" algn="ctr">
              <a:spcBef>
                <a:spcPts val="0"/>
              </a:spcBef>
              <a:spcAft>
                <a:spcPts val="0"/>
              </a:spcAft>
              <a:buSzPts val="9700"/>
              <a:buNone/>
              <a:defRPr sz="9700"/>
            </a:lvl8pPr>
            <a:lvl9pPr lvl="8" algn="ctr">
              <a:spcBef>
                <a:spcPts val="0"/>
              </a:spcBef>
              <a:spcAft>
                <a:spcPts val="0"/>
              </a:spcAft>
              <a:buSzPts val="9700"/>
              <a:buNone/>
              <a:defRPr sz="9700"/>
            </a:lvl9pPr>
          </a:lstStyle>
          <a:p/>
        </p:txBody>
      </p:sp>
      <p:sp>
        <p:nvSpPr>
          <p:cNvPr id="38" name="Google Shape;38;p9"/>
          <p:cNvSpPr txBox="1"/>
          <p:nvPr>
            <p:ph idx="1" type="subTitle"/>
          </p:nvPr>
        </p:nvSpPr>
        <p:spPr>
          <a:xfrm>
            <a:off x="409313" y="10864511"/>
            <a:ext cx="6236400" cy="4787100"/>
          </a:xfrm>
          <a:prstGeom prst="rect">
            <a:avLst/>
          </a:prstGeom>
        </p:spPr>
        <p:txBody>
          <a:bodyPr anchorCtr="0" anchor="t" bIns="212075" lIns="212075" spcFirstLastPara="1" rIns="212075" wrap="square" tIns="212075">
            <a:noAutofit/>
          </a:bodyPr>
          <a:lstStyle>
            <a:lvl1pPr lvl="0" algn="ctr">
              <a:lnSpc>
                <a:spcPct val="100000"/>
              </a:lnSpc>
              <a:spcBef>
                <a:spcPts val="0"/>
              </a:spcBef>
              <a:spcAft>
                <a:spcPts val="0"/>
              </a:spcAft>
              <a:buSzPts val="4900"/>
              <a:buNone/>
              <a:defRPr sz="4900"/>
            </a:lvl1pPr>
            <a:lvl2pPr lvl="1" algn="ctr">
              <a:lnSpc>
                <a:spcPct val="100000"/>
              </a:lnSpc>
              <a:spcBef>
                <a:spcPts val="0"/>
              </a:spcBef>
              <a:spcAft>
                <a:spcPts val="0"/>
              </a:spcAft>
              <a:buSzPts val="4900"/>
              <a:buNone/>
              <a:defRPr sz="4900"/>
            </a:lvl2pPr>
            <a:lvl3pPr lvl="2" algn="ctr">
              <a:lnSpc>
                <a:spcPct val="100000"/>
              </a:lnSpc>
              <a:spcBef>
                <a:spcPts val="0"/>
              </a:spcBef>
              <a:spcAft>
                <a:spcPts val="0"/>
              </a:spcAft>
              <a:buSzPts val="4900"/>
              <a:buNone/>
              <a:defRPr sz="4900"/>
            </a:lvl3pPr>
            <a:lvl4pPr lvl="3" algn="ctr">
              <a:lnSpc>
                <a:spcPct val="100000"/>
              </a:lnSpc>
              <a:spcBef>
                <a:spcPts val="0"/>
              </a:spcBef>
              <a:spcAft>
                <a:spcPts val="0"/>
              </a:spcAft>
              <a:buSzPts val="4900"/>
              <a:buNone/>
              <a:defRPr sz="4900"/>
            </a:lvl4pPr>
            <a:lvl5pPr lvl="4" algn="ctr">
              <a:lnSpc>
                <a:spcPct val="100000"/>
              </a:lnSpc>
              <a:spcBef>
                <a:spcPts val="0"/>
              </a:spcBef>
              <a:spcAft>
                <a:spcPts val="0"/>
              </a:spcAft>
              <a:buSzPts val="4900"/>
              <a:buNone/>
              <a:defRPr sz="4900"/>
            </a:lvl5pPr>
            <a:lvl6pPr lvl="5" algn="ctr">
              <a:lnSpc>
                <a:spcPct val="100000"/>
              </a:lnSpc>
              <a:spcBef>
                <a:spcPts val="0"/>
              </a:spcBef>
              <a:spcAft>
                <a:spcPts val="0"/>
              </a:spcAft>
              <a:buSzPts val="4900"/>
              <a:buNone/>
              <a:defRPr sz="4900"/>
            </a:lvl6pPr>
            <a:lvl7pPr lvl="6" algn="ctr">
              <a:lnSpc>
                <a:spcPct val="100000"/>
              </a:lnSpc>
              <a:spcBef>
                <a:spcPts val="0"/>
              </a:spcBef>
              <a:spcAft>
                <a:spcPts val="0"/>
              </a:spcAft>
              <a:buSzPts val="4900"/>
              <a:buNone/>
              <a:defRPr sz="4900"/>
            </a:lvl7pPr>
            <a:lvl8pPr lvl="7" algn="ctr">
              <a:lnSpc>
                <a:spcPct val="100000"/>
              </a:lnSpc>
              <a:spcBef>
                <a:spcPts val="0"/>
              </a:spcBef>
              <a:spcAft>
                <a:spcPts val="0"/>
              </a:spcAft>
              <a:buSzPts val="4900"/>
              <a:buNone/>
              <a:defRPr sz="4900"/>
            </a:lvl8pPr>
            <a:lvl9pPr lvl="8" algn="ctr">
              <a:lnSpc>
                <a:spcPct val="100000"/>
              </a:lnSpc>
              <a:spcBef>
                <a:spcPts val="0"/>
              </a:spcBef>
              <a:spcAft>
                <a:spcPts val="0"/>
              </a:spcAft>
              <a:buSzPts val="4900"/>
              <a:buNone/>
              <a:defRPr sz="4900"/>
            </a:lvl9pPr>
          </a:lstStyle>
          <a:p/>
        </p:txBody>
      </p:sp>
      <p:sp>
        <p:nvSpPr>
          <p:cNvPr id="39" name="Google Shape;39;p9"/>
          <p:cNvSpPr txBox="1"/>
          <p:nvPr>
            <p:ph idx="2" type="body"/>
          </p:nvPr>
        </p:nvSpPr>
        <p:spPr>
          <a:xfrm>
            <a:off x="7615063" y="2806461"/>
            <a:ext cx="5915400" cy="14322000"/>
          </a:xfrm>
          <a:prstGeom prst="rect">
            <a:avLst/>
          </a:prstGeom>
        </p:spPr>
        <p:txBody>
          <a:bodyPr anchorCtr="0" anchor="ctr" bIns="212075" lIns="212075" spcFirstLastPara="1" rIns="212075" wrap="square" tIns="212075">
            <a:noAutofit/>
          </a:bodyPr>
          <a:lstStyle>
            <a:lvl1pPr indent="-495300" lvl="0" marL="457200">
              <a:spcBef>
                <a:spcPts val="0"/>
              </a:spcBef>
              <a:spcAft>
                <a:spcPts val="0"/>
              </a:spcAft>
              <a:buSzPts val="4200"/>
              <a:buChar char="●"/>
              <a:defRPr/>
            </a:lvl1pPr>
            <a:lvl2pPr indent="-431800" lvl="1" marL="914400">
              <a:spcBef>
                <a:spcPts val="3700"/>
              </a:spcBef>
              <a:spcAft>
                <a:spcPts val="0"/>
              </a:spcAft>
              <a:buSzPts val="3200"/>
              <a:buChar char="○"/>
              <a:defRPr/>
            </a:lvl2pPr>
            <a:lvl3pPr indent="-431800" lvl="2" marL="1371600">
              <a:spcBef>
                <a:spcPts val="3700"/>
              </a:spcBef>
              <a:spcAft>
                <a:spcPts val="0"/>
              </a:spcAft>
              <a:buSzPts val="3200"/>
              <a:buChar char="■"/>
              <a:defRPr/>
            </a:lvl3pPr>
            <a:lvl4pPr indent="-431800" lvl="3" marL="1828800">
              <a:spcBef>
                <a:spcPts val="3700"/>
              </a:spcBef>
              <a:spcAft>
                <a:spcPts val="0"/>
              </a:spcAft>
              <a:buSzPts val="3200"/>
              <a:buChar char="●"/>
              <a:defRPr/>
            </a:lvl4pPr>
            <a:lvl5pPr indent="-431800" lvl="4" marL="2286000">
              <a:spcBef>
                <a:spcPts val="3700"/>
              </a:spcBef>
              <a:spcAft>
                <a:spcPts val="0"/>
              </a:spcAft>
              <a:buSzPts val="3200"/>
              <a:buChar char="○"/>
              <a:defRPr/>
            </a:lvl5pPr>
            <a:lvl6pPr indent="-431800" lvl="5" marL="2743200">
              <a:spcBef>
                <a:spcPts val="3700"/>
              </a:spcBef>
              <a:spcAft>
                <a:spcPts val="0"/>
              </a:spcAft>
              <a:buSzPts val="3200"/>
              <a:buChar char="■"/>
              <a:defRPr/>
            </a:lvl6pPr>
            <a:lvl7pPr indent="-431800" lvl="6" marL="3200400">
              <a:spcBef>
                <a:spcPts val="3700"/>
              </a:spcBef>
              <a:spcAft>
                <a:spcPts val="0"/>
              </a:spcAft>
              <a:buSzPts val="3200"/>
              <a:buChar char="●"/>
              <a:defRPr/>
            </a:lvl7pPr>
            <a:lvl8pPr indent="-431800" lvl="7" marL="3657600">
              <a:spcBef>
                <a:spcPts val="3700"/>
              </a:spcBef>
              <a:spcAft>
                <a:spcPts val="0"/>
              </a:spcAft>
              <a:buSzPts val="3200"/>
              <a:buChar char="○"/>
              <a:defRPr/>
            </a:lvl8pPr>
            <a:lvl9pPr indent="-431800" lvl="8" marL="4114800">
              <a:spcBef>
                <a:spcPts val="3700"/>
              </a:spcBef>
              <a:spcAft>
                <a:spcPts val="3700"/>
              </a:spcAft>
              <a:buSzPts val="3200"/>
              <a:buChar char="■"/>
              <a:defRPr/>
            </a:lvl9pPr>
          </a:lstStyle>
          <a:p/>
        </p:txBody>
      </p:sp>
      <p:sp>
        <p:nvSpPr>
          <p:cNvPr id="40" name="Google Shape;40;p9"/>
          <p:cNvSpPr txBox="1"/>
          <p:nvPr>
            <p:ph idx="12" type="sldNum"/>
          </p:nvPr>
        </p:nvSpPr>
        <p:spPr>
          <a:xfrm>
            <a:off x="13061706" y="18074283"/>
            <a:ext cx="846000" cy="1525500"/>
          </a:xfrm>
          <a:prstGeom prst="rect">
            <a:avLst/>
          </a:prstGeom>
        </p:spPr>
        <p:txBody>
          <a:bodyPr anchorCtr="0" anchor="ctr" bIns="212075" lIns="212075" spcFirstLastPara="1" rIns="212075" wrap="square" tIns="21207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480538" y="16397395"/>
            <a:ext cx="9248100" cy="2345400"/>
          </a:xfrm>
          <a:prstGeom prst="rect">
            <a:avLst/>
          </a:prstGeom>
        </p:spPr>
        <p:txBody>
          <a:bodyPr anchorCtr="0" anchor="ctr" bIns="212075" lIns="212075" spcFirstLastPara="1" rIns="212075" wrap="square" tIns="212075">
            <a:noAutofit/>
          </a:bodyPr>
          <a:lstStyle>
            <a:lvl1pPr indent="-228600" lvl="0" marL="457200">
              <a:lnSpc>
                <a:spcPct val="100000"/>
              </a:lnSpc>
              <a:spcBef>
                <a:spcPts val="0"/>
              </a:spcBef>
              <a:spcAft>
                <a:spcPts val="0"/>
              </a:spcAft>
              <a:buSzPts val="4200"/>
              <a:buNone/>
              <a:defRPr/>
            </a:lvl1pPr>
          </a:lstStyle>
          <a:p/>
        </p:txBody>
      </p:sp>
      <p:sp>
        <p:nvSpPr>
          <p:cNvPr id="43" name="Google Shape;43;p10"/>
          <p:cNvSpPr txBox="1"/>
          <p:nvPr>
            <p:ph idx="12" type="sldNum"/>
          </p:nvPr>
        </p:nvSpPr>
        <p:spPr>
          <a:xfrm>
            <a:off x="13061706" y="18074283"/>
            <a:ext cx="846000" cy="1525500"/>
          </a:xfrm>
          <a:prstGeom prst="rect">
            <a:avLst/>
          </a:prstGeom>
        </p:spPr>
        <p:txBody>
          <a:bodyPr anchorCtr="0" anchor="ctr" bIns="212075" lIns="212075" spcFirstLastPara="1" rIns="212075" wrap="square" tIns="21207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80538" y="1724884"/>
            <a:ext cx="13135800" cy="2219700"/>
          </a:xfrm>
          <a:prstGeom prst="rect">
            <a:avLst/>
          </a:prstGeom>
          <a:noFill/>
          <a:ln>
            <a:noFill/>
          </a:ln>
        </p:spPr>
        <p:txBody>
          <a:bodyPr anchorCtr="0" anchor="t" bIns="212075" lIns="212075" spcFirstLastPara="1" rIns="212075" wrap="square" tIns="212075">
            <a:noAutofit/>
          </a:bodyPr>
          <a:lstStyle>
            <a:lvl1pPr lvl="0">
              <a:spcBef>
                <a:spcPts val="0"/>
              </a:spcBef>
              <a:spcAft>
                <a:spcPts val="0"/>
              </a:spcAft>
              <a:buClr>
                <a:schemeClr val="dk1"/>
              </a:buClr>
              <a:buSzPts val="6500"/>
              <a:buNone/>
              <a:defRPr sz="6500">
                <a:solidFill>
                  <a:schemeClr val="dk1"/>
                </a:solidFill>
              </a:defRPr>
            </a:lvl1pPr>
            <a:lvl2pPr lvl="1">
              <a:spcBef>
                <a:spcPts val="0"/>
              </a:spcBef>
              <a:spcAft>
                <a:spcPts val="0"/>
              </a:spcAft>
              <a:buClr>
                <a:schemeClr val="dk1"/>
              </a:buClr>
              <a:buSzPts val="6500"/>
              <a:buNone/>
              <a:defRPr sz="6500">
                <a:solidFill>
                  <a:schemeClr val="dk1"/>
                </a:solidFill>
              </a:defRPr>
            </a:lvl2pPr>
            <a:lvl3pPr lvl="2">
              <a:spcBef>
                <a:spcPts val="0"/>
              </a:spcBef>
              <a:spcAft>
                <a:spcPts val="0"/>
              </a:spcAft>
              <a:buClr>
                <a:schemeClr val="dk1"/>
              </a:buClr>
              <a:buSzPts val="6500"/>
              <a:buNone/>
              <a:defRPr sz="6500">
                <a:solidFill>
                  <a:schemeClr val="dk1"/>
                </a:solidFill>
              </a:defRPr>
            </a:lvl3pPr>
            <a:lvl4pPr lvl="3">
              <a:spcBef>
                <a:spcPts val="0"/>
              </a:spcBef>
              <a:spcAft>
                <a:spcPts val="0"/>
              </a:spcAft>
              <a:buClr>
                <a:schemeClr val="dk1"/>
              </a:buClr>
              <a:buSzPts val="6500"/>
              <a:buNone/>
              <a:defRPr sz="6500">
                <a:solidFill>
                  <a:schemeClr val="dk1"/>
                </a:solidFill>
              </a:defRPr>
            </a:lvl4pPr>
            <a:lvl5pPr lvl="4">
              <a:spcBef>
                <a:spcPts val="0"/>
              </a:spcBef>
              <a:spcAft>
                <a:spcPts val="0"/>
              </a:spcAft>
              <a:buClr>
                <a:schemeClr val="dk1"/>
              </a:buClr>
              <a:buSzPts val="6500"/>
              <a:buNone/>
              <a:defRPr sz="6500">
                <a:solidFill>
                  <a:schemeClr val="dk1"/>
                </a:solidFill>
              </a:defRPr>
            </a:lvl5pPr>
            <a:lvl6pPr lvl="5">
              <a:spcBef>
                <a:spcPts val="0"/>
              </a:spcBef>
              <a:spcAft>
                <a:spcPts val="0"/>
              </a:spcAft>
              <a:buClr>
                <a:schemeClr val="dk1"/>
              </a:buClr>
              <a:buSzPts val="6500"/>
              <a:buNone/>
              <a:defRPr sz="6500">
                <a:solidFill>
                  <a:schemeClr val="dk1"/>
                </a:solidFill>
              </a:defRPr>
            </a:lvl6pPr>
            <a:lvl7pPr lvl="6">
              <a:spcBef>
                <a:spcPts val="0"/>
              </a:spcBef>
              <a:spcAft>
                <a:spcPts val="0"/>
              </a:spcAft>
              <a:buClr>
                <a:schemeClr val="dk1"/>
              </a:buClr>
              <a:buSzPts val="6500"/>
              <a:buNone/>
              <a:defRPr sz="6500">
                <a:solidFill>
                  <a:schemeClr val="dk1"/>
                </a:solidFill>
              </a:defRPr>
            </a:lvl7pPr>
            <a:lvl8pPr lvl="7">
              <a:spcBef>
                <a:spcPts val="0"/>
              </a:spcBef>
              <a:spcAft>
                <a:spcPts val="0"/>
              </a:spcAft>
              <a:buClr>
                <a:schemeClr val="dk1"/>
              </a:buClr>
              <a:buSzPts val="6500"/>
              <a:buNone/>
              <a:defRPr sz="6500">
                <a:solidFill>
                  <a:schemeClr val="dk1"/>
                </a:solidFill>
              </a:defRPr>
            </a:lvl8pPr>
            <a:lvl9pPr lvl="8">
              <a:spcBef>
                <a:spcPts val="0"/>
              </a:spcBef>
              <a:spcAft>
                <a:spcPts val="0"/>
              </a:spcAft>
              <a:buClr>
                <a:schemeClr val="dk1"/>
              </a:buClr>
              <a:buSzPts val="6500"/>
              <a:buNone/>
              <a:defRPr sz="6500">
                <a:solidFill>
                  <a:schemeClr val="dk1"/>
                </a:solidFill>
              </a:defRPr>
            </a:lvl9pPr>
          </a:lstStyle>
          <a:p/>
        </p:txBody>
      </p:sp>
      <p:sp>
        <p:nvSpPr>
          <p:cNvPr id="7" name="Google Shape;7;p1"/>
          <p:cNvSpPr txBox="1"/>
          <p:nvPr>
            <p:ph idx="1" type="body"/>
          </p:nvPr>
        </p:nvSpPr>
        <p:spPr>
          <a:xfrm>
            <a:off x="480538" y="4466908"/>
            <a:ext cx="13135800" cy="13241700"/>
          </a:xfrm>
          <a:prstGeom prst="rect">
            <a:avLst/>
          </a:prstGeom>
          <a:noFill/>
          <a:ln>
            <a:noFill/>
          </a:ln>
        </p:spPr>
        <p:txBody>
          <a:bodyPr anchorCtr="0" anchor="t" bIns="212075" lIns="212075" spcFirstLastPara="1" rIns="212075" wrap="square" tIns="212075">
            <a:noAutofit/>
          </a:bodyPr>
          <a:lstStyle>
            <a:lvl1pPr indent="-495300" lvl="0" marL="457200">
              <a:lnSpc>
                <a:spcPct val="115000"/>
              </a:lnSpc>
              <a:spcBef>
                <a:spcPts val="0"/>
              </a:spcBef>
              <a:spcAft>
                <a:spcPts val="0"/>
              </a:spcAft>
              <a:buClr>
                <a:schemeClr val="dk2"/>
              </a:buClr>
              <a:buSzPts val="4200"/>
              <a:buChar char="●"/>
              <a:defRPr sz="4200">
                <a:solidFill>
                  <a:schemeClr val="dk2"/>
                </a:solidFill>
              </a:defRPr>
            </a:lvl1pPr>
            <a:lvl2pPr indent="-431800" lvl="1" marL="914400">
              <a:lnSpc>
                <a:spcPct val="115000"/>
              </a:lnSpc>
              <a:spcBef>
                <a:spcPts val="3700"/>
              </a:spcBef>
              <a:spcAft>
                <a:spcPts val="0"/>
              </a:spcAft>
              <a:buClr>
                <a:schemeClr val="dk2"/>
              </a:buClr>
              <a:buSzPts val="3200"/>
              <a:buChar char="○"/>
              <a:defRPr sz="3200">
                <a:solidFill>
                  <a:schemeClr val="dk2"/>
                </a:solidFill>
              </a:defRPr>
            </a:lvl2pPr>
            <a:lvl3pPr indent="-431800" lvl="2" marL="1371600">
              <a:lnSpc>
                <a:spcPct val="115000"/>
              </a:lnSpc>
              <a:spcBef>
                <a:spcPts val="3700"/>
              </a:spcBef>
              <a:spcAft>
                <a:spcPts val="0"/>
              </a:spcAft>
              <a:buClr>
                <a:schemeClr val="dk2"/>
              </a:buClr>
              <a:buSzPts val="3200"/>
              <a:buChar char="■"/>
              <a:defRPr sz="3200">
                <a:solidFill>
                  <a:schemeClr val="dk2"/>
                </a:solidFill>
              </a:defRPr>
            </a:lvl3pPr>
            <a:lvl4pPr indent="-431800" lvl="3" marL="1828800">
              <a:lnSpc>
                <a:spcPct val="115000"/>
              </a:lnSpc>
              <a:spcBef>
                <a:spcPts val="3700"/>
              </a:spcBef>
              <a:spcAft>
                <a:spcPts val="0"/>
              </a:spcAft>
              <a:buClr>
                <a:schemeClr val="dk2"/>
              </a:buClr>
              <a:buSzPts val="3200"/>
              <a:buChar char="●"/>
              <a:defRPr sz="3200">
                <a:solidFill>
                  <a:schemeClr val="dk2"/>
                </a:solidFill>
              </a:defRPr>
            </a:lvl4pPr>
            <a:lvl5pPr indent="-431800" lvl="4" marL="2286000">
              <a:lnSpc>
                <a:spcPct val="115000"/>
              </a:lnSpc>
              <a:spcBef>
                <a:spcPts val="3700"/>
              </a:spcBef>
              <a:spcAft>
                <a:spcPts val="0"/>
              </a:spcAft>
              <a:buClr>
                <a:schemeClr val="dk2"/>
              </a:buClr>
              <a:buSzPts val="3200"/>
              <a:buChar char="○"/>
              <a:defRPr sz="3200">
                <a:solidFill>
                  <a:schemeClr val="dk2"/>
                </a:solidFill>
              </a:defRPr>
            </a:lvl5pPr>
            <a:lvl6pPr indent="-431800" lvl="5" marL="2743200">
              <a:lnSpc>
                <a:spcPct val="115000"/>
              </a:lnSpc>
              <a:spcBef>
                <a:spcPts val="3700"/>
              </a:spcBef>
              <a:spcAft>
                <a:spcPts val="0"/>
              </a:spcAft>
              <a:buClr>
                <a:schemeClr val="dk2"/>
              </a:buClr>
              <a:buSzPts val="3200"/>
              <a:buChar char="■"/>
              <a:defRPr sz="3200">
                <a:solidFill>
                  <a:schemeClr val="dk2"/>
                </a:solidFill>
              </a:defRPr>
            </a:lvl6pPr>
            <a:lvl7pPr indent="-431800" lvl="6" marL="3200400">
              <a:lnSpc>
                <a:spcPct val="115000"/>
              </a:lnSpc>
              <a:spcBef>
                <a:spcPts val="3700"/>
              </a:spcBef>
              <a:spcAft>
                <a:spcPts val="0"/>
              </a:spcAft>
              <a:buClr>
                <a:schemeClr val="dk2"/>
              </a:buClr>
              <a:buSzPts val="3200"/>
              <a:buChar char="●"/>
              <a:defRPr sz="3200">
                <a:solidFill>
                  <a:schemeClr val="dk2"/>
                </a:solidFill>
              </a:defRPr>
            </a:lvl7pPr>
            <a:lvl8pPr indent="-431800" lvl="7" marL="3657600">
              <a:lnSpc>
                <a:spcPct val="115000"/>
              </a:lnSpc>
              <a:spcBef>
                <a:spcPts val="3700"/>
              </a:spcBef>
              <a:spcAft>
                <a:spcPts val="0"/>
              </a:spcAft>
              <a:buClr>
                <a:schemeClr val="dk2"/>
              </a:buClr>
              <a:buSzPts val="3200"/>
              <a:buChar char="○"/>
              <a:defRPr sz="3200">
                <a:solidFill>
                  <a:schemeClr val="dk2"/>
                </a:solidFill>
              </a:defRPr>
            </a:lvl8pPr>
            <a:lvl9pPr indent="-431800" lvl="8" marL="4114800">
              <a:lnSpc>
                <a:spcPct val="115000"/>
              </a:lnSpc>
              <a:spcBef>
                <a:spcPts val="3700"/>
              </a:spcBef>
              <a:spcAft>
                <a:spcPts val="3700"/>
              </a:spcAft>
              <a:buClr>
                <a:schemeClr val="dk2"/>
              </a:buClr>
              <a:buSzPts val="3200"/>
              <a:buChar char="■"/>
              <a:defRPr sz="3200">
                <a:solidFill>
                  <a:schemeClr val="dk2"/>
                </a:solidFill>
              </a:defRPr>
            </a:lvl9pPr>
          </a:lstStyle>
          <a:p/>
        </p:txBody>
      </p:sp>
      <p:sp>
        <p:nvSpPr>
          <p:cNvPr id="8" name="Google Shape;8;p1"/>
          <p:cNvSpPr txBox="1"/>
          <p:nvPr>
            <p:ph idx="12" type="sldNum"/>
          </p:nvPr>
        </p:nvSpPr>
        <p:spPr>
          <a:xfrm>
            <a:off x="13061706" y="18074283"/>
            <a:ext cx="846000" cy="1525500"/>
          </a:xfrm>
          <a:prstGeom prst="rect">
            <a:avLst/>
          </a:prstGeom>
          <a:noFill/>
          <a:ln>
            <a:noFill/>
          </a:ln>
        </p:spPr>
        <p:txBody>
          <a:bodyPr anchorCtr="0" anchor="ctr" bIns="212075" lIns="212075" spcFirstLastPara="1" rIns="212075" wrap="square" tIns="212075">
            <a:noAutofit/>
          </a:bodyPr>
          <a:lstStyle>
            <a:lvl1pPr lvl="0" algn="r">
              <a:buNone/>
              <a:defRPr sz="2300">
                <a:solidFill>
                  <a:schemeClr val="dk2"/>
                </a:solidFill>
              </a:defRPr>
            </a:lvl1pPr>
            <a:lvl2pPr lvl="1" algn="r">
              <a:buNone/>
              <a:defRPr sz="2300">
                <a:solidFill>
                  <a:schemeClr val="dk2"/>
                </a:solidFill>
              </a:defRPr>
            </a:lvl2pPr>
            <a:lvl3pPr lvl="2" algn="r">
              <a:buNone/>
              <a:defRPr sz="2300">
                <a:solidFill>
                  <a:schemeClr val="dk2"/>
                </a:solidFill>
              </a:defRPr>
            </a:lvl3pPr>
            <a:lvl4pPr lvl="3" algn="r">
              <a:buNone/>
              <a:defRPr sz="2300">
                <a:solidFill>
                  <a:schemeClr val="dk2"/>
                </a:solidFill>
              </a:defRPr>
            </a:lvl4pPr>
            <a:lvl5pPr lvl="4" algn="r">
              <a:buNone/>
              <a:defRPr sz="2300">
                <a:solidFill>
                  <a:schemeClr val="dk2"/>
                </a:solidFill>
              </a:defRPr>
            </a:lvl5pPr>
            <a:lvl6pPr lvl="5" algn="r">
              <a:buNone/>
              <a:defRPr sz="2300">
                <a:solidFill>
                  <a:schemeClr val="dk2"/>
                </a:solidFill>
              </a:defRPr>
            </a:lvl6pPr>
            <a:lvl7pPr lvl="6" algn="r">
              <a:buNone/>
              <a:defRPr sz="2300">
                <a:solidFill>
                  <a:schemeClr val="dk2"/>
                </a:solidFill>
              </a:defRPr>
            </a:lvl7pPr>
            <a:lvl8pPr lvl="7" algn="r">
              <a:buNone/>
              <a:defRPr sz="2300">
                <a:solidFill>
                  <a:schemeClr val="dk2"/>
                </a:solidFill>
              </a:defRPr>
            </a:lvl8pPr>
            <a:lvl9pPr lvl="8" algn="r">
              <a:buNone/>
              <a:defRPr sz="23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0.jpg"/><Relationship Id="rId4" Type="http://schemas.openxmlformats.org/officeDocument/2006/relationships/hyperlink" Target="https://docs.google.com/presentation/d/1ynPb9i0-P4zuPXFz6A5qslHVNVc11TqphtxRHahRKEM"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4.jpg"/><Relationship Id="rId4" Type="http://schemas.openxmlformats.org/officeDocument/2006/relationships/image" Target="../media/image6.jpg"/><Relationship Id="rId5" Type="http://schemas.openxmlformats.org/officeDocument/2006/relationships/image" Target="../media/image5.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xml"/><Relationship Id="rId3" Type="http://schemas.openxmlformats.org/officeDocument/2006/relationships/image" Target="../media/image7.jpg"/><Relationship Id="rId4" Type="http://schemas.openxmlformats.org/officeDocument/2006/relationships/image" Target="../media/image3.jpg"/><Relationship Id="rId5" Type="http://schemas.openxmlformats.org/officeDocument/2006/relationships/image" Target="../media/image1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xml"/><Relationship Id="rId3" Type="http://schemas.openxmlformats.org/officeDocument/2006/relationships/image" Target="../media/image12.png"/><Relationship Id="rId4" Type="http://schemas.openxmlformats.org/officeDocument/2006/relationships/image" Target="../media/image15.png"/><Relationship Id="rId5" Type="http://schemas.openxmlformats.org/officeDocument/2006/relationships/image" Target="../media/image14.png"/><Relationship Id="rId6" Type="http://schemas.openxmlformats.org/officeDocument/2006/relationships/image" Target="../media/image1.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 Id="rId3" Type="http://schemas.openxmlformats.org/officeDocument/2006/relationships/image" Target="../media/image13.png"/><Relationship Id="rId4" Type="http://schemas.openxmlformats.org/officeDocument/2006/relationships/image" Target="../media/image2.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xml"/><Relationship Id="rId3" Type="http://schemas.openxmlformats.org/officeDocument/2006/relationships/hyperlink" Target="https://drive.google.com/file/d/1SeO9bY_IvF0Yu9lKzkFLILmxd73HOoQC/view?usp=drivesdk" TargetMode="External"/><Relationship Id="rId4" Type="http://schemas.openxmlformats.org/officeDocument/2006/relationships/hyperlink" Target="https://drive.google.com/file/d/1jb7Wo8Rbs2pc3npbQVWc3lDT_PF59fhs/view?usp=drivesdk" TargetMode="External"/><Relationship Id="rId5" Type="http://schemas.openxmlformats.org/officeDocument/2006/relationships/hyperlink" Target="https://drive.google.com/file/d/1pPZKUmROVyssgRUzexV-ZEctfGQesRiZ/view?usp=drivesdk"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9.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1.jpg"/><Relationship Id="rId4" Type="http://schemas.openxmlformats.org/officeDocument/2006/relationships/image" Target="../media/image8.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3"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0" y="0"/>
            <a:ext cx="14097000" cy="19935825"/>
          </a:xfrm>
          <a:prstGeom prst="rect">
            <a:avLst/>
          </a:prstGeom>
          <a:noFill/>
          <a:ln>
            <a:noFill/>
          </a:ln>
        </p:spPr>
      </p:pic>
      <p:sp>
        <p:nvSpPr>
          <p:cNvPr id="55" name="Google Shape;55;p13"/>
          <p:cNvSpPr/>
          <p:nvPr/>
        </p:nvSpPr>
        <p:spPr>
          <a:xfrm>
            <a:off x="2981475" y="19427250"/>
            <a:ext cx="456600" cy="381300"/>
          </a:xfrm>
          <a:prstGeom prst="rect">
            <a:avLst/>
          </a:prstGeom>
          <a:solidFill>
            <a:srgbClr val="8E7CC3"/>
          </a:solidFill>
          <a:ln cap="flat" cmpd="sng" w="9525">
            <a:solidFill>
              <a:srgbClr val="A3A3A3"/>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solidFill>
                <a:srgbClr val="E69138"/>
              </a:solidFill>
            </a:endParaRPr>
          </a:p>
        </p:txBody>
      </p:sp>
      <p:sp>
        <p:nvSpPr>
          <p:cNvPr id="56" name="Google Shape;56;p13"/>
          <p:cNvSpPr txBox="1"/>
          <p:nvPr/>
        </p:nvSpPr>
        <p:spPr>
          <a:xfrm>
            <a:off x="3469525" y="19334050"/>
            <a:ext cx="1932900" cy="534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8E7CC3"/>
                </a:solidFill>
                <a:latin typeface="Oswald"/>
                <a:ea typeface="Oswald"/>
                <a:cs typeface="Oswald"/>
                <a:sym typeface="Oswald"/>
              </a:rPr>
              <a:t>MALE SLIDES</a:t>
            </a:r>
            <a:endParaRPr sz="2400">
              <a:solidFill>
                <a:srgbClr val="8E7CC3"/>
              </a:solidFill>
              <a:latin typeface="Oswald"/>
              <a:ea typeface="Oswald"/>
              <a:cs typeface="Oswald"/>
              <a:sym typeface="Oswald"/>
            </a:endParaRPr>
          </a:p>
        </p:txBody>
      </p:sp>
      <p:sp>
        <p:nvSpPr>
          <p:cNvPr id="57" name="Google Shape;57;p13"/>
          <p:cNvSpPr/>
          <p:nvPr/>
        </p:nvSpPr>
        <p:spPr>
          <a:xfrm>
            <a:off x="188950" y="19410400"/>
            <a:ext cx="456600" cy="381300"/>
          </a:xfrm>
          <a:prstGeom prst="rect">
            <a:avLst/>
          </a:prstGeom>
          <a:solidFill>
            <a:srgbClr val="CC4125"/>
          </a:solidFill>
          <a:ln cap="flat" cmpd="sng" w="9525">
            <a:solidFill>
              <a:srgbClr val="A3A3A3"/>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solidFill>
                <a:srgbClr val="E69138"/>
              </a:solidFill>
            </a:endParaRPr>
          </a:p>
        </p:txBody>
      </p:sp>
      <p:sp>
        <p:nvSpPr>
          <p:cNvPr id="58" name="Google Shape;58;p13"/>
          <p:cNvSpPr txBox="1"/>
          <p:nvPr/>
        </p:nvSpPr>
        <p:spPr>
          <a:xfrm>
            <a:off x="690825" y="19325625"/>
            <a:ext cx="1743300" cy="534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CC4125"/>
                </a:solidFill>
                <a:latin typeface="Oswald"/>
                <a:ea typeface="Oswald"/>
                <a:cs typeface="Oswald"/>
                <a:sym typeface="Oswald"/>
              </a:rPr>
              <a:t>IMPORTANT</a:t>
            </a:r>
            <a:endParaRPr sz="2400">
              <a:solidFill>
                <a:srgbClr val="CC4125"/>
              </a:solidFill>
              <a:latin typeface="Oswald"/>
              <a:ea typeface="Oswald"/>
              <a:cs typeface="Oswald"/>
              <a:sym typeface="Oswald"/>
            </a:endParaRPr>
          </a:p>
        </p:txBody>
      </p:sp>
      <p:sp>
        <p:nvSpPr>
          <p:cNvPr id="59" name="Google Shape;59;p13"/>
          <p:cNvSpPr txBox="1"/>
          <p:nvPr/>
        </p:nvSpPr>
        <p:spPr>
          <a:xfrm>
            <a:off x="8458025" y="19342475"/>
            <a:ext cx="1932900" cy="534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45818E"/>
                </a:solidFill>
                <a:latin typeface="Oswald"/>
                <a:ea typeface="Oswald"/>
                <a:cs typeface="Oswald"/>
                <a:sym typeface="Oswald"/>
              </a:rPr>
              <a:t>FEMALE SLIDES</a:t>
            </a:r>
            <a:endParaRPr sz="2400">
              <a:solidFill>
                <a:srgbClr val="45818E"/>
              </a:solidFill>
              <a:latin typeface="Oswald"/>
              <a:ea typeface="Oswald"/>
              <a:cs typeface="Oswald"/>
              <a:sym typeface="Oswald"/>
            </a:endParaRPr>
          </a:p>
        </p:txBody>
      </p:sp>
      <p:sp>
        <p:nvSpPr>
          <p:cNvPr id="60" name="Google Shape;60;p13"/>
          <p:cNvSpPr/>
          <p:nvPr/>
        </p:nvSpPr>
        <p:spPr>
          <a:xfrm>
            <a:off x="11087125" y="19410400"/>
            <a:ext cx="456600" cy="381300"/>
          </a:xfrm>
          <a:prstGeom prst="rect">
            <a:avLst/>
          </a:prstGeom>
          <a:solidFill>
            <a:srgbClr val="B45F06"/>
          </a:solidFill>
          <a:ln cap="flat" cmpd="sng" w="9525">
            <a:solidFill>
              <a:srgbClr val="A3A3A3"/>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solidFill>
                <a:srgbClr val="E69138"/>
              </a:solidFill>
            </a:endParaRPr>
          </a:p>
        </p:txBody>
      </p:sp>
      <p:sp>
        <p:nvSpPr>
          <p:cNvPr id="61" name="Google Shape;61;p13"/>
          <p:cNvSpPr txBox="1"/>
          <p:nvPr/>
        </p:nvSpPr>
        <p:spPr>
          <a:xfrm>
            <a:off x="11589000" y="19325625"/>
            <a:ext cx="2671800" cy="38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B45F06"/>
                </a:solidFill>
                <a:latin typeface="Oswald"/>
                <a:ea typeface="Oswald"/>
                <a:cs typeface="Oswald"/>
                <a:sym typeface="Oswald"/>
              </a:rPr>
              <a:t>LECTURER’S NOTES</a:t>
            </a:r>
            <a:endParaRPr sz="2400">
              <a:solidFill>
                <a:srgbClr val="B45F06"/>
              </a:solidFill>
              <a:latin typeface="Oswald"/>
              <a:ea typeface="Oswald"/>
              <a:cs typeface="Oswald"/>
              <a:sym typeface="Oswald"/>
            </a:endParaRPr>
          </a:p>
        </p:txBody>
      </p:sp>
      <p:sp>
        <p:nvSpPr>
          <p:cNvPr id="62" name="Google Shape;62;p13"/>
          <p:cNvSpPr/>
          <p:nvPr/>
        </p:nvSpPr>
        <p:spPr>
          <a:xfrm>
            <a:off x="6009500" y="19418825"/>
            <a:ext cx="456600" cy="381300"/>
          </a:xfrm>
          <a:prstGeom prst="rect">
            <a:avLst/>
          </a:prstGeom>
          <a:solidFill>
            <a:srgbClr val="999999"/>
          </a:solidFill>
          <a:ln cap="flat" cmpd="sng" w="9525">
            <a:solidFill>
              <a:srgbClr val="A3A3A3"/>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solidFill>
                <a:srgbClr val="999999"/>
              </a:solidFill>
            </a:endParaRPr>
          </a:p>
        </p:txBody>
      </p:sp>
      <p:sp>
        <p:nvSpPr>
          <p:cNvPr id="63" name="Google Shape;63;p13"/>
          <p:cNvSpPr txBox="1"/>
          <p:nvPr/>
        </p:nvSpPr>
        <p:spPr>
          <a:xfrm>
            <a:off x="6511375" y="19334050"/>
            <a:ext cx="1932900" cy="534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999999"/>
                </a:solidFill>
                <a:latin typeface="Oswald"/>
                <a:ea typeface="Oswald"/>
                <a:cs typeface="Oswald"/>
                <a:sym typeface="Oswald"/>
              </a:rPr>
              <a:t>EXTRA</a:t>
            </a:r>
            <a:endParaRPr sz="2400">
              <a:solidFill>
                <a:srgbClr val="999999"/>
              </a:solidFill>
              <a:latin typeface="Oswald"/>
              <a:ea typeface="Oswald"/>
              <a:cs typeface="Oswald"/>
              <a:sym typeface="Oswald"/>
            </a:endParaRPr>
          </a:p>
        </p:txBody>
      </p:sp>
      <p:sp>
        <p:nvSpPr>
          <p:cNvPr id="64" name="Google Shape;64;p13"/>
          <p:cNvSpPr/>
          <p:nvPr/>
        </p:nvSpPr>
        <p:spPr>
          <a:xfrm>
            <a:off x="7956150" y="19427250"/>
            <a:ext cx="456600" cy="381300"/>
          </a:xfrm>
          <a:prstGeom prst="rect">
            <a:avLst/>
          </a:prstGeom>
          <a:solidFill>
            <a:srgbClr val="45818E"/>
          </a:solidFill>
          <a:ln cap="flat" cmpd="sng" w="9525">
            <a:solidFill>
              <a:srgbClr val="A3A3A3"/>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solidFill>
                <a:srgbClr val="45818E"/>
              </a:solidFill>
            </a:endParaRPr>
          </a:p>
        </p:txBody>
      </p:sp>
      <p:sp>
        <p:nvSpPr>
          <p:cNvPr id="65" name="Google Shape;65;p13"/>
          <p:cNvSpPr txBox="1"/>
          <p:nvPr/>
        </p:nvSpPr>
        <p:spPr>
          <a:xfrm>
            <a:off x="188950" y="7395400"/>
            <a:ext cx="13245600" cy="1286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5600">
                <a:solidFill>
                  <a:srgbClr val="FFD966"/>
                </a:solidFill>
                <a:latin typeface="Oswald"/>
                <a:ea typeface="Oswald"/>
                <a:cs typeface="Oswald"/>
                <a:sym typeface="Oswald"/>
              </a:rPr>
              <a:t>LECTURE </a:t>
            </a:r>
            <a:r>
              <a:rPr lang="en" sz="5600">
                <a:solidFill>
                  <a:srgbClr val="FFD966"/>
                </a:solidFill>
                <a:latin typeface="Oswald"/>
                <a:ea typeface="Oswald"/>
                <a:cs typeface="Oswald"/>
                <a:sym typeface="Oswald"/>
              </a:rPr>
              <a:t>XIII</a:t>
            </a:r>
            <a:r>
              <a:rPr lang="en" sz="5600">
                <a:solidFill>
                  <a:srgbClr val="FFD966"/>
                </a:solidFill>
                <a:latin typeface="Oswald"/>
                <a:ea typeface="Oswald"/>
                <a:cs typeface="Oswald"/>
                <a:sym typeface="Oswald"/>
              </a:rPr>
              <a:t>: </a:t>
            </a:r>
            <a:r>
              <a:rPr lang="en" sz="5600">
                <a:solidFill>
                  <a:srgbClr val="FFD966"/>
                </a:solidFill>
                <a:latin typeface="Oswald"/>
                <a:ea typeface="Oswald"/>
                <a:cs typeface="Oswald"/>
                <a:sym typeface="Oswald"/>
              </a:rPr>
              <a:t>Physiology of Adrenal Medulla and Pheochromocytoma </a:t>
            </a:r>
            <a:endParaRPr sz="5600">
              <a:solidFill>
                <a:srgbClr val="FFD966"/>
              </a:solidFill>
              <a:latin typeface="Oswald"/>
              <a:ea typeface="Oswald"/>
              <a:cs typeface="Oswald"/>
              <a:sym typeface="Oswald"/>
            </a:endParaRPr>
          </a:p>
        </p:txBody>
      </p:sp>
      <p:sp>
        <p:nvSpPr>
          <p:cNvPr id="66" name="Google Shape;66;p13"/>
          <p:cNvSpPr txBox="1"/>
          <p:nvPr/>
        </p:nvSpPr>
        <p:spPr>
          <a:xfrm>
            <a:off x="8868350" y="18452325"/>
            <a:ext cx="5285400" cy="873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4100">
                <a:solidFill>
                  <a:srgbClr val="434343"/>
                </a:solidFill>
                <a:uFill>
                  <a:noFill/>
                </a:uFill>
                <a:latin typeface="Oswald"/>
                <a:ea typeface="Oswald"/>
                <a:cs typeface="Oswald"/>
                <a:sym typeface="Oswald"/>
                <a:hlinkClick r:id="rId4"/>
              </a:rPr>
              <a:t>EDITING FILE</a:t>
            </a:r>
            <a:endParaRPr sz="4100">
              <a:solidFill>
                <a:srgbClr val="434343"/>
              </a:solidFill>
              <a:latin typeface="Oswald"/>
              <a:ea typeface="Oswald"/>
              <a:cs typeface="Oswald"/>
              <a:sym typeface="Oswald"/>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0" name="Shape 70"/>
        <p:cNvGrpSpPr/>
        <p:nvPr/>
      </p:nvGrpSpPr>
      <p:grpSpPr>
        <a:xfrm>
          <a:off x="0" y="0"/>
          <a:ext cx="0" cy="0"/>
          <a:chOff x="0" y="0"/>
          <a:chExt cx="0" cy="0"/>
        </a:xfrm>
      </p:grpSpPr>
      <p:sp>
        <p:nvSpPr>
          <p:cNvPr id="71" name="Google Shape;71;p14"/>
          <p:cNvSpPr/>
          <p:nvPr/>
        </p:nvSpPr>
        <p:spPr>
          <a:xfrm flipH="1" rot="10800000">
            <a:off x="173763" y="3893850"/>
            <a:ext cx="13389600" cy="5591700"/>
          </a:xfrm>
          <a:prstGeom prst="round1Rect">
            <a:avLst>
              <a:gd fmla="val 16667" name="adj"/>
            </a:avLst>
          </a:prstGeom>
          <a:noFill/>
          <a:ln cap="flat" cmpd="sng" w="9525">
            <a:solidFill>
              <a:srgbClr val="F1C232"/>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pic>
        <p:nvPicPr>
          <p:cNvPr id="72" name="Google Shape;72;p14"/>
          <p:cNvPicPr preferRelativeResize="0"/>
          <p:nvPr/>
        </p:nvPicPr>
        <p:blipFill rotWithShape="1">
          <a:blip r:embed="rId3">
            <a:alphaModFix/>
          </a:blip>
          <a:srcRect b="30288" l="47298" r="1350" t="17371"/>
          <a:stretch/>
        </p:blipFill>
        <p:spPr>
          <a:xfrm>
            <a:off x="2429805" y="16147111"/>
            <a:ext cx="3474170" cy="2115504"/>
          </a:xfrm>
          <a:prstGeom prst="rect">
            <a:avLst/>
          </a:prstGeom>
          <a:noFill/>
          <a:ln>
            <a:noFill/>
          </a:ln>
        </p:spPr>
      </p:pic>
      <p:sp>
        <p:nvSpPr>
          <p:cNvPr id="73" name="Google Shape;73;p14"/>
          <p:cNvSpPr/>
          <p:nvPr/>
        </p:nvSpPr>
        <p:spPr>
          <a:xfrm>
            <a:off x="2350825" y="12550022"/>
            <a:ext cx="3237900" cy="2723100"/>
          </a:xfrm>
          <a:prstGeom prst="hexagon">
            <a:avLst>
              <a:gd fmla="val 25000" name="adj"/>
              <a:gd fmla="val 115470" name="vf"/>
            </a:avLst>
          </a:prstGeom>
          <a:solidFill>
            <a:srgbClr val="FFF2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14"/>
          <p:cNvSpPr/>
          <p:nvPr/>
        </p:nvSpPr>
        <p:spPr>
          <a:xfrm>
            <a:off x="0" y="370466"/>
            <a:ext cx="11331900" cy="699600"/>
          </a:xfrm>
          <a:prstGeom prst="rect">
            <a:avLst/>
          </a:prstGeom>
          <a:solidFill>
            <a:srgbClr val="F1C232"/>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75" name="Google Shape;75;p14"/>
          <p:cNvSpPr/>
          <p:nvPr/>
        </p:nvSpPr>
        <p:spPr>
          <a:xfrm>
            <a:off x="656616" y="370511"/>
            <a:ext cx="273300" cy="699600"/>
          </a:xfrm>
          <a:prstGeom prst="rect">
            <a:avLst/>
          </a:prstGeom>
          <a:solidFill>
            <a:srgbClr val="FFFFFF"/>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76" name="Google Shape;76;p14"/>
          <p:cNvSpPr/>
          <p:nvPr/>
        </p:nvSpPr>
        <p:spPr>
          <a:xfrm rot="10800000">
            <a:off x="74000" y="1527400"/>
            <a:ext cx="13893900" cy="2142900"/>
          </a:xfrm>
          <a:prstGeom prst="round1Rect">
            <a:avLst>
              <a:gd fmla="val 16667" name="adj"/>
            </a:avLst>
          </a:prstGeom>
          <a:noFill/>
          <a:ln cap="flat" cmpd="sng" w="38100">
            <a:solidFill>
              <a:srgbClr val="666666"/>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77" name="Google Shape;77;p14"/>
          <p:cNvSpPr txBox="1"/>
          <p:nvPr/>
        </p:nvSpPr>
        <p:spPr>
          <a:xfrm>
            <a:off x="11331900" y="360125"/>
            <a:ext cx="3730200" cy="9642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3500">
                <a:latin typeface="Oswald"/>
                <a:ea typeface="Oswald"/>
                <a:cs typeface="Oswald"/>
                <a:sym typeface="Oswald"/>
              </a:rPr>
              <a:t>Lecture </a:t>
            </a:r>
            <a:r>
              <a:rPr lang="en" sz="3500">
                <a:latin typeface="Oswald"/>
                <a:ea typeface="Oswald"/>
                <a:cs typeface="Oswald"/>
                <a:sym typeface="Oswald"/>
              </a:rPr>
              <a:t>Thirteen </a:t>
            </a:r>
            <a:endParaRPr sz="3500">
              <a:latin typeface="Oswald"/>
              <a:ea typeface="Oswald"/>
              <a:cs typeface="Oswald"/>
              <a:sym typeface="Oswald"/>
            </a:endParaRPr>
          </a:p>
        </p:txBody>
      </p:sp>
      <p:sp>
        <p:nvSpPr>
          <p:cNvPr id="78" name="Google Shape;78;p14"/>
          <p:cNvSpPr/>
          <p:nvPr/>
        </p:nvSpPr>
        <p:spPr>
          <a:xfrm>
            <a:off x="551650" y="1174841"/>
            <a:ext cx="13446000" cy="433500"/>
          </a:xfrm>
          <a:prstGeom prst="rect">
            <a:avLst/>
          </a:prstGeom>
          <a:solidFill>
            <a:srgbClr val="F1C232"/>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79" name="Google Shape;79;p14"/>
          <p:cNvSpPr/>
          <p:nvPr/>
        </p:nvSpPr>
        <p:spPr>
          <a:xfrm>
            <a:off x="55100" y="1174841"/>
            <a:ext cx="1887300" cy="433500"/>
          </a:xfrm>
          <a:prstGeom prst="rect">
            <a:avLst/>
          </a:prstGeom>
          <a:solidFill>
            <a:srgbClr val="666666"/>
          </a:solidFill>
          <a:ln cap="flat" cmpd="sng" w="9525">
            <a:solidFill>
              <a:srgbClr val="A3A3A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14"/>
          <p:cNvSpPr txBox="1"/>
          <p:nvPr/>
        </p:nvSpPr>
        <p:spPr>
          <a:xfrm>
            <a:off x="102715" y="1165741"/>
            <a:ext cx="1887300" cy="4335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2800">
                <a:solidFill>
                  <a:srgbClr val="FFFFFF"/>
                </a:solidFill>
                <a:latin typeface="Oswald"/>
                <a:ea typeface="Oswald"/>
                <a:cs typeface="Oswald"/>
                <a:sym typeface="Oswald"/>
              </a:rPr>
              <a:t>OBJECTIVES</a:t>
            </a:r>
            <a:endParaRPr sz="2800">
              <a:solidFill>
                <a:srgbClr val="FFFFFF"/>
              </a:solidFill>
              <a:latin typeface="Oswald"/>
              <a:ea typeface="Oswald"/>
              <a:cs typeface="Oswald"/>
              <a:sym typeface="Oswald"/>
            </a:endParaRPr>
          </a:p>
        </p:txBody>
      </p:sp>
      <p:sp>
        <p:nvSpPr>
          <p:cNvPr id="81" name="Google Shape;81;p14"/>
          <p:cNvSpPr txBox="1"/>
          <p:nvPr/>
        </p:nvSpPr>
        <p:spPr>
          <a:xfrm>
            <a:off x="1021925" y="370497"/>
            <a:ext cx="11277600" cy="69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3200">
                <a:solidFill>
                  <a:srgbClr val="FFFFFF"/>
                </a:solidFill>
                <a:latin typeface="Oswald"/>
                <a:ea typeface="Oswald"/>
                <a:cs typeface="Oswald"/>
                <a:sym typeface="Oswald"/>
              </a:rPr>
              <a:t>PHYSIOLOGY OF</a:t>
            </a:r>
            <a:r>
              <a:rPr lang="en" sz="3200">
                <a:solidFill>
                  <a:srgbClr val="FFFFFF"/>
                </a:solidFill>
                <a:latin typeface="Oswald"/>
                <a:ea typeface="Oswald"/>
                <a:cs typeface="Oswald"/>
                <a:sym typeface="Oswald"/>
              </a:rPr>
              <a:t> ADRENAL MEDULLA AND PHEOCHROMOCYTOMA </a:t>
            </a:r>
            <a:endParaRPr sz="3200">
              <a:solidFill>
                <a:srgbClr val="FFFFFF"/>
              </a:solidFill>
              <a:latin typeface="Oswald"/>
              <a:ea typeface="Oswald"/>
              <a:cs typeface="Oswald"/>
              <a:sym typeface="Oswald"/>
            </a:endParaRPr>
          </a:p>
        </p:txBody>
      </p:sp>
      <p:sp>
        <p:nvSpPr>
          <p:cNvPr id="82" name="Google Shape;82;p14"/>
          <p:cNvSpPr txBox="1"/>
          <p:nvPr/>
        </p:nvSpPr>
        <p:spPr>
          <a:xfrm>
            <a:off x="121226" y="370500"/>
            <a:ext cx="443400" cy="6996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4500">
                <a:solidFill>
                  <a:srgbClr val="FFFFFF"/>
                </a:solidFill>
                <a:latin typeface="Oswald"/>
                <a:ea typeface="Oswald"/>
                <a:cs typeface="Oswald"/>
                <a:sym typeface="Oswald"/>
              </a:rPr>
              <a:t>1</a:t>
            </a:r>
            <a:endParaRPr sz="4500">
              <a:solidFill>
                <a:srgbClr val="FFFFFF"/>
              </a:solidFill>
              <a:latin typeface="Oswald"/>
              <a:ea typeface="Oswald"/>
              <a:cs typeface="Oswald"/>
              <a:sym typeface="Oswald"/>
            </a:endParaRPr>
          </a:p>
        </p:txBody>
      </p:sp>
      <p:pic>
        <p:nvPicPr>
          <p:cNvPr id="83" name="Google Shape;83;p14"/>
          <p:cNvPicPr preferRelativeResize="0"/>
          <p:nvPr/>
        </p:nvPicPr>
        <p:blipFill rotWithShape="1">
          <a:blip r:embed="rId4">
            <a:alphaModFix/>
          </a:blip>
          <a:srcRect b="22915" l="36408" r="10175" t="22665"/>
          <a:stretch/>
        </p:blipFill>
        <p:spPr>
          <a:xfrm>
            <a:off x="9306177" y="3965962"/>
            <a:ext cx="3730202" cy="2375248"/>
          </a:xfrm>
          <a:prstGeom prst="rect">
            <a:avLst/>
          </a:prstGeom>
          <a:noFill/>
          <a:ln>
            <a:noFill/>
          </a:ln>
        </p:spPr>
      </p:pic>
      <p:sp>
        <p:nvSpPr>
          <p:cNvPr id="84" name="Google Shape;84;p14"/>
          <p:cNvSpPr txBox="1"/>
          <p:nvPr/>
        </p:nvSpPr>
        <p:spPr>
          <a:xfrm>
            <a:off x="783172" y="3893700"/>
            <a:ext cx="4578000" cy="783000"/>
          </a:xfrm>
          <a:prstGeom prst="rect">
            <a:avLst/>
          </a:prstGeom>
          <a:noFill/>
          <a:ln>
            <a:noFill/>
          </a:ln>
        </p:spPr>
        <p:txBody>
          <a:bodyPr anchorCtr="0" anchor="t" bIns="242375" lIns="242375" spcFirstLastPara="1" rIns="242375" wrap="square" tIns="242375">
            <a:noAutofit/>
          </a:bodyPr>
          <a:lstStyle/>
          <a:p>
            <a:pPr indent="0" lvl="0" marL="0" rtl="0" algn="l">
              <a:spcBef>
                <a:spcPts val="0"/>
              </a:spcBef>
              <a:spcAft>
                <a:spcPts val="0"/>
              </a:spcAft>
              <a:buNone/>
            </a:pPr>
            <a:r>
              <a:rPr lang="en" sz="4800">
                <a:latin typeface="Oswald"/>
                <a:ea typeface="Oswald"/>
                <a:cs typeface="Oswald"/>
                <a:sym typeface="Oswald"/>
              </a:rPr>
              <a:t>Adrenal medulla </a:t>
            </a:r>
            <a:endParaRPr sz="4800">
              <a:latin typeface="Oswald"/>
              <a:ea typeface="Oswald"/>
              <a:cs typeface="Oswald"/>
              <a:sym typeface="Oswald"/>
            </a:endParaRPr>
          </a:p>
        </p:txBody>
      </p:sp>
      <p:sp>
        <p:nvSpPr>
          <p:cNvPr id="85" name="Google Shape;85;p14"/>
          <p:cNvSpPr txBox="1"/>
          <p:nvPr/>
        </p:nvSpPr>
        <p:spPr>
          <a:xfrm>
            <a:off x="74075" y="5130910"/>
            <a:ext cx="9132300" cy="3972600"/>
          </a:xfrm>
          <a:prstGeom prst="rect">
            <a:avLst/>
          </a:prstGeom>
          <a:noFill/>
          <a:ln>
            <a:noFill/>
          </a:ln>
        </p:spPr>
        <p:txBody>
          <a:bodyPr anchorCtr="0" anchor="t" bIns="242375" lIns="242375" spcFirstLastPara="1" rIns="242375" wrap="square" tIns="242375">
            <a:noAutofit/>
          </a:bodyPr>
          <a:lstStyle/>
          <a:p>
            <a:pPr indent="-381000" lvl="0" marL="457200" rtl="0" algn="l">
              <a:spcBef>
                <a:spcPts val="0"/>
              </a:spcBef>
              <a:spcAft>
                <a:spcPts val="0"/>
              </a:spcAft>
              <a:buSzPts val="2400"/>
              <a:buFont typeface="Times New Roman"/>
              <a:buChar char="●"/>
            </a:pPr>
            <a:r>
              <a:rPr lang="en" sz="2400">
                <a:solidFill>
                  <a:srgbClr val="45818E"/>
                </a:solidFill>
                <a:latin typeface="Times New Roman"/>
                <a:ea typeface="Times New Roman"/>
                <a:cs typeface="Times New Roman"/>
                <a:sym typeface="Times New Roman"/>
              </a:rPr>
              <a:t>The adrenal medulla is the inner part or core of each adrenal </a:t>
            </a:r>
            <a:r>
              <a:rPr lang="en" sz="2400">
                <a:solidFill>
                  <a:srgbClr val="8E7CC3"/>
                </a:solidFill>
                <a:latin typeface="Times New Roman"/>
                <a:ea typeface="Times New Roman"/>
                <a:cs typeface="Times New Roman"/>
                <a:sym typeface="Times New Roman"/>
              </a:rPr>
              <a:t>gland. </a:t>
            </a:r>
            <a:endParaRPr sz="2400">
              <a:solidFill>
                <a:srgbClr val="8E7CC3"/>
              </a:solidFill>
              <a:latin typeface="Times New Roman"/>
              <a:ea typeface="Times New Roman"/>
              <a:cs typeface="Times New Roman"/>
              <a:sym typeface="Times New Roman"/>
            </a:endParaRPr>
          </a:p>
          <a:p>
            <a:pPr indent="-381000" lvl="0" marL="457200" rtl="0" algn="l">
              <a:spcBef>
                <a:spcPts val="0"/>
              </a:spcBef>
              <a:spcAft>
                <a:spcPts val="0"/>
              </a:spcAft>
              <a:buSzPts val="2400"/>
              <a:buFont typeface="Times New Roman"/>
              <a:buChar char="●"/>
            </a:pPr>
            <a:r>
              <a:rPr lang="en" sz="2400">
                <a:latin typeface="Times New Roman"/>
                <a:ea typeface="Times New Roman"/>
                <a:cs typeface="Times New Roman"/>
                <a:sym typeface="Times New Roman"/>
              </a:rPr>
              <a:t>Medullary cells are derived from the embryonic neural crest,</a:t>
            </a:r>
            <a:r>
              <a:rPr lang="en" sz="2400">
                <a:solidFill>
                  <a:srgbClr val="8E7CC3"/>
                </a:solidFill>
                <a:latin typeface="Times New Roman"/>
                <a:ea typeface="Times New Roman"/>
                <a:cs typeface="Times New Roman"/>
                <a:sym typeface="Times New Roman"/>
              </a:rPr>
              <a:t> simply modified neurons </a:t>
            </a:r>
            <a:r>
              <a:rPr lang="en" sz="2400">
                <a:latin typeface="Times New Roman"/>
                <a:ea typeface="Times New Roman"/>
                <a:cs typeface="Times New Roman"/>
                <a:sym typeface="Times New Roman"/>
              </a:rPr>
              <a:t>(Chromaffin cells, also called pheochromocytes).</a:t>
            </a:r>
            <a:endParaRPr sz="2400">
              <a:latin typeface="Times New Roman"/>
              <a:ea typeface="Times New Roman"/>
              <a:cs typeface="Times New Roman"/>
              <a:sym typeface="Times New Roman"/>
            </a:endParaRPr>
          </a:p>
          <a:p>
            <a:pPr indent="-381000" lvl="0" marL="457200" rtl="0" algn="l">
              <a:spcBef>
                <a:spcPts val="0"/>
              </a:spcBef>
              <a:spcAft>
                <a:spcPts val="0"/>
              </a:spcAft>
              <a:buSzPts val="2400"/>
              <a:buFont typeface="Times New Roman"/>
              <a:buChar char="●"/>
            </a:pPr>
            <a:r>
              <a:rPr lang="en" sz="2400">
                <a:latin typeface="Times New Roman"/>
                <a:ea typeface="Times New Roman"/>
                <a:cs typeface="Times New Roman"/>
                <a:sym typeface="Times New Roman"/>
              </a:rPr>
              <a:t>It is considered as part of sympathetic nervous system, i</a:t>
            </a:r>
            <a:r>
              <a:rPr lang="en" sz="2400">
                <a:solidFill>
                  <a:srgbClr val="8E7CC3"/>
                </a:solidFill>
                <a:latin typeface="Times New Roman"/>
                <a:ea typeface="Times New Roman"/>
                <a:cs typeface="Times New Roman"/>
                <a:sym typeface="Times New Roman"/>
              </a:rPr>
              <a:t>nnervated by cholinergic preganglionic sympathetic neurons.</a:t>
            </a:r>
            <a:endParaRPr sz="2400">
              <a:latin typeface="Times New Roman"/>
              <a:ea typeface="Times New Roman"/>
              <a:cs typeface="Times New Roman"/>
              <a:sym typeface="Times New Roman"/>
            </a:endParaRPr>
          </a:p>
          <a:p>
            <a:pPr indent="-381000" lvl="0" marL="457200" rtl="0" algn="l">
              <a:spcBef>
                <a:spcPts val="0"/>
              </a:spcBef>
              <a:spcAft>
                <a:spcPts val="0"/>
              </a:spcAft>
              <a:buSzPts val="2400"/>
              <a:buFont typeface="Times New Roman"/>
              <a:buChar char="●"/>
            </a:pPr>
            <a:r>
              <a:rPr lang="en" sz="2400">
                <a:latin typeface="Times New Roman"/>
                <a:ea typeface="Times New Roman"/>
                <a:cs typeface="Times New Roman"/>
                <a:sym typeface="Times New Roman"/>
              </a:rPr>
              <a:t>High levels of cortisol that drain into the medulla from the adrenal cortex induce expression of the enzyme </a:t>
            </a:r>
            <a:r>
              <a:rPr i="1" lang="en" sz="2400">
                <a:latin typeface="Times New Roman"/>
                <a:ea typeface="Times New Roman"/>
                <a:cs typeface="Times New Roman"/>
                <a:sym typeface="Times New Roman"/>
              </a:rPr>
              <a:t>phenylethanolamine N-methyl transferase</a:t>
            </a:r>
            <a:r>
              <a:rPr lang="en" sz="2400">
                <a:latin typeface="Times New Roman"/>
                <a:ea typeface="Times New Roman"/>
                <a:cs typeface="Times New Roman"/>
                <a:sym typeface="Times New Roman"/>
              </a:rPr>
              <a:t> (PNMT), which converts norepinephrine to epinephrine</a:t>
            </a:r>
            <a:r>
              <a:rPr lang="en" sz="2400">
                <a:solidFill>
                  <a:srgbClr val="8E7CC3"/>
                </a:solidFill>
                <a:latin typeface="Times New Roman"/>
                <a:ea typeface="Times New Roman"/>
                <a:cs typeface="Times New Roman"/>
                <a:sym typeface="Times New Roman"/>
              </a:rPr>
              <a:t>.</a:t>
            </a:r>
            <a:endParaRPr sz="2400">
              <a:latin typeface="Times New Roman"/>
              <a:ea typeface="Times New Roman"/>
              <a:cs typeface="Times New Roman"/>
              <a:sym typeface="Times New Roman"/>
            </a:endParaRPr>
          </a:p>
        </p:txBody>
      </p:sp>
      <p:sp>
        <p:nvSpPr>
          <p:cNvPr id="86" name="Google Shape;86;p14"/>
          <p:cNvSpPr/>
          <p:nvPr/>
        </p:nvSpPr>
        <p:spPr>
          <a:xfrm>
            <a:off x="388834" y="4211650"/>
            <a:ext cx="443400" cy="433500"/>
          </a:xfrm>
          <a:prstGeom prst="rect">
            <a:avLst/>
          </a:prstGeom>
          <a:solidFill>
            <a:srgbClr val="F1C232"/>
          </a:solidFill>
          <a:ln cap="flat" cmpd="sng" w="9525">
            <a:solidFill>
              <a:srgbClr val="999999"/>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87" name="Google Shape;87;p14"/>
          <p:cNvSpPr/>
          <p:nvPr/>
        </p:nvSpPr>
        <p:spPr>
          <a:xfrm>
            <a:off x="5812514" y="12672920"/>
            <a:ext cx="3147900" cy="2549100"/>
          </a:xfrm>
          <a:prstGeom prst="hexagon">
            <a:avLst>
              <a:gd fmla="val 25000" name="adj"/>
              <a:gd fmla="val 115470" name="vf"/>
            </a:avLst>
          </a:prstGeom>
          <a:solidFill>
            <a:srgbClr val="FFF2C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200">
                <a:latin typeface="Times New Roman"/>
                <a:ea typeface="Times New Roman"/>
                <a:cs typeface="Times New Roman"/>
                <a:sym typeface="Times New Roman"/>
              </a:rPr>
              <a:t>Adrenal medulla</a:t>
            </a:r>
            <a:endParaRPr b="1" sz="2200">
              <a:latin typeface="Times New Roman"/>
              <a:ea typeface="Times New Roman"/>
              <a:cs typeface="Times New Roman"/>
              <a:sym typeface="Times New Roman"/>
            </a:endParaRPr>
          </a:p>
        </p:txBody>
      </p:sp>
      <p:sp>
        <p:nvSpPr>
          <p:cNvPr id="88" name="Google Shape;88;p14"/>
          <p:cNvSpPr/>
          <p:nvPr/>
        </p:nvSpPr>
        <p:spPr>
          <a:xfrm>
            <a:off x="5897848" y="9938087"/>
            <a:ext cx="3147900" cy="2549100"/>
          </a:xfrm>
          <a:prstGeom prst="hexagon">
            <a:avLst>
              <a:gd fmla="val 25000" name="adj"/>
              <a:gd fmla="val 115470" name="vf"/>
            </a:avLst>
          </a:prstGeom>
          <a:solidFill>
            <a:srgbClr val="A2C4C9"/>
          </a:solid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1900">
                <a:latin typeface="Times New Roman"/>
                <a:ea typeface="Times New Roman"/>
                <a:cs typeface="Times New Roman"/>
                <a:sym typeface="Times New Roman"/>
              </a:rPr>
              <a:t>The adrenal medulla is, functionally, integral part of the sympathetic system.</a:t>
            </a:r>
            <a:endParaRPr/>
          </a:p>
        </p:txBody>
      </p:sp>
      <p:sp>
        <p:nvSpPr>
          <p:cNvPr id="89" name="Google Shape;89;p14"/>
          <p:cNvSpPr/>
          <p:nvPr/>
        </p:nvSpPr>
        <p:spPr>
          <a:xfrm>
            <a:off x="8543185" y="11344573"/>
            <a:ext cx="3147900" cy="2549100"/>
          </a:xfrm>
          <a:prstGeom prst="hexagon">
            <a:avLst>
              <a:gd fmla="val 25000" name="adj"/>
              <a:gd fmla="val 115470" name="vf"/>
            </a:avLst>
          </a:prstGeom>
          <a:solidFill>
            <a:srgbClr val="FFF2C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200">
                <a:solidFill>
                  <a:schemeClr val="dk1"/>
                </a:solidFill>
                <a:latin typeface="Times New Roman"/>
                <a:ea typeface="Times New Roman"/>
                <a:cs typeface="Times New Roman"/>
                <a:sym typeface="Times New Roman"/>
              </a:rPr>
              <a:t>It secretes catecholamines (released from chromaffin cells, </a:t>
            </a:r>
            <a:r>
              <a:rPr lang="en" sz="2200">
                <a:solidFill>
                  <a:srgbClr val="8E7CC3"/>
                </a:solidFill>
                <a:latin typeface="Times New Roman"/>
                <a:ea typeface="Times New Roman"/>
                <a:cs typeface="Times New Roman"/>
                <a:sym typeface="Times New Roman"/>
              </a:rPr>
              <a:t>synthesize</a:t>
            </a:r>
            <a:r>
              <a:rPr lang="en" sz="2200">
                <a:solidFill>
                  <a:schemeClr val="dk1"/>
                </a:solidFill>
                <a:latin typeface="Times New Roman"/>
                <a:ea typeface="Times New Roman"/>
                <a:cs typeface="Times New Roman"/>
                <a:sym typeface="Times New Roman"/>
              </a:rPr>
              <a:t> </a:t>
            </a:r>
            <a:r>
              <a:rPr lang="en" sz="2200">
                <a:solidFill>
                  <a:srgbClr val="8E7CC3"/>
                </a:solidFill>
                <a:latin typeface="Times New Roman"/>
                <a:ea typeface="Times New Roman"/>
                <a:cs typeface="Times New Roman"/>
                <a:sym typeface="Times New Roman"/>
              </a:rPr>
              <a:t>from tyrosin</a:t>
            </a:r>
            <a:r>
              <a:rPr lang="en" sz="2200">
                <a:solidFill>
                  <a:schemeClr val="dk1"/>
                </a:solidFill>
                <a:latin typeface="Times New Roman"/>
                <a:ea typeface="Times New Roman"/>
                <a:cs typeface="Times New Roman"/>
                <a:sym typeface="Times New Roman"/>
              </a:rPr>
              <a:t>).</a:t>
            </a:r>
            <a:endParaRPr/>
          </a:p>
        </p:txBody>
      </p:sp>
      <p:sp>
        <p:nvSpPr>
          <p:cNvPr id="90" name="Google Shape;90;p14"/>
          <p:cNvSpPr/>
          <p:nvPr/>
        </p:nvSpPr>
        <p:spPr>
          <a:xfrm>
            <a:off x="8543174" y="14079400"/>
            <a:ext cx="3474300" cy="2723100"/>
          </a:xfrm>
          <a:prstGeom prst="hexagon">
            <a:avLst>
              <a:gd fmla="val 25000" name="adj"/>
              <a:gd fmla="val 115470" name="vf"/>
            </a:avLst>
          </a:prstGeom>
          <a:solidFill>
            <a:srgbClr val="FFF2CC"/>
          </a:solid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1900">
                <a:solidFill>
                  <a:schemeClr val="dk1"/>
                </a:solidFill>
                <a:latin typeface="Times New Roman"/>
                <a:ea typeface="Times New Roman"/>
                <a:cs typeface="Times New Roman"/>
                <a:sym typeface="Times New Roman"/>
              </a:rPr>
              <a:t>80% of its secretion is </a:t>
            </a:r>
            <a:endParaRPr sz="1900">
              <a:solidFill>
                <a:schemeClr val="dk1"/>
              </a:solidFill>
              <a:latin typeface="Times New Roman"/>
              <a:ea typeface="Times New Roman"/>
              <a:cs typeface="Times New Roman"/>
              <a:sym typeface="Times New Roman"/>
            </a:endParaRPr>
          </a:p>
          <a:p>
            <a:pPr indent="0" lvl="0" marL="0" rtl="0" algn="ctr">
              <a:spcBef>
                <a:spcPts val="0"/>
              </a:spcBef>
              <a:spcAft>
                <a:spcPts val="0"/>
              </a:spcAft>
              <a:buClr>
                <a:schemeClr val="dk1"/>
              </a:buClr>
              <a:buSzPts val="1100"/>
              <a:buFont typeface="Arial"/>
              <a:buNone/>
            </a:pPr>
            <a:r>
              <a:rPr lang="en" sz="1900">
                <a:solidFill>
                  <a:schemeClr val="dk1"/>
                </a:solidFill>
                <a:latin typeface="Times New Roman"/>
                <a:ea typeface="Times New Roman"/>
                <a:cs typeface="Times New Roman"/>
                <a:sym typeface="Times New Roman"/>
              </a:rPr>
              <a:t>Epinephrine</a:t>
            </a:r>
            <a:endParaRPr sz="1900">
              <a:solidFill>
                <a:schemeClr val="dk1"/>
              </a:solidFill>
              <a:latin typeface="Times New Roman"/>
              <a:ea typeface="Times New Roman"/>
              <a:cs typeface="Times New Roman"/>
              <a:sym typeface="Times New Roman"/>
            </a:endParaRPr>
          </a:p>
          <a:p>
            <a:pPr indent="0" lvl="0" marL="0" rtl="0" algn="ctr">
              <a:spcBef>
                <a:spcPts val="0"/>
              </a:spcBef>
              <a:spcAft>
                <a:spcPts val="0"/>
              </a:spcAft>
              <a:buClr>
                <a:schemeClr val="dk1"/>
              </a:buClr>
              <a:buSzPts val="1100"/>
              <a:buFont typeface="Arial"/>
              <a:buNone/>
            </a:pPr>
            <a:r>
              <a:rPr lang="en" sz="1900">
                <a:solidFill>
                  <a:schemeClr val="dk1"/>
                </a:solidFill>
                <a:latin typeface="Times New Roman"/>
                <a:ea typeface="Times New Roman"/>
                <a:cs typeface="Times New Roman"/>
                <a:sym typeface="Times New Roman"/>
              </a:rPr>
              <a:t> (EP) and </a:t>
            </a:r>
            <a:endParaRPr sz="1900">
              <a:solidFill>
                <a:schemeClr val="dk1"/>
              </a:solidFill>
              <a:latin typeface="Times New Roman"/>
              <a:ea typeface="Times New Roman"/>
              <a:cs typeface="Times New Roman"/>
              <a:sym typeface="Times New Roman"/>
            </a:endParaRPr>
          </a:p>
          <a:p>
            <a:pPr indent="0" lvl="0" marL="0" rtl="0" algn="ctr">
              <a:spcBef>
                <a:spcPts val="0"/>
              </a:spcBef>
              <a:spcAft>
                <a:spcPts val="0"/>
              </a:spcAft>
              <a:buClr>
                <a:schemeClr val="dk1"/>
              </a:buClr>
              <a:buSzPts val="1100"/>
              <a:buFont typeface="Arial"/>
              <a:buNone/>
            </a:pPr>
            <a:r>
              <a:rPr lang="en" sz="1900">
                <a:solidFill>
                  <a:schemeClr val="dk1"/>
                </a:solidFill>
                <a:latin typeface="Times New Roman"/>
                <a:ea typeface="Times New Roman"/>
                <a:cs typeface="Times New Roman"/>
                <a:sym typeface="Times New Roman"/>
              </a:rPr>
              <a:t> 20% of its secretion is </a:t>
            </a:r>
            <a:endParaRPr sz="1900">
              <a:solidFill>
                <a:schemeClr val="dk1"/>
              </a:solidFill>
              <a:latin typeface="Times New Roman"/>
              <a:ea typeface="Times New Roman"/>
              <a:cs typeface="Times New Roman"/>
              <a:sym typeface="Times New Roman"/>
            </a:endParaRPr>
          </a:p>
          <a:p>
            <a:pPr indent="0" lvl="0" marL="0" rtl="0" algn="ctr">
              <a:spcBef>
                <a:spcPts val="0"/>
              </a:spcBef>
              <a:spcAft>
                <a:spcPts val="0"/>
              </a:spcAft>
              <a:buClr>
                <a:schemeClr val="dk1"/>
              </a:buClr>
              <a:buSzPts val="1100"/>
              <a:buFont typeface="Arial"/>
              <a:buNone/>
            </a:pPr>
            <a:r>
              <a:rPr lang="en" sz="1700">
                <a:solidFill>
                  <a:schemeClr val="dk1"/>
                </a:solidFill>
                <a:latin typeface="Times New Roman"/>
                <a:ea typeface="Times New Roman"/>
                <a:cs typeface="Times New Roman"/>
                <a:sym typeface="Times New Roman"/>
              </a:rPr>
              <a:t>Norepinephrine</a:t>
            </a:r>
            <a:r>
              <a:rPr lang="en" sz="1900">
                <a:solidFill>
                  <a:schemeClr val="dk1"/>
                </a:solidFill>
                <a:latin typeface="Times New Roman"/>
                <a:ea typeface="Times New Roman"/>
                <a:cs typeface="Times New Roman"/>
                <a:sym typeface="Times New Roman"/>
              </a:rPr>
              <a:t> (NE)</a:t>
            </a:r>
            <a:r>
              <a:rPr baseline="30000" lang="en" sz="1900">
                <a:solidFill>
                  <a:schemeClr val="dk1"/>
                </a:solidFill>
                <a:latin typeface="Times New Roman"/>
                <a:ea typeface="Times New Roman"/>
                <a:cs typeface="Times New Roman"/>
                <a:sym typeface="Times New Roman"/>
              </a:rPr>
              <a:t>1</a:t>
            </a:r>
            <a:r>
              <a:rPr lang="en" sz="1900">
                <a:solidFill>
                  <a:schemeClr val="dk1"/>
                </a:solidFill>
                <a:latin typeface="Times New Roman"/>
                <a:ea typeface="Times New Roman"/>
                <a:cs typeface="Times New Roman"/>
                <a:sym typeface="Times New Roman"/>
              </a:rPr>
              <a:t> and small amount of dopamine.</a:t>
            </a:r>
            <a:endParaRPr/>
          </a:p>
        </p:txBody>
      </p:sp>
      <p:sp>
        <p:nvSpPr>
          <p:cNvPr id="91" name="Google Shape;91;p14"/>
          <p:cNvSpPr/>
          <p:nvPr/>
        </p:nvSpPr>
        <p:spPr>
          <a:xfrm>
            <a:off x="5897848" y="15407732"/>
            <a:ext cx="3147900" cy="2549100"/>
          </a:xfrm>
          <a:prstGeom prst="hexagon">
            <a:avLst>
              <a:gd fmla="val 25000" name="adj"/>
              <a:gd fmla="val 115470" name="vf"/>
            </a:avLst>
          </a:prstGeom>
          <a:solidFill>
            <a:srgbClr val="A2C4C9"/>
          </a:solid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1900">
                <a:solidFill>
                  <a:schemeClr val="dk1"/>
                </a:solidFill>
                <a:latin typeface="Times New Roman"/>
                <a:ea typeface="Times New Roman"/>
                <a:cs typeface="Times New Roman"/>
                <a:sym typeface="Times New Roman"/>
              </a:rPr>
              <a:t>EP in the bloodstream comes </a:t>
            </a:r>
            <a:endParaRPr sz="1900">
              <a:solidFill>
                <a:schemeClr val="dk1"/>
              </a:solidFill>
              <a:latin typeface="Times New Roman"/>
              <a:ea typeface="Times New Roman"/>
              <a:cs typeface="Times New Roman"/>
              <a:sym typeface="Times New Roman"/>
            </a:endParaRPr>
          </a:p>
          <a:p>
            <a:pPr indent="0" lvl="0" marL="0" rtl="0" algn="ctr">
              <a:spcBef>
                <a:spcPts val="0"/>
              </a:spcBef>
              <a:spcAft>
                <a:spcPts val="0"/>
              </a:spcAft>
              <a:buClr>
                <a:schemeClr val="dk1"/>
              </a:buClr>
              <a:buSzPts val="1100"/>
              <a:buFont typeface="Arial"/>
              <a:buNone/>
            </a:pPr>
            <a:r>
              <a:rPr lang="en" sz="1900">
                <a:solidFill>
                  <a:schemeClr val="dk1"/>
                </a:solidFill>
                <a:latin typeface="Times New Roman"/>
                <a:ea typeface="Times New Roman"/>
                <a:cs typeface="Times New Roman"/>
                <a:sym typeface="Times New Roman"/>
              </a:rPr>
              <a:t>solely from the adrenal medulla.</a:t>
            </a:r>
            <a:endParaRPr/>
          </a:p>
        </p:txBody>
      </p:sp>
      <p:sp>
        <p:nvSpPr>
          <p:cNvPr id="92" name="Google Shape;92;p14"/>
          <p:cNvSpPr/>
          <p:nvPr/>
        </p:nvSpPr>
        <p:spPr>
          <a:xfrm>
            <a:off x="3081843" y="11266434"/>
            <a:ext cx="3147900" cy="2549100"/>
          </a:xfrm>
          <a:prstGeom prst="hexagon">
            <a:avLst>
              <a:gd fmla="val 25000" name="adj"/>
              <a:gd fmla="val 115470" name="vf"/>
            </a:avLst>
          </a:prstGeom>
          <a:solidFill>
            <a:srgbClr val="FFF2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 name="Google Shape;93;p14"/>
          <p:cNvSpPr/>
          <p:nvPr/>
        </p:nvSpPr>
        <p:spPr>
          <a:xfrm>
            <a:off x="3081843" y="14001268"/>
            <a:ext cx="3147900" cy="2549100"/>
          </a:xfrm>
          <a:prstGeom prst="hexagon">
            <a:avLst>
              <a:gd fmla="val 25000" name="adj"/>
              <a:gd fmla="val 115470" name="vf"/>
            </a:avLst>
          </a:prstGeom>
          <a:solidFill>
            <a:srgbClr val="FFF2C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94" name="Google Shape;94;p14"/>
          <p:cNvSpPr txBox="1"/>
          <p:nvPr/>
        </p:nvSpPr>
        <p:spPr>
          <a:xfrm>
            <a:off x="74075" y="1713100"/>
            <a:ext cx="12309900" cy="964200"/>
          </a:xfrm>
          <a:prstGeom prst="rect">
            <a:avLst/>
          </a:prstGeom>
          <a:noFill/>
          <a:ln>
            <a:noFill/>
          </a:ln>
        </p:spPr>
        <p:txBody>
          <a:bodyPr anchorCtr="0" anchor="t" bIns="91425" lIns="91425" spcFirstLastPara="1" rIns="91425" wrap="square" tIns="91425">
            <a:noAutofit/>
          </a:bodyPr>
          <a:lstStyle/>
          <a:p>
            <a:pPr indent="-381000" lvl="0" marL="457200" rtl="0" algn="l">
              <a:spcBef>
                <a:spcPts val="0"/>
              </a:spcBef>
              <a:spcAft>
                <a:spcPts val="0"/>
              </a:spcAft>
              <a:buClr>
                <a:srgbClr val="45818E"/>
              </a:buClr>
              <a:buSzPts val="2400"/>
              <a:buFont typeface="Times New Roman"/>
              <a:buChar char="●"/>
            </a:pPr>
            <a:r>
              <a:rPr b="1" lang="en" sz="2400">
                <a:solidFill>
                  <a:srgbClr val="45818E"/>
                </a:solidFill>
                <a:latin typeface="Times New Roman"/>
                <a:ea typeface="Times New Roman"/>
                <a:cs typeface="Times New Roman"/>
                <a:sym typeface="Times New Roman"/>
              </a:rPr>
              <a:t>Summarize the actions of adrenal androgens.</a:t>
            </a:r>
            <a:endParaRPr b="1" sz="2400">
              <a:solidFill>
                <a:srgbClr val="45818E"/>
              </a:solidFill>
              <a:latin typeface="Times New Roman"/>
              <a:ea typeface="Times New Roman"/>
              <a:cs typeface="Times New Roman"/>
              <a:sym typeface="Times New Roman"/>
            </a:endParaRPr>
          </a:p>
          <a:p>
            <a:pPr indent="-381000" lvl="0" marL="457200" rtl="0" algn="l">
              <a:spcBef>
                <a:spcPts val="0"/>
              </a:spcBef>
              <a:spcAft>
                <a:spcPts val="0"/>
              </a:spcAft>
              <a:buClr>
                <a:srgbClr val="45818E"/>
              </a:buClr>
              <a:buSzPts val="2400"/>
              <a:buFont typeface="Times New Roman"/>
              <a:buChar char="●"/>
            </a:pPr>
            <a:r>
              <a:rPr b="1" lang="en" sz="2400">
                <a:solidFill>
                  <a:srgbClr val="45818E"/>
                </a:solidFill>
                <a:latin typeface="Times New Roman"/>
                <a:ea typeface="Times New Roman"/>
                <a:cs typeface="Times New Roman"/>
                <a:sym typeface="Times New Roman"/>
              </a:rPr>
              <a:t> Describe the causes and major manifestations of hyperadrenocorticism and Hypoadrenocorticism</a:t>
            </a:r>
            <a:endParaRPr b="1" sz="2400">
              <a:solidFill>
                <a:srgbClr val="45818E"/>
              </a:solidFill>
              <a:latin typeface="Times New Roman"/>
              <a:ea typeface="Times New Roman"/>
              <a:cs typeface="Times New Roman"/>
              <a:sym typeface="Times New Roman"/>
            </a:endParaRPr>
          </a:p>
          <a:p>
            <a:pPr indent="-381000" lvl="0" marL="457200" rtl="0" algn="l">
              <a:spcBef>
                <a:spcPts val="0"/>
              </a:spcBef>
              <a:spcAft>
                <a:spcPts val="0"/>
              </a:spcAft>
              <a:buClr>
                <a:srgbClr val="45818E"/>
              </a:buClr>
              <a:buSzPts val="2400"/>
              <a:buFont typeface="Times New Roman"/>
              <a:buChar char="●"/>
            </a:pPr>
            <a:r>
              <a:rPr b="1" lang="en" sz="2400">
                <a:solidFill>
                  <a:srgbClr val="45818E"/>
                </a:solidFill>
                <a:latin typeface="Times New Roman"/>
                <a:ea typeface="Times New Roman"/>
                <a:cs typeface="Times New Roman"/>
                <a:sym typeface="Times New Roman"/>
              </a:rPr>
              <a:t>Describe circumstances in which catecholamines are released from the adrenal gland.</a:t>
            </a:r>
            <a:endParaRPr b="1" sz="2400">
              <a:solidFill>
                <a:srgbClr val="45818E"/>
              </a:solidFill>
              <a:latin typeface="Times New Roman"/>
              <a:ea typeface="Times New Roman"/>
              <a:cs typeface="Times New Roman"/>
              <a:sym typeface="Times New Roman"/>
            </a:endParaRPr>
          </a:p>
          <a:p>
            <a:pPr indent="-381000" lvl="0" marL="457200" rtl="0" algn="l">
              <a:spcBef>
                <a:spcPts val="0"/>
              </a:spcBef>
              <a:spcAft>
                <a:spcPts val="0"/>
              </a:spcAft>
              <a:buClr>
                <a:srgbClr val="45818E"/>
              </a:buClr>
              <a:buSzPts val="2400"/>
              <a:buFont typeface="Times New Roman"/>
              <a:buChar char="●"/>
            </a:pPr>
            <a:r>
              <a:rPr b="1" lang="en" sz="2400">
                <a:solidFill>
                  <a:srgbClr val="45818E"/>
                </a:solidFill>
                <a:latin typeface="Times New Roman"/>
                <a:ea typeface="Times New Roman"/>
                <a:cs typeface="Times New Roman"/>
                <a:sym typeface="Times New Roman"/>
              </a:rPr>
              <a:t> List the major actions of catecholamines.</a:t>
            </a:r>
            <a:endParaRPr b="1" sz="2400">
              <a:solidFill>
                <a:srgbClr val="45818E"/>
              </a:solidFill>
              <a:latin typeface="Times New Roman"/>
              <a:ea typeface="Times New Roman"/>
              <a:cs typeface="Times New Roman"/>
              <a:sym typeface="Times New Roman"/>
            </a:endParaRPr>
          </a:p>
        </p:txBody>
      </p:sp>
      <p:sp>
        <p:nvSpPr>
          <p:cNvPr id="95" name="Google Shape;95;p14"/>
          <p:cNvSpPr/>
          <p:nvPr/>
        </p:nvSpPr>
        <p:spPr>
          <a:xfrm rot="-5400000">
            <a:off x="5263925" y="13824632"/>
            <a:ext cx="619800" cy="174000"/>
          </a:xfrm>
          <a:prstGeom prst="triangle">
            <a:avLst>
              <a:gd fmla="val 50000" name="adj"/>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 name="Google Shape;96;p14"/>
          <p:cNvSpPr txBox="1"/>
          <p:nvPr/>
        </p:nvSpPr>
        <p:spPr>
          <a:xfrm>
            <a:off x="3324689" y="11771045"/>
            <a:ext cx="2335800" cy="4639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1700">
                <a:solidFill>
                  <a:schemeClr val="dk1"/>
                </a:solidFill>
                <a:latin typeface="Times New Roman"/>
                <a:ea typeface="Times New Roman"/>
                <a:cs typeface="Times New Roman"/>
                <a:sym typeface="Times New Roman"/>
              </a:rPr>
              <a:t>NE in blood comes from BOTH </a:t>
            </a:r>
            <a:endParaRPr sz="1700">
              <a:solidFill>
                <a:schemeClr val="dk1"/>
              </a:solidFill>
              <a:latin typeface="Times New Roman"/>
              <a:ea typeface="Times New Roman"/>
              <a:cs typeface="Times New Roman"/>
              <a:sym typeface="Times New Roman"/>
            </a:endParaRPr>
          </a:p>
          <a:p>
            <a:pPr indent="0" lvl="0" marL="0" rtl="0" algn="ctr">
              <a:spcBef>
                <a:spcPts val="0"/>
              </a:spcBef>
              <a:spcAft>
                <a:spcPts val="0"/>
              </a:spcAft>
              <a:buClr>
                <a:schemeClr val="dk1"/>
              </a:buClr>
              <a:buSzPts val="1100"/>
              <a:buFont typeface="Arial"/>
              <a:buNone/>
            </a:pPr>
            <a:r>
              <a:rPr lang="en" sz="1700">
                <a:solidFill>
                  <a:schemeClr val="dk1"/>
                </a:solidFill>
                <a:latin typeface="Times New Roman"/>
                <a:ea typeface="Times New Roman"/>
                <a:cs typeface="Times New Roman"/>
                <a:sym typeface="Times New Roman"/>
              </a:rPr>
              <a:t>adrenal medulla and </a:t>
            </a:r>
            <a:endParaRPr sz="1700">
              <a:solidFill>
                <a:schemeClr val="dk1"/>
              </a:solidFill>
              <a:latin typeface="Times New Roman"/>
              <a:ea typeface="Times New Roman"/>
              <a:cs typeface="Times New Roman"/>
              <a:sym typeface="Times New Roman"/>
            </a:endParaRPr>
          </a:p>
          <a:p>
            <a:pPr indent="0" lvl="0" marL="0" rtl="0" algn="ctr">
              <a:spcBef>
                <a:spcPts val="0"/>
              </a:spcBef>
              <a:spcAft>
                <a:spcPts val="0"/>
              </a:spcAft>
              <a:buClr>
                <a:schemeClr val="dk1"/>
              </a:buClr>
              <a:buSzPts val="1100"/>
              <a:buFont typeface="Arial"/>
              <a:buNone/>
            </a:pPr>
            <a:r>
              <a:rPr lang="en" sz="1700">
                <a:solidFill>
                  <a:schemeClr val="dk1"/>
                </a:solidFill>
                <a:latin typeface="Times New Roman"/>
                <a:ea typeface="Times New Roman"/>
                <a:cs typeface="Times New Roman"/>
                <a:sym typeface="Times New Roman"/>
              </a:rPr>
              <a:t>postganglionic sympathetic </a:t>
            </a:r>
            <a:endParaRPr sz="1700">
              <a:solidFill>
                <a:schemeClr val="dk1"/>
              </a:solidFill>
              <a:latin typeface="Times New Roman"/>
              <a:ea typeface="Times New Roman"/>
              <a:cs typeface="Times New Roman"/>
              <a:sym typeface="Times New Roman"/>
            </a:endParaRPr>
          </a:p>
          <a:p>
            <a:pPr indent="0" lvl="0" marL="0" rtl="0" algn="ctr">
              <a:spcBef>
                <a:spcPts val="0"/>
              </a:spcBef>
              <a:spcAft>
                <a:spcPts val="0"/>
              </a:spcAft>
              <a:buNone/>
            </a:pPr>
            <a:r>
              <a:rPr lang="en" sz="1700">
                <a:solidFill>
                  <a:schemeClr val="dk1"/>
                </a:solidFill>
                <a:latin typeface="Times New Roman"/>
                <a:ea typeface="Times New Roman"/>
                <a:cs typeface="Times New Roman"/>
                <a:sym typeface="Times New Roman"/>
              </a:rPr>
              <a:t>nerves.</a:t>
            </a:r>
            <a:r>
              <a:rPr lang="en" sz="1700">
                <a:solidFill>
                  <a:schemeClr val="dk1"/>
                </a:solidFill>
                <a:latin typeface="Times New Roman"/>
                <a:ea typeface="Times New Roman"/>
                <a:cs typeface="Times New Roman"/>
                <a:sym typeface="Times New Roman"/>
              </a:rPr>
              <a:t> This is because postganglionic </a:t>
            </a:r>
            <a:endParaRPr sz="1700">
              <a:solidFill>
                <a:schemeClr val="dk1"/>
              </a:solidFill>
              <a:latin typeface="Times New Roman"/>
              <a:ea typeface="Times New Roman"/>
              <a:cs typeface="Times New Roman"/>
              <a:sym typeface="Times New Roman"/>
            </a:endParaRPr>
          </a:p>
          <a:p>
            <a:pPr indent="0" lvl="0" marL="0" rtl="0" algn="ctr">
              <a:spcBef>
                <a:spcPts val="0"/>
              </a:spcBef>
              <a:spcAft>
                <a:spcPts val="0"/>
              </a:spcAft>
              <a:buNone/>
            </a:pPr>
            <a:r>
              <a:rPr lang="en" sz="1700">
                <a:solidFill>
                  <a:schemeClr val="dk1"/>
                </a:solidFill>
                <a:latin typeface="Times New Roman"/>
                <a:ea typeface="Times New Roman"/>
                <a:cs typeface="Times New Roman"/>
                <a:sym typeface="Times New Roman"/>
              </a:rPr>
              <a:t>sympathetic nerves can not </a:t>
            </a:r>
            <a:endParaRPr sz="1700">
              <a:solidFill>
                <a:schemeClr val="dk1"/>
              </a:solidFill>
              <a:latin typeface="Times New Roman"/>
              <a:ea typeface="Times New Roman"/>
              <a:cs typeface="Times New Roman"/>
              <a:sym typeface="Times New Roman"/>
            </a:endParaRPr>
          </a:p>
          <a:p>
            <a:pPr indent="0" lvl="0" marL="0" rtl="0" algn="ctr">
              <a:spcBef>
                <a:spcPts val="0"/>
              </a:spcBef>
              <a:spcAft>
                <a:spcPts val="0"/>
              </a:spcAft>
              <a:buNone/>
            </a:pPr>
            <a:r>
              <a:rPr lang="en" sz="1700">
                <a:solidFill>
                  <a:schemeClr val="dk1"/>
                </a:solidFill>
                <a:latin typeface="Times New Roman"/>
                <a:ea typeface="Times New Roman"/>
                <a:cs typeface="Times New Roman"/>
                <a:sym typeface="Times New Roman"/>
              </a:rPr>
              <a:t>synthesize EP from its </a:t>
            </a:r>
            <a:endParaRPr sz="1700">
              <a:solidFill>
                <a:schemeClr val="dk1"/>
              </a:solidFill>
              <a:latin typeface="Times New Roman"/>
              <a:ea typeface="Times New Roman"/>
              <a:cs typeface="Times New Roman"/>
              <a:sym typeface="Times New Roman"/>
            </a:endParaRPr>
          </a:p>
          <a:p>
            <a:pPr indent="0" lvl="0" marL="0" rtl="0" algn="ctr">
              <a:spcBef>
                <a:spcPts val="0"/>
              </a:spcBef>
              <a:spcAft>
                <a:spcPts val="0"/>
              </a:spcAft>
              <a:buNone/>
            </a:pPr>
            <a:r>
              <a:rPr lang="en" sz="1700">
                <a:solidFill>
                  <a:schemeClr val="dk1"/>
                </a:solidFill>
                <a:latin typeface="Times New Roman"/>
                <a:ea typeface="Times New Roman"/>
                <a:cs typeface="Times New Roman"/>
                <a:sym typeface="Times New Roman"/>
              </a:rPr>
              <a:t>precursor NE, because they </a:t>
            </a:r>
            <a:endParaRPr sz="1700">
              <a:solidFill>
                <a:schemeClr val="dk1"/>
              </a:solidFill>
              <a:latin typeface="Times New Roman"/>
              <a:ea typeface="Times New Roman"/>
              <a:cs typeface="Times New Roman"/>
              <a:sym typeface="Times New Roman"/>
            </a:endParaRPr>
          </a:p>
          <a:p>
            <a:pPr indent="0" lvl="0" marL="0" rtl="0" algn="ctr">
              <a:spcBef>
                <a:spcPts val="0"/>
              </a:spcBef>
              <a:spcAft>
                <a:spcPts val="0"/>
              </a:spcAft>
              <a:buNone/>
            </a:pPr>
            <a:r>
              <a:rPr lang="en" sz="1700">
                <a:solidFill>
                  <a:schemeClr val="dk1"/>
                </a:solidFill>
                <a:latin typeface="Times New Roman"/>
                <a:ea typeface="Times New Roman"/>
                <a:cs typeface="Times New Roman"/>
                <a:sym typeface="Times New Roman"/>
              </a:rPr>
              <a:t>lack the enzyme</a:t>
            </a:r>
            <a:endParaRPr sz="1700">
              <a:solidFill>
                <a:schemeClr val="dk1"/>
              </a:solidFill>
              <a:latin typeface="Times New Roman"/>
              <a:ea typeface="Times New Roman"/>
              <a:cs typeface="Times New Roman"/>
              <a:sym typeface="Times New Roman"/>
            </a:endParaRPr>
          </a:p>
          <a:p>
            <a:pPr indent="0" lvl="0" marL="0" rtl="0" algn="ctr">
              <a:spcBef>
                <a:spcPts val="0"/>
              </a:spcBef>
              <a:spcAft>
                <a:spcPts val="0"/>
              </a:spcAft>
              <a:buNone/>
            </a:pPr>
            <a:r>
              <a:rPr lang="en" sz="1700">
                <a:solidFill>
                  <a:schemeClr val="dk1"/>
                </a:solidFill>
                <a:latin typeface="Times New Roman"/>
                <a:ea typeface="Times New Roman"/>
                <a:cs typeface="Times New Roman"/>
                <a:sym typeface="Times New Roman"/>
              </a:rPr>
              <a:t> (PNMT) </a:t>
            </a:r>
            <a:endParaRPr sz="1700">
              <a:solidFill>
                <a:schemeClr val="dk1"/>
              </a:solidFill>
              <a:latin typeface="Times New Roman"/>
              <a:ea typeface="Times New Roman"/>
              <a:cs typeface="Times New Roman"/>
              <a:sym typeface="Times New Roman"/>
            </a:endParaRPr>
          </a:p>
          <a:p>
            <a:pPr indent="0" lvl="0" marL="0" rtl="0" algn="ctr">
              <a:spcBef>
                <a:spcPts val="0"/>
              </a:spcBef>
              <a:spcAft>
                <a:spcPts val="0"/>
              </a:spcAft>
              <a:buNone/>
            </a:pPr>
            <a:r>
              <a:rPr lang="en" sz="1700">
                <a:solidFill>
                  <a:schemeClr val="dk1"/>
                </a:solidFill>
                <a:latin typeface="Times New Roman"/>
                <a:ea typeface="Times New Roman"/>
                <a:cs typeface="Times New Roman"/>
                <a:sym typeface="Times New Roman"/>
              </a:rPr>
              <a:t>needed for conversion of NE </a:t>
            </a:r>
            <a:endParaRPr sz="1700">
              <a:solidFill>
                <a:schemeClr val="dk1"/>
              </a:solidFill>
              <a:latin typeface="Times New Roman"/>
              <a:ea typeface="Times New Roman"/>
              <a:cs typeface="Times New Roman"/>
              <a:sym typeface="Times New Roman"/>
            </a:endParaRPr>
          </a:p>
          <a:p>
            <a:pPr indent="0" lvl="0" marL="0" rtl="0" algn="ctr">
              <a:spcBef>
                <a:spcPts val="0"/>
              </a:spcBef>
              <a:spcAft>
                <a:spcPts val="0"/>
              </a:spcAft>
              <a:buNone/>
            </a:pPr>
            <a:r>
              <a:rPr lang="en" sz="1700">
                <a:solidFill>
                  <a:schemeClr val="dk1"/>
                </a:solidFill>
                <a:latin typeface="Times New Roman"/>
                <a:ea typeface="Times New Roman"/>
                <a:cs typeface="Times New Roman"/>
                <a:sym typeface="Times New Roman"/>
              </a:rPr>
              <a:t>into EP.</a:t>
            </a:r>
            <a:endParaRPr sz="1700">
              <a:solidFill>
                <a:schemeClr val="dk1"/>
              </a:solidFill>
              <a:latin typeface="Times New Roman"/>
              <a:ea typeface="Times New Roman"/>
              <a:cs typeface="Times New Roman"/>
              <a:sym typeface="Times New Roman"/>
            </a:endParaRPr>
          </a:p>
          <a:p>
            <a:pPr indent="0" lvl="0" marL="0" rtl="0" algn="ctr">
              <a:spcBef>
                <a:spcPts val="0"/>
              </a:spcBef>
              <a:spcAft>
                <a:spcPts val="0"/>
              </a:spcAft>
              <a:buNone/>
            </a:pPr>
            <a:r>
              <a:t/>
            </a:r>
            <a:endParaRPr sz="1700">
              <a:solidFill>
                <a:schemeClr val="dk1"/>
              </a:solidFill>
            </a:endParaRPr>
          </a:p>
        </p:txBody>
      </p:sp>
      <p:sp>
        <p:nvSpPr>
          <p:cNvPr id="97" name="Google Shape;97;p14"/>
          <p:cNvSpPr txBox="1"/>
          <p:nvPr/>
        </p:nvSpPr>
        <p:spPr>
          <a:xfrm>
            <a:off x="6517695" y="9557700"/>
            <a:ext cx="1737600" cy="1039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300">
                <a:latin typeface="Caveat"/>
                <a:ea typeface="Caveat"/>
                <a:cs typeface="Caveat"/>
                <a:sym typeface="Caveat"/>
              </a:rPr>
              <a:t>1</a:t>
            </a:r>
            <a:endParaRPr b="1" sz="3300">
              <a:latin typeface="Caveat"/>
              <a:ea typeface="Caveat"/>
              <a:cs typeface="Caveat"/>
              <a:sym typeface="Caveat"/>
            </a:endParaRPr>
          </a:p>
        </p:txBody>
      </p:sp>
      <p:sp>
        <p:nvSpPr>
          <p:cNvPr id="98" name="Google Shape;98;p14"/>
          <p:cNvSpPr txBox="1"/>
          <p:nvPr/>
        </p:nvSpPr>
        <p:spPr>
          <a:xfrm>
            <a:off x="9184525" y="10950187"/>
            <a:ext cx="1737600" cy="34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300">
                <a:latin typeface="Caveat"/>
                <a:ea typeface="Caveat"/>
                <a:cs typeface="Caveat"/>
                <a:sym typeface="Caveat"/>
              </a:rPr>
              <a:t>2</a:t>
            </a:r>
            <a:endParaRPr b="1" sz="3300">
              <a:latin typeface="Caveat"/>
              <a:ea typeface="Caveat"/>
              <a:cs typeface="Caveat"/>
              <a:sym typeface="Caveat"/>
            </a:endParaRPr>
          </a:p>
        </p:txBody>
      </p:sp>
      <p:sp>
        <p:nvSpPr>
          <p:cNvPr id="99" name="Google Shape;99;p14"/>
          <p:cNvSpPr txBox="1"/>
          <p:nvPr/>
        </p:nvSpPr>
        <p:spPr>
          <a:xfrm>
            <a:off x="6423102" y="14971115"/>
            <a:ext cx="1737600" cy="1039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300">
                <a:latin typeface="Caveat"/>
                <a:ea typeface="Caveat"/>
                <a:cs typeface="Caveat"/>
                <a:sym typeface="Caveat"/>
              </a:rPr>
              <a:t>4</a:t>
            </a:r>
            <a:endParaRPr b="1" sz="3300">
              <a:latin typeface="Caveat"/>
              <a:ea typeface="Caveat"/>
              <a:cs typeface="Caveat"/>
              <a:sym typeface="Caveat"/>
            </a:endParaRPr>
          </a:p>
        </p:txBody>
      </p:sp>
      <p:sp>
        <p:nvSpPr>
          <p:cNvPr id="100" name="Google Shape;100;p14"/>
          <p:cNvSpPr txBox="1"/>
          <p:nvPr/>
        </p:nvSpPr>
        <p:spPr>
          <a:xfrm>
            <a:off x="3759369" y="10907438"/>
            <a:ext cx="815100" cy="858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300">
                <a:latin typeface="Caveat"/>
                <a:ea typeface="Caveat"/>
                <a:cs typeface="Caveat"/>
                <a:sym typeface="Caveat"/>
              </a:rPr>
              <a:t>5</a:t>
            </a:r>
            <a:endParaRPr b="1" sz="3300">
              <a:latin typeface="Caveat"/>
              <a:ea typeface="Caveat"/>
              <a:cs typeface="Caveat"/>
              <a:sym typeface="Caveat"/>
            </a:endParaRPr>
          </a:p>
        </p:txBody>
      </p:sp>
      <p:pic>
        <p:nvPicPr>
          <p:cNvPr id="101" name="Google Shape;101;p14"/>
          <p:cNvPicPr preferRelativeResize="0"/>
          <p:nvPr/>
        </p:nvPicPr>
        <p:blipFill rotWithShape="1">
          <a:blip r:embed="rId5">
            <a:alphaModFix/>
          </a:blip>
          <a:srcRect b="39540" l="41368" r="8303" t="7177"/>
          <a:stretch/>
        </p:blipFill>
        <p:spPr>
          <a:xfrm>
            <a:off x="10003670" y="7094663"/>
            <a:ext cx="3147328" cy="1755464"/>
          </a:xfrm>
          <a:prstGeom prst="rect">
            <a:avLst/>
          </a:prstGeom>
          <a:noFill/>
          <a:ln>
            <a:noFill/>
          </a:ln>
        </p:spPr>
      </p:pic>
      <p:sp>
        <p:nvSpPr>
          <p:cNvPr id="102" name="Google Shape;102;p14"/>
          <p:cNvSpPr txBox="1"/>
          <p:nvPr/>
        </p:nvSpPr>
        <p:spPr>
          <a:xfrm>
            <a:off x="10480581" y="6109464"/>
            <a:ext cx="4355700" cy="391500"/>
          </a:xfrm>
          <a:prstGeom prst="rect">
            <a:avLst/>
          </a:prstGeom>
          <a:noFill/>
          <a:ln>
            <a:noFill/>
          </a:ln>
        </p:spPr>
        <p:txBody>
          <a:bodyPr anchorCtr="0" anchor="t" bIns="242375" lIns="242375" spcFirstLastPara="1" rIns="242375" wrap="square" tIns="242375">
            <a:noAutofit/>
          </a:bodyPr>
          <a:lstStyle/>
          <a:p>
            <a:pPr indent="0" lvl="0" marL="0" rtl="0" algn="l">
              <a:spcBef>
                <a:spcPts val="0"/>
              </a:spcBef>
              <a:spcAft>
                <a:spcPts val="0"/>
              </a:spcAft>
              <a:buNone/>
            </a:pPr>
            <a:r>
              <a:rPr b="1" lang="en" sz="2500">
                <a:solidFill>
                  <a:srgbClr val="45818E"/>
                </a:solidFill>
                <a:latin typeface="Times New Roman"/>
                <a:ea typeface="Times New Roman"/>
                <a:cs typeface="Times New Roman"/>
                <a:sym typeface="Times New Roman"/>
              </a:rPr>
              <a:t>Figure 13-1</a:t>
            </a:r>
            <a:endParaRPr b="1" sz="2500">
              <a:solidFill>
                <a:srgbClr val="45818E"/>
              </a:solidFill>
              <a:latin typeface="Times New Roman"/>
              <a:ea typeface="Times New Roman"/>
              <a:cs typeface="Times New Roman"/>
              <a:sym typeface="Times New Roman"/>
            </a:endParaRPr>
          </a:p>
        </p:txBody>
      </p:sp>
      <p:sp>
        <p:nvSpPr>
          <p:cNvPr id="103" name="Google Shape;103;p14"/>
          <p:cNvSpPr txBox="1"/>
          <p:nvPr/>
        </p:nvSpPr>
        <p:spPr>
          <a:xfrm>
            <a:off x="10480581" y="8580251"/>
            <a:ext cx="4355700" cy="391500"/>
          </a:xfrm>
          <a:prstGeom prst="rect">
            <a:avLst/>
          </a:prstGeom>
          <a:noFill/>
          <a:ln>
            <a:noFill/>
          </a:ln>
        </p:spPr>
        <p:txBody>
          <a:bodyPr anchorCtr="0" anchor="t" bIns="242375" lIns="242375" spcFirstLastPara="1" rIns="242375" wrap="square" tIns="242375">
            <a:noAutofit/>
          </a:bodyPr>
          <a:lstStyle/>
          <a:p>
            <a:pPr indent="0" lvl="0" marL="0" rtl="0" algn="l">
              <a:spcBef>
                <a:spcPts val="0"/>
              </a:spcBef>
              <a:spcAft>
                <a:spcPts val="0"/>
              </a:spcAft>
              <a:buNone/>
            </a:pPr>
            <a:r>
              <a:rPr b="1" lang="en" sz="2500">
                <a:solidFill>
                  <a:srgbClr val="8E7CC3"/>
                </a:solidFill>
                <a:latin typeface="Times New Roman"/>
                <a:ea typeface="Times New Roman"/>
                <a:cs typeface="Times New Roman"/>
                <a:sym typeface="Times New Roman"/>
              </a:rPr>
              <a:t>Figure 13-2</a:t>
            </a:r>
            <a:endParaRPr b="1" sz="2500">
              <a:solidFill>
                <a:srgbClr val="8E7CC3"/>
              </a:solidFill>
              <a:latin typeface="Times New Roman"/>
              <a:ea typeface="Times New Roman"/>
              <a:cs typeface="Times New Roman"/>
              <a:sym typeface="Times New Roman"/>
            </a:endParaRPr>
          </a:p>
        </p:txBody>
      </p:sp>
      <p:sp>
        <p:nvSpPr>
          <p:cNvPr id="104" name="Google Shape;104;p14"/>
          <p:cNvSpPr txBox="1"/>
          <p:nvPr/>
        </p:nvSpPr>
        <p:spPr>
          <a:xfrm>
            <a:off x="9112449" y="13737328"/>
            <a:ext cx="1737600" cy="622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300">
                <a:latin typeface="Caveat"/>
                <a:ea typeface="Caveat"/>
                <a:cs typeface="Caveat"/>
                <a:sym typeface="Caveat"/>
              </a:rPr>
              <a:t>3</a:t>
            </a:r>
            <a:endParaRPr b="1" sz="3300">
              <a:latin typeface="Caveat"/>
              <a:ea typeface="Caveat"/>
              <a:cs typeface="Caveat"/>
              <a:sym typeface="Caveat"/>
            </a:endParaRPr>
          </a:p>
        </p:txBody>
      </p:sp>
      <p:sp>
        <p:nvSpPr>
          <p:cNvPr id="105" name="Google Shape;105;p14"/>
          <p:cNvSpPr txBox="1"/>
          <p:nvPr/>
        </p:nvSpPr>
        <p:spPr>
          <a:xfrm>
            <a:off x="2538652" y="17956754"/>
            <a:ext cx="2822400" cy="433500"/>
          </a:xfrm>
          <a:prstGeom prst="rect">
            <a:avLst/>
          </a:prstGeom>
          <a:noFill/>
          <a:ln>
            <a:noFill/>
          </a:ln>
        </p:spPr>
        <p:txBody>
          <a:bodyPr anchorCtr="0" anchor="t" bIns="242375" lIns="242375" spcFirstLastPara="1" rIns="242375" wrap="square" tIns="242375">
            <a:noAutofit/>
          </a:bodyPr>
          <a:lstStyle/>
          <a:p>
            <a:pPr indent="0" lvl="0" marL="0" rtl="0" algn="l">
              <a:spcBef>
                <a:spcPts val="0"/>
              </a:spcBef>
              <a:spcAft>
                <a:spcPts val="0"/>
              </a:spcAft>
              <a:buNone/>
            </a:pPr>
            <a:r>
              <a:rPr b="1" lang="en" sz="2500">
                <a:solidFill>
                  <a:srgbClr val="45818E"/>
                </a:solidFill>
                <a:latin typeface="Times New Roman"/>
                <a:ea typeface="Times New Roman"/>
                <a:cs typeface="Times New Roman"/>
                <a:sym typeface="Times New Roman"/>
              </a:rPr>
              <a:t>Figure 13-3</a:t>
            </a:r>
            <a:endParaRPr b="1" sz="2500">
              <a:solidFill>
                <a:srgbClr val="45818E"/>
              </a:solidFill>
              <a:latin typeface="Times New Roman"/>
              <a:ea typeface="Times New Roman"/>
              <a:cs typeface="Times New Roman"/>
              <a:sym typeface="Times New Roman"/>
            </a:endParaRPr>
          </a:p>
        </p:txBody>
      </p:sp>
      <p:sp>
        <p:nvSpPr>
          <p:cNvPr id="106" name="Google Shape;106;p14"/>
          <p:cNvSpPr txBox="1"/>
          <p:nvPr/>
        </p:nvSpPr>
        <p:spPr>
          <a:xfrm>
            <a:off x="-2300" y="18695758"/>
            <a:ext cx="3817800" cy="6996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2400">
                <a:solidFill>
                  <a:srgbClr val="FFFFFF"/>
                </a:solidFill>
                <a:latin typeface="Verdana"/>
                <a:ea typeface="Verdana"/>
                <a:cs typeface="Verdana"/>
                <a:sym typeface="Verdana"/>
              </a:rPr>
              <a:t>Footnotes</a:t>
            </a:r>
            <a:endParaRPr sz="2400">
              <a:solidFill>
                <a:srgbClr val="FFFFFF"/>
              </a:solidFill>
              <a:latin typeface="Verdana"/>
              <a:ea typeface="Verdana"/>
              <a:cs typeface="Verdana"/>
              <a:sym typeface="Verdana"/>
            </a:endParaRPr>
          </a:p>
        </p:txBody>
      </p:sp>
      <p:sp>
        <p:nvSpPr>
          <p:cNvPr id="107" name="Google Shape;107;p14"/>
          <p:cNvSpPr/>
          <p:nvPr/>
        </p:nvSpPr>
        <p:spPr>
          <a:xfrm>
            <a:off x="542800" y="18695750"/>
            <a:ext cx="13585500" cy="433500"/>
          </a:xfrm>
          <a:prstGeom prst="rect">
            <a:avLst/>
          </a:prstGeom>
          <a:solidFill>
            <a:srgbClr val="F1C232"/>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Clr>
                <a:srgbClr val="000000"/>
              </a:buClr>
              <a:buSzPts val="1100"/>
              <a:buFont typeface="Arial"/>
              <a:buNone/>
            </a:pPr>
            <a:r>
              <a:rPr lang="en" sz="2500">
                <a:solidFill>
                  <a:srgbClr val="FFFFFF"/>
                </a:solidFill>
                <a:latin typeface="Oswald"/>
                <a:ea typeface="Oswald"/>
                <a:cs typeface="Oswald"/>
                <a:sym typeface="Oswald"/>
              </a:rPr>
              <a:t>FOOTNOTES</a:t>
            </a:r>
            <a:endParaRPr/>
          </a:p>
        </p:txBody>
      </p:sp>
      <p:sp>
        <p:nvSpPr>
          <p:cNvPr id="108" name="Google Shape;108;p14"/>
          <p:cNvSpPr/>
          <p:nvPr/>
        </p:nvSpPr>
        <p:spPr>
          <a:xfrm>
            <a:off x="-2300" y="18695750"/>
            <a:ext cx="468600" cy="433500"/>
          </a:xfrm>
          <a:prstGeom prst="rect">
            <a:avLst/>
          </a:prstGeom>
          <a:solidFill>
            <a:srgbClr val="666666"/>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109" name="Google Shape;109;p14"/>
          <p:cNvSpPr txBox="1"/>
          <p:nvPr/>
        </p:nvSpPr>
        <p:spPr>
          <a:xfrm>
            <a:off x="-31300" y="19170875"/>
            <a:ext cx="14097000" cy="433500"/>
          </a:xfrm>
          <a:prstGeom prst="rect">
            <a:avLst/>
          </a:prstGeom>
          <a:noFill/>
          <a:ln>
            <a:noFill/>
          </a:ln>
        </p:spPr>
        <p:txBody>
          <a:bodyPr anchorCtr="0" anchor="t" bIns="91425" lIns="91425" spcFirstLastPara="1" rIns="91425" wrap="square" tIns="91425">
            <a:noAutofit/>
          </a:bodyPr>
          <a:lstStyle/>
          <a:p>
            <a:pPr indent="-330200" lvl="0" marL="457200" rtl="0" algn="l">
              <a:spcBef>
                <a:spcPts val="0"/>
              </a:spcBef>
              <a:spcAft>
                <a:spcPts val="0"/>
              </a:spcAft>
              <a:buSzPts val="1600"/>
              <a:buFont typeface="Times New Roman"/>
              <a:buAutoNum type="arabicPeriod"/>
            </a:pPr>
            <a:r>
              <a:rPr lang="en" sz="1600">
                <a:latin typeface="Times New Roman"/>
                <a:ea typeface="Times New Roman"/>
                <a:cs typeface="Times New Roman"/>
                <a:sym typeface="Times New Roman"/>
              </a:rPr>
              <a:t>The</a:t>
            </a:r>
            <a:r>
              <a:rPr lang="en" sz="1600">
                <a:latin typeface="Times New Roman"/>
                <a:ea typeface="Times New Roman"/>
                <a:cs typeface="Times New Roman"/>
                <a:sym typeface="Times New Roman"/>
              </a:rPr>
              <a:t> majority of NE is produced by sympathetic postgangliomic fibers.</a:t>
            </a:r>
            <a:endParaRPr sz="1600">
              <a:latin typeface="Times New Roman"/>
              <a:ea typeface="Times New Roman"/>
              <a:cs typeface="Times New Roman"/>
              <a:sym typeface="Times New Roman"/>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3" name="Shape 113"/>
        <p:cNvGrpSpPr/>
        <p:nvPr/>
      </p:nvGrpSpPr>
      <p:grpSpPr>
        <a:xfrm>
          <a:off x="0" y="0"/>
          <a:ext cx="0" cy="0"/>
          <a:chOff x="0" y="0"/>
          <a:chExt cx="0" cy="0"/>
        </a:xfrm>
      </p:grpSpPr>
      <p:sp>
        <p:nvSpPr>
          <p:cNvPr id="114" name="Google Shape;114;p15"/>
          <p:cNvSpPr/>
          <p:nvPr/>
        </p:nvSpPr>
        <p:spPr>
          <a:xfrm>
            <a:off x="3106875" y="1953549"/>
            <a:ext cx="1541400" cy="2176800"/>
          </a:xfrm>
          <a:prstGeom prst="downArrow">
            <a:avLst>
              <a:gd fmla="val 50000" name="adj1"/>
              <a:gd fmla="val 50000" name="adj2"/>
            </a:avLst>
          </a:prstGeom>
          <a:solidFill>
            <a:srgbClr val="A2C4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p15"/>
          <p:cNvSpPr/>
          <p:nvPr/>
        </p:nvSpPr>
        <p:spPr>
          <a:xfrm>
            <a:off x="0" y="370466"/>
            <a:ext cx="11331900" cy="699600"/>
          </a:xfrm>
          <a:prstGeom prst="rect">
            <a:avLst/>
          </a:prstGeom>
          <a:solidFill>
            <a:srgbClr val="F1C232"/>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116" name="Google Shape;116;p15"/>
          <p:cNvSpPr/>
          <p:nvPr/>
        </p:nvSpPr>
        <p:spPr>
          <a:xfrm>
            <a:off x="656616" y="370511"/>
            <a:ext cx="273300" cy="699600"/>
          </a:xfrm>
          <a:prstGeom prst="rect">
            <a:avLst/>
          </a:prstGeom>
          <a:solidFill>
            <a:srgbClr val="FFFFFF"/>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117" name="Google Shape;117;p15"/>
          <p:cNvSpPr txBox="1"/>
          <p:nvPr/>
        </p:nvSpPr>
        <p:spPr>
          <a:xfrm>
            <a:off x="11331900" y="360125"/>
            <a:ext cx="3730200" cy="9642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3500">
                <a:latin typeface="Oswald"/>
                <a:ea typeface="Oswald"/>
                <a:cs typeface="Oswald"/>
                <a:sym typeface="Oswald"/>
              </a:rPr>
              <a:t>Lecture Thirteen </a:t>
            </a:r>
            <a:endParaRPr sz="3500">
              <a:latin typeface="Oswald"/>
              <a:ea typeface="Oswald"/>
              <a:cs typeface="Oswald"/>
              <a:sym typeface="Oswald"/>
            </a:endParaRPr>
          </a:p>
        </p:txBody>
      </p:sp>
      <p:sp>
        <p:nvSpPr>
          <p:cNvPr id="118" name="Google Shape;118;p15"/>
          <p:cNvSpPr txBox="1"/>
          <p:nvPr/>
        </p:nvSpPr>
        <p:spPr>
          <a:xfrm>
            <a:off x="1194478" y="370508"/>
            <a:ext cx="11277600" cy="69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3200">
                <a:solidFill>
                  <a:srgbClr val="FFFFFF"/>
                </a:solidFill>
                <a:latin typeface="Oswald"/>
                <a:ea typeface="Oswald"/>
                <a:cs typeface="Oswald"/>
                <a:sym typeface="Oswald"/>
              </a:rPr>
              <a:t>PHYSIOLOGY OF ADRENAL MEDULLA AND PHEOCHROMOCYTOMA </a:t>
            </a:r>
            <a:endParaRPr sz="3200">
              <a:solidFill>
                <a:srgbClr val="FFFFFF"/>
              </a:solidFill>
              <a:latin typeface="Oswald"/>
              <a:ea typeface="Oswald"/>
              <a:cs typeface="Oswald"/>
              <a:sym typeface="Oswald"/>
            </a:endParaRPr>
          </a:p>
        </p:txBody>
      </p:sp>
      <p:sp>
        <p:nvSpPr>
          <p:cNvPr id="119" name="Google Shape;119;p15"/>
          <p:cNvSpPr txBox="1"/>
          <p:nvPr/>
        </p:nvSpPr>
        <p:spPr>
          <a:xfrm>
            <a:off x="195225" y="360121"/>
            <a:ext cx="461400" cy="4224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4500">
                <a:solidFill>
                  <a:srgbClr val="FFFFFF"/>
                </a:solidFill>
                <a:latin typeface="Oswald"/>
                <a:ea typeface="Oswald"/>
                <a:cs typeface="Oswald"/>
                <a:sym typeface="Oswald"/>
              </a:rPr>
              <a:t>2</a:t>
            </a:r>
            <a:r>
              <a:rPr lang="en" sz="4500">
                <a:solidFill>
                  <a:srgbClr val="FFFFFF"/>
                </a:solidFill>
                <a:latin typeface="Oswald"/>
                <a:ea typeface="Oswald"/>
                <a:cs typeface="Oswald"/>
                <a:sym typeface="Oswald"/>
              </a:rPr>
              <a:t>1</a:t>
            </a:r>
            <a:endParaRPr sz="4500">
              <a:solidFill>
                <a:srgbClr val="FFFFFF"/>
              </a:solidFill>
              <a:latin typeface="Oswald"/>
              <a:ea typeface="Oswald"/>
              <a:cs typeface="Oswald"/>
              <a:sym typeface="Oswald"/>
            </a:endParaRPr>
          </a:p>
        </p:txBody>
      </p:sp>
      <p:sp>
        <p:nvSpPr>
          <p:cNvPr id="120" name="Google Shape;120;p15"/>
          <p:cNvSpPr/>
          <p:nvPr/>
        </p:nvSpPr>
        <p:spPr>
          <a:xfrm>
            <a:off x="656625" y="1953538"/>
            <a:ext cx="6441900" cy="1453200"/>
          </a:xfrm>
          <a:prstGeom prst="roundRect">
            <a:avLst>
              <a:gd fmla="val 16667" name="adj"/>
            </a:avLst>
          </a:prstGeom>
          <a:solidFill>
            <a:srgbClr val="D0E0E3"/>
          </a:solid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2400">
                <a:solidFill>
                  <a:schemeClr val="dk1"/>
                </a:solidFill>
                <a:latin typeface="Times New Roman"/>
                <a:ea typeface="Times New Roman"/>
                <a:cs typeface="Times New Roman"/>
                <a:sym typeface="Times New Roman"/>
              </a:rPr>
              <a:t>Secretion of these hormones causes:</a:t>
            </a:r>
            <a:endParaRPr sz="2400"/>
          </a:p>
        </p:txBody>
      </p:sp>
      <p:sp>
        <p:nvSpPr>
          <p:cNvPr id="121" name="Google Shape;121;p15"/>
          <p:cNvSpPr txBox="1"/>
          <p:nvPr/>
        </p:nvSpPr>
        <p:spPr>
          <a:xfrm>
            <a:off x="7703025" y="2233700"/>
            <a:ext cx="6241500" cy="2903400"/>
          </a:xfrm>
          <a:prstGeom prst="rect">
            <a:avLst/>
          </a:prstGeom>
          <a:noFill/>
          <a:ln>
            <a:noFill/>
          </a:ln>
        </p:spPr>
        <p:txBody>
          <a:bodyPr anchorCtr="0" anchor="t" bIns="91425" lIns="91425" spcFirstLastPara="1" rIns="91425" wrap="square" tIns="91425">
            <a:noAutofit/>
          </a:bodyPr>
          <a:lstStyle/>
          <a:p>
            <a:pPr indent="-381000" lvl="0" marL="457200" rtl="0" algn="l">
              <a:spcBef>
                <a:spcPts val="0"/>
              </a:spcBef>
              <a:spcAft>
                <a:spcPts val="0"/>
              </a:spcAft>
              <a:buClr>
                <a:srgbClr val="45818E"/>
              </a:buClr>
              <a:buSzPts val="2400"/>
              <a:buFont typeface="Times New Roman"/>
              <a:buChar char="●"/>
            </a:pPr>
            <a:r>
              <a:rPr lang="en" sz="2400">
                <a:solidFill>
                  <a:srgbClr val="45818E"/>
                </a:solidFill>
                <a:latin typeface="Times New Roman"/>
                <a:ea typeface="Times New Roman"/>
                <a:cs typeface="Times New Roman"/>
                <a:sym typeface="Times New Roman"/>
              </a:rPr>
              <a:t> Epinephrine</a:t>
            </a:r>
            <a:r>
              <a:rPr baseline="30000" lang="en" sz="2400">
                <a:solidFill>
                  <a:srgbClr val="45818E"/>
                </a:solidFill>
                <a:latin typeface="Times New Roman"/>
                <a:ea typeface="Times New Roman"/>
                <a:cs typeface="Times New Roman"/>
                <a:sym typeface="Times New Roman"/>
              </a:rPr>
              <a:t>1</a:t>
            </a:r>
            <a:r>
              <a:rPr lang="en" sz="2400">
                <a:solidFill>
                  <a:srgbClr val="45818E"/>
                </a:solidFill>
                <a:latin typeface="Times New Roman"/>
                <a:ea typeface="Times New Roman"/>
                <a:cs typeface="Times New Roman"/>
                <a:sym typeface="Times New Roman"/>
              </a:rPr>
              <a:t> is the more potent stimulator of the </a:t>
            </a:r>
            <a:r>
              <a:rPr b="1" lang="en" sz="2400">
                <a:solidFill>
                  <a:srgbClr val="45818E"/>
                </a:solidFill>
                <a:latin typeface="Times New Roman"/>
                <a:ea typeface="Times New Roman"/>
                <a:cs typeface="Times New Roman"/>
                <a:sym typeface="Times New Roman"/>
              </a:rPr>
              <a:t>heart</a:t>
            </a:r>
            <a:r>
              <a:rPr lang="en" sz="2400">
                <a:solidFill>
                  <a:srgbClr val="45818E"/>
                </a:solidFill>
                <a:latin typeface="Times New Roman"/>
                <a:ea typeface="Times New Roman"/>
                <a:cs typeface="Times New Roman"/>
                <a:sym typeface="Times New Roman"/>
              </a:rPr>
              <a:t> and </a:t>
            </a:r>
            <a:r>
              <a:rPr b="1" lang="en" sz="2400">
                <a:solidFill>
                  <a:srgbClr val="45818E"/>
                </a:solidFill>
                <a:latin typeface="Times New Roman"/>
                <a:ea typeface="Times New Roman"/>
                <a:cs typeface="Times New Roman"/>
                <a:sym typeface="Times New Roman"/>
              </a:rPr>
              <a:t>metabolic activities</a:t>
            </a:r>
            <a:endParaRPr b="1" sz="2400">
              <a:solidFill>
                <a:srgbClr val="45818E"/>
              </a:solidFill>
              <a:latin typeface="Times New Roman"/>
              <a:ea typeface="Times New Roman"/>
              <a:cs typeface="Times New Roman"/>
              <a:sym typeface="Times New Roman"/>
            </a:endParaRPr>
          </a:p>
          <a:p>
            <a:pPr indent="0" lvl="0" marL="457200" rtl="0" algn="l">
              <a:spcBef>
                <a:spcPts val="0"/>
              </a:spcBef>
              <a:spcAft>
                <a:spcPts val="0"/>
              </a:spcAft>
              <a:buNone/>
            </a:pPr>
            <a:r>
              <a:t/>
            </a:r>
            <a:endParaRPr sz="2400">
              <a:solidFill>
                <a:srgbClr val="45818E"/>
              </a:solidFill>
              <a:latin typeface="Times New Roman"/>
              <a:ea typeface="Times New Roman"/>
              <a:cs typeface="Times New Roman"/>
              <a:sym typeface="Times New Roman"/>
            </a:endParaRPr>
          </a:p>
          <a:p>
            <a:pPr indent="0" lvl="0" marL="457200" rtl="0" algn="l">
              <a:spcBef>
                <a:spcPts val="0"/>
              </a:spcBef>
              <a:spcAft>
                <a:spcPts val="0"/>
              </a:spcAft>
              <a:buNone/>
            </a:pPr>
            <a:r>
              <a:t/>
            </a:r>
            <a:endParaRPr sz="2400">
              <a:solidFill>
                <a:srgbClr val="45818E"/>
              </a:solidFill>
              <a:latin typeface="Times New Roman"/>
              <a:ea typeface="Times New Roman"/>
              <a:cs typeface="Times New Roman"/>
              <a:sym typeface="Times New Roman"/>
            </a:endParaRPr>
          </a:p>
          <a:p>
            <a:pPr indent="-381000" lvl="0" marL="457200" rtl="0" algn="l">
              <a:spcBef>
                <a:spcPts val="0"/>
              </a:spcBef>
              <a:spcAft>
                <a:spcPts val="0"/>
              </a:spcAft>
              <a:buClr>
                <a:srgbClr val="45818E"/>
              </a:buClr>
              <a:buSzPts val="2400"/>
              <a:buFont typeface="Times New Roman"/>
              <a:buChar char="●"/>
            </a:pPr>
            <a:r>
              <a:rPr lang="en" sz="2400">
                <a:solidFill>
                  <a:srgbClr val="45818E"/>
                </a:solidFill>
                <a:latin typeface="Times New Roman"/>
                <a:ea typeface="Times New Roman"/>
                <a:cs typeface="Times New Roman"/>
                <a:sym typeface="Times New Roman"/>
              </a:rPr>
              <a:t>Norepinephrine</a:t>
            </a:r>
            <a:r>
              <a:rPr baseline="30000" lang="en" sz="2400">
                <a:solidFill>
                  <a:srgbClr val="45818E"/>
                </a:solidFill>
                <a:latin typeface="Times New Roman"/>
                <a:ea typeface="Times New Roman"/>
                <a:cs typeface="Times New Roman"/>
                <a:sym typeface="Times New Roman"/>
              </a:rPr>
              <a:t>2 </a:t>
            </a:r>
            <a:r>
              <a:rPr lang="en" sz="2400">
                <a:solidFill>
                  <a:srgbClr val="45818E"/>
                </a:solidFill>
                <a:latin typeface="Times New Roman"/>
                <a:ea typeface="Times New Roman"/>
                <a:cs typeface="Times New Roman"/>
                <a:sym typeface="Times New Roman"/>
              </a:rPr>
              <a:t>is more influential on </a:t>
            </a:r>
            <a:r>
              <a:rPr b="1" lang="en" sz="2400">
                <a:solidFill>
                  <a:srgbClr val="45818E"/>
                </a:solidFill>
                <a:latin typeface="Times New Roman"/>
                <a:ea typeface="Times New Roman"/>
                <a:cs typeface="Times New Roman"/>
                <a:sym typeface="Times New Roman"/>
              </a:rPr>
              <a:t>peripheral vasoconstriction</a:t>
            </a:r>
            <a:r>
              <a:rPr lang="en" sz="2400">
                <a:solidFill>
                  <a:srgbClr val="45818E"/>
                </a:solidFill>
                <a:latin typeface="Times New Roman"/>
                <a:ea typeface="Times New Roman"/>
                <a:cs typeface="Times New Roman"/>
                <a:sym typeface="Times New Roman"/>
              </a:rPr>
              <a:t> and </a:t>
            </a:r>
            <a:r>
              <a:rPr b="1" lang="en" sz="2400">
                <a:solidFill>
                  <a:srgbClr val="45818E"/>
                </a:solidFill>
                <a:latin typeface="Times New Roman"/>
                <a:ea typeface="Times New Roman"/>
                <a:cs typeface="Times New Roman"/>
                <a:sym typeface="Times New Roman"/>
              </a:rPr>
              <a:t>blood pressure</a:t>
            </a:r>
            <a:endParaRPr b="1" sz="2400">
              <a:solidFill>
                <a:srgbClr val="45818E"/>
              </a:solidFill>
              <a:latin typeface="Times New Roman"/>
              <a:ea typeface="Times New Roman"/>
              <a:cs typeface="Times New Roman"/>
              <a:sym typeface="Times New Roman"/>
            </a:endParaRPr>
          </a:p>
        </p:txBody>
      </p:sp>
      <p:sp>
        <p:nvSpPr>
          <p:cNvPr id="122" name="Google Shape;122;p15"/>
          <p:cNvSpPr/>
          <p:nvPr/>
        </p:nvSpPr>
        <p:spPr>
          <a:xfrm>
            <a:off x="656625" y="4213988"/>
            <a:ext cx="6441900" cy="1453200"/>
          </a:xfrm>
          <a:prstGeom prst="roundRect">
            <a:avLst>
              <a:gd fmla="val 16667" name="adj"/>
            </a:avLst>
          </a:prstGeom>
          <a:solidFill>
            <a:srgbClr val="D0E0E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200">
                <a:solidFill>
                  <a:schemeClr val="dk1"/>
                </a:solidFill>
                <a:latin typeface="Times New Roman"/>
                <a:ea typeface="Times New Roman"/>
                <a:cs typeface="Times New Roman"/>
                <a:sym typeface="Times New Roman"/>
              </a:rPr>
              <a:t>Blood to be diverted to the </a:t>
            </a:r>
            <a:r>
              <a:rPr b="1" lang="en" sz="2200">
                <a:solidFill>
                  <a:schemeClr val="dk1"/>
                </a:solidFill>
                <a:latin typeface="Times New Roman"/>
                <a:ea typeface="Times New Roman"/>
                <a:cs typeface="Times New Roman"/>
                <a:sym typeface="Times New Roman"/>
              </a:rPr>
              <a:t>brain</a:t>
            </a:r>
            <a:r>
              <a:rPr lang="en" sz="2200">
                <a:solidFill>
                  <a:schemeClr val="dk1"/>
                </a:solidFill>
                <a:latin typeface="Times New Roman"/>
                <a:ea typeface="Times New Roman"/>
                <a:cs typeface="Times New Roman"/>
                <a:sym typeface="Times New Roman"/>
              </a:rPr>
              <a:t>, </a:t>
            </a:r>
            <a:r>
              <a:rPr b="1" lang="en" sz="2200">
                <a:solidFill>
                  <a:schemeClr val="dk1"/>
                </a:solidFill>
                <a:latin typeface="Times New Roman"/>
                <a:ea typeface="Times New Roman"/>
                <a:cs typeface="Times New Roman"/>
                <a:sym typeface="Times New Roman"/>
              </a:rPr>
              <a:t>heart</a:t>
            </a:r>
            <a:r>
              <a:rPr lang="en" sz="2200">
                <a:solidFill>
                  <a:schemeClr val="dk1"/>
                </a:solidFill>
                <a:latin typeface="Times New Roman"/>
                <a:ea typeface="Times New Roman"/>
                <a:cs typeface="Times New Roman"/>
                <a:sym typeface="Times New Roman"/>
              </a:rPr>
              <a:t>,</a:t>
            </a:r>
            <a:endParaRPr sz="2200">
              <a:solidFill>
                <a:schemeClr val="dk1"/>
              </a:solidFill>
              <a:latin typeface="Times New Roman"/>
              <a:ea typeface="Times New Roman"/>
              <a:cs typeface="Times New Roman"/>
              <a:sym typeface="Times New Roman"/>
            </a:endParaRPr>
          </a:p>
          <a:p>
            <a:pPr indent="0" lvl="0" marL="0" rtl="0" algn="ctr">
              <a:spcBef>
                <a:spcPts val="0"/>
              </a:spcBef>
              <a:spcAft>
                <a:spcPts val="0"/>
              </a:spcAft>
              <a:buNone/>
            </a:pPr>
            <a:r>
              <a:rPr lang="en" sz="2200">
                <a:solidFill>
                  <a:schemeClr val="dk1"/>
                </a:solidFill>
                <a:latin typeface="Times New Roman"/>
                <a:ea typeface="Times New Roman"/>
                <a:cs typeface="Times New Roman"/>
                <a:sym typeface="Times New Roman"/>
              </a:rPr>
              <a:t>and </a:t>
            </a:r>
            <a:r>
              <a:rPr b="1" lang="en" sz="2200">
                <a:solidFill>
                  <a:schemeClr val="dk1"/>
                </a:solidFill>
                <a:latin typeface="Times New Roman"/>
                <a:ea typeface="Times New Roman"/>
                <a:cs typeface="Times New Roman"/>
                <a:sym typeface="Times New Roman"/>
              </a:rPr>
              <a:t>skeletal muscle.</a:t>
            </a:r>
            <a:endParaRPr b="1" sz="2400">
              <a:solidFill>
                <a:schemeClr val="dk1"/>
              </a:solidFill>
              <a:latin typeface="Times New Roman"/>
              <a:ea typeface="Times New Roman"/>
              <a:cs typeface="Times New Roman"/>
              <a:sym typeface="Times New Roman"/>
            </a:endParaRPr>
          </a:p>
        </p:txBody>
      </p:sp>
      <p:sp>
        <p:nvSpPr>
          <p:cNvPr id="123" name="Google Shape;123;p15"/>
          <p:cNvSpPr txBox="1"/>
          <p:nvPr/>
        </p:nvSpPr>
        <p:spPr>
          <a:xfrm>
            <a:off x="3712527" y="1171913"/>
            <a:ext cx="6241500" cy="1292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4800">
                <a:latin typeface="Oswald"/>
                <a:ea typeface="Oswald"/>
                <a:cs typeface="Oswald"/>
                <a:sym typeface="Oswald"/>
              </a:rPr>
              <a:t>Adrenal medulla</a:t>
            </a:r>
            <a:endParaRPr sz="4800">
              <a:latin typeface="Oswald"/>
              <a:ea typeface="Oswald"/>
              <a:cs typeface="Oswald"/>
              <a:sym typeface="Oswald"/>
            </a:endParaRPr>
          </a:p>
        </p:txBody>
      </p:sp>
      <p:sp>
        <p:nvSpPr>
          <p:cNvPr id="124" name="Google Shape;124;p15"/>
          <p:cNvSpPr/>
          <p:nvPr/>
        </p:nvSpPr>
        <p:spPr>
          <a:xfrm>
            <a:off x="920550" y="6993596"/>
            <a:ext cx="5986200" cy="1292100"/>
          </a:xfrm>
          <a:prstGeom prst="roundRect">
            <a:avLst>
              <a:gd fmla="val 16667" name="adj"/>
            </a:avLst>
          </a:prstGeom>
          <a:solidFill>
            <a:srgbClr val="D0E0E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800">
                <a:solidFill>
                  <a:schemeClr val="dk1"/>
                </a:solidFill>
                <a:latin typeface="Times New Roman"/>
                <a:ea typeface="Times New Roman"/>
                <a:cs typeface="Times New Roman"/>
                <a:sym typeface="Times New Roman"/>
              </a:rPr>
              <a:t>Enhance the effects of the </a:t>
            </a:r>
            <a:endParaRPr sz="2800">
              <a:solidFill>
                <a:schemeClr val="dk1"/>
              </a:solidFill>
              <a:latin typeface="Times New Roman"/>
              <a:ea typeface="Times New Roman"/>
              <a:cs typeface="Times New Roman"/>
              <a:sym typeface="Times New Roman"/>
            </a:endParaRPr>
          </a:p>
          <a:p>
            <a:pPr indent="0" lvl="0" marL="0" rtl="0" algn="ctr">
              <a:spcBef>
                <a:spcPts val="0"/>
              </a:spcBef>
              <a:spcAft>
                <a:spcPts val="0"/>
              </a:spcAft>
              <a:buNone/>
            </a:pPr>
            <a:r>
              <a:rPr lang="en" sz="2800">
                <a:solidFill>
                  <a:schemeClr val="dk1"/>
                </a:solidFill>
                <a:latin typeface="Times New Roman"/>
                <a:ea typeface="Times New Roman"/>
                <a:cs typeface="Times New Roman"/>
                <a:sym typeface="Times New Roman"/>
              </a:rPr>
              <a:t>sympathetic nervous system</a:t>
            </a:r>
            <a:r>
              <a:rPr lang="en" sz="2200">
                <a:solidFill>
                  <a:schemeClr val="dk1"/>
                </a:solidFill>
                <a:latin typeface="Times New Roman"/>
                <a:ea typeface="Times New Roman"/>
                <a:cs typeface="Times New Roman"/>
                <a:sym typeface="Times New Roman"/>
              </a:rPr>
              <a:t>.</a:t>
            </a:r>
            <a:endParaRPr sz="2200">
              <a:solidFill>
                <a:schemeClr val="dk1"/>
              </a:solidFill>
              <a:latin typeface="Times New Roman"/>
              <a:ea typeface="Times New Roman"/>
              <a:cs typeface="Times New Roman"/>
              <a:sym typeface="Times New Roman"/>
            </a:endParaRPr>
          </a:p>
        </p:txBody>
      </p:sp>
      <p:sp>
        <p:nvSpPr>
          <p:cNvPr id="125" name="Google Shape;125;p15"/>
          <p:cNvSpPr/>
          <p:nvPr/>
        </p:nvSpPr>
        <p:spPr>
          <a:xfrm>
            <a:off x="7190248" y="6993596"/>
            <a:ext cx="5986200" cy="1292100"/>
          </a:xfrm>
          <a:prstGeom prst="roundRect">
            <a:avLst>
              <a:gd fmla="val 16667" name="adj"/>
            </a:avLst>
          </a:prstGeom>
          <a:solidFill>
            <a:srgbClr val="D0E0E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800">
                <a:solidFill>
                  <a:schemeClr val="dk1"/>
                </a:solidFill>
                <a:latin typeface="Times New Roman"/>
                <a:ea typeface="Times New Roman"/>
                <a:cs typeface="Times New Roman"/>
                <a:sym typeface="Times New Roman"/>
              </a:rPr>
              <a:t>Prepare the body for a </a:t>
            </a:r>
            <a:endParaRPr sz="2800">
              <a:solidFill>
                <a:schemeClr val="dk1"/>
              </a:solidFill>
              <a:latin typeface="Times New Roman"/>
              <a:ea typeface="Times New Roman"/>
              <a:cs typeface="Times New Roman"/>
              <a:sym typeface="Times New Roman"/>
            </a:endParaRPr>
          </a:p>
          <a:p>
            <a:pPr indent="0" lvl="0" marL="0" rtl="0" algn="ctr">
              <a:spcBef>
                <a:spcPts val="0"/>
              </a:spcBef>
              <a:spcAft>
                <a:spcPts val="0"/>
              </a:spcAft>
              <a:buNone/>
            </a:pPr>
            <a:r>
              <a:rPr lang="en" sz="2800">
                <a:solidFill>
                  <a:schemeClr val="dk1"/>
                </a:solidFill>
                <a:latin typeface="Times New Roman"/>
                <a:ea typeface="Times New Roman"/>
                <a:cs typeface="Times New Roman"/>
                <a:sym typeface="Times New Roman"/>
              </a:rPr>
              <a:t>stressful event</a:t>
            </a:r>
            <a:r>
              <a:rPr lang="en" sz="2200">
                <a:solidFill>
                  <a:schemeClr val="dk1"/>
                </a:solidFill>
                <a:latin typeface="Times New Roman"/>
                <a:ea typeface="Times New Roman"/>
                <a:cs typeface="Times New Roman"/>
                <a:sym typeface="Times New Roman"/>
              </a:rPr>
              <a:t>.</a:t>
            </a:r>
            <a:endParaRPr sz="2200">
              <a:solidFill>
                <a:schemeClr val="dk1"/>
              </a:solidFill>
              <a:latin typeface="Times New Roman"/>
              <a:ea typeface="Times New Roman"/>
              <a:cs typeface="Times New Roman"/>
              <a:sym typeface="Times New Roman"/>
            </a:endParaRPr>
          </a:p>
        </p:txBody>
      </p:sp>
      <p:sp>
        <p:nvSpPr>
          <p:cNvPr id="126" name="Google Shape;126;p15"/>
          <p:cNvSpPr/>
          <p:nvPr/>
        </p:nvSpPr>
        <p:spPr>
          <a:xfrm>
            <a:off x="2591250" y="9192100"/>
            <a:ext cx="8914500" cy="964200"/>
          </a:xfrm>
          <a:prstGeom prst="roundRect">
            <a:avLst>
              <a:gd fmla="val 16667" name="adj"/>
            </a:avLst>
          </a:prstGeom>
          <a:solidFill>
            <a:srgbClr val="FFF2C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200">
                <a:solidFill>
                  <a:schemeClr val="dk1"/>
                </a:solidFill>
                <a:latin typeface="Times New Roman"/>
                <a:ea typeface="Times New Roman"/>
                <a:cs typeface="Times New Roman"/>
                <a:sym typeface="Times New Roman"/>
              </a:rPr>
              <a:t>The response is known as the “fight or flight” response.</a:t>
            </a:r>
            <a:endParaRPr sz="2200">
              <a:solidFill>
                <a:schemeClr val="dk1"/>
              </a:solidFill>
              <a:latin typeface="Times New Roman"/>
              <a:ea typeface="Times New Roman"/>
              <a:cs typeface="Times New Roman"/>
              <a:sym typeface="Times New Roman"/>
            </a:endParaRPr>
          </a:p>
        </p:txBody>
      </p:sp>
      <p:sp>
        <p:nvSpPr>
          <p:cNvPr id="127" name="Google Shape;127;p15"/>
          <p:cNvSpPr txBox="1"/>
          <p:nvPr/>
        </p:nvSpPr>
        <p:spPr>
          <a:xfrm>
            <a:off x="2407500" y="5944468"/>
            <a:ext cx="9282000" cy="1292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4800">
                <a:solidFill>
                  <a:schemeClr val="dk1"/>
                </a:solidFill>
                <a:latin typeface="Oswald"/>
                <a:ea typeface="Oswald"/>
                <a:cs typeface="Oswald"/>
                <a:sym typeface="Oswald"/>
              </a:rPr>
              <a:t>Role of the adrenal medullary hormones</a:t>
            </a:r>
            <a:endParaRPr b="1" sz="4800">
              <a:solidFill>
                <a:schemeClr val="dk1"/>
              </a:solidFill>
              <a:latin typeface="Oswald"/>
              <a:ea typeface="Oswald"/>
              <a:cs typeface="Oswald"/>
              <a:sym typeface="Oswald"/>
            </a:endParaRPr>
          </a:p>
        </p:txBody>
      </p:sp>
      <p:sp>
        <p:nvSpPr>
          <p:cNvPr id="128" name="Google Shape;128;p15"/>
          <p:cNvSpPr/>
          <p:nvPr/>
        </p:nvSpPr>
        <p:spPr>
          <a:xfrm>
            <a:off x="6277800" y="6993601"/>
            <a:ext cx="1541400" cy="2063100"/>
          </a:xfrm>
          <a:prstGeom prst="downArrow">
            <a:avLst>
              <a:gd fmla="val 50000" name="adj1"/>
              <a:gd fmla="val 50000" name="adj2"/>
            </a:avLst>
          </a:prstGeom>
          <a:solidFill>
            <a:srgbClr val="FFF2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 name="Google Shape;129;p15"/>
          <p:cNvSpPr txBox="1"/>
          <p:nvPr/>
        </p:nvSpPr>
        <p:spPr>
          <a:xfrm>
            <a:off x="428494" y="10306898"/>
            <a:ext cx="9282000" cy="964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4800">
                <a:solidFill>
                  <a:srgbClr val="45818E"/>
                </a:solidFill>
                <a:latin typeface="Oswald"/>
                <a:ea typeface="Oswald"/>
                <a:cs typeface="Oswald"/>
                <a:sym typeface="Oswald"/>
              </a:rPr>
              <a:t>Actions of adrenal medullary hormones</a:t>
            </a:r>
            <a:endParaRPr b="1" sz="4800">
              <a:solidFill>
                <a:srgbClr val="45818E"/>
              </a:solidFill>
              <a:latin typeface="Oswald"/>
              <a:ea typeface="Oswald"/>
              <a:cs typeface="Oswald"/>
              <a:sym typeface="Oswald"/>
            </a:endParaRPr>
          </a:p>
        </p:txBody>
      </p:sp>
      <p:pic>
        <p:nvPicPr>
          <p:cNvPr id="130" name="Google Shape;130;p15"/>
          <p:cNvPicPr preferRelativeResize="0"/>
          <p:nvPr/>
        </p:nvPicPr>
        <p:blipFill rotWithShape="1">
          <a:blip r:embed="rId3">
            <a:alphaModFix/>
          </a:blip>
          <a:srcRect b="22368" l="42630" r="0" t="22057"/>
          <a:stretch/>
        </p:blipFill>
        <p:spPr>
          <a:xfrm>
            <a:off x="1194475" y="11421263"/>
            <a:ext cx="4795597" cy="2903400"/>
          </a:xfrm>
          <a:prstGeom prst="rect">
            <a:avLst/>
          </a:prstGeom>
          <a:noFill/>
          <a:ln cap="flat" cmpd="sng" w="9525">
            <a:solidFill>
              <a:srgbClr val="000000"/>
            </a:solidFill>
            <a:prstDash val="solid"/>
            <a:round/>
            <a:headEnd len="sm" w="sm" type="none"/>
            <a:tailEnd len="sm" w="sm" type="none"/>
          </a:ln>
        </p:spPr>
      </p:pic>
      <p:pic>
        <p:nvPicPr>
          <p:cNvPr id="131" name="Google Shape;131;p15"/>
          <p:cNvPicPr preferRelativeResize="0"/>
          <p:nvPr/>
        </p:nvPicPr>
        <p:blipFill rotWithShape="1">
          <a:blip r:embed="rId4">
            <a:alphaModFix/>
          </a:blip>
          <a:srcRect b="31521" l="41401" r="1690" t="29125"/>
          <a:stretch/>
        </p:blipFill>
        <p:spPr>
          <a:xfrm>
            <a:off x="7190250" y="11508100"/>
            <a:ext cx="6315450" cy="2729724"/>
          </a:xfrm>
          <a:prstGeom prst="rect">
            <a:avLst/>
          </a:prstGeom>
          <a:noFill/>
          <a:ln cap="flat" cmpd="sng" w="9525">
            <a:solidFill>
              <a:srgbClr val="000000"/>
            </a:solidFill>
            <a:prstDash val="solid"/>
            <a:round/>
            <a:headEnd len="sm" w="sm" type="none"/>
            <a:tailEnd len="sm" w="sm" type="none"/>
          </a:ln>
        </p:spPr>
      </p:pic>
      <p:sp>
        <p:nvSpPr>
          <p:cNvPr id="132" name="Google Shape;132;p15"/>
          <p:cNvSpPr txBox="1"/>
          <p:nvPr/>
        </p:nvSpPr>
        <p:spPr>
          <a:xfrm>
            <a:off x="97650" y="14474825"/>
            <a:ext cx="13901700" cy="964200"/>
          </a:xfrm>
          <a:prstGeom prst="rect">
            <a:avLst/>
          </a:prstGeom>
          <a:noFill/>
          <a:ln>
            <a:noFill/>
          </a:ln>
        </p:spPr>
        <p:txBody>
          <a:bodyPr anchorCtr="0" anchor="t" bIns="91425" lIns="91425" spcFirstLastPara="1" rIns="91425" wrap="square" tIns="91425">
            <a:noAutofit/>
          </a:bodyPr>
          <a:lstStyle/>
          <a:p>
            <a:pPr indent="-349250" lvl="0" marL="457200" rtl="0" algn="ctr">
              <a:spcBef>
                <a:spcPts val="0"/>
              </a:spcBef>
              <a:spcAft>
                <a:spcPts val="0"/>
              </a:spcAft>
              <a:buClr>
                <a:srgbClr val="45818E"/>
              </a:buClr>
              <a:buSzPts val="1900"/>
              <a:buFont typeface="Times New Roman"/>
              <a:buChar char="●"/>
            </a:pPr>
            <a:r>
              <a:rPr lang="en" sz="1900">
                <a:solidFill>
                  <a:srgbClr val="45818E"/>
                </a:solidFill>
                <a:latin typeface="Times New Roman"/>
                <a:ea typeface="Times New Roman"/>
                <a:cs typeface="Times New Roman"/>
                <a:sym typeface="Times New Roman"/>
              </a:rPr>
              <a:t>The effects of the adrenal medullary hormones underlie the role of these hormones in preparation of body for fight or flight.</a:t>
            </a:r>
            <a:endParaRPr sz="1900">
              <a:solidFill>
                <a:srgbClr val="45818E"/>
              </a:solidFill>
              <a:latin typeface="Times New Roman"/>
              <a:ea typeface="Times New Roman"/>
              <a:cs typeface="Times New Roman"/>
              <a:sym typeface="Times New Roman"/>
            </a:endParaRPr>
          </a:p>
          <a:p>
            <a:pPr indent="-349250" lvl="0" marL="457200" rtl="0" algn="ctr">
              <a:spcBef>
                <a:spcPts val="0"/>
              </a:spcBef>
              <a:spcAft>
                <a:spcPts val="0"/>
              </a:spcAft>
              <a:buClr>
                <a:srgbClr val="45818E"/>
              </a:buClr>
              <a:buSzPts val="1900"/>
              <a:buFont typeface="Times New Roman"/>
              <a:buChar char="●"/>
            </a:pPr>
            <a:r>
              <a:rPr lang="en" sz="1900">
                <a:solidFill>
                  <a:srgbClr val="45818E"/>
                </a:solidFill>
                <a:latin typeface="Times New Roman"/>
                <a:ea typeface="Times New Roman"/>
                <a:cs typeface="Times New Roman"/>
                <a:sym typeface="Times New Roman"/>
              </a:rPr>
              <a:t>The overall effect is to </a:t>
            </a:r>
            <a:r>
              <a:rPr lang="en" sz="1900">
                <a:solidFill>
                  <a:srgbClr val="45818E"/>
                </a:solidFill>
                <a:latin typeface="Times New Roman"/>
                <a:ea typeface="Times New Roman"/>
                <a:cs typeface="Times New Roman"/>
                <a:sym typeface="Times New Roman"/>
              </a:rPr>
              <a:t>ensure</a:t>
            </a:r>
            <a:r>
              <a:rPr lang="en" sz="1900">
                <a:solidFill>
                  <a:srgbClr val="45818E"/>
                </a:solidFill>
                <a:latin typeface="Times New Roman"/>
                <a:ea typeface="Times New Roman"/>
                <a:cs typeface="Times New Roman"/>
                <a:sym typeface="Times New Roman"/>
              </a:rPr>
              <a:t> that all requirements for increased muscle activity are available. What are these?</a:t>
            </a:r>
            <a:endParaRPr sz="1900">
              <a:solidFill>
                <a:srgbClr val="45818E"/>
              </a:solidFill>
              <a:latin typeface="Times New Roman"/>
              <a:ea typeface="Times New Roman"/>
              <a:cs typeface="Times New Roman"/>
              <a:sym typeface="Times New Roman"/>
            </a:endParaRPr>
          </a:p>
        </p:txBody>
      </p:sp>
      <p:sp>
        <p:nvSpPr>
          <p:cNvPr id="133" name="Google Shape;133;p15"/>
          <p:cNvSpPr txBox="1"/>
          <p:nvPr/>
        </p:nvSpPr>
        <p:spPr>
          <a:xfrm>
            <a:off x="3438075" y="3397032"/>
            <a:ext cx="879000" cy="68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latin typeface="Times New Roman"/>
                <a:ea typeface="Times New Roman"/>
                <a:cs typeface="Times New Roman"/>
                <a:sym typeface="Times New Roman"/>
              </a:rPr>
              <a:t>Causes</a:t>
            </a:r>
            <a:endParaRPr b="1" sz="1800">
              <a:latin typeface="Times New Roman"/>
              <a:ea typeface="Times New Roman"/>
              <a:cs typeface="Times New Roman"/>
              <a:sym typeface="Times New Roman"/>
            </a:endParaRPr>
          </a:p>
        </p:txBody>
      </p:sp>
      <p:sp>
        <p:nvSpPr>
          <p:cNvPr id="134" name="Google Shape;134;p15"/>
          <p:cNvSpPr/>
          <p:nvPr/>
        </p:nvSpPr>
        <p:spPr>
          <a:xfrm>
            <a:off x="204221" y="10572244"/>
            <a:ext cx="443400" cy="433500"/>
          </a:xfrm>
          <a:prstGeom prst="rect">
            <a:avLst/>
          </a:prstGeom>
          <a:solidFill>
            <a:srgbClr val="A2C4C9"/>
          </a:solidFill>
          <a:ln cap="flat" cmpd="sng" w="9525">
            <a:solidFill>
              <a:srgbClr val="999999"/>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pic>
        <p:nvPicPr>
          <p:cNvPr id="135" name="Google Shape;135;p15"/>
          <p:cNvPicPr preferRelativeResize="0"/>
          <p:nvPr/>
        </p:nvPicPr>
        <p:blipFill rotWithShape="1">
          <a:blip r:embed="rId5">
            <a:alphaModFix/>
          </a:blip>
          <a:srcRect b="4795" l="3408" r="2958" t="21086"/>
          <a:stretch/>
        </p:blipFill>
        <p:spPr>
          <a:xfrm>
            <a:off x="1753800" y="15286625"/>
            <a:ext cx="6441899" cy="3270527"/>
          </a:xfrm>
          <a:prstGeom prst="rect">
            <a:avLst/>
          </a:prstGeom>
          <a:noFill/>
          <a:ln cap="flat" cmpd="sng" w="9525">
            <a:solidFill>
              <a:srgbClr val="000000"/>
            </a:solidFill>
            <a:prstDash val="solid"/>
            <a:round/>
            <a:headEnd len="sm" w="sm" type="none"/>
            <a:tailEnd len="sm" w="sm" type="none"/>
          </a:ln>
        </p:spPr>
      </p:pic>
      <p:sp>
        <p:nvSpPr>
          <p:cNvPr id="136" name="Google Shape;136;p15"/>
          <p:cNvSpPr txBox="1"/>
          <p:nvPr/>
        </p:nvSpPr>
        <p:spPr>
          <a:xfrm>
            <a:off x="8600251" y="16310434"/>
            <a:ext cx="3166200" cy="1679700"/>
          </a:xfrm>
          <a:prstGeom prst="rect">
            <a:avLst/>
          </a:prstGeom>
          <a:noFill/>
          <a:ln>
            <a:noFill/>
          </a:ln>
        </p:spPr>
        <p:txBody>
          <a:bodyPr anchorCtr="0" anchor="t" bIns="242375" lIns="242375" spcFirstLastPara="1" rIns="242375" wrap="square" tIns="242375">
            <a:noAutofit/>
          </a:bodyPr>
          <a:lstStyle/>
          <a:p>
            <a:pPr indent="0" lvl="0" marL="0" rtl="0" algn="l">
              <a:spcBef>
                <a:spcPts val="0"/>
              </a:spcBef>
              <a:spcAft>
                <a:spcPts val="0"/>
              </a:spcAft>
              <a:buNone/>
            </a:pPr>
            <a:r>
              <a:rPr b="1" lang="en" sz="2700">
                <a:solidFill>
                  <a:srgbClr val="8E7CC3"/>
                </a:solidFill>
                <a:latin typeface="Merriweather"/>
                <a:ea typeface="Merriweather"/>
                <a:cs typeface="Merriweather"/>
                <a:sym typeface="Merriweather"/>
              </a:rPr>
              <a:t>Figure 13-4 </a:t>
            </a:r>
            <a:r>
              <a:rPr b="1" lang="en" sz="1600">
                <a:solidFill>
                  <a:srgbClr val="8E7CC3"/>
                </a:solidFill>
                <a:latin typeface="Merriweather"/>
                <a:ea typeface="Merriweather"/>
                <a:cs typeface="Merriweather"/>
                <a:sym typeface="Merriweather"/>
              </a:rPr>
              <a:t>norepinephrine release and recycling</a:t>
            </a:r>
            <a:r>
              <a:rPr b="1" lang="en" sz="2700">
                <a:latin typeface="Merriweather"/>
                <a:ea typeface="Merriweather"/>
                <a:cs typeface="Merriweather"/>
                <a:sym typeface="Merriweather"/>
              </a:rPr>
              <a:t> </a:t>
            </a:r>
            <a:endParaRPr b="1" sz="2700">
              <a:latin typeface="Merriweather"/>
              <a:ea typeface="Merriweather"/>
              <a:cs typeface="Merriweather"/>
              <a:sym typeface="Merriweather"/>
            </a:endParaRPr>
          </a:p>
        </p:txBody>
      </p:sp>
      <p:sp>
        <p:nvSpPr>
          <p:cNvPr id="137" name="Google Shape;137;p15"/>
          <p:cNvSpPr txBox="1"/>
          <p:nvPr/>
        </p:nvSpPr>
        <p:spPr>
          <a:xfrm>
            <a:off x="-2300" y="18695758"/>
            <a:ext cx="3817800" cy="6996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2400">
                <a:solidFill>
                  <a:srgbClr val="FFFFFF"/>
                </a:solidFill>
                <a:latin typeface="Verdana"/>
                <a:ea typeface="Verdana"/>
                <a:cs typeface="Verdana"/>
                <a:sym typeface="Verdana"/>
              </a:rPr>
              <a:t>Footnotes</a:t>
            </a:r>
            <a:endParaRPr sz="2400">
              <a:solidFill>
                <a:srgbClr val="FFFFFF"/>
              </a:solidFill>
              <a:latin typeface="Verdana"/>
              <a:ea typeface="Verdana"/>
              <a:cs typeface="Verdana"/>
              <a:sym typeface="Verdana"/>
            </a:endParaRPr>
          </a:p>
        </p:txBody>
      </p:sp>
      <p:sp>
        <p:nvSpPr>
          <p:cNvPr id="138" name="Google Shape;138;p15"/>
          <p:cNvSpPr/>
          <p:nvPr/>
        </p:nvSpPr>
        <p:spPr>
          <a:xfrm>
            <a:off x="542800" y="18695750"/>
            <a:ext cx="13585500" cy="433500"/>
          </a:xfrm>
          <a:prstGeom prst="rect">
            <a:avLst/>
          </a:prstGeom>
          <a:solidFill>
            <a:srgbClr val="F1C232"/>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Clr>
                <a:srgbClr val="000000"/>
              </a:buClr>
              <a:buSzPts val="1100"/>
              <a:buFont typeface="Arial"/>
              <a:buNone/>
            </a:pPr>
            <a:r>
              <a:rPr lang="en" sz="2500">
                <a:solidFill>
                  <a:srgbClr val="FFFFFF"/>
                </a:solidFill>
                <a:latin typeface="Oswald"/>
                <a:ea typeface="Oswald"/>
                <a:cs typeface="Oswald"/>
                <a:sym typeface="Oswald"/>
              </a:rPr>
              <a:t>FOOTNOTES</a:t>
            </a:r>
            <a:endParaRPr/>
          </a:p>
        </p:txBody>
      </p:sp>
      <p:sp>
        <p:nvSpPr>
          <p:cNvPr id="139" name="Google Shape;139;p15"/>
          <p:cNvSpPr/>
          <p:nvPr/>
        </p:nvSpPr>
        <p:spPr>
          <a:xfrm>
            <a:off x="-2300" y="18695750"/>
            <a:ext cx="468600" cy="433500"/>
          </a:xfrm>
          <a:prstGeom prst="rect">
            <a:avLst/>
          </a:prstGeom>
          <a:solidFill>
            <a:srgbClr val="666666"/>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140" name="Google Shape;140;p15"/>
          <p:cNvSpPr txBox="1"/>
          <p:nvPr/>
        </p:nvSpPr>
        <p:spPr>
          <a:xfrm>
            <a:off x="-31300" y="19170875"/>
            <a:ext cx="14097000" cy="1423200"/>
          </a:xfrm>
          <a:prstGeom prst="rect">
            <a:avLst/>
          </a:prstGeom>
          <a:noFill/>
          <a:ln>
            <a:noFill/>
          </a:ln>
        </p:spPr>
        <p:txBody>
          <a:bodyPr anchorCtr="0" anchor="t" bIns="91425" lIns="91425" spcFirstLastPara="1" rIns="91425" wrap="square" tIns="91425">
            <a:noAutofit/>
          </a:bodyPr>
          <a:lstStyle/>
          <a:p>
            <a:pPr indent="-330200" lvl="0" marL="457200" rtl="0" algn="l">
              <a:spcBef>
                <a:spcPts val="0"/>
              </a:spcBef>
              <a:spcAft>
                <a:spcPts val="0"/>
              </a:spcAft>
              <a:buSzPts val="1600"/>
              <a:buFont typeface="Times New Roman"/>
              <a:buAutoNum type="arabicPeriod"/>
            </a:pPr>
            <a:r>
              <a:rPr lang="en" sz="1600">
                <a:latin typeface="Times New Roman"/>
                <a:ea typeface="Times New Roman"/>
                <a:cs typeface="Times New Roman"/>
                <a:sym typeface="Times New Roman"/>
              </a:rPr>
              <a:t>Epinephrine has more affinity on beta receptors which control these actions.</a:t>
            </a:r>
            <a:endParaRPr sz="1600">
              <a:latin typeface="Times New Roman"/>
              <a:ea typeface="Times New Roman"/>
              <a:cs typeface="Times New Roman"/>
              <a:sym typeface="Times New Roman"/>
            </a:endParaRPr>
          </a:p>
          <a:p>
            <a:pPr indent="-330200" lvl="0" marL="457200" rtl="0" algn="l">
              <a:spcBef>
                <a:spcPts val="0"/>
              </a:spcBef>
              <a:spcAft>
                <a:spcPts val="0"/>
              </a:spcAft>
              <a:buSzPts val="1600"/>
              <a:buFont typeface="Times New Roman"/>
              <a:buAutoNum type="arabicPeriod"/>
            </a:pPr>
            <a:r>
              <a:rPr lang="en" sz="1600">
                <a:latin typeface="Times New Roman"/>
                <a:ea typeface="Times New Roman"/>
                <a:cs typeface="Times New Roman"/>
                <a:sym typeface="Times New Roman"/>
              </a:rPr>
              <a:t>Norepinephrine has more affinity on alpha receptors which mediate these effects. </a:t>
            </a:r>
            <a:endParaRPr sz="1600">
              <a:latin typeface="Times New Roman"/>
              <a:ea typeface="Times New Roman"/>
              <a:cs typeface="Times New Roman"/>
              <a:sym typeface="Times New Roman"/>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4" name="Shape 144"/>
        <p:cNvGrpSpPr/>
        <p:nvPr/>
      </p:nvGrpSpPr>
      <p:grpSpPr>
        <a:xfrm>
          <a:off x="0" y="0"/>
          <a:ext cx="0" cy="0"/>
          <a:chOff x="0" y="0"/>
          <a:chExt cx="0" cy="0"/>
        </a:xfrm>
      </p:grpSpPr>
      <p:sp>
        <p:nvSpPr>
          <p:cNvPr id="145" name="Google Shape;145;p16"/>
          <p:cNvSpPr/>
          <p:nvPr/>
        </p:nvSpPr>
        <p:spPr>
          <a:xfrm>
            <a:off x="0" y="370466"/>
            <a:ext cx="11331900" cy="699600"/>
          </a:xfrm>
          <a:prstGeom prst="rect">
            <a:avLst/>
          </a:prstGeom>
          <a:solidFill>
            <a:srgbClr val="F1C232"/>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146" name="Google Shape;146;p16"/>
          <p:cNvSpPr/>
          <p:nvPr/>
        </p:nvSpPr>
        <p:spPr>
          <a:xfrm>
            <a:off x="656616" y="370511"/>
            <a:ext cx="273300" cy="699600"/>
          </a:xfrm>
          <a:prstGeom prst="rect">
            <a:avLst/>
          </a:prstGeom>
          <a:solidFill>
            <a:srgbClr val="FFFFFF"/>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147" name="Google Shape;147;p16"/>
          <p:cNvSpPr txBox="1"/>
          <p:nvPr/>
        </p:nvSpPr>
        <p:spPr>
          <a:xfrm>
            <a:off x="11331900" y="360125"/>
            <a:ext cx="3730200" cy="9642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3500">
                <a:latin typeface="Oswald"/>
                <a:ea typeface="Oswald"/>
                <a:cs typeface="Oswald"/>
                <a:sym typeface="Oswald"/>
              </a:rPr>
              <a:t>Lecture Thirteen </a:t>
            </a:r>
            <a:endParaRPr sz="3500">
              <a:latin typeface="Oswald"/>
              <a:ea typeface="Oswald"/>
              <a:cs typeface="Oswald"/>
              <a:sym typeface="Oswald"/>
            </a:endParaRPr>
          </a:p>
        </p:txBody>
      </p:sp>
      <p:sp>
        <p:nvSpPr>
          <p:cNvPr id="148" name="Google Shape;148;p16"/>
          <p:cNvSpPr txBox="1"/>
          <p:nvPr/>
        </p:nvSpPr>
        <p:spPr>
          <a:xfrm>
            <a:off x="1194478" y="370508"/>
            <a:ext cx="11277600" cy="69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3200">
                <a:solidFill>
                  <a:srgbClr val="FFFFFF"/>
                </a:solidFill>
                <a:latin typeface="Oswald"/>
                <a:ea typeface="Oswald"/>
                <a:cs typeface="Oswald"/>
                <a:sym typeface="Oswald"/>
              </a:rPr>
              <a:t>PHYSIOLOGY OF ADRENAL MEDULLA AND PHEOCHROMOCYTOMA </a:t>
            </a:r>
            <a:endParaRPr sz="3200">
              <a:solidFill>
                <a:srgbClr val="FFFFFF"/>
              </a:solidFill>
              <a:latin typeface="Oswald"/>
              <a:ea typeface="Oswald"/>
              <a:cs typeface="Oswald"/>
              <a:sym typeface="Oswald"/>
            </a:endParaRPr>
          </a:p>
        </p:txBody>
      </p:sp>
      <p:sp>
        <p:nvSpPr>
          <p:cNvPr id="149" name="Google Shape;149;p16"/>
          <p:cNvSpPr txBox="1"/>
          <p:nvPr/>
        </p:nvSpPr>
        <p:spPr>
          <a:xfrm>
            <a:off x="195225" y="360121"/>
            <a:ext cx="461400" cy="4224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4500">
                <a:solidFill>
                  <a:srgbClr val="FFFFFF"/>
                </a:solidFill>
                <a:latin typeface="Oswald"/>
                <a:ea typeface="Oswald"/>
                <a:cs typeface="Oswald"/>
                <a:sym typeface="Oswald"/>
              </a:rPr>
              <a:t>3</a:t>
            </a:r>
            <a:r>
              <a:rPr lang="en" sz="4500">
                <a:solidFill>
                  <a:srgbClr val="FFFFFF"/>
                </a:solidFill>
                <a:latin typeface="Oswald"/>
                <a:ea typeface="Oswald"/>
                <a:cs typeface="Oswald"/>
                <a:sym typeface="Oswald"/>
              </a:rPr>
              <a:t>1</a:t>
            </a:r>
            <a:endParaRPr sz="4500">
              <a:solidFill>
                <a:srgbClr val="FFFFFF"/>
              </a:solidFill>
              <a:latin typeface="Oswald"/>
              <a:ea typeface="Oswald"/>
              <a:cs typeface="Oswald"/>
              <a:sym typeface="Oswald"/>
            </a:endParaRPr>
          </a:p>
        </p:txBody>
      </p:sp>
      <p:sp>
        <p:nvSpPr>
          <p:cNvPr id="150" name="Google Shape;150;p16"/>
          <p:cNvSpPr/>
          <p:nvPr/>
        </p:nvSpPr>
        <p:spPr>
          <a:xfrm flipH="1" rot="10800000">
            <a:off x="351149" y="2099938"/>
            <a:ext cx="13394700" cy="12643500"/>
          </a:xfrm>
          <a:prstGeom prst="round1Rect">
            <a:avLst>
              <a:gd fmla="val 12095" name="adj"/>
            </a:avLst>
          </a:prstGeom>
          <a:noFill/>
          <a:ln cap="flat" cmpd="sng" w="9525">
            <a:solidFill>
              <a:srgbClr val="F1C232"/>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151" name="Google Shape;151;p16"/>
          <p:cNvSpPr/>
          <p:nvPr/>
        </p:nvSpPr>
        <p:spPr>
          <a:xfrm>
            <a:off x="12301225" y="2099575"/>
            <a:ext cx="443400" cy="12643500"/>
          </a:xfrm>
          <a:prstGeom prst="rect">
            <a:avLst/>
          </a:prstGeom>
          <a:solidFill>
            <a:srgbClr val="FFD966"/>
          </a:solidFill>
          <a:ln cap="flat" cmpd="sng" w="9525">
            <a:solidFill>
              <a:srgbClr val="999999"/>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152" name="Google Shape;152;p16"/>
          <p:cNvSpPr/>
          <p:nvPr/>
        </p:nvSpPr>
        <p:spPr>
          <a:xfrm>
            <a:off x="11706875" y="2099575"/>
            <a:ext cx="443400" cy="12643500"/>
          </a:xfrm>
          <a:prstGeom prst="rect">
            <a:avLst/>
          </a:prstGeom>
          <a:solidFill>
            <a:srgbClr val="FFD966"/>
          </a:solidFill>
          <a:ln cap="flat" cmpd="sng" w="9525">
            <a:solidFill>
              <a:srgbClr val="999999"/>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153" name="Google Shape;153;p16"/>
          <p:cNvSpPr/>
          <p:nvPr/>
        </p:nvSpPr>
        <p:spPr>
          <a:xfrm>
            <a:off x="656625" y="3272586"/>
            <a:ext cx="203700" cy="201600"/>
          </a:xfrm>
          <a:prstGeom prst="rect">
            <a:avLst/>
          </a:prstGeom>
          <a:solidFill>
            <a:srgbClr val="FFE599"/>
          </a:solidFill>
          <a:ln>
            <a:noFill/>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154" name="Google Shape;154;p16"/>
          <p:cNvSpPr txBox="1"/>
          <p:nvPr/>
        </p:nvSpPr>
        <p:spPr>
          <a:xfrm>
            <a:off x="605850" y="1389575"/>
            <a:ext cx="13679700" cy="783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800">
                <a:solidFill>
                  <a:srgbClr val="F1C232"/>
                </a:solidFill>
                <a:latin typeface="Oswald"/>
                <a:ea typeface="Oswald"/>
                <a:cs typeface="Oswald"/>
                <a:sym typeface="Oswald"/>
              </a:rPr>
              <a:t>Control of secretion of adrenal medullary hormones</a:t>
            </a:r>
            <a:endParaRPr sz="3800">
              <a:solidFill>
                <a:srgbClr val="F1C232"/>
              </a:solidFill>
              <a:latin typeface="Oswald"/>
              <a:ea typeface="Oswald"/>
              <a:cs typeface="Oswald"/>
              <a:sym typeface="Oswald"/>
            </a:endParaRPr>
          </a:p>
          <a:p>
            <a:pPr indent="0" lvl="0" marL="0" rtl="0" algn="l">
              <a:spcBef>
                <a:spcPts val="0"/>
              </a:spcBef>
              <a:spcAft>
                <a:spcPts val="0"/>
              </a:spcAft>
              <a:buNone/>
            </a:pPr>
            <a:r>
              <a:t/>
            </a:r>
            <a:endParaRPr sz="3800">
              <a:solidFill>
                <a:schemeClr val="accent5"/>
              </a:solidFill>
              <a:latin typeface="Oswald"/>
              <a:ea typeface="Oswald"/>
              <a:cs typeface="Oswald"/>
              <a:sym typeface="Oswald"/>
            </a:endParaRPr>
          </a:p>
        </p:txBody>
      </p:sp>
      <p:sp>
        <p:nvSpPr>
          <p:cNvPr id="155" name="Google Shape;155;p16"/>
          <p:cNvSpPr txBox="1"/>
          <p:nvPr/>
        </p:nvSpPr>
        <p:spPr>
          <a:xfrm>
            <a:off x="895125" y="2237825"/>
            <a:ext cx="8788500" cy="4274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600">
                <a:latin typeface="Times New Roman"/>
                <a:ea typeface="Times New Roman"/>
                <a:cs typeface="Times New Roman"/>
                <a:sym typeface="Times New Roman"/>
              </a:rPr>
              <a:t>The adrenal medulla is innervated by the sympathetic nervous system</a:t>
            </a:r>
            <a:r>
              <a:rPr baseline="30000" lang="en" sz="2600">
                <a:latin typeface="Times New Roman"/>
                <a:ea typeface="Times New Roman"/>
                <a:cs typeface="Times New Roman"/>
                <a:sym typeface="Times New Roman"/>
              </a:rPr>
              <a:t>1</a:t>
            </a:r>
            <a:r>
              <a:rPr lang="en" sz="2600">
                <a:latin typeface="Times New Roman"/>
                <a:ea typeface="Times New Roman"/>
                <a:cs typeface="Times New Roman"/>
                <a:sym typeface="Times New Roman"/>
              </a:rPr>
              <a:t>. </a:t>
            </a:r>
            <a:endParaRPr sz="2600">
              <a:latin typeface="Times New Roman"/>
              <a:ea typeface="Times New Roman"/>
              <a:cs typeface="Times New Roman"/>
              <a:sym typeface="Times New Roman"/>
            </a:endParaRPr>
          </a:p>
          <a:p>
            <a:pPr indent="0" lvl="0" marL="0" rtl="0" algn="l">
              <a:spcBef>
                <a:spcPts val="0"/>
              </a:spcBef>
              <a:spcAft>
                <a:spcPts val="0"/>
              </a:spcAft>
              <a:buNone/>
            </a:pPr>
            <a:r>
              <a:rPr lang="en" sz="2600">
                <a:latin typeface="Times New Roman"/>
                <a:ea typeface="Times New Roman"/>
                <a:cs typeface="Times New Roman"/>
                <a:sym typeface="Times New Roman"/>
              </a:rPr>
              <a:t>Adrenal hormones are released from the medulla in response to signals from the sympathetic nervous </a:t>
            </a:r>
            <a:r>
              <a:rPr lang="en" sz="2600">
                <a:latin typeface="Times New Roman"/>
                <a:ea typeface="Times New Roman"/>
                <a:cs typeface="Times New Roman"/>
                <a:sym typeface="Times New Roman"/>
              </a:rPr>
              <a:t>system</a:t>
            </a:r>
            <a:r>
              <a:rPr lang="en" sz="2600">
                <a:latin typeface="Times New Roman"/>
                <a:ea typeface="Times New Roman"/>
                <a:cs typeface="Times New Roman"/>
                <a:sym typeface="Times New Roman"/>
              </a:rPr>
              <a:t>.</a:t>
            </a:r>
            <a:endParaRPr sz="2600">
              <a:latin typeface="Times New Roman"/>
              <a:ea typeface="Times New Roman"/>
              <a:cs typeface="Times New Roman"/>
              <a:sym typeface="Times New Roman"/>
            </a:endParaRPr>
          </a:p>
          <a:p>
            <a:pPr indent="0" lvl="0" marL="0" rtl="0" algn="l">
              <a:spcBef>
                <a:spcPts val="0"/>
              </a:spcBef>
              <a:spcAft>
                <a:spcPts val="0"/>
              </a:spcAft>
              <a:buNone/>
            </a:pPr>
            <a:r>
              <a:rPr lang="en" sz="2600">
                <a:latin typeface="Times New Roman"/>
                <a:ea typeface="Times New Roman"/>
                <a:cs typeface="Times New Roman"/>
                <a:sym typeface="Times New Roman"/>
              </a:rPr>
              <a:t>The sympathetic nervous system is activated in response to stress also </a:t>
            </a:r>
            <a:r>
              <a:rPr lang="en" sz="2600">
                <a:latin typeface="Times New Roman"/>
                <a:ea typeface="Times New Roman"/>
                <a:cs typeface="Times New Roman"/>
                <a:sym typeface="Times New Roman"/>
              </a:rPr>
              <a:t>known</a:t>
            </a:r>
            <a:r>
              <a:rPr lang="en" sz="2600">
                <a:latin typeface="Times New Roman"/>
                <a:ea typeface="Times New Roman"/>
                <a:cs typeface="Times New Roman"/>
                <a:sym typeface="Times New Roman"/>
              </a:rPr>
              <a:t> as the “fight or flight” response.</a:t>
            </a:r>
            <a:endParaRPr sz="2600">
              <a:latin typeface="Times New Roman"/>
              <a:ea typeface="Times New Roman"/>
              <a:cs typeface="Times New Roman"/>
              <a:sym typeface="Times New Roman"/>
            </a:endParaRPr>
          </a:p>
          <a:p>
            <a:pPr indent="0" lvl="0" marL="0" rtl="0" algn="l">
              <a:spcBef>
                <a:spcPts val="0"/>
              </a:spcBef>
              <a:spcAft>
                <a:spcPts val="0"/>
              </a:spcAft>
              <a:buNone/>
            </a:pPr>
            <a:r>
              <a:rPr lang="en" sz="2600">
                <a:latin typeface="Times New Roman"/>
                <a:ea typeface="Times New Roman"/>
                <a:cs typeface="Times New Roman"/>
                <a:sym typeface="Times New Roman"/>
              </a:rPr>
              <a:t> Stress can be physical (exercise), physiological (hypoglycemia, </a:t>
            </a:r>
            <a:r>
              <a:rPr lang="en" sz="2600">
                <a:latin typeface="Times New Roman"/>
                <a:ea typeface="Times New Roman"/>
                <a:cs typeface="Times New Roman"/>
                <a:sym typeface="Times New Roman"/>
              </a:rPr>
              <a:t>hemorrhage</a:t>
            </a:r>
            <a:r>
              <a:rPr lang="en" sz="2600">
                <a:latin typeface="Times New Roman"/>
                <a:ea typeface="Times New Roman"/>
                <a:cs typeface="Times New Roman"/>
                <a:sym typeface="Times New Roman"/>
              </a:rPr>
              <a:t>), or emotional</a:t>
            </a:r>
            <a:endParaRPr sz="2600">
              <a:latin typeface="Times New Roman"/>
              <a:ea typeface="Times New Roman"/>
              <a:cs typeface="Times New Roman"/>
              <a:sym typeface="Times New Roman"/>
            </a:endParaRPr>
          </a:p>
          <a:p>
            <a:pPr indent="0" lvl="0" marL="0" rtl="0" algn="l">
              <a:spcBef>
                <a:spcPts val="0"/>
              </a:spcBef>
              <a:spcAft>
                <a:spcPts val="0"/>
              </a:spcAft>
              <a:buNone/>
            </a:pPr>
            <a:r>
              <a:rPr lang="en" sz="2600">
                <a:latin typeface="Times New Roman"/>
                <a:ea typeface="Times New Roman"/>
                <a:cs typeface="Times New Roman"/>
                <a:sym typeface="Times New Roman"/>
              </a:rPr>
              <a:t>Cortisol, when secreted from the adrenal cortex in response to stress, causes release of these hormones from the medulla.</a:t>
            </a:r>
            <a:endParaRPr sz="2600">
              <a:latin typeface="Times New Roman"/>
              <a:ea typeface="Times New Roman"/>
              <a:cs typeface="Times New Roman"/>
              <a:sym typeface="Times New Roman"/>
            </a:endParaRPr>
          </a:p>
        </p:txBody>
      </p:sp>
      <p:pic>
        <p:nvPicPr>
          <p:cNvPr id="156" name="Google Shape;156;p16"/>
          <p:cNvPicPr preferRelativeResize="0"/>
          <p:nvPr/>
        </p:nvPicPr>
        <p:blipFill rotWithShape="1">
          <a:blip r:embed="rId3">
            <a:alphaModFix/>
          </a:blip>
          <a:srcRect b="0" l="6951" r="44771" t="13103"/>
          <a:stretch/>
        </p:blipFill>
        <p:spPr>
          <a:xfrm>
            <a:off x="10798036" y="2256150"/>
            <a:ext cx="2743916" cy="2784000"/>
          </a:xfrm>
          <a:prstGeom prst="rect">
            <a:avLst/>
          </a:prstGeom>
          <a:noFill/>
          <a:ln cap="flat" cmpd="sng" w="9525">
            <a:solidFill>
              <a:srgbClr val="000000"/>
            </a:solidFill>
            <a:prstDash val="solid"/>
            <a:round/>
            <a:headEnd len="sm" w="sm" type="none"/>
            <a:tailEnd len="sm" w="sm" type="none"/>
          </a:ln>
        </p:spPr>
      </p:pic>
      <p:sp>
        <p:nvSpPr>
          <p:cNvPr id="157" name="Google Shape;157;p16"/>
          <p:cNvSpPr/>
          <p:nvPr/>
        </p:nvSpPr>
        <p:spPr>
          <a:xfrm>
            <a:off x="656625" y="5647285"/>
            <a:ext cx="203700" cy="201600"/>
          </a:xfrm>
          <a:prstGeom prst="rect">
            <a:avLst/>
          </a:prstGeom>
          <a:solidFill>
            <a:srgbClr val="FFE599"/>
          </a:solidFill>
          <a:ln>
            <a:noFill/>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158" name="Google Shape;158;p16"/>
          <p:cNvSpPr/>
          <p:nvPr/>
        </p:nvSpPr>
        <p:spPr>
          <a:xfrm>
            <a:off x="656625" y="4029366"/>
            <a:ext cx="203700" cy="201600"/>
          </a:xfrm>
          <a:prstGeom prst="rect">
            <a:avLst/>
          </a:prstGeom>
          <a:solidFill>
            <a:srgbClr val="FFE599"/>
          </a:solidFill>
          <a:ln>
            <a:noFill/>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159" name="Google Shape;159;p16"/>
          <p:cNvSpPr/>
          <p:nvPr/>
        </p:nvSpPr>
        <p:spPr>
          <a:xfrm>
            <a:off x="656625" y="2445386"/>
            <a:ext cx="203700" cy="201600"/>
          </a:xfrm>
          <a:prstGeom prst="rect">
            <a:avLst/>
          </a:prstGeom>
          <a:solidFill>
            <a:srgbClr val="FFE599"/>
          </a:solidFill>
          <a:ln>
            <a:noFill/>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pic>
        <p:nvPicPr>
          <p:cNvPr id="160" name="Google Shape;160;p16"/>
          <p:cNvPicPr preferRelativeResize="0"/>
          <p:nvPr/>
        </p:nvPicPr>
        <p:blipFill rotWithShape="1">
          <a:blip r:embed="rId4">
            <a:alphaModFix/>
          </a:blip>
          <a:srcRect b="12192" l="14769" r="14393" t="25761"/>
          <a:stretch/>
        </p:blipFill>
        <p:spPr>
          <a:xfrm>
            <a:off x="2631575" y="11590000"/>
            <a:ext cx="4584598" cy="2582089"/>
          </a:xfrm>
          <a:prstGeom prst="rect">
            <a:avLst/>
          </a:prstGeom>
          <a:noFill/>
          <a:ln cap="flat" cmpd="sng" w="9525">
            <a:solidFill>
              <a:srgbClr val="000000"/>
            </a:solidFill>
            <a:prstDash val="solid"/>
            <a:round/>
            <a:headEnd len="sm" w="sm" type="none"/>
            <a:tailEnd len="sm" w="sm" type="none"/>
          </a:ln>
        </p:spPr>
      </p:pic>
      <p:sp>
        <p:nvSpPr>
          <p:cNvPr id="161" name="Google Shape;161;p16"/>
          <p:cNvSpPr/>
          <p:nvPr/>
        </p:nvSpPr>
        <p:spPr>
          <a:xfrm>
            <a:off x="4106888" y="14901575"/>
            <a:ext cx="5109000" cy="699600"/>
          </a:xfrm>
          <a:prstGeom prst="roundRect">
            <a:avLst>
              <a:gd fmla="val 16667" name="adj"/>
            </a:avLst>
          </a:prstGeom>
          <a:solidFill>
            <a:srgbClr val="FFD96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200">
                <a:solidFill>
                  <a:srgbClr val="FFFFFF"/>
                </a:solidFill>
                <a:latin typeface="Oswald"/>
                <a:ea typeface="Oswald"/>
                <a:cs typeface="Oswald"/>
                <a:sym typeface="Oswald"/>
              </a:rPr>
              <a:t>Adrenergic Receptors</a:t>
            </a:r>
            <a:endParaRPr sz="3200">
              <a:solidFill>
                <a:srgbClr val="FFFFFF"/>
              </a:solidFill>
              <a:latin typeface="Oswald"/>
              <a:ea typeface="Oswald"/>
              <a:cs typeface="Oswald"/>
              <a:sym typeface="Oswald"/>
            </a:endParaRPr>
          </a:p>
        </p:txBody>
      </p:sp>
      <p:sp>
        <p:nvSpPr>
          <p:cNvPr id="162" name="Google Shape;162;p16"/>
          <p:cNvSpPr/>
          <p:nvPr/>
        </p:nvSpPr>
        <p:spPr>
          <a:xfrm>
            <a:off x="961613" y="15832025"/>
            <a:ext cx="4943100" cy="699600"/>
          </a:xfrm>
          <a:prstGeom prst="roundRect">
            <a:avLst>
              <a:gd fmla="val 16667" name="adj"/>
            </a:avLst>
          </a:prstGeom>
          <a:solidFill>
            <a:srgbClr val="FFF2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3000">
                <a:latin typeface="Times New Roman"/>
                <a:ea typeface="Times New Roman"/>
                <a:cs typeface="Times New Roman"/>
                <a:sym typeface="Times New Roman"/>
              </a:rPr>
              <a:t>Alpha-Adrenergic Receptors</a:t>
            </a:r>
            <a:endParaRPr sz="3000">
              <a:latin typeface="Times New Roman"/>
              <a:ea typeface="Times New Roman"/>
              <a:cs typeface="Times New Roman"/>
              <a:sym typeface="Times New Roman"/>
            </a:endParaRPr>
          </a:p>
        </p:txBody>
      </p:sp>
      <p:sp>
        <p:nvSpPr>
          <p:cNvPr id="163" name="Google Shape;163;p16"/>
          <p:cNvSpPr/>
          <p:nvPr/>
        </p:nvSpPr>
        <p:spPr>
          <a:xfrm>
            <a:off x="7468116" y="15832025"/>
            <a:ext cx="4584600" cy="699600"/>
          </a:xfrm>
          <a:prstGeom prst="roundRect">
            <a:avLst>
              <a:gd fmla="val 16667" name="adj"/>
            </a:avLst>
          </a:prstGeom>
          <a:solidFill>
            <a:srgbClr val="FFF2CC"/>
          </a:solid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en" sz="3000">
                <a:latin typeface="Times New Roman"/>
                <a:ea typeface="Times New Roman"/>
                <a:cs typeface="Times New Roman"/>
                <a:sym typeface="Times New Roman"/>
              </a:rPr>
              <a:t>Beta-Adrenergic Receptors</a:t>
            </a:r>
            <a:endParaRPr sz="3000">
              <a:latin typeface="Times New Roman"/>
              <a:ea typeface="Times New Roman"/>
              <a:cs typeface="Times New Roman"/>
              <a:sym typeface="Times New Roman"/>
            </a:endParaRPr>
          </a:p>
        </p:txBody>
      </p:sp>
      <p:cxnSp>
        <p:nvCxnSpPr>
          <p:cNvPr id="164" name="Google Shape;164;p16"/>
          <p:cNvCxnSpPr>
            <a:stCxn id="161" idx="3"/>
            <a:endCxn id="163" idx="0"/>
          </p:cNvCxnSpPr>
          <p:nvPr/>
        </p:nvCxnSpPr>
        <p:spPr>
          <a:xfrm>
            <a:off x="9215888" y="15251375"/>
            <a:ext cx="544500" cy="580800"/>
          </a:xfrm>
          <a:prstGeom prst="curvedConnector2">
            <a:avLst/>
          </a:prstGeom>
          <a:noFill/>
          <a:ln cap="flat" cmpd="sng" w="28575">
            <a:solidFill>
              <a:srgbClr val="B7B7B7"/>
            </a:solidFill>
            <a:prstDash val="solid"/>
            <a:round/>
            <a:headEnd len="med" w="med" type="none"/>
            <a:tailEnd len="med" w="med" type="stealth"/>
          </a:ln>
        </p:spPr>
      </p:cxnSp>
      <p:cxnSp>
        <p:nvCxnSpPr>
          <p:cNvPr id="165" name="Google Shape;165;p16"/>
          <p:cNvCxnSpPr>
            <a:stCxn id="161" idx="1"/>
            <a:endCxn id="162" idx="0"/>
          </p:cNvCxnSpPr>
          <p:nvPr/>
        </p:nvCxnSpPr>
        <p:spPr>
          <a:xfrm flipH="1">
            <a:off x="3433088" y="15251375"/>
            <a:ext cx="673800" cy="580800"/>
          </a:xfrm>
          <a:prstGeom prst="curvedConnector2">
            <a:avLst/>
          </a:prstGeom>
          <a:noFill/>
          <a:ln cap="flat" cmpd="sng" w="28575">
            <a:solidFill>
              <a:srgbClr val="B7B7B7"/>
            </a:solidFill>
            <a:prstDash val="solid"/>
            <a:round/>
            <a:headEnd len="med" w="med" type="none"/>
            <a:tailEnd len="med" w="med" type="stealth"/>
          </a:ln>
        </p:spPr>
      </p:cxnSp>
      <p:sp>
        <p:nvSpPr>
          <p:cNvPr id="166" name="Google Shape;166;p16"/>
          <p:cNvSpPr/>
          <p:nvPr/>
        </p:nvSpPr>
        <p:spPr>
          <a:xfrm>
            <a:off x="961613" y="16606928"/>
            <a:ext cx="4943100" cy="2271900"/>
          </a:xfrm>
          <a:prstGeom prst="roundRect">
            <a:avLst>
              <a:gd fmla="val 6933" name="adj"/>
            </a:avLst>
          </a:prstGeom>
          <a:solidFill>
            <a:srgbClr val="FFFFFF"/>
          </a:solidFill>
          <a:ln cap="flat" cmpd="sng" w="28575">
            <a:solidFill>
              <a:srgbClr val="FFF2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2500">
                <a:highlight>
                  <a:srgbClr val="FFF2CC"/>
                </a:highlight>
                <a:latin typeface="Times New Roman"/>
                <a:ea typeface="Times New Roman"/>
                <a:cs typeface="Times New Roman"/>
                <a:sym typeface="Times New Roman"/>
              </a:rPr>
              <a:t>alpha 1</a:t>
            </a:r>
            <a:r>
              <a:rPr lang="en" sz="2500">
                <a:latin typeface="Times New Roman"/>
                <a:ea typeface="Times New Roman"/>
                <a:cs typeface="Times New Roman"/>
                <a:sym typeface="Times New Roman"/>
              </a:rPr>
              <a:t> : </a:t>
            </a:r>
            <a:r>
              <a:rPr lang="en" sz="2500" u="sng">
                <a:latin typeface="Times New Roman"/>
                <a:ea typeface="Times New Roman"/>
                <a:cs typeface="Times New Roman"/>
                <a:sym typeface="Times New Roman"/>
              </a:rPr>
              <a:t>vasoconstriction</a:t>
            </a:r>
            <a:r>
              <a:rPr lang="en" sz="2500">
                <a:latin typeface="Times New Roman"/>
                <a:ea typeface="Times New Roman"/>
                <a:cs typeface="Times New Roman"/>
                <a:sym typeface="Times New Roman"/>
              </a:rPr>
              <a:t>, intestinal relaxation, uterine contraction, pupillary</a:t>
            </a:r>
            <a:r>
              <a:rPr lang="en" sz="2500">
                <a:latin typeface="Times New Roman"/>
                <a:ea typeface="Times New Roman"/>
                <a:cs typeface="Times New Roman"/>
                <a:sym typeface="Times New Roman"/>
              </a:rPr>
              <a:t> </a:t>
            </a:r>
            <a:r>
              <a:rPr lang="en" sz="2500">
                <a:latin typeface="Times New Roman"/>
                <a:ea typeface="Times New Roman"/>
                <a:cs typeface="Times New Roman"/>
                <a:sym typeface="Times New Roman"/>
              </a:rPr>
              <a:t>dilation</a:t>
            </a:r>
            <a:endParaRPr sz="2500">
              <a:latin typeface="Times New Roman"/>
              <a:ea typeface="Times New Roman"/>
              <a:cs typeface="Times New Roman"/>
              <a:sym typeface="Times New Roman"/>
            </a:endParaRPr>
          </a:p>
          <a:p>
            <a:pPr indent="0" lvl="0" marL="0" rtl="0" algn="l">
              <a:spcBef>
                <a:spcPts val="0"/>
              </a:spcBef>
              <a:spcAft>
                <a:spcPts val="0"/>
              </a:spcAft>
              <a:buNone/>
            </a:pPr>
            <a:r>
              <a:rPr b="1" lang="en" sz="2500">
                <a:solidFill>
                  <a:schemeClr val="dk1"/>
                </a:solidFill>
                <a:highlight>
                  <a:srgbClr val="FFF2CC"/>
                </a:highlight>
                <a:latin typeface="Times New Roman"/>
                <a:ea typeface="Times New Roman"/>
                <a:cs typeface="Times New Roman"/>
                <a:sym typeface="Times New Roman"/>
              </a:rPr>
              <a:t>alpha </a:t>
            </a:r>
            <a:r>
              <a:rPr b="1" lang="en" sz="2500">
                <a:highlight>
                  <a:srgbClr val="FFF2CC"/>
                </a:highlight>
                <a:latin typeface="Times New Roman"/>
                <a:ea typeface="Times New Roman"/>
                <a:cs typeface="Times New Roman"/>
                <a:sym typeface="Times New Roman"/>
              </a:rPr>
              <a:t>2</a:t>
            </a:r>
            <a:r>
              <a:rPr lang="en" sz="2500">
                <a:latin typeface="Times New Roman"/>
                <a:ea typeface="Times New Roman"/>
                <a:cs typeface="Times New Roman"/>
                <a:sym typeface="Times New Roman"/>
              </a:rPr>
              <a:t> : </a:t>
            </a:r>
            <a:r>
              <a:rPr lang="en" sz="2500">
                <a:latin typeface="Times New Roman"/>
                <a:ea typeface="Times New Roman"/>
                <a:cs typeface="Times New Roman"/>
                <a:sym typeface="Times New Roman"/>
              </a:rPr>
              <a:t>platelet</a:t>
            </a:r>
            <a:r>
              <a:rPr lang="en" sz="2500">
                <a:latin typeface="Times New Roman"/>
                <a:ea typeface="Times New Roman"/>
                <a:cs typeface="Times New Roman"/>
                <a:sym typeface="Times New Roman"/>
              </a:rPr>
              <a:t> </a:t>
            </a:r>
            <a:r>
              <a:rPr lang="en" sz="2500">
                <a:solidFill>
                  <a:schemeClr val="dk1"/>
                </a:solidFill>
                <a:latin typeface="Times New Roman"/>
                <a:ea typeface="Times New Roman"/>
                <a:cs typeface="Times New Roman"/>
                <a:sym typeface="Times New Roman"/>
              </a:rPr>
              <a:t>aggregation, vasoconstriction,   insulin secretion</a:t>
            </a:r>
            <a:endParaRPr sz="2500">
              <a:latin typeface="Times New Roman"/>
              <a:ea typeface="Times New Roman"/>
              <a:cs typeface="Times New Roman"/>
              <a:sym typeface="Times New Roman"/>
            </a:endParaRPr>
          </a:p>
        </p:txBody>
      </p:sp>
      <p:sp>
        <p:nvSpPr>
          <p:cNvPr id="167" name="Google Shape;167;p16"/>
          <p:cNvSpPr/>
          <p:nvPr/>
        </p:nvSpPr>
        <p:spPr>
          <a:xfrm flipH="1" rot="10800000">
            <a:off x="3305113" y="18402728"/>
            <a:ext cx="172500" cy="327900"/>
          </a:xfrm>
          <a:prstGeom prst="upArrow">
            <a:avLst>
              <a:gd fmla="val 50000" name="adj1"/>
              <a:gd fmla="val 47760" name="adj2"/>
            </a:avLst>
          </a:prstGeom>
          <a:solidFill>
            <a:srgbClr val="F1C2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0"/>
          </a:p>
        </p:txBody>
      </p:sp>
      <p:sp>
        <p:nvSpPr>
          <p:cNvPr id="168" name="Google Shape;168;p16"/>
          <p:cNvSpPr/>
          <p:nvPr/>
        </p:nvSpPr>
        <p:spPr>
          <a:xfrm>
            <a:off x="6980881" y="16606928"/>
            <a:ext cx="6154500" cy="2271900"/>
          </a:xfrm>
          <a:prstGeom prst="roundRect">
            <a:avLst>
              <a:gd fmla="val 6933" name="adj"/>
            </a:avLst>
          </a:prstGeom>
          <a:noFill/>
          <a:ln cap="flat" cmpd="sng" w="28575">
            <a:solidFill>
              <a:srgbClr val="FFF2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2500">
                <a:highlight>
                  <a:srgbClr val="FFF2CC"/>
                </a:highlight>
                <a:latin typeface="Times New Roman"/>
                <a:ea typeface="Times New Roman"/>
                <a:cs typeface="Times New Roman"/>
                <a:sym typeface="Times New Roman"/>
              </a:rPr>
              <a:t>beta 1</a:t>
            </a:r>
            <a:r>
              <a:rPr b="1" lang="en" sz="2500">
                <a:latin typeface="Times New Roman"/>
                <a:ea typeface="Times New Roman"/>
                <a:cs typeface="Times New Roman"/>
                <a:sym typeface="Times New Roman"/>
              </a:rPr>
              <a:t> </a:t>
            </a:r>
            <a:r>
              <a:rPr lang="en" sz="2500">
                <a:latin typeface="Times New Roman"/>
                <a:ea typeface="Times New Roman"/>
                <a:cs typeface="Times New Roman"/>
                <a:sym typeface="Times New Roman"/>
              </a:rPr>
              <a:t>:   HR/contractility,   lipolysis,   renin secretion </a:t>
            </a:r>
            <a:endParaRPr sz="2500">
              <a:latin typeface="Times New Roman"/>
              <a:ea typeface="Times New Roman"/>
              <a:cs typeface="Times New Roman"/>
              <a:sym typeface="Times New Roman"/>
            </a:endParaRPr>
          </a:p>
          <a:p>
            <a:pPr indent="0" lvl="0" marL="0" rtl="0" algn="l">
              <a:spcBef>
                <a:spcPts val="0"/>
              </a:spcBef>
              <a:spcAft>
                <a:spcPts val="0"/>
              </a:spcAft>
              <a:buNone/>
            </a:pPr>
            <a:r>
              <a:rPr b="1" lang="en" sz="2500">
                <a:solidFill>
                  <a:schemeClr val="dk1"/>
                </a:solidFill>
                <a:highlight>
                  <a:srgbClr val="FFF2CC"/>
                </a:highlight>
                <a:latin typeface="Times New Roman"/>
                <a:ea typeface="Times New Roman"/>
                <a:cs typeface="Times New Roman"/>
                <a:sym typeface="Times New Roman"/>
              </a:rPr>
              <a:t>beta </a:t>
            </a:r>
            <a:r>
              <a:rPr b="1" lang="en" sz="2500">
                <a:highlight>
                  <a:srgbClr val="FFF2CC"/>
                </a:highlight>
                <a:latin typeface="Times New Roman"/>
                <a:ea typeface="Times New Roman"/>
                <a:cs typeface="Times New Roman"/>
                <a:sym typeface="Times New Roman"/>
              </a:rPr>
              <a:t>2</a:t>
            </a:r>
            <a:r>
              <a:rPr lang="en" sz="2500">
                <a:latin typeface="Times New Roman"/>
                <a:ea typeface="Times New Roman"/>
                <a:cs typeface="Times New Roman"/>
                <a:sym typeface="Times New Roman"/>
              </a:rPr>
              <a:t> : </a:t>
            </a:r>
            <a:r>
              <a:rPr lang="en" sz="2500" u="sng">
                <a:latin typeface="Times New Roman"/>
                <a:ea typeface="Times New Roman"/>
                <a:cs typeface="Times New Roman"/>
                <a:sym typeface="Times New Roman"/>
              </a:rPr>
              <a:t>vasodilation</a:t>
            </a:r>
            <a:r>
              <a:rPr lang="en" sz="2500">
                <a:latin typeface="Times New Roman"/>
                <a:ea typeface="Times New Roman"/>
                <a:cs typeface="Times New Roman"/>
                <a:sym typeface="Times New Roman"/>
              </a:rPr>
              <a:t>, bronchodilation</a:t>
            </a:r>
            <a:r>
              <a:rPr lang="en" sz="2500">
                <a:latin typeface="Times New Roman"/>
                <a:ea typeface="Times New Roman"/>
                <a:cs typeface="Times New Roman"/>
                <a:sym typeface="Times New Roman"/>
              </a:rPr>
              <a:t>,               .  </a:t>
            </a:r>
            <a:r>
              <a:rPr lang="en" sz="2500">
                <a:latin typeface="Times New Roman"/>
                <a:ea typeface="Times New Roman"/>
                <a:cs typeface="Times New Roman"/>
                <a:sym typeface="Times New Roman"/>
              </a:rPr>
              <a:t>glycogenolysis</a:t>
            </a:r>
            <a:endParaRPr sz="2500">
              <a:latin typeface="Times New Roman"/>
              <a:ea typeface="Times New Roman"/>
              <a:cs typeface="Times New Roman"/>
              <a:sym typeface="Times New Roman"/>
            </a:endParaRPr>
          </a:p>
          <a:p>
            <a:pPr indent="0" lvl="0" marL="0" rtl="0" algn="l">
              <a:spcBef>
                <a:spcPts val="0"/>
              </a:spcBef>
              <a:spcAft>
                <a:spcPts val="0"/>
              </a:spcAft>
              <a:buNone/>
            </a:pPr>
            <a:r>
              <a:rPr b="1" lang="en" sz="2500">
                <a:solidFill>
                  <a:schemeClr val="dk1"/>
                </a:solidFill>
                <a:highlight>
                  <a:srgbClr val="FFF2CC"/>
                </a:highlight>
                <a:latin typeface="Times New Roman"/>
                <a:ea typeface="Times New Roman"/>
                <a:cs typeface="Times New Roman"/>
                <a:sym typeface="Times New Roman"/>
              </a:rPr>
              <a:t>beta </a:t>
            </a:r>
            <a:r>
              <a:rPr b="1" lang="en" sz="2500">
                <a:highlight>
                  <a:srgbClr val="FFF2CC"/>
                </a:highlight>
                <a:latin typeface="Times New Roman"/>
                <a:ea typeface="Times New Roman"/>
                <a:cs typeface="Times New Roman"/>
                <a:sym typeface="Times New Roman"/>
              </a:rPr>
              <a:t>3</a:t>
            </a:r>
            <a:r>
              <a:rPr lang="en" sz="2500">
                <a:latin typeface="Times New Roman"/>
                <a:ea typeface="Times New Roman"/>
                <a:cs typeface="Times New Roman"/>
                <a:sym typeface="Times New Roman"/>
              </a:rPr>
              <a:t> :   lipolysis,   brown fat thermogenesis</a:t>
            </a:r>
            <a:endParaRPr sz="2500">
              <a:latin typeface="Times New Roman"/>
              <a:ea typeface="Times New Roman"/>
              <a:cs typeface="Times New Roman"/>
              <a:sym typeface="Times New Roman"/>
            </a:endParaRPr>
          </a:p>
        </p:txBody>
      </p:sp>
      <p:sp>
        <p:nvSpPr>
          <p:cNvPr id="169" name="Google Shape;169;p16"/>
          <p:cNvSpPr/>
          <p:nvPr/>
        </p:nvSpPr>
        <p:spPr>
          <a:xfrm flipH="1">
            <a:off x="8106150" y="16814219"/>
            <a:ext cx="172500" cy="327900"/>
          </a:xfrm>
          <a:prstGeom prst="upArrow">
            <a:avLst>
              <a:gd fmla="val 50000" name="adj1"/>
              <a:gd fmla="val 47760" name="adj2"/>
            </a:avLst>
          </a:prstGeom>
          <a:solidFill>
            <a:srgbClr val="F1C2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0"/>
          </a:p>
        </p:txBody>
      </p:sp>
      <p:sp>
        <p:nvSpPr>
          <p:cNvPr id="170" name="Google Shape;170;p16"/>
          <p:cNvSpPr/>
          <p:nvPr/>
        </p:nvSpPr>
        <p:spPr>
          <a:xfrm flipH="1">
            <a:off x="10480075" y="16814236"/>
            <a:ext cx="172500" cy="327900"/>
          </a:xfrm>
          <a:prstGeom prst="upArrow">
            <a:avLst>
              <a:gd fmla="val 50000" name="adj1"/>
              <a:gd fmla="val 47760" name="adj2"/>
            </a:avLst>
          </a:prstGeom>
          <a:solidFill>
            <a:srgbClr val="F1C2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0"/>
          </a:p>
        </p:txBody>
      </p:sp>
      <p:sp>
        <p:nvSpPr>
          <p:cNvPr id="171" name="Google Shape;171;p16"/>
          <p:cNvSpPr/>
          <p:nvPr/>
        </p:nvSpPr>
        <p:spPr>
          <a:xfrm flipH="1">
            <a:off x="8170227" y="18322645"/>
            <a:ext cx="172500" cy="327900"/>
          </a:xfrm>
          <a:prstGeom prst="upArrow">
            <a:avLst>
              <a:gd fmla="val 50000" name="adj1"/>
              <a:gd fmla="val 47760" name="adj2"/>
            </a:avLst>
          </a:prstGeom>
          <a:solidFill>
            <a:srgbClr val="F1C2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0"/>
          </a:p>
        </p:txBody>
      </p:sp>
      <p:sp>
        <p:nvSpPr>
          <p:cNvPr id="172" name="Google Shape;172;p16"/>
          <p:cNvSpPr/>
          <p:nvPr/>
        </p:nvSpPr>
        <p:spPr>
          <a:xfrm flipH="1">
            <a:off x="9570988" y="18322641"/>
            <a:ext cx="172500" cy="327900"/>
          </a:xfrm>
          <a:prstGeom prst="upArrow">
            <a:avLst>
              <a:gd fmla="val 50000" name="adj1"/>
              <a:gd fmla="val 47760" name="adj2"/>
            </a:avLst>
          </a:prstGeom>
          <a:solidFill>
            <a:srgbClr val="F1C2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0"/>
          </a:p>
        </p:txBody>
      </p:sp>
      <p:sp>
        <p:nvSpPr>
          <p:cNvPr id="173" name="Google Shape;173;p16"/>
          <p:cNvSpPr txBox="1"/>
          <p:nvPr/>
        </p:nvSpPr>
        <p:spPr>
          <a:xfrm>
            <a:off x="10681175" y="4838547"/>
            <a:ext cx="2494800" cy="201600"/>
          </a:xfrm>
          <a:prstGeom prst="rect">
            <a:avLst/>
          </a:prstGeom>
          <a:noFill/>
          <a:ln>
            <a:noFill/>
          </a:ln>
        </p:spPr>
        <p:txBody>
          <a:bodyPr anchorCtr="0" anchor="t" bIns="242375" lIns="242375" spcFirstLastPara="1" rIns="242375" wrap="square" tIns="242375">
            <a:noAutofit/>
          </a:bodyPr>
          <a:lstStyle/>
          <a:p>
            <a:pPr indent="0" lvl="0" marL="0" rtl="0" algn="l">
              <a:spcBef>
                <a:spcPts val="0"/>
              </a:spcBef>
              <a:spcAft>
                <a:spcPts val="0"/>
              </a:spcAft>
              <a:buNone/>
            </a:pPr>
            <a:r>
              <a:rPr b="1" lang="en" sz="2700">
                <a:solidFill>
                  <a:srgbClr val="45818E"/>
                </a:solidFill>
                <a:latin typeface="Merriweather"/>
                <a:ea typeface="Merriweather"/>
                <a:cs typeface="Merriweather"/>
                <a:sym typeface="Merriweather"/>
              </a:rPr>
              <a:t>Figure 13-5</a:t>
            </a:r>
            <a:endParaRPr b="1" sz="2700">
              <a:solidFill>
                <a:srgbClr val="45818E"/>
              </a:solidFill>
              <a:latin typeface="Merriweather"/>
              <a:ea typeface="Merriweather"/>
              <a:cs typeface="Merriweather"/>
              <a:sym typeface="Merriweather"/>
            </a:endParaRPr>
          </a:p>
        </p:txBody>
      </p:sp>
      <p:pic>
        <p:nvPicPr>
          <p:cNvPr id="174" name="Google Shape;174;p16"/>
          <p:cNvPicPr preferRelativeResize="0"/>
          <p:nvPr/>
        </p:nvPicPr>
        <p:blipFill rotWithShape="1">
          <a:blip r:embed="rId5">
            <a:alphaModFix/>
          </a:blip>
          <a:srcRect b="2483" l="20591" r="26972" t="16897"/>
          <a:stretch/>
        </p:blipFill>
        <p:spPr>
          <a:xfrm>
            <a:off x="10798025" y="5521897"/>
            <a:ext cx="2743927" cy="3542807"/>
          </a:xfrm>
          <a:prstGeom prst="rect">
            <a:avLst/>
          </a:prstGeom>
          <a:noFill/>
          <a:ln cap="flat" cmpd="sng" w="9525">
            <a:solidFill>
              <a:srgbClr val="000000"/>
            </a:solidFill>
            <a:prstDash val="solid"/>
            <a:round/>
            <a:headEnd len="sm" w="sm" type="none"/>
            <a:tailEnd len="sm" w="sm" type="none"/>
          </a:ln>
        </p:spPr>
      </p:pic>
      <p:sp>
        <p:nvSpPr>
          <p:cNvPr id="175" name="Google Shape;175;p16"/>
          <p:cNvSpPr/>
          <p:nvPr/>
        </p:nvSpPr>
        <p:spPr>
          <a:xfrm>
            <a:off x="162446" y="1564335"/>
            <a:ext cx="443400" cy="433500"/>
          </a:xfrm>
          <a:prstGeom prst="rect">
            <a:avLst/>
          </a:prstGeom>
          <a:solidFill>
            <a:srgbClr val="FFD966"/>
          </a:solidFill>
          <a:ln cap="flat" cmpd="sng" w="9525">
            <a:solidFill>
              <a:srgbClr val="999999"/>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176" name="Google Shape;176;p16"/>
          <p:cNvSpPr/>
          <p:nvPr/>
        </p:nvSpPr>
        <p:spPr>
          <a:xfrm flipH="1">
            <a:off x="7087113" y="17994750"/>
            <a:ext cx="172500" cy="327900"/>
          </a:xfrm>
          <a:prstGeom prst="upArrow">
            <a:avLst>
              <a:gd fmla="val 50000" name="adj1"/>
              <a:gd fmla="val 47760" name="adj2"/>
            </a:avLst>
          </a:prstGeom>
          <a:solidFill>
            <a:srgbClr val="F1C2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0"/>
          </a:p>
        </p:txBody>
      </p:sp>
      <p:sp>
        <p:nvSpPr>
          <p:cNvPr id="177" name="Google Shape;177;p16"/>
          <p:cNvSpPr txBox="1"/>
          <p:nvPr/>
        </p:nvSpPr>
        <p:spPr>
          <a:xfrm>
            <a:off x="10681175" y="9191731"/>
            <a:ext cx="2494800" cy="580800"/>
          </a:xfrm>
          <a:prstGeom prst="rect">
            <a:avLst/>
          </a:prstGeom>
          <a:noFill/>
          <a:ln>
            <a:noFill/>
          </a:ln>
        </p:spPr>
        <p:txBody>
          <a:bodyPr anchorCtr="0" anchor="t" bIns="242375" lIns="242375" spcFirstLastPara="1" rIns="242375" wrap="square" tIns="242375">
            <a:noAutofit/>
          </a:bodyPr>
          <a:lstStyle/>
          <a:p>
            <a:pPr indent="0" lvl="0" marL="0" rtl="0" algn="l">
              <a:spcBef>
                <a:spcPts val="0"/>
              </a:spcBef>
              <a:spcAft>
                <a:spcPts val="0"/>
              </a:spcAft>
              <a:buNone/>
            </a:pPr>
            <a:r>
              <a:rPr b="1" lang="en" sz="2700">
                <a:solidFill>
                  <a:srgbClr val="8E7CC3"/>
                </a:solidFill>
                <a:latin typeface="Merriweather"/>
                <a:ea typeface="Merriweather"/>
                <a:cs typeface="Merriweather"/>
                <a:sym typeface="Merriweather"/>
              </a:rPr>
              <a:t>Figure 13-6</a:t>
            </a:r>
            <a:endParaRPr b="1" sz="2700">
              <a:solidFill>
                <a:srgbClr val="8E7CC3"/>
              </a:solidFill>
              <a:latin typeface="Merriweather"/>
              <a:ea typeface="Merriweather"/>
              <a:cs typeface="Merriweather"/>
              <a:sym typeface="Merriweather"/>
            </a:endParaRPr>
          </a:p>
        </p:txBody>
      </p:sp>
      <p:sp>
        <p:nvSpPr>
          <p:cNvPr id="178" name="Google Shape;178;p16"/>
          <p:cNvSpPr txBox="1"/>
          <p:nvPr/>
        </p:nvSpPr>
        <p:spPr>
          <a:xfrm>
            <a:off x="10609125" y="13654489"/>
            <a:ext cx="2494800" cy="964200"/>
          </a:xfrm>
          <a:prstGeom prst="rect">
            <a:avLst/>
          </a:prstGeom>
          <a:noFill/>
          <a:ln>
            <a:noFill/>
          </a:ln>
        </p:spPr>
        <p:txBody>
          <a:bodyPr anchorCtr="0" anchor="t" bIns="242375" lIns="242375" spcFirstLastPara="1" rIns="242375" wrap="square" tIns="242375">
            <a:noAutofit/>
          </a:bodyPr>
          <a:lstStyle/>
          <a:p>
            <a:pPr indent="0" lvl="0" marL="0" rtl="0" algn="l">
              <a:spcBef>
                <a:spcPts val="0"/>
              </a:spcBef>
              <a:spcAft>
                <a:spcPts val="0"/>
              </a:spcAft>
              <a:buNone/>
            </a:pPr>
            <a:r>
              <a:rPr b="1" lang="en" sz="2700">
                <a:solidFill>
                  <a:srgbClr val="8E7CC3"/>
                </a:solidFill>
                <a:latin typeface="Merriweather"/>
                <a:ea typeface="Merriweather"/>
                <a:cs typeface="Merriweather"/>
                <a:sym typeface="Merriweather"/>
              </a:rPr>
              <a:t>Figure 13-7</a:t>
            </a:r>
            <a:endParaRPr b="1" sz="2700">
              <a:solidFill>
                <a:srgbClr val="8E7CC3"/>
              </a:solidFill>
              <a:latin typeface="Merriweather"/>
              <a:ea typeface="Merriweather"/>
              <a:cs typeface="Merriweather"/>
              <a:sym typeface="Merriweather"/>
            </a:endParaRPr>
          </a:p>
        </p:txBody>
      </p:sp>
      <p:pic>
        <p:nvPicPr>
          <p:cNvPr id="179" name="Google Shape;179;p16"/>
          <p:cNvPicPr preferRelativeResize="0"/>
          <p:nvPr/>
        </p:nvPicPr>
        <p:blipFill>
          <a:blip r:embed="rId6">
            <a:alphaModFix/>
          </a:blip>
          <a:stretch>
            <a:fillRect/>
          </a:stretch>
        </p:blipFill>
        <p:spPr>
          <a:xfrm>
            <a:off x="9683613" y="10311776"/>
            <a:ext cx="3910475" cy="3342725"/>
          </a:xfrm>
          <a:prstGeom prst="rect">
            <a:avLst/>
          </a:prstGeom>
          <a:noFill/>
          <a:ln cap="flat" cmpd="sng" w="9525">
            <a:solidFill>
              <a:srgbClr val="000000"/>
            </a:solidFill>
            <a:prstDash val="solid"/>
            <a:round/>
            <a:headEnd len="sm" w="sm" type="none"/>
            <a:tailEnd len="sm" w="sm" type="none"/>
          </a:ln>
        </p:spPr>
      </p:pic>
      <p:sp>
        <p:nvSpPr>
          <p:cNvPr id="180" name="Google Shape;180;p16"/>
          <p:cNvSpPr txBox="1"/>
          <p:nvPr/>
        </p:nvSpPr>
        <p:spPr>
          <a:xfrm>
            <a:off x="779700" y="6540299"/>
            <a:ext cx="9236100" cy="201600"/>
          </a:xfrm>
          <a:prstGeom prst="rect">
            <a:avLst/>
          </a:prstGeom>
          <a:noFill/>
          <a:ln>
            <a:noFill/>
          </a:ln>
        </p:spPr>
        <p:txBody>
          <a:bodyPr anchorCtr="0" anchor="t" bIns="242375" lIns="242375" spcFirstLastPara="1" rIns="242375" wrap="square" tIns="242375">
            <a:noAutofit/>
          </a:bodyPr>
          <a:lstStyle/>
          <a:p>
            <a:pPr indent="0" lvl="0" marL="0" rtl="0" algn="l">
              <a:spcBef>
                <a:spcPts val="0"/>
              </a:spcBef>
              <a:spcAft>
                <a:spcPts val="0"/>
              </a:spcAft>
              <a:buNone/>
            </a:pPr>
            <a:r>
              <a:rPr lang="en" sz="3800">
                <a:solidFill>
                  <a:srgbClr val="F1C232"/>
                </a:solidFill>
                <a:latin typeface="Oswald"/>
                <a:ea typeface="Oswald"/>
                <a:cs typeface="Oswald"/>
                <a:sym typeface="Oswald"/>
              </a:rPr>
              <a:t>Exercise as an example of Adrenal Medulla activation</a:t>
            </a:r>
            <a:r>
              <a:rPr lang="en" sz="3800">
                <a:solidFill>
                  <a:srgbClr val="8E7CC3"/>
                </a:solidFill>
                <a:latin typeface="Oswald"/>
                <a:ea typeface="Oswald"/>
                <a:cs typeface="Oswald"/>
                <a:sym typeface="Oswald"/>
              </a:rPr>
              <a:t> </a:t>
            </a:r>
            <a:endParaRPr sz="3800">
              <a:solidFill>
                <a:srgbClr val="8E7CC3"/>
              </a:solidFill>
              <a:latin typeface="Oswald"/>
              <a:ea typeface="Oswald"/>
              <a:cs typeface="Oswald"/>
              <a:sym typeface="Oswald"/>
            </a:endParaRPr>
          </a:p>
          <a:p>
            <a:pPr indent="0" lvl="0" marL="0" rtl="0" algn="l">
              <a:spcBef>
                <a:spcPts val="0"/>
              </a:spcBef>
              <a:spcAft>
                <a:spcPts val="0"/>
              </a:spcAft>
              <a:buNone/>
            </a:pPr>
            <a:r>
              <a:t/>
            </a:r>
            <a:endParaRPr sz="3800">
              <a:solidFill>
                <a:srgbClr val="8E7CC3"/>
              </a:solidFill>
              <a:latin typeface="Oswald"/>
              <a:ea typeface="Oswald"/>
              <a:cs typeface="Oswald"/>
              <a:sym typeface="Oswald"/>
            </a:endParaRPr>
          </a:p>
          <a:p>
            <a:pPr indent="0" lvl="0" marL="0" rtl="0" algn="l">
              <a:spcBef>
                <a:spcPts val="0"/>
              </a:spcBef>
              <a:spcAft>
                <a:spcPts val="0"/>
              </a:spcAft>
              <a:buClr>
                <a:schemeClr val="dk1"/>
              </a:buClr>
              <a:buSzPts val="700"/>
              <a:buFont typeface="Arial"/>
              <a:buNone/>
            </a:pPr>
            <a:r>
              <a:t/>
            </a:r>
            <a:endParaRPr sz="3800">
              <a:solidFill>
                <a:srgbClr val="8E7CC3"/>
              </a:solidFill>
              <a:latin typeface="Oswald"/>
              <a:ea typeface="Oswald"/>
              <a:cs typeface="Oswald"/>
              <a:sym typeface="Oswald"/>
            </a:endParaRPr>
          </a:p>
        </p:txBody>
      </p:sp>
      <p:sp>
        <p:nvSpPr>
          <p:cNvPr id="181" name="Google Shape;181;p16"/>
          <p:cNvSpPr txBox="1"/>
          <p:nvPr/>
        </p:nvSpPr>
        <p:spPr>
          <a:xfrm>
            <a:off x="779700" y="7737825"/>
            <a:ext cx="7519500" cy="4274400"/>
          </a:xfrm>
          <a:prstGeom prst="rect">
            <a:avLst/>
          </a:prstGeom>
          <a:noFill/>
          <a:ln>
            <a:noFill/>
          </a:ln>
        </p:spPr>
        <p:txBody>
          <a:bodyPr anchorCtr="0" anchor="t" bIns="242375" lIns="242375" spcFirstLastPara="1" rIns="242375" wrap="square" tIns="242375">
            <a:noAutofit/>
          </a:bodyPr>
          <a:lstStyle/>
          <a:p>
            <a:pPr indent="0" lvl="0" marL="0" rtl="0" algn="l">
              <a:spcBef>
                <a:spcPts val="0"/>
              </a:spcBef>
              <a:spcAft>
                <a:spcPts val="0"/>
              </a:spcAft>
              <a:buClr>
                <a:schemeClr val="dk1"/>
              </a:buClr>
              <a:buSzPts val="700"/>
              <a:buFont typeface="Arial"/>
              <a:buNone/>
            </a:pPr>
            <a:r>
              <a:rPr lang="en" sz="2300">
                <a:solidFill>
                  <a:schemeClr val="dk1"/>
                </a:solidFill>
                <a:latin typeface="Times New Roman"/>
                <a:ea typeface="Times New Roman"/>
                <a:cs typeface="Times New Roman"/>
                <a:sym typeface="Times New Roman"/>
              </a:rPr>
              <a:t>• Exercise is similar to the “fight-or-flight” response but without the subjective element of fear.</a:t>
            </a:r>
            <a:endParaRPr sz="2300">
              <a:solidFill>
                <a:schemeClr val="dk1"/>
              </a:solidFill>
              <a:latin typeface="Times New Roman"/>
              <a:ea typeface="Times New Roman"/>
              <a:cs typeface="Times New Roman"/>
              <a:sym typeface="Times New Roman"/>
            </a:endParaRPr>
          </a:p>
          <a:p>
            <a:pPr indent="0" lvl="0" marL="0" rtl="0" algn="l">
              <a:spcBef>
                <a:spcPts val="0"/>
              </a:spcBef>
              <a:spcAft>
                <a:spcPts val="0"/>
              </a:spcAft>
              <a:buClr>
                <a:schemeClr val="dk1"/>
              </a:buClr>
              <a:buSzPts val="700"/>
              <a:buFont typeface="Arial"/>
              <a:buNone/>
            </a:pPr>
            <a:r>
              <a:rPr lang="en" sz="2300">
                <a:solidFill>
                  <a:schemeClr val="dk1"/>
                </a:solidFill>
                <a:latin typeface="Times New Roman"/>
                <a:ea typeface="Times New Roman"/>
                <a:cs typeface="Times New Roman"/>
                <a:sym typeface="Times New Roman"/>
              </a:rPr>
              <a:t>• It involves a greater adrenomedullary response ( endocrine role of epinephrine) than a sympathetic nervous response (neurotransmitter role of norepinephrine). </a:t>
            </a:r>
            <a:endParaRPr sz="2300">
              <a:solidFill>
                <a:schemeClr val="dk1"/>
              </a:solidFill>
              <a:latin typeface="Times New Roman"/>
              <a:ea typeface="Times New Roman"/>
              <a:cs typeface="Times New Roman"/>
              <a:sym typeface="Times New Roman"/>
            </a:endParaRPr>
          </a:p>
          <a:p>
            <a:pPr indent="0" lvl="0" marL="0" rtl="0" algn="l">
              <a:spcBef>
                <a:spcPts val="0"/>
              </a:spcBef>
              <a:spcAft>
                <a:spcPts val="0"/>
              </a:spcAft>
              <a:buClr>
                <a:schemeClr val="dk1"/>
              </a:buClr>
              <a:buSzPts val="700"/>
              <a:buFont typeface="Arial"/>
              <a:buNone/>
            </a:pPr>
            <a:r>
              <a:rPr lang="en" sz="2300">
                <a:solidFill>
                  <a:schemeClr val="dk1"/>
                </a:solidFill>
                <a:latin typeface="Times New Roman"/>
                <a:ea typeface="Times New Roman"/>
                <a:cs typeface="Times New Roman"/>
                <a:sym typeface="Times New Roman"/>
              </a:rPr>
              <a:t>• The overall goal of the sympathoadrenal system during exercise is to meet the increased energy demands of skeletal and cardiac muscle while maintaining sufficient oxygen and glucose supply to the brain.</a:t>
            </a:r>
            <a:endParaRPr sz="2300">
              <a:solidFill>
                <a:schemeClr val="dk1"/>
              </a:solidFill>
              <a:latin typeface="Times New Roman"/>
              <a:ea typeface="Times New Roman"/>
              <a:cs typeface="Times New Roman"/>
              <a:sym typeface="Times New Roman"/>
            </a:endParaRPr>
          </a:p>
        </p:txBody>
      </p:sp>
      <p:sp>
        <p:nvSpPr>
          <p:cNvPr id="182" name="Google Shape;182;p16"/>
          <p:cNvSpPr txBox="1"/>
          <p:nvPr/>
        </p:nvSpPr>
        <p:spPr>
          <a:xfrm>
            <a:off x="3676475" y="13919548"/>
            <a:ext cx="2494800" cy="42000"/>
          </a:xfrm>
          <a:prstGeom prst="rect">
            <a:avLst/>
          </a:prstGeom>
          <a:noFill/>
          <a:ln>
            <a:noFill/>
          </a:ln>
        </p:spPr>
        <p:txBody>
          <a:bodyPr anchorCtr="0" anchor="t" bIns="242375" lIns="242375" spcFirstLastPara="1" rIns="242375" wrap="square" tIns="242375">
            <a:noAutofit/>
          </a:bodyPr>
          <a:lstStyle/>
          <a:p>
            <a:pPr indent="0" lvl="0" marL="0" rtl="0" algn="l">
              <a:spcBef>
                <a:spcPts val="0"/>
              </a:spcBef>
              <a:spcAft>
                <a:spcPts val="0"/>
              </a:spcAft>
              <a:buNone/>
            </a:pPr>
            <a:r>
              <a:rPr b="1" lang="en" sz="2700">
                <a:solidFill>
                  <a:srgbClr val="45818E"/>
                </a:solidFill>
                <a:latin typeface="Merriweather"/>
                <a:ea typeface="Merriweather"/>
                <a:cs typeface="Merriweather"/>
                <a:sym typeface="Merriweather"/>
              </a:rPr>
              <a:t>Figure 13-8</a:t>
            </a:r>
            <a:endParaRPr b="1" sz="2700">
              <a:solidFill>
                <a:srgbClr val="45818E"/>
              </a:solidFill>
              <a:latin typeface="Merriweather"/>
              <a:ea typeface="Merriweather"/>
              <a:cs typeface="Merriweather"/>
              <a:sym typeface="Merriweather"/>
            </a:endParaRPr>
          </a:p>
        </p:txBody>
      </p:sp>
      <p:sp>
        <p:nvSpPr>
          <p:cNvPr id="183" name="Google Shape;183;p16"/>
          <p:cNvSpPr txBox="1"/>
          <p:nvPr/>
        </p:nvSpPr>
        <p:spPr>
          <a:xfrm>
            <a:off x="-2300" y="18954133"/>
            <a:ext cx="3817800" cy="6996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2400">
                <a:solidFill>
                  <a:srgbClr val="FFFFFF"/>
                </a:solidFill>
                <a:latin typeface="Verdana"/>
                <a:ea typeface="Verdana"/>
                <a:cs typeface="Verdana"/>
                <a:sym typeface="Verdana"/>
              </a:rPr>
              <a:t>Footnotes</a:t>
            </a:r>
            <a:endParaRPr sz="2400">
              <a:solidFill>
                <a:srgbClr val="FFFFFF"/>
              </a:solidFill>
              <a:latin typeface="Verdana"/>
              <a:ea typeface="Verdana"/>
              <a:cs typeface="Verdana"/>
              <a:sym typeface="Verdana"/>
            </a:endParaRPr>
          </a:p>
        </p:txBody>
      </p:sp>
      <p:sp>
        <p:nvSpPr>
          <p:cNvPr id="184" name="Google Shape;184;p16"/>
          <p:cNvSpPr/>
          <p:nvPr/>
        </p:nvSpPr>
        <p:spPr>
          <a:xfrm>
            <a:off x="542800" y="18954125"/>
            <a:ext cx="13585500" cy="433500"/>
          </a:xfrm>
          <a:prstGeom prst="rect">
            <a:avLst/>
          </a:prstGeom>
          <a:solidFill>
            <a:srgbClr val="F1C232"/>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Clr>
                <a:srgbClr val="000000"/>
              </a:buClr>
              <a:buSzPts val="1100"/>
              <a:buFont typeface="Arial"/>
              <a:buNone/>
            </a:pPr>
            <a:r>
              <a:rPr lang="en" sz="2500">
                <a:solidFill>
                  <a:srgbClr val="FFFFFF"/>
                </a:solidFill>
                <a:latin typeface="Oswald"/>
                <a:ea typeface="Oswald"/>
                <a:cs typeface="Oswald"/>
                <a:sym typeface="Oswald"/>
              </a:rPr>
              <a:t>FOOTNOTES</a:t>
            </a:r>
            <a:endParaRPr/>
          </a:p>
        </p:txBody>
      </p:sp>
      <p:sp>
        <p:nvSpPr>
          <p:cNvPr id="185" name="Google Shape;185;p16"/>
          <p:cNvSpPr/>
          <p:nvPr/>
        </p:nvSpPr>
        <p:spPr>
          <a:xfrm>
            <a:off x="-2300" y="18954125"/>
            <a:ext cx="468600" cy="433500"/>
          </a:xfrm>
          <a:prstGeom prst="rect">
            <a:avLst/>
          </a:prstGeom>
          <a:solidFill>
            <a:srgbClr val="666666"/>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186" name="Google Shape;186;p16"/>
          <p:cNvSpPr txBox="1"/>
          <p:nvPr/>
        </p:nvSpPr>
        <p:spPr>
          <a:xfrm>
            <a:off x="-31300" y="19429250"/>
            <a:ext cx="14097000" cy="433500"/>
          </a:xfrm>
          <a:prstGeom prst="rect">
            <a:avLst/>
          </a:prstGeom>
          <a:noFill/>
          <a:ln>
            <a:noFill/>
          </a:ln>
        </p:spPr>
        <p:txBody>
          <a:bodyPr anchorCtr="0" anchor="t" bIns="91425" lIns="91425" spcFirstLastPara="1" rIns="91425" wrap="square" tIns="91425">
            <a:noAutofit/>
          </a:bodyPr>
          <a:lstStyle/>
          <a:p>
            <a:pPr indent="-330200" lvl="0" marL="457200" rtl="0" algn="l">
              <a:spcBef>
                <a:spcPts val="0"/>
              </a:spcBef>
              <a:spcAft>
                <a:spcPts val="0"/>
              </a:spcAft>
              <a:buSzPts val="1600"/>
              <a:buFont typeface="Times New Roman"/>
              <a:buAutoNum type="arabicPeriod"/>
            </a:pPr>
            <a:r>
              <a:rPr lang="en" sz="1600">
                <a:latin typeface="Times New Roman"/>
                <a:ea typeface="Times New Roman"/>
                <a:cs typeface="Times New Roman"/>
                <a:sym typeface="Times New Roman"/>
              </a:rPr>
              <a:t>Recall that endocrine glands stimuli maybe Humoral-like the parathyroid-, Hormonal-like the pituitary- or Neural like in our case here with the adrenal glands.</a:t>
            </a:r>
            <a:endParaRPr sz="1600">
              <a:latin typeface="Times New Roman"/>
              <a:ea typeface="Times New Roman"/>
              <a:cs typeface="Times New Roman"/>
              <a:sym typeface="Times New Roman"/>
            </a:endParaRPr>
          </a:p>
        </p:txBody>
      </p:sp>
      <p:sp>
        <p:nvSpPr>
          <p:cNvPr id="187" name="Google Shape;187;p16"/>
          <p:cNvSpPr/>
          <p:nvPr/>
        </p:nvSpPr>
        <p:spPr>
          <a:xfrm flipH="1">
            <a:off x="11880225" y="16814236"/>
            <a:ext cx="172500" cy="327900"/>
          </a:xfrm>
          <a:prstGeom prst="upArrow">
            <a:avLst>
              <a:gd fmla="val 50000" name="adj1"/>
              <a:gd fmla="val 47760" name="adj2"/>
            </a:avLst>
          </a:prstGeom>
          <a:solidFill>
            <a:srgbClr val="F1C2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1" name="Shape 191"/>
        <p:cNvGrpSpPr/>
        <p:nvPr/>
      </p:nvGrpSpPr>
      <p:grpSpPr>
        <a:xfrm>
          <a:off x="0" y="0"/>
          <a:ext cx="0" cy="0"/>
          <a:chOff x="0" y="0"/>
          <a:chExt cx="0" cy="0"/>
        </a:xfrm>
      </p:grpSpPr>
      <p:sp>
        <p:nvSpPr>
          <p:cNvPr id="192" name="Google Shape;192;p17"/>
          <p:cNvSpPr/>
          <p:nvPr/>
        </p:nvSpPr>
        <p:spPr>
          <a:xfrm>
            <a:off x="3296850" y="2797288"/>
            <a:ext cx="10169100" cy="18393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p17"/>
          <p:cNvSpPr/>
          <p:nvPr/>
        </p:nvSpPr>
        <p:spPr>
          <a:xfrm>
            <a:off x="0" y="370466"/>
            <a:ext cx="11331900" cy="699600"/>
          </a:xfrm>
          <a:prstGeom prst="rect">
            <a:avLst/>
          </a:prstGeom>
          <a:solidFill>
            <a:srgbClr val="F1C232"/>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194" name="Google Shape;194;p17"/>
          <p:cNvSpPr/>
          <p:nvPr/>
        </p:nvSpPr>
        <p:spPr>
          <a:xfrm>
            <a:off x="656616" y="370511"/>
            <a:ext cx="273300" cy="699600"/>
          </a:xfrm>
          <a:prstGeom prst="rect">
            <a:avLst/>
          </a:prstGeom>
          <a:solidFill>
            <a:srgbClr val="FFFFFF"/>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195" name="Google Shape;195;p17"/>
          <p:cNvSpPr txBox="1"/>
          <p:nvPr/>
        </p:nvSpPr>
        <p:spPr>
          <a:xfrm>
            <a:off x="11331900" y="360125"/>
            <a:ext cx="3730200" cy="9642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3500">
                <a:latin typeface="Oswald"/>
                <a:ea typeface="Oswald"/>
                <a:cs typeface="Oswald"/>
                <a:sym typeface="Oswald"/>
              </a:rPr>
              <a:t>Lecture Thirteen </a:t>
            </a:r>
            <a:endParaRPr sz="3500">
              <a:latin typeface="Oswald"/>
              <a:ea typeface="Oswald"/>
              <a:cs typeface="Oswald"/>
              <a:sym typeface="Oswald"/>
            </a:endParaRPr>
          </a:p>
        </p:txBody>
      </p:sp>
      <p:sp>
        <p:nvSpPr>
          <p:cNvPr id="196" name="Google Shape;196;p17"/>
          <p:cNvSpPr txBox="1"/>
          <p:nvPr/>
        </p:nvSpPr>
        <p:spPr>
          <a:xfrm>
            <a:off x="1194478" y="370508"/>
            <a:ext cx="11277600" cy="69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3200">
                <a:solidFill>
                  <a:srgbClr val="FFFFFF"/>
                </a:solidFill>
                <a:latin typeface="Oswald"/>
                <a:ea typeface="Oswald"/>
                <a:cs typeface="Oswald"/>
                <a:sym typeface="Oswald"/>
              </a:rPr>
              <a:t>PHYSIOLOGY OF ADRENAL MEDULLA AND PHEOCHROMOCYTOMA </a:t>
            </a:r>
            <a:endParaRPr sz="3200">
              <a:solidFill>
                <a:srgbClr val="FFFFFF"/>
              </a:solidFill>
              <a:latin typeface="Oswald"/>
              <a:ea typeface="Oswald"/>
              <a:cs typeface="Oswald"/>
              <a:sym typeface="Oswald"/>
            </a:endParaRPr>
          </a:p>
        </p:txBody>
      </p:sp>
      <p:sp>
        <p:nvSpPr>
          <p:cNvPr id="197" name="Google Shape;197;p17"/>
          <p:cNvSpPr txBox="1"/>
          <p:nvPr/>
        </p:nvSpPr>
        <p:spPr>
          <a:xfrm>
            <a:off x="195225" y="360121"/>
            <a:ext cx="461400" cy="4224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4500">
                <a:solidFill>
                  <a:srgbClr val="FFFFFF"/>
                </a:solidFill>
                <a:latin typeface="Oswald"/>
                <a:ea typeface="Oswald"/>
                <a:cs typeface="Oswald"/>
                <a:sym typeface="Oswald"/>
              </a:rPr>
              <a:t>4</a:t>
            </a:r>
            <a:r>
              <a:rPr lang="en" sz="4500">
                <a:solidFill>
                  <a:srgbClr val="FFFFFF"/>
                </a:solidFill>
                <a:latin typeface="Oswald"/>
                <a:ea typeface="Oswald"/>
                <a:cs typeface="Oswald"/>
                <a:sym typeface="Oswald"/>
              </a:rPr>
              <a:t>1</a:t>
            </a:r>
            <a:endParaRPr sz="4500">
              <a:solidFill>
                <a:srgbClr val="FFFFFF"/>
              </a:solidFill>
              <a:latin typeface="Oswald"/>
              <a:ea typeface="Oswald"/>
              <a:cs typeface="Oswald"/>
              <a:sym typeface="Oswald"/>
            </a:endParaRPr>
          </a:p>
        </p:txBody>
      </p:sp>
      <p:sp>
        <p:nvSpPr>
          <p:cNvPr id="198" name="Google Shape;198;p17"/>
          <p:cNvSpPr txBox="1"/>
          <p:nvPr/>
        </p:nvSpPr>
        <p:spPr>
          <a:xfrm>
            <a:off x="208650" y="1667550"/>
            <a:ext cx="13679700" cy="783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800">
                <a:solidFill>
                  <a:srgbClr val="F1C232"/>
                </a:solidFill>
                <a:latin typeface="Oswald"/>
                <a:ea typeface="Oswald"/>
                <a:cs typeface="Oswald"/>
                <a:sym typeface="Oswald"/>
              </a:rPr>
              <a:t>Functions of catecholamines</a:t>
            </a:r>
            <a:endParaRPr sz="3800">
              <a:solidFill>
                <a:srgbClr val="F1C232"/>
              </a:solidFill>
              <a:latin typeface="Oswald"/>
              <a:ea typeface="Oswald"/>
              <a:cs typeface="Oswald"/>
              <a:sym typeface="Oswald"/>
            </a:endParaRPr>
          </a:p>
          <a:p>
            <a:pPr indent="0" lvl="0" marL="0" rtl="0" algn="l">
              <a:spcBef>
                <a:spcPts val="0"/>
              </a:spcBef>
              <a:spcAft>
                <a:spcPts val="0"/>
              </a:spcAft>
              <a:buNone/>
            </a:pPr>
            <a:r>
              <a:t/>
            </a:r>
            <a:endParaRPr sz="3800">
              <a:solidFill>
                <a:srgbClr val="F1C232"/>
              </a:solidFill>
              <a:latin typeface="Oswald"/>
              <a:ea typeface="Oswald"/>
              <a:cs typeface="Oswald"/>
              <a:sym typeface="Oswald"/>
            </a:endParaRPr>
          </a:p>
          <a:p>
            <a:pPr indent="0" lvl="0" marL="0" rtl="0" algn="l">
              <a:spcBef>
                <a:spcPts val="0"/>
              </a:spcBef>
              <a:spcAft>
                <a:spcPts val="0"/>
              </a:spcAft>
              <a:buNone/>
            </a:pPr>
            <a:r>
              <a:t/>
            </a:r>
            <a:endParaRPr sz="3800">
              <a:solidFill>
                <a:srgbClr val="F1C232"/>
              </a:solidFill>
              <a:latin typeface="Oswald"/>
              <a:ea typeface="Oswald"/>
              <a:cs typeface="Oswald"/>
              <a:sym typeface="Oswald"/>
            </a:endParaRPr>
          </a:p>
        </p:txBody>
      </p:sp>
      <p:sp>
        <p:nvSpPr>
          <p:cNvPr id="199" name="Google Shape;199;p17"/>
          <p:cNvSpPr/>
          <p:nvPr/>
        </p:nvSpPr>
        <p:spPr>
          <a:xfrm>
            <a:off x="605025" y="2797288"/>
            <a:ext cx="3046800" cy="1839300"/>
          </a:xfrm>
          <a:prstGeom prst="rightArrow">
            <a:avLst>
              <a:gd fmla="val 100000" name="adj1"/>
              <a:gd fmla="val 13838" name="adj2"/>
            </a:avLst>
          </a:prstGeom>
          <a:solidFill>
            <a:srgbClr val="F1C23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800">
                <a:solidFill>
                  <a:srgbClr val="FFFFFF"/>
                </a:solidFill>
                <a:latin typeface="Oswald"/>
                <a:ea typeface="Oswald"/>
                <a:cs typeface="Oswald"/>
                <a:sym typeface="Oswald"/>
              </a:rPr>
              <a:t>Effect on carbohydrate metabolism</a:t>
            </a:r>
            <a:endParaRPr sz="2800">
              <a:solidFill>
                <a:srgbClr val="FFFFFF"/>
              </a:solidFill>
              <a:latin typeface="Oswald"/>
              <a:ea typeface="Oswald"/>
              <a:cs typeface="Oswald"/>
              <a:sym typeface="Oswald"/>
            </a:endParaRPr>
          </a:p>
        </p:txBody>
      </p:sp>
      <p:sp>
        <p:nvSpPr>
          <p:cNvPr id="200" name="Google Shape;200;p17"/>
          <p:cNvSpPr txBox="1"/>
          <p:nvPr/>
        </p:nvSpPr>
        <p:spPr>
          <a:xfrm>
            <a:off x="3651825" y="2793775"/>
            <a:ext cx="9978300" cy="1839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300">
                <a:latin typeface="Times New Roman"/>
                <a:ea typeface="Times New Roman"/>
                <a:cs typeface="Times New Roman"/>
                <a:sym typeface="Times New Roman"/>
              </a:rPr>
              <a:t>Both of them can increase glycogenolysis</a:t>
            </a:r>
            <a:r>
              <a:rPr lang="en" sz="2200">
                <a:solidFill>
                  <a:schemeClr val="dk1"/>
                </a:solidFill>
                <a:latin typeface="Times New Roman"/>
                <a:ea typeface="Times New Roman"/>
                <a:cs typeface="Times New Roman"/>
                <a:sym typeface="Times New Roman"/>
              </a:rPr>
              <a:t> in liver and skeletal muscle (can lead to hyperglycemia)</a:t>
            </a:r>
            <a:r>
              <a:rPr lang="en" sz="2300">
                <a:latin typeface="Times New Roman"/>
                <a:ea typeface="Times New Roman"/>
                <a:cs typeface="Times New Roman"/>
                <a:sym typeface="Times New Roman"/>
              </a:rPr>
              <a:t>  and gluconeogenesis and decrease glycogenesis.</a:t>
            </a:r>
            <a:endParaRPr sz="2300">
              <a:latin typeface="Times New Roman"/>
              <a:ea typeface="Times New Roman"/>
              <a:cs typeface="Times New Roman"/>
              <a:sym typeface="Times New Roman"/>
            </a:endParaRPr>
          </a:p>
          <a:p>
            <a:pPr indent="0" lvl="0" marL="0" rtl="0" algn="l">
              <a:spcBef>
                <a:spcPts val="0"/>
              </a:spcBef>
              <a:spcAft>
                <a:spcPts val="0"/>
              </a:spcAft>
              <a:buNone/>
            </a:pPr>
            <a:r>
              <a:rPr lang="en" sz="2300">
                <a:latin typeface="Times New Roman"/>
                <a:ea typeface="Times New Roman"/>
                <a:cs typeface="Times New Roman"/>
                <a:sym typeface="Times New Roman"/>
              </a:rPr>
              <a:t>i. Catecholamine promote the release of glucose from liver and decrease its utilization by muscle; ii. </a:t>
            </a:r>
            <a:r>
              <a:rPr lang="en" sz="2300">
                <a:latin typeface="Times New Roman"/>
                <a:ea typeface="Times New Roman"/>
                <a:cs typeface="Times New Roman"/>
                <a:sym typeface="Times New Roman"/>
              </a:rPr>
              <a:t>Epinephrine</a:t>
            </a:r>
            <a:r>
              <a:rPr lang="en" sz="2300">
                <a:latin typeface="Times New Roman"/>
                <a:ea typeface="Times New Roman"/>
                <a:cs typeface="Times New Roman"/>
                <a:sym typeface="Times New Roman"/>
              </a:rPr>
              <a:t> inhibit insulin secretion but promote glucagon secretion.</a:t>
            </a:r>
            <a:endParaRPr sz="2300">
              <a:latin typeface="Times New Roman"/>
              <a:ea typeface="Times New Roman"/>
              <a:cs typeface="Times New Roman"/>
              <a:sym typeface="Times New Roman"/>
            </a:endParaRPr>
          </a:p>
          <a:p>
            <a:pPr indent="0" lvl="0" marL="0" rtl="0" algn="l">
              <a:spcBef>
                <a:spcPts val="0"/>
              </a:spcBef>
              <a:spcAft>
                <a:spcPts val="0"/>
              </a:spcAft>
              <a:buNone/>
            </a:pPr>
            <a:r>
              <a:t/>
            </a:r>
            <a:endParaRPr sz="2500">
              <a:latin typeface="Times New Roman"/>
              <a:ea typeface="Times New Roman"/>
              <a:cs typeface="Times New Roman"/>
              <a:sym typeface="Times New Roman"/>
            </a:endParaRPr>
          </a:p>
        </p:txBody>
      </p:sp>
      <p:sp>
        <p:nvSpPr>
          <p:cNvPr id="201" name="Google Shape;201;p17"/>
          <p:cNvSpPr/>
          <p:nvPr/>
        </p:nvSpPr>
        <p:spPr>
          <a:xfrm>
            <a:off x="3296850" y="4738238"/>
            <a:ext cx="10169100" cy="1423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p17"/>
          <p:cNvSpPr/>
          <p:nvPr/>
        </p:nvSpPr>
        <p:spPr>
          <a:xfrm>
            <a:off x="605025" y="4738238"/>
            <a:ext cx="3046800" cy="1423800"/>
          </a:xfrm>
          <a:prstGeom prst="rightArrow">
            <a:avLst>
              <a:gd fmla="val 100000" name="adj1"/>
              <a:gd fmla="val 13838" name="adj2"/>
            </a:avLst>
          </a:prstGeom>
          <a:solidFill>
            <a:srgbClr val="F1C23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800">
                <a:solidFill>
                  <a:srgbClr val="FFFFFF"/>
                </a:solidFill>
                <a:latin typeface="Oswald"/>
                <a:ea typeface="Oswald"/>
                <a:cs typeface="Oswald"/>
                <a:sym typeface="Oswald"/>
              </a:rPr>
              <a:t>Effect on lipid metabolism</a:t>
            </a:r>
            <a:endParaRPr sz="2800">
              <a:solidFill>
                <a:srgbClr val="FFFFFF"/>
              </a:solidFill>
              <a:latin typeface="Oswald"/>
              <a:ea typeface="Oswald"/>
              <a:cs typeface="Oswald"/>
              <a:sym typeface="Oswald"/>
            </a:endParaRPr>
          </a:p>
        </p:txBody>
      </p:sp>
      <p:sp>
        <p:nvSpPr>
          <p:cNvPr id="203" name="Google Shape;203;p17"/>
          <p:cNvSpPr txBox="1"/>
          <p:nvPr/>
        </p:nvSpPr>
        <p:spPr>
          <a:xfrm>
            <a:off x="3651826" y="4734738"/>
            <a:ext cx="9717900" cy="571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500">
                <a:latin typeface="Times New Roman"/>
                <a:ea typeface="Times New Roman"/>
                <a:cs typeface="Times New Roman"/>
                <a:sym typeface="Times New Roman"/>
              </a:rPr>
              <a:t>Both of them enhance the breakdown of TAG in adipose tissue (lipolysis). </a:t>
            </a:r>
            <a:endParaRPr sz="2500">
              <a:latin typeface="Times New Roman"/>
              <a:ea typeface="Times New Roman"/>
              <a:cs typeface="Times New Roman"/>
              <a:sym typeface="Times New Roman"/>
            </a:endParaRPr>
          </a:p>
          <a:p>
            <a:pPr indent="0" lvl="0" marL="0" rtl="0" algn="l">
              <a:spcBef>
                <a:spcPts val="0"/>
              </a:spcBef>
              <a:spcAft>
                <a:spcPts val="0"/>
              </a:spcAft>
              <a:buNone/>
            </a:pPr>
            <a:r>
              <a:rPr lang="en" sz="2500">
                <a:latin typeface="Times New Roman"/>
                <a:ea typeface="Times New Roman"/>
                <a:cs typeface="Times New Roman"/>
                <a:sym typeface="Times New Roman"/>
              </a:rPr>
              <a:t>This cause increase in the free fatty acid in the circulation which are effectively utilized by the heart and muscle as fuel source.</a:t>
            </a:r>
            <a:endParaRPr sz="2500">
              <a:latin typeface="Times New Roman"/>
              <a:ea typeface="Times New Roman"/>
              <a:cs typeface="Times New Roman"/>
              <a:sym typeface="Times New Roman"/>
            </a:endParaRPr>
          </a:p>
          <a:p>
            <a:pPr indent="0" lvl="0" marL="0" rtl="0" algn="l">
              <a:spcBef>
                <a:spcPts val="0"/>
              </a:spcBef>
              <a:spcAft>
                <a:spcPts val="0"/>
              </a:spcAft>
              <a:buNone/>
            </a:pPr>
            <a:r>
              <a:t/>
            </a:r>
            <a:endParaRPr sz="2500">
              <a:latin typeface="Times New Roman"/>
              <a:ea typeface="Times New Roman"/>
              <a:cs typeface="Times New Roman"/>
              <a:sym typeface="Times New Roman"/>
            </a:endParaRPr>
          </a:p>
        </p:txBody>
      </p:sp>
      <p:sp>
        <p:nvSpPr>
          <p:cNvPr id="204" name="Google Shape;204;p17"/>
          <p:cNvSpPr/>
          <p:nvPr/>
        </p:nvSpPr>
        <p:spPr>
          <a:xfrm>
            <a:off x="3296850" y="6263703"/>
            <a:ext cx="10169100" cy="17871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p17"/>
          <p:cNvSpPr/>
          <p:nvPr/>
        </p:nvSpPr>
        <p:spPr>
          <a:xfrm>
            <a:off x="605025" y="6263703"/>
            <a:ext cx="3046800" cy="1787100"/>
          </a:xfrm>
          <a:prstGeom prst="rightArrow">
            <a:avLst>
              <a:gd fmla="val 100000" name="adj1"/>
              <a:gd fmla="val 13838" name="adj2"/>
            </a:avLst>
          </a:prstGeom>
          <a:solidFill>
            <a:srgbClr val="F1C23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800">
                <a:solidFill>
                  <a:srgbClr val="FFFFFF"/>
                </a:solidFill>
                <a:latin typeface="Oswald"/>
                <a:ea typeface="Oswald"/>
                <a:cs typeface="Oswald"/>
                <a:sym typeface="Oswald"/>
              </a:rPr>
              <a:t>Effect on physiological function</a:t>
            </a:r>
            <a:endParaRPr sz="2800">
              <a:solidFill>
                <a:srgbClr val="FFFFFF"/>
              </a:solidFill>
              <a:latin typeface="Oswald"/>
              <a:ea typeface="Oswald"/>
              <a:cs typeface="Oswald"/>
              <a:sym typeface="Oswald"/>
            </a:endParaRPr>
          </a:p>
        </p:txBody>
      </p:sp>
      <p:sp>
        <p:nvSpPr>
          <p:cNvPr id="206" name="Google Shape;206;p17"/>
          <p:cNvSpPr txBox="1"/>
          <p:nvPr/>
        </p:nvSpPr>
        <p:spPr>
          <a:xfrm>
            <a:off x="3651825" y="6319975"/>
            <a:ext cx="9087600" cy="422400"/>
          </a:xfrm>
          <a:prstGeom prst="rect">
            <a:avLst/>
          </a:prstGeom>
          <a:noFill/>
          <a:ln>
            <a:noFill/>
          </a:ln>
        </p:spPr>
        <p:txBody>
          <a:bodyPr anchorCtr="0" anchor="t" bIns="91425" lIns="91425" spcFirstLastPara="1" rIns="91425" wrap="square" tIns="91425">
            <a:noAutofit/>
          </a:bodyPr>
          <a:lstStyle/>
          <a:p>
            <a:pPr indent="-387350" lvl="0" marL="457200" rtl="0" algn="l">
              <a:spcBef>
                <a:spcPts val="0"/>
              </a:spcBef>
              <a:spcAft>
                <a:spcPts val="0"/>
              </a:spcAft>
              <a:buClr>
                <a:schemeClr val="dk1"/>
              </a:buClr>
              <a:buSzPts val="2500"/>
              <a:buFont typeface="Times New Roman"/>
              <a:buChar char="●"/>
            </a:pPr>
            <a:r>
              <a:rPr lang="en" sz="2500">
                <a:solidFill>
                  <a:schemeClr val="dk1"/>
                </a:solidFill>
                <a:latin typeface="Times New Roman"/>
                <a:ea typeface="Times New Roman"/>
                <a:cs typeface="Times New Roman"/>
                <a:sym typeface="Times New Roman"/>
              </a:rPr>
              <a:t>increase cardiac output, blood pressure and oxygen consumption.</a:t>
            </a:r>
            <a:endParaRPr sz="2500">
              <a:solidFill>
                <a:schemeClr val="dk1"/>
              </a:solidFill>
              <a:latin typeface="Times New Roman"/>
              <a:ea typeface="Times New Roman"/>
              <a:cs typeface="Times New Roman"/>
              <a:sym typeface="Times New Roman"/>
            </a:endParaRPr>
          </a:p>
          <a:p>
            <a:pPr indent="-387350" lvl="0" marL="457200" rtl="0" algn="l">
              <a:spcBef>
                <a:spcPts val="0"/>
              </a:spcBef>
              <a:spcAft>
                <a:spcPts val="0"/>
              </a:spcAft>
              <a:buClr>
                <a:schemeClr val="dk1"/>
              </a:buClr>
              <a:buSzPts val="2500"/>
              <a:buFont typeface="Times New Roman"/>
              <a:buChar char="●"/>
            </a:pPr>
            <a:r>
              <a:rPr lang="en" sz="2500">
                <a:solidFill>
                  <a:schemeClr val="dk1"/>
                </a:solidFill>
                <a:latin typeface="Times New Roman"/>
                <a:ea typeface="Times New Roman"/>
                <a:cs typeface="Times New Roman"/>
                <a:sym typeface="Times New Roman"/>
              </a:rPr>
              <a:t>cause smooth muscle relaxation in bronchi, GIT and blood vessels supplying skeletal muscle</a:t>
            </a:r>
            <a:endParaRPr sz="2500">
              <a:solidFill>
                <a:schemeClr val="dk1"/>
              </a:solidFill>
              <a:latin typeface="Times New Roman"/>
              <a:ea typeface="Times New Roman"/>
              <a:cs typeface="Times New Roman"/>
              <a:sym typeface="Times New Roman"/>
            </a:endParaRPr>
          </a:p>
          <a:p>
            <a:pPr indent="-387350" lvl="0" marL="457200" rtl="0" algn="l">
              <a:spcBef>
                <a:spcPts val="0"/>
              </a:spcBef>
              <a:spcAft>
                <a:spcPts val="0"/>
              </a:spcAft>
              <a:buClr>
                <a:schemeClr val="dk1"/>
              </a:buClr>
              <a:buSzPts val="2500"/>
              <a:buFont typeface="Times New Roman"/>
              <a:buChar char="●"/>
            </a:pPr>
            <a:r>
              <a:rPr lang="en" sz="2400">
                <a:solidFill>
                  <a:schemeClr val="dk1"/>
                </a:solidFill>
                <a:latin typeface="Times New Roman"/>
                <a:ea typeface="Times New Roman"/>
                <a:cs typeface="Times New Roman"/>
                <a:sym typeface="Times New Roman"/>
              </a:rPr>
              <a:t>Cause vasoconstriction of blood vessels</a:t>
            </a:r>
            <a:r>
              <a:rPr baseline="30000" lang="en" sz="2400">
                <a:solidFill>
                  <a:schemeClr val="dk1"/>
                </a:solidFill>
                <a:latin typeface="Times New Roman"/>
                <a:ea typeface="Times New Roman"/>
                <a:cs typeface="Times New Roman"/>
                <a:sym typeface="Times New Roman"/>
              </a:rPr>
              <a:t>1</a:t>
            </a:r>
            <a:endParaRPr baseline="30000" sz="2500">
              <a:latin typeface="Times New Roman"/>
              <a:ea typeface="Times New Roman"/>
              <a:cs typeface="Times New Roman"/>
              <a:sym typeface="Times New Roman"/>
            </a:endParaRPr>
          </a:p>
        </p:txBody>
      </p:sp>
      <p:sp>
        <p:nvSpPr>
          <p:cNvPr id="207" name="Google Shape;207;p17"/>
          <p:cNvSpPr/>
          <p:nvPr/>
        </p:nvSpPr>
        <p:spPr>
          <a:xfrm flipH="1" rot="10800000">
            <a:off x="493608" y="9823424"/>
            <a:ext cx="13394700" cy="4599900"/>
          </a:xfrm>
          <a:prstGeom prst="round1Rect">
            <a:avLst>
              <a:gd fmla="val 16667" name="adj"/>
            </a:avLst>
          </a:prstGeom>
          <a:noFill/>
          <a:ln cap="flat" cmpd="sng" w="9525">
            <a:solidFill>
              <a:srgbClr val="8E7CC3"/>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208" name="Google Shape;208;p17"/>
          <p:cNvSpPr/>
          <p:nvPr/>
        </p:nvSpPr>
        <p:spPr>
          <a:xfrm>
            <a:off x="12453251" y="9822737"/>
            <a:ext cx="468600" cy="4599900"/>
          </a:xfrm>
          <a:prstGeom prst="rect">
            <a:avLst/>
          </a:prstGeom>
          <a:solidFill>
            <a:srgbClr val="B4A7D6"/>
          </a:solidFill>
          <a:ln cap="flat" cmpd="sng" w="9525">
            <a:solidFill>
              <a:srgbClr val="999999"/>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209" name="Google Shape;209;p17"/>
          <p:cNvSpPr txBox="1"/>
          <p:nvPr/>
        </p:nvSpPr>
        <p:spPr>
          <a:xfrm>
            <a:off x="8948081" y="13502503"/>
            <a:ext cx="2650200" cy="244200"/>
          </a:xfrm>
          <a:prstGeom prst="rect">
            <a:avLst/>
          </a:prstGeom>
          <a:noFill/>
          <a:ln>
            <a:noFill/>
          </a:ln>
        </p:spPr>
        <p:txBody>
          <a:bodyPr anchorCtr="0" anchor="t" bIns="242375" lIns="242375" spcFirstLastPara="1" rIns="242375" wrap="square" tIns="242375">
            <a:noAutofit/>
          </a:bodyPr>
          <a:lstStyle/>
          <a:p>
            <a:pPr indent="0" lvl="0" marL="0" rtl="0" algn="l">
              <a:spcBef>
                <a:spcPts val="0"/>
              </a:spcBef>
              <a:spcAft>
                <a:spcPts val="0"/>
              </a:spcAft>
              <a:buNone/>
            </a:pPr>
            <a:r>
              <a:rPr b="1" lang="en" sz="2700">
                <a:latin typeface="Merriweather"/>
                <a:ea typeface="Merriweather"/>
                <a:cs typeface="Merriweather"/>
                <a:sym typeface="Merriweather"/>
              </a:rPr>
              <a:t>Figure 13-9</a:t>
            </a:r>
            <a:endParaRPr b="1" sz="2700">
              <a:latin typeface="Merriweather"/>
              <a:ea typeface="Merriweather"/>
              <a:cs typeface="Merriweather"/>
              <a:sym typeface="Merriweather"/>
            </a:endParaRPr>
          </a:p>
        </p:txBody>
      </p:sp>
      <p:sp>
        <p:nvSpPr>
          <p:cNvPr id="210" name="Google Shape;210;p17"/>
          <p:cNvSpPr/>
          <p:nvPr/>
        </p:nvSpPr>
        <p:spPr>
          <a:xfrm>
            <a:off x="11695083" y="9822737"/>
            <a:ext cx="468600" cy="4599900"/>
          </a:xfrm>
          <a:prstGeom prst="rect">
            <a:avLst/>
          </a:prstGeom>
          <a:solidFill>
            <a:srgbClr val="B4A7D6"/>
          </a:solidFill>
          <a:ln cap="flat" cmpd="sng" w="9525">
            <a:solidFill>
              <a:srgbClr val="999999"/>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211" name="Google Shape;211;p17"/>
          <p:cNvSpPr txBox="1"/>
          <p:nvPr/>
        </p:nvSpPr>
        <p:spPr>
          <a:xfrm>
            <a:off x="208650" y="9007949"/>
            <a:ext cx="13679700" cy="842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800">
                <a:solidFill>
                  <a:srgbClr val="8E7CC3"/>
                </a:solidFill>
                <a:latin typeface="Oswald"/>
                <a:ea typeface="Oswald"/>
                <a:cs typeface="Oswald"/>
                <a:sym typeface="Oswald"/>
              </a:rPr>
              <a:t>Metabolism of Catecholamines</a:t>
            </a:r>
            <a:endParaRPr sz="3800">
              <a:solidFill>
                <a:srgbClr val="8E7CC3"/>
              </a:solidFill>
              <a:latin typeface="Oswald"/>
              <a:ea typeface="Oswald"/>
              <a:cs typeface="Oswald"/>
              <a:sym typeface="Oswald"/>
            </a:endParaRPr>
          </a:p>
          <a:p>
            <a:pPr indent="0" lvl="0" marL="0" rtl="0" algn="l">
              <a:spcBef>
                <a:spcPts val="0"/>
              </a:spcBef>
              <a:spcAft>
                <a:spcPts val="0"/>
              </a:spcAft>
              <a:buNone/>
            </a:pPr>
            <a:r>
              <a:t/>
            </a:r>
            <a:endParaRPr sz="3800">
              <a:solidFill>
                <a:srgbClr val="8E7CC3"/>
              </a:solidFill>
              <a:latin typeface="Oswald"/>
              <a:ea typeface="Oswald"/>
              <a:cs typeface="Oswald"/>
              <a:sym typeface="Oswald"/>
            </a:endParaRPr>
          </a:p>
        </p:txBody>
      </p:sp>
      <p:sp>
        <p:nvSpPr>
          <p:cNvPr id="212" name="Google Shape;212;p17"/>
          <p:cNvSpPr txBox="1"/>
          <p:nvPr/>
        </p:nvSpPr>
        <p:spPr>
          <a:xfrm>
            <a:off x="1045857" y="10237979"/>
            <a:ext cx="7762500" cy="3228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600">
                <a:latin typeface="Times New Roman"/>
                <a:ea typeface="Times New Roman"/>
                <a:cs typeface="Times New Roman"/>
                <a:sym typeface="Times New Roman"/>
              </a:rPr>
              <a:t>Two primary enzymes are involved in the degradation of catecholamines: </a:t>
            </a:r>
            <a:endParaRPr sz="2600">
              <a:latin typeface="Times New Roman"/>
              <a:ea typeface="Times New Roman"/>
              <a:cs typeface="Times New Roman"/>
              <a:sym typeface="Times New Roman"/>
            </a:endParaRPr>
          </a:p>
          <a:p>
            <a:pPr indent="0" lvl="0" marL="0" rtl="0" algn="l">
              <a:spcBef>
                <a:spcPts val="0"/>
              </a:spcBef>
              <a:spcAft>
                <a:spcPts val="0"/>
              </a:spcAft>
              <a:buNone/>
            </a:pPr>
            <a:r>
              <a:rPr lang="en" sz="2600">
                <a:latin typeface="Times New Roman"/>
                <a:ea typeface="Times New Roman"/>
                <a:cs typeface="Times New Roman"/>
                <a:sym typeface="Times New Roman"/>
              </a:rPr>
              <a:t>    1. monoamine oxidase (MAO) and</a:t>
            </a:r>
            <a:endParaRPr sz="2600">
              <a:latin typeface="Times New Roman"/>
              <a:ea typeface="Times New Roman"/>
              <a:cs typeface="Times New Roman"/>
              <a:sym typeface="Times New Roman"/>
            </a:endParaRPr>
          </a:p>
          <a:p>
            <a:pPr indent="0" lvl="0" marL="0" rtl="0" algn="l">
              <a:spcBef>
                <a:spcPts val="0"/>
              </a:spcBef>
              <a:spcAft>
                <a:spcPts val="0"/>
              </a:spcAft>
              <a:buNone/>
            </a:pPr>
            <a:r>
              <a:rPr lang="en" sz="2600">
                <a:latin typeface="Times New Roman"/>
                <a:ea typeface="Times New Roman"/>
                <a:cs typeface="Times New Roman"/>
                <a:sym typeface="Times New Roman"/>
              </a:rPr>
              <a:t>    2. catechol-O-methyltransferase (COMT).</a:t>
            </a:r>
            <a:endParaRPr sz="2600">
              <a:latin typeface="Times New Roman"/>
              <a:ea typeface="Times New Roman"/>
              <a:cs typeface="Times New Roman"/>
              <a:sym typeface="Times New Roman"/>
            </a:endParaRPr>
          </a:p>
          <a:p>
            <a:pPr indent="0" lvl="0" marL="0" rtl="0" algn="l">
              <a:spcBef>
                <a:spcPts val="0"/>
              </a:spcBef>
              <a:spcAft>
                <a:spcPts val="0"/>
              </a:spcAft>
              <a:buNone/>
            </a:pPr>
            <a:r>
              <a:rPr lang="en" sz="2600">
                <a:latin typeface="Times New Roman"/>
                <a:ea typeface="Times New Roman"/>
                <a:cs typeface="Times New Roman"/>
                <a:sym typeface="Times New Roman"/>
              </a:rPr>
              <a:t>Urinary vanillylmandelic acid (VMA) and metanephrine are sometimes used clinically to assess the level of catecholamine production in a patient.</a:t>
            </a:r>
            <a:endParaRPr sz="2600">
              <a:latin typeface="Times New Roman"/>
              <a:ea typeface="Times New Roman"/>
              <a:cs typeface="Times New Roman"/>
              <a:sym typeface="Times New Roman"/>
            </a:endParaRPr>
          </a:p>
        </p:txBody>
      </p:sp>
      <p:sp>
        <p:nvSpPr>
          <p:cNvPr id="213" name="Google Shape;213;p17"/>
          <p:cNvSpPr/>
          <p:nvPr/>
        </p:nvSpPr>
        <p:spPr>
          <a:xfrm>
            <a:off x="704850" y="10478817"/>
            <a:ext cx="203700" cy="216900"/>
          </a:xfrm>
          <a:prstGeom prst="rect">
            <a:avLst/>
          </a:prstGeom>
          <a:solidFill>
            <a:srgbClr val="8E7CC3"/>
          </a:solidFill>
          <a:ln cap="flat" cmpd="sng" w="9525">
            <a:solidFill>
              <a:srgbClr val="999999"/>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214" name="Google Shape;214;p17"/>
          <p:cNvSpPr/>
          <p:nvPr/>
        </p:nvSpPr>
        <p:spPr>
          <a:xfrm>
            <a:off x="704850" y="12171158"/>
            <a:ext cx="203700" cy="216900"/>
          </a:xfrm>
          <a:prstGeom prst="rect">
            <a:avLst/>
          </a:prstGeom>
          <a:solidFill>
            <a:srgbClr val="8E7CC3"/>
          </a:solidFill>
          <a:ln cap="flat" cmpd="sng" w="9525">
            <a:solidFill>
              <a:srgbClr val="999999"/>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pic>
        <p:nvPicPr>
          <p:cNvPr id="215" name="Google Shape;215;p17"/>
          <p:cNvPicPr preferRelativeResize="0"/>
          <p:nvPr/>
        </p:nvPicPr>
        <p:blipFill rotWithShape="1">
          <a:blip r:embed="rId3">
            <a:alphaModFix/>
          </a:blip>
          <a:srcRect b="12159" l="2982" r="12536" t="19989"/>
          <a:stretch/>
        </p:blipFill>
        <p:spPr>
          <a:xfrm>
            <a:off x="9173408" y="10012562"/>
            <a:ext cx="4496277" cy="3563315"/>
          </a:xfrm>
          <a:prstGeom prst="rect">
            <a:avLst/>
          </a:prstGeom>
          <a:noFill/>
          <a:ln cap="flat" cmpd="sng" w="9525">
            <a:solidFill>
              <a:schemeClr val="dk2"/>
            </a:solidFill>
            <a:prstDash val="solid"/>
            <a:round/>
            <a:headEnd len="sm" w="sm" type="none"/>
            <a:tailEnd len="sm" w="sm" type="none"/>
          </a:ln>
        </p:spPr>
      </p:pic>
      <p:sp>
        <p:nvSpPr>
          <p:cNvPr id="216" name="Google Shape;216;p17"/>
          <p:cNvSpPr/>
          <p:nvPr/>
        </p:nvSpPr>
        <p:spPr>
          <a:xfrm>
            <a:off x="623213" y="15882824"/>
            <a:ext cx="9531000" cy="2907600"/>
          </a:xfrm>
          <a:prstGeom prst="roundRect">
            <a:avLst>
              <a:gd fmla="val 9932"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p17"/>
          <p:cNvSpPr txBox="1"/>
          <p:nvPr/>
        </p:nvSpPr>
        <p:spPr>
          <a:xfrm>
            <a:off x="623213" y="16078490"/>
            <a:ext cx="9531000" cy="1334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000">
                <a:latin typeface="Times New Roman"/>
                <a:ea typeface="Times New Roman"/>
                <a:cs typeface="Times New Roman"/>
                <a:sym typeface="Times New Roman"/>
              </a:rPr>
              <a:t>“James” a 35-year-old husband and father of three children, has been experiencing headaches and palpitations of increasing frequency and severity over the past six months.</a:t>
            </a:r>
            <a:endParaRPr sz="3000">
              <a:latin typeface="Times New Roman"/>
              <a:ea typeface="Times New Roman"/>
              <a:cs typeface="Times New Roman"/>
              <a:sym typeface="Times New Roman"/>
            </a:endParaRPr>
          </a:p>
          <a:p>
            <a:pPr indent="0" lvl="0" marL="0" rtl="0" algn="l">
              <a:spcBef>
                <a:spcPts val="0"/>
              </a:spcBef>
              <a:spcAft>
                <a:spcPts val="0"/>
              </a:spcAft>
              <a:buNone/>
            </a:pPr>
            <a:r>
              <a:rPr lang="en" sz="3000">
                <a:latin typeface="Times New Roman"/>
                <a:ea typeface="Times New Roman"/>
                <a:cs typeface="Times New Roman"/>
                <a:sym typeface="Times New Roman"/>
              </a:rPr>
              <a:t>In addition, he has had periods of intense anxiety and panic attacks.</a:t>
            </a:r>
            <a:endParaRPr sz="3000">
              <a:latin typeface="Times New Roman"/>
              <a:ea typeface="Times New Roman"/>
              <a:cs typeface="Times New Roman"/>
              <a:sym typeface="Times New Roman"/>
            </a:endParaRPr>
          </a:p>
        </p:txBody>
      </p:sp>
      <p:sp>
        <p:nvSpPr>
          <p:cNvPr id="218" name="Google Shape;218;p17"/>
          <p:cNvSpPr/>
          <p:nvPr/>
        </p:nvSpPr>
        <p:spPr>
          <a:xfrm>
            <a:off x="518963" y="15537617"/>
            <a:ext cx="2147100" cy="585600"/>
          </a:xfrm>
          <a:prstGeom prst="roundRect">
            <a:avLst>
              <a:gd fmla="val 16667" name="adj"/>
            </a:avLst>
          </a:prstGeom>
          <a:solidFill>
            <a:srgbClr val="76A5A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000">
                <a:solidFill>
                  <a:srgbClr val="FFFFFF"/>
                </a:solidFill>
                <a:latin typeface="Oswald"/>
                <a:ea typeface="Oswald"/>
                <a:cs typeface="Oswald"/>
                <a:sym typeface="Oswald"/>
              </a:rPr>
              <a:t>Case study</a:t>
            </a:r>
            <a:endParaRPr sz="3000">
              <a:solidFill>
                <a:srgbClr val="FFFFFF"/>
              </a:solidFill>
              <a:latin typeface="Oswald"/>
              <a:ea typeface="Oswald"/>
              <a:cs typeface="Oswald"/>
              <a:sym typeface="Oswald"/>
            </a:endParaRPr>
          </a:p>
        </p:txBody>
      </p:sp>
      <p:pic>
        <p:nvPicPr>
          <p:cNvPr id="219" name="Google Shape;219;p17"/>
          <p:cNvPicPr preferRelativeResize="0"/>
          <p:nvPr/>
        </p:nvPicPr>
        <p:blipFill>
          <a:blip r:embed="rId4">
            <a:alphaModFix/>
          </a:blip>
          <a:stretch>
            <a:fillRect/>
          </a:stretch>
        </p:blipFill>
        <p:spPr>
          <a:xfrm>
            <a:off x="10531237" y="15977850"/>
            <a:ext cx="3046800" cy="2425650"/>
          </a:xfrm>
          <a:prstGeom prst="rect">
            <a:avLst/>
          </a:prstGeom>
          <a:noFill/>
          <a:ln cap="flat" cmpd="sng" w="9525">
            <a:solidFill>
              <a:srgbClr val="000000"/>
            </a:solidFill>
            <a:prstDash val="solid"/>
            <a:round/>
            <a:headEnd len="sm" w="sm" type="none"/>
            <a:tailEnd len="sm" w="sm" type="none"/>
          </a:ln>
        </p:spPr>
      </p:pic>
      <p:sp>
        <p:nvSpPr>
          <p:cNvPr id="220" name="Google Shape;220;p17"/>
          <p:cNvSpPr txBox="1"/>
          <p:nvPr/>
        </p:nvSpPr>
        <p:spPr>
          <a:xfrm>
            <a:off x="-2300" y="18954133"/>
            <a:ext cx="3817800" cy="6996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2400">
                <a:solidFill>
                  <a:srgbClr val="FFFFFF"/>
                </a:solidFill>
                <a:latin typeface="Verdana"/>
                <a:ea typeface="Verdana"/>
                <a:cs typeface="Verdana"/>
                <a:sym typeface="Verdana"/>
              </a:rPr>
              <a:t>Footnotes</a:t>
            </a:r>
            <a:endParaRPr sz="2400">
              <a:solidFill>
                <a:srgbClr val="FFFFFF"/>
              </a:solidFill>
              <a:latin typeface="Verdana"/>
              <a:ea typeface="Verdana"/>
              <a:cs typeface="Verdana"/>
              <a:sym typeface="Verdana"/>
            </a:endParaRPr>
          </a:p>
        </p:txBody>
      </p:sp>
      <p:sp>
        <p:nvSpPr>
          <p:cNvPr id="221" name="Google Shape;221;p17"/>
          <p:cNvSpPr/>
          <p:nvPr/>
        </p:nvSpPr>
        <p:spPr>
          <a:xfrm>
            <a:off x="542800" y="18954125"/>
            <a:ext cx="13585500" cy="433500"/>
          </a:xfrm>
          <a:prstGeom prst="rect">
            <a:avLst/>
          </a:prstGeom>
          <a:solidFill>
            <a:srgbClr val="F1C232"/>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Clr>
                <a:srgbClr val="000000"/>
              </a:buClr>
              <a:buSzPts val="1100"/>
              <a:buFont typeface="Arial"/>
              <a:buNone/>
            </a:pPr>
            <a:r>
              <a:rPr lang="en" sz="2500">
                <a:solidFill>
                  <a:srgbClr val="FFFFFF"/>
                </a:solidFill>
                <a:latin typeface="Oswald"/>
                <a:ea typeface="Oswald"/>
                <a:cs typeface="Oswald"/>
                <a:sym typeface="Oswald"/>
              </a:rPr>
              <a:t>FOOTNOTES</a:t>
            </a:r>
            <a:endParaRPr/>
          </a:p>
        </p:txBody>
      </p:sp>
      <p:sp>
        <p:nvSpPr>
          <p:cNvPr id="222" name="Google Shape;222;p17"/>
          <p:cNvSpPr/>
          <p:nvPr/>
        </p:nvSpPr>
        <p:spPr>
          <a:xfrm>
            <a:off x="-2300" y="18954125"/>
            <a:ext cx="468600" cy="433500"/>
          </a:xfrm>
          <a:prstGeom prst="rect">
            <a:avLst/>
          </a:prstGeom>
          <a:solidFill>
            <a:srgbClr val="666666"/>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223" name="Google Shape;223;p17"/>
          <p:cNvSpPr txBox="1"/>
          <p:nvPr/>
        </p:nvSpPr>
        <p:spPr>
          <a:xfrm>
            <a:off x="-31300" y="19429250"/>
            <a:ext cx="14097000" cy="433500"/>
          </a:xfrm>
          <a:prstGeom prst="rect">
            <a:avLst/>
          </a:prstGeom>
          <a:noFill/>
          <a:ln>
            <a:noFill/>
          </a:ln>
        </p:spPr>
        <p:txBody>
          <a:bodyPr anchorCtr="0" anchor="t" bIns="91425" lIns="91425" spcFirstLastPara="1" rIns="91425" wrap="square" tIns="91425">
            <a:noAutofit/>
          </a:bodyPr>
          <a:lstStyle/>
          <a:p>
            <a:pPr indent="-330200" lvl="0" marL="914400" rtl="0" algn="l">
              <a:spcBef>
                <a:spcPts val="0"/>
              </a:spcBef>
              <a:spcAft>
                <a:spcPts val="0"/>
              </a:spcAft>
              <a:buClr>
                <a:schemeClr val="dk1"/>
              </a:buClr>
              <a:buSzPts val="1600"/>
              <a:buFont typeface="Times New Roman"/>
              <a:buAutoNum type="arabicPeriod"/>
            </a:pPr>
            <a:r>
              <a:rPr lang="en" sz="1600">
                <a:solidFill>
                  <a:schemeClr val="dk1"/>
                </a:solidFill>
                <a:latin typeface="Times New Roman"/>
                <a:ea typeface="Times New Roman"/>
                <a:cs typeface="Times New Roman"/>
                <a:sym typeface="Times New Roman"/>
              </a:rPr>
              <a:t>Vasoconstriction of </a:t>
            </a:r>
            <a:r>
              <a:rPr lang="en" sz="1600">
                <a:solidFill>
                  <a:schemeClr val="dk1"/>
                </a:solidFill>
                <a:latin typeface="Times New Roman"/>
                <a:ea typeface="Times New Roman"/>
                <a:cs typeface="Times New Roman"/>
                <a:sym typeface="Times New Roman"/>
              </a:rPr>
              <a:t>the peripheral blood vessels to divert the blood to more vital organs and to increase peripheral resistances.</a:t>
            </a:r>
            <a:endParaRPr sz="1600">
              <a:solidFill>
                <a:schemeClr val="dk1"/>
              </a:solidFill>
              <a:latin typeface="Times New Roman"/>
              <a:ea typeface="Times New Roman"/>
              <a:cs typeface="Times New Roman"/>
              <a:sym typeface="Times New Roman"/>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7" name="Shape 227"/>
        <p:cNvGrpSpPr/>
        <p:nvPr/>
      </p:nvGrpSpPr>
      <p:grpSpPr>
        <a:xfrm>
          <a:off x="0" y="0"/>
          <a:ext cx="0" cy="0"/>
          <a:chOff x="0" y="0"/>
          <a:chExt cx="0" cy="0"/>
        </a:xfrm>
      </p:grpSpPr>
      <p:sp>
        <p:nvSpPr>
          <p:cNvPr id="228" name="Google Shape;228;p18"/>
          <p:cNvSpPr/>
          <p:nvPr/>
        </p:nvSpPr>
        <p:spPr>
          <a:xfrm>
            <a:off x="0" y="370466"/>
            <a:ext cx="11331900" cy="699600"/>
          </a:xfrm>
          <a:prstGeom prst="rect">
            <a:avLst/>
          </a:prstGeom>
          <a:solidFill>
            <a:srgbClr val="F1C232"/>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229" name="Google Shape;229;p18"/>
          <p:cNvSpPr/>
          <p:nvPr/>
        </p:nvSpPr>
        <p:spPr>
          <a:xfrm>
            <a:off x="656616" y="370511"/>
            <a:ext cx="273300" cy="699600"/>
          </a:xfrm>
          <a:prstGeom prst="rect">
            <a:avLst/>
          </a:prstGeom>
          <a:solidFill>
            <a:srgbClr val="FFFFFF"/>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230" name="Google Shape;230;p18"/>
          <p:cNvSpPr txBox="1"/>
          <p:nvPr/>
        </p:nvSpPr>
        <p:spPr>
          <a:xfrm>
            <a:off x="11331900" y="360125"/>
            <a:ext cx="3730200" cy="9642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3500">
                <a:latin typeface="Oswald"/>
                <a:ea typeface="Oswald"/>
                <a:cs typeface="Oswald"/>
                <a:sym typeface="Oswald"/>
              </a:rPr>
              <a:t>Lecture Thirteen </a:t>
            </a:r>
            <a:endParaRPr sz="3500">
              <a:latin typeface="Oswald"/>
              <a:ea typeface="Oswald"/>
              <a:cs typeface="Oswald"/>
              <a:sym typeface="Oswald"/>
            </a:endParaRPr>
          </a:p>
        </p:txBody>
      </p:sp>
      <p:sp>
        <p:nvSpPr>
          <p:cNvPr id="231" name="Google Shape;231;p18"/>
          <p:cNvSpPr txBox="1"/>
          <p:nvPr/>
        </p:nvSpPr>
        <p:spPr>
          <a:xfrm>
            <a:off x="1194478" y="370508"/>
            <a:ext cx="11277600" cy="69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3200">
                <a:solidFill>
                  <a:srgbClr val="FFFFFF"/>
                </a:solidFill>
                <a:latin typeface="Oswald"/>
                <a:ea typeface="Oswald"/>
                <a:cs typeface="Oswald"/>
                <a:sym typeface="Oswald"/>
              </a:rPr>
              <a:t>PHYSIOLOGY OF ADRENAL MEDULLA AND PHEOCHROMOCYTOMA </a:t>
            </a:r>
            <a:endParaRPr sz="3200">
              <a:solidFill>
                <a:srgbClr val="FFFFFF"/>
              </a:solidFill>
              <a:latin typeface="Oswald"/>
              <a:ea typeface="Oswald"/>
              <a:cs typeface="Oswald"/>
              <a:sym typeface="Oswald"/>
            </a:endParaRPr>
          </a:p>
        </p:txBody>
      </p:sp>
      <p:sp>
        <p:nvSpPr>
          <p:cNvPr id="232" name="Google Shape;232;p18"/>
          <p:cNvSpPr txBox="1"/>
          <p:nvPr/>
        </p:nvSpPr>
        <p:spPr>
          <a:xfrm>
            <a:off x="195225" y="360121"/>
            <a:ext cx="461400" cy="4224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4500">
                <a:solidFill>
                  <a:srgbClr val="FFFFFF"/>
                </a:solidFill>
                <a:latin typeface="Oswald"/>
                <a:ea typeface="Oswald"/>
                <a:cs typeface="Oswald"/>
                <a:sym typeface="Oswald"/>
              </a:rPr>
              <a:t>5</a:t>
            </a:r>
            <a:r>
              <a:rPr lang="en" sz="4500">
                <a:solidFill>
                  <a:srgbClr val="FFFFFF"/>
                </a:solidFill>
                <a:latin typeface="Oswald"/>
                <a:ea typeface="Oswald"/>
                <a:cs typeface="Oswald"/>
                <a:sym typeface="Oswald"/>
              </a:rPr>
              <a:t>1</a:t>
            </a:r>
            <a:endParaRPr sz="4500">
              <a:solidFill>
                <a:srgbClr val="FFFFFF"/>
              </a:solidFill>
              <a:latin typeface="Oswald"/>
              <a:ea typeface="Oswald"/>
              <a:cs typeface="Oswald"/>
              <a:sym typeface="Oswald"/>
            </a:endParaRPr>
          </a:p>
        </p:txBody>
      </p:sp>
      <p:sp>
        <p:nvSpPr>
          <p:cNvPr id="233" name="Google Shape;233;p18"/>
          <p:cNvSpPr/>
          <p:nvPr/>
        </p:nvSpPr>
        <p:spPr>
          <a:xfrm flipH="1">
            <a:off x="6508903" y="7015364"/>
            <a:ext cx="141000" cy="9669300"/>
          </a:xfrm>
          <a:prstGeom prst="rect">
            <a:avLst/>
          </a:prstGeom>
          <a:solidFill>
            <a:srgbClr val="F1C232"/>
          </a:solidFill>
          <a:ln>
            <a:noFill/>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solidFill>
                <a:srgbClr val="E69138"/>
              </a:solidFill>
            </a:endParaRPr>
          </a:p>
        </p:txBody>
      </p:sp>
      <p:sp>
        <p:nvSpPr>
          <p:cNvPr id="234" name="Google Shape;234;p18"/>
          <p:cNvSpPr/>
          <p:nvPr/>
        </p:nvSpPr>
        <p:spPr>
          <a:xfrm>
            <a:off x="173425" y="2043809"/>
            <a:ext cx="13046700" cy="4881600"/>
          </a:xfrm>
          <a:prstGeom prst="flowChartAlternateProcess">
            <a:avLst/>
          </a:prstGeom>
          <a:solidFill>
            <a:srgbClr val="FFFFFF"/>
          </a:solidFill>
          <a:ln cap="flat" cmpd="sng" w="57150">
            <a:solidFill>
              <a:srgbClr val="F1C232"/>
            </a:solidFill>
            <a:prstDash val="solid"/>
            <a:round/>
            <a:headEnd len="sm" w="sm" type="none"/>
            <a:tailEnd len="sm" w="sm" type="none"/>
          </a:ln>
        </p:spPr>
        <p:txBody>
          <a:bodyPr anchorCtr="0" anchor="ctr" bIns="242375" lIns="242375" spcFirstLastPara="1" rIns="242375" wrap="square" tIns="242375">
            <a:noAutofit/>
          </a:bodyPr>
          <a:lstStyle/>
          <a:p>
            <a:pPr indent="-381000" lvl="0" marL="457200" rtl="0" algn="l">
              <a:spcBef>
                <a:spcPts val="0"/>
              </a:spcBef>
              <a:spcAft>
                <a:spcPts val="0"/>
              </a:spcAft>
              <a:buSzPts val="2400"/>
              <a:buFont typeface="Times New Roman"/>
              <a:buChar char="-"/>
            </a:pPr>
            <a:r>
              <a:rPr lang="en" sz="2400">
                <a:solidFill>
                  <a:schemeClr val="dk1"/>
                </a:solidFill>
                <a:latin typeface="Times New Roman"/>
                <a:ea typeface="Times New Roman"/>
                <a:cs typeface="Times New Roman"/>
                <a:sym typeface="Times New Roman"/>
              </a:rPr>
              <a:t>Pheochromocytoma is a </a:t>
            </a:r>
            <a:r>
              <a:rPr lang="en" sz="2400">
                <a:latin typeface="Times New Roman"/>
                <a:ea typeface="Times New Roman"/>
                <a:cs typeface="Times New Roman"/>
                <a:sym typeface="Times New Roman"/>
              </a:rPr>
              <a:t>relatively rare tumor of the adrenal</a:t>
            </a:r>
            <a:r>
              <a:rPr lang="en" sz="2400">
                <a:solidFill>
                  <a:srgbClr val="674EA7"/>
                </a:solidFill>
                <a:latin typeface="Times New Roman"/>
                <a:ea typeface="Times New Roman"/>
                <a:cs typeface="Times New Roman"/>
                <a:sym typeface="Times New Roman"/>
              </a:rPr>
              <a:t> </a:t>
            </a:r>
            <a:r>
              <a:rPr lang="en" sz="2400">
                <a:solidFill>
                  <a:srgbClr val="76A5AF"/>
                </a:solidFill>
                <a:latin typeface="Times New Roman"/>
                <a:ea typeface="Times New Roman"/>
                <a:cs typeface="Times New Roman"/>
                <a:sym typeface="Times New Roman"/>
              </a:rPr>
              <a:t>medulla</a:t>
            </a:r>
            <a:r>
              <a:rPr lang="en" sz="2400">
                <a:solidFill>
                  <a:schemeClr val="accent5"/>
                </a:solidFill>
                <a:latin typeface="Times New Roman"/>
                <a:ea typeface="Times New Roman"/>
                <a:cs typeface="Times New Roman"/>
                <a:sym typeface="Times New Roman"/>
              </a:rPr>
              <a:t> </a:t>
            </a:r>
            <a:r>
              <a:rPr lang="en" sz="2400">
                <a:solidFill>
                  <a:srgbClr val="674EA7"/>
                </a:solidFill>
                <a:latin typeface="Times New Roman"/>
                <a:ea typeface="Times New Roman"/>
                <a:cs typeface="Times New Roman"/>
                <a:sym typeface="Times New Roman"/>
              </a:rPr>
              <a:t>or of similar specialized cells outside of the adrenal glands</a:t>
            </a:r>
            <a:r>
              <a:rPr lang="en" sz="2400">
                <a:solidFill>
                  <a:schemeClr val="dk1"/>
                </a:solidFill>
                <a:latin typeface="Times New Roman"/>
                <a:ea typeface="Times New Roman"/>
                <a:cs typeface="Times New Roman"/>
                <a:sym typeface="Times New Roman"/>
              </a:rPr>
              <a:t> derived from chromaffin cells </a:t>
            </a:r>
            <a:r>
              <a:rPr lang="en" sz="2400">
                <a:solidFill>
                  <a:srgbClr val="76A5AF"/>
                </a:solidFill>
                <a:latin typeface="Times New Roman"/>
                <a:ea typeface="Times New Roman"/>
                <a:cs typeface="Times New Roman"/>
                <a:sym typeface="Times New Roman"/>
              </a:rPr>
              <a:t>(arise from neural crest)</a:t>
            </a:r>
            <a:r>
              <a:rPr lang="en" sz="2400">
                <a:solidFill>
                  <a:schemeClr val="dk1"/>
                </a:solidFill>
                <a:latin typeface="Times New Roman"/>
                <a:ea typeface="Times New Roman"/>
                <a:cs typeface="Times New Roman"/>
                <a:sym typeface="Times New Roman"/>
              </a:rPr>
              <a:t> </a:t>
            </a:r>
            <a:r>
              <a:rPr lang="en" sz="2400">
                <a:solidFill>
                  <a:srgbClr val="674EA7"/>
                </a:solidFill>
                <a:latin typeface="Times New Roman"/>
                <a:ea typeface="Times New Roman"/>
                <a:cs typeface="Times New Roman"/>
                <a:sym typeface="Times New Roman"/>
              </a:rPr>
              <a:t>along the paravertebral sympathetic chain extending from pelvis to base of skull</a:t>
            </a:r>
            <a:endParaRPr sz="2400">
              <a:solidFill>
                <a:srgbClr val="674EA7"/>
              </a:solidFill>
              <a:latin typeface="Times New Roman"/>
              <a:ea typeface="Times New Roman"/>
              <a:cs typeface="Times New Roman"/>
              <a:sym typeface="Times New Roman"/>
            </a:endParaRPr>
          </a:p>
          <a:p>
            <a:pPr indent="-381000" lvl="0" marL="457200" rtl="0" algn="l">
              <a:spcBef>
                <a:spcPts val="0"/>
              </a:spcBef>
              <a:spcAft>
                <a:spcPts val="0"/>
              </a:spcAft>
              <a:buClr>
                <a:srgbClr val="76A5AF"/>
              </a:buClr>
              <a:buSzPts val="2400"/>
              <a:buFont typeface="Times New Roman"/>
              <a:buChar char="-"/>
            </a:pPr>
            <a:r>
              <a:rPr lang="en" sz="2400">
                <a:solidFill>
                  <a:srgbClr val="76A5AF"/>
                </a:solidFill>
                <a:latin typeface="Times New Roman"/>
                <a:ea typeface="Times New Roman"/>
                <a:cs typeface="Times New Roman"/>
                <a:sym typeface="Times New Roman"/>
              </a:rPr>
              <a:t>Most often occurs in middle age, It can be life threatening if not recognized &amp; not treated.</a:t>
            </a:r>
            <a:endParaRPr sz="2400">
              <a:solidFill>
                <a:srgbClr val="76A5AF"/>
              </a:solidFill>
              <a:latin typeface="Times New Roman"/>
              <a:ea typeface="Times New Roman"/>
              <a:cs typeface="Times New Roman"/>
              <a:sym typeface="Times New Roman"/>
            </a:endParaRPr>
          </a:p>
          <a:p>
            <a:pPr indent="-381000" lvl="0" marL="457200" rtl="0" algn="l">
              <a:spcBef>
                <a:spcPts val="0"/>
              </a:spcBef>
              <a:spcAft>
                <a:spcPts val="0"/>
              </a:spcAft>
              <a:buSzPts val="2400"/>
              <a:buFont typeface="Times New Roman"/>
              <a:buChar char="-"/>
            </a:pPr>
            <a:r>
              <a:rPr lang="en" sz="2400">
                <a:solidFill>
                  <a:schemeClr val="dk1"/>
                </a:solidFill>
                <a:latin typeface="Times New Roman"/>
                <a:ea typeface="Times New Roman"/>
                <a:cs typeface="Times New Roman"/>
                <a:sym typeface="Times New Roman"/>
              </a:rPr>
              <a:t>Most tumors secrete epinephrine, norepinephrine, and </a:t>
            </a:r>
            <a:r>
              <a:rPr lang="en" sz="2400">
                <a:solidFill>
                  <a:schemeClr val="accent5"/>
                </a:solidFill>
                <a:latin typeface="Times New Roman"/>
                <a:ea typeface="Times New Roman"/>
                <a:cs typeface="Times New Roman"/>
                <a:sym typeface="Times New Roman"/>
              </a:rPr>
              <a:t>dopamine and </a:t>
            </a:r>
            <a:r>
              <a:rPr lang="en" sz="2400">
                <a:solidFill>
                  <a:schemeClr val="dk1"/>
                </a:solidFill>
                <a:latin typeface="Times New Roman"/>
                <a:ea typeface="Times New Roman"/>
                <a:cs typeface="Times New Roman"/>
                <a:sym typeface="Times New Roman"/>
              </a:rPr>
              <a:t>can caus</a:t>
            </a:r>
            <a:r>
              <a:rPr lang="en" sz="2400">
                <a:latin typeface="Times New Roman"/>
                <a:ea typeface="Times New Roman"/>
                <a:cs typeface="Times New Roman"/>
                <a:sym typeface="Times New Roman"/>
              </a:rPr>
              <a:t>e Episodic </a:t>
            </a:r>
            <a:r>
              <a:rPr lang="en" sz="2400">
                <a:solidFill>
                  <a:schemeClr val="dk1"/>
                </a:solidFill>
                <a:latin typeface="Times New Roman"/>
                <a:ea typeface="Times New Roman"/>
                <a:cs typeface="Times New Roman"/>
                <a:sym typeface="Times New Roman"/>
              </a:rPr>
              <a:t>hypertension</a:t>
            </a:r>
            <a:r>
              <a:rPr baseline="30000" lang="en" sz="2400">
                <a:solidFill>
                  <a:schemeClr val="dk1"/>
                </a:solidFill>
                <a:latin typeface="Times New Roman"/>
                <a:ea typeface="Times New Roman"/>
                <a:cs typeface="Times New Roman"/>
                <a:sym typeface="Times New Roman"/>
              </a:rPr>
              <a:t>1</a:t>
            </a:r>
            <a:r>
              <a:rPr lang="en" sz="2400">
                <a:solidFill>
                  <a:schemeClr val="dk1"/>
                </a:solidFill>
                <a:latin typeface="Times New Roman"/>
                <a:ea typeface="Times New Roman"/>
                <a:cs typeface="Times New Roman"/>
                <a:sym typeface="Times New Roman"/>
              </a:rPr>
              <a:t>.</a:t>
            </a:r>
            <a:endParaRPr sz="2400">
              <a:solidFill>
                <a:schemeClr val="dk1"/>
              </a:solidFill>
              <a:latin typeface="Times New Roman"/>
              <a:ea typeface="Times New Roman"/>
              <a:cs typeface="Times New Roman"/>
              <a:sym typeface="Times New Roman"/>
            </a:endParaRPr>
          </a:p>
          <a:p>
            <a:pPr indent="-381000" lvl="0" marL="457200" rtl="0" algn="l">
              <a:spcBef>
                <a:spcPts val="0"/>
              </a:spcBef>
              <a:spcAft>
                <a:spcPts val="0"/>
              </a:spcAft>
              <a:buClr>
                <a:srgbClr val="76A5AF"/>
              </a:buClr>
              <a:buSzPts val="2400"/>
              <a:buFont typeface="Times New Roman"/>
              <a:buChar char="-"/>
            </a:pPr>
            <a:r>
              <a:rPr lang="en" sz="2400">
                <a:solidFill>
                  <a:srgbClr val="76A5AF"/>
                </a:solidFill>
                <a:latin typeface="Times New Roman"/>
                <a:ea typeface="Times New Roman"/>
                <a:cs typeface="Times New Roman"/>
                <a:sym typeface="Times New Roman"/>
              </a:rPr>
              <a:t>Associated with neurofibromatosis.</a:t>
            </a:r>
            <a:endParaRPr sz="2400">
              <a:solidFill>
                <a:srgbClr val="76A5AF"/>
              </a:solidFill>
              <a:latin typeface="Times New Roman"/>
              <a:ea typeface="Times New Roman"/>
              <a:cs typeface="Times New Roman"/>
              <a:sym typeface="Times New Roman"/>
            </a:endParaRPr>
          </a:p>
          <a:p>
            <a:pPr indent="-381000" lvl="0" marL="457200" rtl="0" algn="l">
              <a:spcBef>
                <a:spcPts val="0"/>
              </a:spcBef>
              <a:spcAft>
                <a:spcPts val="0"/>
              </a:spcAft>
              <a:buClr>
                <a:srgbClr val="674EA7"/>
              </a:buClr>
              <a:buSzPts val="2400"/>
              <a:buFont typeface="Times New Roman"/>
              <a:buChar char="-"/>
            </a:pPr>
            <a:r>
              <a:rPr lang="en" sz="2400">
                <a:solidFill>
                  <a:srgbClr val="674EA7"/>
                </a:solidFill>
                <a:latin typeface="Times New Roman"/>
                <a:ea typeface="Times New Roman"/>
                <a:cs typeface="Times New Roman"/>
                <a:sym typeface="Times New Roman"/>
              </a:rPr>
              <a:t>About 10% of pheochromocytomas are malignant.</a:t>
            </a:r>
            <a:endParaRPr sz="2400">
              <a:solidFill>
                <a:srgbClr val="674EA7"/>
              </a:solidFill>
              <a:latin typeface="Times New Roman"/>
              <a:ea typeface="Times New Roman"/>
              <a:cs typeface="Times New Roman"/>
              <a:sym typeface="Times New Roman"/>
            </a:endParaRPr>
          </a:p>
          <a:p>
            <a:pPr indent="-381000" lvl="0" marL="457200" rtl="0" algn="l">
              <a:spcBef>
                <a:spcPts val="0"/>
              </a:spcBef>
              <a:spcAft>
                <a:spcPts val="0"/>
              </a:spcAft>
              <a:buClr>
                <a:srgbClr val="674EA7"/>
              </a:buClr>
              <a:buSzPts val="2400"/>
              <a:buFont typeface="Times New Roman"/>
              <a:buChar char="-"/>
            </a:pPr>
            <a:r>
              <a:rPr lang="en" sz="2400">
                <a:solidFill>
                  <a:srgbClr val="674EA7"/>
                </a:solidFill>
                <a:latin typeface="Times New Roman"/>
                <a:ea typeface="Times New Roman"/>
                <a:cs typeface="Times New Roman"/>
                <a:sym typeface="Times New Roman"/>
              </a:rPr>
              <a:t>It can occur in combination with other tumors, conditions and in some familial (inherited) syndromes.</a:t>
            </a:r>
            <a:endParaRPr sz="2400">
              <a:solidFill>
                <a:srgbClr val="674EA7"/>
              </a:solidFill>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rPr lang="en" sz="2400">
                <a:solidFill>
                  <a:schemeClr val="dk1"/>
                </a:solidFill>
                <a:latin typeface="Times New Roman"/>
                <a:ea typeface="Times New Roman"/>
                <a:cs typeface="Times New Roman"/>
                <a:sym typeface="Times New Roman"/>
              </a:rPr>
              <a:t>•</a:t>
            </a:r>
            <a:r>
              <a:rPr lang="en" sz="2400">
                <a:solidFill>
                  <a:srgbClr val="674EA7"/>
                </a:solidFill>
                <a:latin typeface="Times New Roman"/>
                <a:ea typeface="Times New Roman"/>
                <a:cs typeface="Times New Roman"/>
                <a:sym typeface="Times New Roman"/>
              </a:rPr>
              <a:t> &gt;95% are abdominal</a:t>
            </a:r>
            <a:endParaRPr sz="2400">
              <a:solidFill>
                <a:srgbClr val="674EA7"/>
              </a:solidFill>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rPr lang="en" sz="2400">
                <a:solidFill>
                  <a:schemeClr val="dk1"/>
                </a:solidFill>
                <a:latin typeface="Times New Roman"/>
                <a:ea typeface="Times New Roman"/>
                <a:cs typeface="Times New Roman"/>
                <a:sym typeface="Times New Roman"/>
              </a:rPr>
              <a:t>•</a:t>
            </a:r>
            <a:r>
              <a:rPr lang="en" sz="2400">
                <a:solidFill>
                  <a:srgbClr val="674EA7"/>
                </a:solidFill>
                <a:latin typeface="Times New Roman"/>
                <a:ea typeface="Times New Roman"/>
                <a:cs typeface="Times New Roman"/>
                <a:sym typeface="Times New Roman"/>
              </a:rPr>
              <a:t> &gt;90% in adrenal medulla</a:t>
            </a:r>
            <a:endParaRPr sz="2400">
              <a:solidFill>
                <a:srgbClr val="674EA7"/>
              </a:solidFill>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rPr lang="en" sz="2400">
                <a:solidFill>
                  <a:schemeClr val="dk1"/>
                </a:solidFill>
                <a:latin typeface="Times New Roman"/>
                <a:ea typeface="Times New Roman"/>
                <a:cs typeface="Times New Roman"/>
                <a:sym typeface="Times New Roman"/>
              </a:rPr>
              <a:t>•</a:t>
            </a:r>
            <a:r>
              <a:rPr lang="en" sz="2400">
                <a:solidFill>
                  <a:srgbClr val="674EA7"/>
                </a:solidFill>
                <a:latin typeface="Times New Roman"/>
                <a:ea typeface="Times New Roman"/>
                <a:cs typeface="Times New Roman"/>
                <a:sym typeface="Times New Roman"/>
              </a:rPr>
              <a:t> 80% occur unilateral</a:t>
            </a:r>
            <a:endParaRPr/>
          </a:p>
        </p:txBody>
      </p:sp>
      <p:sp>
        <p:nvSpPr>
          <p:cNvPr id="235" name="Google Shape;235;p18"/>
          <p:cNvSpPr/>
          <p:nvPr/>
        </p:nvSpPr>
        <p:spPr>
          <a:xfrm>
            <a:off x="173425" y="7861522"/>
            <a:ext cx="5660400" cy="10583400"/>
          </a:xfrm>
          <a:prstGeom prst="rect">
            <a:avLst/>
          </a:prstGeom>
          <a:noFill/>
          <a:ln cap="flat" cmpd="sng" w="28575">
            <a:solidFill>
              <a:srgbClr val="F1C232"/>
            </a:solidFill>
            <a:prstDash val="solid"/>
            <a:round/>
            <a:headEnd len="sm" w="sm" type="none"/>
            <a:tailEnd len="sm" w="sm" type="none"/>
          </a:ln>
        </p:spPr>
        <p:txBody>
          <a:bodyPr anchorCtr="0" anchor="ctr" bIns="242375" lIns="242375" spcFirstLastPara="1" rIns="242375" wrap="square" tIns="242375">
            <a:noAutofit/>
          </a:bodyPr>
          <a:lstStyle/>
          <a:p>
            <a:pPr indent="-374650" lvl="0" marL="457200" rtl="0" algn="l">
              <a:spcBef>
                <a:spcPts val="0"/>
              </a:spcBef>
              <a:spcAft>
                <a:spcPts val="0"/>
              </a:spcAft>
              <a:buSzPts val="2300"/>
              <a:buFont typeface="Times New Roman"/>
              <a:buChar char="★"/>
            </a:pPr>
            <a:r>
              <a:rPr lang="en" sz="2300">
                <a:solidFill>
                  <a:schemeClr val="dk1"/>
                </a:solidFill>
                <a:highlight>
                  <a:srgbClr val="FFF2CC"/>
                </a:highlight>
                <a:latin typeface="Times New Roman"/>
                <a:ea typeface="Times New Roman"/>
                <a:cs typeface="Times New Roman"/>
                <a:sym typeface="Times New Roman"/>
              </a:rPr>
              <a:t>Headache</a:t>
            </a:r>
            <a:r>
              <a:rPr lang="en" sz="2300">
                <a:solidFill>
                  <a:schemeClr val="dk1"/>
                </a:solidFill>
                <a:latin typeface="Times New Roman"/>
                <a:ea typeface="Times New Roman"/>
                <a:cs typeface="Times New Roman"/>
                <a:sym typeface="Times New Roman"/>
              </a:rPr>
              <a:t>, </a:t>
            </a:r>
            <a:r>
              <a:rPr lang="en" sz="2300">
                <a:solidFill>
                  <a:schemeClr val="dk1"/>
                </a:solidFill>
                <a:highlight>
                  <a:srgbClr val="FFF2CC"/>
                </a:highlight>
                <a:latin typeface="Times New Roman"/>
                <a:ea typeface="Times New Roman"/>
                <a:cs typeface="Times New Roman"/>
                <a:sym typeface="Times New Roman"/>
              </a:rPr>
              <a:t>sweating</a:t>
            </a:r>
            <a:r>
              <a:rPr lang="en" sz="2300">
                <a:solidFill>
                  <a:schemeClr val="dk1"/>
                </a:solidFill>
                <a:latin typeface="Times New Roman"/>
                <a:ea typeface="Times New Roman"/>
                <a:cs typeface="Times New Roman"/>
                <a:sym typeface="Times New Roman"/>
              </a:rPr>
              <a:t>, </a:t>
            </a:r>
            <a:r>
              <a:rPr lang="en" sz="2300">
                <a:solidFill>
                  <a:schemeClr val="dk1"/>
                </a:solidFill>
                <a:highlight>
                  <a:srgbClr val="FFF2CC"/>
                </a:highlight>
                <a:latin typeface="Times New Roman"/>
                <a:ea typeface="Times New Roman"/>
                <a:cs typeface="Times New Roman"/>
                <a:sym typeface="Times New Roman"/>
              </a:rPr>
              <a:t>palpitation</a:t>
            </a:r>
            <a:r>
              <a:rPr lang="en" sz="2300">
                <a:solidFill>
                  <a:schemeClr val="dk1"/>
                </a:solidFill>
                <a:latin typeface="Times New Roman"/>
                <a:ea typeface="Times New Roman"/>
                <a:cs typeface="Times New Roman"/>
                <a:sym typeface="Times New Roman"/>
              </a:rPr>
              <a:t>, </a:t>
            </a:r>
            <a:r>
              <a:rPr lang="en" sz="2300">
                <a:solidFill>
                  <a:srgbClr val="674EA7"/>
                </a:solidFill>
                <a:latin typeface="Times New Roman"/>
                <a:ea typeface="Times New Roman"/>
                <a:cs typeface="Times New Roman"/>
                <a:sym typeface="Times New Roman"/>
              </a:rPr>
              <a:t>and a fast heartbeat</a:t>
            </a:r>
            <a:r>
              <a:rPr lang="en" sz="2300">
                <a:solidFill>
                  <a:schemeClr val="dk1"/>
                </a:solidFill>
                <a:latin typeface="Times New Roman"/>
                <a:ea typeface="Times New Roman"/>
                <a:cs typeface="Times New Roman"/>
                <a:sym typeface="Times New Roman"/>
              </a:rPr>
              <a:t> are typical symptoms, usually in association with markedly high BP.</a:t>
            </a:r>
            <a:endParaRPr sz="2300">
              <a:solidFill>
                <a:schemeClr val="dk1"/>
              </a:solidFill>
              <a:latin typeface="Times New Roman"/>
              <a:ea typeface="Times New Roman"/>
              <a:cs typeface="Times New Roman"/>
              <a:sym typeface="Times New Roman"/>
            </a:endParaRPr>
          </a:p>
          <a:p>
            <a:pPr indent="-374650" lvl="0" marL="457200" rtl="0" algn="l">
              <a:spcBef>
                <a:spcPts val="0"/>
              </a:spcBef>
              <a:spcAft>
                <a:spcPts val="0"/>
              </a:spcAft>
              <a:buSzPts val="2300"/>
              <a:buFont typeface="Times New Roman"/>
              <a:buChar char="★"/>
            </a:pPr>
            <a:r>
              <a:rPr lang="en" sz="2300">
                <a:solidFill>
                  <a:schemeClr val="dk1"/>
                </a:solidFill>
                <a:latin typeface="Times New Roman"/>
                <a:ea typeface="Times New Roman"/>
                <a:cs typeface="Times New Roman"/>
                <a:sym typeface="Times New Roman"/>
              </a:rPr>
              <a:t>Hypertension</a:t>
            </a:r>
            <a:r>
              <a:rPr lang="en" sz="2300">
                <a:solidFill>
                  <a:schemeClr val="dk1"/>
                </a:solidFill>
                <a:highlight>
                  <a:srgbClr val="D0E0E3"/>
                </a:highlight>
                <a:latin typeface="Times New Roman"/>
                <a:ea typeface="Times New Roman"/>
                <a:cs typeface="Times New Roman"/>
                <a:sym typeface="Times New Roman"/>
              </a:rPr>
              <a:t>(resistant hypertension 95%)</a:t>
            </a:r>
            <a:r>
              <a:rPr lang="en" sz="2300">
                <a:solidFill>
                  <a:schemeClr val="dk1"/>
                </a:solidFill>
                <a:latin typeface="Times New Roman"/>
                <a:ea typeface="Times New Roman"/>
                <a:cs typeface="Times New Roman"/>
                <a:sym typeface="Times New Roman"/>
              </a:rPr>
              <a:t> </a:t>
            </a:r>
            <a:r>
              <a:rPr lang="en" sz="2300">
                <a:solidFill>
                  <a:srgbClr val="674EA7"/>
                </a:solidFill>
                <a:latin typeface="Times New Roman"/>
                <a:ea typeface="Times New Roman"/>
                <a:cs typeface="Times New Roman"/>
                <a:sym typeface="Times New Roman"/>
              </a:rPr>
              <a:t>often severe, occasionally malignant, and may be resistant to treatment with standard antihypertensive drug.</a:t>
            </a:r>
            <a:endParaRPr sz="2300">
              <a:solidFill>
                <a:srgbClr val="674EA7"/>
              </a:solidFill>
              <a:latin typeface="Times New Roman"/>
              <a:ea typeface="Times New Roman"/>
              <a:cs typeface="Times New Roman"/>
              <a:sym typeface="Times New Roman"/>
            </a:endParaRPr>
          </a:p>
          <a:p>
            <a:pPr indent="-374650" lvl="0" marL="457200" rtl="0" algn="l">
              <a:spcBef>
                <a:spcPts val="0"/>
              </a:spcBef>
              <a:spcAft>
                <a:spcPts val="0"/>
              </a:spcAft>
              <a:buSzPts val="2300"/>
              <a:buFont typeface="Times New Roman"/>
              <a:buChar char="★"/>
            </a:pPr>
            <a:r>
              <a:rPr lang="en" sz="2300">
                <a:solidFill>
                  <a:srgbClr val="674EA7"/>
                </a:solidFill>
                <a:latin typeface="Times New Roman"/>
                <a:ea typeface="Times New Roman"/>
                <a:cs typeface="Times New Roman"/>
                <a:sym typeface="Times New Roman"/>
              </a:rPr>
              <a:t>Paroxysms or Crisis: frequent or sporadic, occurring at intervals as long as weeks or months. With time, the paroxysms usually increase in frequency, duration, and severity</a:t>
            </a:r>
            <a:endParaRPr sz="2300">
              <a:solidFill>
                <a:srgbClr val="674EA7"/>
              </a:solidFill>
              <a:latin typeface="Times New Roman"/>
              <a:ea typeface="Times New Roman"/>
              <a:cs typeface="Times New Roman"/>
              <a:sym typeface="Times New Roman"/>
            </a:endParaRPr>
          </a:p>
          <a:p>
            <a:pPr indent="-374650" lvl="0" marL="457200" rtl="0" algn="l">
              <a:spcBef>
                <a:spcPts val="0"/>
              </a:spcBef>
              <a:spcAft>
                <a:spcPts val="0"/>
              </a:spcAft>
              <a:buSzPts val="2300"/>
              <a:buFont typeface="Times New Roman"/>
              <a:buChar char="★"/>
            </a:pPr>
            <a:r>
              <a:rPr lang="en" sz="2300">
                <a:solidFill>
                  <a:schemeClr val="dk1"/>
                </a:solidFill>
                <a:latin typeface="Times New Roman"/>
                <a:ea typeface="Times New Roman"/>
                <a:cs typeface="Times New Roman"/>
                <a:sym typeface="Times New Roman"/>
              </a:rPr>
              <a:t>Increased metabolic rate, such as profuse sweating and mild to moderate weight loss </a:t>
            </a:r>
            <a:endParaRPr sz="2300">
              <a:solidFill>
                <a:schemeClr val="dk1"/>
              </a:solidFill>
              <a:latin typeface="Times New Roman"/>
              <a:ea typeface="Times New Roman"/>
              <a:cs typeface="Times New Roman"/>
              <a:sym typeface="Times New Roman"/>
            </a:endParaRPr>
          </a:p>
          <a:p>
            <a:pPr indent="-374650" lvl="0" marL="457200" rtl="0" algn="l">
              <a:spcBef>
                <a:spcPts val="0"/>
              </a:spcBef>
              <a:spcAft>
                <a:spcPts val="0"/>
              </a:spcAft>
              <a:buSzPts val="2300"/>
              <a:buFont typeface="Times New Roman"/>
              <a:buChar char="★"/>
            </a:pPr>
            <a:r>
              <a:rPr lang="en" sz="2300">
                <a:solidFill>
                  <a:srgbClr val="674EA7"/>
                </a:solidFill>
                <a:latin typeface="Times New Roman"/>
                <a:ea typeface="Times New Roman"/>
                <a:cs typeface="Times New Roman"/>
                <a:sym typeface="Times New Roman"/>
              </a:rPr>
              <a:t>Sinus tachycardia, sinus bradycardia, supraventricular arrhythmias, and ventricular premature contractions have all been noted. </a:t>
            </a:r>
            <a:endParaRPr sz="2300">
              <a:solidFill>
                <a:srgbClr val="674EA7"/>
              </a:solidFill>
              <a:latin typeface="Times New Roman"/>
              <a:ea typeface="Times New Roman"/>
              <a:cs typeface="Times New Roman"/>
              <a:sym typeface="Times New Roman"/>
            </a:endParaRPr>
          </a:p>
          <a:p>
            <a:pPr indent="-374650" lvl="0" marL="457200" rtl="0" algn="l">
              <a:spcBef>
                <a:spcPts val="0"/>
              </a:spcBef>
              <a:spcAft>
                <a:spcPts val="0"/>
              </a:spcAft>
              <a:buSzPts val="2300"/>
              <a:buFont typeface="Times New Roman"/>
              <a:buChar char="★"/>
            </a:pPr>
            <a:r>
              <a:rPr lang="en" sz="2300">
                <a:solidFill>
                  <a:srgbClr val="674EA7"/>
                </a:solidFill>
                <a:latin typeface="Times New Roman"/>
                <a:ea typeface="Times New Roman"/>
                <a:cs typeface="Times New Roman"/>
                <a:sym typeface="Times New Roman"/>
              </a:rPr>
              <a:t>Angina and acute myocardial infarction </a:t>
            </a:r>
            <a:endParaRPr sz="2300">
              <a:solidFill>
                <a:srgbClr val="674EA7"/>
              </a:solidFill>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rPr lang="en" sz="2300">
                <a:solidFill>
                  <a:srgbClr val="674EA7"/>
                </a:solidFill>
                <a:latin typeface="Times New Roman"/>
                <a:ea typeface="Times New Roman"/>
                <a:cs typeface="Times New Roman"/>
                <a:sym typeface="Times New Roman"/>
              </a:rPr>
              <a:t>• Headache 80%</a:t>
            </a:r>
            <a:endParaRPr sz="2300">
              <a:solidFill>
                <a:srgbClr val="674EA7"/>
              </a:solidFill>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rPr lang="en" sz="2300">
                <a:solidFill>
                  <a:srgbClr val="674EA7"/>
                </a:solidFill>
                <a:latin typeface="Times New Roman"/>
                <a:ea typeface="Times New Roman"/>
                <a:cs typeface="Times New Roman"/>
                <a:sym typeface="Times New Roman"/>
              </a:rPr>
              <a:t>• Perspiration(</a:t>
            </a:r>
            <a:r>
              <a:rPr lang="en" sz="2300">
                <a:solidFill>
                  <a:srgbClr val="666666"/>
                </a:solidFill>
                <a:latin typeface="Times New Roman"/>
                <a:ea typeface="Times New Roman"/>
                <a:cs typeface="Times New Roman"/>
                <a:sym typeface="Times New Roman"/>
              </a:rPr>
              <a:t>sweating</a:t>
            </a:r>
            <a:r>
              <a:rPr lang="en" sz="2300">
                <a:solidFill>
                  <a:srgbClr val="674EA7"/>
                </a:solidFill>
                <a:latin typeface="Times New Roman"/>
                <a:ea typeface="Times New Roman"/>
                <a:cs typeface="Times New Roman"/>
                <a:sym typeface="Times New Roman"/>
              </a:rPr>
              <a:t>)71%</a:t>
            </a:r>
            <a:endParaRPr sz="2300">
              <a:solidFill>
                <a:srgbClr val="674EA7"/>
              </a:solidFill>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rPr lang="en" sz="2300">
                <a:solidFill>
                  <a:srgbClr val="674EA7"/>
                </a:solidFill>
                <a:latin typeface="Times New Roman"/>
                <a:ea typeface="Times New Roman"/>
                <a:cs typeface="Times New Roman"/>
                <a:sym typeface="Times New Roman"/>
              </a:rPr>
              <a:t>• Palpitation 64%</a:t>
            </a:r>
            <a:endParaRPr sz="2300">
              <a:solidFill>
                <a:srgbClr val="674EA7"/>
              </a:solidFill>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rPr lang="en" sz="2300">
                <a:solidFill>
                  <a:srgbClr val="674EA7"/>
                </a:solidFill>
                <a:latin typeface="Times New Roman"/>
                <a:ea typeface="Times New Roman"/>
                <a:cs typeface="Times New Roman"/>
                <a:sym typeface="Times New Roman"/>
              </a:rPr>
              <a:t>• Pallor 42%</a:t>
            </a:r>
            <a:endParaRPr sz="2300">
              <a:solidFill>
                <a:srgbClr val="674EA7"/>
              </a:solidFill>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rPr lang="en" sz="2300">
                <a:solidFill>
                  <a:srgbClr val="76A5AF"/>
                </a:solidFill>
                <a:latin typeface="Times New Roman"/>
                <a:ea typeface="Times New Roman"/>
                <a:cs typeface="Times New Roman"/>
                <a:sym typeface="Times New Roman"/>
              </a:rPr>
              <a:t>•Anxiety and glucose intolerance</a:t>
            </a:r>
            <a:r>
              <a:rPr lang="en" sz="2300">
                <a:solidFill>
                  <a:schemeClr val="accent5"/>
                </a:solidFill>
                <a:latin typeface="Times New Roman"/>
                <a:ea typeface="Times New Roman"/>
                <a:cs typeface="Times New Roman"/>
                <a:sym typeface="Times New Roman"/>
              </a:rPr>
              <a:t>.</a:t>
            </a:r>
            <a:endParaRPr/>
          </a:p>
        </p:txBody>
      </p:sp>
      <p:sp>
        <p:nvSpPr>
          <p:cNvPr id="236" name="Google Shape;236;p18"/>
          <p:cNvSpPr txBox="1"/>
          <p:nvPr/>
        </p:nvSpPr>
        <p:spPr>
          <a:xfrm>
            <a:off x="294325" y="1070084"/>
            <a:ext cx="11666400" cy="883800"/>
          </a:xfrm>
          <a:prstGeom prst="rect">
            <a:avLst/>
          </a:prstGeom>
          <a:noFill/>
          <a:ln>
            <a:noFill/>
          </a:ln>
        </p:spPr>
        <p:txBody>
          <a:bodyPr anchorCtr="0" anchor="t" bIns="242375" lIns="242375" spcFirstLastPara="1" rIns="242375" wrap="square" tIns="242375">
            <a:noAutofit/>
          </a:bodyPr>
          <a:lstStyle/>
          <a:p>
            <a:pPr indent="0" lvl="0" marL="0" rtl="0" algn="ctr">
              <a:spcBef>
                <a:spcPts val="0"/>
              </a:spcBef>
              <a:spcAft>
                <a:spcPts val="0"/>
              </a:spcAft>
              <a:buClr>
                <a:schemeClr val="dk1"/>
              </a:buClr>
              <a:buSzPts val="1100"/>
              <a:buFont typeface="Arial"/>
              <a:buNone/>
            </a:pPr>
            <a:r>
              <a:rPr lang="en" sz="3800">
                <a:solidFill>
                  <a:srgbClr val="F1C232"/>
                </a:solidFill>
                <a:latin typeface="Oswald"/>
                <a:ea typeface="Oswald"/>
                <a:cs typeface="Oswald"/>
                <a:sym typeface="Oswald"/>
              </a:rPr>
              <a:t>Pheochromocytoma</a:t>
            </a:r>
            <a:endParaRPr sz="4000">
              <a:solidFill>
                <a:srgbClr val="F1C232"/>
              </a:solidFill>
              <a:latin typeface="Oswald"/>
              <a:ea typeface="Oswald"/>
              <a:cs typeface="Oswald"/>
              <a:sym typeface="Oswald"/>
            </a:endParaRPr>
          </a:p>
        </p:txBody>
      </p:sp>
      <p:sp>
        <p:nvSpPr>
          <p:cNvPr id="237" name="Google Shape;237;p18"/>
          <p:cNvSpPr/>
          <p:nvPr/>
        </p:nvSpPr>
        <p:spPr>
          <a:xfrm rot="-5400000">
            <a:off x="6857517" y="8313122"/>
            <a:ext cx="111000" cy="808200"/>
          </a:xfrm>
          <a:prstGeom prst="rect">
            <a:avLst/>
          </a:prstGeom>
          <a:solidFill>
            <a:srgbClr val="F1C232"/>
          </a:solidFill>
          <a:ln>
            <a:noFill/>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238" name="Google Shape;238;p18"/>
          <p:cNvSpPr/>
          <p:nvPr/>
        </p:nvSpPr>
        <p:spPr>
          <a:xfrm rot="5400000">
            <a:off x="6131664" y="9207422"/>
            <a:ext cx="105600" cy="648900"/>
          </a:xfrm>
          <a:prstGeom prst="rect">
            <a:avLst/>
          </a:prstGeom>
          <a:solidFill>
            <a:srgbClr val="F1C232"/>
          </a:solidFill>
          <a:ln>
            <a:noFill/>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239" name="Google Shape;239;p18"/>
          <p:cNvSpPr txBox="1"/>
          <p:nvPr/>
        </p:nvSpPr>
        <p:spPr>
          <a:xfrm>
            <a:off x="1503625" y="7337962"/>
            <a:ext cx="3000000" cy="111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000">
                <a:solidFill>
                  <a:srgbClr val="F1C232"/>
                </a:solidFill>
                <a:latin typeface="Oswald"/>
                <a:ea typeface="Oswald"/>
                <a:cs typeface="Oswald"/>
                <a:sym typeface="Oswald"/>
              </a:rPr>
              <a:t>Clinical Features</a:t>
            </a:r>
            <a:endParaRPr sz="3000">
              <a:solidFill>
                <a:srgbClr val="F1C232"/>
              </a:solidFill>
              <a:latin typeface="Oswald"/>
              <a:ea typeface="Oswald"/>
              <a:cs typeface="Oswald"/>
              <a:sym typeface="Oswald"/>
            </a:endParaRPr>
          </a:p>
        </p:txBody>
      </p:sp>
      <p:sp>
        <p:nvSpPr>
          <p:cNvPr id="240" name="Google Shape;240;p18"/>
          <p:cNvSpPr txBox="1"/>
          <p:nvPr/>
        </p:nvSpPr>
        <p:spPr>
          <a:xfrm>
            <a:off x="8750788" y="7399172"/>
            <a:ext cx="3000000" cy="699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000">
                <a:solidFill>
                  <a:srgbClr val="F1C232"/>
                </a:solidFill>
                <a:latin typeface="Oswald"/>
                <a:ea typeface="Oswald"/>
                <a:cs typeface="Oswald"/>
                <a:sym typeface="Oswald"/>
              </a:rPr>
              <a:t>Diagnosis </a:t>
            </a:r>
            <a:endParaRPr sz="3000">
              <a:solidFill>
                <a:srgbClr val="F1C232"/>
              </a:solidFill>
              <a:latin typeface="Oswald"/>
              <a:ea typeface="Oswald"/>
              <a:cs typeface="Oswald"/>
              <a:sym typeface="Oswald"/>
            </a:endParaRPr>
          </a:p>
        </p:txBody>
      </p:sp>
      <p:sp>
        <p:nvSpPr>
          <p:cNvPr id="241" name="Google Shape;241;p18"/>
          <p:cNvSpPr/>
          <p:nvPr/>
        </p:nvSpPr>
        <p:spPr>
          <a:xfrm>
            <a:off x="7325115" y="7991422"/>
            <a:ext cx="6168000" cy="4097400"/>
          </a:xfrm>
          <a:prstGeom prst="rect">
            <a:avLst/>
          </a:prstGeom>
          <a:noFill/>
          <a:ln cap="flat" cmpd="sng" w="28575">
            <a:solidFill>
              <a:srgbClr val="F1C232"/>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rPr lang="en" sz="2300">
                <a:solidFill>
                  <a:srgbClr val="674EA7"/>
                </a:solidFill>
                <a:latin typeface="Times New Roman"/>
                <a:ea typeface="Times New Roman"/>
                <a:cs typeface="Times New Roman"/>
                <a:sym typeface="Times New Roman"/>
              </a:rPr>
              <a:t>• The diagnosis is established by the demonstration of:</a:t>
            </a:r>
            <a:endParaRPr sz="2300">
              <a:solidFill>
                <a:srgbClr val="674EA7"/>
              </a:solidFill>
              <a:latin typeface="Times New Roman"/>
              <a:ea typeface="Times New Roman"/>
              <a:cs typeface="Times New Roman"/>
              <a:sym typeface="Times New Roman"/>
            </a:endParaRPr>
          </a:p>
          <a:p>
            <a:pPr indent="0" lvl="0" marL="0" rtl="0" algn="l">
              <a:spcBef>
                <a:spcPts val="0"/>
              </a:spcBef>
              <a:spcAft>
                <a:spcPts val="0"/>
              </a:spcAft>
              <a:buNone/>
            </a:pPr>
            <a:r>
              <a:rPr lang="en" sz="2300">
                <a:solidFill>
                  <a:schemeClr val="dk1"/>
                </a:solidFill>
                <a:latin typeface="Times New Roman"/>
                <a:ea typeface="Times New Roman"/>
                <a:cs typeface="Times New Roman"/>
                <a:sym typeface="Times New Roman"/>
              </a:rPr>
              <a:t>• increased production of catecholamines or</a:t>
            </a:r>
            <a:r>
              <a:rPr lang="en" sz="2300">
                <a:solidFill>
                  <a:srgbClr val="674EA7"/>
                </a:solidFill>
                <a:latin typeface="Times New Roman"/>
                <a:ea typeface="Times New Roman"/>
                <a:cs typeface="Times New Roman"/>
                <a:sym typeface="Times New Roman"/>
              </a:rPr>
              <a:t>  </a:t>
            </a:r>
            <a:endParaRPr sz="2300">
              <a:solidFill>
                <a:srgbClr val="674EA7"/>
              </a:solidFill>
              <a:latin typeface="Times New Roman"/>
              <a:ea typeface="Times New Roman"/>
              <a:cs typeface="Times New Roman"/>
              <a:sym typeface="Times New Roman"/>
            </a:endParaRPr>
          </a:p>
          <a:p>
            <a:pPr indent="0" lvl="0" marL="0" rtl="0" algn="l">
              <a:spcBef>
                <a:spcPts val="0"/>
              </a:spcBef>
              <a:spcAft>
                <a:spcPts val="0"/>
              </a:spcAft>
              <a:buNone/>
            </a:pPr>
            <a:r>
              <a:rPr lang="en" sz="2300">
                <a:solidFill>
                  <a:schemeClr val="dk1"/>
                </a:solidFill>
                <a:latin typeface="Times New Roman"/>
                <a:ea typeface="Times New Roman"/>
                <a:cs typeface="Times New Roman"/>
                <a:sym typeface="Times New Roman"/>
              </a:rPr>
              <a:t>• Catecholamine metabolites:metanephrine and vanillylmandelic acid(VMA) in plasma and/or urine</a:t>
            </a:r>
            <a:r>
              <a:rPr lang="en" sz="2300">
                <a:solidFill>
                  <a:srgbClr val="674EA7"/>
                </a:solidFill>
                <a:latin typeface="Times New Roman"/>
                <a:ea typeface="Times New Roman"/>
                <a:cs typeface="Times New Roman"/>
                <a:sym typeface="Times New Roman"/>
              </a:rPr>
              <a:t>.</a:t>
            </a:r>
            <a:endParaRPr sz="2300">
              <a:solidFill>
                <a:srgbClr val="674EA7"/>
              </a:solidFill>
              <a:latin typeface="Times New Roman"/>
              <a:ea typeface="Times New Roman"/>
              <a:cs typeface="Times New Roman"/>
              <a:sym typeface="Times New Roman"/>
            </a:endParaRPr>
          </a:p>
          <a:p>
            <a:pPr indent="0" lvl="0" marL="0" rtl="0" algn="l">
              <a:spcBef>
                <a:spcPts val="0"/>
              </a:spcBef>
              <a:spcAft>
                <a:spcPts val="0"/>
              </a:spcAft>
              <a:buNone/>
            </a:pPr>
            <a:r>
              <a:rPr lang="en" sz="2300">
                <a:solidFill>
                  <a:srgbClr val="674EA7"/>
                </a:solidFill>
                <a:latin typeface="Times New Roman"/>
                <a:ea typeface="Times New Roman"/>
                <a:cs typeface="Times New Roman"/>
                <a:sym typeface="Times New Roman"/>
              </a:rPr>
              <a:t>The diagnosis can usually be made by the analysis of a single 24-h urine sample, provided the patient is hypertensive or symptomatic at the time of collection. </a:t>
            </a:r>
            <a:endParaRPr sz="2300">
              <a:solidFill>
                <a:srgbClr val="674EA7"/>
              </a:solidFill>
              <a:latin typeface="Times New Roman"/>
              <a:ea typeface="Times New Roman"/>
              <a:cs typeface="Times New Roman"/>
              <a:sym typeface="Times New Roman"/>
            </a:endParaRPr>
          </a:p>
          <a:p>
            <a:pPr indent="0" lvl="0" marL="0" rtl="0" algn="l">
              <a:spcBef>
                <a:spcPts val="0"/>
              </a:spcBef>
              <a:spcAft>
                <a:spcPts val="0"/>
              </a:spcAft>
              <a:buNone/>
            </a:pPr>
            <a:r>
              <a:rPr lang="en" sz="2300">
                <a:solidFill>
                  <a:srgbClr val="674EA7"/>
                </a:solidFill>
                <a:latin typeface="Times New Roman"/>
                <a:ea typeface="Times New Roman"/>
                <a:cs typeface="Times New Roman"/>
                <a:sym typeface="Times New Roman"/>
              </a:rPr>
              <a:t>• Imaging: CT, MRI</a:t>
            </a:r>
            <a:endParaRPr sz="2300">
              <a:solidFill>
                <a:schemeClr val="dk1"/>
              </a:solidFill>
              <a:latin typeface="Times New Roman"/>
              <a:ea typeface="Times New Roman"/>
              <a:cs typeface="Times New Roman"/>
              <a:sym typeface="Times New Roman"/>
            </a:endParaRPr>
          </a:p>
        </p:txBody>
      </p:sp>
      <p:sp>
        <p:nvSpPr>
          <p:cNvPr id="242" name="Google Shape;242;p18"/>
          <p:cNvSpPr/>
          <p:nvPr/>
        </p:nvSpPr>
        <p:spPr>
          <a:xfrm rot="-5400000">
            <a:off x="6857508" y="13260322"/>
            <a:ext cx="111000" cy="808200"/>
          </a:xfrm>
          <a:prstGeom prst="rect">
            <a:avLst/>
          </a:prstGeom>
          <a:solidFill>
            <a:srgbClr val="F1C232"/>
          </a:solidFill>
          <a:ln>
            <a:noFill/>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243" name="Google Shape;243;p18"/>
          <p:cNvSpPr txBox="1"/>
          <p:nvPr/>
        </p:nvSpPr>
        <p:spPr>
          <a:xfrm>
            <a:off x="8750775" y="12346371"/>
            <a:ext cx="3000000" cy="699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000">
                <a:solidFill>
                  <a:srgbClr val="F1C232"/>
                </a:solidFill>
                <a:latin typeface="Oswald"/>
                <a:ea typeface="Oswald"/>
                <a:cs typeface="Oswald"/>
                <a:sym typeface="Oswald"/>
              </a:rPr>
              <a:t>Treatment </a:t>
            </a:r>
            <a:endParaRPr sz="3000">
              <a:solidFill>
                <a:srgbClr val="F1C232"/>
              </a:solidFill>
              <a:latin typeface="Oswald"/>
              <a:ea typeface="Oswald"/>
              <a:cs typeface="Oswald"/>
              <a:sym typeface="Oswald"/>
            </a:endParaRPr>
          </a:p>
        </p:txBody>
      </p:sp>
      <p:sp>
        <p:nvSpPr>
          <p:cNvPr id="244" name="Google Shape;244;p18"/>
          <p:cNvSpPr/>
          <p:nvPr/>
        </p:nvSpPr>
        <p:spPr>
          <a:xfrm>
            <a:off x="7325113" y="12938622"/>
            <a:ext cx="6168000" cy="4097400"/>
          </a:xfrm>
          <a:prstGeom prst="rect">
            <a:avLst/>
          </a:prstGeom>
          <a:noFill/>
          <a:ln cap="flat" cmpd="sng" w="28575">
            <a:solidFill>
              <a:srgbClr val="F1C232"/>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rPr lang="en" sz="2300">
                <a:solidFill>
                  <a:srgbClr val="674EA7"/>
                </a:solidFill>
                <a:latin typeface="Times New Roman"/>
                <a:ea typeface="Times New Roman"/>
                <a:cs typeface="Times New Roman"/>
                <a:sym typeface="Times New Roman"/>
              </a:rPr>
              <a:t>• Laparoscopic Adrenalectomy</a:t>
            </a:r>
            <a:r>
              <a:rPr baseline="30000" lang="en" sz="2300">
                <a:solidFill>
                  <a:srgbClr val="674EA7"/>
                </a:solidFill>
                <a:latin typeface="Times New Roman"/>
                <a:ea typeface="Times New Roman"/>
                <a:cs typeface="Times New Roman"/>
                <a:sym typeface="Times New Roman"/>
              </a:rPr>
              <a:t>2</a:t>
            </a:r>
            <a:r>
              <a:rPr lang="en" sz="2300">
                <a:solidFill>
                  <a:srgbClr val="674EA7"/>
                </a:solidFill>
                <a:latin typeface="Times New Roman"/>
                <a:ea typeface="Times New Roman"/>
                <a:cs typeface="Times New Roman"/>
                <a:sym typeface="Times New Roman"/>
              </a:rPr>
              <a:t> </a:t>
            </a:r>
            <a:r>
              <a:rPr lang="en" sz="2300">
                <a:solidFill>
                  <a:srgbClr val="45818E"/>
                </a:solidFill>
                <a:latin typeface="Times New Roman"/>
                <a:ea typeface="Times New Roman"/>
                <a:cs typeface="Times New Roman"/>
                <a:sym typeface="Times New Roman"/>
              </a:rPr>
              <a:t>(surgical resection)</a:t>
            </a:r>
            <a:endParaRPr sz="2300">
              <a:solidFill>
                <a:srgbClr val="45818E"/>
              </a:solidFill>
              <a:latin typeface="Times New Roman"/>
              <a:ea typeface="Times New Roman"/>
              <a:cs typeface="Times New Roman"/>
              <a:sym typeface="Times New Roman"/>
            </a:endParaRPr>
          </a:p>
          <a:p>
            <a:pPr indent="0" lvl="0" marL="0" rtl="0" algn="l">
              <a:spcBef>
                <a:spcPts val="0"/>
              </a:spcBef>
              <a:spcAft>
                <a:spcPts val="0"/>
              </a:spcAft>
              <a:buNone/>
            </a:pPr>
            <a:r>
              <a:rPr lang="en" sz="2300">
                <a:solidFill>
                  <a:srgbClr val="674EA7"/>
                </a:solidFill>
                <a:latin typeface="Times New Roman"/>
                <a:ea typeface="Times New Roman"/>
                <a:cs typeface="Times New Roman"/>
                <a:sym typeface="Times New Roman"/>
              </a:rPr>
              <a:t>Pre-op:</a:t>
            </a:r>
            <a:endParaRPr sz="2300">
              <a:solidFill>
                <a:srgbClr val="674EA7"/>
              </a:solidFill>
              <a:latin typeface="Times New Roman"/>
              <a:ea typeface="Times New Roman"/>
              <a:cs typeface="Times New Roman"/>
              <a:sym typeface="Times New Roman"/>
            </a:endParaRPr>
          </a:p>
          <a:p>
            <a:pPr indent="0" lvl="0" marL="0" rtl="0" algn="l">
              <a:spcBef>
                <a:spcPts val="0"/>
              </a:spcBef>
              <a:spcAft>
                <a:spcPts val="0"/>
              </a:spcAft>
              <a:buNone/>
            </a:pPr>
            <a:r>
              <a:rPr lang="en" sz="2300">
                <a:solidFill>
                  <a:srgbClr val="674EA7"/>
                </a:solidFill>
                <a:latin typeface="Times New Roman"/>
                <a:ea typeface="Times New Roman"/>
                <a:cs typeface="Times New Roman"/>
                <a:sym typeface="Times New Roman"/>
              </a:rPr>
              <a:t>(1) Control of hypertension</a:t>
            </a:r>
            <a:endParaRPr sz="2300">
              <a:solidFill>
                <a:srgbClr val="674EA7"/>
              </a:solidFill>
              <a:latin typeface="Times New Roman"/>
              <a:ea typeface="Times New Roman"/>
              <a:cs typeface="Times New Roman"/>
              <a:sym typeface="Times New Roman"/>
            </a:endParaRPr>
          </a:p>
          <a:p>
            <a:pPr indent="0" lvl="0" marL="0" rtl="0" algn="l">
              <a:spcBef>
                <a:spcPts val="0"/>
              </a:spcBef>
              <a:spcAft>
                <a:spcPts val="0"/>
              </a:spcAft>
              <a:buNone/>
            </a:pPr>
            <a:r>
              <a:rPr lang="en" sz="2300">
                <a:solidFill>
                  <a:srgbClr val="674EA7"/>
                </a:solidFill>
                <a:latin typeface="Times New Roman"/>
                <a:ea typeface="Times New Roman"/>
                <a:cs typeface="Times New Roman"/>
                <a:sym typeface="Times New Roman"/>
              </a:rPr>
              <a:t>(2) α blockers to prevent intraoperative hypertensive crisis due to tumor manipulation and release of catecholamines </a:t>
            </a:r>
            <a:endParaRPr sz="2300">
              <a:solidFill>
                <a:srgbClr val="674EA7"/>
              </a:solidFill>
              <a:latin typeface="Times New Roman"/>
              <a:ea typeface="Times New Roman"/>
              <a:cs typeface="Times New Roman"/>
              <a:sym typeface="Times New Roman"/>
            </a:endParaRPr>
          </a:p>
          <a:p>
            <a:pPr indent="0" lvl="0" marL="0" rtl="0" algn="l">
              <a:spcBef>
                <a:spcPts val="0"/>
              </a:spcBef>
              <a:spcAft>
                <a:spcPts val="0"/>
              </a:spcAft>
              <a:buNone/>
            </a:pPr>
            <a:r>
              <a:rPr lang="en" sz="2300">
                <a:solidFill>
                  <a:srgbClr val="674EA7"/>
                </a:solidFill>
                <a:latin typeface="Times New Roman"/>
                <a:ea typeface="Times New Roman"/>
                <a:cs typeface="Times New Roman"/>
                <a:sym typeface="Times New Roman"/>
              </a:rPr>
              <a:t>(3) Fluid resuscitation to prevent circulatory collapse after removal of the catecholamine-secreting tumor</a:t>
            </a:r>
            <a:endParaRPr sz="2300">
              <a:solidFill>
                <a:srgbClr val="674EA7"/>
              </a:solidFill>
              <a:latin typeface="Times New Roman"/>
              <a:ea typeface="Times New Roman"/>
              <a:cs typeface="Times New Roman"/>
              <a:sym typeface="Times New Roman"/>
            </a:endParaRPr>
          </a:p>
        </p:txBody>
      </p:sp>
      <p:sp>
        <p:nvSpPr>
          <p:cNvPr id="245" name="Google Shape;245;p18"/>
          <p:cNvSpPr txBox="1"/>
          <p:nvPr/>
        </p:nvSpPr>
        <p:spPr>
          <a:xfrm>
            <a:off x="-2300" y="18695758"/>
            <a:ext cx="3817800" cy="6996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2400">
                <a:solidFill>
                  <a:srgbClr val="FFFFFF"/>
                </a:solidFill>
                <a:latin typeface="Verdana"/>
                <a:ea typeface="Verdana"/>
                <a:cs typeface="Verdana"/>
                <a:sym typeface="Verdana"/>
              </a:rPr>
              <a:t>Footnotes</a:t>
            </a:r>
            <a:endParaRPr sz="2400">
              <a:solidFill>
                <a:srgbClr val="FFFFFF"/>
              </a:solidFill>
              <a:latin typeface="Verdana"/>
              <a:ea typeface="Verdana"/>
              <a:cs typeface="Verdana"/>
              <a:sym typeface="Verdana"/>
            </a:endParaRPr>
          </a:p>
        </p:txBody>
      </p:sp>
      <p:sp>
        <p:nvSpPr>
          <p:cNvPr id="246" name="Google Shape;246;p18"/>
          <p:cNvSpPr/>
          <p:nvPr/>
        </p:nvSpPr>
        <p:spPr>
          <a:xfrm>
            <a:off x="542800" y="18695750"/>
            <a:ext cx="13585500" cy="433500"/>
          </a:xfrm>
          <a:prstGeom prst="rect">
            <a:avLst/>
          </a:prstGeom>
          <a:solidFill>
            <a:srgbClr val="F1C232"/>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Clr>
                <a:srgbClr val="000000"/>
              </a:buClr>
              <a:buSzPts val="1100"/>
              <a:buFont typeface="Arial"/>
              <a:buNone/>
            </a:pPr>
            <a:r>
              <a:rPr lang="en" sz="2500">
                <a:solidFill>
                  <a:srgbClr val="FFFFFF"/>
                </a:solidFill>
                <a:latin typeface="Oswald"/>
                <a:ea typeface="Oswald"/>
                <a:cs typeface="Oswald"/>
                <a:sym typeface="Oswald"/>
              </a:rPr>
              <a:t>FOOTNOTES</a:t>
            </a:r>
            <a:endParaRPr/>
          </a:p>
        </p:txBody>
      </p:sp>
      <p:sp>
        <p:nvSpPr>
          <p:cNvPr id="247" name="Google Shape;247;p18"/>
          <p:cNvSpPr/>
          <p:nvPr/>
        </p:nvSpPr>
        <p:spPr>
          <a:xfrm>
            <a:off x="-2300" y="18695750"/>
            <a:ext cx="468600" cy="433500"/>
          </a:xfrm>
          <a:prstGeom prst="rect">
            <a:avLst/>
          </a:prstGeom>
          <a:solidFill>
            <a:srgbClr val="666666"/>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248" name="Google Shape;248;p18"/>
          <p:cNvSpPr txBox="1"/>
          <p:nvPr/>
        </p:nvSpPr>
        <p:spPr>
          <a:xfrm>
            <a:off x="-31300" y="19170875"/>
            <a:ext cx="14097000" cy="1423200"/>
          </a:xfrm>
          <a:prstGeom prst="rect">
            <a:avLst/>
          </a:prstGeom>
          <a:noFill/>
          <a:ln>
            <a:noFill/>
          </a:ln>
        </p:spPr>
        <p:txBody>
          <a:bodyPr anchorCtr="0" anchor="t" bIns="91425" lIns="91425" spcFirstLastPara="1" rIns="91425" wrap="square" tIns="91425">
            <a:noAutofit/>
          </a:bodyPr>
          <a:lstStyle/>
          <a:p>
            <a:pPr indent="-330200" lvl="0" marL="457200" rtl="0" algn="l">
              <a:spcBef>
                <a:spcPts val="0"/>
              </a:spcBef>
              <a:spcAft>
                <a:spcPts val="0"/>
              </a:spcAft>
              <a:buSzPts val="1600"/>
              <a:buFont typeface="Times New Roman"/>
              <a:buAutoNum type="arabicPeriod"/>
            </a:pPr>
            <a:r>
              <a:rPr lang="en" sz="1600">
                <a:latin typeface="Times New Roman"/>
                <a:ea typeface="Times New Roman"/>
                <a:cs typeface="Times New Roman"/>
                <a:sym typeface="Times New Roman"/>
              </a:rPr>
              <a:t>Most pheochromocytomas release NE more than EP because the catalytic action of PNMT is exceeded.</a:t>
            </a:r>
            <a:endParaRPr sz="1600">
              <a:latin typeface="Times New Roman"/>
              <a:ea typeface="Times New Roman"/>
              <a:cs typeface="Times New Roman"/>
              <a:sym typeface="Times New Roman"/>
            </a:endParaRPr>
          </a:p>
          <a:p>
            <a:pPr indent="-330200" lvl="0" marL="457200" rtl="0" algn="l">
              <a:spcBef>
                <a:spcPts val="0"/>
              </a:spcBef>
              <a:spcAft>
                <a:spcPts val="0"/>
              </a:spcAft>
              <a:buSzPts val="1600"/>
              <a:buFont typeface="Times New Roman"/>
              <a:buAutoNum type="arabicPeriod"/>
            </a:pPr>
            <a:r>
              <a:rPr lang="en" sz="1600">
                <a:solidFill>
                  <a:schemeClr val="dk1"/>
                </a:solidFill>
                <a:latin typeface="Times New Roman"/>
                <a:ea typeface="Times New Roman"/>
                <a:cs typeface="Times New Roman"/>
                <a:sym typeface="Times New Roman"/>
              </a:rPr>
              <a:t>An operation formed in the abdomen or pelvis using small incisions with the aid of a camera.</a:t>
            </a:r>
            <a:endParaRPr sz="1600">
              <a:latin typeface="Times New Roman"/>
              <a:ea typeface="Times New Roman"/>
              <a:cs typeface="Times New Roman"/>
              <a:sym typeface="Times New Roman"/>
            </a:endParaRPr>
          </a:p>
          <a:p>
            <a:pPr indent="0" lvl="0" marL="0" rtl="0" algn="l">
              <a:spcBef>
                <a:spcPts val="0"/>
              </a:spcBef>
              <a:spcAft>
                <a:spcPts val="0"/>
              </a:spcAft>
              <a:buNone/>
            </a:pPr>
            <a:r>
              <a:t/>
            </a:r>
            <a:endParaRPr sz="1600">
              <a:latin typeface="Times New Roman"/>
              <a:ea typeface="Times New Roman"/>
              <a:cs typeface="Times New Roman"/>
              <a:sym typeface="Times New Roman"/>
            </a:endParaRPr>
          </a:p>
        </p:txBody>
      </p:sp>
      <p:sp>
        <p:nvSpPr>
          <p:cNvPr id="249" name="Google Shape;249;p18"/>
          <p:cNvSpPr txBox="1"/>
          <p:nvPr/>
        </p:nvSpPr>
        <p:spPr>
          <a:xfrm>
            <a:off x="6649375" y="17614425"/>
            <a:ext cx="4888800" cy="626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highlight>
                  <a:srgbClr val="D0E0E3"/>
                </a:highlight>
                <a:latin typeface="Oswald"/>
                <a:ea typeface="Oswald"/>
                <a:cs typeface="Oswald"/>
                <a:sym typeface="Oswald"/>
              </a:rPr>
              <a:t>Further reading from female’s doctor </a:t>
            </a:r>
            <a:endParaRPr sz="2400">
              <a:highlight>
                <a:srgbClr val="D0E0E3"/>
              </a:highlight>
              <a:latin typeface="Oswald"/>
              <a:ea typeface="Oswald"/>
              <a:cs typeface="Oswald"/>
              <a:sym typeface="Oswald"/>
            </a:endParaRPr>
          </a:p>
        </p:txBody>
      </p:sp>
      <p:sp>
        <p:nvSpPr>
          <p:cNvPr id="250" name="Google Shape;250;p18">
            <a:hlinkClick r:id="rId3"/>
          </p:cNvPr>
          <p:cNvSpPr/>
          <p:nvPr/>
        </p:nvSpPr>
        <p:spPr>
          <a:xfrm flipH="1">
            <a:off x="11088600" y="17685025"/>
            <a:ext cx="524100" cy="433500"/>
          </a:xfrm>
          <a:prstGeom prst="ellipse">
            <a:avLst/>
          </a:pr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2200">
                <a:solidFill>
                  <a:srgbClr val="FFFFFF"/>
                </a:solidFill>
              </a:rPr>
              <a:t>1</a:t>
            </a:r>
            <a:endParaRPr sz="2200">
              <a:solidFill>
                <a:srgbClr val="FFFFFF"/>
              </a:solidFill>
            </a:endParaRPr>
          </a:p>
        </p:txBody>
      </p:sp>
      <p:sp>
        <p:nvSpPr>
          <p:cNvPr id="251" name="Google Shape;251;p18">
            <a:hlinkClick r:id="rId4"/>
          </p:cNvPr>
          <p:cNvSpPr/>
          <p:nvPr/>
        </p:nvSpPr>
        <p:spPr>
          <a:xfrm flipH="1">
            <a:off x="11721163" y="17685025"/>
            <a:ext cx="524100" cy="433500"/>
          </a:xfrm>
          <a:prstGeom prst="ellipse">
            <a:avLst/>
          </a:prstGeom>
          <a:solidFill>
            <a:srgbClr val="A2C4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2200">
                <a:solidFill>
                  <a:srgbClr val="FFFFFF"/>
                </a:solidFill>
              </a:rPr>
              <a:t>2</a:t>
            </a:r>
            <a:endParaRPr sz="2200">
              <a:solidFill>
                <a:srgbClr val="FFFFFF"/>
              </a:solidFill>
            </a:endParaRPr>
          </a:p>
        </p:txBody>
      </p:sp>
      <p:sp>
        <p:nvSpPr>
          <p:cNvPr id="252" name="Google Shape;252;p18">
            <a:hlinkClick r:id="rId5"/>
          </p:cNvPr>
          <p:cNvSpPr/>
          <p:nvPr/>
        </p:nvSpPr>
        <p:spPr>
          <a:xfrm flipH="1">
            <a:off x="12353668" y="17684951"/>
            <a:ext cx="524100" cy="433500"/>
          </a:xfrm>
          <a:prstGeom prst="ellipse">
            <a:avLst/>
          </a:prstGeom>
          <a:solidFill>
            <a:srgbClr val="76A5A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2200">
                <a:solidFill>
                  <a:srgbClr val="FFFFFF"/>
                </a:solidFill>
              </a:rPr>
              <a:t>3</a:t>
            </a:r>
            <a:endParaRPr sz="2200">
              <a:solidFill>
                <a:srgbClr val="FFFFFF"/>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6" name="Shape 256"/>
        <p:cNvGrpSpPr/>
        <p:nvPr/>
      </p:nvGrpSpPr>
      <p:grpSpPr>
        <a:xfrm>
          <a:off x="0" y="0"/>
          <a:ext cx="0" cy="0"/>
          <a:chOff x="0" y="0"/>
          <a:chExt cx="0" cy="0"/>
        </a:xfrm>
      </p:grpSpPr>
      <p:pic>
        <p:nvPicPr>
          <p:cNvPr id="257" name="Google Shape;257;p19"/>
          <p:cNvPicPr preferRelativeResize="0"/>
          <p:nvPr/>
        </p:nvPicPr>
        <p:blipFill>
          <a:blip r:embed="rId3">
            <a:alphaModFix/>
          </a:blip>
          <a:stretch>
            <a:fillRect/>
          </a:stretch>
        </p:blipFill>
        <p:spPr>
          <a:xfrm>
            <a:off x="0" y="28350"/>
            <a:ext cx="14097000" cy="19935825"/>
          </a:xfrm>
          <a:prstGeom prst="rect">
            <a:avLst/>
          </a:prstGeom>
          <a:noFill/>
          <a:ln>
            <a:noFill/>
          </a:ln>
        </p:spPr>
      </p:pic>
      <p:sp>
        <p:nvSpPr>
          <p:cNvPr id="258" name="Google Shape;258;p19"/>
          <p:cNvSpPr txBox="1"/>
          <p:nvPr/>
        </p:nvSpPr>
        <p:spPr>
          <a:xfrm>
            <a:off x="616654" y="1733670"/>
            <a:ext cx="12863700" cy="1410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2500">
              <a:solidFill>
                <a:srgbClr val="FFFFFF"/>
              </a:solidFill>
              <a:latin typeface="Times New Roman"/>
              <a:ea typeface="Times New Roman"/>
              <a:cs typeface="Times New Roman"/>
              <a:sym typeface="Times New Roman"/>
            </a:endParaRPr>
          </a:p>
          <a:p>
            <a:pPr indent="0" lvl="0" marL="0" rtl="0" algn="l">
              <a:spcBef>
                <a:spcPts val="0"/>
              </a:spcBef>
              <a:spcAft>
                <a:spcPts val="0"/>
              </a:spcAft>
              <a:buNone/>
            </a:pPr>
            <a:r>
              <a:rPr lang="en" sz="2500">
                <a:solidFill>
                  <a:srgbClr val="FFFFFF"/>
                </a:solidFill>
                <a:latin typeface="Times New Roman"/>
                <a:ea typeface="Times New Roman"/>
                <a:cs typeface="Times New Roman"/>
                <a:sym typeface="Times New Roman"/>
              </a:rPr>
              <a:t>1-What stimulates the release of catecholamines?</a:t>
            </a:r>
            <a:endParaRPr sz="2500">
              <a:solidFill>
                <a:srgbClr val="FFFFFF"/>
              </a:solidFill>
              <a:latin typeface="Times New Roman"/>
              <a:ea typeface="Times New Roman"/>
              <a:cs typeface="Times New Roman"/>
              <a:sym typeface="Times New Roman"/>
            </a:endParaRPr>
          </a:p>
          <a:p>
            <a:pPr indent="0" lvl="0" marL="0" rtl="0" algn="l">
              <a:spcBef>
                <a:spcPts val="0"/>
              </a:spcBef>
              <a:spcAft>
                <a:spcPts val="0"/>
              </a:spcAft>
              <a:buNone/>
            </a:pPr>
            <a:r>
              <a:rPr lang="en" sz="2500">
                <a:solidFill>
                  <a:srgbClr val="FFFFFF"/>
                </a:solidFill>
                <a:latin typeface="Times New Roman"/>
                <a:ea typeface="Times New Roman"/>
                <a:cs typeface="Times New Roman"/>
                <a:sym typeface="Times New Roman"/>
              </a:rPr>
              <a:t>   A. Preganglionic parasympathetic nerves</a:t>
            </a:r>
            <a:endParaRPr sz="2500">
              <a:solidFill>
                <a:srgbClr val="FFFFFF"/>
              </a:solidFill>
              <a:latin typeface="Times New Roman"/>
              <a:ea typeface="Times New Roman"/>
              <a:cs typeface="Times New Roman"/>
              <a:sym typeface="Times New Roman"/>
            </a:endParaRPr>
          </a:p>
          <a:p>
            <a:pPr indent="0" lvl="0" marL="0" rtl="0" algn="l">
              <a:spcBef>
                <a:spcPts val="0"/>
              </a:spcBef>
              <a:spcAft>
                <a:spcPts val="0"/>
              </a:spcAft>
              <a:buNone/>
            </a:pPr>
            <a:r>
              <a:rPr lang="en" sz="2500">
                <a:solidFill>
                  <a:srgbClr val="FFFFFF"/>
                </a:solidFill>
                <a:latin typeface="Times New Roman"/>
                <a:ea typeface="Times New Roman"/>
                <a:cs typeface="Times New Roman"/>
                <a:sym typeface="Times New Roman"/>
              </a:rPr>
              <a:t>   B. Postganglionic parasympathetic nerves </a:t>
            </a:r>
            <a:endParaRPr sz="2500">
              <a:solidFill>
                <a:srgbClr val="FFFFFF"/>
              </a:solidFill>
              <a:latin typeface="Times New Roman"/>
              <a:ea typeface="Times New Roman"/>
              <a:cs typeface="Times New Roman"/>
              <a:sym typeface="Times New Roman"/>
            </a:endParaRPr>
          </a:p>
          <a:p>
            <a:pPr indent="0" lvl="0" marL="0" rtl="0" algn="l">
              <a:spcBef>
                <a:spcPts val="0"/>
              </a:spcBef>
              <a:spcAft>
                <a:spcPts val="0"/>
              </a:spcAft>
              <a:buNone/>
            </a:pPr>
            <a:r>
              <a:rPr lang="en" sz="2500">
                <a:solidFill>
                  <a:srgbClr val="FFFFFF"/>
                </a:solidFill>
                <a:latin typeface="Times New Roman"/>
                <a:ea typeface="Times New Roman"/>
                <a:cs typeface="Times New Roman"/>
                <a:sym typeface="Times New Roman"/>
              </a:rPr>
              <a:t>   C. Preganglionic sympathetic nerves</a:t>
            </a:r>
            <a:endParaRPr sz="2500">
              <a:solidFill>
                <a:srgbClr val="FFFFFF"/>
              </a:solidFill>
              <a:latin typeface="Times New Roman"/>
              <a:ea typeface="Times New Roman"/>
              <a:cs typeface="Times New Roman"/>
              <a:sym typeface="Times New Roman"/>
            </a:endParaRPr>
          </a:p>
          <a:p>
            <a:pPr indent="0" lvl="0" marL="0" rtl="0" algn="l">
              <a:spcBef>
                <a:spcPts val="0"/>
              </a:spcBef>
              <a:spcAft>
                <a:spcPts val="0"/>
              </a:spcAft>
              <a:buNone/>
            </a:pPr>
            <a:r>
              <a:rPr lang="en" sz="2500">
                <a:solidFill>
                  <a:srgbClr val="FFFFFF"/>
                </a:solidFill>
                <a:latin typeface="Times New Roman"/>
                <a:ea typeface="Times New Roman"/>
                <a:cs typeface="Times New Roman"/>
                <a:sym typeface="Times New Roman"/>
              </a:rPr>
              <a:t>   D. Postganglionic sympathetic nerves</a:t>
            </a:r>
            <a:endParaRPr sz="2500">
              <a:solidFill>
                <a:srgbClr val="FFFFFF"/>
              </a:solidFill>
              <a:latin typeface="Times New Roman"/>
              <a:ea typeface="Times New Roman"/>
              <a:cs typeface="Times New Roman"/>
              <a:sym typeface="Times New Roman"/>
            </a:endParaRPr>
          </a:p>
          <a:p>
            <a:pPr indent="0" lvl="0" marL="0" rtl="0" algn="l">
              <a:spcBef>
                <a:spcPts val="0"/>
              </a:spcBef>
              <a:spcAft>
                <a:spcPts val="0"/>
              </a:spcAft>
              <a:buNone/>
            </a:pPr>
            <a:r>
              <a:t/>
            </a:r>
            <a:endParaRPr sz="2500">
              <a:solidFill>
                <a:srgbClr val="FFFFFF"/>
              </a:solidFill>
              <a:latin typeface="Times New Roman"/>
              <a:ea typeface="Times New Roman"/>
              <a:cs typeface="Times New Roman"/>
              <a:sym typeface="Times New Roman"/>
            </a:endParaRPr>
          </a:p>
          <a:p>
            <a:pPr indent="0" lvl="0" marL="0" rtl="0" algn="l">
              <a:spcBef>
                <a:spcPts val="0"/>
              </a:spcBef>
              <a:spcAft>
                <a:spcPts val="0"/>
              </a:spcAft>
              <a:buNone/>
            </a:pPr>
            <a:r>
              <a:rPr lang="en" sz="2500">
                <a:solidFill>
                  <a:srgbClr val="FFFFFF"/>
                </a:solidFill>
                <a:latin typeface="Times New Roman"/>
                <a:ea typeface="Times New Roman"/>
                <a:cs typeface="Times New Roman"/>
                <a:sym typeface="Times New Roman"/>
              </a:rPr>
              <a:t>2- Which of the following is not an effect of catecholamines?</a:t>
            </a:r>
            <a:endParaRPr sz="2500">
              <a:solidFill>
                <a:srgbClr val="FFFFFF"/>
              </a:solidFill>
              <a:latin typeface="Times New Roman"/>
              <a:ea typeface="Times New Roman"/>
              <a:cs typeface="Times New Roman"/>
              <a:sym typeface="Times New Roman"/>
            </a:endParaRPr>
          </a:p>
          <a:p>
            <a:pPr indent="0" lvl="0" marL="0" rtl="0" algn="l">
              <a:spcBef>
                <a:spcPts val="0"/>
              </a:spcBef>
              <a:spcAft>
                <a:spcPts val="0"/>
              </a:spcAft>
              <a:buNone/>
            </a:pPr>
            <a:r>
              <a:rPr lang="en" sz="2500">
                <a:solidFill>
                  <a:srgbClr val="FFFFFF"/>
                </a:solidFill>
                <a:latin typeface="Times New Roman"/>
                <a:ea typeface="Times New Roman"/>
                <a:cs typeface="Times New Roman"/>
                <a:sym typeface="Times New Roman"/>
              </a:rPr>
              <a:t>   A. Increasing heart rate</a:t>
            </a:r>
            <a:endParaRPr sz="2500">
              <a:solidFill>
                <a:srgbClr val="FFFFFF"/>
              </a:solidFill>
              <a:latin typeface="Times New Roman"/>
              <a:ea typeface="Times New Roman"/>
              <a:cs typeface="Times New Roman"/>
              <a:sym typeface="Times New Roman"/>
            </a:endParaRPr>
          </a:p>
          <a:p>
            <a:pPr indent="0" lvl="0" marL="0" rtl="0" algn="l">
              <a:spcBef>
                <a:spcPts val="0"/>
              </a:spcBef>
              <a:spcAft>
                <a:spcPts val="0"/>
              </a:spcAft>
              <a:buNone/>
            </a:pPr>
            <a:r>
              <a:rPr lang="en" sz="2500">
                <a:solidFill>
                  <a:srgbClr val="FFFFFF"/>
                </a:solidFill>
                <a:latin typeface="Times New Roman"/>
                <a:ea typeface="Times New Roman"/>
                <a:cs typeface="Times New Roman"/>
                <a:sym typeface="Times New Roman"/>
              </a:rPr>
              <a:t>   B. Increasing oxygen consumption</a:t>
            </a:r>
            <a:endParaRPr sz="2500">
              <a:solidFill>
                <a:srgbClr val="FFFFFF"/>
              </a:solidFill>
              <a:latin typeface="Times New Roman"/>
              <a:ea typeface="Times New Roman"/>
              <a:cs typeface="Times New Roman"/>
              <a:sym typeface="Times New Roman"/>
            </a:endParaRPr>
          </a:p>
          <a:p>
            <a:pPr indent="0" lvl="0" marL="0" rtl="0" algn="l">
              <a:spcBef>
                <a:spcPts val="0"/>
              </a:spcBef>
              <a:spcAft>
                <a:spcPts val="0"/>
              </a:spcAft>
              <a:buNone/>
            </a:pPr>
            <a:r>
              <a:rPr lang="en" sz="2500">
                <a:solidFill>
                  <a:srgbClr val="FFFFFF"/>
                </a:solidFill>
                <a:latin typeface="Times New Roman"/>
                <a:ea typeface="Times New Roman"/>
                <a:cs typeface="Times New Roman"/>
                <a:sym typeface="Times New Roman"/>
              </a:rPr>
              <a:t>   C. Pupil dilation</a:t>
            </a:r>
            <a:endParaRPr sz="2500">
              <a:solidFill>
                <a:srgbClr val="FFFFFF"/>
              </a:solidFill>
              <a:latin typeface="Times New Roman"/>
              <a:ea typeface="Times New Roman"/>
              <a:cs typeface="Times New Roman"/>
              <a:sym typeface="Times New Roman"/>
            </a:endParaRPr>
          </a:p>
          <a:p>
            <a:pPr indent="0" lvl="0" marL="0" rtl="0" algn="l">
              <a:spcBef>
                <a:spcPts val="0"/>
              </a:spcBef>
              <a:spcAft>
                <a:spcPts val="0"/>
              </a:spcAft>
              <a:buNone/>
            </a:pPr>
            <a:r>
              <a:rPr lang="en" sz="2500">
                <a:solidFill>
                  <a:srgbClr val="FFFFFF"/>
                </a:solidFill>
                <a:latin typeface="Times New Roman"/>
                <a:ea typeface="Times New Roman"/>
                <a:cs typeface="Times New Roman"/>
                <a:sym typeface="Times New Roman"/>
              </a:rPr>
              <a:t>   </a:t>
            </a:r>
            <a:r>
              <a:rPr lang="en" sz="2500">
                <a:solidFill>
                  <a:srgbClr val="FFFFFF"/>
                </a:solidFill>
                <a:latin typeface="Times New Roman"/>
                <a:ea typeface="Times New Roman"/>
                <a:cs typeface="Times New Roman"/>
                <a:sym typeface="Times New Roman"/>
              </a:rPr>
              <a:t>D. Increasing GI secretion &amp; motility</a:t>
            </a:r>
            <a:endParaRPr sz="2500">
              <a:solidFill>
                <a:srgbClr val="FFFFFF"/>
              </a:solidFill>
              <a:latin typeface="Times New Roman"/>
              <a:ea typeface="Times New Roman"/>
              <a:cs typeface="Times New Roman"/>
              <a:sym typeface="Times New Roman"/>
            </a:endParaRPr>
          </a:p>
          <a:p>
            <a:pPr indent="0" lvl="0" marL="0" rtl="0" algn="l">
              <a:spcBef>
                <a:spcPts val="0"/>
              </a:spcBef>
              <a:spcAft>
                <a:spcPts val="0"/>
              </a:spcAft>
              <a:buNone/>
            </a:pPr>
            <a:r>
              <a:t/>
            </a:r>
            <a:endParaRPr sz="2500">
              <a:solidFill>
                <a:srgbClr val="FFFFFF"/>
              </a:solidFill>
              <a:latin typeface="Times New Roman"/>
              <a:ea typeface="Times New Roman"/>
              <a:cs typeface="Times New Roman"/>
              <a:sym typeface="Times New Roman"/>
            </a:endParaRPr>
          </a:p>
          <a:p>
            <a:pPr indent="0" lvl="0" marL="0" rtl="0" algn="l">
              <a:spcBef>
                <a:spcPts val="0"/>
              </a:spcBef>
              <a:spcAft>
                <a:spcPts val="0"/>
              </a:spcAft>
              <a:buNone/>
            </a:pPr>
            <a:r>
              <a:rPr lang="en" sz="2500">
                <a:solidFill>
                  <a:srgbClr val="FFFFFF"/>
                </a:solidFill>
                <a:latin typeface="Times New Roman"/>
                <a:ea typeface="Times New Roman"/>
                <a:cs typeface="Times New Roman"/>
                <a:sym typeface="Times New Roman"/>
              </a:rPr>
              <a:t>3- NE increase blood pressure by :</a:t>
            </a:r>
            <a:endParaRPr sz="2500">
              <a:solidFill>
                <a:srgbClr val="FFFFFF"/>
              </a:solidFill>
              <a:latin typeface="Times New Roman"/>
              <a:ea typeface="Times New Roman"/>
              <a:cs typeface="Times New Roman"/>
              <a:sym typeface="Times New Roman"/>
            </a:endParaRPr>
          </a:p>
          <a:p>
            <a:pPr indent="0" lvl="0" marL="0" rtl="0" algn="l">
              <a:spcBef>
                <a:spcPts val="0"/>
              </a:spcBef>
              <a:spcAft>
                <a:spcPts val="0"/>
              </a:spcAft>
              <a:buNone/>
            </a:pPr>
            <a:r>
              <a:rPr lang="en" sz="2500">
                <a:solidFill>
                  <a:srgbClr val="FFFFFF"/>
                </a:solidFill>
                <a:latin typeface="Times New Roman"/>
                <a:ea typeface="Times New Roman"/>
                <a:cs typeface="Times New Roman"/>
                <a:sym typeface="Times New Roman"/>
              </a:rPr>
              <a:t>   A. </a:t>
            </a:r>
            <a:r>
              <a:rPr lang="en" sz="2500">
                <a:solidFill>
                  <a:srgbClr val="FFFFFF"/>
                </a:solidFill>
                <a:latin typeface="Times New Roman"/>
                <a:ea typeface="Times New Roman"/>
                <a:cs typeface="Times New Roman"/>
                <a:sym typeface="Times New Roman"/>
              </a:rPr>
              <a:t>increase cardiac output </a:t>
            </a:r>
            <a:endParaRPr sz="2500">
              <a:solidFill>
                <a:srgbClr val="FFFFFF"/>
              </a:solidFill>
              <a:latin typeface="Times New Roman"/>
              <a:ea typeface="Times New Roman"/>
              <a:cs typeface="Times New Roman"/>
              <a:sym typeface="Times New Roman"/>
            </a:endParaRPr>
          </a:p>
          <a:p>
            <a:pPr indent="0" lvl="0" marL="0" rtl="0" algn="l">
              <a:spcBef>
                <a:spcPts val="0"/>
              </a:spcBef>
              <a:spcAft>
                <a:spcPts val="0"/>
              </a:spcAft>
              <a:buNone/>
            </a:pPr>
            <a:r>
              <a:rPr lang="en" sz="2500">
                <a:solidFill>
                  <a:srgbClr val="FFFFFF"/>
                </a:solidFill>
                <a:latin typeface="Times New Roman"/>
                <a:ea typeface="Times New Roman"/>
                <a:cs typeface="Times New Roman"/>
                <a:sym typeface="Times New Roman"/>
              </a:rPr>
              <a:t>   B. increase peripheral resistance</a:t>
            </a:r>
            <a:endParaRPr sz="2500">
              <a:solidFill>
                <a:srgbClr val="FFFFFF"/>
              </a:solidFill>
              <a:latin typeface="Times New Roman"/>
              <a:ea typeface="Times New Roman"/>
              <a:cs typeface="Times New Roman"/>
              <a:sym typeface="Times New Roman"/>
            </a:endParaRPr>
          </a:p>
          <a:p>
            <a:pPr indent="0" lvl="0" marL="0" rtl="0" algn="l">
              <a:spcBef>
                <a:spcPts val="0"/>
              </a:spcBef>
              <a:spcAft>
                <a:spcPts val="0"/>
              </a:spcAft>
              <a:buNone/>
            </a:pPr>
            <a:r>
              <a:rPr lang="en" sz="2500">
                <a:solidFill>
                  <a:srgbClr val="FFFFFF"/>
                </a:solidFill>
                <a:latin typeface="Times New Roman"/>
                <a:ea typeface="Times New Roman"/>
                <a:cs typeface="Times New Roman"/>
                <a:sym typeface="Times New Roman"/>
              </a:rPr>
              <a:t>   C. increase metabolic rate </a:t>
            </a:r>
            <a:endParaRPr sz="2500">
              <a:solidFill>
                <a:srgbClr val="FFFFFF"/>
              </a:solidFill>
              <a:latin typeface="Times New Roman"/>
              <a:ea typeface="Times New Roman"/>
              <a:cs typeface="Times New Roman"/>
              <a:sym typeface="Times New Roman"/>
            </a:endParaRPr>
          </a:p>
          <a:p>
            <a:pPr indent="0" lvl="0" marL="0" rtl="0" algn="l">
              <a:spcBef>
                <a:spcPts val="0"/>
              </a:spcBef>
              <a:spcAft>
                <a:spcPts val="0"/>
              </a:spcAft>
              <a:buNone/>
            </a:pPr>
            <a:r>
              <a:rPr lang="en" sz="2500">
                <a:solidFill>
                  <a:srgbClr val="FFFFFF"/>
                </a:solidFill>
                <a:latin typeface="Times New Roman"/>
                <a:ea typeface="Times New Roman"/>
                <a:cs typeface="Times New Roman"/>
                <a:sym typeface="Times New Roman"/>
              </a:rPr>
              <a:t>   D. decrease oxygen consumption</a:t>
            </a:r>
            <a:endParaRPr sz="2500">
              <a:solidFill>
                <a:srgbClr val="FFFFFF"/>
              </a:solidFill>
              <a:latin typeface="Times New Roman"/>
              <a:ea typeface="Times New Roman"/>
              <a:cs typeface="Times New Roman"/>
              <a:sym typeface="Times New Roman"/>
            </a:endParaRPr>
          </a:p>
          <a:p>
            <a:pPr indent="0" lvl="0" marL="0" rtl="0" algn="l">
              <a:spcBef>
                <a:spcPts val="0"/>
              </a:spcBef>
              <a:spcAft>
                <a:spcPts val="0"/>
              </a:spcAft>
              <a:buNone/>
            </a:pPr>
            <a:r>
              <a:t/>
            </a:r>
            <a:endParaRPr sz="2500">
              <a:solidFill>
                <a:srgbClr val="FFFFFF"/>
              </a:solidFill>
              <a:latin typeface="Times New Roman"/>
              <a:ea typeface="Times New Roman"/>
              <a:cs typeface="Times New Roman"/>
              <a:sym typeface="Times New Roman"/>
            </a:endParaRPr>
          </a:p>
          <a:p>
            <a:pPr indent="0" lvl="0" marL="0" rtl="0" algn="l">
              <a:spcBef>
                <a:spcPts val="0"/>
              </a:spcBef>
              <a:spcAft>
                <a:spcPts val="0"/>
              </a:spcAft>
              <a:buNone/>
            </a:pPr>
            <a:r>
              <a:rPr lang="en" sz="2500">
                <a:solidFill>
                  <a:srgbClr val="FFFFFF"/>
                </a:solidFill>
                <a:latin typeface="Times New Roman"/>
                <a:ea typeface="Times New Roman"/>
                <a:cs typeface="Times New Roman"/>
                <a:sym typeface="Times New Roman"/>
              </a:rPr>
              <a:t>4-</a:t>
            </a:r>
            <a:r>
              <a:rPr lang="en" sz="2500">
                <a:solidFill>
                  <a:srgbClr val="FFFFFF"/>
                </a:solidFill>
                <a:latin typeface="Times New Roman"/>
                <a:ea typeface="Times New Roman"/>
                <a:cs typeface="Times New Roman"/>
                <a:sym typeface="Times New Roman"/>
              </a:rPr>
              <a:t>Which of the following is not a sign of pheochromocytoma?</a:t>
            </a:r>
            <a:endParaRPr sz="2500">
              <a:solidFill>
                <a:srgbClr val="FFFFFF"/>
              </a:solidFill>
              <a:latin typeface="Times New Roman"/>
              <a:ea typeface="Times New Roman"/>
              <a:cs typeface="Times New Roman"/>
              <a:sym typeface="Times New Roman"/>
            </a:endParaRPr>
          </a:p>
          <a:p>
            <a:pPr indent="0" lvl="0" marL="0" rtl="0" algn="l">
              <a:spcBef>
                <a:spcPts val="0"/>
              </a:spcBef>
              <a:spcAft>
                <a:spcPts val="0"/>
              </a:spcAft>
              <a:buNone/>
            </a:pPr>
            <a:r>
              <a:rPr lang="en" sz="2500">
                <a:solidFill>
                  <a:srgbClr val="FFFFFF"/>
                </a:solidFill>
                <a:latin typeface="Times New Roman"/>
                <a:ea typeface="Times New Roman"/>
                <a:cs typeface="Times New Roman"/>
                <a:sym typeface="Times New Roman"/>
              </a:rPr>
              <a:t>   A.Resistant hypotension</a:t>
            </a:r>
            <a:endParaRPr sz="2500">
              <a:solidFill>
                <a:srgbClr val="FFFFFF"/>
              </a:solidFill>
              <a:latin typeface="Times New Roman"/>
              <a:ea typeface="Times New Roman"/>
              <a:cs typeface="Times New Roman"/>
              <a:sym typeface="Times New Roman"/>
            </a:endParaRPr>
          </a:p>
          <a:p>
            <a:pPr indent="0" lvl="0" marL="0" rtl="0" algn="l">
              <a:spcBef>
                <a:spcPts val="0"/>
              </a:spcBef>
              <a:spcAft>
                <a:spcPts val="0"/>
              </a:spcAft>
              <a:buNone/>
            </a:pPr>
            <a:r>
              <a:rPr lang="en" sz="2500">
                <a:solidFill>
                  <a:srgbClr val="FFFFFF"/>
                </a:solidFill>
                <a:latin typeface="Times New Roman"/>
                <a:ea typeface="Times New Roman"/>
                <a:cs typeface="Times New Roman"/>
                <a:sym typeface="Times New Roman"/>
              </a:rPr>
              <a:t>   B. Glucose intolerance</a:t>
            </a:r>
            <a:endParaRPr sz="2500">
              <a:solidFill>
                <a:srgbClr val="FFFFFF"/>
              </a:solidFill>
              <a:latin typeface="Times New Roman"/>
              <a:ea typeface="Times New Roman"/>
              <a:cs typeface="Times New Roman"/>
              <a:sym typeface="Times New Roman"/>
            </a:endParaRPr>
          </a:p>
          <a:p>
            <a:pPr indent="0" lvl="0" marL="0" rtl="0" algn="l">
              <a:spcBef>
                <a:spcPts val="0"/>
              </a:spcBef>
              <a:spcAft>
                <a:spcPts val="0"/>
              </a:spcAft>
              <a:buNone/>
            </a:pPr>
            <a:r>
              <a:rPr lang="en" sz="2500">
                <a:solidFill>
                  <a:srgbClr val="FFFFFF"/>
                </a:solidFill>
                <a:latin typeface="Times New Roman"/>
                <a:ea typeface="Times New Roman"/>
                <a:cs typeface="Times New Roman"/>
                <a:sym typeface="Times New Roman"/>
              </a:rPr>
              <a:t>   C. Sweating  </a:t>
            </a:r>
            <a:endParaRPr sz="2500">
              <a:solidFill>
                <a:srgbClr val="FFFFFF"/>
              </a:solidFill>
              <a:latin typeface="Times New Roman"/>
              <a:ea typeface="Times New Roman"/>
              <a:cs typeface="Times New Roman"/>
              <a:sym typeface="Times New Roman"/>
            </a:endParaRPr>
          </a:p>
          <a:p>
            <a:pPr indent="0" lvl="0" marL="0" rtl="0" algn="l">
              <a:spcBef>
                <a:spcPts val="0"/>
              </a:spcBef>
              <a:spcAft>
                <a:spcPts val="0"/>
              </a:spcAft>
              <a:buNone/>
            </a:pPr>
            <a:r>
              <a:rPr lang="en" sz="2500">
                <a:solidFill>
                  <a:srgbClr val="FFFFFF"/>
                </a:solidFill>
                <a:latin typeface="Times New Roman"/>
                <a:ea typeface="Times New Roman"/>
                <a:cs typeface="Times New Roman"/>
                <a:sym typeface="Times New Roman"/>
              </a:rPr>
              <a:t>   D. Anxiety</a:t>
            </a:r>
            <a:endParaRPr sz="2500">
              <a:solidFill>
                <a:srgbClr val="FFFFFF"/>
              </a:solidFill>
              <a:latin typeface="Times New Roman"/>
              <a:ea typeface="Times New Roman"/>
              <a:cs typeface="Times New Roman"/>
              <a:sym typeface="Times New Roman"/>
            </a:endParaRPr>
          </a:p>
          <a:p>
            <a:pPr indent="0" lvl="0" marL="0" rtl="0" algn="l">
              <a:spcBef>
                <a:spcPts val="0"/>
              </a:spcBef>
              <a:spcAft>
                <a:spcPts val="0"/>
              </a:spcAft>
              <a:buNone/>
            </a:pPr>
            <a:r>
              <a:t/>
            </a:r>
            <a:endParaRPr sz="2500">
              <a:solidFill>
                <a:srgbClr val="FFFFFF"/>
              </a:solidFill>
              <a:latin typeface="Times New Roman"/>
              <a:ea typeface="Times New Roman"/>
              <a:cs typeface="Times New Roman"/>
              <a:sym typeface="Times New Roman"/>
            </a:endParaRPr>
          </a:p>
          <a:p>
            <a:pPr indent="0" lvl="0" marL="0" rtl="0" algn="l">
              <a:spcBef>
                <a:spcPts val="0"/>
              </a:spcBef>
              <a:spcAft>
                <a:spcPts val="0"/>
              </a:spcAft>
              <a:buNone/>
            </a:pPr>
            <a:r>
              <a:rPr lang="en" sz="2500">
                <a:solidFill>
                  <a:srgbClr val="FFFFFF"/>
                </a:solidFill>
                <a:latin typeface="Times New Roman"/>
                <a:ea typeface="Times New Roman"/>
                <a:cs typeface="Times New Roman"/>
                <a:sym typeface="Times New Roman"/>
              </a:rPr>
              <a:t>5- </a:t>
            </a:r>
            <a:r>
              <a:rPr lang="en" sz="2500">
                <a:solidFill>
                  <a:srgbClr val="FFFFFF"/>
                </a:solidFill>
                <a:latin typeface="Times New Roman"/>
                <a:ea typeface="Times New Roman"/>
                <a:cs typeface="Times New Roman"/>
                <a:sym typeface="Times New Roman"/>
              </a:rPr>
              <a:t>Which one of the following result can be used to confirm pheochromocytoma:</a:t>
            </a:r>
            <a:endParaRPr sz="2500">
              <a:solidFill>
                <a:srgbClr val="FFFFFF"/>
              </a:solidFill>
              <a:latin typeface="Times New Roman"/>
              <a:ea typeface="Times New Roman"/>
              <a:cs typeface="Times New Roman"/>
              <a:sym typeface="Times New Roman"/>
            </a:endParaRPr>
          </a:p>
          <a:p>
            <a:pPr indent="0" lvl="0" marL="0" rtl="0" algn="l">
              <a:spcBef>
                <a:spcPts val="0"/>
              </a:spcBef>
              <a:spcAft>
                <a:spcPts val="0"/>
              </a:spcAft>
              <a:buNone/>
            </a:pPr>
            <a:r>
              <a:rPr lang="en" sz="2500">
                <a:solidFill>
                  <a:srgbClr val="FFFFFF"/>
                </a:solidFill>
                <a:latin typeface="Times New Roman"/>
                <a:ea typeface="Times New Roman"/>
                <a:cs typeface="Times New Roman"/>
                <a:sym typeface="Times New Roman"/>
              </a:rPr>
              <a:t>   A. Low vanillin mandelic acid </a:t>
            </a:r>
            <a:endParaRPr sz="2500">
              <a:solidFill>
                <a:srgbClr val="FFFFFF"/>
              </a:solidFill>
              <a:latin typeface="Times New Roman"/>
              <a:ea typeface="Times New Roman"/>
              <a:cs typeface="Times New Roman"/>
              <a:sym typeface="Times New Roman"/>
            </a:endParaRPr>
          </a:p>
          <a:p>
            <a:pPr indent="0" lvl="0" marL="0" rtl="0" algn="l">
              <a:spcBef>
                <a:spcPts val="0"/>
              </a:spcBef>
              <a:spcAft>
                <a:spcPts val="0"/>
              </a:spcAft>
              <a:buNone/>
            </a:pPr>
            <a:r>
              <a:rPr lang="en" sz="2500">
                <a:solidFill>
                  <a:srgbClr val="FFFFFF"/>
                </a:solidFill>
                <a:latin typeface="Times New Roman"/>
                <a:ea typeface="Times New Roman"/>
                <a:cs typeface="Times New Roman"/>
                <a:sym typeface="Times New Roman"/>
              </a:rPr>
              <a:t>   B. High ACTH</a:t>
            </a:r>
            <a:endParaRPr sz="2500">
              <a:solidFill>
                <a:srgbClr val="FFFFFF"/>
              </a:solidFill>
              <a:latin typeface="Times New Roman"/>
              <a:ea typeface="Times New Roman"/>
              <a:cs typeface="Times New Roman"/>
              <a:sym typeface="Times New Roman"/>
            </a:endParaRPr>
          </a:p>
          <a:p>
            <a:pPr indent="0" lvl="0" marL="0" rtl="0" algn="l">
              <a:spcBef>
                <a:spcPts val="0"/>
              </a:spcBef>
              <a:spcAft>
                <a:spcPts val="0"/>
              </a:spcAft>
              <a:buNone/>
            </a:pPr>
            <a:r>
              <a:rPr lang="en" sz="2500">
                <a:solidFill>
                  <a:srgbClr val="FFFFFF"/>
                </a:solidFill>
                <a:latin typeface="Times New Roman"/>
                <a:ea typeface="Times New Roman"/>
                <a:cs typeface="Times New Roman"/>
                <a:sym typeface="Times New Roman"/>
              </a:rPr>
              <a:t>   C. High vanillin mandelic acid </a:t>
            </a:r>
            <a:endParaRPr sz="2500">
              <a:solidFill>
                <a:srgbClr val="FFFFFF"/>
              </a:solidFill>
              <a:latin typeface="Times New Roman"/>
              <a:ea typeface="Times New Roman"/>
              <a:cs typeface="Times New Roman"/>
              <a:sym typeface="Times New Roman"/>
            </a:endParaRPr>
          </a:p>
          <a:p>
            <a:pPr indent="0" lvl="0" marL="0" rtl="0" algn="l">
              <a:spcBef>
                <a:spcPts val="0"/>
              </a:spcBef>
              <a:spcAft>
                <a:spcPts val="0"/>
              </a:spcAft>
              <a:buNone/>
            </a:pPr>
            <a:r>
              <a:rPr lang="en" sz="2500">
                <a:solidFill>
                  <a:srgbClr val="FFFFFF"/>
                </a:solidFill>
                <a:latin typeface="Times New Roman"/>
                <a:ea typeface="Times New Roman"/>
                <a:cs typeface="Times New Roman"/>
                <a:sym typeface="Times New Roman"/>
              </a:rPr>
              <a:t>   D. Low ACTH</a:t>
            </a:r>
            <a:endParaRPr sz="2500">
              <a:solidFill>
                <a:srgbClr val="FFFFFF"/>
              </a:solidFill>
              <a:latin typeface="Times New Roman"/>
              <a:ea typeface="Times New Roman"/>
              <a:cs typeface="Times New Roman"/>
              <a:sym typeface="Times New Roman"/>
            </a:endParaRPr>
          </a:p>
        </p:txBody>
      </p:sp>
      <p:sp>
        <p:nvSpPr>
          <p:cNvPr id="259" name="Google Shape;259;p19"/>
          <p:cNvSpPr txBox="1"/>
          <p:nvPr/>
        </p:nvSpPr>
        <p:spPr>
          <a:xfrm>
            <a:off x="616650" y="13813075"/>
            <a:ext cx="7437300" cy="2460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3500">
                <a:solidFill>
                  <a:schemeClr val="lt1"/>
                </a:solidFill>
                <a:latin typeface="Oswald"/>
                <a:ea typeface="Oswald"/>
                <a:cs typeface="Oswald"/>
                <a:sym typeface="Oswald"/>
              </a:rPr>
              <a:t>SHORT ANSWER QUESTIONS</a:t>
            </a:r>
            <a:endParaRPr sz="3500">
              <a:solidFill>
                <a:schemeClr val="lt1"/>
              </a:solidFill>
              <a:latin typeface="Oswald"/>
              <a:ea typeface="Oswald"/>
              <a:cs typeface="Oswald"/>
              <a:sym typeface="Oswald"/>
            </a:endParaRPr>
          </a:p>
          <a:p>
            <a:pPr indent="0" lvl="0" marL="0" rtl="0" algn="l">
              <a:spcBef>
                <a:spcPts val="0"/>
              </a:spcBef>
              <a:spcAft>
                <a:spcPts val="0"/>
              </a:spcAft>
              <a:buClr>
                <a:schemeClr val="dk1"/>
              </a:buClr>
              <a:buSzPts val="1100"/>
              <a:buFont typeface="Arial"/>
              <a:buNone/>
            </a:pPr>
            <a:r>
              <a:t/>
            </a:r>
            <a:endParaRPr sz="3500">
              <a:solidFill>
                <a:schemeClr val="lt1"/>
              </a:solidFill>
              <a:latin typeface="Oswald"/>
              <a:ea typeface="Oswald"/>
              <a:cs typeface="Oswald"/>
              <a:sym typeface="Oswald"/>
            </a:endParaRPr>
          </a:p>
          <a:p>
            <a:pPr indent="0" lvl="0" marL="0" rtl="0" algn="l">
              <a:spcBef>
                <a:spcPts val="0"/>
              </a:spcBef>
              <a:spcAft>
                <a:spcPts val="0"/>
              </a:spcAft>
              <a:buNone/>
            </a:pPr>
            <a:r>
              <a:rPr lang="en" sz="2500">
                <a:solidFill>
                  <a:srgbClr val="FFFFFF"/>
                </a:solidFill>
                <a:latin typeface="Times New Roman"/>
                <a:ea typeface="Times New Roman"/>
                <a:cs typeface="Times New Roman"/>
                <a:sym typeface="Times New Roman"/>
              </a:rPr>
              <a:t>1-What are the effects of catecholamines?</a:t>
            </a:r>
            <a:endParaRPr sz="2500">
              <a:solidFill>
                <a:srgbClr val="FFFFFF"/>
              </a:solidFill>
              <a:latin typeface="Times New Roman"/>
              <a:ea typeface="Times New Roman"/>
              <a:cs typeface="Times New Roman"/>
              <a:sym typeface="Times New Roman"/>
            </a:endParaRPr>
          </a:p>
          <a:p>
            <a:pPr indent="0" lvl="0" marL="0" rtl="0" algn="l">
              <a:spcBef>
                <a:spcPts val="0"/>
              </a:spcBef>
              <a:spcAft>
                <a:spcPts val="0"/>
              </a:spcAft>
              <a:buNone/>
            </a:pPr>
            <a:r>
              <a:t/>
            </a:r>
            <a:endParaRPr sz="2500">
              <a:solidFill>
                <a:srgbClr val="FFFFFF"/>
              </a:solidFill>
              <a:latin typeface="Times New Roman"/>
              <a:ea typeface="Times New Roman"/>
              <a:cs typeface="Times New Roman"/>
              <a:sym typeface="Times New Roman"/>
            </a:endParaRPr>
          </a:p>
          <a:p>
            <a:pPr indent="0" lvl="0" marL="0" rtl="0" algn="l">
              <a:spcBef>
                <a:spcPts val="0"/>
              </a:spcBef>
              <a:spcAft>
                <a:spcPts val="0"/>
              </a:spcAft>
              <a:buNone/>
            </a:pPr>
            <a:r>
              <a:rPr lang="en" sz="2500">
                <a:solidFill>
                  <a:srgbClr val="FFFFFF"/>
                </a:solidFill>
                <a:latin typeface="Times New Roman"/>
                <a:ea typeface="Times New Roman"/>
                <a:cs typeface="Times New Roman"/>
                <a:sym typeface="Times New Roman"/>
              </a:rPr>
              <a:t>2-From which cells does pheochromocytoma originate?</a:t>
            </a:r>
            <a:endParaRPr sz="2500">
              <a:solidFill>
                <a:srgbClr val="FFFFFF"/>
              </a:solidFill>
              <a:latin typeface="Times New Roman"/>
              <a:ea typeface="Times New Roman"/>
              <a:cs typeface="Times New Roman"/>
              <a:sym typeface="Times New Roman"/>
            </a:endParaRPr>
          </a:p>
          <a:p>
            <a:pPr indent="0" lvl="0" marL="0" rtl="0" algn="l">
              <a:spcBef>
                <a:spcPts val="0"/>
              </a:spcBef>
              <a:spcAft>
                <a:spcPts val="0"/>
              </a:spcAft>
              <a:buNone/>
            </a:pPr>
            <a:r>
              <a:t/>
            </a:r>
            <a:endParaRPr sz="2500">
              <a:solidFill>
                <a:srgbClr val="FFFFFF"/>
              </a:solidFill>
              <a:latin typeface="Times New Roman"/>
              <a:ea typeface="Times New Roman"/>
              <a:cs typeface="Times New Roman"/>
              <a:sym typeface="Times New Roman"/>
            </a:endParaRPr>
          </a:p>
          <a:p>
            <a:pPr indent="0" lvl="0" marL="0" rtl="0" algn="l">
              <a:spcBef>
                <a:spcPts val="0"/>
              </a:spcBef>
              <a:spcAft>
                <a:spcPts val="0"/>
              </a:spcAft>
              <a:buNone/>
            </a:pPr>
            <a:r>
              <a:t/>
            </a:r>
            <a:endParaRPr sz="2500">
              <a:solidFill>
                <a:srgbClr val="FFFFFF"/>
              </a:solidFill>
              <a:latin typeface="Times New Roman"/>
              <a:ea typeface="Times New Roman"/>
              <a:cs typeface="Times New Roman"/>
              <a:sym typeface="Times New Roman"/>
            </a:endParaRPr>
          </a:p>
        </p:txBody>
      </p:sp>
      <p:sp>
        <p:nvSpPr>
          <p:cNvPr id="260" name="Google Shape;260;p19"/>
          <p:cNvSpPr txBox="1"/>
          <p:nvPr/>
        </p:nvSpPr>
        <p:spPr>
          <a:xfrm>
            <a:off x="8328575" y="14184800"/>
            <a:ext cx="5151900" cy="293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2400">
                <a:solidFill>
                  <a:schemeClr val="lt1"/>
                </a:solidFill>
                <a:latin typeface="Oswald"/>
                <a:ea typeface="Oswald"/>
                <a:cs typeface="Oswald"/>
                <a:sym typeface="Oswald"/>
              </a:rPr>
              <a:t>ANSWERS</a:t>
            </a:r>
            <a:endParaRPr sz="1800">
              <a:solidFill>
                <a:srgbClr val="EFEFEF"/>
              </a:solidFill>
              <a:latin typeface="Times New Roman"/>
              <a:ea typeface="Times New Roman"/>
              <a:cs typeface="Times New Roman"/>
              <a:sym typeface="Times New Roman"/>
            </a:endParaRPr>
          </a:p>
          <a:p>
            <a:pPr indent="0" lvl="0" marL="0" rtl="0" algn="l">
              <a:spcBef>
                <a:spcPts val="0"/>
              </a:spcBef>
              <a:spcAft>
                <a:spcPts val="0"/>
              </a:spcAft>
              <a:buNone/>
            </a:pPr>
            <a:r>
              <a:rPr lang="en" sz="1800">
                <a:solidFill>
                  <a:srgbClr val="EFEFEF"/>
                </a:solidFill>
                <a:latin typeface="Times New Roman"/>
                <a:ea typeface="Times New Roman"/>
                <a:cs typeface="Times New Roman"/>
                <a:sym typeface="Times New Roman"/>
              </a:rPr>
              <a:t>1-     </a:t>
            </a:r>
            <a:r>
              <a:rPr lang="en" sz="1800">
                <a:solidFill>
                  <a:srgbClr val="EFEFEF"/>
                </a:solidFill>
                <a:latin typeface="Times New Roman"/>
                <a:ea typeface="Times New Roman"/>
                <a:cs typeface="Times New Roman"/>
                <a:sym typeface="Times New Roman"/>
              </a:rPr>
              <a:t>Increase heart rate and blood pressure</a:t>
            </a:r>
            <a:endParaRPr sz="1800">
              <a:solidFill>
                <a:srgbClr val="EFEFEF"/>
              </a:solidFill>
              <a:latin typeface="Times New Roman"/>
              <a:ea typeface="Times New Roman"/>
              <a:cs typeface="Times New Roman"/>
              <a:sym typeface="Times New Roman"/>
            </a:endParaRPr>
          </a:p>
          <a:p>
            <a:pPr indent="0" lvl="0" marL="457200" rtl="0" algn="l">
              <a:spcBef>
                <a:spcPts val="0"/>
              </a:spcBef>
              <a:spcAft>
                <a:spcPts val="0"/>
              </a:spcAft>
              <a:buNone/>
            </a:pPr>
            <a:r>
              <a:rPr lang="en" sz="1800">
                <a:solidFill>
                  <a:srgbClr val="EFEFEF"/>
                </a:solidFill>
                <a:latin typeface="Times New Roman"/>
                <a:ea typeface="Times New Roman"/>
                <a:cs typeface="Times New Roman"/>
                <a:sym typeface="Times New Roman"/>
              </a:rPr>
              <a:t>Cause vasoconstriction</a:t>
            </a:r>
            <a:endParaRPr sz="1800">
              <a:solidFill>
                <a:srgbClr val="EFEFEF"/>
              </a:solidFill>
              <a:latin typeface="Times New Roman"/>
              <a:ea typeface="Times New Roman"/>
              <a:cs typeface="Times New Roman"/>
              <a:sym typeface="Times New Roman"/>
            </a:endParaRPr>
          </a:p>
          <a:p>
            <a:pPr indent="0" lvl="0" marL="457200" rtl="0" algn="l">
              <a:spcBef>
                <a:spcPts val="0"/>
              </a:spcBef>
              <a:spcAft>
                <a:spcPts val="0"/>
              </a:spcAft>
              <a:buNone/>
            </a:pPr>
            <a:r>
              <a:rPr lang="en" sz="1800">
                <a:solidFill>
                  <a:srgbClr val="EFEFEF"/>
                </a:solidFill>
                <a:latin typeface="Times New Roman"/>
                <a:ea typeface="Times New Roman"/>
                <a:cs typeface="Times New Roman"/>
                <a:sym typeface="Times New Roman"/>
              </a:rPr>
              <a:t>Moblization of free fatty acids</a:t>
            </a:r>
            <a:endParaRPr sz="1800">
              <a:solidFill>
                <a:srgbClr val="EFEFEF"/>
              </a:solidFill>
              <a:latin typeface="Times New Roman"/>
              <a:ea typeface="Times New Roman"/>
              <a:cs typeface="Times New Roman"/>
              <a:sym typeface="Times New Roman"/>
            </a:endParaRPr>
          </a:p>
          <a:p>
            <a:pPr indent="0" lvl="0" marL="457200" rtl="0" algn="l">
              <a:spcBef>
                <a:spcPts val="0"/>
              </a:spcBef>
              <a:spcAft>
                <a:spcPts val="0"/>
              </a:spcAft>
              <a:buNone/>
            </a:pPr>
            <a:r>
              <a:rPr lang="en" sz="1800">
                <a:solidFill>
                  <a:srgbClr val="EFEFEF"/>
                </a:solidFill>
                <a:latin typeface="Times New Roman"/>
                <a:ea typeface="Times New Roman"/>
                <a:cs typeface="Times New Roman"/>
                <a:sym typeface="Times New Roman"/>
              </a:rPr>
              <a:t>Increase metabolic rate and O2 consumption</a:t>
            </a:r>
            <a:endParaRPr sz="1800">
              <a:solidFill>
                <a:srgbClr val="EFEFEF"/>
              </a:solidFill>
              <a:latin typeface="Times New Roman"/>
              <a:ea typeface="Times New Roman"/>
              <a:cs typeface="Times New Roman"/>
              <a:sym typeface="Times New Roman"/>
            </a:endParaRPr>
          </a:p>
          <a:p>
            <a:pPr indent="0" lvl="0" marL="457200" rtl="0" algn="l">
              <a:spcBef>
                <a:spcPts val="0"/>
              </a:spcBef>
              <a:spcAft>
                <a:spcPts val="0"/>
              </a:spcAft>
              <a:buNone/>
            </a:pPr>
            <a:r>
              <a:t/>
            </a:r>
            <a:endParaRPr sz="1800">
              <a:solidFill>
                <a:srgbClr val="EFEFEF"/>
              </a:solidFill>
              <a:latin typeface="Times New Roman"/>
              <a:ea typeface="Times New Roman"/>
              <a:cs typeface="Times New Roman"/>
              <a:sym typeface="Times New Roman"/>
            </a:endParaRPr>
          </a:p>
          <a:p>
            <a:pPr indent="0" lvl="0" marL="0" rtl="0" algn="l">
              <a:spcBef>
                <a:spcPts val="0"/>
              </a:spcBef>
              <a:spcAft>
                <a:spcPts val="0"/>
              </a:spcAft>
              <a:buNone/>
            </a:pPr>
            <a:r>
              <a:rPr lang="en" sz="1800">
                <a:solidFill>
                  <a:srgbClr val="EFEFEF"/>
                </a:solidFill>
                <a:latin typeface="Times New Roman"/>
                <a:ea typeface="Times New Roman"/>
                <a:cs typeface="Times New Roman"/>
                <a:sym typeface="Times New Roman"/>
              </a:rPr>
              <a:t>2-    </a:t>
            </a:r>
            <a:r>
              <a:rPr lang="en" sz="1800">
                <a:solidFill>
                  <a:srgbClr val="EFEFEF"/>
                </a:solidFill>
                <a:latin typeface="Times New Roman"/>
                <a:ea typeface="Times New Roman"/>
                <a:cs typeface="Times New Roman"/>
                <a:sym typeface="Times New Roman"/>
              </a:rPr>
              <a:t>From chromaffin cells along the paravertibral </a:t>
            </a:r>
            <a:endParaRPr sz="1800">
              <a:solidFill>
                <a:srgbClr val="EFEFEF"/>
              </a:solidFill>
              <a:latin typeface="Times New Roman"/>
              <a:ea typeface="Times New Roman"/>
              <a:cs typeface="Times New Roman"/>
              <a:sym typeface="Times New Roman"/>
            </a:endParaRPr>
          </a:p>
          <a:p>
            <a:pPr indent="0" lvl="0" marL="457200" rtl="0" algn="l">
              <a:spcBef>
                <a:spcPts val="0"/>
              </a:spcBef>
              <a:spcAft>
                <a:spcPts val="0"/>
              </a:spcAft>
              <a:buNone/>
            </a:pPr>
            <a:r>
              <a:rPr lang="en" sz="1800">
                <a:solidFill>
                  <a:srgbClr val="EFEFEF"/>
                </a:solidFill>
                <a:latin typeface="Times New Roman"/>
                <a:ea typeface="Times New Roman"/>
                <a:cs typeface="Times New Roman"/>
                <a:sym typeface="Times New Roman"/>
              </a:rPr>
              <a:t>sympathatic chain extending from pelvis to base of skull</a:t>
            </a:r>
            <a:endParaRPr sz="1800">
              <a:solidFill>
                <a:srgbClr val="EFEFEF"/>
              </a:solidFill>
              <a:latin typeface="Times New Roman"/>
              <a:ea typeface="Times New Roman"/>
              <a:cs typeface="Times New Roman"/>
              <a:sym typeface="Times New Roman"/>
            </a:endParaRPr>
          </a:p>
        </p:txBody>
      </p:sp>
      <p:sp>
        <p:nvSpPr>
          <p:cNvPr id="261" name="Google Shape;261;p19"/>
          <p:cNvSpPr txBox="1"/>
          <p:nvPr/>
        </p:nvSpPr>
        <p:spPr>
          <a:xfrm>
            <a:off x="10498425" y="18491225"/>
            <a:ext cx="5891100" cy="460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500">
                <a:solidFill>
                  <a:srgbClr val="FFFFFF"/>
                </a:solidFill>
                <a:latin typeface="Oswald"/>
                <a:ea typeface="Oswald"/>
                <a:cs typeface="Oswald"/>
                <a:sym typeface="Oswald"/>
              </a:rPr>
              <a:t>ANSWER KEY: C, D, B, A, C</a:t>
            </a:r>
            <a:endParaRPr sz="2500">
              <a:solidFill>
                <a:srgbClr val="FFFFFF"/>
              </a:solidFill>
              <a:latin typeface="Oswald"/>
              <a:ea typeface="Oswald"/>
              <a:cs typeface="Oswald"/>
              <a:sym typeface="Oswald"/>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5" name="Shape 265"/>
        <p:cNvGrpSpPr/>
        <p:nvPr/>
      </p:nvGrpSpPr>
      <p:grpSpPr>
        <a:xfrm>
          <a:off x="0" y="0"/>
          <a:ext cx="0" cy="0"/>
          <a:chOff x="0" y="0"/>
          <a:chExt cx="0" cy="0"/>
        </a:xfrm>
      </p:grpSpPr>
      <p:pic>
        <p:nvPicPr>
          <p:cNvPr id="266" name="Google Shape;266;p20"/>
          <p:cNvPicPr preferRelativeResize="0"/>
          <p:nvPr/>
        </p:nvPicPr>
        <p:blipFill>
          <a:blip r:embed="rId3">
            <a:alphaModFix/>
          </a:blip>
          <a:stretch>
            <a:fillRect/>
          </a:stretch>
        </p:blipFill>
        <p:spPr>
          <a:xfrm>
            <a:off x="1629" y="0"/>
            <a:ext cx="14093741" cy="19935824"/>
          </a:xfrm>
          <a:prstGeom prst="rect">
            <a:avLst/>
          </a:prstGeom>
          <a:noFill/>
          <a:ln>
            <a:noFill/>
          </a:ln>
        </p:spPr>
      </p:pic>
      <p:sp>
        <p:nvSpPr>
          <p:cNvPr id="267" name="Google Shape;267;p20"/>
          <p:cNvSpPr txBox="1"/>
          <p:nvPr/>
        </p:nvSpPr>
        <p:spPr>
          <a:xfrm>
            <a:off x="1108748" y="5757843"/>
            <a:ext cx="11277600" cy="1315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5300">
                <a:solidFill>
                  <a:srgbClr val="FFFFFF"/>
                </a:solidFill>
                <a:latin typeface="Times New Roman"/>
                <a:ea typeface="Times New Roman"/>
                <a:cs typeface="Times New Roman"/>
                <a:sym typeface="Times New Roman"/>
              </a:rPr>
              <a:t>Shahd Alsalamah</a:t>
            </a:r>
            <a:endParaRPr b="1" sz="5300">
              <a:solidFill>
                <a:srgbClr val="FFFFFF"/>
              </a:solidFill>
              <a:latin typeface="Times New Roman"/>
              <a:ea typeface="Times New Roman"/>
              <a:cs typeface="Times New Roman"/>
              <a:sym typeface="Times New Roman"/>
            </a:endParaRPr>
          </a:p>
        </p:txBody>
      </p:sp>
      <p:pic>
        <p:nvPicPr>
          <p:cNvPr id="268" name="Google Shape;268;p20"/>
          <p:cNvPicPr preferRelativeResize="0"/>
          <p:nvPr/>
        </p:nvPicPr>
        <p:blipFill>
          <a:blip r:embed="rId4">
            <a:alphaModFix/>
          </a:blip>
          <a:stretch>
            <a:fillRect/>
          </a:stretch>
        </p:blipFill>
        <p:spPr>
          <a:xfrm>
            <a:off x="1629" y="0"/>
            <a:ext cx="14093741" cy="19935824"/>
          </a:xfrm>
          <a:prstGeom prst="rect">
            <a:avLst/>
          </a:prstGeom>
          <a:noFill/>
          <a:ln>
            <a:noFill/>
          </a:ln>
        </p:spPr>
      </p:pic>
      <p:sp>
        <p:nvSpPr>
          <p:cNvPr id="269" name="Google Shape;269;p20"/>
          <p:cNvSpPr txBox="1"/>
          <p:nvPr/>
        </p:nvSpPr>
        <p:spPr>
          <a:xfrm>
            <a:off x="7518950" y="9464700"/>
            <a:ext cx="6922800" cy="972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600">
                <a:solidFill>
                  <a:srgbClr val="FFFFFF"/>
                </a:solidFill>
                <a:latin typeface="Oswald"/>
                <a:ea typeface="Oswald"/>
                <a:cs typeface="Oswald"/>
                <a:sym typeface="Oswald"/>
              </a:rPr>
              <a:t>MALE PHYSIOLOGY CO-LEADERS </a:t>
            </a:r>
            <a:endParaRPr sz="3600">
              <a:solidFill>
                <a:srgbClr val="FFFFFF"/>
              </a:solidFill>
              <a:latin typeface="Oswald"/>
              <a:ea typeface="Oswald"/>
              <a:cs typeface="Oswald"/>
              <a:sym typeface="Oswald"/>
            </a:endParaRPr>
          </a:p>
          <a:p>
            <a:pPr indent="0" lvl="0" marL="0" rtl="0" algn="ctr">
              <a:spcBef>
                <a:spcPts val="0"/>
              </a:spcBef>
              <a:spcAft>
                <a:spcPts val="0"/>
              </a:spcAft>
              <a:buNone/>
            </a:pPr>
            <a:r>
              <a:rPr lang="en" sz="3600">
                <a:solidFill>
                  <a:srgbClr val="FFFFFF"/>
                </a:solidFill>
                <a:latin typeface="Oswald"/>
                <a:ea typeface="Oswald"/>
                <a:cs typeface="Oswald"/>
                <a:sym typeface="Oswald"/>
              </a:rPr>
              <a:t>Nayef Alsaber, Hameed M. Humaid </a:t>
            </a:r>
            <a:endParaRPr sz="3600">
              <a:solidFill>
                <a:srgbClr val="FFFFFF"/>
              </a:solidFill>
              <a:latin typeface="Oswald"/>
              <a:ea typeface="Oswald"/>
              <a:cs typeface="Oswald"/>
              <a:sym typeface="Oswald"/>
            </a:endParaRPr>
          </a:p>
          <a:p>
            <a:pPr indent="0" lvl="0" marL="0" rtl="0" algn="ctr">
              <a:spcBef>
                <a:spcPts val="0"/>
              </a:spcBef>
              <a:spcAft>
                <a:spcPts val="0"/>
              </a:spcAft>
              <a:buNone/>
            </a:pPr>
            <a:r>
              <a:t/>
            </a:r>
            <a:endParaRPr sz="3600">
              <a:solidFill>
                <a:srgbClr val="FFFFFF"/>
              </a:solidFill>
              <a:latin typeface="Oswald"/>
              <a:ea typeface="Oswald"/>
              <a:cs typeface="Oswald"/>
              <a:sym typeface="Oswald"/>
            </a:endParaRPr>
          </a:p>
        </p:txBody>
      </p:sp>
      <p:sp>
        <p:nvSpPr>
          <p:cNvPr id="270" name="Google Shape;270;p20"/>
          <p:cNvSpPr txBox="1"/>
          <p:nvPr/>
        </p:nvSpPr>
        <p:spPr>
          <a:xfrm>
            <a:off x="-329650" y="9464700"/>
            <a:ext cx="6922800" cy="1562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600">
                <a:solidFill>
                  <a:srgbClr val="FFFFFF"/>
                </a:solidFill>
                <a:latin typeface="Oswald"/>
                <a:ea typeface="Oswald"/>
                <a:cs typeface="Oswald"/>
                <a:sym typeface="Oswald"/>
              </a:rPr>
              <a:t>FEMALE PHYSIOLOGY CO-LEADERS </a:t>
            </a:r>
            <a:endParaRPr sz="3600">
              <a:solidFill>
                <a:srgbClr val="FFFFFF"/>
              </a:solidFill>
              <a:latin typeface="Oswald"/>
              <a:ea typeface="Oswald"/>
              <a:cs typeface="Oswald"/>
              <a:sym typeface="Oswald"/>
            </a:endParaRPr>
          </a:p>
          <a:p>
            <a:pPr indent="0" lvl="0" marL="0" rtl="0" algn="ctr">
              <a:spcBef>
                <a:spcPts val="0"/>
              </a:spcBef>
              <a:spcAft>
                <a:spcPts val="0"/>
              </a:spcAft>
              <a:buNone/>
            </a:pPr>
            <a:r>
              <a:rPr lang="en" sz="3600">
                <a:solidFill>
                  <a:srgbClr val="FFFFFF"/>
                </a:solidFill>
                <a:latin typeface="Oswald"/>
                <a:ea typeface="Oswald"/>
                <a:cs typeface="Oswald"/>
                <a:sym typeface="Oswald"/>
              </a:rPr>
              <a:t>Maha Alnahdi, Taif Alshammari</a:t>
            </a:r>
            <a:endParaRPr sz="3600">
              <a:solidFill>
                <a:srgbClr val="FFFFFF"/>
              </a:solidFill>
              <a:latin typeface="Oswald"/>
              <a:ea typeface="Oswald"/>
              <a:cs typeface="Oswald"/>
              <a:sym typeface="Oswald"/>
            </a:endParaRPr>
          </a:p>
        </p:txBody>
      </p:sp>
      <p:sp>
        <p:nvSpPr>
          <p:cNvPr id="271" name="Google Shape;271;p20"/>
          <p:cNvSpPr txBox="1"/>
          <p:nvPr/>
        </p:nvSpPr>
        <p:spPr>
          <a:xfrm>
            <a:off x="5486400" y="11829700"/>
            <a:ext cx="9135000" cy="952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600">
                <a:solidFill>
                  <a:srgbClr val="FFFFFF"/>
                </a:solidFill>
                <a:latin typeface="Oswald"/>
                <a:ea typeface="Oswald"/>
                <a:cs typeface="Oswald"/>
                <a:sym typeface="Oswald"/>
              </a:rPr>
              <a:t>REFERENCES</a:t>
            </a:r>
            <a:endParaRPr sz="3600">
              <a:solidFill>
                <a:srgbClr val="FFFFFF"/>
              </a:solidFill>
              <a:latin typeface="Oswald"/>
              <a:ea typeface="Oswald"/>
              <a:cs typeface="Oswald"/>
              <a:sym typeface="Oswald"/>
            </a:endParaRPr>
          </a:p>
          <a:p>
            <a:pPr indent="-419100" lvl="0" marL="457200" rtl="0" algn="ctr">
              <a:spcBef>
                <a:spcPts val="0"/>
              </a:spcBef>
              <a:spcAft>
                <a:spcPts val="0"/>
              </a:spcAft>
              <a:buClr>
                <a:srgbClr val="FFFFFF"/>
              </a:buClr>
              <a:buSzPts val="3000"/>
              <a:buFont typeface="Oswald"/>
              <a:buChar char="-"/>
            </a:pPr>
            <a:r>
              <a:rPr lang="en" sz="3000">
                <a:solidFill>
                  <a:srgbClr val="FFFFFF"/>
                </a:solidFill>
                <a:latin typeface="Oswald"/>
                <a:ea typeface="Oswald"/>
                <a:cs typeface="Oswald"/>
                <a:sym typeface="Oswald"/>
              </a:rPr>
              <a:t>Guyton and Hall Textbook of Medical Physiology</a:t>
            </a:r>
            <a:endParaRPr sz="3000">
              <a:solidFill>
                <a:srgbClr val="FFFFFF"/>
              </a:solidFill>
              <a:latin typeface="Oswald"/>
              <a:ea typeface="Oswald"/>
              <a:cs typeface="Oswald"/>
              <a:sym typeface="Oswald"/>
            </a:endParaRPr>
          </a:p>
          <a:p>
            <a:pPr indent="-419100" lvl="0" marL="457200" rtl="0" algn="ctr">
              <a:spcBef>
                <a:spcPts val="0"/>
              </a:spcBef>
              <a:spcAft>
                <a:spcPts val="0"/>
              </a:spcAft>
              <a:buClr>
                <a:srgbClr val="FFFFFF"/>
              </a:buClr>
              <a:buSzPts val="3000"/>
              <a:buFont typeface="Oswald"/>
              <a:buChar char="-"/>
            </a:pPr>
            <a:r>
              <a:rPr lang="en" sz="3000">
                <a:solidFill>
                  <a:srgbClr val="FFFFFF"/>
                </a:solidFill>
                <a:latin typeface="Oswald"/>
                <a:ea typeface="Oswald"/>
                <a:cs typeface="Oswald"/>
                <a:sym typeface="Oswald"/>
              </a:rPr>
              <a:t>Ganong’s Review of Medical Physiology</a:t>
            </a:r>
            <a:endParaRPr sz="3000">
              <a:solidFill>
                <a:srgbClr val="FFFFFF"/>
              </a:solidFill>
              <a:latin typeface="Oswald"/>
              <a:ea typeface="Oswald"/>
              <a:cs typeface="Oswald"/>
              <a:sym typeface="Oswald"/>
            </a:endParaRPr>
          </a:p>
        </p:txBody>
      </p:sp>
      <p:sp>
        <p:nvSpPr>
          <p:cNvPr id="272" name="Google Shape;272;p20"/>
          <p:cNvSpPr txBox="1"/>
          <p:nvPr/>
        </p:nvSpPr>
        <p:spPr>
          <a:xfrm>
            <a:off x="2389575" y="5237425"/>
            <a:ext cx="8944800" cy="1562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5900">
                <a:solidFill>
                  <a:srgbClr val="FFFFFF"/>
                </a:solidFill>
                <a:latin typeface="Oswald"/>
                <a:ea typeface="Oswald"/>
                <a:cs typeface="Oswald"/>
                <a:sym typeface="Oswald"/>
              </a:rPr>
              <a:t>Shahad alsalamh, Taibah alzaid</a:t>
            </a:r>
            <a:endParaRPr sz="5900">
              <a:solidFill>
                <a:srgbClr val="FFFFFF"/>
              </a:solidFill>
              <a:latin typeface="Oswald"/>
              <a:ea typeface="Oswald"/>
              <a:cs typeface="Oswald"/>
              <a:sym typeface="Oswald"/>
            </a:endParaRPr>
          </a:p>
          <a:p>
            <a:pPr indent="0" lvl="0" marL="0" rtl="0" algn="ctr">
              <a:spcBef>
                <a:spcPts val="0"/>
              </a:spcBef>
              <a:spcAft>
                <a:spcPts val="0"/>
              </a:spcAft>
              <a:buClr>
                <a:schemeClr val="dk1"/>
              </a:buClr>
              <a:buSzPts val="1100"/>
              <a:buFont typeface="Arial"/>
              <a:buNone/>
            </a:pPr>
            <a:r>
              <a:rPr lang="en" sz="4500">
                <a:solidFill>
                  <a:schemeClr val="lt1"/>
                </a:solidFill>
                <a:latin typeface="Oswald"/>
                <a:ea typeface="Oswald"/>
                <a:cs typeface="Oswald"/>
                <a:sym typeface="Oswald"/>
              </a:rPr>
              <a:t>Co-Editor: Njoud Alabdullatif</a:t>
            </a:r>
            <a:endParaRPr sz="5900">
              <a:solidFill>
                <a:srgbClr val="FFFFFF"/>
              </a:solidFill>
              <a:latin typeface="Oswald"/>
              <a:ea typeface="Oswald"/>
              <a:cs typeface="Oswald"/>
              <a:sym typeface="Oswald"/>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