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19935825" cx="14097000"/>
  <p:notesSz cx="6858000" cy="9144000"/>
  <p:embeddedFontLst>
    <p:embeddedFont>
      <p:font typeface="Cabin"/>
      <p:regular r:id="rId21"/>
      <p:bold r:id="rId22"/>
      <p:italic r:id="rId23"/>
      <p:boldItalic r:id="rId24"/>
    </p:embeddedFont>
    <p:embeddedFont>
      <p:font typeface="Oswald"/>
      <p:regular r:id="rId25"/>
      <p:bold r:id="rId26"/>
    </p:embeddedFont>
    <p:embeddedFont>
      <p:font typeface="Merriweather"/>
      <p:regular r:id="rId27"/>
      <p:bold r:id="rId28"/>
      <p:italic r:id="rId29"/>
      <p:boldItalic r:id="rId30"/>
    </p:embeddedFont>
    <p:embeddedFont>
      <p:font typeface="Ex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5D4CE54-0A92-4851-A905-4A23C3224F77}">
  <a:tblStyle styleId="{55D4CE54-0A92-4851-A905-4A23C3224F7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Cabin-bold.fntdata"/><Relationship Id="rId21" Type="http://schemas.openxmlformats.org/officeDocument/2006/relationships/font" Target="fonts/Cabin-regular.fntdata"/><Relationship Id="rId24" Type="http://schemas.openxmlformats.org/officeDocument/2006/relationships/font" Target="fonts/Cabin-boldItalic.fntdata"/><Relationship Id="rId23" Type="http://schemas.openxmlformats.org/officeDocument/2006/relationships/font" Target="fonts/Cabin-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Oswald-bold.fntdata"/><Relationship Id="rId25" Type="http://schemas.openxmlformats.org/officeDocument/2006/relationships/font" Target="fonts/Oswald-regular.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erriweather-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xo-regular.fntdata"/><Relationship Id="rId30" Type="http://schemas.openxmlformats.org/officeDocument/2006/relationships/font" Target="fonts/Merriweather-boldItalic.fntdata"/><Relationship Id="rId11" Type="http://schemas.openxmlformats.org/officeDocument/2006/relationships/slide" Target="slides/slide5.xml"/><Relationship Id="rId33" Type="http://schemas.openxmlformats.org/officeDocument/2006/relationships/font" Target="fonts/Exo-italic.fntdata"/><Relationship Id="rId10" Type="http://schemas.openxmlformats.org/officeDocument/2006/relationships/slide" Target="slides/slide4.xml"/><Relationship Id="rId32" Type="http://schemas.openxmlformats.org/officeDocument/2006/relationships/font" Target="fonts/Exo-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Exo-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10388bbab_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10388bb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7f04ed5969_0_33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7f04ed5969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710d7d3c4f_0_1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710d7d3c4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7f04ed5969_0_45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7f04ed5969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710388bbab_0_129: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710388bbab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710388bbab_0_136: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710388bbab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10388bbab_0_1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10388bba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10388bbab_0_4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10388bba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710388bbab_0_6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10388bba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10388bbab_0_9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10388bbab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10388bbab_0_10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10388bba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1091d3d08_0_1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1091d3d0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f04ed5969_0_3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f04ed596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f04ed5969_0_16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f04ed596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 Id="rId4" Type="http://schemas.openxmlformats.org/officeDocument/2006/relationships/hyperlink" Target="https://docs.google.com/presentation/d/1ynPb9i0-P4zuPXFz6A5qslHVNVc11TqphtxRHahRKEM" TargetMode="External"/></Relationships>
</file>

<file path=ppt/slides/_rels/slide10.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24.png"/><Relationship Id="rId9"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9.png"/><Relationship Id="rId13"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31.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7.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13.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395400"/>
            <a:ext cx="13245600" cy="12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D966"/>
                </a:solidFill>
                <a:latin typeface="Oswald"/>
                <a:ea typeface="Oswald"/>
                <a:cs typeface="Oswald"/>
                <a:sym typeface="Oswald"/>
              </a:rPr>
              <a:t>LECTURES XIV &amp; XV: Physiology of the Pancreas and Pathophysiology of Diabetes Mellitus </a:t>
            </a:r>
            <a:endParaRPr sz="4500">
              <a:solidFill>
                <a:srgbClr val="FFD966"/>
              </a:solidFill>
              <a:latin typeface="Oswald"/>
              <a:ea typeface="Oswald"/>
              <a:cs typeface="Oswald"/>
              <a:sym typeface="Oswald"/>
            </a:endParaRPr>
          </a:p>
        </p:txBody>
      </p:sp>
      <p:sp>
        <p:nvSpPr>
          <p:cNvPr id="66" name="Google Shape;66;p13"/>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22"/>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0" name="Google Shape;420;p22"/>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1" name="Google Shape;421;p22"/>
          <p:cNvSpPr txBox="1"/>
          <p:nvPr/>
        </p:nvSpPr>
        <p:spPr>
          <a:xfrm>
            <a:off x="113685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Fifteen</a:t>
            </a:r>
            <a:endParaRPr sz="3300">
              <a:latin typeface="Oswald"/>
              <a:ea typeface="Oswald"/>
              <a:cs typeface="Oswald"/>
              <a:sym typeface="Oswald"/>
            </a:endParaRPr>
          </a:p>
        </p:txBody>
      </p:sp>
      <p:sp>
        <p:nvSpPr>
          <p:cNvPr id="422" name="Google Shape;422;p22"/>
          <p:cNvSpPr txBox="1"/>
          <p:nvPr/>
        </p:nvSpPr>
        <p:spPr>
          <a:xfrm>
            <a:off x="929925" y="1418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PATHOPHYSIOLOGY OF DIABETES MELLITUS</a:t>
            </a:r>
            <a:endParaRPr sz="3200">
              <a:solidFill>
                <a:srgbClr val="FFFFFF"/>
              </a:solidFill>
              <a:latin typeface="Oswald"/>
              <a:ea typeface="Oswald"/>
              <a:cs typeface="Oswald"/>
              <a:sym typeface="Oswald"/>
            </a:endParaRPr>
          </a:p>
        </p:txBody>
      </p:sp>
      <p:sp>
        <p:nvSpPr>
          <p:cNvPr id="423" name="Google Shape;423;p22"/>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424" name="Google Shape;424;p22"/>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9</a:t>
            </a:r>
            <a:endParaRPr sz="4500">
              <a:solidFill>
                <a:srgbClr val="FFFFFF"/>
              </a:solidFill>
              <a:latin typeface="Oswald"/>
              <a:ea typeface="Oswald"/>
              <a:cs typeface="Oswald"/>
              <a:sym typeface="Oswald"/>
            </a:endParaRPr>
          </a:p>
        </p:txBody>
      </p:sp>
      <p:sp>
        <p:nvSpPr>
          <p:cNvPr id="425" name="Google Shape;425;p22"/>
          <p:cNvSpPr txBox="1"/>
          <p:nvPr/>
        </p:nvSpPr>
        <p:spPr>
          <a:xfrm>
            <a:off x="601927" y="1155838"/>
            <a:ext cx="60786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Glucose Tolerance Test</a:t>
            </a:r>
            <a:endParaRPr sz="4800">
              <a:solidFill>
                <a:srgbClr val="F1C232"/>
              </a:solidFill>
              <a:latin typeface="Oswald"/>
              <a:ea typeface="Oswald"/>
              <a:cs typeface="Oswald"/>
              <a:sym typeface="Oswald"/>
            </a:endParaRPr>
          </a:p>
        </p:txBody>
      </p:sp>
      <p:sp>
        <p:nvSpPr>
          <p:cNvPr id="426" name="Google Shape;426;p22"/>
          <p:cNvSpPr/>
          <p:nvPr/>
        </p:nvSpPr>
        <p:spPr>
          <a:xfrm>
            <a:off x="209528" y="133057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27" name="Google Shape;427;p22"/>
          <p:cNvSpPr txBox="1"/>
          <p:nvPr/>
        </p:nvSpPr>
        <p:spPr>
          <a:xfrm>
            <a:off x="976800" y="1994350"/>
            <a:ext cx="13067100" cy="11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700">
                <a:latin typeface="Times New Roman"/>
                <a:ea typeface="Times New Roman"/>
                <a:cs typeface="Times New Roman"/>
                <a:sym typeface="Times New Roman"/>
              </a:rPr>
              <a:t>Both the Fasting Plasma Glucose (</a:t>
            </a:r>
            <a:r>
              <a:rPr lang="en" sz="2700">
                <a:solidFill>
                  <a:srgbClr val="000000"/>
                </a:solidFill>
                <a:latin typeface="Times New Roman"/>
                <a:ea typeface="Times New Roman"/>
                <a:cs typeface="Times New Roman"/>
                <a:sym typeface="Times New Roman"/>
              </a:rPr>
              <a:t>FPG) test and Oral Glucose Tolerance Test (OGTT) require that the patient fast for at least 8 hours (ideally 12 hr) prior to the test.</a:t>
            </a:r>
            <a:endParaRPr sz="2700">
              <a:latin typeface="Times New Roman"/>
              <a:ea typeface="Times New Roman"/>
              <a:cs typeface="Times New Roman"/>
              <a:sym typeface="Times New Roman"/>
            </a:endParaRPr>
          </a:p>
        </p:txBody>
      </p:sp>
      <p:pic>
        <p:nvPicPr>
          <p:cNvPr id="428" name="Google Shape;428;p22"/>
          <p:cNvPicPr preferRelativeResize="0"/>
          <p:nvPr/>
        </p:nvPicPr>
        <p:blipFill>
          <a:blip r:embed="rId3">
            <a:alphaModFix/>
          </a:blip>
          <a:stretch>
            <a:fillRect/>
          </a:stretch>
        </p:blipFill>
        <p:spPr>
          <a:xfrm>
            <a:off x="10820000" y="3117275"/>
            <a:ext cx="2472525" cy="1854600"/>
          </a:xfrm>
          <a:prstGeom prst="rect">
            <a:avLst/>
          </a:prstGeom>
          <a:noFill/>
          <a:ln cap="flat" cmpd="sng" w="9525">
            <a:solidFill>
              <a:srgbClr val="000000"/>
            </a:solidFill>
            <a:prstDash val="solid"/>
            <a:round/>
            <a:headEnd len="sm" w="sm" type="none"/>
            <a:tailEnd len="sm" w="sm" type="none"/>
          </a:ln>
        </p:spPr>
      </p:pic>
      <p:pic>
        <p:nvPicPr>
          <p:cNvPr id="429" name="Google Shape;429;p22"/>
          <p:cNvPicPr preferRelativeResize="0"/>
          <p:nvPr/>
        </p:nvPicPr>
        <p:blipFill>
          <a:blip r:embed="rId4">
            <a:alphaModFix/>
          </a:blip>
          <a:stretch>
            <a:fillRect/>
          </a:stretch>
        </p:blipFill>
        <p:spPr>
          <a:xfrm>
            <a:off x="126125" y="1992700"/>
            <a:ext cx="783000" cy="783000"/>
          </a:xfrm>
          <a:prstGeom prst="rect">
            <a:avLst/>
          </a:prstGeom>
          <a:noFill/>
          <a:ln>
            <a:noFill/>
          </a:ln>
        </p:spPr>
      </p:pic>
      <p:sp>
        <p:nvSpPr>
          <p:cNvPr id="430" name="Google Shape;430;p22"/>
          <p:cNvSpPr txBox="1"/>
          <p:nvPr/>
        </p:nvSpPr>
        <p:spPr>
          <a:xfrm>
            <a:off x="976800" y="3274000"/>
            <a:ext cx="6095100" cy="78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700">
                <a:solidFill>
                  <a:srgbClr val="000000"/>
                </a:solidFill>
                <a:latin typeface="Times New Roman"/>
                <a:ea typeface="Times New Roman"/>
                <a:cs typeface="Times New Roman"/>
                <a:sym typeface="Times New Roman"/>
              </a:rPr>
              <a:t>The oral glucose tolerance test (OGTT):</a:t>
            </a:r>
            <a:endParaRPr sz="2700">
              <a:solidFill>
                <a:srgbClr val="000000"/>
              </a:solidFill>
              <a:latin typeface="Times New Roman"/>
              <a:ea typeface="Times New Roman"/>
              <a:cs typeface="Times New Roman"/>
              <a:sym typeface="Times New Roman"/>
            </a:endParaRPr>
          </a:p>
        </p:txBody>
      </p:sp>
      <p:sp>
        <p:nvSpPr>
          <p:cNvPr id="431" name="Google Shape;431;p22"/>
          <p:cNvSpPr/>
          <p:nvPr/>
        </p:nvSpPr>
        <p:spPr>
          <a:xfrm>
            <a:off x="3121024" y="3978400"/>
            <a:ext cx="6364200" cy="11994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914400" rtl="0" algn="ctr">
              <a:lnSpc>
                <a:spcPct val="115000"/>
              </a:lnSpc>
              <a:spcBef>
                <a:spcPts val="0"/>
              </a:spcBef>
              <a:spcAft>
                <a:spcPts val="0"/>
              </a:spcAft>
              <a:buNone/>
            </a:pPr>
            <a:r>
              <a:rPr lang="en" sz="2700">
                <a:solidFill>
                  <a:srgbClr val="000000"/>
                </a:solidFill>
                <a:latin typeface="Times New Roman"/>
                <a:ea typeface="Times New Roman"/>
                <a:cs typeface="Times New Roman"/>
                <a:sym typeface="Times New Roman"/>
              </a:rPr>
              <a:t>Blood is then taken 2 hours after drinking a special glucose solution</a:t>
            </a:r>
            <a:endParaRPr sz="2700">
              <a:latin typeface="Times New Roman"/>
              <a:ea typeface="Times New Roman"/>
              <a:cs typeface="Times New Roman"/>
              <a:sym typeface="Times New Roman"/>
            </a:endParaRPr>
          </a:p>
        </p:txBody>
      </p:sp>
      <p:sp>
        <p:nvSpPr>
          <p:cNvPr id="432" name="Google Shape;432;p22"/>
          <p:cNvSpPr/>
          <p:nvPr/>
        </p:nvSpPr>
        <p:spPr>
          <a:xfrm>
            <a:off x="75" y="3978400"/>
            <a:ext cx="3810000" cy="1199400"/>
          </a:xfrm>
          <a:prstGeom prst="homePlate">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700">
                <a:solidFill>
                  <a:srgbClr val="000000"/>
                </a:solidFill>
                <a:latin typeface="Times New Roman"/>
                <a:ea typeface="Times New Roman"/>
                <a:cs typeface="Times New Roman"/>
                <a:sym typeface="Times New Roman"/>
              </a:rPr>
              <a:t>Fasting Plasma </a:t>
            </a:r>
            <a:endParaRPr sz="2700">
              <a:solidFill>
                <a:srgbClr val="000000"/>
              </a:solidFill>
              <a:latin typeface="Times New Roman"/>
              <a:ea typeface="Times New Roman"/>
              <a:cs typeface="Times New Roman"/>
              <a:sym typeface="Times New Roman"/>
            </a:endParaRPr>
          </a:p>
          <a:p>
            <a:pPr indent="0" lvl="0" marL="0" rtl="0" algn="ctr">
              <a:lnSpc>
                <a:spcPct val="115000"/>
              </a:lnSpc>
              <a:spcBef>
                <a:spcPts val="0"/>
              </a:spcBef>
              <a:spcAft>
                <a:spcPts val="0"/>
              </a:spcAft>
              <a:buClr>
                <a:srgbClr val="000000"/>
              </a:buClr>
              <a:buSzPts val="1100"/>
              <a:buFont typeface="Arial"/>
              <a:buNone/>
            </a:pPr>
            <a:r>
              <a:rPr lang="en" sz="2700">
                <a:solidFill>
                  <a:srgbClr val="000000"/>
                </a:solidFill>
                <a:latin typeface="Times New Roman"/>
                <a:ea typeface="Times New Roman"/>
                <a:cs typeface="Times New Roman"/>
                <a:sym typeface="Times New Roman"/>
              </a:rPr>
              <a:t>Glucose (FPG) test</a:t>
            </a:r>
            <a:endParaRPr sz="2700">
              <a:latin typeface="Times New Roman"/>
              <a:ea typeface="Times New Roman"/>
              <a:cs typeface="Times New Roman"/>
              <a:sym typeface="Times New Roman"/>
            </a:endParaRPr>
          </a:p>
        </p:txBody>
      </p:sp>
      <p:pic>
        <p:nvPicPr>
          <p:cNvPr id="433" name="Google Shape;433;p22"/>
          <p:cNvPicPr preferRelativeResize="0"/>
          <p:nvPr/>
        </p:nvPicPr>
        <p:blipFill>
          <a:blip r:embed="rId5">
            <a:alphaModFix/>
          </a:blip>
          <a:stretch>
            <a:fillRect/>
          </a:stretch>
        </p:blipFill>
        <p:spPr>
          <a:xfrm>
            <a:off x="126125" y="3156725"/>
            <a:ext cx="783000" cy="783000"/>
          </a:xfrm>
          <a:prstGeom prst="rect">
            <a:avLst/>
          </a:prstGeom>
          <a:noFill/>
          <a:ln>
            <a:noFill/>
          </a:ln>
        </p:spPr>
      </p:pic>
      <p:pic>
        <p:nvPicPr>
          <p:cNvPr id="434" name="Google Shape;434;p22"/>
          <p:cNvPicPr preferRelativeResize="0"/>
          <p:nvPr/>
        </p:nvPicPr>
        <p:blipFill>
          <a:blip r:embed="rId6">
            <a:alphaModFix/>
          </a:blip>
          <a:stretch>
            <a:fillRect/>
          </a:stretch>
        </p:blipFill>
        <p:spPr>
          <a:xfrm>
            <a:off x="126125" y="5588425"/>
            <a:ext cx="783000" cy="783000"/>
          </a:xfrm>
          <a:prstGeom prst="rect">
            <a:avLst/>
          </a:prstGeom>
          <a:noFill/>
          <a:ln>
            <a:noFill/>
          </a:ln>
        </p:spPr>
      </p:pic>
      <p:sp>
        <p:nvSpPr>
          <p:cNvPr id="435" name="Google Shape;435;p22"/>
          <p:cNvSpPr txBox="1"/>
          <p:nvPr/>
        </p:nvSpPr>
        <p:spPr>
          <a:xfrm>
            <a:off x="1200575" y="5620450"/>
            <a:ext cx="12896400" cy="96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400">
                <a:latin typeface="Merriweather"/>
                <a:ea typeface="Merriweather"/>
                <a:cs typeface="Merriweather"/>
                <a:sym typeface="Merriweather"/>
              </a:rPr>
              <a:t>Following the oral administration of a standard dose of glucose, the plasma glucose concentration normally rises but returns to the fasting level within 2 hours.</a:t>
            </a:r>
            <a:endParaRPr sz="2400">
              <a:latin typeface="Merriweather"/>
              <a:ea typeface="Merriweather"/>
              <a:cs typeface="Merriweather"/>
              <a:sym typeface="Merriweather"/>
            </a:endParaRPr>
          </a:p>
        </p:txBody>
      </p:sp>
      <p:sp>
        <p:nvSpPr>
          <p:cNvPr id="436" name="Google Shape;436;p22"/>
          <p:cNvSpPr txBox="1"/>
          <p:nvPr/>
        </p:nvSpPr>
        <p:spPr>
          <a:xfrm>
            <a:off x="1200575" y="6821525"/>
            <a:ext cx="12482400" cy="86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400">
                <a:latin typeface="Merriweather"/>
                <a:ea typeface="Merriweather"/>
                <a:cs typeface="Merriweather"/>
                <a:sym typeface="Merriweather"/>
              </a:rPr>
              <a:t>If insulin activity is reduced, the plasma glucose concentration takes longer than 2 hours to return to normal and often rises above 200 mg/dl.</a:t>
            </a:r>
            <a:endParaRPr sz="2400">
              <a:latin typeface="Merriweather"/>
              <a:ea typeface="Merriweather"/>
              <a:cs typeface="Merriweather"/>
              <a:sym typeface="Merriweather"/>
            </a:endParaRPr>
          </a:p>
        </p:txBody>
      </p:sp>
      <p:pic>
        <p:nvPicPr>
          <p:cNvPr id="437" name="Google Shape;437;p22"/>
          <p:cNvPicPr preferRelativeResize="0"/>
          <p:nvPr/>
        </p:nvPicPr>
        <p:blipFill>
          <a:blip r:embed="rId7">
            <a:alphaModFix/>
          </a:blip>
          <a:stretch>
            <a:fillRect/>
          </a:stretch>
        </p:blipFill>
        <p:spPr>
          <a:xfrm>
            <a:off x="126125" y="6821525"/>
            <a:ext cx="783000" cy="783000"/>
          </a:xfrm>
          <a:prstGeom prst="rect">
            <a:avLst/>
          </a:prstGeom>
          <a:noFill/>
          <a:ln>
            <a:noFill/>
          </a:ln>
        </p:spPr>
      </p:pic>
      <p:pic>
        <p:nvPicPr>
          <p:cNvPr id="438" name="Google Shape;438;p22"/>
          <p:cNvPicPr preferRelativeResize="0"/>
          <p:nvPr/>
        </p:nvPicPr>
        <p:blipFill>
          <a:blip r:embed="rId8">
            <a:alphaModFix/>
          </a:blip>
          <a:stretch>
            <a:fillRect/>
          </a:stretch>
        </p:blipFill>
        <p:spPr>
          <a:xfrm>
            <a:off x="167825" y="8405190"/>
            <a:ext cx="783000" cy="783000"/>
          </a:xfrm>
          <a:prstGeom prst="rect">
            <a:avLst/>
          </a:prstGeom>
          <a:noFill/>
          <a:ln>
            <a:noFill/>
          </a:ln>
        </p:spPr>
      </p:pic>
      <p:sp>
        <p:nvSpPr>
          <p:cNvPr id="439" name="Google Shape;439;p22"/>
          <p:cNvSpPr txBox="1"/>
          <p:nvPr/>
        </p:nvSpPr>
        <p:spPr>
          <a:xfrm>
            <a:off x="1200575" y="8300500"/>
            <a:ext cx="12482400" cy="96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400">
                <a:latin typeface="Merriweather"/>
                <a:ea typeface="Merriweather"/>
                <a:cs typeface="Merriweather"/>
                <a:sym typeface="Merriweather"/>
              </a:rPr>
              <a:t>Measurement of urine glucose allows determination of the renal  threshold for glucose.</a:t>
            </a:r>
            <a:endParaRPr sz="2400">
              <a:latin typeface="Merriweather"/>
              <a:ea typeface="Merriweather"/>
              <a:cs typeface="Merriweather"/>
              <a:sym typeface="Merriweather"/>
            </a:endParaRPr>
          </a:p>
        </p:txBody>
      </p:sp>
      <p:pic>
        <p:nvPicPr>
          <p:cNvPr id="440" name="Google Shape;440;p22"/>
          <p:cNvPicPr preferRelativeResize="0"/>
          <p:nvPr/>
        </p:nvPicPr>
        <p:blipFill>
          <a:blip r:embed="rId9">
            <a:alphaModFix/>
          </a:blip>
          <a:stretch>
            <a:fillRect/>
          </a:stretch>
        </p:blipFill>
        <p:spPr>
          <a:xfrm>
            <a:off x="452800" y="13974025"/>
            <a:ext cx="4453375" cy="3755725"/>
          </a:xfrm>
          <a:prstGeom prst="rect">
            <a:avLst/>
          </a:prstGeom>
          <a:noFill/>
          <a:ln cap="flat" cmpd="sng" w="9525">
            <a:solidFill>
              <a:srgbClr val="000000"/>
            </a:solidFill>
            <a:prstDash val="solid"/>
            <a:round/>
            <a:headEnd len="sm" w="sm" type="none"/>
            <a:tailEnd len="sm" w="sm" type="none"/>
          </a:ln>
        </p:spPr>
      </p:pic>
      <p:cxnSp>
        <p:nvCxnSpPr>
          <p:cNvPr id="441" name="Google Shape;441;p22"/>
          <p:cNvCxnSpPr/>
          <p:nvPr/>
        </p:nvCxnSpPr>
        <p:spPr>
          <a:xfrm flipH="1">
            <a:off x="2342816" y="15404894"/>
            <a:ext cx="845700" cy="182400"/>
          </a:xfrm>
          <a:prstGeom prst="straightConnector1">
            <a:avLst/>
          </a:prstGeom>
          <a:noFill/>
          <a:ln cap="flat" cmpd="sng" w="28575">
            <a:solidFill>
              <a:srgbClr val="B45F06"/>
            </a:solidFill>
            <a:prstDash val="solid"/>
            <a:round/>
            <a:headEnd len="med" w="med" type="none"/>
            <a:tailEnd len="med" w="med" type="triangle"/>
          </a:ln>
        </p:spPr>
      </p:cxnSp>
      <p:sp>
        <p:nvSpPr>
          <p:cNvPr id="442" name="Google Shape;442;p22"/>
          <p:cNvSpPr txBox="1"/>
          <p:nvPr/>
        </p:nvSpPr>
        <p:spPr>
          <a:xfrm>
            <a:off x="3021861" y="15120374"/>
            <a:ext cx="1884000" cy="526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a:solidFill>
                  <a:srgbClr val="B45F06"/>
                </a:solidFill>
                <a:latin typeface="Merriweather"/>
                <a:ea typeface="Merriweather"/>
                <a:cs typeface="Merriweather"/>
                <a:sym typeface="Merriweather"/>
              </a:rPr>
              <a:t>Glucose uptake</a:t>
            </a:r>
            <a:endParaRPr b="1">
              <a:solidFill>
                <a:srgbClr val="B45F06"/>
              </a:solidFill>
              <a:latin typeface="Merriweather"/>
              <a:ea typeface="Merriweather"/>
              <a:cs typeface="Merriweather"/>
              <a:sym typeface="Merriweather"/>
            </a:endParaRPr>
          </a:p>
        </p:txBody>
      </p:sp>
      <p:sp>
        <p:nvSpPr>
          <p:cNvPr id="443" name="Google Shape;443;p22"/>
          <p:cNvSpPr txBox="1"/>
          <p:nvPr/>
        </p:nvSpPr>
        <p:spPr>
          <a:xfrm>
            <a:off x="1377828" y="13974025"/>
            <a:ext cx="1586400" cy="83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200">
                <a:solidFill>
                  <a:srgbClr val="B45F06"/>
                </a:solidFill>
                <a:latin typeface="Merriweather"/>
                <a:ea typeface="Merriweather"/>
                <a:cs typeface="Merriweather"/>
                <a:sym typeface="Merriweather"/>
              </a:rPr>
              <a:t>Resistance</a:t>
            </a:r>
            <a:endParaRPr b="1" sz="1200">
              <a:solidFill>
                <a:srgbClr val="B45F06"/>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rPr b="1" lang="en" sz="1200">
                <a:solidFill>
                  <a:srgbClr val="B45F06"/>
                </a:solidFill>
                <a:latin typeface="Merriweather"/>
                <a:ea typeface="Merriweather"/>
                <a:cs typeface="Merriweather"/>
                <a:sym typeface="Merriweather"/>
              </a:rPr>
              <a:t>or no insulin</a:t>
            </a:r>
            <a:endParaRPr b="1" sz="1200">
              <a:solidFill>
                <a:srgbClr val="B45F06"/>
              </a:solidFill>
              <a:latin typeface="Merriweather"/>
              <a:ea typeface="Merriweather"/>
              <a:cs typeface="Merriweather"/>
              <a:sym typeface="Merriweather"/>
            </a:endParaRPr>
          </a:p>
        </p:txBody>
      </p:sp>
      <p:sp>
        <p:nvSpPr>
          <p:cNvPr id="444" name="Google Shape;444;p22"/>
          <p:cNvSpPr/>
          <p:nvPr/>
        </p:nvSpPr>
        <p:spPr>
          <a:xfrm>
            <a:off x="10664825" y="12938500"/>
            <a:ext cx="3096900" cy="6441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1500"/>
              <a:buFont typeface="Arial"/>
              <a:buNone/>
            </a:pPr>
            <a:r>
              <a:rPr lang="en" sz="2000">
                <a:latin typeface="Times New Roman"/>
                <a:ea typeface="Times New Roman"/>
                <a:cs typeface="Times New Roman"/>
                <a:sym typeface="Times New Roman"/>
              </a:rPr>
              <a:t>2h PPG levels </a:t>
            </a:r>
            <a:r>
              <a:rPr lang="en" sz="2000">
                <a:solidFill>
                  <a:srgbClr val="000000"/>
                </a:solidFill>
                <a:latin typeface="Times New Roman"/>
                <a:ea typeface="Times New Roman"/>
                <a:cs typeface="Times New Roman"/>
                <a:sym typeface="Times New Roman"/>
              </a:rPr>
              <a:t>≥ </a:t>
            </a:r>
            <a:r>
              <a:rPr lang="en" sz="2000">
                <a:solidFill>
                  <a:srgbClr val="CC4125"/>
                </a:solidFill>
                <a:latin typeface="Times New Roman"/>
                <a:ea typeface="Times New Roman"/>
                <a:cs typeface="Times New Roman"/>
                <a:sym typeface="Times New Roman"/>
              </a:rPr>
              <a:t>200 mg/dL</a:t>
            </a:r>
            <a:endParaRPr sz="2000">
              <a:solidFill>
                <a:srgbClr val="CC4125"/>
              </a:solidFill>
              <a:latin typeface="Times New Roman"/>
              <a:ea typeface="Times New Roman"/>
              <a:cs typeface="Times New Roman"/>
              <a:sym typeface="Times New Roman"/>
            </a:endParaRPr>
          </a:p>
        </p:txBody>
      </p:sp>
      <p:sp>
        <p:nvSpPr>
          <p:cNvPr id="445" name="Google Shape;445;p22"/>
          <p:cNvSpPr/>
          <p:nvPr/>
        </p:nvSpPr>
        <p:spPr>
          <a:xfrm>
            <a:off x="459174" y="11334850"/>
            <a:ext cx="2881800" cy="6441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en" sz="2400">
                <a:latin typeface="Times New Roman"/>
                <a:ea typeface="Times New Roman"/>
                <a:cs typeface="Times New Roman"/>
                <a:sym typeface="Times New Roman"/>
              </a:rPr>
              <a:t>Normal values</a:t>
            </a:r>
            <a:endParaRPr b="1" sz="2400">
              <a:latin typeface="Times New Roman"/>
              <a:ea typeface="Times New Roman"/>
              <a:cs typeface="Times New Roman"/>
              <a:sym typeface="Times New Roman"/>
            </a:endParaRPr>
          </a:p>
        </p:txBody>
      </p:sp>
      <p:sp>
        <p:nvSpPr>
          <p:cNvPr id="446" name="Google Shape;446;p22"/>
          <p:cNvSpPr/>
          <p:nvPr/>
        </p:nvSpPr>
        <p:spPr>
          <a:xfrm>
            <a:off x="4272200" y="11341350"/>
            <a:ext cx="2776200" cy="7383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 sz="2200">
                <a:latin typeface="Times New Roman"/>
                <a:ea typeface="Times New Roman"/>
                <a:cs typeface="Times New Roman"/>
                <a:sym typeface="Times New Roman"/>
              </a:rPr>
              <a:t>Impaired glucose tolerance</a:t>
            </a:r>
            <a:r>
              <a:rPr b="1" lang="en" sz="2400">
                <a:solidFill>
                  <a:srgbClr val="B45F06"/>
                </a:solidFill>
                <a:latin typeface="Times New Roman"/>
                <a:ea typeface="Times New Roman"/>
                <a:cs typeface="Times New Roman"/>
                <a:sym typeface="Times New Roman"/>
              </a:rPr>
              <a:t> </a:t>
            </a:r>
            <a:r>
              <a:rPr lang="en" sz="1800">
                <a:solidFill>
                  <a:srgbClr val="B45F06"/>
                </a:solidFill>
                <a:latin typeface="Times New Roman"/>
                <a:ea typeface="Times New Roman"/>
                <a:cs typeface="Times New Roman"/>
                <a:sym typeface="Times New Roman"/>
              </a:rPr>
              <a:t>(pre-diabetic)</a:t>
            </a:r>
            <a:endParaRPr sz="1800">
              <a:solidFill>
                <a:srgbClr val="B45F06"/>
              </a:solidFill>
              <a:latin typeface="Times New Roman"/>
              <a:ea typeface="Times New Roman"/>
              <a:cs typeface="Times New Roman"/>
              <a:sym typeface="Times New Roman"/>
            </a:endParaRPr>
          </a:p>
        </p:txBody>
      </p:sp>
      <p:sp>
        <p:nvSpPr>
          <p:cNvPr id="447" name="Google Shape;447;p22"/>
          <p:cNvSpPr/>
          <p:nvPr/>
        </p:nvSpPr>
        <p:spPr>
          <a:xfrm>
            <a:off x="10666226" y="11334850"/>
            <a:ext cx="3096900" cy="6441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1500"/>
              <a:buFont typeface="Arial"/>
              <a:buNone/>
            </a:pPr>
            <a:r>
              <a:rPr b="1" lang="en" sz="2400">
                <a:latin typeface="Times New Roman"/>
                <a:ea typeface="Times New Roman"/>
                <a:cs typeface="Times New Roman"/>
                <a:sym typeface="Times New Roman"/>
              </a:rPr>
              <a:t>Diabetes</a:t>
            </a:r>
            <a:endParaRPr b="1" baseline="30000" sz="2400">
              <a:latin typeface="Times New Roman"/>
              <a:ea typeface="Times New Roman"/>
              <a:cs typeface="Times New Roman"/>
              <a:sym typeface="Times New Roman"/>
            </a:endParaRPr>
          </a:p>
        </p:txBody>
      </p:sp>
      <p:sp>
        <p:nvSpPr>
          <p:cNvPr id="448" name="Google Shape;448;p22"/>
          <p:cNvSpPr/>
          <p:nvPr/>
        </p:nvSpPr>
        <p:spPr>
          <a:xfrm>
            <a:off x="2324203" y="10375900"/>
            <a:ext cx="9801600" cy="644700"/>
          </a:xfrm>
          <a:prstGeom prst="roundRect">
            <a:avLst>
              <a:gd fmla="val 16667" name="adj"/>
            </a:avLst>
          </a:prstGeom>
          <a:solidFill>
            <a:srgbClr val="F1C232"/>
          </a:solid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 sz="3600">
                <a:solidFill>
                  <a:srgbClr val="FFFFFF"/>
                </a:solidFill>
                <a:latin typeface="Oswald"/>
                <a:ea typeface="Oswald"/>
                <a:cs typeface="Oswald"/>
                <a:sym typeface="Oswald"/>
              </a:rPr>
              <a:t>The Following Results Suggest Different Conditions</a:t>
            </a:r>
            <a:endParaRPr sz="3600">
              <a:solidFill>
                <a:srgbClr val="FFFFFF"/>
              </a:solidFill>
              <a:latin typeface="Oswald"/>
              <a:ea typeface="Oswald"/>
              <a:cs typeface="Oswald"/>
              <a:sym typeface="Oswald"/>
            </a:endParaRPr>
          </a:p>
        </p:txBody>
      </p:sp>
      <p:cxnSp>
        <p:nvCxnSpPr>
          <p:cNvPr id="449" name="Google Shape;449;p22"/>
          <p:cNvCxnSpPr>
            <a:stCxn id="448" idx="2"/>
            <a:endCxn id="445" idx="0"/>
          </p:cNvCxnSpPr>
          <p:nvPr/>
        </p:nvCxnSpPr>
        <p:spPr>
          <a:xfrm rot="5400000">
            <a:off x="4405303" y="8515300"/>
            <a:ext cx="314400" cy="5325000"/>
          </a:xfrm>
          <a:prstGeom prst="bentConnector3">
            <a:avLst>
              <a:gd fmla="val 49976" name="adj1"/>
            </a:avLst>
          </a:prstGeom>
          <a:noFill/>
          <a:ln cap="flat" cmpd="sng" w="9525">
            <a:solidFill>
              <a:srgbClr val="BF9000"/>
            </a:solidFill>
            <a:prstDash val="solid"/>
            <a:round/>
            <a:headEnd len="med" w="med" type="none"/>
            <a:tailEnd len="med" w="med" type="none"/>
          </a:ln>
        </p:spPr>
      </p:cxnSp>
      <p:cxnSp>
        <p:nvCxnSpPr>
          <p:cNvPr id="450" name="Google Shape;450;p22"/>
          <p:cNvCxnSpPr>
            <a:stCxn id="448" idx="2"/>
            <a:endCxn id="446" idx="0"/>
          </p:cNvCxnSpPr>
          <p:nvPr/>
        </p:nvCxnSpPr>
        <p:spPr>
          <a:xfrm rot="5400000">
            <a:off x="6282253" y="10398550"/>
            <a:ext cx="320700" cy="1564800"/>
          </a:xfrm>
          <a:prstGeom prst="bentConnector3">
            <a:avLst>
              <a:gd fmla="val 50008" name="adj1"/>
            </a:avLst>
          </a:prstGeom>
          <a:noFill/>
          <a:ln cap="flat" cmpd="sng" w="9525">
            <a:solidFill>
              <a:srgbClr val="BF9000"/>
            </a:solidFill>
            <a:prstDash val="solid"/>
            <a:round/>
            <a:headEnd len="med" w="med" type="none"/>
            <a:tailEnd len="med" w="med" type="none"/>
          </a:ln>
        </p:spPr>
      </p:cxnSp>
      <p:cxnSp>
        <p:nvCxnSpPr>
          <p:cNvPr id="451" name="Google Shape;451;p22"/>
          <p:cNvCxnSpPr>
            <a:stCxn id="448" idx="2"/>
            <a:endCxn id="447" idx="0"/>
          </p:cNvCxnSpPr>
          <p:nvPr/>
        </p:nvCxnSpPr>
        <p:spPr>
          <a:xfrm flipH="1" rot="-5400000">
            <a:off x="9562603" y="8683000"/>
            <a:ext cx="314400" cy="4989600"/>
          </a:xfrm>
          <a:prstGeom prst="bentConnector3">
            <a:avLst>
              <a:gd fmla="val 49976" name="adj1"/>
            </a:avLst>
          </a:prstGeom>
          <a:noFill/>
          <a:ln cap="flat" cmpd="sng" w="9525">
            <a:solidFill>
              <a:srgbClr val="BF9000"/>
            </a:solidFill>
            <a:prstDash val="solid"/>
            <a:round/>
            <a:headEnd len="med" w="med" type="none"/>
            <a:tailEnd len="med" w="med" type="none"/>
          </a:ln>
        </p:spPr>
      </p:cxnSp>
      <p:sp>
        <p:nvSpPr>
          <p:cNvPr id="452" name="Google Shape;452;p22"/>
          <p:cNvSpPr/>
          <p:nvPr/>
        </p:nvSpPr>
        <p:spPr>
          <a:xfrm>
            <a:off x="10666275" y="12154175"/>
            <a:ext cx="3096900" cy="4920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1500"/>
              <a:buFont typeface="Arial"/>
              <a:buNone/>
            </a:pPr>
            <a:r>
              <a:rPr lang="en" sz="2400">
                <a:latin typeface="Times New Roman"/>
                <a:ea typeface="Times New Roman"/>
                <a:cs typeface="Times New Roman"/>
                <a:sym typeface="Times New Roman"/>
              </a:rPr>
              <a:t>FPG ≥ </a:t>
            </a:r>
            <a:r>
              <a:rPr lang="en" sz="2400">
                <a:solidFill>
                  <a:srgbClr val="CC4125"/>
                </a:solidFill>
                <a:latin typeface="Times New Roman"/>
                <a:ea typeface="Times New Roman"/>
                <a:cs typeface="Times New Roman"/>
                <a:sym typeface="Times New Roman"/>
              </a:rPr>
              <a:t>126 mg/dL</a:t>
            </a:r>
            <a:endParaRPr sz="2400">
              <a:solidFill>
                <a:srgbClr val="CC4125"/>
              </a:solidFill>
              <a:latin typeface="Times New Roman"/>
              <a:ea typeface="Times New Roman"/>
              <a:cs typeface="Times New Roman"/>
              <a:sym typeface="Times New Roman"/>
            </a:endParaRPr>
          </a:p>
        </p:txBody>
      </p:sp>
      <p:sp>
        <p:nvSpPr>
          <p:cNvPr id="453" name="Google Shape;453;p22"/>
          <p:cNvSpPr/>
          <p:nvPr/>
        </p:nvSpPr>
        <p:spPr>
          <a:xfrm>
            <a:off x="4510125" y="12495575"/>
            <a:ext cx="2472600" cy="783000"/>
          </a:xfrm>
          <a:prstGeom prst="roundRect">
            <a:avLst>
              <a:gd fmla="val 16667" name="adj"/>
            </a:avLst>
          </a:prstGeom>
          <a:noFill/>
          <a:ln cap="flat" cmpd="sng" w="9525">
            <a:solidFill>
              <a:srgbClr val="BF9000"/>
            </a:solidFill>
            <a:prstDash val="solid"/>
            <a:round/>
            <a:headEnd len="med" w="med" type="none"/>
            <a:tailEnd len="med" w="med"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None/>
            </a:pPr>
            <a:r>
              <a:rPr lang="en" sz="2400">
                <a:latin typeface="Times New Roman"/>
                <a:ea typeface="Times New Roman"/>
                <a:cs typeface="Times New Roman"/>
                <a:sym typeface="Times New Roman"/>
              </a:rPr>
              <a:t>2h PPG = </a:t>
            </a:r>
            <a:r>
              <a:rPr lang="en" sz="2400">
                <a:solidFill>
                  <a:srgbClr val="CC4125"/>
                </a:solidFill>
                <a:latin typeface="Times New Roman"/>
                <a:ea typeface="Times New Roman"/>
                <a:cs typeface="Times New Roman"/>
                <a:sym typeface="Times New Roman"/>
              </a:rPr>
              <a:t>140 - 199 mg/dL</a:t>
            </a:r>
            <a:endParaRPr sz="2400">
              <a:solidFill>
                <a:srgbClr val="CC4125"/>
              </a:solidFill>
              <a:latin typeface="Times New Roman"/>
              <a:ea typeface="Times New Roman"/>
              <a:cs typeface="Times New Roman"/>
              <a:sym typeface="Times New Roman"/>
            </a:endParaRPr>
          </a:p>
        </p:txBody>
      </p:sp>
      <p:sp>
        <p:nvSpPr>
          <p:cNvPr id="454" name="Google Shape;454;p22"/>
          <p:cNvSpPr/>
          <p:nvPr/>
        </p:nvSpPr>
        <p:spPr>
          <a:xfrm>
            <a:off x="537700" y="12154225"/>
            <a:ext cx="2803200" cy="4917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 sz="2400">
                <a:latin typeface="Times New Roman"/>
                <a:ea typeface="Times New Roman"/>
                <a:cs typeface="Times New Roman"/>
                <a:sym typeface="Times New Roman"/>
              </a:rPr>
              <a:t>FPG &lt;</a:t>
            </a:r>
            <a:r>
              <a:rPr lang="en" sz="2400">
                <a:solidFill>
                  <a:srgbClr val="CC4125"/>
                </a:solidFill>
                <a:latin typeface="Times New Roman"/>
                <a:ea typeface="Times New Roman"/>
                <a:cs typeface="Times New Roman"/>
                <a:sym typeface="Times New Roman"/>
              </a:rPr>
              <a:t>100 mg/dL </a:t>
            </a:r>
            <a:endParaRPr sz="2400">
              <a:solidFill>
                <a:srgbClr val="CC4125"/>
              </a:solidFill>
              <a:latin typeface="Times New Roman"/>
              <a:ea typeface="Times New Roman"/>
              <a:cs typeface="Times New Roman"/>
              <a:sym typeface="Times New Roman"/>
            </a:endParaRPr>
          </a:p>
        </p:txBody>
      </p:sp>
      <p:sp>
        <p:nvSpPr>
          <p:cNvPr id="455" name="Google Shape;455;p22"/>
          <p:cNvSpPr/>
          <p:nvPr/>
        </p:nvSpPr>
        <p:spPr>
          <a:xfrm>
            <a:off x="537700" y="12938500"/>
            <a:ext cx="2803200" cy="7830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1500"/>
              <a:buFont typeface="Arial"/>
              <a:buNone/>
            </a:pPr>
            <a:r>
              <a:rPr lang="en" sz="2400">
                <a:latin typeface="Times New Roman"/>
                <a:ea typeface="Times New Roman"/>
                <a:cs typeface="Times New Roman"/>
                <a:sym typeface="Times New Roman"/>
              </a:rPr>
              <a:t>2h PPG &lt;</a:t>
            </a:r>
            <a:r>
              <a:rPr lang="en" sz="2400">
                <a:solidFill>
                  <a:srgbClr val="000000"/>
                </a:solidFill>
                <a:latin typeface="Times New Roman"/>
                <a:ea typeface="Times New Roman"/>
                <a:cs typeface="Times New Roman"/>
                <a:sym typeface="Times New Roman"/>
              </a:rPr>
              <a:t> </a:t>
            </a:r>
            <a:r>
              <a:rPr lang="en" sz="2400">
                <a:solidFill>
                  <a:srgbClr val="CC4125"/>
                </a:solidFill>
                <a:latin typeface="Times New Roman"/>
                <a:ea typeface="Times New Roman"/>
                <a:cs typeface="Times New Roman"/>
                <a:sym typeface="Times New Roman"/>
              </a:rPr>
              <a:t>140 mg/dL</a:t>
            </a:r>
            <a:endParaRPr sz="2400">
              <a:solidFill>
                <a:srgbClr val="CC4125"/>
              </a:solidFill>
              <a:latin typeface="Times New Roman"/>
              <a:ea typeface="Times New Roman"/>
              <a:cs typeface="Times New Roman"/>
              <a:sym typeface="Times New Roman"/>
            </a:endParaRPr>
          </a:p>
        </p:txBody>
      </p:sp>
      <p:cxnSp>
        <p:nvCxnSpPr>
          <p:cNvPr id="456" name="Google Shape;456;p22"/>
          <p:cNvCxnSpPr>
            <a:stCxn id="447" idx="1"/>
            <a:endCxn id="444" idx="1"/>
          </p:cNvCxnSpPr>
          <p:nvPr/>
        </p:nvCxnSpPr>
        <p:spPr>
          <a:xfrm flipH="1">
            <a:off x="10664726" y="11656900"/>
            <a:ext cx="1500" cy="1603800"/>
          </a:xfrm>
          <a:prstGeom prst="bentConnector3">
            <a:avLst>
              <a:gd fmla="val 15968426" name="adj1"/>
            </a:avLst>
          </a:prstGeom>
          <a:noFill/>
          <a:ln cap="flat" cmpd="sng" w="9525">
            <a:solidFill>
              <a:srgbClr val="BF9000"/>
            </a:solidFill>
            <a:prstDash val="solid"/>
            <a:round/>
            <a:headEnd len="med" w="med" type="none"/>
            <a:tailEnd len="med" w="med" type="none"/>
          </a:ln>
        </p:spPr>
      </p:cxnSp>
      <p:cxnSp>
        <p:nvCxnSpPr>
          <p:cNvPr id="457" name="Google Shape;457;p22"/>
          <p:cNvCxnSpPr>
            <a:stCxn id="446" idx="1"/>
            <a:endCxn id="453" idx="1"/>
          </p:cNvCxnSpPr>
          <p:nvPr/>
        </p:nvCxnSpPr>
        <p:spPr>
          <a:xfrm>
            <a:off x="4272200" y="11710500"/>
            <a:ext cx="237900" cy="1176600"/>
          </a:xfrm>
          <a:prstGeom prst="bentConnector3">
            <a:avLst>
              <a:gd fmla="val -100095" name="adj1"/>
            </a:avLst>
          </a:prstGeom>
          <a:noFill/>
          <a:ln cap="flat" cmpd="sng" w="9525">
            <a:solidFill>
              <a:srgbClr val="BF9000"/>
            </a:solidFill>
            <a:prstDash val="solid"/>
            <a:round/>
            <a:headEnd len="med" w="med" type="none"/>
            <a:tailEnd len="med" w="med" type="none"/>
          </a:ln>
        </p:spPr>
      </p:cxnSp>
      <p:cxnSp>
        <p:nvCxnSpPr>
          <p:cNvPr id="458" name="Google Shape;458;p22"/>
          <p:cNvCxnSpPr>
            <a:stCxn id="445" idx="1"/>
            <a:endCxn id="455" idx="1"/>
          </p:cNvCxnSpPr>
          <p:nvPr/>
        </p:nvCxnSpPr>
        <p:spPr>
          <a:xfrm>
            <a:off x="459174" y="11656900"/>
            <a:ext cx="78600" cy="1673100"/>
          </a:xfrm>
          <a:prstGeom prst="bentConnector3">
            <a:avLst>
              <a:gd fmla="val -302958" name="adj1"/>
            </a:avLst>
          </a:prstGeom>
          <a:noFill/>
          <a:ln cap="flat" cmpd="sng" w="9525">
            <a:solidFill>
              <a:srgbClr val="BF9000"/>
            </a:solidFill>
            <a:prstDash val="solid"/>
            <a:round/>
            <a:headEnd len="med" w="med" type="none"/>
            <a:tailEnd len="med" w="med" type="none"/>
          </a:ln>
        </p:spPr>
      </p:cxnSp>
      <p:cxnSp>
        <p:nvCxnSpPr>
          <p:cNvPr id="459" name="Google Shape;459;p22"/>
          <p:cNvCxnSpPr>
            <a:stCxn id="452" idx="1"/>
            <a:endCxn id="452" idx="1"/>
          </p:cNvCxnSpPr>
          <p:nvPr/>
        </p:nvCxnSpPr>
        <p:spPr>
          <a:xfrm>
            <a:off x="10666275" y="12400175"/>
            <a:ext cx="0" cy="0"/>
          </a:xfrm>
          <a:prstGeom prst="straightConnector1">
            <a:avLst/>
          </a:prstGeom>
          <a:noFill/>
          <a:ln cap="flat" cmpd="sng" w="9525">
            <a:solidFill>
              <a:srgbClr val="BF9000"/>
            </a:solidFill>
            <a:prstDash val="solid"/>
            <a:round/>
            <a:headEnd len="med" w="med" type="none"/>
            <a:tailEnd len="med" w="med" type="none"/>
          </a:ln>
        </p:spPr>
      </p:cxnSp>
      <p:cxnSp>
        <p:nvCxnSpPr>
          <p:cNvPr id="460" name="Google Shape;460;p22"/>
          <p:cNvCxnSpPr>
            <a:stCxn id="454" idx="1"/>
          </p:cNvCxnSpPr>
          <p:nvPr/>
        </p:nvCxnSpPr>
        <p:spPr>
          <a:xfrm flipH="1">
            <a:off x="243100" y="12400075"/>
            <a:ext cx="294600" cy="16500"/>
          </a:xfrm>
          <a:prstGeom prst="straightConnector1">
            <a:avLst/>
          </a:prstGeom>
          <a:noFill/>
          <a:ln cap="flat" cmpd="sng" w="9525">
            <a:solidFill>
              <a:srgbClr val="BF9000"/>
            </a:solidFill>
            <a:prstDash val="solid"/>
            <a:round/>
            <a:headEnd len="med" w="med" type="none"/>
            <a:tailEnd len="med" w="med" type="none"/>
          </a:ln>
        </p:spPr>
      </p:cxnSp>
      <p:cxnSp>
        <p:nvCxnSpPr>
          <p:cNvPr id="461" name="Google Shape;461;p22"/>
          <p:cNvCxnSpPr>
            <a:stCxn id="452" idx="1"/>
          </p:cNvCxnSpPr>
          <p:nvPr/>
        </p:nvCxnSpPr>
        <p:spPr>
          <a:xfrm rot="10800000">
            <a:off x="10442475" y="12398975"/>
            <a:ext cx="223800" cy="1200"/>
          </a:xfrm>
          <a:prstGeom prst="straightConnector1">
            <a:avLst/>
          </a:prstGeom>
          <a:noFill/>
          <a:ln cap="flat" cmpd="sng" w="9525">
            <a:solidFill>
              <a:srgbClr val="BF9000"/>
            </a:solidFill>
            <a:prstDash val="solid"/>
            <a:round/>
            <a:headEnd len="med" w="med" type="none"/>
            <a:tailEnd len="med" w="med" type="none"/>
          </a:ln>
        </p:spPr>
      </p:cxnSp>
      <p:sp>
        <p:nvSpPr>
          <p:cNvPr id="462" name="Google Shape;462;p22"/>
          <p:cNvSpPr txBox="1"/>
          <p:nvPr/>
        </p:nvSpPr>
        <p:spPr>
          <a:xfrm>
            <a:off x="10124089" y="4911994"/>
            <a:ext cx="4029600" cy="5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00"/>
                </a:solidFill>
                <a:latin typeface="Merriweather"/>
                <a:ea typeface="Merriweather"/>
                <a:cs typeface="Merriweather"/>
                <a:sym typeface="Merriweather"/>
              </a:rPr>
              <a:t>Figure</a:t>
            </a:r>
            <a:r>
              <a:rPr b="1" lang="en" sz="2600">
                <a:solidFill>
                  <a:srgbClr val="000000"/>
                </a:solidFill>
                <a:latin typeface="Merriweather"/>
                <a:ea typeface="Merriweather"/>
                <a:cs typeface="Merriweather"/>
                <a:sym typeface="Merriweather"/>
              </a:rPr>
              <a:t> 15-</a:t>
            </a:r>
            <a:r>
              <a:rPr b="1" lang="en" sz="2600">
                <a:latin typeface="Merriweather"/>
                <a:ea typeface="Merriweather"/>
                <a:cs typeface="Merriweather"/>
                <a:sym typeface="Merriweather"/>
              </a:rPr>
              <a:t>4</a:t>
            </a:r>
            <a:endParaRPr/>
          </a:p>
        </p:txBody>
      </p:sp>
      <p:sp>
        <p:nvSpPr>
          <p:cNvPr id="463" name="Google Shape;463;p22"/>
          <p:cNvSpPr txBox="1"/>
          <p:nvPr/>
        </p:nvSpPr>
        <p:spPr>
          <a:xfrm>
            <a:off x="606389" y="17875219"/>
            <a:ext cx="4029600" cy="5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00"/>
                </a:solidFill>
                <a:latin typeface="Merriweather"/>
                <a:ea typeface="Merriweather"/>
                <a:cs typeface="Merriweather"/>
                <a:sym typeface="Merriweather"/>
              </a:rPr>
              <a:t>Figure</a:t>
            </a:r>
            <a:r>
              <a:rPr b="1" lang="en" sz="2600">
                <a:solidFill>
                  <a:srgbClr val="000000"/>
                </a:solidFill>
                <a:latin typeface="Merriweather"/>
                <a:ea typeface="Merriweather"/>
                <a:cs typeface="Merriweather"/>
                <a:sym typeface="Merriweather"/>
              </a:rPr>
              <a:t> 15-</a:t>
            </a:r>
            <a:r>
              <a:rPr b="1" lang="en" sz="2600">
                <a:latin typeface="Merriweather"/>
                <a:ea typeface="Merriweather"/>
                <a:cs typeface="Merriweather"/>
                <a:sym typeface="Merriweather"/>
              </a:rPr>
              <a:t>5</a:t>
            </a:r>
            <a:endParaRPr/>
          </a:p>
        </p:txBody>
      </p:sp>
      <p:pic>
        <p:nvPicPr>
          <p:cNvPr id="464" name="Google Shape;464;p22"/>
          <p:cNvPicPr preferRelativeResize="0"/>
          <p:nvPr/>
        </p:nvPicPr>
        <p:blipFill>
          <a:blip r:embed="rId10">
            <a:alphaModFix/>
          </a:blip>
          <a:stretch>
            <a:fillRect/>
          </a:stretch>
        </p:blipFill>
        <p:spPr>
          <a:xfrm>
            <a:off x="7322307" y="13800820"/>
            <a:ext cx="6364202" cy="3787589"/>
          </a:xfrm>
          <a:prstGeom prst="rect">
            <a:avLst/>
          </a:prstGeom>
          <a:noFill/>
          <a:ln cap="flat" cmpd="sng" w="9525">
            <a:solidFill>
              <a:srgbClr val="000000"/>
            </a:solidFill>
            <a:prstDash val="solid"/>
            <a:round/>
            <a:headEnd len="sm" w="sm" type="none"/>
            <a:tailEnd len="sm" w="sm" type="none"/>
          </a:ln>
        </p:spPr>
      </p:pic>
      <p:sp>
        <p:nvSpPr>
          <p:cNvPr id="465" name="Google Shape;465;p22"/>
          <p:cNvSpPr txBox="1"/>
          <p:nvPr/>
        </p:nvSpPr>
        <p:spPr>
          <a:xfrm>
            <a:off x="7322300" y="17629475"/>
            <a:ext cx="6364200" cy="86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00"/>
                </a:solidFill>
                <a:latin typeface="Merriweather"/>
                <a:ea typeface="Merriweather"/>
                <a:cs typeface="Merriweather"/>
                <a:sym typeface="Merriweather"/>
              </a:rPr>
              <a:t>Figure</a:t>
            </a:r>
            <a:r>
              <a:rPr b="1" lang="en" sz="2600">
                <a:solidFill>
                  <a:srgbClr val="000000"/>
                </a:solidFill>
                <a:latin typeface="Merriweather"/>
                <a:ea typeface="Merriweather"/>
                <a:cs typeface="Merriweather"/>
                <a:sym typeface="Merriweather"/>
              </a:rPr>
              <a:t> 15-</a:t>
            </a:r>
            <a:r>
              <a:rPr b="1" lang="en" sz="2600">
                <a:latin typeface="Merriweather"/>
                <a:ea typeface="Merriweather"/>
                <a:cs typeface="Merriweather"/>
                <a:sym typeface="Merriweather"/>
              </a:rPr>
              <a:t>6 </a:t>
            </a:r>
            <a:r>
              <a:rPr lang="en" sz="2600">
                <a:solidFill>
                  <a:srgbClr val="CC4125"/>
                </a:solidFill>
                <a:latin typeface="Merriweather"/>
                <a:ea typeface="Merriweather"/>
                <a:cs typeface="Merriweather"/>
                <a:sym typeface="Merriweather"/>
              </a:rPr>
              <a:t>Summary of the effects of DM</a:t>
            </a:r>
            <a:endParaRPr>
              <a:solidFill>
                <a:srgbClr val="CC4125"/>
              </a:solidFill>
            </a:endParaRPr>
          </a:p>
        </p:txBody>
      </p:sp>
      <p:sp>
        <p:nvSpPr>
          <p:cNvPr id="466" name="Google Shape;466;p22"/>
          <p:cNvSpPr/>
          <p:nvPr/>
        </p:nvSpPr>
        <p:spPr>
          <a:xfrm>
            <a:off x="7512100" y="11365900"/>
            <a:ext cx="2776200" cy="7383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 sz="2200">
                <a:solidFill>
                  <a:srgbClr val="45818E"/>
                </a:solidFill>
                <a:latin typeface="Times New Roman"/>
                <a:ea typeface="Times New Roman"/>
                <a:cs typeface="Times New Roman"/>
                <a:sym typeface="Times New Roman"/>
              </a:rPr>
              <a:t>Impaired fasting glucose</a:t>
            </a:r>
            <a:r>
              <a:rPr b="1" lang="en" sz="2400">
                <a:solidFill>
                  <a:srgbClr val="45818E"/>
                </a:solidFill>
                <a:latin typeface="Times New Roman"/>
                <a:ea typeface="Times New Roman"/>
                <a:cs typeface="Times New Roman"/>
                <a:sym typeface="Times New Roman"/>
              </a:rPr>
              <a:t> </a:t>
            </a:r>
            <a:endParaRPr sz="1800">
              <a:solidFill>
                <a:srgbClr val="45818E"/>
              </a:solidFill>
              <a:latin typeface="Times New Roman"/>
              <a:ea typeface="Times New Roman"/>
              <a:cs typeface="Times New Roman"/>
              <a:sym typeface="Times New Roman"/>
            </a:endParaRPr>
          </a:p>
        </p:txBody>
      </p:sp>
      <p:sp>
        <p:nvSpPr>
          <p:cNvPr id="467" name="Google Shape;467;p22"/>
          <p:cNvSpPr/>
          <p:nvPr/>
        </p:nvSpPr>
        <p:spPr>
          <a:xfrm>
            <a:off x="7750025" y="12520125"/>
            <a:ext cx="2472600" cy="783000"/>
          </a:xfrm>
          <a:prstGeom prst="roundRect">
            <a:avLst>
              <a:gd fmla="val 16667" name="adj"/>
            </a:avLst>
          </a:prstGeom>
          <a:noFill/>
          <a:ln cap="flat" cmpd="sng" w="9525">
            <a:solidFill>
              <a:srgbClr val="BF9000"/>
            </a:solidFill>
            <a:prstDash val="solid"/>
            <a:round/>
            <a:headEnd len="med" w="med" type="none"/>
            <a:tailEnd len="med" w="med"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None/>
            </a:pPr>
            <a:r>
              <a:rPr lang="en" sz="2400">
                <a:latin typeface="Times New Roman"/>
                <a:ea typeface="Times New Roman"/>
                <a:cs typeface="Times New Roman"/>
                <a:sym typeface="Times New Roman"/>
              </a:rPr>
              <a:t>FPG</a:t>
            </a:r>
            <a:r>
              <a:rPr lang="en" sz="2400">
                <a:latin typeface="Times New Roman"/>
                <a:ea typeface="Times New Roman"/>
                <a:cs typeface="Times New Roman"/>
                <a:sym typeface="Times New Roman"/>
              </a:rPr>
              <a:t> = </a:t>
            </a:r>
            <a:r>
              <a:rPr lang="en" sz="2400">
                <a:solidFill>
                  <a:srgbClr val="CC4125"/>
                </a:solidFill>
                <a:latin typeface="Times New Roman"/>
                <a:ea typeface="Times New Roman"/>
                <a:cs typeface="Times New Roman"/>
                <a:sym typeface="Times New Roman"/>
              </a:rPr>
              <a:t>100-125 mg/dL</a:t>
            </a:r>
            <a:endParaRPr sz="2400">
              <a:solidFill>
                <a:srgbClr val="CC4125"/>
              </a:solidFill>
              <a:latin typeface="Times New Roman"/>
              <a:ea typeface="Times New Roman"/>
              <a:cs typeface="Times New Roman"/>
              <a:sym typeface="Times New Roman"/>
            </a:endParaRPr>
          </a:p>
        </p:txBody>
      </p:sp>
      <p:cxnSp>
        <p:nvCxnSpPr>
          <p:cNvPr id="468" name="Google Shape;468;p22"/>
          <p:cNvCxnSpPr>
            <a:stCxn id="466" idx="1"/>
            <a:endCxn id="467" idx="1"/>
          </p:cNvCxnSpPr>
          <p:nvPr/>
        </p:nvCxnSpPr>
        <p:spPr>
          <a:xfrm>
            <a:off x="7512100" y="11735050"/>
            <a:ext cx="237900" cy="1176600"/>
          </a:xfrm>
          <a:prstGeom prst="bentConnector3">
            <a:avLst>
              <a:gd fmla="val -100095" name="adj1"/>
            </a:avLst>
          </a:prstGeom>
          <a:noFill/>
          <a:ln cap="flat" cmpd="sng" w="9525">
            <a:solidFill>
              <a:srgbClr val="BF9000"/>
            </a:solidFill>
            <a:prstDash val="solid"/>
            <a:round/>
            <a:headEnd len="med" w="med" type="none"/>
            <a:tailEnd len="med" w="med" type="none"/>
          </a:ln>
        </p:spPr>
      </p:cxnSp>
      <p:cxnSp>
        <p:nvCxnSpPr>
          <p:cNvPr id="469" name="Google Shape;469;p22"/>
          <p:cNvCxnSpPr/>
          <p:nvPr/>
        </p:nvCxnSpPr>
        <p:spPr>
          <a:xfrm flipH="1" rot="-5400000">
            <a:off x="8111053" y="10398550"/>
            <a:ext cx="320700" cy="1564800"/>
          </a:xfrm>
          <a:prstGeom prst="bentConnector3">
            <a:avLst>
              <a:gd fmla="val 50008" name="adj1"/>
            </a:avLst>
          </a:prstGeom>
          <a:noFill/>
          <a:ln cap="flat" cmpd="sng" w="9525">
            <a:solidFill>
              <a:srgbClr val="BF9000"/>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23"/>
          <p:cNvSpPr/>
          <p:nvPr/>
        </p:nvSpPr>
        <p:spPr>
          <a:xfrm>
            <a:off x="0" y="141866"/>
            <a:ext cx="11331900" cy="6996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5" name="Google Shape;475;p23"/>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6" name="Google Shape;476;p23"/>
          <p:cNvSpPr txBox="1"/>
          <p:nvPr/>
        </p:nvSpPr>
        <p:spPr>
          <a:xfrm>
            <a:off x="114447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100">
                <a:latin typeface="Oswald"/>
                <a:ea typeface="Oswald"/>
                <a:cs typeface="Oswald"/>
                <a:sym typeface="Oswald"/>
              </a:rPr>
              <a:t>Lecture XIV &amp; XV</a:t>
            </a:r>
            <a:endParaRPr sz="3100">
              <a:latin typeface="Oswald"/>
              <a:ea typeface="Oswald"/>
              <a:cs typeface="Oswald"/>
              <a:sym typeface="Oswald"/>
            </a:endParaRPr>
          </a:p>
        </p:txBody>
      </p:sp>
      <p:sp>
        <p:nvSpPr>
          <p:cNvPr id="477" name="Google Shape;477;p23"/>
          <p:cNvSpPr txBox="1"/>
          <p:nvPr/>
        </p:nvSpPr>
        <p:spPr>
          <a:xfrm>
            <a:off x="929925" y="141875"/>
            <a:ext cx="104019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&amp; PATHOPHYSIOLOGY OF DM</a:t>
            </a:r>
            <a:endParaRPr sz="3200">
              <a:solidFill>
                <a:srgbClr val="FFFFFF"/>
              </a:solidFill>
              <a:latin typeface="Oswald"/>
              <a:ea typeface="Oswald"/>
              <a:cs typeface="Oswald"/>
              <a:sym typeface="Oswald"/>
            </a:endParaRPr>
          </a:p>
        </p:txBody>
      </p:sp>
      <p:sp>
        <p:nvSpPr>
          <p:cNvPr id="478" name="Google Shape;478;p23"/>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479" name="Google Shape;479;p23"/>
          <p:cNvSpPr txBox="1"/>
          <p:nvPr/>
        </p:nvSpPr>
        <p:spPr>
          <a:xfrm>
            <a:off x="35636" y="93000"/>
            <a:ext cx="9234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10</a:t>
            </a:r>
            <a:endParaRPr sz="4500">
              <a:solidFill>
                <a:srgbClr val="FFFFFF"/>
              </a:solidFill>
              <a:latin typeface="Oswald"/>
              <a:ea typeface="Oswald"/>
              <a:cs typeface="Oswald"/>
              <a:sym typeface="Oswald"/>
            </a:endParaRPr>
          </a:p>
        </p:txBody>
      </p:sp>
      <p:sp>
        <p:nvSpPr>
          <p:cNvPr id="480" name="Google Shape;480;p23"/>
          <p:cNvSpPr txBox="1"/>
          <p:nvPr/>
        </p:nvSpPr>
        <p:spPr>
          <a:xfrm>
            <a:off x="656625" y="1148575"/>
            <a:ext cx="12305700" cy="1257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 </a:t>
            </a:r>
            <a:endParaRPr sz="6000">
              <a:latin typeface="Oswald"/>
              <a:ea typeface="Oswald"/>
              <a:cs typeface="Oswald"/>
              <a:sym typeface="Oswald"/>
            </a:endParaRPr>
          </a:p>
        </p:txBody>
      </p:sp>
      <p:sp>
        <p:nvSpPr>
          <p:cNvPr id="481" name="Google Shape;481;p23"/>
          <p:cNvSpPr txBox="1"/>
          <p:nvPr/>
        </p:nvSpPr>
        <p:spPr>
          <a:xfrm>
            <a:off x="779475" y="2582156"/>
            <a:ext cx="12060000" cy="59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6000">
                <a:latin typeface="Oswald"/>
                <a:ea typeface="Oswald"/>
                <a:cs typeface="Oswald"/>
                <a:sym typeface="Oswald"/>
              </a:rPr>
              <a:t>Insulinoma</a:t>
            </a:r>
            <a:endParaRPr sz="6000">
              <a:latin typeface="Oswald"/>
              <a:ea typeface="Oswald"/>
              <a:cs typeface="Oswald"/>
              <a:sym typeface="Oswald"/>
            </a:endParaRPr>
          </a:p>
          <a:p>
            <a:pPr indent="0" lvl="0" marL="0" rtl="0" algn="l">
              <a:spcBef>
                <a:spcPts val="0"/>
              </a:spcBef>
              <a:spcAft>
                <a:spcPts val="0"/>
              </a:spcAft>
              <a:buNone/>
            </a:pPr>
            <a:r>
              <a:t/>
            </a:r>
            <a:endParaRPr sz="3600">
              <a:latin typeface="Oswald"/>
              <a:ea typeface="Oswald"/>
              <a:cs typeface="Oswald"/>
              <a:sym typeface="Oswald"/>
            </a:endParaRPr>
          </a:p>
        </p:txBody>
      </p:sp>
      <p:sp>
        <p:nvSpPr>
          <p:cNvPr id="482" name="Google Shape;482;p23"/>
          <p:cNvSpPr txBox="1"/>
          <p:nvPr/>
        </p:nvSpPr>
        <p:spPr>
          <a:xfrm>
            <a:off x="888775" y="3461100"/>
            <a:ext cx="11581500" cy="40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Times New Roman"/>
                <a:ea typeface="Times New Roman"/>
                <a:cs typeface="Times New Roman"/>
                <a:sym typeface="Times New Roman"/>
              </a:rPr>
              <a:t>Insulinoma are the most common type of functional pancreatic neuroendocrine tumors.</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They arise from beta cells and they hypersecrete insulin.</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Usually a benign solitary tumor.</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Associated with MEN-1.</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Symptoms: Hypoglycemia, confusion and loss of consciousness.</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Excess insulin secretion causes glucose levels to fall, a programmed response by neurons to hyperglycemia in these situations sensitizes neurons, causing neuronal </a:t>
            </a:r>
            <a:r>
              <a:rPr lang="en" sz="2300">
                <a:latin typeface="Times New Roman"/>
                <a:ea typeface="Times New Roman"/>
                <a:cs typeface="Times New Roman"/>
                <a:sym typeface="Times New Roman"/>
              </a:rPr>
              <a:t>hyperexcitability.</a:t>
            </a:r>
            <a:r>
              <a:rPr lang="en" sz="2300">
                <a:latin typeface="Times New Roman"/>
                <a:ea typeface="Times New Roman"/>
                <a:cs typeface="Times New Roman"/>
                <a:sym typeface="Times New Roman"/>
              </a:rPr>
              <a:t>.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As a result of the neuronal hyperexcitability caused by hypoglycemia, seizures occur. This is followed by loss of consciousness.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Treatment: </a:t>
            </a:r>
            <a:r>
              <a:rPr lang="en" sz="2300">
                <a:latin typeface="Times New Roman"/>
                <a:ea typeface="Times New Roman"/>
                <a:cs typeface="Times New Roman"/>
                <a:sym typeface="Times New Roman"/>
              </a:rPr>
              <a:t>Intravenous</a:t>
            </a:r>
            <a:r>
              <a:rPr lang="en" sz="2300">
                <a:latin typeface="Times New Roman"/>
                <a:ea typeface="Times New Roman"/>
                <a:cs typeface="Times New Roman"/>
                <a:sym typeface="Times New Roman"/>
              </a:rPr>
              <a:t> administration of large amounts of glucose. </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p:txBody>
      </p:sp>
      <p:sp>
        <p:nvSpPr>
          <p:cNvPr id="483" name="Google Shape;483;p23"/>
          <p:cNvSpPr txBox="1"/>
          <p:nvPr/>
        </p:nvSpPr>
        <p:spPr>
          <a:xfrm>
            <a:off x="718800" y="8692131"/>
            <a:ext cx="12580500" cy="30000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Beta cells literally burnout due to increased insulin resistance, which leads to increased insulin production.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 mechanisms for resistance are the following: decreased insulin causes an increase in plasma free fatty acids (since their uptake into the adipose tissue is mediated by insulin as well)</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These fatty acids can act on inflammatory cells and adipose tissue  to cause the release of inflammatory mediators such as (TNF-alpha, IL-1 and IL-6), in turn, these cytokines can act on body tissues to antagonize the effect of insulin.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This mechanism is also mainly responsible for the increased incidence of diabetes in obese individuals. </a:t>
            </a:r>
            <a:endParaRPr sz="2300">
              <a:solidFill>
                <a:schemeClr val="dk1"/>
              </a:solidFill>
              <a:latin typeface="Times New Roman"/>
              <a:ea typeface="Times New Roman"/>
              <a:cs typeface="Times New Roman"/>
              <a:sym typeface="Times New Roman"/>
            </a:endParaRPr>
          </a:p>
        </p:txBody>
      </p:sp>
      <p:sp>
        <p:nvSpPr>
          <p:cNvPr id="484" name="Google Shape;484;p23"/>
          <p:cNvSpPr txBox="1"/>
          <p:nvPr/>
        </p:nvSpPr>
        <p:spPr>
          <a:xfrm>
            <a:off x="677650" y="7557931"/>
            <a:ext cx="100515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latin typeface="Oswald"/>
                <a:ea typeface="Oswald"/>
                <a:cs typeface="Oswald"/>
                <a:sym typeface="Oswald"/>
              </a:rPr>
              <a:t>Mechanism of Insulin Resistance</a:t>
            </a:r>
            <a:endParaRPr/>
          </a:p>
        </p:txBody>
      </p:sp>
      <p:sp>
        <p:nvSpPr>
          <p:cNvPr id="485" name="Google Shape;485;p23"/>
          <p:cNvSpPr txBox="1"/>
          <p:nvPr/>
        </p:nvSpPr>
        <p:spPr>
          <a:xfrm>
            <a:off x="645600" y="12588056"/>
            <a:ext cx="134514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Oswald"/>
                <a:ea typeface="Oswald"/>
                <a:cs typeface="Oswald"/>
                <a:sym typeface="Oswald"/>
              </a:rPr>
              <a:t>Advanced Glycation End Products (AGEs) and Diabetic Complications</a:t>
            </a:r>
            <a:endParaRPr sz="4000">
              <a:latin typeface="Oswald"/>
              <a:ea typeface="Oswald"/>
              <a:cs typeface="Oswald"/>
              <a:sym typeface="Oswald"/>
            </a:endParaRPr>
          </a:p>
        </p:txBody>
      </p:sp>
      <p:sp>
        <p:nvSpPr>
          <p:cNvPr id="486" name="Google Shape;486;p23"/>
          <p:cNvSpPr txBox="1"/>
          <p:nvPr/>
        </p:nvSpPr>
        <p:spPr>
          <a:xfrm>
            <a:off x="645600" y="13344306"/>
            <a:ext cx="13001100" cy="3098100"/>
          </a:xfrm>
          <a:prstGeom prst="rect">
            <a:avLst/>
          </a:prstGeom>
          <a:noFill/>
          <a:ln>
            <a:noFill/>
          </a:ln>
        </p:spPr>
        <p:txBody>
          <a:bodyPr anchorCtr="0" anchor="t" bIns="91425" lIns="91425" spcFirstLastPara="1" rIns="91425" wrap="square" tIns="91425">
            <a:noAutofit/>
          </a:bodyPr>
          <a:lstStyle/>
          <a:p>
            <a:pPr indent="-361950" lvl="0" marL="457200" rtl="0" algn="l">
              <a:lnSpc>
                <a:spcPct val="13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AGEs are complex molecules, as we learned in biochemistry, formed when excess glucose inside the cells bind to amino acids within proteins, resulting in </a:t>
            </a:r>
            <a:r>
              <a:rPr b="1" lang="en" sz="2100">
                <a:solidFill>
                  <a:schemeClr val="dk1"/>
                </a:solidFill>
                <a:latin typeface="Times New Roman"/>
                <a:ea typeface="Times New Roman"/>
                <a:cs typeface="Times New Roman"/>
                <a:sym typeface="Times New Roman"/>
              </a:rPr>
              <a:t>“glycated proteins”</a:t>
            </a:r>
            <a:r>
              <a:rPr lang="en" sz="2100">
                <a:solidFill>
                  <a:schemeClr val="dk1"/>
                </a:solidFill>
                <a:latin typeface="Times New Roman"/>
                <a:ea typeface="Times New Roman"/>
                <a:cs typeface="Times New Roman"/>
                <a:sym typeface="Times New Roman"/>
              </a:rPr>
              <a:t> called </a:t>
            </a:r>
            <a:r>
              <a:rPr b="1" lang="en" sz="2100">
                <a:solidFill>
                  <a:schemeClr val="dk1"/>
                </a:solidFill>
                <a:latin typeface="Times New Roman"/>
                <a:ea typeface="Times New Roman"/>
                <a:cs typeface="Times New Roman"/>
                <a:sym typeface="Times New Roman"/>
              </a:rPr>
              <a:t>AGEs. </a:t>
            </a:r>
            <a:endParaRPr b="1" sz="2100">
              <a:solidFill>
                <a:schemeClr val="dk1"/>
              </a:solidFill>
              <a:latin typeface="Times New Roman"/>
              <a:ea typeface="Times New Roman"/>
              <a:cs typeface="Times New Roman"/>
              <a:sym typeface="Times New Roman"/>
            </a:endParaRPr>
          </a:p>
          <a:p>
            <a:pPr indent="-361950" lvl="0" marL="457200" rtl="0" algn="l">
              <a:lnSpc>
                <a:spcPct val="13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These AGEs can bind to specific receptors on endothelial cells in blood vessels, which triggers formation of procoagulants, ROS, and synthesis of excess matrix components (all of which contribute to </a:t>
            </a:r>
            <a:r>
              <a:rPr b="1" lang="en" sz="2100">
                <a:solidFill>
                  <a:schemeClr val="dk1"/>
                </a:solidFill>
                <a:latin typeface="Times New Roman"/>
                <a:ea typeface="Times New Roman"/>
                <a:cs typeface="Times New Roman"/>
                <a:sym typeface="Times New Roman"/>
              </a:rPr>
              <a:t>atherosclerosis</a:t>
            </a:r>
            <a:r>
              <a:rPr lang="en" sz="2100">
                <a:solidFill>
                  <a:schemeClr val="dk1"/>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a:p>
            <a:pPr indent="-361950" lvl="0" marL="457200" rtl="0" algn="l">
              <a:lnSpc>
                <a:spcPct val="13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AGEs cross-link with collagen fibers in blood vessels causing them to become more “leaky”, also endothelial cells atop the collagen fibers adhere less to the underlying abnormal collagen, resulting in exposed collagen and a higher risk for coagulation and of an </a:t>
            </a:r>
            <a:r>
              <a:rPr b="1" lang="en" sz="2100">
                <a:solidFill>
                  <a:schemeClr val="dk1"/>
                </a:solidFill>
                <a:latin typeface="Times New Roman"/>
                <a:ea typeface="Times New Roman"/>
                <a:cs typeface="Times New Roman"/>
                <a:sym typeface="Times New Roman"/>
              </a:rPr>
              <a:t>atherosclerotic plaque</a:t>
            </a:r>
            <a:r>
              <a:rPr lang="en" sz="2100">
                <a:solidFill>
                  <a:schemeClr val="dk1"/>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a:p>
            <a:pPr indent="-361950" lvl="0" marL="457200" rtl="0" algn="l">
              <a:lnSpc>
                <a:spcPct val="13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The capillaries become thickened and more permeable throughout the body, glycation of susceptible passing proteins results in “trapping” of some proteins that cross the capillaries by the abnormal cross-linked collagen and matrix including LDLs, which becomes engulfed by macrophages resulting in formation of foam cells, however some proteins do pass through even with an increased transit time resulting in proteinuria in the case of the glomeruli, one of the classical features of </a:t>
            </a:r>
            <a:r>
              <a:rPr b="1" lang="en" sz="2100">
                <a:solidFill>
                  <a:schemeClr val="dk1"/>
                </a:solidFill>
                <a:latin typeface="Times New Roman"/>
                <a:ea typeface="Times New Roman"/>
                <a:cs typeface="Times New Roman"/>
                <a:sym typeface="Times New Roman"/>
              </a:rPr>
              <a:t>nephrotic syndrome. </a:t>
            </a:r>
            <a:endParaRPr b="1" sz="2100">
              <a:solidFill>
                <a:schemeClr val="dk1"/>
              </a:solidFill>
              <a:latin typeface="Times New Roman"/>
              <a:ea typeface="Times New Roman"/>
              <a:cs typeface="Times New Roman"/>
              <a:sym typeface="Times New Roman"/>
            </a:endParaRPr>
          </a:p>
          <a:p>
            <a:pPr indent="-361950" lvl="0" marL="457200" rtl="0" algn="l">
              <a:lnSpc>
                <a:spcPct val="13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The increased leakiness caused by the cross-linking of AGEs with the matrix components (collagen), causes fluid to pass through the capillaries more easily, one of the most susceptible capillaries are those in the ocular regions, resulting in passage of exudate (protein-rich fluid) and edema, causing </a:t>
            </a:r>
            <a:r>
              <a:rPr b="1" lang="en" sz="2100">
                <a:solidFill>
                  <a:schemeClr val="dk1"/>
                </a:solidFill>
                <a:latin typeface="Times New Roman"/>
                <a:ea typeface="Times New Roman"/>
                <a:cs typeface="Times New Roman"/>
                <a:sym typeface="Times New Roman"/>
              </a:rPr>
              <a:t>glaucoma and cataract</a:t>
            </a:r>
            <a:r>
              <a:rPr lang="en" sz="2100">
                <a:solidFill>
                  <a:schemeClr val="dk1"/>
                </a:solidFill>
                <a:latin typeface="Times New Roman"/>
                <a:ea typeface="Times New Roman"/>
                <a:cs typeface="Times New Roman"/>
                <a:sym typeface="Times New Roman"/>
              </a:rPr>
              <a:t>. </a:t>
            </a:r>
            <a:endParaRPr b="1" sz="21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24"/>
          <p:cNvSpPr/>
          <p:nvPr/>
        </p:nvSpPr>
        <p:spPr>
          <a:xfrm>
            <a:off x="0" y="141866"/>
            <a:ext cx="11331900" cy="6996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92" name="Google Shape;492;p24"/>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93" name="Google Shape;493;p24"/>
          <p:cNvSpPr txBox="1"/>
          <p:nvPr/>
        </p:nvSpPr>
        <p:spPr>
          <a:xfrm>
            <a:off x="114447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100">
                <a:latin typeface="Oswald"/>
                <a:ea typeface="Oswald"/>
                <a:cs typeface="Oswald"/>
                <a:sym typeface="Oswald"/>
              </a:rPr>
              <a:t>Lecture XIV &amp; XV</a:t>
            </a:r>
            <a:endParaRPr sz="3100">
              <a:latin typeface="Oswald"/>
              <a:ea typeface="Oswald"/>
              <a:cs typeface="Oswald"/>
              <a:sym typeface="Oswald"/>
            </a:endParaRPr>
          </a:p>
        </p:txBody>
      </p:sp>
      <p:sp>
        <p:nvSpPr>
          <p:cNvPr id="494" name="Google Shape;494;p24"/>
          <p:cNvSpPr txBox="1"/>
          <p:nvPr/>
        </p:nvSpPr>
        <p:spPr>
          <a:xfrm>
            <a:off x="929925" y="141875"/>
            <a:ext cx="11069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&amp; PATHOPHYSIOLOGY OF DM</a:t>
            </a:r>
            <a:endParaRPr sz="3200">
              <a:solidFill>
                <a:srgbClr val="FFFFFF"/>
              </a:solidFill>
              <a:latin typeface="Oswald"/>
              <a:ea typeface="Oswald"/>
              <a:cs typeface="Oswald"/>
              <a:sym typeface="Oswald"/>
            </a:endParaRPr>
          </a:p>
        </p:txBody>
      </p:sp>
      <p:sp>
        <p:nvSpPr>
          <p:cNvPr id="495" name="Google Shape;495;p24"/>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496" name="Google Shape;496;p24"/>
          <p:cNvSpPr txBox="1"/>
          <p:nvPr/>
        </p:nvSpPr>
        <p:spPr>
          <a:xfrm>
            <a:off x="35636" y="93000"/>
            <a:ext cx="9234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11</a:t>
            </a:r>
            <a:endParaRPr sz="4500">
              <a:solidFill>
                <a:srgbClr val="FFFFFF"/>
              </a:solidFill>
              <a:latin typeface="Oswald"/>
              <a:ea typeface="Oswald"/>
              <a:cs typeface="Oswald"/>
              <a:sym typeface="Oswald"/>
            </a:endParaRPr>
          </a:p>
        </p:txBody>
      </p:sp>
      <p:sp>
        <p:nvSpPr>
          <p:cNvPr id="497" name="Google Shape;497;p24"/>
          <p:cNvSpPr txBox="1"/>
          <p:nvPr/>
        </p:nvSpPr>
        <p:spPr>
          <a:xfrm>
            <a:off x="656625" y="1148575"/>
            <a:ext cx="12305700" cy="1257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 </a:t>
            </a:r>
            <a:endParaRPr sz="6000">
              <a:latin typeface="Oswald"/>
              <a:ea typeface="Oswald"/>
              <a:cs typeface="Oswald"/>
              <a:sym typeface="Oswald"/>
            </a:endParaRPr>
          </a:p>
        </p:txBody>
      </p:sp>
      <p:sp>
        <p:nvSpPr>
          <p:cNvPr id="498" name="Google Shape;498;p24"/>
          <p:cNvSpPr txBox="1"/>
          <p:nvPr/>
        </p:nvSpPr>
        <p:spPr>
          <a:xfrm>
            <a:off x="765700" y="2502100"/>
            <a:ext cx="13451400" cy="22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600">
                <a:latin typeface="Oswald"/>
                <a:ea typeface="Oswald"/>
                <a:cs typeface="Oswald"/>
                <a:sym typeface="Oswald"/>
              </a:rPr>
              <a:t>Polyol Pathway and Diabetic Neuropathy, Atherosclerosis </a:t>
            </a:r>
            <a:endParaRPr sz="4600">
              <a:latin typeface="Oswald"/>
              <a:ea typeface="Oswald"/>
              <a:cs typeface="Oswald"/>
              <a:sym typeface="Oswald"/>
            </a:endParaRPr>
          </a:p>
        </p:txBody>
      </p:sp>
      <p:sp>
        <p:nvSpPr>
          <p:cNvPr id="499" name="Google Shape;499;p24"/>
          <p:cNvSpPr txBox="1"/>
          <p:nvPr/>
        </p:nvSpPr>
        <p:spPr>
          <a:xfrm>
            <a:off x="758250" y="3484600"/>
            <a:ext cx="12580500" cy="3000000"/>
          </a:xfrm>
          <a:prstGeom prst="rect">
            <a:avLst/>
          </a:prstGeom>
          <a:noFill/>
          <a:ln>
            <a:noFill/>
          </a:ln>
        </p:spPr>
        <p:txBody>
          <a:bodyPr anchorCtr="0" anchor="t" bIns="91425" lIns="91425" spcFirstLastPara="1" rIns="91425" wrap="square" tIns="91425">
            <a:noAutofit/>
          </a:bodyPr>
          <a:lstStyle/>
          <a:p>
            <a:pPr indent="-374650" lvl="0" marL="457200" rtl="0" algn="l">
              <a:lnSpc>
                <a:spcPct val="130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Remember that some cells do not require insulin for glucose transport, like most</a:t>
            </a:r>
            <a:r>
              <a:rPr b="1" lang="en" sz="2300">
                <a:solidFill>
                  <a:schemeClr val="dk1"/>
                </a:solidFill>
                <a:latin typeface="Times New Roman"/>
                <a:ea typeface="Times New Roman"/>
                <a:cs typeface="Times New Roman"/>
                <a:sym typeface="Times New Roman"/>
              </a:rPr>
              <a:t> neurons, endothelial </a:t>
            </a:r>
            <a:r>
              <a:rPr lang="en" sz="2300">
                <a:solidFill>
                  <a:schemeClr val="dk1"/>
                </a:solidFill>
                <a:latin typeface="Times New Roman"/>
                <a:ea typeface="Times New Roman"/>
                <a:cs typeface="Times New Roman"/>
                <a:sym typeface="Times New Roman"/>
              </a:rPr>
              <a:t>cells, pancreas, the </a:t>
            </a:r>
            <a:r>
              <a:rPr b="1" lang="en" sz="2300">
                <a:solidFill>
                  <a:schemeClr val="dk1"/>
                </a:solidFill>
                <a:latin typeface="Times New Roman"/>
                <a:ea typeface="Times New Roman"/>
                <a:cs typeface="Times New Roman"/>
                <a:sym typeface="Times New Roman"/>
              </a:rPr>
              <a:t>retina </a:t>
            </a:r>
            <a:r>
              <a:rPr lang="en" sz="2300">
                <a:solidFill>
                  <a:schemeClr val="dk1"/>
                </a:solidFill>
                <a:latin typeface="Times New Roman"/>
                <a:ea typeface="Times New Roman"/>
                <a:cs typeface="Times New Roman"/>
                <a:sym typeface="Times New Roman"/>
              </a:rPr>
              <a:t> and so on. </a:t>
            </a:r>
            <a:endParaRPr sz="2300">
              <a:solidFill>
                <a:schemeClr val="dk1"/>
              </a:solidFill>
              <a:latin typeface="Times New Roman"/>
              <a:ea typeface="Times New Roman"/>
              <a:cs typeface="Times New Roman"/>
              <a:sym typeface="Times New Roman"/>
            </a:endParaRPr>
          </a:p>
          <a:p>
            <a:pPr indent="-374650" lvl="0" marL="457200" rtl="0" algn="l">
              <a:lnSpc>
                <a:spcPct val="130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Therefore in diabetes, the excess extracellular glucose can enter those cells without insulin’s help, resulting in excess intracellular glucose. </a:t>
            </a:r>
            <a:endParaRPr sz="2300">
              <a:solidFill>
                <a:schemeClr val="dk1"/>
              </a:solidFill>
              <a:latin typeface="Times New Roman"/>
              <a:ea typeface="Times New Roman"/>
              <a:cs typeface="Times New Roman"/>
              <a:sym typeface="Times New Roman"/>
            </a:endParaRPr>
          </a:p>
          <a:p>
            <a:pPr indent="-374650" lvl="0" marL="457200" rtl="0" algn="l">
              <a:lnSpc>
                <a:spcPct val="130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Intracellular glucose in chronic hyperglycemia is converted to sorbitol which is consequently converted to fructose for glycolysis. Conversion of glucose to sorbitol sadly consumes NADPH, which is an antioxidant, this makes cells more susceptible to oxidative stress. </a:t>
            </a:r>
            <a:endParaRPr sz="2300">
              <a:solidFill>
                <a:schemeClr val="dk1"/>
              </a:solidFill>
              <a:latin typeface="Times New Roman"/>
              <a:ea typeface="Times New Roman"/>
              <a:cs typeface="Times New Roman"/>
              <a:sym typeface="Times New Roman"/>
            </a:endParaRPr>
          </a:p>
          <a:p>
            <a:pPr indent="-374650" lvl="0" marL="457200" rtl="0" algn="l">
              <a:lnSpc>
                <a:spcPct val="130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Therefore, neuropathy in diabetics can occur due to excess intracellular glucose, which leads to NADPH depletion and an oxidative stress against neurons. The excess sorbitol formed can also cause hyperosmotic state within neurons, resulting in neuronal swelling and possibly neuronal death. </a:t>
            </a:r>
            <a:endParaRPr sz="2300">
              <a:solidFill>
                <a:schemeClr val="dk1"/>
              </a:solidFill>
              <a:latin typeface="Times New Roman"/>
              <a:ea typeface="Times New Roman"/>
              <a:cs typeface="Times New Roman"/>
              <a:sym typeface="Times New Roman"/>
            </a:endParaRPr>
          </a:p>
          <a:p>
            <a:pPr indent="-374650" lvl="0" marL="457200" rtl="0" algn="l">
              <a:lnSpc>
                <a:spcPct val="130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 cells of the retina can also be affected in the same manner, resulting in oxidative stress, inflammation in the retina and retinopathy.</a:t>
            </a:r>
            <a:endParaRPr sz="2300">
              <a:solidFill>
                <a:schemeClr val="dk1"/>
              </a:solidFill>
              <a:latin typeface="Times New Roman"/>
              <a:ea typeface="Times New Roman"/>
              <a:cs typeface="Times New Roman"/>
              <a:sym typeface="Times New Roman"/>
            </a:endParaRPr>
          </a:p>
        </p:txBody>
      </p:sp>
      <p:pic>
        <p:nvPicPr>
          <p:cNvPr id="500" name="Google Shape;500;p24"/>
          <p:cNvPicPr preferRelativeResize="0"/>
          <p:nvPr/>
        </p:nvPicPr>
        <p:blipFill>
          <a:blip r:embed="rId3">
            <a:alphaModFix/>
          </a:blip>
          <a:stretch>
            <a:fillRect/>
          </a:stretch>
        </p:blipFill>
        <p:spPr>
          <a:xfrm>
            <a:off x="3337550" y="9358325"/>
            <a:ext cx="7433876" cy="5434726"/>
          </a:xfrm>
          <a:prstGeom prst="rect">
            <a:avLst/>
          </a:prstGeom>
          <a:noFill/>
          <a:ln cap="flat" cmpd="sng" w="9525">
            <a:solidFill>
              <a:srgbClr val="000000"/>
            </a:solidFill>
            <a:prstDash val="solid"/>
            <a:round/>
            <a:headEnd len="sm" w="sm" type="none"/>
            <a:tailEnd len="sm" w="sm" type="none"/>
          </a:ln>
        </p:spPr>
      </p:pic>
      <p:sp>
        <p:nvSpPr>
          <p:cNvPr id="501" name="Google Shape;501;p24"/>
          <p:cNvSpPr/>
          <p:nvPr/>
        </p:nvSpPr>
        <p:spPr>
          <a:xfrm rot="10800000">
            <a:off x="325250" y="15299500"/>
            <a:ext cx="13451400" cy="45009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2" name="Google Shape;502;p24"/>
          <p:cNvSpPr/>
          <p:nvPr/>
        </p:nvSpPr>
        <p:spPr>
          <a:xfrm>
            <a:off x="802800" y="14947400"/>
            <a:ext cx="132942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3" name="Google Shape;503;p24"/>
          <p:cNvSpPr/>
          <p:nvPr/>
        </p:nvSpPr>
        <p:spPr>
          <a:xfrm>
            <a:off x="306246" y="14947387"/>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txBox="1"/>
          <p:nvPr/>
        </p:nvSpPr>
        <p:spPr>
          <a:xfrm>
            <a:off x="515770" y="14938295"/>
            <a:ext cx="1725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SUMMARY</a:t>
            </a:r>
            <a:endParaRPr sz="2800">
              <a:solidFill>
                <a:srgbClr val="FFFFFF"/>
              </a:solidFill>
              <a:latin typeface="Oswald"/>
              <a:ea typeface="Oswald"/>
              <a:cs typeface="Oswald"/>
              <a:sym typeface="Oswald"/>
            </a:endParaRPr>
          </a:p>
        </p:txBody>
      </p:sp>
      <p:sp>
        <p:nvSpPr>
          <p:cNvPr id="505" name="Google Shape;505;p24"/>
          <p:cNvSpPr txBox="1"/>
          <p:nvPr/>
        </p:nvSpPr>
        <p:spPr>
          <a:xfrm>
            <a:off x="684121" y="15380895"/>
            <a:ext cx="12730200" cy="3158700"/>
          </a:xfrm>
          <a:prstGeom prst="rect">
            <a:avLst/>
          </a:prstGeom>
          <a:noFill/>
          <a:ln>
            <a:noFill/>
          </a:ln>
        </p:spPr>
        <p:txBody>
          <a:bodyPr anchorCtr="0" anchor="t" bIns="91425" lIns="91425" spcFirstLastPara="1" rIns="91425" wrap="square" tIns="91425">
            <a:noAutofit/>
          </a:bodyPr>
          <a:lstStyle/>
          <a:p>
            <a:pPr indent="-374650" lvl="0" marL="571500" rtl="0" algn="l">
              <a:spcBef>
                <a:spcPts val="0"/>
              </a:spcBef>
              <a:spcAft>
                <a:spcPts val="0"/>
              </a:spcAft>
              <a:buClr>
                <a:srgbClr val="999999"/>
              </a:buClr>
              <a:buSzPts val="2300"/>
              <a:buFont typeface="Times New Roman"/>
              <a:buChar char="◩"/>
            </a:pPr>
            <a:r>
              <a:rPr b="1" lang="en" sz="2300">
                <a:solidFill>
                  <a:srgbClr val="999999"/>
                </a:solidFill>
                <a:latin typeface="Times New Roman"/>
                <a:ea typeface="Times New Roman"/>
                <a:cs typeface="Times New Roman"/>
                <a:sym typeface="Times New Roman"/>
              </a:rPr>
              <a:t>Action of insulin on different tissues:</a:t>
            </a:r>
            <a:endParaRPr b="1" sz="2300">
              <a:solidFill>
                <a:srgbClr val="999999"/>
              </a:solidFill>
              <a:latin typeface="Times New Roman"/>
              <a:ea typeface="Times New Roman"/>
              <a:cs typeface="Times New Roman"/>
              <a:sym typeface="Times New Roman"/>
            </a:endParaRPr>
          </a:p>
          <a:p>
            <a:pPr indent="-374650" lvl="0" marL="914400" rtl="0" algn="l">
              <a:spcBef>
                <a:spcPts val="0"/>
              </a:spcBef>
              <a:spcAft>
                <a:spcPts val="0"/>
              </a:spcAft>
              <a:buClr>
                <a:schemeClr val="dk1"/>
              </a:buClr>
              <a:buSzPts val="2300"/>
              <a:buFont typeface="Times New Roman"/>
              <a:buChar char="-"/>
            </a:pPr>
            <a:r>
              <a:rPr b="1" lang="en" sz="2300">
                <a:solidFill>
                  <a:schemeClr val="dk1"/>
                </a:solidFill>
                <a:latin typeface="Times New Roman"/>
                <a:ea typeface="Times New Roman"/>
                <a:cs typeface="Times New Roman"/>
                <a:sym typeface="Times New Roman"/>
              </a:rPr>
              <a:t>Adipose tissue (Fat):</a:t>
            </a:r>
            <a:endParaRPr b="1" sz="2300">
              <a:solidFill>
                <a:schemeClr val="dk1"/>
              </a:solidFill>
              <a:latin typeface="Times New Roman"/>
              <a:ea typeface="Times New Roman"/>
              <a:cs typeface="Times New Roman"/>
              <a:sym typeface="Times New Roman"/>
            </a:endParaRPr>
          </a:p>
          <a:p>
            <a:pPr indent="-374650" lvl="0" marL="1828800" rtl="0" algn="l">
              <a:spcBef>
                <a:spcPts val="0"/>
              </a:spcBef>
              <a:spcAft>
                <a:spcPts val="0"/>
              </a:spcAft>
              <a:buClr>
                <a:schemeClr val="dk1"/>
              </a:buClr>
              <a:buSzPts val="2300"/>
              <a:buFont typeface="Times New Roman"/>
              <a:buChar char="-"/>
            </a:pPr>
            <a:r>
              <a:rPr b="1" lang="en" sz="2300">
                <a:solidFill>
                  <a:srgbClr val="222222"/>
                </a:solidFill>
                <a:latin typeface="Times New Roman"/>
                <a:ea typeface="Times New Roman"/>
                <a:cs typeface="Times New Roman"/>
                <a:sym typeface="Times New Roman"/>
              </a:rPr>
              <a:t>↑ </a:t>
            </a:r>
            <a:r>
              <a:rPr lang="en" sz="2300">
                <a:solidFill>
                  <a:srgbClr val="222222"/>
                </a:solidFill>
                <a:latin typeface="Times New Roman"/>
                <a:ea typeface="Times New Roman"/>
                <a:cs typeface="Times New Roman"/>
                <a:sym typeface="Times New Roman"/>
              </a:rPr>
              <a:t>Glucose uptake by increasing GLUT-4 availability,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Glucose use,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Glycolysis,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Production of </a:t>
            </a:r>
            <a:r>
              <a:rPr b="1" lang="en" sz="2300">
                <a:solidFill>
                  <a:srgbClr val="222222"/>
                </a:solidFill>
                <a:latin typeface="Times New Roman"/>
                <a:ea typeface="Times New Roman"/>
                <a:cs typeface="Times New Roman"/>
                <a:sym typeface="Times New Roman"/>
              </a:rPr>
              <a:t>α-</a:t>
            </a:r>
            <a:r>
              <a:rPr lang="en" sz="2300">
                <a:solidFill>
                  <a:schemeClr val="dk1"/>
                </a:solidFill>
                <a:latin typeface="Times New Roman"/>
                <a:ea typeface="Times New Roman"/>
                <a:cs typeface="Times New Roman"/>
                <a:sym typeface="Times New Roman"/>
              </a:rPr>
              <a:t>glycerol phosphate,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Esterification of fats,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Lipolysis.</a:t>
            </a:r>
            <a:endParaRPr sz="2300">
              <a:solidFill>
                <a:schemeClr val="dk1"/>
              </a:solidFill>
              <a:latin typeface="Times New Roman"/>
              <a:ea typeface="Times New Roman"/>
              <a:cs typeface="Times New Roman"/>
              <a:sym typeface="Times New Roman"/>
            </a:endParaRPr>
          </a:p>
          <a:p>
            <a:pPr indent="-374650" lvl="0" marL="914400" rtl="0" algn="l">
              <a:spcBef>
                <a:spcPts val="0"/>
              </a:spcBef>
              <a:spcAft>
                <a:spcPts val="0"/>
              </a:spcAft>
              <a:buClr>
                <a:schemeClr val="dk1"/>
              </a:buClr>
              <a:buSzPts val="2300"/>
              <a:buFont typeface="Times New Roman"/>
              <a:buChar char="-"/>
            </a:pPr>
            <a:r>
              <a:rPr b="1" lang="en" sz="2300">
                <a:solidFill>
                  <a:schemeClr val="dk1"/>
                </a:solidFill>
                <a:latin typeface="Times New Roman"/>
                <a:ea typeface="Times New Roman"/>
                <a:cs typeface="Times New Roman"/>
                <a:sym typeface="Times New Roman"/>
              </a:rPr>
              <a:t>Muscle:</a:t>
            </a:r>
            <a:endParaRPr b="1" sz="2300">
              <a:solidFill>
                <a:schemeClr val="dk1"/>
              </a:solidFill>
              <a:latin typeface="Times New Roman"/>
              <a:ea typeface="Times New Roman"/>
              <a:cs typeface="Times New Roman"/>
              <a:sym typeface="Times New Roman"/>
            </a:endParaRPr>
          </a:p>
          <a:p>
            <a:pPr indent="-374650" lvl="0" marL="1828800" rtl="0" algn="l">
              <a:spcBef>
                <a:spcPts val="0"/>
              </a:spcBef>
              <a:spcAft>
                <a:spcPts val="0"/>
              </a:spcAft>
              <a:buClr>
                <a:schemeClr val="dk1"/>
              </a:buClr>
              <a:buSzPts val="2300"/>
              <a:buFont typeface="Times New Roman"/>
              <a:buChar char="-"/>
            </a:pPr>
            <a:r>
              <a:rPr b="1" lang="en" sz="2300">
                <a:solidFill>
                  <a:srgbClr val="222222"/>
                </a:solidFill>
                <a:latin typeface="Times New Roman"/>
                <a:ea typeface="Times New Roman"/>
                <a:cs typeface="Times New Roman"/>
                <a:sym typeface="Times New Roman"/>
              </a:rPr>
              <a:t>↑ </a:t>
            </a:r>
            <a:r>
              <a:rPr lang="en" sz="2300">
                <a:solidFill>
                  <a:srgbClr val="222222"/>
                </a:solidFill>
                <a:latin typeface="Times New Roman"/>
                <a:ea typeface="Times New Roman"/>
                <a:cs typeface="Times New Roman"/>
                <a:sym typeface="Times New Roman"/>
              </a:rPr>
              <a:t>Glucose uptake by increasing GLUT-4 availability,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Glucose use,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Glycolysis,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Glycogenesis,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Amino acid uptake (particularly branched chain), </a:t>
            </a:r>
            <a:r>
              <a:rPr b="1" lang="en" sz="2300">
                <a:solidFill>
                  <a:srgbClr val="222222"/>
                </a:solidFill>
                <a:latin typeface="Times New Roman"/>
                <a:ea typeface="Times New Roman"/>
                <a:cs typeface="Times New Roman"/>
                <a:sym typeface="Times New Roman"/>
              </a:rPr>
              <a:t>↑ </a:t>
            </a:r>
            <a:r>
              <a:rPr lang="en" sz="2300">
                <a:solidFill>
                  <a:srgbClr val="222222"/>
                </a:solidFill>
                <a:latin typeface="Times New Roman"/>
                <a:ea typeface="Times New Roman"/>
                <a:cs typeface="Times New Roman"/>
                <a:sym typeface="Times New Roman"/>
              </a:rPr>
              <a:t>P</a:t>
            </a:r>
            <a:r>
              <a:rPr lang="en" sz="2300">
                <a:solidFill>
                  <a:schemeClr val="dk1"/>
                </a:solidFill>
                <a:latin typeface="Times New Roman"/>
                <a:ea typeface="Times New Roman"/>
                <a:cs typeface="Times New Roman"/>
                <a:sym typeface="Times New Roman"/>
              </a:rPr>
              <a:t>rotein synthesis,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Glycogenolysis,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Proteolysis.</a:t>
            </a:r>
            <a:endParaRPr sz="2300">
              <a:solidFill>
                <a:schemeClr val="dk1"/>
              </a:solidFill>
              <a:latin typeface="Times New Roman"/>
              <a:ea typeface="Times New Roman"/>
              <a:cs typeface="Times New Roman"/>
              <a:sym typeface="Times New Roman"/>
            </a:endParaRPr>
          </a:p>
          <a:p>
            <a:pPr indent="-374650" lvl="0" marL="914400" rtl="0" algn="l">
              <a:spcBef>
                <a:spcPts val="0"/>
              </a:spcBef>
              <a:spcAft>
                <a:spcPts val="0"/>
              </a:spcAft>
              <a:buClr>
                <a:schemeClr val="dk1"/>
              </a:buClr>
              <a:buSzPts val="2300"/>
              <a:buFont typeface="Times New Roman"/>
              <a:buChar char="-"/>
            </a:pPr>
            <a:r>
              <a:rPr b="1" lang="en" sz="2300">
                <a:solidFill>
                  <a:schemeClr val="dk1"/>
                </a:solidFill>
                <a:latin typeface="Times New Roman"/>
                <a:ea typeface="Times New Roman"/>
                <a:cs typeface="Times New Roman"/>
                <a:sym typeface="Times New Roman"/>
              </a:rPr>
              <a:t>Liver:</a:t>
            </a:r>
            <a:endParaRPr sz="2300">
              <a:solidFill>
                <a:schemeClr val="dk1"/>
              </a:solidFill>
              <a:latin typeface="Times New Roman"/>
              <a:ea typeface="Times New Roman"/>
              <a:cs typeface="Times New Roman"/>
              <a:sym typeface="Times New Roman"/>
            </a:endParaRPr>
          </a:p>
          <a:p>
            <a:pPr indent="-374650" lvl="0" marL="1828800" rtl="0" algn="l">
              <a:spcBef>
                <a:spcPts val="0"/>
              </a:spcBef>
              <a:spcAft>
                <a:spcPts val="0"/>
              </a:spcAft>
              <a:buClr>
                <a:schemeClr val="dk1"/>
              </a:buClr>
              <a:buSzPts val="2300"/>
              <a:buFont typeface="Times New Roman"/>
              <a:buChar char="-"/>
            </a:pPr>
            <a:r>
              <a:rPr b="1" lang="en" sz="2300">
                <a:solidFill>
                  <a:srgbClr val="222222"/>
                </a:solidFill>
                <a:latin typeface="Times New Roman"/>
                <a:ea typeface="Times New Roman"/>
                <a:cs typeface="Times New Roman"/>
                <a:sym typeface="Times New Roman"/>
              </a:rPr>
              <a:t>↑ </a:t>
            </a:r>
            <a:r>
              <a:rPr lang="en" sz="2300">
                <a:solidFill>
                  <a:srgbClr val="222222"/>
                </a:solidFill>
                <a:latin typeface="Times New Roman"/>
                <a:ea typeface="Times New Roman"/>
                <a:cs typeface="Times New Roman"/>
                <a:sym typeface="Times New Roman"/>
              </a:rPr>
              <a:t>Glucose uptake (if blood glucose level is high),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Glucose use,</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Glycolysis,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Glycogenesis,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Glycogenolysis,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Gluconeogenesis,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Fatty acid synthesis and Very-low density lipoprotein formation,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Ketogenesis, </a:t>
            </a: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Urea cycle activity.</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id="510" name="Google Shape;510;p25"/>
          <p:cNvPicPr preferRelativeResize="0"/>
          <p:nvPr/>
        </p:nvPicPr>
        <p:blipFill>
          <a:blip r:embed="rId3">
            <a:alphaModFix/>
          </a:blip>
          <a:stretch>
            <a:fillRect/>
          </a:stretch>
        </p:blipFill>
        <p:spPr>
          <a:xfrm>
            <a:off x="0" y="28350"/>
            <a:ext cx="14097000" cy="19935825"/>
          </a:xfrm>
          <a:prstGeom prst="rect">
            <a:avLst/>
          </a:prstGeom>
          <a:noFill/>
          <a:ln>
            <a:noFill/>
          </a:ln>
        </p:spPr>
      </p:pic>
      <p:sp>
        <p:nvSpPr>
          <p:cNvPr id="511" name="Google Shape;511;p25"/>
          <p:cNvSpPr txBox="1"/>
          <p:nvPr/>
        </p:nvSpPr>
        <p:spPr>
          <a:xfrm>
            <a:off x="1047750" y="1924050"/>
            <a:ext cx="10401300" cy="79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1.  Insulin is associated with: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Lipolysis</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Proteolysis</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Glycogenolysis</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Growth</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2.  Which one of the following is insulin stimulator?</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 glucose.</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 fatty acids.</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 amino acids.</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All of the above.</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3000">
                <a:solidFill>
                  <a:schemeClr val="lt1"/>
                </a:solidFill>
                <a:latin typeface="Times New Roman"/>
                <a:ea typeface="Times New Roman"/>
                <a:cs typeface="Times New Roman"/>
                <a:sym typeface="Times New Roman"/>
              </a:rPr>
              <a:t>3.   Which of the following result suggest impaired glucose intolerance two hours after a meal?</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&lt; 140 mg/dL</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126 mg/dL</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170 mg/dL</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200 mg/dL</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3000">
                <a:solidFill>
                  <a:schemeClr val="lt1"/>
                </a:solidFill>
                <a:latin typeface="Times New Roman"/>
                <a:ea typeface="Times New Roman"/>
                <a:cs typeface="Times New Roman"/>
                <a:sym typeface="Times New Roman"/>
              </a:rPr>
              <a:t>4.  What are the metabolic changes in DM?</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Increased glucose uptake by skeletal muscle</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Increased lipolysis</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Decreased ketone bodies</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Both A &amp; B</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4000">
                <a:solidFill>
                  <a:srgbClr val="FFFFFF"/>
                </a:solidFill>
                <a:latin typeface="Oswald"/>
                <a:ea typeface="Oswald"/>
                <a:cs typeface="Oswald"/>
                <a:sym typeface="Oswald"/>
              </a:rPr>
              <a:t>SHORT ANSWER QUESTIONS</a:t>
            </a:r>
            <a:endParaRPr sz="4000">
              <a:solidFill>
                <a:srgbClr val="FFFFFF"/>
              </a:solidFill>
              <a:latin typeface="Oswald"/>
              <a:ea typeface="Oswald"/>
              <a:cs typeface="Oswald"/>
              <a:sym typeface="Oswald"/>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-Mention 3 actions of insulin on adipose tissue (fat), liver &amp; muscle?</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Adipose tissue (Fat):</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Liver:</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Muscle:</a:t>
            </a:r>
            <a:endParaRPr sz="3000">
              <a:solidFill>
                <a:srgbClr val="FFFFFF"/>
              </a:solidFill>
              <a:latin typeface="Times New Roman"/>
              <a:ea typeface="Times New Roman"/>
              <a:cs typeface="Times New Roman"/>
              <a:sym typeface="Times New Roman"/>
            </a:endParaRPr>
          </a:p>
        </p:txBody>
      </p:sp>
      <p:sp>
        <p:nvSpPr>
          <p:cNvPr id="512" name="Google Shape;512;p25"/>
          <p:cNvSpPr txBox="1"/>
          <p:nvPr/>
        </p:nvSpPr>
        <p:spPr>
          <a:xfrm>
            <a:off x="10828425" y="18490825"/>
            <a:ext cx="33639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swald"/>
                <a:ea typeface="Oswald"/>
                <a:cs typeface="Oswald"/>
                <a:sym typeface="Oswald"/>
              </a:rPr>
              <a:t>ANSWER KEY:  D, D, C, B</a:t>
            </a:r>
            <a:endParaRPr sz="2400">
              <a:solidFill>
                <a:srgbClr val="FFFFFF"/>
              </a:solidFill>
              <a:latin typeface="Times New Roman"/>
              <a:ea typeface="Times New Roman"/>
              <a:cs typeface="Times New Roman"/>
              <a:sym typeface="Times New Roman"/>
            </a:endParaRPr>
          </a:p>
        </p:txBody>
      </p:sp>
      <p:sp>
        <p:nvSpPr>
          <p:cNvPr id="513" name="Google Shape;513;p25"/>
          <p:cNvSpPr txBox="1"/>
          <p:nvPr/>
        </p:nvSpPr>
        <p:spPr>
          <a:xfrm>
            <a:off x="7500025" y="15287425"/>
            <a:ext cx="6304500" cy="18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swald"/>
                <a:ea typeface="Oswald"/>
                <a:cs typeface="Oswald"/>
                <a:sym typeface="Oswald"/>
              </a:rPr>
              <a:t>ANSWERS</a:t>
            </a:r>
            <a:endParaRPr b="1" sz="2300">
              <a:solidFill>
                <a:srgbClr val="FFFFFF"/>
              </a:solidFill>
              <a:latin typeface="Oswald"/>
              <a:ea typeface="Oswald"/>
              <a:cs typeface="Oswald"/>
              <a:sym typeface="Oswald"/>
            </a:endParaRPr>
          </a:p>
          <a:p>
            <a:pPr indent="-342900" lvl="0" marL="914400" rtl="0" algn="l">
              <a:spcBef>
                <a:spcPts val="0"/>
              </a:spcBef>
              <a:spcAft>
                <a:spcPts val="0"/>
              </a:spcAft>
              <a:buClr>
                <a:srgbClr val="FFFFFF"/>
              </a:buClr>
              <a:buSzPts val="1800"/>
              <a:buFont typeface="Times New Roman"/>
              <a:buChar char="-"/>
            </a:pPr>
            <a:r>
              <a:rPr b="1" lang="en" sz="1800">
                <a:solidFill>
                  <a:srgbClr val="FFFFFF"/>
                </a:solidFill>
                <a:latin typeface="Times New Roman"/>
                <a:ea typeface="Times New Roman"/>
                <a:cs typeface="Times New Roman"/>
                <a:sym typeface="Times New Roman"/>
              </a:rPr>
              <a:t>Adipose tissue (Fat):</a:t>
            </a:r>
            <a:endParaRPr b="1" sz="1800">
              <a:solidFill>
                <a:srgbClr val="FFFFFF"/>
              </a:solidFill>
              <a:latin typeface="Times New Roman"/>
              <a:ea typeface="Times New Roman"/>
              <a:cs typeface="Times New Roman"/>
              <a:sym typeface="Times New Roman"/>
            </a:endParaRPr>
          </a:p>
          <a:p>
            <a:pPr indent="-342900" lvl="0" marL="1828800" rtl="0" algn="l">
              <a:spcBef>
                <a:spcPts val="0"/>
              </a:spcBef>
              <a:spcAft>
                <a:spcPts val="0"/>
              </a:spcAft>
              <a:buClr>
                <a:srgbClr val="FFFFFF"/>
              </a:buClr>
              <a:buSzPts val="1800"/>
              <a:buFont typeface="Times New Roman"/>
              <a:buChar char="-"/>
            </a:pP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Glucose uptake by increasing GLUT-4 availability, </a:t>
            </a: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Glucose use, </a:t>
            </a: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Glycolysis, </a:t>
            </a:r>
            <a:endParaRPr sz="1800">
              <a:solidFill>
                <a:srgbClr val="FFFFFF"/>
              </a:solidFill>
              <a:latin typeface="Times New Roman"/>
              <a:ea typeface="Times New Roman"/>
              <a:cs typeface="Times New Roman"/>
              <a:sym typeface="Times New Roman"/>
            </a:endParaRPr>
          </a:p>
          <a:p>
            <a:pPr indent="-342900" lvl="0" marL="914400" rtl="0" algn="l">
              <a:spcBef>
                <a:spcPts val="0"/>
              </a:spcBef>
              <a:spcAft>
                <a:spcPts val="0"/>
              </a:spcAft>
              <a:buClr>
                <a:srgbClr val="FFFFFF"/>
              </a:buClr>
              <a:buSzPts val="1800"/>
              <a:buFont typeface="Times New Roman"/>
              <a:buChar char="-"/>
            </a:pPr>
            <a:r>
              <a:rPr b="1" lang="en" sz="1800">
                <a:solidFill>
                  <a:srgbClr val="FFFFFF"/>
                </a:solidFill>
                <a:latin typeface="Times New Roman"/>
                <a:ea typeface="Times New Roman"/>
                <a:cs typeface="Times New Roman"/>
                <a:sym typeface="Times New Roman"/>
              </a:rPr>
              <a:t>Muscle:</a:t>
            </a:r>
            <a:endParaRPr b="1" sz="1800">
              <a:solidFill>
                <a:srgbClr val="FFFFFF"/>
              </a:solidFill>
              <a:latin typeface="Times New Roman"/>
              <a:ea typeface="Times New Roman"/>
              <a:cs typeface="Times New Roman"/>
              <a:sym typeface="Times New Roman"/>
            </a:endParaRPr>
          </a:p>
          <a:p>
            <a:pPr indent="-342900" lvl="0" marL="1828800" rtl="0" algn="l">
              <a:spcBef>
                <a:spcPts val="0"/>
              </a:spcBef>
              <a:spcAft>
                <a:spcPts val="0"/>
              </a:spcAft>
              <a:buClr>
                <a:srgbClr val="FFFFFF"/>
              </a:buClr>
              <a:buSzPts val="1800"/>
              <a:buFont typeface="Times New Roman"/>
              <a:buChar char="-"/>
            </a:pP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Glucose uptake by increasing GLUT-4 availability, </a:t>
            </a: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Glucose use, </a:t>
            </a: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Glycolysis, </a:t>
            </a:r>
            <a:endParaRPr b="1" sz="1800">
              <a:solidFill>
                <a:srgbClr val="FFFFFF"/>
              </a:solidFill>
              <a:latin typeface="Times New Roman"/>
              <a:ea typeface="Times New Roman"/>
              <a:cs typeface="Times New Roman"/>
              <a:sym typeface="Times New Roman"/>
            </a:endParaRPr>
          </a:p>
          <a:p>
            <a:pPr indent="-342900" lvl="0" marL="914400" rtl="0" algn="l">
              <a:spcBef>
                <a:spcPts val="0"/>
              </a:spcBef>
              <a:spcAft>
                <a:spcPts val="0"/>
              </a:spcAft>
              <a:buClr>
                <a:srgbClr val="FFFFFF"/>
              </a:buClr>
              <a:buSzPts val="1800"/>
              <a:buFont typeface="Times New Roman"/>
              <a:buChar char="-"/>
            </a:pPr>
            <a:r>
              <a:rPr b="1" lang="en" sz="1800">
                <a:solidFill>
                  <a:srgbClr val="FFFFFF"/>
                </a:solidFill>
                <a:latin typeface="Times New Roman"/>
                <a:ea typeface="Times New Roman"/>
                <a:cs typeface="Times New Roman"/>
                <a:sym typeface="Times New Roman"/>
              </a:rPr>
              <a:t>Liver:</a:t>
            </a:r>
            <a:endParaRPr sz="1800">
              <a:solidFill>
                <a:srgbClr val="FFFFFF"/>
              </a:solidFill>
              <a:latin typeface="Times New Roman"/>
              <a:ea typeface="Times New Roman"/>
              <a:cs typeface="Times New Roman"/>
              <a:sym typeface="Times New Roman"/>
            </a:endParaRPr>
          </a:p>
          <a:p>
            <a:pPr indent="-342900" lvl="0" marL="1828800" rtl="0" algn="l">
              <a:spcBef>
                <a:spcPts val="0"/>
              </a:spcBef>
              <a:spcAft>
                <a:spcPts val="0"/>
              </a:spcAft>
              <a:buClr>
                <a:srgbClr val="FFFFFF"/>
              </a:buClr>
              <a:buSzPts val="1800"/>
              <a:buFont typeface="Times New Roman"/>
              <a:buChar char="-"/>
            </a:pP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Glucose uptake (if blood glucose level is high), </a:t>
            </a: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Glucose use,</a:t>
            </a:r>
            <a:r>
              <a:rPr b="1" lang="en" sz="1800">
                <a:solidFill>
                  <a:srgbClr val="FFFFFF"/>
                </a:solidFill>
                <a:latin typeface="Times New Roman"/>
                <a:ea typeface="Times New Roman"/>
                <a:cs typeface="Times New Roman"/>
                <a:sym typeface="Times New Roman"/>
              </a:rPr>
              <a:t>↑ </a:t>
            </a:r>
            <a:r>
              <a:rPr lang="en" sz="1800">
                <a:solidFill>
                  <a:srgbClr val="FFFFFF"/>
                </a:solidFill>
                <a:latin typeface="Times New Roman"/>
                <a:ea typeface="Times New Roman"/>
                <a:cs typeface="Times New Roman"/>
                <a:sym typeface="Times New Roman"/>
              </a:rPr>
              <a:t>Glycolysis.</a:t>
            </a:r>
            <a:endParaRPr sz="1800">
              <a:solidFill>
                <a:srgbClr val="FFFFFF"/>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pic>
        <p:nvPicPr>
          <p:cNvPr id="518" name="Google Shape;518;p26"/>
          <p:cNvPicPr preferRelativeResize="0"/>
          <p:nvPr/>
        </p:nvPicPr>
        <p:blipFill>
          <a:blip r:embed="rId3">
            <a:alphaModFix/>
          </a:blip>
          <a:stretch>
            <a:fillRect/>
          </a:stretch>
        </p:blipFill>
        <p:spPr>
          <a:xfrm>
            <a:off x="1629" y="0"/>
            <a:ext cx="14093741" cy="19935824"/>
          </a:xfrm>
          <a:prstGeom prst="rect">
            <a:avLst/>
          </a:prstGeom>
          <a:noFill/>
          <a:ln>
            <a:noFill/>
          </a:ln>
        </p:spPr>
      </p:pic>
      <p:sp>
        <p:nvSpPr>
          <p:cNvPr id="519" name="Google Shape;519;p26"/>
          <p:cNvSpPr txBox="1"/>
          <p:nvPr/>
        </p:nvSpPr>
        <p:spPr>
          <a:xfrm>
            <a:off x="1319800" y="5181600"/>
            <a:ext cx="106626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Abdulrahman M. Bedaiwi</a:t>
            </a:r>
            <a:endParaRPr sz="6000">
              <a:solidFill>
                <a:srgbClr val="FFFFFF"/>
              </a:solidFill>
              <a:latin typeface="Oswald"/>
              <a:ea typeface="Oswald"/>
              <a:cs typeface="Oswald"/>
              <a:sym typeface="Oswald"/>
            </a:endParaRPr>
          </a:p>
          <a:p>
            <a:pPr indent="0" lvl="0" marL="0" rtl="0" algn="ctr">
              <a:spcBef>
                <a:spcPts val="0"/>
              </a:spcBef>
              <a:spcAft>
                <a:spcPts val="0"/>
              </a:spcAft>
              <a:buNone/>
            </a:pPr>
            <a:r>
              <a:rPr lang="en" sz="6000">
                <a:solidFill>
                  <a:srgbClr val="FFFFFF"/>
                </a:solidFill>
                <a:latin typeface="Oswald"/>
                <a:ea typeface="Oswald"/>
                <a:cs typeface="Oswald"/>
                <a:sym typeface="Oswald"/>
              </a:rPr>
              <a:t>Naif Alsolais , </a:t>
            </a:r>
            <a:r>
              <a:rPr lang="en" sz="6000">
                <a:solidFill>
                  <a:schemeClr val="lt1"/>
                </a:solidFill>
                <a:latin typeface="Oswald"/>
                <a:ea typeface="Oswald"/>
                <a:cs typeface="Oswald"/>
                <a:sym typeface="Oswald"/>
              </a:rPr>
              <a:t>Mohannad Alqarni</a:t>
            </a:r>
            <a:endParaRPr sz="6000">
              <a:solidFill>
                <a:srgbClr val="FFFFFF"/>
              </a:solidFill>
              <a:latin typeface="Oswald"/>
              <a:ea typeface="Oswald"/>
              <a:cs typeface="Oswald"/>
              <a:sym typeface="Oswald"/>
            </a:endParaRPr>
          </a:p>
          <a:p>
            <a:pPr indent="0" lvl="0" marL="0" rtl="0" algn="ctr">
              <a:spcBef>
                <a:spcPts val="0"/>
              </a:spcBef>
              <a:spcAft>
                <a:spcPts val="0"/>
              </a:spcAft>
              <a:buNone/>
            </a:pPr>
            <a:r>
              <a:rPr lang="en" sz="4000">
                <a:solidFill>
                  <a:srgbClr val="FFFFFF"/>
                </a:solidFill>
                <a:latin typeface="Oswald"/>
                <a:ea typeface="Oswald"/>
                <a:cs typeface="Oswald"/>
                <a:sym typeface="Oswald"/>
              </a:rPr>
              <a:t>Co-editors: Njoud Alabdullatif, Nouf Alshammari</a:t>
            </a:r>
            <a:endParaRPr sz="4000">
              <a:solidFill>
                <a:srgbClr val="FFFFFF"/>
              </a:solidFill>
              <a:latin typeface="Oswald"/>
              <a:ea typeface="Oswald"/>
              <a:cs typeface="Oswald"/>
              <a:sym typeface="Oswald"/>
            </a:endParaRPr>
          </a:p>
        </p:txBody>
      </p:sp>
      <p:sp>
        <p:nvSpPr>
          <p:cNvPr id="520" name="Google Shape;520;p26"/>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521" name="Google Shape;521;p26"/>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522" name="Google Shape;522;p26"/>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rot="10800000">
            <a:off x="304800" y="1259300"/>
            <a:ext cx="13451400" cy="27348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780250" y="870050"/>
            <a:ext cx="13307100" cy="4335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 name="Google Shape;75;p14"/>
          <p:cNvSpPr txBox="1"/>
          <p:nvPr/>
        </p:nvSpPr>
        <p:spPr>
          <a:xfrm>
            <a:off x="11368500" y="553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Fourteen </a:t>
            </a:r>
            <a:endParaRPr sz="3300">
              <a:latin typeface="Oswald"/>
              <a:ea typeface="Oswald"/>
              <a:cs typeface="Oswald"/>
              <a:sym typeface="Oswald"/>
            </a:endParaRPr>
          </a:p>
        </p:txBody>
      </p:sp>
      <p:sp>
        <p:nvSpPr>
          <p:cNvPr id="76" name="Google Shape;76;p14"/>
          <p:cNvSpPr/>
          <p:nvPr/>
        </p:nvSpPr>
        <p:spPr>
          <a:xfrm>
            <a:off x="283700" y="870050"/>
            <a:ext cx="26712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578325" y="860950"/>
            <a:ext cx="2376600" cy="361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INTRODUCTION</a:t>
            </a:r>
            <a:endParaRPr sz="2800">
              <a:solidFill>
                <a:srgbClr val="FFFFFF"/>
              </a:solidFill>
              <a:latin typeface="Oswald"/>
              <a:ea typeface="Oswald"/>
              <a:cs typeface="Oswald"/>
              <a:sym typeface="Oswald"/>
            </a:endParaRPr>
          </a:p>
        </p:txBody>
      </p:sp>
      <p:sp>
        <p:nvSpPr>
          <p:cNvPr id="78" name="Google Shape;78;p14"/>
          <p:cNvSpPr txBox="1"/>
          <p:nvPr/>
        </p:nvSpPr>
        <p:spPr>
          <a:xfrm>
            <a:off x="929925" y="656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t>
            </a:r>
            <a:endParaRPr sz="3200">
              <a:solidFill>
                <a:srgbClr val="FFFFFF"/>
              </a:solidFill>
              <a:latin typeface="Oswald"/>
              <a:ea typeface="Oswald"/>
              <a:cs typeface="Oswald"/>
              <a:sym typeface="Oswald"/>
            </a:endParaRPr>
          </a:p>
        </p:txBody>
      </p:sp>
      <p:sp>
        <p:nvSpPr>
          <p:cNvPr id="79" name="Google Shape;79;p14"/>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0" name="Google Shape;80;p14"/>
          <p:cNvSpPr txBox="1"/>
          <p:nvPr/>
        </p:nvSpPr>
        <p:spPr>
          <a:xfrm>
            <a:off x="428025" y="1255900"/>
            <a:ext cx="12989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Times New Roman"/>
                <a:ea typeface="Times New Roman"/>
                <a:cs typeface="Times New Roman"/>
                <a:sym typeface="Times New Roman"/>
              </a:rPr>
              <a:t>Why is it important to keep glucose levels within the normal range? </a:t>
            </a:r>
            <a:endParaRPr b="1" sz="22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Even though most tissue can switch to protein and fatty acid metabolism when </a:t>
            </a:r>
            <a:r>
              <a:rPr lang="en" sz="1800">
                <a:latin typeface="Times New Roman"/>
                <a:ea typeface="Times New Roman"/>
                <a:cs typeface="Times New Roman"/>
                <a:sym typeface="Times New Roman"/>
              </a:rPr>
              <a:t>glucose</a:t>
            </a:r>
            <a:r>
              <a:rPr lang="en" sz="1800">
                <a:latin typeface="Times New Roman"/>
                <a:ea typeface="Times New Roman"/>
                <a:cs typeface="Times New Roman"/>
                <a:sym typeface="Times New Roman"/>
              </a:rPr>
              <a:t> levels are low, some tissues like the brain, retina can only normally use glucose for energy.</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After the ingestion of a meal, most of the carbohydrates are stored in the liver and muscle in the form of glycogen. Insulin secretion after the ingestion of a meal is is important to help in this storage.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As soon as the body’s existing supply of glucose is exhausted, glucose levels fall, with it a fall in insulin but with a rise in glucagon that triggers glycogenolysis. Once glycogen stores are exhausted, gluconeogenesis takes place as one of the last resorts, all of this is to protect special tissues like the brain that rely on </a:t>
            </a:r>
            <a:r>
              <a:rPr lang="en" sz="1800">
                <a:latin typeface="Times New Roman"/>
                <a:ea typeface="Times New Roman"/>
                <a:cs typeface="Times New Roman"/>
                <a:sym typeface="Times New Roman"/>
              </a:rPr>
              <a:t>glucose</a:t>
            </a:r>
            <a:r>
              <a:rPr lang="en" sz="1800">
                <a:latin typeface="Times New Roman"/>
                <a:ea typeface="Times New Roman"/>
                <a:cs typeface="Times New Roman"/>
                <a:sym typeface="Times New Roman"/>
              </a:rPr>
              <a:t> for energy.</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harmful effects of high blood glucose that frequently damages the tissues in diabetics will be discussed later. </a:t>
            </a:r>
            <a:endParaRPr sz="1800">
              <a:latin typeface="Times New Roman"/>
              <a:ea typeface="Times New Roman"/>
              <a:cs typeface="Times New Roman"/>
              <a:sym typeface="Times New Roman"/>
            </a:endParaRPr>
          </a:p>
        </p:txBody>
      </p:sp>
      <p:sp>
        <p:nvSpPr>
          <p:cNvPr id="81" name="Google Shape;81;p14"/>
          <p:cNvSpPr txBox="1"/>
          <p:nvPr/>
        </p:nvSpPr>
        <p:spPr>
          <a:xfrm>
            <a:off x="875388" y="3973052"/>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Pancreas</a:t>
            </a:r>
            <a:endParaRPr sz="4800">
              <a:solidFill>
                <a:srgbClr val="F1C232"/>
              </a:solidFill>
              <a:latin typeface="Oswald"/>
              <a:ea typeface="Oswald"/>
              <a:cs typeface="Oswald"/>
              <a:sym typeface="Oswald"/>
            </a:endParaRPr>
          </a:p>
        </p:txBody>
      </p:sp>
      <p:sp>
        <p:nvSpPr>
          <p:cNvPr id="82" name="Google Shape;82;p14"/>
          <p:cNvSpPr/>
          <p:nvPr/>
        </p:nvSpPr>
        <p:spPr>
          <a:xfrm>
            <a:off x="485178" y="435891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3" name="Google Shape;83;p14"/>
          <p:cNvSpPr txBox="1"/>
          <p:nvPr/>
        </p:nvSpPr>
        <p:spPr>
          <a:xfrm>
            <a:off x="485175" y="4751700"/>
            <a:ext cx="12730200" cy="2831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A triangular gland, which has both exocrine and endocrine cells, located behind the stomach.</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Strategic location.</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Acinar cells produce an enzyme-rich juice used for digestion (exocrine product).</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Pancreatic islets (</a:t>
            </a:r>
            <a:r>
              <a:rPr b="1" lang="en" sz="2400">
                <a:latin typeface="Times New Roman"/>
                <a:ea typeface="Times New Roman"/>
                <a:cs typeface="Times New Roman"/>
                <a:sym typeface="Times New Roman"/>
              </a:rPr>
              <a:t>islets of Langerhans</a:t>
            </a:r>
            <a:r>
              <a:rPr lang="en" sz="2400">
                <a:latin typeface="Times New Roman"/>
                <a:ea typeface="Times New Roman"/>
                <a:cs typeface="Times New Roman"/>
                <a:sym typeface="Times New Roman"/>
              </a:rPr>
              <a:t>) produce hormones involved in regulating fuel storage and use </a:t>
            </a:r>
            <a:r>
              <a:rPr lang="en" sz="2400">
                <a:solidFill>
                  <a:srgbClr val="999999"/>
                </a:solidFill>
                <a:latin typeface="Times New Roman"/>
                <a:ea typeface="Times New Roman"/>
                <a:cs typeface="Times New Roman"/>
                <a:sym typeface="Times New Roman"/>
              </a:rPr>
              <a:t>(endocrine product).</a:t>
            </a:r>
            <a:endParaRPr sz="2400">
              <a:solidFill>
                <a:srgbClr val="999999"/>
              </a:solidFill>
              <a:latin typeface="Times New Roman"/>
              <a:ea typeface="Times New Roman"/>
              <a:cs typeface="Times New Roman"/>
              <a:sym typeface="Times New Roman"/>
            </a:endParaRPr>
          </a:p>
        </p:txBody>
      </p:sp>
      <p:grpSp>
        <p:nvGrpSpPr>
          <p:cNvPr id="84" name="Google Shape;84;p14"/>
          <p:cNvGrpSpPr/>
          <p:nvPr/>
        </p:nvGrpSpPr>
        <p:grpSpPr>
          <a:xfrm>
            <a:off x="1481525" y="6861825"/>
            <a:ext cx="11986675" cy="3692950"/>
            <a:chOff x="1481525" y="7014225"/>
            <a:chExt cx="11986675" cy="3692950"/>
          </a:xfrm>
        </p:grpSpPr>
        <p:pic>
          <p:nvPicPr>
            <p:cNvPr id="85" name="Google Shape;85;p14"/>
            <p:cNvPicPr preferRelativeResize="0"/>
            <p:nvPr/>
          </p:nvPicPr>
          <p:blipFill>
            <a:blip r:embed="rId3">
              <a:alphaModFix/>
            </a:blip>
            <a:stretch>
              <a:fillRect/>
            </a:stretch>
          </p:blipFill>
          <p:spPr>
            <a:xfrm>
              <a:off x="1481525" y="7014225"/>
              <a:ext cx="9020100" cy="3692950"/>
            </a:xfrm>
            <a:prstGeom prst="rect">
              <a:avLst/>
            </a:prstGeom>
            <a:noFill/>
            <a:ln cap="flat" cmpd="sng" w="19050">
              <a:solidFill>
                <a:srgbClr val="F1C232"/>
              </a:solidFill>
              <a:prstDash val="solid"/>
              <a:round/>
              <a:headEnd len="sm" w="sm" type="none"/>
              <a:tailEnd len="sm" w="sm" type="none"/>
            </a:ln>
          </p:spPr>
        </p:pic>
        <p:sp>
          <p:nvSpPr>
            <p:cNvPr id="86" name="Google Shape;86;p14"/>
            <p:cNvSpPr txBox="1"/>
            <p:nvPr/>
          </p:nvSpPr>
          <p:spPr>
            <a:xfrm>
              <a:off x="10744200" y="8399775"/>
              <a:ext cx="2724000" cy="142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14-1 </a:t>
              </a:r>
              <a:r>
                <a:rPr lang="en" sz="2400">
                  <a:solidFill>
                    <a:schemeClr val="dk1"/>
                  </a:solidFill>
                  <a:latin typeface="Merriweather"/>
                  <a:ea typeface="Merriweather"/>
                  <a:cs typeface="Merriweather"/>
                  <a:sym typeface="Merriweather"/>
                </a:rPr>
                <a:t>The endocrine pancreas.</a:t>
              </a:r>
              <a:endParaRPr sz="3200">
                <a:solidFill>
                  <a:schemeClr val="dk1"/>
                </a:solidFill>
                <a:latin typeface="Oswald"/>
                <a:ea typeface="Oswald"/>
                <a:cs typeface="Oswald"/>
                <a:sym typeface="Oswald"/>
              </a:endParaRPr>
            </a:p>
            <a:p>
              <a:pPr indent="0" lvl="0" marL="0" rtl="0" algn="ctr">
                <a:spcBef>
                  <a:spcPts val="0"/>
                </a:spcBef>
                <a:spcAft>
                  <a:spcPts val="0"/>
                </a:spcAft>
                <a:buNone/>
              </a:pPr>
              <a:r>
                <a:t/>
              </a:r>
              <a:endParaRPr/>
            </a:p>
          </p:txBody>
        </p:sp>
      </p:grpSp>
      <p:sp>
        <p:nvSpPr>
          <p:cNvPr id="87" name="Google Shape;87;p14"/>
          <p:cNvSpPr txBox="1"/>
          <p:nvPr/>
        </p:nvSpPr>
        <p:spPr>
          <a:xfrm>
            <a:off x="875376" y="10489402"/>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Cells of Islets Of Langerhans</a:t>
            </a:r>
            <a:endParaRPr baseline="30000" sz="4800">
              <a:solidFill>
                <a:srgbClr val="F1C232"/>
              </a:solidFill>
              <a:latin typeface="Oswald"/>
              <a:ea typeface="Oswald"/>
              <a:cs typeface="Oswald"/>
              <a:sym typeface="Oswald"/>
            </a:endParaRPr>
          </a:p>
        </p:txBody>
      </p:sp>
      <p:sp>
        <p:nvSpPr>
          <p:cNvPr id="88" name="Google Shape;88;p14"/>
          <p:cNvSpPr/>
          <p:nvPr/>
        </p:nvSpPr>
        <p:spPr>
          <a:xfrm>
            <a:off x="485166" y="1086362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9" name="Google Shape;89;p14"/>
          <p:cNvSpPr txBox="1"/>
          <p:nvPr/>
        </p:nvSpPr>
        <p:spPr>
          <a:xfrm>
            <a:off x="485175" y="11332900"/>
            <a:ext cx="7496700" cy="2420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1-2 million islets</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highlight>
                  <a:srgbClr val="FFF2CC"/>
                </a:highlight>
                <a:latin typeface="Times New Roman"/>
                <a:ea typeface="Times New Roman"/>
                <a:cs typeface="Times New Roman"/>
                <a:sym typeface="Times New Roman"/>
              </a:rPr>
              <a:t>Beta (β) cells</a:t>
            </a:r>
            <a:r>
              <a:rPr lang="en" sz="2400">
                <a:latin typeface="Times New Roman"/>
                <a:ea typeface="Times New Roman"/>
                <a:cs typeface="Times New Roman"/>
                <a:sym typeface="Times New Roman"/>
              </a:rPr>
              <a:t> produce insulin </a:t>
            </a:r>
            <a:r>
              <a:rPr lang="en" sz="2400">
                <a:solidFill>
                  <a:srgbClr val="999999"/>
                </a:solidFill>
                <a:latin typeface="Times New Roman"/>
                <a:ea typeface="Times New Roman"/>
                <a:cs typeface="Times New Roman"/>
                <a:sym typeface="Times New Roman"/>
              </a:rPr>
              <a:t>and amylin</a:t>
            </a:r>
            <a:r>
              <a:rPr lang="en" sz="2400">
                <a:solidFill>
                  <a:srgbClr val="666666"/>
                </a:solidFill>
                <a:latin typeface="Times New Roman"/>
                <a:ea typeface="Times New Roman"/>
                <a:cs typeface="Times New Roman"/>
                <a:sym typeface="Times New Roman"/>
              </a:rPr>
              <a:t> </a:t>
            </a:r>
            <a:r>
              <a:rPr lang="en" sz="2400">
                <a:latin typeface="Times New Roman"/>
                <a:ea typeface="Times New Roman"/>
                <a:cs typeface="Times New Roman"/>
                <a:sym typeface="Times New Roman"/>
              </a:rPr>
              <a:t>(70%).</a:t>
            </a:r>
            <a:r>
              <a:rPr baseline="30000" lang="en" sz="2400">
                <a:latin typeface="Times New Roman"/>
                <a:ea typeface="Times New Roman"/>
                <a:cs typeface="Times New Roman"/>
                <a:sym typeface="Times New Roman"/>
              </a:rPr>
              <a:t>1</a:t>
            </a:r>
            <a:endParaRPr baseline="30000" sz="2400">
              <a:highlight>
                <a:srgbClr val="FFF2CC"/>
              </a:highlight>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highlight>
                  <a:srgbClr val="FFF2CC"/>
                </a:highlight>
                <a:latin typeface="Times New Roman"/>
                <a:ea typeface="Times New Roman"/>
                <a:cs typeface="Times New Roman"/>
                <a:sym typeface="Times New Roman"/>
              </a:rPr>
              <a:t>Alpha (α) cells</a:t>
            </a:r>
            <a:r>
              <a:rPr lang="en" sz="2400">
                <a:latin typeface="Times New Roman"/>
                <a:ea typeface="Times New Roman"/>
                <a:cs typeface="Times New Roman"/>
                <a:sym typeface="Times New Roman"/>
              </a:rPr>
              <a:t> produce glucagon (20%).</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highlight>
                  <a:srgbClr val="FFF2CC"/>
                </a:highlight>
                <a:latin typeface="Times New Roman"/>
                <a:ea typeface="Times New Roman"/>
                <a:cs typeface="Times New Roman"/>
                <a:sym typeface="Times New Roman"/>
              </a:rPr>
              <a:t>Delta (δ) cells</a:t>
            </a:r>
            <a:r>
              <a:rPr lang="en" sz="2400">
                <a:latin typeface="Times New Roman"/>
                <a:ea typeface="Times New Roman"/>
                <a:cs typeface="Times New Roman"/>
                <a:sym typeface="Times New Roman"/>
              </a:rPr>
              <a:t> produce somatostatin (5%).</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highlight>
                  <a:srgbClr val="FFF2CC"/>
                </a:highlight>
                <a:latin typeface="Times New Roman"/>
                <a:ea typeface="Times New Roman"/>
                <a:cs typeface="Times New Roman"/>
                <a:sym typeface="Times New Roman"/>
              </a:rPr>
              <a:t>F</a:t>
            </a:r>
            <a:r>
              <a:rPr b="1" lang="en" sz="2400">
                <a:solidFill>
                  <a:srgbClr val="B7B7B7"/>
                </a:solidFill>
                <a:highlight>
                  <a:srgbClr val="FFF2CC"/>
                </a:highlight>
                <a:latin typeface="Times New Roman"/>
                <a:ea typeface="Times New Roman"/>
                <a:cs typeface="Times New Roman"/>
                <a:sym typeface="Times New Roman"/>
              </a:rPr>
              <a:t> (PP) </a:t>
            </a:r>
            <a:r>
              <a:rPr b="1" lang="en" sz="2400">
                <a:highlight>
                  <a:srgbClr val="FFF2CC"/>
                </a:highlight>
                <a:latin typeface="Times New Roman"/>
                <a:ea typeface="Times New Roman"/>
                <a:cs typeface="Times New Roman"/>
                <a:sym typeface="Times New Roman"/>
              </a:rPr>
              <a:t>cells</a:t>
            </a:r>
            <a:r>
              <a:rPr lang="en" sz="2400">
                <a:latin typeface="Times New Roman"/>
                <a:ea typeface="Times New Roman"/>
                <a:cs typeface="Times New Roman"/>
                <a:sym typeface="Times New Roman"/>
              </a:rPr>
              <a:t> produce pancreatic polypeptide (5%).</a:t>
            </a:r>
            <a:r>
              <a:rPr baseline="30000" lang="en" sz="2400">
                <a:latin typeface="Times New Roman"/>
                <a:ea typeface="Times New Roman"/>
                <a:cs typeface="Times New Roman"/>
                <a:sym typeface="Times New Roman"/>
              </a:rPr>
              <a:t>2</a:t>
            </a:r>
            <a:endParaRPr baseline="30000" sz="2400">
              <a:latin typeface="Times New Roman"/>
              <a:ea typeface="Times New Roman"/>
              <a:cs typeface="Times New Roman"/>
              <a:sym typeface="Times New Roman"/>
            </a:endParaRPr>
          </a:p>
          <a:p>
            <a:pPr indent="-381000" lvl="0" marL="457200" rtl="0" algn="l">
              <a:spcBef>
                <a:spcPts val="0"/>
              </a:spcBef>
              <a:spcAft>
                <a:spcPts val="0"/>
              </a:spcAft>
              <a:buClr>
                <a:srgbClr val="999999"/>
              </a:buClr>
              <a:buSzPts val="2400"/>
              <a:buFont typeface="Times New Roman"/>
              <a:buChar char="-"/>
            </a:pPr>
            <a:r>
              <a:rPr b="1" lang="en" sz="2400">
                <a:solidFill>
                  <a:srgbClr val="999999"/>
                </a:solidFill>
                <a:latin typeface="Times New Roman"/>
                <a:ea typeface="Times New Roman"/>
                <a:cs typeface="Times New Roman"/>
                <a:sym typeface="Times New Roman"/>
              </a:rPr>
              <a:t>G cells</a:t>
            </a:r>
            <a:r>
              <a:rPr lang="en" sz="2400">
                <a:solidFill>
                  <a:srgbClr val="999999"/>
                </a:solidFill>
                <a:latin typeface="Times New Roman"/>
                <a:ea typeface="Times New Roman"/>
                <a:cs typeface="Times New Roman"/>
                <a:sym typeface="Times New Roman"/>
              </a:rPr>
              <a:t> produce gastrin (1%),</a:t>
            </a:r>
            <a:endParaRPr sz="2400">
              <a:solidFill>
                <a:srgbClr val="999999"/>
              </a:solidFill>
              <a:latin typeface="Times New Roman"/>
              <a:ea typeface="Times New Roman"/>
              <a:cs typeface="Times New Roman"/>
              <a:sym typeface="Times New Roman"/>
            </a:endParaRPr>
          </a:p>
        </p:txBody>
      </p:sp>
      <p:sp>
        <p:nvSpPr>
          <p:cNvPr id="90" name="Google Shape;90;p14"/>
          <p:cNvSpPr txBox="1"/>
          <p:nvPr/>
        </p:nvSpPr>
        <p:spPr>
          <a:xfrm>
            <a:off x="875376" y="13527662"/>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Insulin</a:t>
            </a:r>
            <a:endParaRPr sz="4800">
              <a:solidFill>
                <a:srgbClr val="F1C232"/>
              </a:solidFill>
              <a:latin typeface="Oswald"/>
              <a:ea typeface="Oswald"/>
              <a:cs typeface="Oswald"/>
              <a:sym typeface="Oswald"/>
            </a:endParaRPr>
          </a:p>
        </p:txBody>
      </p:sp>
      <p:sp>
        <p:nvSpPr>
          <p:cNvPr id="91" name="Google Shape;91;p14"/>
          <p:cNvSpPr/>
          <p:nvPr/>
        </p:nvSpPr>
        <p:spPr>
          <a:xfrm>
            <a:off x="485166" y="1390042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2" name="Google Shape;92;p14"/>
          <p:cNvSpPr txBox="1"/>
          <p:nvPr/>
        </p:nvSpPr>
        <p:spPr>
          <a:xfrm>
            <a:off x="485175" y="14295534"/>
            <a:ext cx="7496700" cy="24207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Hormone of nutrient abundance.</a:t>
            </a:r>
            <a:r>
              <a:rPr baseline="30000" lang="en" sz="2300">
                <a:latin typeface="Times New Roman"/>
                <a:ea typeface="Times New Roman"/>
                <a:cs typeface="Times New Roman"/>
                <a:sym typeface="Times New Roman"/>
              </a:rPr>
              <a:t>3</a:t>
            </a:r>
            <a:endParaRPr baseline="30000"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A protein hormone consisting of </a:t>
            </a:r>
            <a:r>
              <a:rPr b="1" lang="en" sz="2300">
                <a:latin typeface="Times New Roman"/>
                <a:ea typeface="Times New Roman"/>
                <a:cs typeface="Times New Roman"/>
                <a:sym typeface="Times New Roman"/>
              </a:rPr>
              <a:t>two </a:t>
            </a:r>
            <a:r>
              <a:rPr lang="en" sz="2300">
                <a:latin typeface="Times New Roman"/>
                <a:ea typeface="Times New Roman"/>
                <a:cs typeface="Times New Roman"/>
                <a:sym typeface="Times New Roman"/>
              </a:rPr>
              <a:t>amino acid chains </a:t>
            </a:r>
            <a:r>
              <a:rPr lang="en" sz="2300">
                <a:solidFill>
                  <a:srgbClr val="999999"/>
                </a:solidFill>
                <a:latin typeface="Times New Roman"/>
                <a:ea typeface="Times New Roman"/>
                <a:cs typeface="Times New Roman"/>
                <a:sym typeface="Times New Roman"/>
              </a:rPr>
              <a:t>(α &amp; β)</a:t>
            </a:r>
            <a:r>
              <a:rPr b="1" lang="en" sz="2300">
                <a:solidFill>
                  <a:srgbClr val="FF0000"/>
                </a:solidFill>
                <a:latin typeface="Times New Roman"/>
                <a:ea typeface="Times New Roman"/>
                <a:cs typeface="Times New Roman"/>
                <a:sym typeface="Times New Roman"/>
              </a:rPr>
              <a:t> </a:t>
            </a:r>
            <a:r>
              <a:rPr lang="en" sz="2300">
                <a:latin typeface="Times New Roman"/>
                <a:ea typeface="Times New Roman"/>
                <a:cs typeface="Times New Roman"/>
                <a:sym typeface="Times New Roman"/>
              </a:rPr>
              <a:t>linked by </a:t>
            </a:r>
            <a:r>
              <a:rPr b="1" lang="en" sz="2300">
                <a:highlight>
                  <a:srgbClr val="FFF2CC"/>
                </a:highlight>
                <a:latin typeface="Times New Roman"/>
                <a:ea typeface="Times New Roman"/>
                <a:cs typeface="Times New Roman"/>
                <a:sym typeface="Times New Roman"/>
              </a:rPr>
              <a:t>disulfide bonds.</a:t>
            </a:r>
            <a:endParaRPr b="1" sz="2300">
              <a:highlight>
                <a:srgbClr val="FFF2CC"/>
              </a:highlight>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Synthesized as preproinsulin, consisting of signaling peptide and proinsulin (86 AA) and then excised by enzymes, releasing functional insulin (51 AA) and C peptide</a:t>
            </a:r>
            <a:r>
              <a:rPr baseline="30000" lang="en" sz="2300">
                <a:latin typeface="Times New Roman"/>
                <a:ea typeface="Times New Roman"/>
                <a:cs typeface="Times New Roman"/>
                <a:sym typeface="Times New Roman"/>
              </a:rPr>
              <a:t>4</a:t>
            </a:r>
            <a:r>
              <a:rPr lang="en" sz="2300">
                <a:latin typeface="Times New Roman"/>
                <a:ea typeface="Times New Roman"/>
                <a:cs typeface="Times New Roman"/>
                <a:sym typeface="Times New Roman"/>
              </a:rPr>
              <a:t> (29 AA).</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Has a plasma half-life of 6 minutes.</a:t>
            </a:r>
            <a:endParaRPr sz="2300">
              <a:latin typeface="Times New Roman"/>
              <a:ea typeface="Times New Roman"/>
              <a:cs typeface="Times New Roman"/>
              <a:sym typeface="Times New Roman"/>
            </a:endParaRPr>
          </a:p>
        </p:txBody>
      </p:sp>
      <p:pic>
        <p:nvPicPr>
          <p:cNvPr id="93" name="Google Shape;93;p14"/>
          <p:cNvPicPr preferRelativeResize="0"/>
          <p:nvPr/>
        </p:nvPicPr>
        <p:blipFill>
          <a:blip r:embed="rId4">
            <a:alphaModFix/>
          </a:blip>
          <a:stretch>
            <a:fillRect/>
          </a:stretch>
        </p:blipFill>
        <p:spPr>
          <a:xfrm>
            <a:off x="8391526" y="13657575"/>
            <a:ext cx="5318125" cy="3548700"/>
          </a:xfrm>
          <a:prstGeom prst="rect">
            <a:avLst/>
          </a:prstGeom>
          <a:noFill/>
          <a:ln cap="flat" cmpd="sng" w="19050">
            <a:solidFill>
              <a:srgbClr val="F1C232"/>
            </a:solidFill>
            <a:prstDash val="solid"/>
            <a:round/>
            <a:headEnd len="sm" w="sm" type="none"/>
            <a:tailEnd len="sm" w="sm" type="none"/>
          </a:ln>
        </p:spPr>
      </p:pic>
      <p:sp>
        <p:nvSpPr>
          <p:cNvPr id="94" name="Google Shape;94;p14"/>
          <p:cNvSpPr txBox="1"/>
          <p:nvPr/>
        </p:nvSpPr>
        <p:spPr>
          <a:xfrm>
            <a:off x="8213700" y="17239414"/>
            <a:ext cx="5486400" cy="69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14-2 </a:t>
            </a:r>
            <a:r>
              <a:rPr lang="en" sz="2400">
                <a:solidFill>
                  <a:schemeClr val="dk1"/>
                </a:solidFill>
                <a:latin typeface="Merriweather"/>
                <a:ea typeface="Merriweather"/>
                <a:cs typeface="Merriweather"/>
                <a:sym typeface="Merriweather"/>
              </a:rPr>
              <a:t>Insulin Structure.</a:t>
            </a:r>
            <a:endParaRPr sz="3200">
              <a:solidFill>
                <a:schemeClr val="dk1"/>
              </a:solidFill>
              <a:latin typeface="Oswald"/>
              <a:ea typeface="Oswald"/>
              <a:cs typeface="Oswald"/>
              <a:sym typeface="Oswald"/>
            </a:endParaRPr>
          </a:p>
        </p:txBody>
      </p:sp>
      <p:sp>
        <p:nvSpPr>
          <p:cNvPr id="95" name="Google Shape;95;p14"/>
          <p:cNvSpPr txBox="1"/>
          <p:nvPr/>
        </p:nvSpPr>
        <p:spPr>
          <a:xfrm>
            <a:off x="3016725" y="860950"/>
            <a:ext cx="5318100" cy="361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3F3F3"/>
                </a:solidFill>
                <a:latin typeface="Oswald"/>
                <a:ea typeface="Oswald"/>
                <a:cs typeface="Oswald"/>
                <a:sym typeface="Oswald"/>
              </a:rPr>
              <a:t>EXTRACURRICULAR</a:t>
            </a:r>
            <a:endParaRPr sz="2800">
              <a:solidFill>
                <a:srgbClr val="F3F3F3"/>
              </a:solidFill>
              <a:latin typeface="Oswald"/>
              <a:ea typeface="Oswald"/>
              <a:cs typeface="Oswald"/>
              <a:sym typeface="Oswald"/>
            </a:endParaRPr>
          </a:p>
        </p:txBody>
      </p:sp>
      <p:sp>
        <p:nvSpPr>
          <p:cNvPr id="96" name="Google Shape;96;p14"/>
          <p:cNvSpPr/>
          <p:nvPr/>
        </p:nvSpPr>
        <p:spPr>
          <a:xfrm>
            <a:off x="545100" y="178273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7" name="Google Shape;97;p14"/>
          <p:cNvSpPr/>
          <p:nvPr/>
        </p:nvSpPr>
        <p:spPr>
          <a:xfrm>
            <a:off x="0" y="17827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8" name="Google Shape;98;p14"/>
          <p:cNvSpPr txBox="1"/>
          <p:nvPr/>
        </p:nvSpPr>
        <p:spPr>
          <a:xfrm>
            <a:off x="630800" y="177729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99" name="Google Shape;99;p14"/>
          <p:cNvSpPr txBox="1"/>
          <p:nvPr/>
        </p:nvSpPr>
        <p:spPr>
          <a:xfrm>
            <a:off x="-76200" y="18228225"/>
            <a:ext cx="13986000" cy="699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Amylin is an amyloid (important in pathogenesis of DM) hormone with an uncertain function that is usually co-secreted with insulin, it is thought that inhibits further insulin release. However, amylin analogues are now used in the treatment of type II diabetes, since they’ve been shown to decrease glucagon secretion and appetite.</a:t>
            </a:r>
            <a:endParaRPr sz="1500">
              <a:latin typeface="Times New Roman"/>
              <a:ea typeface="Times New Roman"/>
              <a:cs typeface="Times New Roman"/>
              <a:sym typeface="Times New Roman"/>
            </a:endParaRPr>
          </a:p>
          <a:p>
            <a:pPr indent="-323850" lvl="0" marL="457200" rtl="0" algn="l">
              <a:lnSpc>
                <a:spcPct val="115000"/>
              </a:lnSpc>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Inhibits the secretion of exocrine pancreas, however even this is uncertain, and facilitates digestion. </a:t>
            </a:r>
            <a:endParaRPr sz="1500">
              <a:latin typeface="Times New Roman"/>
              <a:ea typeface="Times New Roman"/>
              <a:cs typeface="Times New Roman"/>
              <a:sym typeface="Times New Roman"/>
            </a:endParaRPr>
          </a:p>
          <a:p>
            <a:pPr indent="-323850" lvl="0" marL="457200" rtl="0" algn="l">
              <a:lnSpc>
                <a:spcPct val="115000"/>
              </a:lnSpc>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As we already mentioned in the introduction, insulin is secreted after a meal (by GIT hormones, direct effect of glucose levels and amino acids), and increase their uptake into the tissues to prevent their losses in the urine.</a:t>
            </a:r>
            <a:endParaRPr sz="1500">
              <a:latin typeface="Times New Roman"/>
              <a:ea typeface="Times New Roman"/>
              <a:cs typeface="Times New Roman"/>
              <a:sym typeface="Times New Roman"/>
            </a:endParaRPr>
          </a:p>
          <a:p>
            <a:pPr indent="-323850" lvl="0" marL="457200" rtl="0" algn="l">
              <a:lnSpc>
                <a:spcPct val="115000"/>
              </a:lnSpc>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C-peptide is used to monitor insulin levels. </a:t>
            </a:r>
            <a:endParaRPr sz="15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5"/>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5" name="Google Shape;105;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6" name="Google Shape;106;p15"/>
          <p:cNvSpPr txBox="1"/>
          <p:nvPr/>
        </p:nvSpPr>
        <p:spPr>
          <a:xfrm>
            <a:off x="11368500" y="3601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Fourteen </a:t>
            </a:r>
            <a:endParaRPr sz="3300">
              <a:latin typeface="Oswald"/>
              <a:ea typeface="Oswald"/>
              <a:cs typeface="Oswald"/>
              <a:sym typeface="Oswald"/>
            </a:endParaRPr>
          </a:p>
        </p:txBody>
      </p:sp>
      <p:sp>
        <p:nvSpPr>
          <p:cNvPr id="107" name="Google Shape;107;p15"/>
          <p:cNvSpPr txBox="1"/>
          <p:nvPr/>
        </p:nvSpPr>
        <p:spPr>
          <a:xfrm>
            <a:off x="929925" y="3704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t>
            </a:r>
            <a:endParaRPr sz="3200">
              <a:solidFill>
                <a:srgbClr val="FFFFFF"/>
              </a:solidFill>
              <a:latin typeface="Oswald"/>
              <a:ea typeface="Oswald"/>
              <a:cs typeface="Oswald"/>
              <a:sym typeface="Oswald"/>
            </a:endParaRPr>
          </a:p>
        </p:txBody>
      </p:sp>
      <p:sp>
        <p:nvSpPr>
          <p:cNvPr id="108" name="Google Shape;108;p15"/>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09" name="Google Shape;109;p15"/>
          <p:cNvSpPr txBox="1"/>
          <p:nvPr/>
        </p:nvSpPr>
        <p:spPr>
          <a:xfrm>
            <a:off x="875388" y="1420352"/>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Insulin Synthesis</a:t>
            </a:r>
            <a:endParaRPr sz="4800">
              <a:solidFill>
                <a:srgbClr val="F1C232"/>
              </a:solidFill>
              <a:latin typeface="Oswald"/>
              <a:ea typeface="Oswald"/>
              <a:cs typeface="Oswald"/>
              <a:sym typeface="Oswald"/>
            </a:endParaRPr>
          </a:p>
        </p:txBody>
      </p:sp>
      <p:sp>
        <p:nvSpPr>
          <p:cNvPr id="110" name="Google Shape;110;p15"/>
          <p:cNvSpPr/>
          <p:nvPr/>
        </p:nvSpPr>
        <p:spPr>
          <a:xfrm>
            <a:off x="485178" y="1804124"/>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1" name="Google Shape;111;p15"/>
          <p:cNvSpPr txBox="1"/>
          <p:nvPr/>
        </p:nvSpPr>
        <p:spPr>
          <a:xfrm>
            <a:off x="485175" y="2553600"/>
            <a:ext cx="8182500" cy="45330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Insulin synthesis is stimulated by glucose or feeding and decreased by fasting</a:t>
            </a:r>
            <a:r>
              <a:rPr baseline="30000" lang="en" sz="2700">
                <a:latin typeface="Times New Roman"/>
                <a:ea typeface="Times New Roman"/>
                <a:cs typeface="Times New Roman"/>
                <a:sym typeface="Times New Roman"/>
              </a:rPr>
              <a:t>1</a:t>
            </a:r>
            <a:endParaRPr baseline="30000" sz="27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Threshold of glucose-stimulated insulin secretion is 100 mg/dl.</a:t>
            </a:r>
            <a:r>
              <a:rPr baseline="30000" lang="en" sz="2700">
                <a:latin typeface="Times New Roman"/>
                <a:ea typeface="Times New Roman"/>
                <a:cs typeface="Times New Roman"/>
                <a:sym typeface="Times New Roman"/>
              </a:rPr>
              <a:t>2</a:t>
            </a:r>
            <a:endParaRPr baseline="30000" sz="27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Glucose rapidly increase the translation of the insulin mRNA and slowly increases transcription of the insulin gene.</a:t>
            </a:r>
            <a:endParaRPr sz="27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DNA (chromosome </a:t>
            </a:r>
            <a:r>
              <a:rPr b="1" lang="en" sz="2700">
                <a:latin typeface="Times New Roman"/>
                <a:ea typeface="Times New Roman"/>
                <a:cs typeface="Times New Roman"/>
                <a:sym typeface="Times New Roman"/>
              </a:rPr>
              <a:t>11</a:t>
            </a:r>
            <a:r>
              <a:rPr lang="en" sz="2700">
                <a:latin typeface="Times New Roman"/>
                <a:ea typeface="Times New Roman"/>
                <a:cs typeface="Times New Roman"/>
                <a:sym typeface="Times New Roman"/>
              </a:rPr>
              <a:t>) in </a:t>
            </a:r>
            <a:r>
              <a:rPr b="1" lang="en" sz="2700">
                <a:latin typeface="Times New Roman"/>
                <a:ea typeface="Times New Roman"/>
                <a:cs typeface="Times New Roman"/>
                <a:sym typeface="Times New Roman"/>
              </a:rPr>
              <a:t>β cells</a:t>
            </a:r>
            <a:r>
              <a:rPr lang="en" sz="2700">
                <a:latin typeface="Times New Roman"/>
                <a:ea typeface="Times New Roman"/>
                <a:cs typeface="Times New Roman"/>
                <a:sym typeface="Times New Roman"/>
              </a:rPr>
              <a:t> </a:t>
            </a:r>
            <a:r>
              <a:rPr lang="en" sz="2700">
                <a:solidFill>
                  <a:srgbClr val="222222"/>
                </a:solidFill>
                <a:highlight>
                  <a:srgbClr val="FFFFFF"/>
                </a:highlight>
                <a:latin typeface="Times New Roman"/>
                <a:ea typeface="Times New Roman"/>
                <a:cs typeface="Times New Roman"/>
                <a:sym typeface="Times New Roman"/>
              </a:rPr>
              <a:t>→ mRNA → Preproinsulin (signal peptide, A chain, B chain, and peptide C) → proinsulin → </a:t>
            </a:r>
            <a:r>
              <a:rPr b="1" lang="en" sz="2700">
                <a:solidFill>
                  <a:srgbClr val="222222"/>
                </a:solidFill>
                <a:highlight>
                  <a:srgbClr val="FFFFFF"/>
                </a:highlight>
                <a:latin typeface="Times New Roman"/>
                <a:ea typeface="Times New Roman"/>
                <a:cs typeface="Times New Roman"/>
                <a:sym typeface="Times New Roman"/>
              </a:rPr>
              <a:t>insulin.</a:t>
            </a:r>
            <a:endParaRPr b="1" sz="2700">
              <a:solidFill>
                <a:srgbClr val="222222"/>
              </a:solidFill>
              <a:highlight>
                <a:srgbClr val="FFFFFF"/>
              </a:highlight>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b="1" lang="en" sz="2700">
                <a:solidFill>
                  <a:srgbClr val="222222"/>
                </a:solidFill>
                <a:highlight>
                  <a:srgbClr val="FFFFFF"/>
                </a:highlight>
                <a:latin typeface="Times New Roman"/>
                <a:ea typeface="Times New Roman"/>
                <a:cs typeface="Times New Roman"/>
                <a:sym typeface="Times New Roman"/>
              </a:rPr>
              <a:t>Glucose is the </a:t>
            </a:r>
            <a:r>
              <a:rPr b="1" lang="en" sz="2700">
                <a:solidFill>
                  <a:srgbClr val="222222"/>
                </a:solidFill>
                <a:highlight>
                  <a:srgbClr val="FFF2CC"/>
                </a:highlight>
                <a:latin typeface="Times New Roman"/>
                <a:ea typeface="Times New Roman"/>
                <a:cs typeface="Times New Roman"/>
                <a:sym typeface="Times New Roman"/>
              </a:rPr>
              <a:t>primary stimulator</a:t>
            </a:r>
            <a:r>
              <a:rPr b="1" lang="en" sz="2700">
                <a:solidFill>
                  <a:srgbClr val="222222"/>
                </a:solidFill>
                <a:highlight>
                  <a:srgbClr val="FFFFFF"/>
                </a:highlight>
                <a:latin typeface="Times New Roman"/>
                <a:ea typeface="Times New Roman"/>
                <a:cs typeface="Times New Roman"/>
                <a:sym typeface="Times New Roman"/>
              </a:rPr>
              <a:t> of insulin secretion.</a:t>
            </a:r>
            <a:endParaRPr b="1" sz="2700">
              <a:solidFill>
                <a:srgbClr val="222222"/>
              </a:solidFill>
              <a:highlight>
                <a:srgbClr val="FFFFFF"/>
              </a:highlight>
              <a:latin typeface="Times New Roman"/>
              <a:ea typeface="Times New Roman"/>
              <a:cs typeface="Times New Roman"/>
              <a:sym typeface="Times New Roman"/>
            </a:endParaRPr>
          </a:p>
        </p:txBody>
      </p:sp>
      <p:grpSp>
        <p:nvGrpSpPr>
          <p:cNvPr id="112" name="Google Shape;112;p15"/>
          <p:cNvGrpSpPr/>
          <p:nvPr/>
        </p:nvGrpSpPr>
        <p:grpSpPr>
          <a:xfrm>
            <a:off x="8749000" y="2152475"/>
            <a:ext cx="4978500" cy="5497192"/>
            <a:chOff x="8749000" y="2152475"/>
            <a:chExt cx="4978500" cy="5497192"/>
          </a:xfrm>
        </p:grpSpPr>
        <p:pic>
          <p:nvPicPr>
            <p:cNvPr id="113" name="Google Shape;113;p15"/>
            <p:cNvPicPr preferRelativeResize="0"/>
            <p:nvPr/>
          </p:nvPicPr>
          <p:blipFill>
            <a:blip r:embed="rId3">
              <a:alphaModFix/>
            </a:blip>
            <a:stretch>
              <a:fillRect/>
            </a:stretch>
          </p:blipFill>
          <p:spPr>
            <a:xfrm>
              <a:off x="8781975" y="2152475"/>
              <a:ext cx="4533000" cy="4533000"/>
            </a:xfrm>
            <a:prstGeom prst="rect">
              <a:avLst/>
            </a:prstGeom>
            <a:noFill/>
            <a:ln cap="flat" cmpd="sng" w="19050">
              <a:solidFill>
                <a:srgbClr val="F1C232"/>
              </a:solidFill>
              <a:prstDash val="solid"/>
              <a:round/>
              <a:headEnd len="sm" w="sm" type="none"/>
              <a:tailEnd len="sm" w="sm" type="none"/>
            </a:ln>
          </p:spPr>
        </p:pic>
        <p:sp>
          <p:nvSpPr>
            <p:cNvPr id="114" name="Google Shape;114;p15"/>
            <p:cNvSpPr txBox="1"/>
            <p:nvPr/>
          </p:nvSpPr>
          <p:spPr>
            <a:xfrm>
              <a:off x="8749000" y="6685467"/>
              <a:ext cx="4978500" cy="96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14-3 </a:t>
              </a:r>
              <a:r>
                <a:rPr lang="en" sz="2400">
                  <a:solidFill>
                    <a:schemeClr val="dk1"/>
                  </a:solidFill>
                  <a:latin typeface="Merriweather"/>
                  <a:ea typeface="Merriweather"/>
                  <a:cs typeface="Merriweather"/>
                  <a:sym typeface="Merriweather"/>
                </a:rPr>
                <a:t>Insulin Synthesis</a:t>
              </a:r>
              <a:endParaRPr sz="1800">
                <a:solidFill>
                  <a:srgbClr val="B45F06"/>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500">
                  <a:solidFill>
                    <a:srgbClr val="B45F06"/>
                  </a:solidFill>
                  <a:latin typeface="Merriweather"/>
                  <a:ea typeface="Merriweather"/>
                  <a:cs typeface="Merriweather"/>
                  <a:sym typeface="Merriweather"/>
                </a:rPr>
                <a:t>The rate limiting enzyme is glucokinase</a:t>
              </a:r>
              <a:r>
                <a:rPr baseline="30000" lang="en" sz="1800">
                  <a:solidFill>
                    <a:srgbClr val="B45F06"/>
                  </a:solidFill>
                  <a:latin typeface="Merriweather"/>
                  <a:ea typeface="Merriweather"/>
                  <a:cs typeface="Merriweather"/>
                  <a:sym typeface="Merriweather"/>
                </a:rPr>
                <a:t>4</a:t>
              </a:r>
              <a:r>
                <a:rPr lang="en" sz="1500">
                  <a:solidFill>
                    <a:srgbClr val="B45F06"/>
                  </a:solidFill>
                  <a:latin typeface="Merriweather"/>
                  <a:ea typeface="Merriweather"/>
                  <a:cs typeface="Merriweather"/>
                  <a:sym typeface="Merriweather"/>
                </a:rPr>
                <a:t> and its function is to attach phosphate with the glucose to keep it inside the beta cell</a:t>
              </a:r>
              <a:endParaRPr sz="1500">
                <a:solidFill>
                  <a:srgbClr val="B45F06"/>
                </a:solidFill>
                <a:latin typeface="Merriweather"/>
                <a:ea typeface="Merriweather"/>
                <a:cs typeface="Merriweather"/>
                <a:sym typeface="Merriweather"/>
              </a:endParaRPr>
            </a:p>
            <a:p>
              <a:pPr indent="0" lvl="0" marL="0" rtl="0" algn="ctr">
                <a:spcBef>
                  <a:spcPts val="0"/>
                </a:spcBef>
                <a:spcAft>
                  <a:spcPts val="0"/>
                </a:spcAft>
                <a:buNone/>
              </a:pPr>
              <a:r>
                <a:t/>
              </a:r>
              <a:endParaRPr sz="2400">
                <a:solidFill>
                  <a:schemeClr val="dk1"/>
                </a:solidFill>
                <a:latin typeface="Merriweather"/>
                <a:ea typeface="Merriweather"/>
                <a:cs typeface="Merriweather"/>
                <a:sym typeface="Merriweather"/>
              </a:endParaRPr>
            </a:p>
          </p:txBody>
        </p:sp>
      </p:grpSp>
      <p:grpSp>
        <p:nvGrpSpPr>
          <p:cNvPr id="115" name="Google Shape;115;p15"/>
          <p:cNvGrpSpPr/>
          <p:nvPr/>
        </p:nvGrpSpPr>
        <p:grpSpPr>
          <a:xfrm>
            <a:off x="188023" y="8405172"/>
            <a:ext cx="8246631" cy="3125511"/>
            <a:chOff x="103598" y="8155572"/>
            <a:chExt cx="8246631" cy="3125511"/>
          </a:xfrm>
        </p:grpSpPr>
        <p:sp>
          <p:nvSpPr>
            <p:cNvPr id="116" name="Google Shape;116;p15"/>
            <p:cNvSpPr txBox="1"/>
            <p:nvPr/>
          </p:nvSpPr>
          <p:spPr>
            <a:xfrm>
              <a:off x="103598" y="8155572"/>
              <a:ext cx="8246631" cy="3125511"/>
            </a:xfrm>
            <a:prstGeom prst="rect">
              <a:avLst/>
            </a:prstGeom>
            <a:noFill/>
            <a:ln cap="flat" cmpd="sng" w="19050">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15"/>
            <p:cNvPicPr preferRelativeResize="0"/>
            <p:nvPr/>
          </p:nvPicPr>
          <p:blipFill>
            <a:blip r:embed="rId4">
              <a:alphaModFix/>
            </a:blip>
            <a:stretch>
              <a:fillRect/>
            </a:stretch>
          </p:blipFill>
          <p:spPr>
            <a:xfrm>
              <a:off x="4200260" y="8318900"/>
              <a:ext cx="3957372" cy="2798849"/>
            </a:xfrm>
            <a:prstGeom prst="rect">
              <a:avLst/>
            </a:prstGeom>
            <a:noFill/>
            <a:ln>
              <a:noFill/>
            </a:ln>
          </p:spPr>
        </p:pic>
        <p:pic>
          <p:nvPicPr>
            <p:cNvPr id="118" name="Google Shape;118;p15"/>
            <p:cNvPicPr preferRelativeResize="0"/>
            <p:nvPr/>
          </p:nvPicPr>
          <p:blipFill rotWithShape="1">
            <a:blip r:embed="rId5">
              <a:alphaModFix/>
            </a:blip>
            <a:srcRect b="0" l="0" r="0" t="0"/>
            <a:stretch/>
          </p:blipFill>
          <p:spPr>
            <a:xfrm>
              <a:off x="168778" y="8244146"/>
              <a:ext cx="3957367" cy="2795954"/>
            </a:xfrm>
            <a:prstGeom prst="rect">
              <a:avLst/>
            </a:prstGeom>
            <a:noFill/>
            <a:ln>
              <a:noFill/>
            </a:ln>
          </p:spPr>
        </p:pic>
      </p:grpSp>
      <p:sp>
        <p:nvSpPr>
          <p:cNvPr id="119" name="Google Shape;119;p15"/>
          <p:cNvSpPr txBox="1"/>
          <p:nvPr/>
        </p:nvSpPr>
        <p:spPr>
          <a:xfrm>
            <a:off x="8542900" y="8085625"/>
            <a:ext cx="5390700" cy="501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14-4 </a:t>
            </a:r>
            <a:r>
              <a:rPr lang="en" sz="2400">
                <a:solidFill>
                  <a:schemeClr val="dk1"/>
                </a:solidFill>
                <a:latin typeface="Merriweather"/>
                <a:ea typeface="Merriweather"/>
                <a:cs typeface="Merriweather"/>
                <a:sym typeface="Merriweather"/>
              </a:rPr>
              <a:t>Insulin regulation.</a:t>
            </a:r>
            <a:endParaRPr sz="2400">
              <a:solidFill>
                <a:schemeClr val="dk1"/>
              </a:solidFill>
              <a:latin typeface="Merriweather"/>
              <a:ea typeface="Merriweather"/>
              <a:cs typeface="Merriweather"/>
              <a:sym typeface="Merriweather"/>
            </a:endParaRPr>
          </a:p>
          <a:p>
            <a:pPr indent="-342900" lvl="0" marL="457200" rtl="0" algn="ctr">
              <a:spcBef>
                <a:spcPts val="0"/>
              </a:spcBef>
              <a:spcAft>
                <a:spcPts val="0"/>
              </a:spcAft>
              <a:buClr>
                <a:srgbClr val="B45F06"/>
              </a:buClr>
              <a:buSzPts val="1800"/>
              <a:buFont typeface="Merriweather"/>
              <a:buAutoNum type="arabicPeriod"/>
            </a:pPr>
            <a:r>
              <a:rPr lang="en" sz="1800">
                <a:solidFill>
                  <a:srgbClr val="B45F06"/>
                </a:solidFill>
                <a:latin typeface="Merriweather"/>
                <a:ea typeface="Merriweather"/>
                <a:cs typeface="Merriweather"/>
                <a:sym typeface="Merriweather"/>
              </a:rPr>
              <a:t>Glucose enters through GLUT-2 (insulin-independent) into the beta cells of pancreas, this way beta cells function as glucose-sensing cells. </a:t>
            </a:r>
            <a:endParaRPr sz="1800">
              <a:solidFill>
                <a:srgbClr val="B45F06"/>
              </a:solidFill>
              <a:latin typeface="Merriweather"/>
              <a:ea typeface="Merriweather"/>
              <a:cs typeface="Merriweather"/>
              <a:sym typeface="Merriweather"/>
            </a:endParaRPr>
          </a:p>
          <a:p>
            <a:pPr indent="-342900" lvl="0" marL="457200" rtl="0" algn="ctr">
              <a:spcBef>
                <a:spcPts val="0"/>
              </a:spcBef>
              <a:spcAft>
                <a:spcPts val="0"/>
              </a:spcAft>
              <a:buClr>
                <a:srgbClr val="B45F06"/>
              </a:buClr>
              <a:buSzPts val="1800"/>
              <a:buFont typeface="Merriweather"/>
              <a:buAutoNum type="arabicPeriod"/>
            </a:pPr>
            <a:r>
              <a:rPr lang="en" sz="1800">
                <a:solidFill>
                  <a:srgbClr val="B45F06"/>
                </a:solidFill>
                <a:latin typeface="Merriweather"/>
                <a:ea typeface="Merriweather"/>
                <a:cs typeface="Merriweather"/>
                <a:sym typeface="Merriweather"/>
              </a:rPr>
              <a:t>This glucose is used for ATP synthesis</a:t>
            </a:r>
            <a:endParaRPr sz="1800">
              <a:solidFill>
                <a:srgbClr val="B45F06"/>
              </a:solidFill>
              <a:latin typeface="Merriweather"/>
              <a:ea typeface="Merriweather"/>
              <a:cs typeface="Merriweather"/>
              <a:sym typeface="Merriweather"/>
            </a:endParaRPr>
          </a:p>
          <a:p>
            <a:pPr indent="-342900" lvl="0" marL="457200" rtl="0" algn="ctr">
              <a:spcBef>
                <a:spcPts val="0"/>
              </a:spcBef>
              <a:spcAft>
                <a:spcPts val="0"/>
              </a:spcAft>
              <a:buClr>
                <a:srgbClr val="B45F06"/>
              </a:buClr>
              <a:buSzPts val="1800"/>
              <a:buFont typeface="Merriweather"/>
              <a:buAutoNum type="arabicPeriod"/>
            </a:pPr>
            <a:r>
              <a:rPr lang="en" sz="1800">
                <a:solidFill>
                  <a:srgbClr val="B45F06"/>
                </a:solidFill>
                <a:latin typeface="Merriweather"/>
                <a:ea typeface="Merriweather"/>
                <a:cs typeface="Merriweather"/>
                <a:sym typeface="Merriweather"/>
              </a:rPr>
              <a:t>The ATP is used to close K</a:t>
            </a:r>
            <a:r>
              <a:rPr baseline="-25000" lang="en" sz="1800">
                <a:solidFill>
                  <a:srgbClr val="B45F06"/>
                </a:solidFill>
                <a:latin typeface="Merriweather"/>
                <a:ea typeface="Merriweather"/>
                <a:cs typeface="Merriweather"/>
                <a:sym typeface="Merriweather"/>
              </a:rPr>
              <a:t>ATP</a:t>
            </a:r>
            <a:r>
              <a:rPr lang="en" sz="1800">
                <a:solidFill>
                  <a:srgbClr val="B45F06"/>
                </a:solidFill>
                <a:latin typeface="Merriweather"/>
                <a:ea typeface="Merriweather"/>
                <a:cs typeface="Merriweather"/>
                <a:sym typeface="Merriweather"/>
              </a:rPr>
              <a:t> channels</a:t>
            </a:r>
            <a:r>
              <a:rPr baseline="30000" lang="en" sz="1800">
                <a:solidFill>
                  <a:srgbClr val="B45F06"/>
                </a:solidFill>
                <a:latin typeface="Merriweather"/>
                <a:ea typeface="Merriweather"/>
                <a:cs typeface="Merriweather"/>
                <a:sym typeface="Merriweather"/>
              </a:rPr>
              <a:t>3</a:t>
            </a:r>
            <a:r>
              <a:rPr lang="en" sz="1800">
                <a:solidFill>
                  <a:srgbClr val="B45F06"/>
                </a:solidFill>
                <a:latin typeface="Merriweather"/>
                <a:ea typeface="Merriweather"/>
                <a:cs typeface="Merriweather"/>
                <a:sym typeface="Merriweather"/>
              </a:rPr>
              <a:t>, which traps more potassium inside the cells and help the cells reach the voltage needed to open voltage-gated calcium channels. </a:t>
            </a:r>
            <a:endParaRPr sz="1800">
              <a:solidFill>
                <a:srgbClr val="B45F06"/>
              </a:solidFill>
              <a:latin typeface="Merriweather"/>
              <a:ea typeface="Merriweather"/>
              <a:cs typeface="Merriweather"/>
              <a:sym typeface="Merriweather"/>
            </a:endParaRPr>
          </a:p>
          <a:p>
            <a:pPr indent="-342900" lvl="0" marL="457200" rtl="0" algn="ctr">
              <a:spcBef>
                <a:spcPts val="0"/>
              </a:spcBef>
              <a:spcAft>
                <a:spcPts val="0"/>
              </a:spcAft>
              <a:buClr>
                <a:srgbClr val="B45F06"/>
              </a:buClr>
              <a:buSzPts val="1800"/>
              <a:buFont typeface="Merriweather"/>
              <a:buAutoNum type="arabicPeriod"/>
            </a:pPr>
            <a:r>
              <a:rPr lang="en" sz="1800">
                <a:solidFill>
                  <a:srgbClr val="B45F06"/>
                </a:solidFill>
                <a:latin typeface="Merriweather"/>
                <a:ea typeface="Merriweather"/>
                <a:cs typeface="Merriweather"/>
                <a:sym typeface="Merriweather"/>
              </a:rPr>
              <a:t>Calcium enters the cells, which acts as a key to stimulate exocytosis and release of insulin </a:t>
            </a:r>
            <a:endParaRPr sz="1800">
              <a:solidFill>
                <a:srgbClr val="B45F06"/>
              </a:solidFill>
              <a:latin typeface="Merriweather"/>
              <a:ea typeface="Merriweather"/>
              <a:cs typeface="Merriweather"/>
              <a:sym typeface="Merriweather"/>
            </a:endParaRPr>
          </a:p>
        </p:txBody>
      </p:sp>
      <p:sp>
        <p:nvSpPr>
          <p:cNvPr id="120" name="Google Shape;120;p15"/>
          <p:cNvSpPr txBox="1"/>
          <p:nvPr/>
        </p:nvSpPr>
        <p:spPr>
          <a:xfrm>
            <a:off x="8125883" y="13893738"/>
            <a:ext cx="5490300" cy="13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14-5 </a:t>
            </a:r>
            <a:r>
              <a:rPr lang="en" sz="2400">
                <a:solidFill>
                  <a:schemeClr val="dk1"/>
                </a:solidFill>
                <a:latin typeface="Merriweather"/>
                <a:ea typeface="Merriweather"/>
                <a:cs typeface="Merriweather"/>
                <a:sym typeface="Merriweather"/>
              </a:rPr>
              <a:t>Factors controlling insulin secretion.</a:t>
            </a:r>
            <a:endParaRPr sz="3200">
              <a:solidFill>
                <a:schemeClr val="dk1"/>
              </a:solidFill>
              <a:latin typeface="Oswald"/>
              <a:ea typeface="Oswald"/>
              <a:cs typeface="Oswald"/>
              <a:sym typeface="Oswald"/>
            </a:endParaRPr>
          </a:p>
        </p:txBody>
      </p:sp>
      <p:pic>
        <p:nvPicPr>
          <p:cNvPr id="121" name="Google Shape;121;p15"/>
          <p:cNvPicPr preferRelativeResize="0"/>
          <p:nvPr/>
        </p:nvPicPr>
        <p:blipFill>
          <a:blip r:embed="rId6">
            <a:alphaModFix/>
          </a:blip>
          <a:stretch>
            <a:fillRect/>
          </a:stretch>
        </p:blipFill>
        <p:spPr>
          <a:xfrm>
            <a:off x="888476" y="11976226"/>
            <a:ext cx="6449324" cy="4434376"/>
          </a:xfrm>
          <a:prstGeom prst="rect">
            <a:avLst/>
          </a:prstGeom>
          <a:noFill/>
          <a:ln cap="flat" cmpd="sng" w="19050">
            <a:solidFill>
              <a:srgbClr val="F1C232"/>
            </a:solidFill>
            <a:prstDash val="solid"/>
            <a:round/>
            <a:headEnd len="sm" w="sm" type="none"/>
            <a:tailEnd len="sm" w="sm" type="none"/>
          </a:ln>
        </p:spPr>
      </p:pic>
      <p:sp>
        <p:nvSpPr>
          <p:cNvPr id="122" name="Google Shape;122;p15"/>
          <p:cNvSpPr/>
          <p:nvPr/>
        </p:nvSpPr>
        <p:spPr>
          <a:xfrm>
            <a:off x="545100" y="170653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3" name="Google Shape;123;p15"/>
          <p:cNvSpPr/>
          <p:nvPr/>
        </p:nvSpPr>
        <p:spPr>
          <a:xfrm>
            <a:off x="0" y="17065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4" name="Google Shape;124;p15"/>
          <p:cNvSpPr txBox="1"/>
          <p:nvPr/>
        </p:nvSpPr>
        <p:spPr>
          <a:xfrm>
            <a:off x="630800" y="170109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25" name="Google Shape;125;p15"/>
          <p:cNvSpPr txBox="1"/>
          <p:nvPr/>
        </p:nvSpPr>
        <p:spPr>
          <a:xfrm>
            <a:off x="-69800" y="17498800"/>
            <a:ext cx="14003400" cy="1981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Times New Roman"/>
              <a:buAutoNum type="arabicPeriod"/>
            </a:pPr>
            <a:r>
              <a:rPr lang="en">
                <a:latin typeface="Times New Roman"/>
                <a:ea typeface="Times New Roman"/>
                <a:cs typeface="Times New Roman"/>
                <a:sym typeface="Times New Roman"/>
              </a:rPr>
              <a:t>As we said, the main function of insulin is to help us make use of the nutrients we ingest. Therefore it is released after feeding to help glucose storage as glycogen in the liver and muscle, and decreased during fasting when existing blood glucose has been exhausted so that glucagon can be released and trigger glycogenolysis (and later on, gluconeogenesis when glycogen stores are also exhausted)</a:t>
            </a:r>
            <a:endParaRPr>
              <a:latin typeface="Times New Roman"/>
              <a:ea typeface="Times New Roman"/>
              <a:cs typeface="Times New Roman"/>
              <a:sym typeface="Times New Roman"/>
            </a:endParaRPr>
          </a:p>
          <a:p>
            <a:pPr indent="-317500" lvl="0" marL="457200" rtl="0" algn="l">
              <a:lnSpc>
                <a:spcPct val="115000"/>
              </a:lnSpc>
              <a:spcBef>
                <a:spcPts val="0"/>
              </a:spcBef>
              <a:spcAft>
                <a:spcPts val="0"/>
              </a:spcAft>
              <a:buSzPts val="1400"/>
              <a:buFont typeface="Times New Roman"/>
              <a:buAutoNum type="arabicPeriod"/>
            </a:pPr>
            <a:r>
              <a:rPr lang="en">
                <a:latin typeface="Times New Roman"/>
                <a:ea typeface="Times New Roman"/>
                <a:cs typeface="Times New Roman"/>
                <a:sym typeface="Times New Roman"/>
              </a:rPr>
              <a:t>Glucose levels in the early morning (fasting state before breakfast) lie between</a:t>
            </a:r>
            <a:r>
              <a:rPr b="1" lang="en">
                <a:latin typeface="Times New Roman"/>
                <a:ea typeface="Times New Roman"/>
                <a:cs typeface="Times New Roman"/>
                <a:sym typeface="Times New Roman"/>
              </a:rPr>
              <a:t> 90-100 mg/dl</a:t>
            </a:r>
            <a:r>
              <a:rPr lang="en">
                <a:latin typeface="Times New Roman"/>
                <a:ea typeface="Times New Roman"/>
                <a:cs typeface="Times New Roman"/>
                <a:sym typeface="Times New Roman"/>
              </a:rPr>
              <a:t>, it then rises up to 140 mg/dl, in the first hour after a meal, but within two hours or-so, insulin helps return plasma </a:t>
            </a:r>
            <a:r>
              <a:rPr lang="en">
                <a:latin typeface="Times New Roman"/>
                <a:ea typeface="Times New Roman"/>
                <a:cs typeface="Times New Roman"/>
                <a:sym typeface="Times New Roman"/>
              </a:rPr>
              <a:t>glucose</a:t>
            </a:r>
            <a:r>
              <a:rPr lang="en">
                <a:latin typeface="Times New Roman"/>
                <a:ea typeface="Times New Roman"/>
                <a:cs typeface="Times New Roman"/>
                <a:sym typeface="Times New Roman"/>
              </a:rPr>
              <a:t> to fasting levels. This will be discussed further in the next lecture. </a:t>
            </a:r>
            <a:endParaRPr>
              <a:latin typeface="Times New Roman"/>
              <a:ea typeface="Times New Roman"/>
              <a:cs typeface="Times New Roman"/>
              <a:sym typeface="Times New Roman"/>
            </a:endParaRPr>
          </a:p>
          <a:p>
            <a:pPr indent="-317500" lvl="0" marL="457200" rtl="0" algn="l">
              <a:lnSpc>
                <a:spcPct val="115000"/>
              </a:lnSpc>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Sulfonylurea</a:t>
            </a:r>
            <a:r>
              <a:rPr lang="en">
                <a:latin typeface="Times New Roman"/>
                <a:ea typeface="Times New Roman"/>
                <a:cs typeface="Times New Roman"/>
                <a:sym typeface="Times New Roman"/>
              </a:rPr>
              <a:t> is an anti-diabetic drug that binds to and blocks ATP sensitive K</a:t>
            </a:r>
            <a:r>
              <a:rPr baseline="30000" lang="en">
                <a:latin typeface="Times New Roman"/>
                <a:ea typeface="Times New Roman"/>
                <a:cs typeface="Times New Roman"/>
                <a:sym typeface="Times New Roman"/>
              </a:rPr>
              <a:t>+</a:t>
            </a:r>
            <a:r>
              <a:rPr lang="en">
                <a:latin typeface="Times New Roman"/>
                <a:ea typeface="Times New Roman"/>
                <a:cs typeface="Times New Roman"/>
                <a:sym typeface="Times New Roman"/>
              </a:rPr>
              <a:t> channels to increase the secretion of insulin. Diazoxide is a drug that keeps the K</a:t>
            </a:r>
            <a:r>
              <a:rPr baseline="30000" lang="en">
                <a:latin typeface="Times New Roman"/>
                <a:ea typeface="Times New Roman"/>
                <a:cs typeface="Times New Roman"/>
                <a:sym typeface="Times New Roman"/>
              </a:rPr>
              <a:t>+</a:t>
            </a:r>
            <a:r>
              <a:rPr lang="en">
                <a:latin typeface="Times New Roman"/>
                <a:ea typeface="Times New Roman"/>
                <a:cs typeface="Times New Roman"/>
                <a:sym typeface="Times New Roman"/>
              </a:rPr>
              <a:t> channels open to inhibit the release of Insulin. Mutations in this channel causes it to be constitutionally active, potassium continues to efflux, and the cell is hyperpolarized with no insulin secretion, resulting in a peculiar type of diabetes called</a:t>
            </a:r>
            <a:r>
              <a:rPr b="1" lang="en">
                <a:latin typeface="Times New Roman"/>
                <a:ea typeface="Times New Roman"/>
                <a:cs typeface="Times New Roman"/>
                <a:sym typeface="Times New Roman"/>
              </a:rPr>
              <a:t> permanent neonatal diabetes</a:t>
            </a:r>
            <a:r>
              <a:rPr lang="en">
                <a:latin typeface="Times New Roman"/>
                <a:ea typeface="Times New Roman"/>
                <a:cs typeface="Times New Roman"/>
                <a:sym typeface="Times New Roman"/>
              </a:rPr>
              <a:t>, which requires a lifelong treatment of hypoglycemic agents and insulin.</a:t>
            </a:r>
            <a:endParaRPr>
              <a:latin typeface="Times New Roman"/>
              <a:ea typeface="Times New Roman"/>
              <a:cs typeface="Times New Roman"/>
              <a:sym typeface="Times New Roman"/>
            </a:endParaRPr>
          </a:p>
          <a:p>
            <a:pPr indent="-317500" lvl="0" marL="457200" rtl="0" algn="l">
              <a:lnSpc>
                <a:spcPct val="115000"/>
              </a:lnSpc>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MODY (Maturity Onset Diabetes of the Young): </a:t>
            </a:r>
            <a:r>
              <a:rPr lang="en">
                <a:latin typeface="Times New Roman"/>
                <a:ea typeface="Times New Roman"/>
                <a:cs typeface="Times New Roman"/>
                <a:sym typeface="Times New Roman"/>
              </a:rPr>
              <a:t>results from a mutation in glucokinase enzyme which leads to ineffective insulin production. </a:t>
            </a:r>
            <a:endParaRPr>
              <a:latin typeface="Times New Roman"/>
              <a:ea typeface="Times New Roman"/>
              <a:cs typeface="Times New Roman"/>
              <a:sym typeface="Times New Roman"/>
            </a:endParaRPr>
          </a:p>
        </p:txBody>
      </p:sp>
      <p:sp>
        <p:nvSpPr>
          <p:cNvPr id="126" name="Google Shape;126;p15"/>
          <p:cNvSpPr/>
          <p:nvPr/>
        </p:nvSpPr>
        <p:spPr>
          <a:xfrm rot="10800000">
            <a:off x="9853675" y="3590425"/>
            <a:ext cx="735000" cy="292500"/>
          </a:xfrm>
          <a:prstGeom prst="roundRect">
            <a:avLst>
              <a:gd fmla="val 2877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16"/>
          <p:cNvSpPr/>
          <p:nvPr/>
        </p:nvSpPr>
        <p:spPr>
          <a:xfrm>
            <a:off x="0" y="-10534"/>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2" name="Google Shape;132;p16"/>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3" name="Google Shape;133;p16"/>
          <p:cNvSpPr txBox="1"/>
          <p:nvPr/>
        </p:nvSpPr>
        <p:spPr>
          <a:xfrm>
            <a:off x="11368500" y="-2087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Fourteen </a:t>
            </a:r>
            <a:endParaRPr sz="3300">
              <a:latin typeface="Oswald"/>
              <a:ea typeface="Oswald"/>
              <a:cs typeface="Oswald"/>
              <a:sym typeface="Oswald"/>
            </a:endParaRPr>
          </a:p>
        </p:txBody>
      </p:sp>
      <p:sp>
        <p:nvSpPr>
          <p:cNvPr id="134" name="Google Shape;134;p16"/>
          <p:cNvSpPr txBox="1"/>
          <p:nvPr/>
        </p:nvSpPr>
        <p:spPr>
          <a:xfrm>
            <a:off x="929925" y="-1052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t>
            </a:r>
            <a:endParaRPr sz="3200">
              <a:solidFill>
                <a:srgbClr val="FFFFFF"/>
              </a:solidFill>
              <a:latin typeface="Oswald"/>
              <a:ea typeface="Oswald"/>
              <a:cs typeface="Oswald"/>
              <a:sym typeface="Oswald"/>
            </a:endParaRPr>
          </a:p>
        </p:txBody>
      </p:sp>
      <p:sp>
        <p:nvSpPr>
          <p:cNvPr id="135" name="Google Shape;135;p16"/>
          <p:cNvSpPr txBox="1"/>
          <p:nvPr/>
        </p:nvSpPr>
        <p:spPr>
          <a:xfrm>
            <a:off x="188014" y="-59398"/>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36" name="Google Shape;136;p16"/>
          <p:cNvSpPr txBox="1"/>
          <p:nvPr/>
        </p:nvSpPr>
        <p:spPr>
          <a:xfrm>
            <a:off x="851025" y="689075"/>
            <a:ext cx="12689400" cy="828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Regulation Of Insulin Secretions</a:t>
            </a:r>
            <a:endParaRPr sz="4800">
              <a:solidFill>
                <a:srgbClr val="F1C232"/>
              </a:solidFill>
              <a:latin typeface="Oswald"/>
              <a:ea typeface="Oswald"/>
              <a:cs typeface="Oswald"/>
              <a:sym typeface="Oswald"/>
            </a:endParaRPr>
          </a:p>
        </p:txBody>
      </p:sp>
      <p:sp>
        <p:nvSpPr>
          <p:cNvPr id="137" name="Google Shape;137;p16"/>
          <p:cNvSpPr/>
          <p:nvPr/>
        </p:nvSpPr>
        <p:spPr>
          <a:xfrm>
            <a:off x="526224" y="105252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8" name="Google Shape;138;p16"/>
          <p:cNvSpPr txBox="1"/>
          <p:nvPr/>
        </p:nvSpPr>
        <p:spPr>
          <a:xfrm>
            <a:off x="1028251" y="8134740"/>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Insulin Receptor</a:t>
            </a:r>
            <a:endParaRPr sz="4800">
              <a:solidFill>
                <a:srgbClr val="F1C232"/>
              </a:solidFill>
              <a:latin typeface="Oswald"/>
              <a:ea typeface="Oswald"/>
              <a:cs typeface="Oswald"/>
              <a:sym typeface="Oswald"/>
            </a:endParaRPr>
          </a:p>
        </p:txBody>
      </p:sp>
      <p:sp>
        <p:nvSpPr>
          <p:cNvPr id="139" name="Google Shape;139;p16"/>
          <p:cNvSpPr/>
          <p:nvPr/>
        </p:nvSpPr>
        <p:spPr>
          <a:xfrm>
            <a:off x="656616" y="851369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0" name="Google Shape;140;p16"/>
          <p:cNvSpPr txBox="1"/>
          <p:nvPr/>
        </p:nvSpPr>
        <p:spPr>
          <a:xfrm>
            <a:off x="638050" y="9283613"/>
            <a:ext cx="6658500" cy="31947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The insulin receptor is a transmembrane receptor.</a:t>
            </a:r>
            <a:endParaRPr sz="27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Belongs to the large class of tyrosine kinase receptors.</a:t>
            </a:r>
            <a:endParaRPr sz="27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Made of </a:t>
            </a:r>
            <a:r>
              <a:rPr b="1" lang="en" sz="2700">
                <a:latin typeface="Times New Roman"/>
                <a:ea typeface="Times New Roman"/>
                <a:cs typeface="Times New Roman"/>
                <a:sym typeface="Times New Roman"/>
              </a:rPr>
              <a:t>two alpha </a:t>
            </a:r>
            <a:r>
              <a:rPr lang="en" sz="2700">
                <a:solidFill>
                  <a:srgbClr val="999999"/>
                </a:solidFill>
                <a:latin typeface="Times New Roman"/>
                <a:ea typeface="Times New Roman"/>
                <a:cs typeface="Times New Roman"/>
                <a:sym typeface="Times New Roman"/>
              </a:rPr>
              <a:t>(extracellular)</a:t>
            </a:r>
            <a:r>
              <a:rPr lang="en" sz="2700">
                <a:latin typeface="Times New Roman"/>
                <a:ea typeface="Times New Roman"/>
                <a:cs typeface="Times New Roman"/>
                <a:sym typeface="Times New Roman"/>
              </a:rPr>
              <a:t> subunits and </a:t>
            </a:r>
            <a:r>
              <a:rPr b="1" lang="en" sz="2700">
                <a:latin typeface="Times New Roman"/>
                <a:ea typeface="Times New Roman"/>
                <a:cs typeface="Times New Roman"/>
                <a:sym typeface="Times New Roman"/>
              </a:rPr>
              <a:t>two beta </a:t>
            </a:r>
            <a:r>
              <a:rPr lang="en" sz="2700">
                <a:solidFill>
                  <a:srgbClr val="999999"/>
                </a:solidFill>
                <a:latin typeface="Times New Roman"/>
                <a:ea typeface="Times New Roman"/>
                <a:cs typeface="Times New Roman"/>
                <a:sym typeface="Times New Roman"/>
              </a:rPr>
              <a:t>(intracellular)</a:t>
            </a:r>
            <a:r>
              <a:rPr lang="en" sz="2700">
                <a:solidFill>
                  <a:schemeClr val="dk1"/>
                </a:solidFill>
                <a:latin typeface="Times New Roman"/>
                <a:ea typeface="Times New Roman"/>
                <a:cs typeface="Times New Roman"/>
                <a:sym typeface="Times New Roman"/>
              </a:rPr>
              <a:t> subunits. </a:t>
            </a:r>
            <a:endParaRPr sz="2700">
              <a:solidFill>
                <a:schemeClr val="dk1"/>
              </a:solidFill>
              <a:latin typeface="Times New Roman"/>
              <a:ea typeface="Times New Roman"/>
              <a:cs typeface="Times New Roman"/>
              <a:sym typeface="Times New Roman"/>
            </a:endParaRPr>
          </a:p>
          <a:p>
            <a:pPr indent="-400050" lvl="0" marL="457200" rtl="0" algn="l">
              <a:spcBef>
                <a:spcPts val="0"/>
              </a:spcBef>
              <a:spcAft>
                <a:spcPts val="0"/>
              </a:spcAft>
              <a:buClr>
                <a:srgbClr val="999999"/>
              </a:buClr>
              <a:buSzPts val="2700"/>
              <a:buFont typeface="Times New Roman"/>
              <a:buChar char="-"/>
            </a:pPr>
            <a:r>
              <a:rPr lang="en" sz="2700">
                <a:solidFill>
                  <a:srgbClr val="999999"/>
                </a:solidFill>
                <a:latin typeface="Times New Roman"/>
                <a:ea typeface="Times New Roman"/>
                <a:cs typeface="Times New Roman"/>
                <a:sym typeface="Times New Roman"/>
              </a:rPr>
              <a:t>Mechanism of activation is discussed in Biochemistry’s Glucose Homeostasis. </a:t>
            </a:r>
            <a:endParaRPr sz="2700">
              <a:solidFill>
                <a:srgbClr val="999999"/>
              </a:solidFill>
              <a:latin typeface="Times New Roman"/>
              <a:ea typeface="Times New Roman"/>
              <a:cs typeface="Times New Roman"/>
              <a:sym typeface="Times New Roman"/>
            </a:endParaRPr>
          </a:p>
        </p:txBody>
      </p:sp>
      <p:grpSp>
        <p:nvGrpSpPr>
          <p:cNvPr id="141" name="Google Shape;141;p16"/>
          <p:cNvGrpSpPr/>
          <p:nvPr/>
        </p:nvGrpSpPr>
        <p:grpSpPr>
          <a:xfrm>
            <a:off x="8033100" y="8399491"/>
            <a:ext cx="5097900" cy="4533125"/>
            <a:chOff x="7684800" y="7993575"/>
            <a:chExt cx="5097900" cy="4533125"/>
          </a:xfrm>
        </p:grpSpPr>
        <p:pic>
          <p:nvPicPr>
            <p:cNvPr id="142" name="Google Shape;142;p16"/>
            <p:cNvPicPr preferRelativeResize="0"/>
            <p:nvPr/>
          </p:nvPicPr>
          <p:blipFill>
            <a:blip r:embed="rId3">
              <a:alphaModFix/>
            </a:blip>
            <a:stretch>
              <a:fillRect/>
            </a:stretch>
          </p:blipFill>
          <p:spPr>
            <a:xfrm>
              <a:off x="7991800" y="7993575"/>
              <a:ext cx="4483910" cy="3701600"/>
            </a:xfrm>
            <a:prstGeom prst="rect">
              <a:avLst/>
            </a:prstGeom>
            <a:noFill/>
            <a:ln cap="flat" cmpd="sng" w="19050">
              <a:solidFill>
                <a:srgbClr val="F1C232"/>
              </a:solidFill>
              <a:prstDash val="solid"/>
              <a:round/>
              <a:headEnd len="sm" w="sm" type="none"/>
              <a:tailEnd len="sm" w="sm" type="none"/>
            </a:ln>
          </p:spPr>
        </p:pic>
        <p:sp>
          <p:nvSpPr>
            <p:cNvPr id="143" name="Google Shape;143;p16"/>
            <p:cNvSpPr txBox="1"/>
            <p:nvPr/>
          </p:nvSpPr>
          <p:spPr>
            <a:xfrm>
              <a:off x="7684800" y="11827100"/>
              <a:ext cx="5097900" cy="69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14-6 </a:t>
              </a:r>
              <a:r>
                <a:rPr lang="en" sz="2400">
                  <a:solidFill>
                    <a:schemeClr val="dk1"/>
                  </a:solidFill>
                  <a:latin typeface="Merriweather"/>
                  <a:ea typeface="Merriweather"/>
                  <a:cs typeface="Merriweather"/>
                  <a:sym typeface="Merriweather"/>
                </a:rPr>
                <a:t>Insulin Receptor.</a:t>
              </a:r>
              <a:endParaRPr sz="3200">
                <a:solidFill>
                  <a:schemeClr val="dk1"/>
                </a:solidFill>
                <a:latin typeface="Oswald"/>
                <a:ea typeface="Oswald"/>
                <a:cs typeface="Oswald"/>
                <a:sym typeface="Oswald"/>
              </a:endParaRPr>
            </a:p>
          </p:txBody>
        </p:sp>
      </p:grpSp>
      <p:sp>
        <p:nvSpPr>
          <p:cNvPr id="144" name="Google Shape;144;p16"/>
          <p:cNvSpPr txBox="1"/>
          <p:nvPr/>
        </p:nvSpPr>
        <p:spPr>
          <a:xfrm>
            <a:off x="793466" y="12679775"/>
            <a:ext cx="11331900" cy="93537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Glucose Regulation And Metabolism Terms</a:t>
            </a:r>
            <a:endParaRPr sz="4800">
              <a:solidFill>
                <a:srgbClr val="F1C232"/>
              </a:solidFill>
              <a:latin typeface="Oswald"/>
              <a:ea typeface="Oswald"/>
              <a:cs typeface="Oswald"/>
              <a:sym typeface="Oswald"/>
            </a:endParaRPr>
          </a:p>
        </p:txBody>
      </p:sp>
      <p:sp>
        <p:nvSpPr>
          <p:cNvPr id="145" name="Google Shape;145;p16"/>
          <p:cNvSpPr/>
          <p:nvPr/>
        </p:nvSpPr>
        <p:spPr>
          <a:xfrm>
            <a:off x="468607" y="13077746"/>
            <a:ext cx="468600" cy="4206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6" name="Google Shape;146;p16"/>
          <p:cNvSpPr txBox="1"/>
          <p:nvPr/>
        </p:nvSpPr>
        <p:spPr>
          <a:xfrm>
            <a:off x="637866" y="13747107"/>
            <a:ext cx="13284900" cy="4873297"/>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SzPts val="2700"/>
              <a:buFont typeface="Times New Roman"/>
              <a:buChar char="■"/>
            </a:pPr>
            <a:r>
              <a:rPr b="1" lang="en" sz="3600">
                <a:highlight>
                  <a:srgbClr val="FFF2CC"/>
                </a:highlight>
                <a:latin typeface="Times New Roman"/>
                <a:ea typeface="Times New Roman"/>
                <a:cs typeface="Times New Roman"/>
                <a:sym typeface="Times New Roman"/>
              </a:rPr>
              <a:t>Gluconeogenesis</a:t>
            </a:r>
            <a:r>
              <a:rPr lang="en" sz="2700">
                <a:latin typeface="Times New Roman"/>
                <a:ea typeface="Times New Roman"/>
                <a:cs typeface="Times New Roman"/>
                <a:sym typeface="Times New Roman"/>
              </a:rPr>
              <a:t>: Synthesis of glucose from noncarbohydrate precursors, Lactic acid, glycerol, amino acids, liver cells synthesis glucose when carbohydrates are depleted.</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15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b="1" lang="en" sz="3600">
                <a:highlight>
                  <a:srgbClr val="FFF2CC"/>
                </a:highlight>
                <a:latin typeface="Times New Roman"/>
                <a:ea typeface="Times New Roman"/>
                <a:cs typeface="Times New Roman"/>
                <a:sym typeface="Times New Roman"/>
              </a:rPr>
              <a:t>Glycogenesis</a:t>
            </a:r>
            <a:r>
              <a:rPr lang="en" sz="2700">
                <a:latin typeface="Times New Roman"/>
                <a:ea typeface="Times New Roman"/>
                <a:cs typeface="Times New Roman"/>
                <a:sym typeface="Times New Roman"/>
              </a:rPr>
              <a:t>: Formation of glycogen, glucose stored in liver and skeletal muscle as glycogen, important energy reserve.</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15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b="1" lang="en" sz="3600">
                <a:highlight>
                  <a:srgbClr val="FFF2CC"/>
                </a:highlight>
                <a:latin typeface="Times New Roman"/>
                <a:ea typeface="Times New Roman"/>
                <a:cs typeface="Times New Roman"/>
                <a:sym typeface="Times New Roman"/>
              </a:rPr>
              <a:t>Glycogenolysis</a:t>
            </a:r>
            <a:r>
              <a:rPr lang="en" sz="2700">
                <a:latin typeface="Times New Roman"/>
                <a:ea typeface="Times New Roman"/>
                <a:cs typeface="Times New Roman"/>
                <a:sym typeface="Times New Roman"/>
              </a:rPr>
              <a:t>: Breakdown of glycogen (polysaccharide) into glucose molecules (monosaccharide).</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1500">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b="1" lang="en" sz="3600">
                <a:highlight>
                  <a:srgbClr val="FFF2CC"/>
                </a:highlight>
                <a:latin typeface="Times New Roman"/>
                <a:ea typeface="Times New Roman"/>
                <a:cs typeface="Times New Roman"/>
                <a:sym typeface="Times New Roman"/>
              </a:rPr>
              <a:t>Glycolysis</a:t>
            </a:r>
            <a:r>
              <a:rPr lang="en" sz="2700">
                <a:latin typeface="Times New Roman"/>
                <a:ea typeface="Times New Roman"/>
                <a:cs typeface="Times New Roman"/>
                <a:sym typeface="Times New Roman"/>
              </a:rPr>
              <a:t>: The breakdown of glucose into pyruvate by cells for the production of ATP.</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2700">
              <a:latin typeface="Times New Roman"/>
              <a:ea typeface="Times New Roman"/>
              <a:cs typeface="Times New Roman"/>
              <a:sym typeface="Times New Roman"/>
            </a:endParaRPr>
          </a:p>
        </p:txBody>
      </p:sp>
      <p:graphicFrame>
        <p:nvGraphicFramePr>
          <p:cNvPr id="147" name="Google Shape;147;p16"/>
          <p:cNvGraphicFramePr/>
          <p:nvPr/>
        </p:nvGraphicFramePr>
        <p:xfrm>
          <a:off x="526215" y="1756031"/>
          <a:ext cx="3000000" cy="3000000"/>
        </p:xfrm>
        <a:graphic>
          <a:graphicData uri="http://schemas.openxmlformats.org/drawingml/2006/table">
            <a:tbl>
              <a:tblPr>
                <a:noFill/>
                <a:tableStyleId>{55D4CE54-0A92-4851-A905-4A23C3224F77}</a:tableStyleId>
              </a:tblPr>
              <a:tblGrid>
                <a:gridCol w="6537225"/>
                <a:gridCol w="6422925"/>
              </a:tblGrid>
              <a:tr h="706675">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STIMULATORS</a:t>
                      </a:r>
                      <a:endParaRPr sz="3600">
                        <a:solidFill>
                          <a:schemeClr val="lt1"/>
                        </a:solidFill>
                        <a:latin typeface="Oswald"/>
                        <a:ea typeface="Oswald"/>
                        <a:cs typeface="Oswald"/>
                        <a:sym typeface="Oswald"/>
                      </a:endParaRPr>
                    </a:p>
                  </a:txBody>
                  <a:tcPr marT="54550" marB="54550" marR="54550" marL="54550">
                    <a:lnL cap="flat" cmpd="sng" w="19050">
                      <a:solidFill>
                        <a:srgbClr val="999999"/>
                      </a:solidFill>
                      <a:prstDash val="solid"/>
                      <a:round/>
                      <a:headEnd len="sm" w="sm" type="none"/>
                      <a:tailEnd len="sm" w="sm" type="none"/>
                    </a:lnL>
                    <a:lnR cap="flat" cmpd="sng" w="19050">
                      <a:solidFill>
                        <a:srgbClr val="999999"/>
                      </a:solidFill>
                      <a:prstDash val="solid"/>
                      <a:round/>
                      <a:headEnd len="sm" w="sm" type="none"/>
                      <a:tailEnd len="sm" w="sm" type="none"/>
                    </a:lnR>
                    <a:lnT cap="flat" cmpd="sng" w="19050">
                      <a:solidFill>
                        <a:srgbClr val="999999"/>
                      </a:solidFill>
                      <a:prstDash val="solid"/>
                      <a:round/>
                      <a:headEnd len="sm" w="sm" type="none"/>
                      <a:tailEnd len="sm" w="sm" type="none"/>
                    </a:lnT>
                    <a:lnB cap="flat" cmpd="sng" w="19050">
                      <a:solidFill>
                        <a:srgbClr val="999999"/>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INHIBITORS</a:t>
                      </a:r>
                      <a:endParaRPr sz="3600">
                        <a:solidFill>
                          <a:schemeClr val="lt1"/>
                        </a:solidFill>
                        <a:latin typeface="Oswald"/>
                        <a:ea typeface="Oswald"/>
                        <a:cs typeface="Oswald"/>
                        <a:sym typeface="Oswald"/>
                      </a:endParaRPr>
                    </a:p>
                  </a:txBody>
                  <a:tcPr marT="54550" marB="54550" marR="54550" marL="54550">
                    <a:lnL cap="flat" cmpd="sng" w="19050">
                      <a:solidFill>
                        <a:srgbClr val="999999"/>
                      </a:solidFill>
                      <a:prstDash val="solid"/>
                      <a:round/>
                      <a:headEnd len="sm" w="sm" type="none"/>
                      <a:tailEnd len="sm" w="sm" type="none"/>
                    </a:lnL>
                    <a:lnR cap="flat" cmpd="sng" w="19050">
                      <a:solidFill>
                        <a:srgbClr val="999999"/>
                      </a:solidFill>
                      <a:prstDash val="solid"/>
                      <a:round/>
                      <a:headEnd len="sm" w="sm" type="none"/>
                      <a:tailEnd len="sm" w="sm" type="none"/>
                    </a:lnR>
                    <a:lnT cap="flat" cmpd="sng" w="19050">
                      <a:solidFill>
                        <a:srgbClr val="999999"/>
                      </a:solidFill>
                      <a:prstDash val="solid"/>
                      <a:round/>
                      <a:headEnd len="sm" w="sm" type="none"/>
                      <a:tailEnd len="sm" w="sm" type="none"/>
                    </a:lnT>
                    <a:lnB cap="flat" cmpd="sng" w="19050">
                      <a:solidFill>
                        <a:srgbClr val="999999"/>
                      </a:solidFill>
                      <a:prstDash val="solid"/>
                      <a:round/>
                      <a:headEnd len="sm" w="sm" type="none"/>
                      <a:tailEnd len="sm" w="sm" type="none"/>
                    </a:lnB>
                    <a:solidFill>
                      <a:srgbClr val="F1C232"/>
                    </a:solidFill>
                  </a:tcPr>
                </a:tc>
              </a:tr>
              <a:tr h="5234125">
                <a:tc>
                  <a:txBody>
                    <a:bodyPr/>
                    <a:lstStyle/>
                    <a:p>
                      <a:pPr indent="-400050" lvl="0" marL="13716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a:t>
                      </a:r>
                      <a:r>
                        <a:rPr lang="en" sz="2700">
                          <a:solidFill>
                            <a:srgbClr val="CC0000"/>
                          </a:solidFill>
                          <a:latin typeface="Times New Roman"/>
                          <a:ea typeface="Times New Roman"/>
                          <a:cs typeface="Times New Roman"/>
                          <a:sym typeface="Times New Roman"/>
                        </a:rPr>
                        <a:t> Serum glucose.</a:t>
                      </a:r>
                      <a:endParaRPr sz="2700">
                        <a:solidFill>
                          <a:srgbClr val="CC0000"/>
                        </a:solidFill>
                        <a:latin typeface="Times New Roman"/>
                        <a:ea typeface="Times New Roman"/>
                        <a:cs typeface="Times New Roman"/>
                        <a:sym typeface="Times New Roman"/>
                      </a:endParaRPr>
                    </a:p>
                    <a:p>
                      <a:pPr indent="-400050" lvl="0" marL="13716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 </a:t>
                      </a:r>
                      <a:r>
                        <a:rPr lang="en" sz="2700">
                          <a:solidFill>
                            <a:srgbClr val="CC0000"/>
                          </a:solidFill>
                          <a:latin typeface="Times New Roman"/>
                          <a:ea typeface="Times New Roman"/>
                          <a:cs typeface="Times New Roman"/>
                          <a:sym typeface="Times New Roman"/>
                        </a:rPr>
                        <a:t>Serum amino acids.</a:t>
                      </a:r>
                      <a:endParaRPr sz="2700">
                        <a:solidFill>
                          <a:srgbClr val="CC0000"/>
                        </a:solidFill>
                        <a:latin typeface="Times New Roman"/>
                        <a:ea typeface="Times New Roman"/>
                        <a:cs typeface="Times New Roman"/>
                        <a:sym typeface="Times New Roman"/>
                      </a:endParaRPr>
                    </a:p>
                    <a:p>
                      <a:pPr indent="-400050" lvl="0" marL="13716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 </a:t>
                      </a:r>
                      <a:r>
                        <a:rPr lang="en" sz="2700">
                          <a:solidFill>
                            <a:srgbClr val="CC0000"/>
                          </a:solidFill>
                          <a:latin typeface="Times New Roman"/>
                          <a:ea typeface="Times New Roman"/>
                          <a:cs typeface="Times New Roman"/>
                          <a:sym typeface="Times New Roman"/>
                        </a:rPr>
                        <a:t>Serum free fatty acids.</a:t>
                      </a:r>
                      <a:endParaRPr sz="2700">
                        <a:solidFill>
                          <a:srgbClr val="CC0000"/>
                        </a:solidFill>
                        <a:latin typeface="Times New Roman"/>
                        <a:ea typeface="Times New Roman"/>
                        <a:cs typeface="Times New Roman"/>
                        <a:sym typeface="Times New Roman"/>
                      </a:endParaRPr>
                    </a:p>
                    <a:p>
                      <a:pPr indent="-400050" lvl="0" marL="13716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a:t>
                      </a:r>
                      <a:r>
                        <a:rPr lang="en">
                          <a:solidFill>
                            <a:srgbClr val="CC0000"/>
                          </a:solidFill>
                        </a:rPr>
                        <a:t> </a:t>
                      </a:r>
                      <a:r>
                        <a:rPr lang="en" sz="2700">
                          <a:solidFill>
                            <a:srgbClr val="CC0000"/>
                          </a:solidFill>
                          <a:latin typeface="Times New Roman"/>
                          <a:ea typeface="Times New Roman"/>
                          <a:cs typeface="Times New Roman"/>
                          <a:sym typeface="Times New Roman"/>
                        </a:rPr>
                        <a:t>Serum ketone bodies.</a:t>
                      </a:r>
                      <a:r>
                        <a:rPr baseline="30000" lang="en" sz="2700">
                          <a:solidFill>
                            <a:srgbClr val="CC0000"/>
                          </a:solidFill>
                          <a:latin typeface="Times New Roman"/>
                          <a:ea typeface="Times New Roman"/>
                          <a:cs typeface="Times New Roman"/>
                          <a:sym typeface="Times New Roman"/>
                        </a:rPr>
                        <a:t>1</a:t>
                      </a:r>
                      <a:endParaRPr baseline="30000" sz="2700">
                        <a:solidFill>
                          <a:srgbClr val="CC0000"/>
                        </a:solidFill>
                        <a:latin typeface="Times New Roman"/>
                        <a:ea typeface="Times New Roman"/>
                        <a:cs typeface="Times New Roman"/>
                        <a:sym typeface="Times New Roman"/>
                      </a:endParaRPr>
                    </a:p>
                    <a:p>
                      <a:pPr indent="-400050" lvl="0" marL="13716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Hormones:</a:t>
                      </a:r>
                      <a:endParaRPr sz="2700">
                        <a:solidFill>
                          <a:schemeClr val="dk1"/>
                        </a:solidFill>
                        <a:latin typeface="Times New Roman"/>
                        <a:ea typeface="Times New Roman"/>
                        <a:cs typeface="Times New Roman"/>
                        <a:sym typeface="Times New Roman"/>
                      </a:endParaRPr>
                    </a:p>
                    <a:p>
                      <a:pPr indent="-400050" lvl="0" marL="13716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Gastric Inhibitory peptide (GIP).</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Glucagon.</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Gastrin.</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Cholecystokinin (CCK).</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Secretin.</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rgbClr val="000000"/>
                        </a:buClr>
                        <a:buSzPts val="2700"/>
                        <a:buFont typeface="Times New Roman"/>
                        <a:buChar char="⇨"/>
                      </a:pPr>
                      <a:r>
                        <a:rPr lang="en" sz="2700">
                          <a:latin typeface="Times New Roman"/>
                          <a:ea typeface="Times New Roman"/>
                          <a:cs typeface="Times New Roman"/>
                          <a:sym typeface="Times New Roman"/>
                        </a:rPr>
                        <a:t>Epinephrine (</a:t>
                      </a:r>
                      <a:r>
                        <a:rPr lang="en" sz="2700" u="sng">
                          <a:latin typeface="Times New Roman"/>
                          <a:ea typeface="Times New Roman"/>
                          <a:cs typeface="Times New Roman"/>
                          <a:sym typeface="Times New Roman"/>
                        </a:rPr>
                        <a:t>β-receptor</a:t>
                      </a:r>
                      <a:r>
                        <a:rPr lang="en" sz="2700">
                          <a:latin typeface="Times New Roman"/>
                          <a:ea typeface="Times New Roman"/>
                          <a:cs typeface="Times New Roman"/>
                          <a:sym typeface="Times New Roman"/>
                        </a:rPr>
                        <a:t>).</a:t>
                      </a:r>
                      <a:endParaRPr sz="2700">
                        <a:latin typeface="Times New Roman"/>
                        <a:ea typeface="Times New Roman"/>
                        <a:cs typeface="Times New Roman"/>
                        <a:sym typeface="Times New Roman"/>
                      </a:endParaRPr>
                    </a:p>
                    <a:p>
                      <a:pPr indent="-400050" lvl="0" marL="13716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Vasoactive intestinal peptide (VIP).</a:t>
                      </a:r>
                      <a:endParaRPr sz="2700">
                        <a:solidFill>
                          <a:schemeClr val="dk1"/>
                        </a:solidFill>
                        <a:latin typeface="Times New Roman"/>
                        <a:ea typeface="Times New Roman"/>
                        <a:cs typeface="Times New Roman"/>
                        <a:sym typeface="Times New Roman"/>
                      </a:endParaRPr>
                    </a:p>
                    <a:p>
                      <a:pPr indent="-400050" lvl="0" marL="13716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Parasympathetic nervous system.</a:t>
                      </a:r>
                      <a:endParaRPr b="1" sz="2700">
                        <a:solidFill>
                          <a:srgbClr val="222222"/>
                        </a:solidFill>
                        <a:latin typeface="Times New Roman"/>
                        <a:ea typeface="Times New Roman"/>
                        <a:cs typeface="Times New Roman"/>
                        <a:sym typeface="Times New Roman"/>
                      </a:endParaRPr>
                    </a:p>
                  </a:txBody>
                  <a:tcPr marT="54550" marB="54550" marR="54550" marL="54550">
                    <a:lnL cap="flat" cmpd="sng" w="19050">
                      <a:solidFill>
                        <a:srgbClr val="999999"/>
                      </a:solidFill>
                      <a:prstDash val="solid"/>
                      <a:round/>
                      <a:headEnd len="sm" w="sm" type="none"/>
                      <a:tailEnd len="sm" w="sm" type="none"/>
                    </a:lnL>
                    <a:lnR cap="flat" cmpd="sng" w="19050">
                      <a:solidFill>
                        <a:srgbClr val="999999"/>
                      </a:solidFill>
                      <a:prstDash val="solid"/>
                      <a:round/>
                      <a:headEnd len="sm" w="sm" type="none"/>
                      <a:tailEnd len="sm" w="sm" type="none"/>
                    </a:lnR>
                    <a:lnT cap="flat" cmpd="sng" w="19050">
                      <a:solidFill>
                        <a:srgbClr val="999999"/>
                      </a:solidFill>
                      <a:prstDash val="solid"/>
                      <a:round/>
                      <a:headEnd len="sm" w="sm" type="none"/>
                      <a:tailEnd len="sm" w="sm" type="none"/>
                    </a:lnT>
                    <a:lnB cap="flat" cmpd="sng" w="19050">
                      <a:solidFill>
                        <a:srgbClr val="999999"/>
                      </a:solidFill>
                      <a:prstDash val="solid"/>
                      <a:round/>
                      <a:headEnd len="sm" w="sm" type="none"/>
                      <a:tailEnd len="sm" w="sm" type="none"/>
                    </a:lnB>
                  </a:tcPr>
                </a:tc>
                <a:tc>
                  <a:txBody>
                    <a:bodyPr/>
                    <a:lstStyle/>
                    <a:p>
                      <a:pPr indent="0" lvl="0" marL="457200" rtl="0" algn="ctr">
                        <a:spcBef>
                          <a:spcPts val="0"/>
                        </a:spcBef>
                        <a:spcAft>
                          <a:spcPts val="0"/>
                        </a:spcAft>
                        <a:buNone/>
                      </a:pPr>
                      <a:r>
                        <a:t/>
                      </a:r>
                      <a:endParaRPr b="1" sz="2700">
                        <a:solidFill>
                          <a:srgbClr val="222222"/>
                        </a:solidFill>
                        <a:latin typeface="Times New Roman"/>
                        <a:ea typeface="Times New Roman"/>
                        <a:cs typeface="Times New Roman"/>
                        <a:sym typeface="Times New Roman"/>
                      </a:endParaRPr>
                    </a:p>
                    <a:p>
                      <a:pPr indent="0" lvl="0" marL="457200" rtl="0" algn="ctr">
                        <a:spcBef>
                          <a:spcPts val="0"/>
                        </a:spcBef>
                        <a:spcAft>
                          <a:spcPts val="0"/>
                        </a:spcAft>
                        <a:buNone/>
                      </a:pPr>
                      <a:r>
                        <a:t/>
                      </a:r>
                      <a:endParaRPr b="1" sz="2700">
                        <a:solidFill>
                          <a:srgbClr val="222222"/>
                        </a:solidFill>
                        <a:latin typeface="Times New Roman"/>
                        <a:ea typeface="Times New Roman"/>
                        <a:cs typeface="Times New Roman"/>
                        <a:sym typeface="Times New Roman"/>
                      </a:endParaRPr>
                    </a:p>
                    <a:p>
                      <a:pPr indent="-400050" lvl="0" marL="18288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a:t>
                      </a:r>
                      <a:r>
                        <a:rPr lang="en" sz="2700">
                          <a:solidFill>
                            <a:srgbClr val="CC0000"/>
                          </a:solidFill>
                          <a:latin typeface="Times New Roman"/>
                          <a:ea typeface="Times New Roman"/>
                          <a:cs typeface="Times New Roman"/>
                          <a:sym typeface="Times New Roman"/>
                        </a:rPr>
                        <a:t>Glucose.</a:t>
                      </a:r>
                      <a:endParaRPr sz="2700">
                        <a:solidFill>
                          <a:srgbClr val="CC0000"/>
                        </a:solidFill>
                        <a:latin typeface="Times New Roman"/>
                        <a:ea typeface="Times New Roman"/>
                        <a:cs typeface="Times New Roman"/>
                        <a:sym typeface="Times New Roman"/>
                      </a:endParaRPr>
                    </a:p>
                    <a:p>
                      <a:pPr indent="-400050" lvl="0" marL="18288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a:t>
                      </a:r>
                      <a:r>
                        <a:rPr lang="en">
                          <a:solidFill>
                            <a:srgbClr val="CC0000"/>
                          </a:solidFill>
                        </a:rPr>
                        <a:t> </a:t>
                      </a:r>
                      <a:r>
                        <a:rPr lang="en" sz="2700">
                          <a:solidFill>
                            <a:srgbClr val="CC0000"/>
                          </a:solidFill>
                          <a:latin typeface="Times New Roman"/>
                          <a:ea typeface="Times New Roman"/>
                          <a:cs typeface="Times New Roman"/>
                          <a:sym typeface="Times New Roman"/>
                        </a:rPr>
                        <a:t>Amino acids.</a:t>
                      </a:r>
                      <a:endParaRPr sz="2700">
                        <a:solidFill>
                          <a:srgbClr val="CC0000"/>
                        </a:solidFill>
                        <a:latin typeface="Times New Roman"/>
                        <a:ea typeface="Times New Roman"/>
                        <a:cs typeface="Times New Roman"/>
                        <a:sym typeface="Times New Roman"/>
                      </a:endParaRPr>
                    </a:p>
                    <a:p>
                      <a:pPr indent="-400050" lvl="0" marL="1828800" rtl="0" algn="l">
                        <a:spcBef>
                          <a:spcPts val="0"/>
                        </a:spcBef>
                        <a:spcAft>
                          <a:spcPts val="0"/>
                        </a:spcAft>
                        <a:buClr>
                          <a:srgbClr val="CC0000"/>
                        </a:buClr>
                        <a:buSzPts val="2700"/>
                        <a:buFont typeface="Times New Roman"/>
                        <a:buChar char="-"/>
                      </a:pPr>
                      <a:r>
                        <a:rPr b="1" lang="en" sz="2700">
                          <a:solidFill>
                            <a:srgbClr val="CC0000"/>
                          </a:solidFill>
                          <a:latin typeface="Times New Roman"/>
                          <a:ea typeface="Times New Roman"/>
                          <a:cs typeface="Times New Roman"/>
                          <a:sym typeface="Times New Roman"/>
                        </a:rPr>
                        <a:t>↓ </a:t>
                      </a:r>
                      <a:r>
                        <a:rPr lang="en" sz="2700">
                          <a:solidFill>
                            <a:srgbClr val="CC0000"/>
                          </a:solidFill>
                          <a:latin typeface="Times New Roman"/>
                          <a:ea typeface="Times New Roman"/>
                          <a:cs typeface="Times New Roman"/>
                          <a:sym typeface="Times New Roman"/>
                        </a:rPr>
                        <a:t>Free fatty acids.</a:t>
                      </a:r>
                      <a:endParaRPr sz="2700">
                        <a:solidFill>
                          <a:srgbClr val="CC0000"/>
                        </a:solidFill>
                        <a:latin typeface="Times New Roman"/>
                        <a:ea typeface="Times New Roman"/>
                        <a:cs typeface="Times New Roman"/>
                        <a:sym typeface="Times New Roman"/>
                      </a:endParaRPr>
                    </a:p>
                    <a:p>
                      <a:pPr indent="-400050" lvl="0" marL="1828800" rtl="0" algn="l">
                        <a:spcBef>
                          <a:spcPts val="0"/>
                        </a:spcBef>
                        <a:spcAft>
                          <a:spcPts val="0"/>
                        </a:spcAft>
                        <a:buClr>
                          <a:srgbClr val="CC0000"/>
                        </a:buClr>
                        <a:buSzPts val="2700"/>
                        <a:buFont typeface="Times New Roman"/>
                        <a:buChar char="-"/>
                      </a:pPr>
                      <a:r>
                        <a:rPr lang="en" sz="2700">
                          <a:solidFill>
                            <a:srgbClr val="CC0000"/>
                          </a:solidFill>
                          <a:latin typeface="Times New Roman"/>
                          <a:ea typeface="Times New Roman"/>
                          <a:cs typeface="Times New Roman"/>
                          <a:sym typeface="Times New Roman"/>
                        </a:rPr>
                        <a:t>Serum ketone bodies.</a:t>
                      </a:r>
                      <a:endParaRPr sz="2700">
                        <a:solidFill>
                          <a:srgbClr val="CC0000"/>
                        </a:solidFill>
                        <a:latin typeface="Times New Roman"/>
                        <a:ea typeface="Times New Roman"/>
                        <a:cs typeface="Times New Roman"/>
                        <a:sym typeface="Times New Roman"/>
                      </a:endParaRPr>
                    </a:p>
                    <a:p>
                      <a:pPr indent="-400050" lvl="0" marL="18288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Hormones:</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Somatostatin.</a:t>
                      </a:r>
                      <a:endParaRPr sz="2700">
                        <a:solidFill>
                          <a:schemeClr val="dk1"/>
                        </a:solidFill>
                        <a:latin typeface="Times New Roman"/>
                        <a:ea typeface="Times New Roman"/>
                        <a:cs typeface="Times New Roman"/>
                        <a:sym typeface="Times New Roman"/>
                      </a:endParaRPr>
                    </a:p>
                    <a:p>
                      <a:pPr indent="-400050" lvl="0" marL="22860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Epinephrine (</a:t>
                      </a:r>
                      <a:r>
                        <a:rPr lang="en" sz="2700" u="sng">
                          <a:solidFill>
                            <a:srgbClr val="222222"/>
                          </a:solidFill>
                          <a:latin typeface="Times New Roman"/>
                          <a:ea typeface="Times New Roman"/>
                          <a:cs typeface="Times New Roman"/>
                          <a:sym typeface="Times New Roman"/>
                        </a:rPr>
                        <a:t>α-receptor</a:t>
                      </a:r>
                      <a:r>
                        <a:rPr lang="en" sz="2700">
                          <a:solidFill>
                            <a:srgbClr val="222222"/>
                          </a:solidFill>
                          <a:latin typeface="Times New Roman"/>
                          <a:ea typeface="Times New Roman"/>
                          <a:cs typeface="Times New Roman"/>
                          <a:sym typeface="Times New Roman"/>
                        </a:rPr>
                        <a:t>).</a:t>
                      </a:r>
                      <a:endParaRPr sz="2700">
                        <a:solidFill>
                          <a:schemeClr val="dk1"/>
                        </a:solidFill>
                        <a:latin typeface="Times New Roman"/>
                        <a:ea typeface="Times New Roman"/>
                        <a:cs typeface="Times New Roman"/>
                        <a:sym typeface="Times New Roman"/>
                      </a:endParaRPr>
                    </a:p>
                    <a:p>
                      <a:pPr indent="-400050" lvl="0" marL="18288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Sympathetic nervous system</a:t>
                      </a:r>
                      <a:r>
                        <a:rPr baseline="30000" lang="en" sz="2700">
                          <a:solidFill>
                            <a:schemeClr val="dk1"/>
                          </a:solidFill>
                          <a:latin typeface="Times New Roman"/>
                          <a:ea typeface="Times New Roman"/>
                          <a:cs typeface="Times New Roman"/>
                          <a:sym typeface="Times New Roman"/>
                        </a:rPr>
                        <a:t>2</a:t>
                      </a:r>
                      <a:r>
                        <a:rPr lang="en" sz="2700">
                          <a:solidFill>
                            <a:schemeClr val="dk1"/>
                          </a:solidFill>
                          <a:latin typeface="Times New Roman"/>
                          <a:ea typeface="Times New Roman"/>
                          <a:cs typeface="Times New Roman"/>
                          <a:sym typeface="Times New Roman"/>
                        </a:rPr>
                        <a:t>.</a:t>
                      </a:r>
                      <a:endParaRPr sz="2400">
                        <a:solidFill>
                          <a:schemeClr val="dk1"/>
                        </a:solidFill>
                        <a:latin typeface="Merriweather"/>
                        <a:ea typeface="Merriweather"/>
                        <a:cs typeface="Merriweather"/>
                        <a:sym typeface="Merriweather"/>
                      </a:endParaRPr>
                    </a:p>
                  </a:txBody>
                  <a:tcPr marT="54550" marB="54550" marR="54550" marL="54550">
                    <a:lnL cap="flat" cmpd="sng" w="19050">
                      <a:solidFill>
                        <a:srgbClr val="999999"/>
                      </a:solidFill>
                      <a:prstDash val="solid"/>
                      <a:round/>
                      <a:headEnd len="sm" w="sm" type="none"/>
                      <a:tailEnd len="sm" w="sm" type="none"/>
                    </a:lnL>
                    <a:lnR cap="flat" cmpd="sng" w="19050">
                      <a:solidFill>
                        <a:srgbClr val="999999"/>
                      </a:solidFill>
                      <a:prstDash val="solid"/>
                      <a:round/>
                      <a:headEnd len="sm" w="sm" type="none"/>
                      <a:tailEnd len="sm" w="sm" type="none"/>
                    </a:lnR>
                    <a:lnT cap="flat" cmpd="sng" w="19050">
                      <a:solidFill>
                        <a:srgbClr val="999999"/>
                      </a:solidFill>
                      <a:prstDash val="solid"/>
                      <a:round/>
                      <a:headEnd len="sm" w="sm" type="none"/>
                      <a:tailEnd len="sm" w="sm" type="none"/>
                    </a:lnT>
                    <a:lnB cap="flat" cmpd="sng" w="19050">
                      <a:solidFill>
                        <a:srgbClr val="999999"/>
                      </a:solidFill>
                      <a:prstDash val="solid"/>
                      <a:round/>
                      <a:headEnd len="sm" w="sm" type="none"/>
                      <a:tailEnd len="sm" w="sm" type="none"/>
                    </a:lnB>
                  </a:tcPr>
                </a:tc>
              </a:tr>
            </a:tbl>
          </a:graphicData>
        </a:graphic>
      </p:graphicFrame>
      <p:sp>
        <p:nvSpPr>
          <p:cNvPr id="148" name="Google Shape;148;p16"/>
          <p:cNvSpPr txBox="1"/>
          <p:nvPr/>
        </p:nvSpPr>
        <p:spPr>
          <a:xfrm>
            <a:off x="5717386" y="7924433"/>
            <a:ext cx="2334300" cy="6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latin typeface="Merriweather"/>
                <a:ea typeface="Merriweather"/>
                <a:cs typeface="Merriweather"/>
                <a:sym typeface="Merriweather"/>
              </a:rPr>
              <a:t>Table 14-1</a:t>
            </a:r>
            <a:endParaRPr sz="2500"/>
          </a:p>
        </p:txBody>
      </p:sp>
      <p:sp>
        <p:nvSpPr>
          <p:cNvPr id="149" name="Google Shape;149;p16"/>
          <p:cNvSpPr/>
          <p:nvPr/>
        </p:nvSpPr>
        <p:spPr>
          <a:xfrm>
            <a:off x="545100" y="183607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0" name="Google Shape;150;p16"/>
          <p:cNvSpPr/>
          <p:nvPr/>
        </p:nvSpPr>
        <p:spPr>
          <a:xfrm>
            <a:off x="0" y="18360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1" name="Google Shape;151;p16"/>
          <p:cNvSpPr txBox="1"/>
          <p:nvPr/>
        </p:nvSpPr>
        <p:spPr>
          <a:xfrm>
            <a:off x="630800" y="18306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52" name="Google Shape;152;p16"/>
          <p:cNvSpPr txBox="1"/>
          <p:nvPr/>
        </p:nvSpPr>
        <p:spPr>
          <a:xfrm>
            <a:off x="0" y="18739825"/>
            <a:ext cx="14097000" cy="781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Ketone Bodies: </a:t>
            </a:r>
            <a:r>
              <a:rPr lang="en">
                <a:latin typeface="Times New Roman"/>
                <a:ea typeface="Times New Roman"/>
                <a:cs typeface="Times New Roman"/>
                <a:sym typeface="Times New Roman"/>
              </a:rPr>
              <a:t>Excess glucose is converted in the liver to fatty acids, which can then either be packaged as VLDL and transported to adipose tissue, or if insulin is absent, liver cells convert this excess fatty acids to acetyl-CoA by beta-oxidation. Excess acetyl-CoA then condenses to form ketone bodies. Ketone bodies can be converted later on to acetyl-CoA to provide energy, this is helpful when glucose levels are very low. Ketone bodies can save the brain because, unlike fatty acids, they can cross BBB and can be used by neurons for energy.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AutoNum type="arabicPeriod"/>
            </a:pPr>
            <a:r>
              <a:rPr lang="en">
                <a:latin typeface="Times New Roman"/>
                <a:ea typeface="Times New Roman"/>
                <a:cs typeface="Times New Roman"/>
                <a:sym typeface="Times New Roman"/>
              </a:rPr>
              <a:t>Stimulation of Alpha-2 receptors inhibits insulin release. Stimulation of Beta-2 receptors stimulates the release of insulin. However, the overall effect is the inhibition of insulin release  because the number of Alpha-2 receptors is higher than Beta-2 receptors.</a:t>
            </a:r>
            <a:endParaRPr>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7"/>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8" name="Google Shape;158;p17"/>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9" name="Google Shape;159;p17"/>
          <p:cNvSpPr txBox="1"/>
          <p:nvPr/>
        </p:nvSpPr>
        <p:spPr>
          <a:xfrm>
            <a:off x="11368500" y="553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Fourteen </a:t>
            </a:r>
            <a:endParaRPr sz="3300">
              <a:latin typeface="Oswald"/>
              <a:ea typeface="Oswald"/>
              <a:cs typeface="Oswald"/>
              <a:sym typeface="Oswald"/>
            </a:endParaRPr>
          </a:p>
        </p:txBody>
      </p:sp>
      <p:sp>
        <p:nvSpPr>
          <p:cNvPr id="160" name="Google Shape;160;p17"/>
          <p:cNvSpPr txBox="1"/>
          <p:nvPr/>
        </p:nvSpPr>
        <p:spPr>
          <a:xfrm>
            <a:off x="929925" y="656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t>
            </a:r>
            <a:endParaRPr sz="3200">
              <a:solidFill>
                <a:srgbClr val="FFFFFF"/>
              </a:solidFill>
              <a:latin typeface="Oswald"/>
              <a:ea typeface="Oswald"/>
              <a:cs typeface="Oswald"/>
              <a:sym typeface="Oswald"/>
            </a:endParaRPr>
          </a:p>
        </p:txBody>
      </p:sp>
      <p:sp>
        <p:nvSpPr>
          <p:cNvPr id="161" name="Google Shape;161;p17"/>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162" name="Google Shape;162;p17"/>
          <p:cNvSpPr txBox="1"/>
          <p:nvPr/>
        </p:nvSpPr>
        <p:spPr>
          <a:xfrm>
            <a:off x="837300" y="716401"/>
            <a:ext cx="7338300" cy="857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Actions of Insulin</a:t>
            </a:r>
            <a:endParaRPr sz="4800">
              <a:solidFill>
                <a:srgbClr val="F1C232"/>
              </a:solidFill>
              <a:latin typeface="Oswald"/>
              <a:ea typeface="Oswald"/>
              <a:cs typeface="Oswald"/>
              <a:sym typeface="Oswald"/>
            </a:endParaRPr>
          </a:p>
        </p:txBody>
      </p:sp>
      <p:sp>
        <p:nvSpPr>
          <p:cNvPr id="163" name="Google Shape;163;p17"/>
          <p:cNvSpPr/>
          <p:nvPr/>
        </p:nvSpPr>
        <p:spPr>
          <a:xfrm>
            <a:off x="447091" y="110887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4" name="Google Shape;164;p17"/>
          <p:cNvSpPr txBox="1"/>
          <p:nvPr/>
        </p:nvSpPr>
        <p:spPr>
          <a:xfrm>
            <a:off x="447100" y="1599550"/>
            <a:ext cx="13773000" cy="3117900"/>
          </a:xfrm>
          <a:prstGeom prst="rect">
            <a:avLst/>
          </a:prstGeom>
          <a:noFill/>
          <a:ln>
            <a:noFill/>
          </a:ln>
        </p:spPr>
        <p:txBody>
          <a:bodyPr anchorCtr="0" anchor="t" bIns="91425" lIns="91425" spcFirstLastPara="1" rIns="91425" wrap="square" tIns="91425">
            <a:noAutofit/>
          </a:bodyPr>
          <a:lstStyle/>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Rapid (seconds):</a:t>
            </a:r>
            <a:endParaRPr sz="2400">
              <a:solidFill>
                <a:schemeClr val="dk1"/>
              </a:solidFill>
              <a:latin typeface="Times New Roman"/>
              <a:ea typeface="Times New Roman"/>
              <a:cs typeface="Times New Roman"/>
              <a:sym typeface="Times New Roman"/>
            </a:endParaRPr>
          </a:p>
          <a:p>
            <a:pPr indent="-381000" lvl="0" marL="1828800" rtl="0" algn="l">
              <a:spcBef>
                <a:spcPts val="0"/>
              </a:spcBef>
              <a:spcAft>
                <a:spcPts val="0"/>
              </a:spcAft>
              <a:buClr>
                <a:schemeClr val="dk1"/>
              </a:buClr>
              <a:buSzPts val="2400"/>
              <a:buFont typeface="Times New Roman"/>
              <a:buChar char="-"/>
            </a:pPr>
            <a:r>
              <a:rPr b="1" lang="en" sz="2400">
                <a:solidFill>
                  <a:srgbClr val="222222"/>
                </a:solidFill>
                <a:highlight>
                  <a:srgbClr val="FFFFFF"/>
                </a:highlight>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Transport of glucose, amino acids, K+ into insulin-sensitive cells.</a:t>
            </a:r>
            <a:endParaRPr sz="2400">
              <a:solidFill>
                <a:schemeClr val="dk1"/>
              </a:solidFill>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Intermediate (minutes):</a:t>
            </a:r>
            <a:endParaRPr sz="2400">
              <a:solidFill>
                <a:schemeClr val="dk1"/>
              </a:solidFill>
              <a:latin typeface="Times New Roman"/>
              <a:ea typeface="Times New Roman"/>
              <a:cs typeface="Times New Roman"/>
              <a:sym typeface="Times New Roman"/>
            </a:endParaRPr>
          </a:p>
          <a:p>
            <a:pPr indent="-381000" lvl="0" marL="1828800" rtl="0" algn="l">
              <a:spcBef>
                <a:spcPts val="0"/>
              </a:spcBef>
              <a:spcAft>
                <a:spcPts val="0"/>
              </a:spcAft>
              <a:buClr>
                <a:schemeClr val="dk1"/>
              </a:buClr>
              <a:buSzPts val="2400"/>
              <a:buFont typeface="Times New Roman"/>
              <a:buChar char="-"/>
            </a:pPr>
            <a:r>
              <a:rPr b="1" lang="en" sz="2400">
                <a:solidFill>
                  <a:srgbClr val="222222"/>
                </a:solidFill>
                <a:highlight>
                  <a:srgbClr val="FFFFFF"/>
                </a:highlight>
                <a:latin typeface="Times New Roman"/>
                <a:ea typeface="Times New Roman"/>
                <a:cs typeface="Times New Roman"/>
                <a:sym typeface="Times New Roman"/>
              </a:rPr>
              <a:t>↑ </a:t>
            </a:r>
            <a:r>
              <a:rPr lang="en" sz="2400">
                <a:solidFill>
                  <a:srgbClr val="222222"/>
                </a:solidFill>
                <a:highlight>
                  <a:srgbClr val="FFFFFF"/>
                </a:highlight>
                <a:latin typeface="Times New Roman"/>
                <a:ea typeface="Times New Roman"/>
                <a:cs typeface="Times New Roman"/>
                <a:sym typeface="Times New Roman"/>
              </a:rPr>
              <a:t>P</a:t>
            </a:r>
            <a:r>
              <a:rPr lang="en" sz="2400">
                <a:solidFill>
                  <a:schemeClr val="dk1"/>
                </a:solidFill>
                <a:latin typeface="Times New Roman"/>
                <a:ea typeface="Times New Roman"/>
                <a:cs typeface="Times New Roman"/>
                <a:sym typeface="Times New Roman"/>
              </a:rPr>
              <a:t>rotein synthesis.</a:t>
            </a:r>
            <a:endParaRPr sz="2400">
              <a:solidFill>
                <a:schemeClr val="dk1"/>
              </a:solidFill>
              <a:latin typeface="Times New Roman"/>
              <a:ea typeface="Times New Roman"/>
              <a:cs typeface="Times New Roman"/>
              <a:sym typeface="Times New Roman"/>
            </a:endParaRPr>
          </a:p>
          <a:p>
            <a:pPr indent="-381000" lvl="0" marL="1828800" rtl="0" algn="l">
              <a:spcBef>
                <a:spcPts val="0"/>
              </a:spcBef>
              <a:spcAft>
                <a:spcPts val="0"/>
              </a:spcAft>
              <a:buClr>
                <a:schemeClr val="dk1"/>
              </a:buClr>
              <a:buSzPts val="2400"/>
              <a:buFont typeface="Times New Roman"/>
              <a:buChar char="-"/>
            </a:pPr>
            <a:r>
              <a:rPr b="1" lang="en" sz="2400">
                <a:solidFill>
                  <a:srgbClr val="222222"/>
                </a:solidFill>
                <a:highlight>
                  <a:srgbClr val="FFFFFF"/>
                </a:highlight>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Glycolytic enzymes and glycogen synthase</a:t>
            </a:r>
            <a:r>
              <a:rPr baseline="30000" lang="en" sz="2400">
                <a:solidFill>
                  <a:schemeClr val="dk1"/>
                </a:solidFill>
                <a:latin typeface="Times New Roman"/>
                <a:ea typeface="Times New Roman"/>
                <a:cs typeface="Times New Roman"/>
                <a:sym typeface="Times New Roman"/>
              </a:rPr>
              <a:t>1</a:t>
            </a:r>
            <a:r>
              <a:rPr lang="en" sz="2400">
                <a:solidFill>
                  <a:schemeClr val="dk1"/>
                </a:solidFill>
                <a:latin typeface="Times New Roman"/>
                <a:ea typeface="Times New Roman"/>
                <a:cs typeface="Times New Roman"/>
                <a:sym typeface="Times New Roman"/>
              </a:rPr>
              <a:t>.</a:t>
            </a:r>
            <a:endParaRPr b="1" sz="2400">
              <a:solidFill>
                <a:srgbClr val="222222"/>
              </a:solidFill>
              <a:highlight>
                <a:srgbClr val="FFFFFF"/>
              </a:highlight>
              <a:latin typeface="Times New Roman"/>
              <a:ea typeface="Times New Roman"/>
              <a:cs typeface="Times New Roman"/>
              <a:sym typeface="Times New Roman"/>
            </a:endParaRPr>
          </a:p>
          <a:p>
            <a:pPr indent="-381000" lvl="0" marL="1828800" rtl="0" algn="l">
              <a:spcBef>
                <a:spcPts val="0"/>
              </a:spcBef>
              <a:spcAft>
                <a:spcPts val="0"/>
              </a:spcAft>
              <a:buClr>
                <a:schemeClr val="dk1"/>
              </a:buClr>
              <a:buSzPts val="2400"/>
              <a:buFont typeface="Times New Roman"/>
              <a:buChar char="-"/>
            </a:pPr>
            <a:r>
              <a:rPr b="1" lang="en" sz="2400">
                <a:solidFill>
                  <a:srgbClr val="222222"/>
                </a:solidFill>
                <a:highlight>
                  <a:srgbClr val="FFFFFF"/>
                </a:highlight>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Protein degradation.</a:t>
            </a:r>
            <a:endParaRPr b="1" sz="2400">
              <a:solidFill>
                <a:srgbClr val="222222"/>
              </a:solidFill>
              <a:highlight>
                <a:srgbClr val="FFFFFF"/>
              </a:highlight>
              <a:latin typeface="Times New Roman"/>
              <a:ea typeface="Times New Roman"/>
              <a:cs typeface="Times New Roman"/>
              <a:sym typeface="Times New Roman"/>
            </a:endParaRPr>
          </a:p>
          <a:p>
            <a:pPr indent="-381000" lvl="0" marL="1828800" rtl="0" algn="l">
              <a:spcBef>
                <a:spcPts val="0"/>
              </a:spcBef>
              <a:spcAft>
                <a:spcPts val="0"/>
              </a:spcAft>
              <a:buClr>
                <a:schemeClr val="dk1"/>
              </a:buClr>
              <a:buSzPts val="2400"/>
              <a:buFont typeface="Times New Roman"/>
              <a:buChar char="-"/>
            </a:pPr>
            <a:r>
              <a:rPr b="1" lang="en" sz="2400">
                <a:solidFill>
                  <a:srgbClr val="222222"/>
                </a:solidFill>
                <a:highlight>
                  <a:srgbClr val="FFFFFF"/>
                </a:highlight>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Phosphorylase and gluconeogenic enzymes</a:t>
            </a:r>
            <a:r>
              <a:rPr baseline="30000" lang="en" sz="2400">
                <a:solidFill>
                  <a:schemeClr val="dk1"/>
                </a:solidFill>
                <a:latin typeface="Times New Roman"/>
                <a:ea typeface="Times New Roman"/>
                <a:cs typeface="Times New Roman"/>
                <a:sym typeface="Times New Roman"/>
              </a:rPr>
              <a:t>2</a:t>
            </a:r>
            <a:r>
              <a:rPr lang="en" sz="2400">
                <a:solidFill>
                  <a:schemeClr val="dk1"/>
                </a:solidFill>
                <a:latin typeface="Times New Roman"/>
                <a:ea typeface="Times New Roman"/>
                <a:cs typeface="Times New Roman"/>
                <a:sym typeface="Times New Roman"/>
              </a:rPr>
              <a:t>.</a:t>
            </a:r>
            <a:endParaRPr b="1" sz="2400">
              <a:solidFill>
                <a:srgbClr val="222222"/>
              </a:solidFill>
              <a:highlight>
                <a:srgbClr val="FFFFFF"/>
              </a:highlight>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Delayed (hours):</a:t>
            </a:r>
            <a:endParaRPr sz="2400">
              <a:solidFill>
                <a:schemeClr val="dk1"/>
              </a:solidFill>
              <a:latin typeface="Times New Roman"/>
              <a:ea typeface="Times New Roman"/>
              <a:cs typeface="Times New Roman"/>
              <a:sym typeface="Times New Roman"/>
            </a:endParaRPr>
          </a:p>
          <a:p>
            <a:pPr indent="-381000" lvl="0" marL="1828800" rtl="0" algn="l">
              <a:spcBef>
                <a:spcPts val="0"/>
              </a:spcBef>
              <a:spcAft>
                <a:spcPts val="0"/>
              </a:spcAft>
              <a:buClr>
                <a:schemeClr val="dk1"/>
              </a:buClr>
              <a:buSzPts val="2400"/>
              <a:buFont typeface="Times New Roman"/>
              <a:buChar char="-"/>
            </a:pPr>
            <a:r>
              <a:rPr b="1" lang="en" sz="2400">
                <a:solidFill>
                  <a:srgbClr val="222222"/>
                </a:solidFill>
                <a:highlight>
                  <a:srgbClr val="FFFFFF"/>
                </a:highlight>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mRNAs for lipogenic processes and other enzymes.</a:t>
            </a:r>
            <a:endParaRPr sz="2400"/>
          </a:p>
        </p:txBody>
      </p:sp>
      <p:graphicFrame>
        <p:nvGraphicFramePr>
          <p:cNvPr id="165" name="Google Shape;165;p17"/>
          <p:cNvGraphicFramePr/>
          <p:nvPr/>
        </p:nvGraphicFramePr>
        <p:xfrm>
          <a:off x="492215" y="5160676"/>
          <a:ext cx="3000000" cy="3000000"/>
        </p:xfrm>
        <a:graphic>
          <a:graphicData uri="http://schemas.openxmlformats.org/drawingml/2006/table">
            <a:tbl>
              <a:tblPr>
                <a:noFill/>
                <a:tableStyleId>{55D4CE54-0A92-4851-A905-4A23C3224F77}</a:tableStyleId>
              </a:tblPr>
              <a:tblGrid>
                <a:gridCol w="1965050"/>
                <a:gridCol w="10995100"/>
              </a:tblGrid>
              <a:tr h="598275">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TISSUE</a:t>
                      </a:r>
                      <a:endParaRPr sz="3600">
                        <a:solidFill>
                          <a:schemeClr val="lt1"/>
                        </a:solidFill>
                        <a:latin typeface="Oswald"/>
                        <a:ea typeface="Oswald"/>
                        <a:cs typeface="Oswald"/>
                        <a:sym typeface="Oswald"/>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ACTION OF INSULIN</a:t>
                      </a:r>
                      <a:endParaRPr sz="3600">
                        <a:solidFill>
                          <a:schemeClr val="lt1"/>
                        </a:solidFill>
                        <a:latin typeface="Oswald"/>
                        <a:ea typeface="Oswald"/>
                        <a:cs typeface="Oswald"/>
                        <a:sym typeface="Oswald"/>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1C232"/>
                    </a:solidFill>
                  </a:tcPr>
                </a:tc>
              </a:tr>
              <a:tr h="3320250">
                <a:tc>
                  <a:txBody>
                    <a:bodyPr/>
                    <a:lstStyle/>
                    <a:p>
                      <a:pPr indent="0" lvl="0" marL="0" rtl="0" algn="ctr">
                        <a:spcBef>
                          <a:spcPts val="0"/>
                        </a:spcBef>
                        <a:spcAft>
                          <a:spcPts val="0"/>
                        </a:spcAft>
                        <a:buNone/>
                      </a:pPr>
                      <a:r>
                        <a:rPr b="1" lang="en" sz="3000">
                          <a:latin typeface="Times New Roman"/>
                          <a:ea typeface="Times New Roman"/>
                          <a:cs typeface="Times New Roman"/>
                          <a:sym typeface="Times New Roman"/>
                        </a:rPr>
                        <a:t>Adipose tissue</a:t>
                      </a:r>
                      <a:endParaRPr b="1" sz="3000">
                        <a:latin typeface="Times New Roman"/>
                        <a:ea typeface="Times New Roman"/>
                        <a:cs typeface="Times New Roman"/>
                        <a:sym typeface="Times New Roman"/>
                      </a:endParaRPr>
                    </a:p>
                  </a:txBody>
                  <a:tcPr marT="54550" marB="54550" marR="54550" marL="5455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Glucose entry</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Fatty acid synthesis.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Glycerol phosphate synthesis.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Triglyceride deposition.</a:t>
                      </a:r>
                      <a:endParaRPr sz="2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800">
                          <a:solidFill>
                            <a:srgbClr val="999999"/>
                          </a:solidFill>
                          <a:latin typeface="Times New Roman"/>
                          <a:ea typeface="Times New Roman"/>
                          <a:cs typeface="Times New Roman"/>
                          <a:sym typeface="Times New Roman"/>
                        </a:rPr>
                        <a:t>Rationale: Glucose enters adipose cells, which can be converted into fatty acids and glycerol </a:t>
                      </a:r>
                      <a:r>
                        <a:rPr lang="en" sz="1800">
                          <a:solidFill>
                            <a:srgbClr val="999999"/>
                          </a:solidFill>
                          <a:highlight>
                            <a:schemeClr val="lt1"/>
                          </a:highlight>
                          <a:latin typeface="Times New Roman"/>
                          <a:ea typeface="Times New Roman"/>
                          <a:cs typeface="Times New Roman"/>
                          <a:sym typeface="Times New Roman"/>
                        </a:rPr>
                        <a:t>→ Fatty acids + glycerol → triglycerides</a:t>
                      </a:r>
                      <a:r>
                        <a:rPr lang="en" sz="1800">
                          <a:solidFill>
                            <a:srgbClr val="999999"/>
                          </a:solidFill>
                          <a:latin typeface="Times New Roman"/>
                          <a:ea typeface="Times New Roman"/>
                          <a:cs typeface="Times New Roman"/>
                          <a:sym typeface="Times New Roman"/>
                        </a:rPr>
                        <a:t> </a:t>
                      </a:r>
                      <a:endParaRPr sz="1800">
                        <a:solidFill>
                          <a:srgbClr val="999999"/>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Lipoprotein lipase</a:t>
                      </a:r>
                      <a:r>
                        <a:rPr baseline="30000" lang="en" sz="2400">
                          <a:solidFill>
                            <a:schemeClr val="dk1"/>
                          </a:solidFill>
                          <a:latin typeface="Times New Roman"/>
                          <a:ea typeface="Times New Roman"/>
                          <a:cs typeface="Times New Roman"/>
                          <a:sym typeface="Times New Roman"/>
                        </a:rPr>
                        <a:t>3</a:t>
                      </a:r>
                      <a:r>
                        <a:rPr lang="en"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a:t>
                      </a:r>
                      <a:r>
                        <a:rPr lang="en" sz="2400">
                          <a:solidFill>
                            <a:srgbClr val="222222"/>
                          </a:solidFill>
                          <a:latin typeface="Times New Roman"/>
                          <a:ea typeface="Times New Roman"/>
                          <a:cs typeface="Times New Roman"/>
                          <a:sym typeface="Times New Roman"/>
                        </a:rPr>
                        <a:t> K uptake.</a:t>
                      </a:r>
                      <a:endParaRPr sz="2400">
                        <a:solidFill>
                          <a:srgbClr val="222222"/>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rgbClr val="222222"/>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rgbClr val="222222"/>
                          </a:solidFill>
                          <a:latin typeface="Times New Roman"/>
                          <a:ea typeface="Times New Roman"/>
                          <a:cs typeface="Times New Roman"/>
                          <a:sym typeface="Times New Roman"/>
                        </a:rPr>
                        <a:t>Hormone-sensitive lipase</a:t>
                      </a:r>
                      <a:r>
                        <a:rPr baseline="30000" lang="en" sz="2400">
                          <a:solidFill>
                            <a:srgbClr val="222222"/>
                          </a:solidFill>
                          <a:latin typeface="Times New Roman"/>
                          <a:ea typeface="Times New Roman"/>
                          <a:cs typeface="Times New Roman"/>
                          <a:sym typeface="Times New Roman"/>
                        </a:rPr>
                        <a:t>4</a:t>
                      </a:r>
                      <a:r>
                        <a:rPr lang="en" sz="2400">
                          <a:solidFill>
                            <a:srgbClr val="222222"/>
                          </a:solidFill>
                          <a:latin typeface="Times New Roman"/>
                          <a:ea typeface="Times New Roman"/>
                          <a:cs typeface="Times New Roman"/>
                          <a:sym typeface="Times New Roman"/>
                        </a:rPr>
                        <a:t>.</a:t>
                      </a:r>
                      <a:endParaRPr sz="2400">
                        <a:latin typeface="Merriweather"/>
                        <a:ea typeface="Merriweather"/>
                        <a:cs typeface="Merriweather"/>
                        <a:sym typeface="Merriweather"/>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130750">
                <a:tc>
                  <a:txBody>
                    <a:bodyPr/>
                    <a:lstStyle/>
                    <a:p>
                      <a:pPr indent="0" lvl="0" marL="0" rtl="0" algn="ctr">
                        <a:spcBef>
                          <a:spcPts val="0"/>
                        </a:spcBef>
                        <a:spcAft>
                          <a:spcPts val="0"/>
                        </a:spcAft>
                        <a:buNone/>
                      </a:pPr>
                      <a:r>
                        <a:rPr b="1" lang="en" sz="3000">
                          <a:latin typeface="Times New Roman"/>
                          <a:ea typeface="Times New Roman"/>
                          <a:cs typeface="Times New Roman"/>
                          <a:sym typeface="Times New Roman"/>
                        </a:rPr>
                        <a:t>Muscle</a:t>
                      </a:r>
                      <a:endParaRPr b="1" sz="3000">
                        <a:latin typeface="Times New Roman"/>
                        <a:ea typeface="Times New Roman"/>
                        <a:cs typeface="Times New Roman"/>
                        <a:sym typeface="Times New Roman"/>
                      </a:endParaRPr>
                    </a:p>
                  </a:txBody>
                  <a:tcPr marT="54550" marB="54550" marR="54550" marL="5455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Glucose entry.</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Glycogen synthesis.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Amino acid uptake.</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Protein synthesis in ribosomes.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Ketone uptake.</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a:t>
                      </a:r>
                      <a:r>
                        <a:rPr lang="en" sz="2400">
                          <a:solidFill>
                            <a:srgbClr val="222222"/>
                          </a:solidFill>
                          <a:latin typeface="Times New Roman"/>
                          <a:ea typeface="Times New Roman"/>
                          <a:cs typeface="Times New Roman"/>
                          <a:sym typeface="Times New Roman"/>
                        </a:rPr>
                        <a:t> K uptake.</a:t>
                      </a:r>
                      <a:endParaRPr b="1" sz="2400">
                        <a:solidFill>
                          <a:srgbClr val="222222"/>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Protein catabolism.</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Release of gluconeogenic amino acids.</a:t>
                      </a:r>
                      <a:endParaRPr sz="2400">
                        <a:latin typeface="Merriweather"/>
                        <a:ea typeface="Merriweather"/>
                        <a:cs typeface="Merriweather"/>
                        <a:sym typeface="Merriweather"/>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691425">
                <a:tc>
                  <a:txBody>
                    <a:bodyPr/>
                    <a:lstStyle/>
                    <a:p>
                      <a:pPr indent="0" lvl="0" marL="0" rtl="0" algn="ctr">
                        <a:spcBef>
                          <a:spcPts val="0"/>
                        </a:spcBef>
                        <a:spcAft>
                          <a:spcPts val="0"/>
                        </a:spcAft>
                        <a:buNone/>
                      </a:pPr>
                      <a:r>
                        <a:rPr b="1" lang="en" sz="3000">
                          <a:latin typeface="Times New Roman"/>
                          <a:ea typeface="Times New Roman"/>
                          <a:cs typeface="Times New Roman"/>
                          <a:sym typeface="Times New Roman"/>
                        </a:rPr>
                        <a:t>Liver</a:t>
                      </a:r>
                      <a:endParaRPr b="1" sz="3000">
                        <a:latin typeface="Times New Roman"/>
                        <a:ea typeface="Times New Roman"/>
                        <a:cs typeface="Times New Roman"/>
                        <a:sym typeface="Times New Roman"/>
                      </a:endParaRPr>
                    </a:p>
                  </a:txBody>
                  <a:tcPr marT="54550" marB="54550" marR="54550" marL="5455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rgbClr val="222222"/>
                          </a:solidFill>
                          <a:latin typeface="Times New Roman"/>
                          <a:ea typeface="Times New Roman"/>
                          <a:cs typeface="Times New Roman"/>
                          <a:sym typeface="Times New Roman"/>
                        </a:rPr>
                        <a:t>P</a:t>
                      </a:r>
                      <a:r>
                        <a:rPr lang="en" sz="2400">
                          <a:solidFill>
                            <a:schemeClr val="dk1"/>
                          </a:solidFill>
                          <a:latin typeface="Times New Roman"/>
                          <a:ea typeface="Times New Roman"/>
                          <a:cs typeface="Times New Roman"/>
                          <a:sym typeface="Times New Roman"/>
                        </a:rPr>
                        <a:t>rotein synthesis.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rgbClr val="222222"/>
                          </a:solidFill>
                          <a:latin typeface="Times New Roman"/>
                          <a:ea typeface="Times New Roman"/>
                          <a:cs typeface="Times New Roman"/>
                          <a:sym typeface="Times New Roman"/>
                        </a:rPr>
                        <a:t>Lipid </a:t>
                      </a:r>
                      <a:r>
                        <a:rPr lang="en" sz="2400">
                          <a:solidFill>
                            <a:schemeClr val="dk1"/>
                          </a:solidFill>
                          <a:latin typeface="Times New Roman"/>
                          <a:ea typeface="Times New Roman"/>
                          <a:cs typeface="Times New Roman"/>
                          <a:sym typeface="Times New Roman"/>
                        </a:rPr>
                        <a:t>synthesis</a:t>
                      </a:r>
                      <a:r>
                        <a:rPr baseline="30000" lang="en" sz="2400">
                          <a:solidFill>
                            <a:schemeClr val="dk1"/>
                          </a:solidFill>
                          <a:latin typeface="Times New Roman"/>
                          <a:ea typeface="Times New Roman"/>
                          <a:cs typeface="Times New Roman"/>
                          <a:sym typeface="Times New Roman"/>
                        </a:rPr>
                        <a:t>5</a:t>
                      </a:r>
                      <a:r>
                        <a:rPr lang="en"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Glycogen synthesis.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Glycolysis.</a:t>
                      </a:r>
                      <a:endParaRPr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Ketogenesis.</a:t>
                      </a:r>
                      <a:r>
                        <a:rPr baseline="30000" lang="en" sz="2400">
                          <a:solidFill>
                            <a:schemeClr val="dk1"/>
                          </a:solidFill>
                          <a:latin typeface="Times New Roman"/>
                          <a:ea typeface="Times New Roman"/>
                          <a:cs typeface="Times New Roman"/>
                          <a:sym typeface="Times New Roman"/>
                        </a:rPr>
                        <a:t>6</a:t>
                      </a:r>
                      <a:endParaRPr baseline="30000" sz="2400">
                        <a:solidFill>
                          <a:schemeClr val="dk1"/>
                        </a:solidFill>
                        <a:latin typeface="Times New Roman"/>
                        <a:ea typeface="Times New Roman"/>
                        <a:cs typeface="Times New Roman"/>
                        <a:sym typeface="Times New Roman"/>
                      </a:endParaRPr>
                    </a:p>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Gluconeogenesis.</a:t>
                      </a:r>
                      <a:endParaRPr sz="2400">
                        <a:solidFill>
                          <a:schemeClr val="dk1"/>
                        </a:solidFill>
                        <a:latin typeface="Times New Roman"/>
                        <a:ea typeface="Times New Roman"/>
                        <a:cs typeface="Times New Roman"/>
                        <a:sym typeface="Times New Roman"/>
                      </a:endParaRPr>
                    </a:p>
                    <a:p>
                      <a:pPr indent="-374650" lvl="0" marL="1828800" rtl="0" algn="l">
                        <a:spcBef>
                          <a:spcPts val="0"/>
                        </a:spcBef>
                        <a:spcAft>
                          <a:spcPts val="0"/>
                        </a:spcAft>
                        <a:buClr>
                          <a:schemeClr val="dk1"/>
                        </a:buClr>
                        <a:buSzPts val="2300"/>
                        <a:buFont typeface="Times New Roman"/>
                        <a:buChar char="-"/>
                      </a:pPr>
                      <a:r>
                        <a:rPr b="1" lang="en" sz="2300">
                          <a:solidFill>
                            <a:srgbClr val="222222"/>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Urea cycle activity.</a:t>
                      </a:r>
                      <a:endParaRPr sz="2400">
                        <a:solidFill>
                          <a:schemeClr val="dk1"/>
                        </a:solidFill>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66850">
                <a:tc>
                  <a:txBody>
                    <a:bodyPr/>
                    <a:lstStyle/>
                    <a:p>
                      <a:pPr indent="0" lvl="0" marL="0" rtl="0" algn="ctr">
                        <a:spcBef>
                          <a:spcPts val="0"/>
                        </a:spcBef>
                        <a:spcAft>
                          <a:spcPts val="0"/>
                        </a:spcAft>
                        <a:buNone/>
                      </a:pPr>
                      <a:r>
                        <a:rPr b="1" lang="en" sz="3000">
                          <a:latin typeface="Times New Roman"/>
                          <a:ea typeface="Times New Roman"/>
                          <a:cs typeface="Times New Roman"/>
                          <a:sym typeface="Times New Roman"/>
                        </a:rPr>
                        <a:t>General</a:t>
                      </a:r>
                      <a:endParaRPr b="1" sz="3000">
                        <a:latin typeface="Times New Roman"/>
                        <a:ea typeface="Times New Roman"/>
                        <a:cs typeface="Times New Roman"/>
                        <a:sym typeface="Times New Roman"/>
                      </a:endParaRPr>
                    </a:p>
                  </a:txBody>
                  <a:tcPr marT="54550" marB="54550" marR="54550" marL="5455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381000" lvl="0" marL="1828800" rtl="0" algn="l">
                        <a:lnSpc>
                          <a:spcPct val="115000"/>
                        </a:lnSpc>
                        <a:spcBef>
                          <a:spcPts val="0"/>
                        </a:spcBef>
                        <a:spcAft>
                          <a:spcPts val="0"/>
                        </a:spcAft>
                        <a:buClr>
                          <a:schemeClr val="dk1"/>
                        </a:buClr>
                        <a:buSzPts val="2400"/>
                        <a:buFont typeface="Times New Roman"/>
                        <a:buChar char="-"/>
                      </a:pPr>
                      <a:r>
                        <a:rPr b="1" lang="en" sz="2400">
                          <a:solidFill>
                            <a:srgbClr val="222222"/>
                          </a:solidFill>
                          <a:latin typeface="Times New Roman"/>
                          <a:ea typeface="Times New Roman"/>
                          <a:cs typeface="Times New Roman"/>
                          <a:sym typeface="Times New Roman"/>
                        </a:rPr>
                        <a:t>↑ </a:t>
                      </a:r>
                      <a:r>
                        <a:rPr lang="en" sz="2400">
                          <a:solidFill>
                            <a:srgbClr val="222222"/>
                          </a:solidFill>
                          <a:latin typeface="Times New Roman"/>
                          <a:ea typeface="Times New Roman"/>
                          <a:cs typeface="Times New Roman"/>
                          <a:sym typeface="Times New Roman"/>
                        </a:rPr>
                        <a:t>Cell growth</a:t>
                      </a:r>
                      <a:r>
                        <a:rPr lang="en" sz="2400">
                          <a:solidFill>
                            <a:srgbClr val="999999"/>
                          </a:solidFill>
                          <a:latin typeface="Times New Roman"/>
                          <a:ea typeface="Times New Roman"/>
                          <a:cs typeface="Times New Roman"/>
                          <a:sym typeface="Times New Roman"/>
                        </a:rPr>
                        <a:t> </a:t>
                      </a:r>
                      <a:r>
                        <a:rPr lang="en" sz="1600">
                          <a:solidFill>
                            <a:srgbClr val="999999"/>
                          </a:solidFill>
                          <a:latin typeface="Times New Roman"/>
                          <a:ea typeface="Times New Roman"/>
                          <a:cs typeface="Times New Roman"/>
                          <a:sym typeface="Times New Roman"/>
                        </a:rPr>
                        <a:t>(by increasing protein synthesis, and preventing amino acids use for gluconeogenesis)</a:t>
                      </a:r>
                      <a:endParaRPr sz="1600">
                        <a:solidFill>
                          <a:srgbClr val="999999"/>
                        </a:solidFill>
                        <a:latin typeface="Merriweather"/>
                        <a:ea typeface="Merriweather"/>
                        <a:cs typeface="Merriweather"/>
                        <a:sym typeface="Merriweather"/>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166" name="Google Shape;166;p17"/>
          <p:cNvSpPr txBox="1"/>
          <p:nvPr/>
        </p:nvSpPr>
        <p:spPr>
          <a:xfrm>
            <a:off x="447100" y="16432000"/>
            <a:ext cx="2507100" cy="5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Merriweather"/>
                <a:ea typeface="Merriweather"/>
                <a:cs typeface="Merriweather"/>
                <a:sym typeface="Merriweather"/>
              </a:rPr>
              <a:t>Table 14-2</a:t>
            </a:r>
            <a:endParaRPr sz="2000"/>
          </a:p>
        </p:txBody>
      </p:sp>
      <p:sp>
        <p:nvSpPr>
          <p:cNvPr id="167" name="Google Shape;167;p17"/>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68" name="Google Shape;168;p17"/>
          <p:cNvSpPr/>
          <p:nvPr/>
        </p:nvSpPr>
        <p:spPr>
          <a:xfrm>
            <a:off x="545100" y="169129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9" name="Google Shape;169;p17"/>
          <p:cNvSpPr/>
          <p:nvPr/>
        </p:nvSpPr>
        <p:spPr>
          <a:xfrm>
            <a:off x="0" y="169129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0" name="Google Shape;170;p17"/>
          <p:cNvSpPr txBox="1"/>
          <p:nvPr/>
        </p:nvSpPr>
        <p:spPr>
          <a:xfrm>
            <a:off x="630800" y="168585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71" name="Google Shape;171;p17"/>
          <p:cNvSpPr txBox="1"/>
          <p:nvPr/>
        </p:nvSpPr>
        <p:spPr>
          <a:xfrm>
            <a:off x="-76200" y="17313825"/>
            <a:ext cx="14003400" cy="2553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Glycogen synthase: </a:t>
            </a:r>
            <a:r>
              <a:rPr lang="en">
                <a:latin typeface="Times New Roman"/>
                <a:ea typeface="Times New Roman"/>
                <a:cs typeface="Times New Roman"/>
                <a:sym typeface="Times New Roman"/>
              </a:rPr>
              <a:t>Stimulated by insulin and inhibited by glucagon, stimulates synthesis of glycogen from glucose. </a:t>
            </a:r>
            <a:endParaRPr>
              <a:latin typeface="Times New Roman"/>
              <a:ea typeface="Times New Roman"/>
              <a:cs typeface="Times New Roman"/>
              <a:sym typeface="Times New Roman"/>
            </a:endParaRPr>
          </a:p>
          <a:p>
            <a:pPr indent="-317500" lvl="0" marL="457200" rtl="0" algn="l">
              <a:lnSpc>
                <a:spcPct val="115000"/>
              </a:lnSpc>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Phosphorylase: </a:t>
            </a:r>
            <a:r>
              <a:rPr lang="en">
                <a:latin typeface="Times New Roman"/>
                <a:ea typeface="Times New Roman"/>
                <a:cs typeface="Times New Roman"/>
                <a:sym typeface="Times New Roman"/>
              </a:rPr>
              <a:t>Stimulated by glucagon and inhibited by insulin, stimulates the breakdown of glycogen to produce glucose. </a:t>
            </a:r>
            <a:endParaRPr>
              <a:latin typeface="Times New Roman"/>
              <a:ea typeface="Times New Roman"/>
              <a:cs typeface="Times New Roman"/>
              <a:sym typeface="Times New Roman"/>
            </a:endParaRPr>
          </a:p>
          <a:p>
            <a:pPr indent="-317500" lvl="0" marL="457200" rtl="0" algn="l">
              <a:lnSpc>
                <a:spcPct val="115000"/>
              </a:lnSpc>
              <a:spcBef>
                <a:spcPts val="0"/>
              </a:spcBef>
              <a:spcAft>
                <a:spcPts val="0"/>
              </a:spcAft>
              <a:buSzPts val="1400"/>
              <a:buFont typeface="Merriweather"/>
              <a:buAutoNum type="arabicPeriod"/>
            </a:pPr>
            <a:r>
              <a:rPr b="1" lang="en">
                <a:latin typeface="Times New Roman"/>
                <a:ea typeface="Times New Roman"/>
                <a:cs typeface="Times New Roman"/>
                <a:sym typeface="Times New Roman"/>
              </a:rPr>
              <a:t>Lipoprotein Lipase: </a:t>
            </a:r>
            <a:r>
              <a:rPr lang="en">
                <a:latin typeface="Times New Roman"/>
                <a:ea typeface="Times New Roman"/>
                <a:cs typeface="Times New Roman"/>
                <a:sym typeface="Times New Roman"/>
              </a:rPr>
              <a:t>Excess glucose is converted to fatty acids by the liver </a:t>
            </a:r>
            <a:r>
              <a:rPr lang="en">
                <a:solidFill>
                  <a:srgbClr val="222222"/>
                </a:solidFill>
                <a:highlight>
                  <a:schemeClr val="lt1"/>
                </a:highlight>
                <a:latin typeface="Times New Roman"/>
                <a:ea typeface="Times New Roman"/>
                <a:cs typeface="Times New Roman"/>
                <a:sym typeface="Times New Roman"/>
              </a:rPr>
              <a:t>→  Newly formed fatty acids are packaged in VLDLs → VLDLs are transported to adipose tissue → Lipoprotein Lipase present near the adipose tissue is stimulated by insulin to cause hydrolysis of fatty acids from VLDLs → Fatty acids enter adipose tissue and are combined with glycerol to form triglycerides → VLDLs are then returned to the liver as LDLs (insulin also upregulates LDL receptors). Hypertriglyceridemia is a common feature in patients with insulin resistance and diabetes, and therefore they are also at an increased risk for atherosclerosis.</a:t>
            </a:r>
            <a:endParaRPr>
              <a:solidFill>
                <a:srgbClr val="222222"/>
              </a:solidFill>
              <a:highlight>
                <a:schemeClr val="lt1"/>
              </a:highlight>
              <a:latin typeface="Times New Roman"/>
              <a:ea typeface="Times New Roman"/>
              <a:cs typeface="Times New Roman"/>
              <a:sym typeface="Times New Roman"/>
            </a:endParaRPr>
          </a:p>
          <a:p>
            <a:pPr indent="-317500" lvl="0" marL="457200" rtl="0" algn="l">
              <a:lnSpc>
                <a:spcPct val="115000"/>
              </a:lnSpc>
              <a:spcBef>
                <a:spcPts val="0"/>
              </a:spcBef>
              <a:spcAft>
                <a:spcPts val="0"/>
              </a:spcAft>
              <a:buClr>
                <a:srgbClr val="222222"/>
              </a:buClr>
              <a:buSzPts val="1400"/>
              <a:buFont typeface="Times New Roman"/>
              <a:buAutoNum type="arabicPeriod"/>
            </a:pPr>
            <a:r>
              <a:rPr b="1" lang="en">
                <a:solidFill>
                  <a:srgbClr val="222222"/>
                </a:solidFill>
                <a:highlight>
                  <a:schemeClr val="lt1"/>
                </a:highlight>
                <a:latin typeface="Times New Roman"/>
                <a:ea typeface="Times New Roman"/>
                <a:cs typeface="Times New Roman"/>
                <a:sym typeface="Times New Roman"/>
              </a:rPr>
              <a:t>Hormone-Sensitive Lipase (HSL): </a:t>
            </a:r>
            <a:r>
              <a:rPr lang="en">
                <a:solidFill>
                  <a:srgbClr val="222222"/>
                </a:solidFill>
                <a:highlight>
                  <a:schemeClr val="lt1"/>
                </a:highlight>
                <a:latin typeface="Times New Roman"/>
                <a:ea typeface="Times New Roman"/>
                <a:cs typeface="Times New Roman"/>
                <a:sym typeface="Times New Roman"/>
              </a:rPr>
              <a:t>Releases fatty acids from triglycerides and diglycerides, so that fatty acids can be used for energy. Since insulin is abundant, glucose is abundant, and so fatty acids are not much needed for energy and this enzyme is inhibited. </a:t>
            </a:r>
            <a:endParaRPr>
              <a:solidFill>
                <a:srgbClr val="222222"/>
              </a:solidFill>
              <a:highlight>
                <a:schemeClr val="lt1"/>
              </a:highlight>
              <a:latin typeface="Times New Roman"/>
              <a:ea typeface="Times New Roman"/>
              <a:cs typeface="Times New Roman"/>
              <a:sym typeface="Times New Roman"/>
            </a:endParaRPr>
          </a:p>
          <a:p>
            <a:pPr indent="-317500" lvl="0" marL="457200" rtl="0" algn="l">
              <a:lnSpc>
                <a:spcPct val="115000"/>
              </a:lnSpc>
              <a:spcBef>
                <a:spcPts val="0"/>
              </a:spcBef>
              <a:spcAft>
                <a:spcPts val="0"/>
              </a:spcAft>
              <a:buClr>
                <a:srgbClr val="222222"/>
              </a:buClr>
              <a:buSzPts val="1400"/>
              <a:buFont typeface="Times New Roman"/>
              <a:buAutoNum type="arabicPeriod"/>
            </a:pPr>
            <a:r>
              <a:rPr lang="en">
                <a:solidFill>
                  <a:srgbClr val="222222"/>
                </a:solidFill>
                <a:highlight>
                  <a:schemeClr val="lt1"/>
                </a:highlight>
                <a:latin typeface="Times New Roman"/>
                <a:ea typeface="Times New Roman"/>
                <a:cs typeface="Times New Roman"/>
                <a:sym typeface="Times New Roman"/>
              </a:rPr>
              <a:t>Again, excess glucose is converted fatty acids, which in the present of insulin are packaged into triglycerides that are incorporated into VLDLs .</a:t>
            </a:r>
            <a:endParaRPr>
              <a:solidFill>
                <a:srgbClr val="222222"/>
              </a:solidFill>
              <a:highlight>
                <a:schemeClr val="lt1"/>
              </a:highlight>
              <a:latin typeface="Times New Roman"/>
              <a:ea typeface="Times New Roman"/>
              <a:cs typeface="Times New Roman"/>
              <a:sym typeface="Times New Roman"/>
            </a:endParaRPr>
          </a:p>
          <a:p>
            <a:pPr indent="-317500" lvl="0" marL="457200" rtl="0" algn="l">
              <a:lnSpc>
                <a:spcPct val="115000"/>
              </a:lnSpc>
              <a:spcBef>
                <a:spcPts val="0"/>
              </a:spcBef>
              <a:spcAft>
                <a:spcPts val="0"/>
              </a:spcAft>
              <a:buClr>
                <a:srgbClr val="222222"/>
              </a:buClr>
              <a:buSzPts val="1400"/>
              <a:buFont typeface="Times New Roman"/>
              <a:buAutoNum type="arabicPeriod"/>
            </a:pPr>
            <a:r>
              <a:rPr lang="en">
                <a:solidFill>
                  <a:srgbClr val="222222"/>
                </a:solidFill>
                <a:highlight>
                  <a:schemeClr val="lt1"/>
                </a:highlight>
                <a:latin typeface="Times New Roman"/>
                <a:ea typeface="Times New Roman"/>
                <a:cs typeface="Times New Roman"/>
                <a:sym typeface="Times New Roman"/>
              </a:rPr>
              <a:t>By decreasing the use of fatty acids in energy production, less acetyl-CoA is condensed to form ketone bodies, as we explained in the previous page. </a:t>
            </a:r>
            <a:endParaRPr>
              <a:solidFill>
                <a:srgbClr val="222222"/>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8"/>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7" name="Google Shape;177;p18"/>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8" name="Google Shape;178;p18"/>
          <p:cNvSpPr txBox="1"/>
          <p:nvPr/>
        </p:nvSpPr>
        <p:spPr>
          <a:xfrm>
            <a:off x="113685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Fourteen </a:t>
            </a:r>
            <a:endParaRPr sz="3300">
              <a:latin typeface="Oswald"/>
              <a:ea typeface="Oswald"/>
              <a:cs typeface="Oswald"/>
              <a:sym typeface="Oswald"/>
            </a:endParaRPr>
          </a:p>
        </p:txBody>
      </p:sp>
      <p:sp>
        <p:nvSpPr>
          <p:cNvPr id="179" name="Google Shape;179;p18"/>
          <p:cNvSpPr txBox="1"/>
          <p:nvPr/>
        </p:nvSpPr>
        <p:spPr>
          <a:xfrm>
            <a:off x="929925" y="1418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t>
            </a:r>
            <a:endParaRPr sz="3200">
              <a:solidFill>
                <a:srgbClr val="FFFFFF"/>
              </a:solidFill>
              <a:latin typeface="Oswald"/>
              <a:ea typeface="Oswald"/>
              <a:cs typeface="Oswald"/>
              <a:sym typeface="Oswald"/>
            </a:endParaRPr>
          </a:p>
        </p:txBody>
      </p:sp>
      <p:sp>
        <p:nvSpPr>
          <p:cNvPr id="180" name="Google Shape;180;p18"/>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graphicFrame>
        <p:nvGraphicFramePr>
          <p:cNvPr id="181" name="Google Shape;181;p18"/>
          <p:cNvGraphicFramePr/>
          <p:nvPr/>
        </p:nvGraphicFramePr>
        <p:xfrm>
          <a:off x="447090" y="1763369"/>
          <a:ext cx="3000000" cy="3000000"/>
        </p:xfrm>
        <a:graphic>
          <a:graphicData uri="http://schemas.openxmlformats.org/drawingml/2006/table">
            <a:tbl>
              <a:tblPr>
                <a:noFill/>
                <a:tableStyleId>{55D4CE54-0A92-4851-A905-4A23C3224F77}</a:tableStyleId>
              </a:tblPr>
              <a:tblGrid>
                <a:gridCol w="3489225"/>
                <a:gridCol w="9470925"/>
              </a:tblGrid>
              <a:tr h="678300">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TRANSPORTERS</a:t>
                      </a:r>
                      <a:endParaRPr sz="3600">
                        <a:solidFill>
                          <a:schemeClr val="lt1"/>
                        </a:solidFill>
                        <a:latin typeface="Oswald"/>
                        <a:ea typeface="Oswald"/>
                        <a:cs typeface="Oswald"/>
                        <a:sym typeface="Oswald"/>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PRESENT IN</a:t>
                      </a:r>
                      <a:endParaRPr sz="3600">
                        <a:solidFill>
                          <a:schemeClr val="lt1"/>
                        </a:solidFill>
                        <a:latin typeface="Oswald"/>
                        <a:ea typeface="Oswald"/>
                        <a:cs typeface="Oswald"/>
                        <a:sym typeface="Oswald"/>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1C232"/>
                    </a:solidFill>
                  </a:tcPr>
                </a:tc>
              </a:tr>
              <a:tr h="855125">
                <a:tc>
                  <a:txBody>
                    <a:bodyPr/>
                    <a:lstStyle/>
                    <a:p>
                      <a:pPr indent="0" lvl="0" marL="0" rtl="0" algn="ctr">
                        <a:spcBef>
                          <a:spcPts val="0"/>
                        </a:spcBef>
                        <a:spcAft>
                          <a:spcPts val="0"/>
                        </a:spcAft>
                        <a:buNone/>
                      </a:pPr>
                      <a:r>
                        <a:rPr b="1" lang="en" sz="2600">
                          <a:solidFill>
                            <a:schemeClr val="dk1"/>
                          </a:solidFill>
                          <a:latin typeface="Times New Roman"/>
                          <a:ea typeface="Times New Roman"/>
                          <a:cs typeface="Times New Roman"/>
                          <a:sym typeface="Times New Roman"/>
                        </a:rPr>
                        <a:t>GLUT-1</a:t>
                      </a:r>
                      <a:endParaRPr b="1" sz="2600">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 sz="2400">
                          <a:latin typeface="Times New Roman"/>
                          <a:ea typeface="Times New Roman"/>
                          <a:cs typeface="Times New Roman"/>
                          <a:sym typeface="Times New Roman"/>
                        </a:rPr>
                        <a:t>Blood brain barrier,</a:t>
                      </a:r>
                      <a:r>
                        <a:rPr lang="en" sz="2400">
                          <a:solidFill>
                            <a:srgbClr val="674EA7"/>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RBCs, </a:t>
                      </a:r>
                      <a:r>
                        <a:rPr lang="en" sz="2400">
                          <a:solidFill>
                            <a:srgbClr val="674EA7"/>
                          </a:solidFill>
                          <a:latin typeface="Times New Roman"/>
                          <a:ea typeface="Times New Roman"/>
                          <a:cs typeface="Times New Roman"/>
                          <a:sym typeface="Times New Roman"/>
                        </a:rPr>
                        <a:t>Placenta, </a:t>
                      </a:r>
                      <a:r>
                        <a:rPr lang="en" sz="2400">
                          <a:solidFill>
                            <a:srgbClr val="674EA7"/>
                          </a:solidFill>
                          <a:latin typeface="Times New Roman"/>
                          <a:ea typeface="Times New Roman"/>
                          <a:cs typeface="Times New Roman"/>
                          <a:sym typeface="Times New Roman"/>
                        </a:rPr>
                        <a:t>Kidneys and Colon.</a:t>
                      </a:r>
                      <a:endParaRPr sz="2600">
                        <a:solidFill>
                          <a:srgbClr val="674EA7"/>
                        </a:solidFill>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87267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GLUT-2</a:t>
                      </a:r>
                      <a:endParaRPr b="1" sz="2600">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 sz="2400">
                          <a:solidFill>
                            <a:schemeClr val="dk1"/>
                          </a:solidFill>
                          <a:latin typeface="Times New Roman"/>
                          <a:ea typeface="Times New Roman"/>
                          <a:cs typeface="Times New Roman"/>
                          <a:sym typeface="Times New Roman"/>
                        </a:rPr>
                        <a:t>β cells of Pancreas, Liver, Epithelial cells of small intestines and Kidneys.</a:t>
                      </a:r>
                      <a:endParaRPr sz="2600">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7830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GLUT-3</a:t>
                      </a:r>
                      <a:endParaRPr b="1" sz="2600">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 sz="2400">
                          <a:solidFill>
                            <a:schemeClr val="dk1"/>
                          </a:solidFill>
                          <a:latin typeface="Times New Roman"/>
                          <a:ea typeface="Times New Roman"/>
                          <a:cs typeface="Times New Roman"/>
                          <a:sym typeface="Times New Roman"/>
                        </a:rPr>
                        <a:t>Brain, </a:t>
                      </a:r>
                      <a:r>
                        <a:rPr lang="en" sz="2400">
                          <a:solidFill>
                            <a:srgbClr val="674EA7"/>
                          </a:solidFill>
                          <a:latin typeface="Times New Roman"/>
                          <a:ea typeface="Times New Roman"/>
                          <a:cs typeface="Times New Roman"/>
                          <a:sym typeface="Times New Roman"/>
                        </a:rPr>
                        <a:t>Placenta </a:t>
                      </a:r>
                      <a:r>
                        <a:rPr lang="en" sz="2400">
                          <a:latin typeface="Times New Roman"/>
                          <a:ea typeface="Times New Roman"/>
                          <a:cs typeface="Times New Roman"/>
                          <a:sym typeface="Times New Roman"/>
                        </a:rPr>
                        <a:t>and</a:t>
                      </a:r>
                      <a:r>
                        <a:rPr lang="en" sz="2400">
                          <a:solidFill>
                            <a:srgbClr val="674EA7"/>
                          </a:solidFill>
                          <a:latin typeface="Times New Roman"/>
                          <a:ea typeface="Times New Roman"/>
                          <a:cs typeface="Times New Roman"/>
                          <a:sym typeface="Times New Roman"/>
                        </a:rPr>
                        <a:t> Kidneys.</a:t>
                      </a:r>
                      <a:endParaRPr sz="2600">
                        <a:solidFill>
                          <a:srgbClr val="674EA7"/>
                        </a:solidFill>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78300">
                <a:tc>
                  <a:txBody>
                    <a:bodyPr/>
                    <a:lstStyle/>
                    <a:p>
                      <a:pPr indent="0" lvl="0" marL="0" rtl="0" algn="ctr">
                        <a:spcBef>
                          <a:spcPts val="0"/>
                        </a:spcBef>
                        <a:spcAft>
                          <a:spcPts val="0"/>
                        </a:spcAft>
                        <a:buNone/>
                      </a:pPr>
                      <a:r>
                        <a:rPr b="1" lang="en" sz="2600">
                          <a:solidFill>
                            <a:srgbClr val="CC4125"/>
                          </a:solidFill>
                          <a:latin typeface="Times New Roman"/>
                          <a:ea typeface="Times New Roman"/>
                          <a:cs typeface="Times New Roman"/>
                          <a:sym typeface="Times New Roman"/>
                        </a:rPr>
                        <a:t>GLUT-4</a:t>
                      </a:r>
                      <a:endParaRPr b="1" sz="2600">
                        <a:solidFill>
                          <a:srgbClr val="CC4125"/>
                        </a:solidFill>
                        <a:latin typeface="Times New Roman"/>
                        <a:ea typeface="Times New Roman"/>
                        <a:cs typeface="Times New Roman"/>
                        <a:sym typeface="Times New Roman"/>
                      </a:endParaRPr>
                    </a:p>
                    <a:p>
                      <a:pPr indent="0" lvl="0" marL="0" rtl="0" algn="ctr">
                        <a:spcBef>
                          <a:spcPts val="0"/>
                        </a:spcBef>
                        <a:spcAft>
                          <a:spcPts val="0"/>
                        </a:spcAft>
                        <a:buNone/>
                      </a:pPr>
                      <a:r>
                        <a:rPr lang="en">
                          <a:solidFill>
                            <a:srgbClr val="45818E"/>
                          </a:solidFill>
                          <a:latin typeface="Times New Roman"/>
                          <a:ea typeface="Times New Roman"/>
                          <a:cs typeface="Times New Roman"/>
                          <a:sym typeface="Times New Roman"/>
                        </a:rPr>
                        <a:t>(</a:t>
                      </a:r>
                      <a:r>
                        <a:rPr lang="en">
                          <a:solidFill>
                            <a:srgbClr val="45818E"/>
                          </a:solidFill>
                          <a:latin typeface="Times New Roman"/>
                          <a:ea typeface="Times New Roman"/>
                          <a:cs typeface="Times New Roman"/>
                          <a:sym typeface="Times New Roman"/>
                        </a:rPr>
                        <a:t>Insulin </a:t>
                      </a:r>
                      <a:r>
                        <a:rPr lang="en">
                          <a:solidFill>
                            <a:srgbClr val="45818E"/>
                          </a:solidFill>
                          <a:latin typeface="Times New Roman"/>
                          <a:ea typeface="Times New Roman"/>
                          <a:cs typeface="Times New Roman"/>
                          <a:sym typeface="Times New Roman"/>
                        </a:rPr>
                        <a:t>sensitive transporter)</a:t>
                      </a:r>
                      <a:endParaRPr>
                        <a:solidFill>
                          <a:srgbClr val="45818E"/>
                        </a:solidFill>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 sz="2400">
                          <a:solidFill>
                            <a:schemeClr val="dk1"/>
                          </a:solidFill>
                          <a:latin typeface="Times New Roman"/>
                          <a:ea typeface="Times New Roman"/>
                          <a:cs typeface="Times New Roman"/>
                          <a:sym typeface="Times New Roman"/>
                        </a:rPr>
                        <a:t>Skeletal Muscles</a:t>
                      </a:r>
                      <a:r>
                        <a:rPr baseline="30000" lang="en" sz="2400">
                          <a:solidFill>
                            <a:schemeClr val="dk1"/>
                          </a:solidFill>
                          <a:latin typeface="Times New Roman"/>
                          <a:ea typeface="Times New Roman"/>
                          <a:cs typeface="Times New Roman"/>
                          <a:sym typeface="Times New Roman"/>
                        </a:rPr>
                        <a:t>1</a:t>
                      </a:r>
                      <a:r>
                        <a:rPr lang="en" sz="2400">
                          <a:solidFill>
                            <a:schemeClr val="dk1"/>
                          </a:solidFill>
                          <a:latin typeface="Times New Roman"/>
                          <a:ea typeface="Times New Roman"/>
                          <a:cs typeface="Times New Roman"/>
                          <a:sym typeface="Times New Roman"/>
                        </a:rPr>
                        <a:t>, Cardiac muscles and Adipose tissue.</a:t>
                      </a:r>
                      <a:endParaRPr sz="2600">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7830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GLUT-5</a:t>
                      </a:r>
                      <a:endParaRPr b="1" sz="2600">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 sz="2400">
                          <a:solidFill>
                            <a:srgbClr val="674EA7"/>
                          </a:solidFill>
                          <a:latin typeface="Times New Roman"/>
                          <a:ea typeface="Times New Roman"/>
                          <a:cs typeface="Times New Roman"/>
                          <a:sym typeface="Times New Roman"/>
                        </a:rPr>
                        <a:t>Jejunum and Sperm.</a:t>
                      </a:r>
                      <a:endParaRPr sz="2600">
                        <a:solidFill>
                          <a:srgbClr val="674EA7"/>
                        </a:solidFill>
                        <a:latin typeface="Times New Roman"/>
                        <a:ea typeface="Times New Roman"/>
                        <a:cs typeface="Times New Roman"/>
                        <a:sym typeface="Times New Roman"/>
                      </a:endParaRPr>
                    </a:p>
                  </a:txBody>
                  <a:tcPr marT="54550" marB="54550" marR="54550" marL="5455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182" name="Google Shape;182;p18"/>
          <p:cNvSpPr txBox="1"/>
          <p:nvPr/>
        </p:nvSpPr>
        <p:spPr>
          <a:xfrm>
            <a:off x="5630200" y="6548000"/>
            <a:ext cx="2334300" cy="6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latin typeface="Merriweather"/>
                <a:ea typeface="Merriweather"/>
                <a:cs typeface="Merriweather"/>
                <a:sym typeface="Merriweather"/>
              </a:rPr>
              <a:t>Table 14-3</a:t>
            </a:r>
            <a:endParaRPr sz="2500"/>
          </a:p>
        </p:txBody>
      </p:sp>
      <p:sp>
        <p:nvSpPr>
          <p:cNvPr id="183" name="Google Shape;183;p18"/>
          <p:cNvSpPr txBox="1"/>
          <p:nvPr/>
        </p:nvSpPr>
        <p:spPr>
          <a:xfrm>
            <a:off x="837300" y="707525"/>
            <a:ext cx="10362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Glucose Transporters System</a:t>
            </a:r>
            <a:endParaRPr sz="4800">
              <a:solidFill>
                <a:srgbClr val="F1C232"/>
              </a:solidFill>
              <a:latin typeface="Oswald"/>
              <a:ea typeface="Oswald"/>
              <a:cs typeface="Oswald"/>
              <a:sym typeface="Oswald"/>
            </a:endParaRPr>
          </a:p>
        </p:txBody>
      </p:sp>
      <p:sp>
        <p:nvSpPr>
          <p:cNvPr id="184" name="Google Shape;184;p18"/>
          <p:cNvSpPr/>
          <p:nvPr/>
        </p:nvSpPr>
        <p:spPr>
          <a:xfrm>
            <a:off x="447091" y="110887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85" name="Google Shape;185;p18"/>
          <p:cNvPicPr preferRelativeResize="0"/>
          <p:nvPr/>
        </p:nvPicPr>
        <p:blipFill>
          <a:blip r:embed="rId3">
            <a:alphaModFix/>
          </a:blip>
          <a:stretch>
            <a:fillRect/>
          </a:stretch>
        </p:blipFill>
        <p:spPr>
          <a:xfrm>
            <a:off x="7976455" y="7773440"/>
            <a:ext cx="4289051" cy="5608184"/>
          </a:xfrm>
          <a:prstGeom prst="rect">
            <a:avLst/>
          </a:prstGeom>
          <a:noFill/>
          <a:ln cap="flat" cmpd="sng" w="19050">
            <a:solidFill>
              <a:srgbClr val="F1C232"/>
            </a:solidFill>
            <a:prstDash val="solid"/>
            <a:round/>
            <a:headEnd len="sm" w="sm" type="none"/>
            <a:tailEnd len="sm" w="sm" type="none"/>
          </a:ln>
        </p:spPr>
      </p:pic>
      <p:pic>
        <p:nvPicPr>
          <p:cNvPr id="186" name="Google Shape;186;p18"/>
          <p:cNvPicPr preferRelativeResize="0"/>
          <p:nvPr/>
        </p:nvPicPr>
        <p:blipFill>
          <a:blip r:embed="rId4">
            <a:alphaModFix/>
          </a:blip>
          <a:stretch>
            <a:fillRect/>
          </a:stretch>
        </p:blipFill>
        <p:spPr>
          <a:xfrm>
            <a:off x="2169322" y="7618719"/>
            <a:ext cx="4573556" cy="5917627"/>
          </a:xfrm>
          <a:prstGeom prst="rect">
            <a:avLst/>
          </a:prstGeom>
          <a:noFill/>
          <a:ln cap="flat" cmpd="sng" w="19050">
            <a:solidFill>
              <a:srgbClr val="F1C232"/>
            </a:solidFill>
            <a:prstDash val="solid"/>
            <a:round/>
            <a:headEnd len="sm" w="sm" type="none"/>
            <a:tailEnd len="sm" w="sm" type="none"/>
          </a:ln>
        </p:spPr>
      </p:pic>
      <p:sp>
        <p:nvSpPr>
          <p:cNvPr id="187" name="Google Shape;187;p18"/>
          <p:cNvSpPr txBox="1"/>
          <p:nvPr/>
        </p:nvSpPr>
        <p:spPr>
          <a:xfrm>
            <a:off x="1871249" y="13650395"/>
            <a:ext cx="5082761" cy="69806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14-7 </a:t>
            </a:r>
            <a:r>
              <a:rPr lang="en" sz="2400">
                <a:solidFill>
                  <a:schemeClr val="dk1"/>
                </a:solidFill>
                <a:latin typeface="Merriweather"/>
                <a:ea typeface="Merriweather"/>
                <a:cs typeface="Merriweather"/>
                <a:sym typeface="Merriweather"/>
              </a:rPr>
              <a:t>Summary of insulin.</a:t>
            </a:r>
            <a:endParaRPr/>
          </a:p>
        </p:txBody>
      </p:sp>
      <p:sp>
        <p:nvSpPr>
          <p:cNvPr id="188" name="Google Shape;188;p18"/>
          <p:cNvSpPr txBox="1"/>
          <p:nvPr/>
        </p:nvSpPr>
        <p:spPr>
          <a:xfrm>
            <a:off x="7789857" y="13536346"/>
            <a:ext cx="4766837" cy="69806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14-8 </a:t>
            </a:r>
            <a:r>
              <a:rPr lang="en" sz="2400">
                <a:solidFill>
                  <a:schemeClr val="dk1"/>
                </a:solidFill>
                <a:latin typeface="Merriweather"/>
                <a:ea typeface="Merriweather"/>
                <a:cs typeface="Merriweather"/>
                <a:sym typeface="Merriweather"/>
              </a:rPr>
              <a:t>Summary of insulin actions.</a:t>
            </a:r>
            <a:endParaRPr/>
          </a:p>
        </p:txBody>
      </p:sp>
      <p:sp>
        <p:nvSpPr>
          <p:cNvPr id="189" name="Google Shape;189;p18"/>
          <p:cNvSpPr txBox="1"/>
          <p:nvPr/>
        </p:nvSpPr>
        <p:spPr>
          <a:xfrm>
            <a:off x="1144475" y="14645000"/>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Glucagon </a:t>
            </a:r>
            <a:endParaRPr sz="4800">
              <a:solidFill>
                <a:srgbClr val="F1C232"/>
              </a:solidFill>
              <a:latin typeface="Oswald"/>
              <a:ea typeface="Oswald"/>
              <a:cs typeface="Oswald"/>
              <a:sym typeface="Oswald"/>
            </a:endParaRPr>
          </a:p>
        </p:txBody>
      </p:sp>
      <p:sp>
        <p:nvSpPr>
          <p:cNvPr id="190" name="Google Shape;190;p18"/>
          <p:cNvSpPr/>
          <p:nvPr/>
        </p:nvSpPr>
        <p:spPr>
          <a:xfrm>
            <a:off x="754253" y="1504636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1" name="Google Shape;191;p18"/>
          <p:cNvSpPr txBox="1"/>
          <p:nvPr/>
        </p:nvSpPr>
        <p:spPr>
          <a:xfrm>
            <a:off x="630800" y="15714400"/>
            <a:ext cx="12960300" cy="26244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A 29-amino-acid polypeptide hormone that is a potent hyp</a:t>
            </a:r>
            <a:r>
              <a:rPr lang="en" sz="2700" u="sng">
                <a:latin typeface="Times New Roman"/>
                <a:ea typeface="Times New Roman"/>
                <a:cs typeface="Times New Roman"/>
                <a:sym typeface="Times New Roman"/>
              </a:rPr>
              <a:t>er</a:t>
            </a:r>
            <a:r>
              <a:rPr lang="en" sz="2700">
                <a:latin typeface="Times New Roman"/>
                <a:ea typeface="Times New Roman"/>
                <a:cs typeface="Times New Roman"/>
                <a:sym typeface="Times New Roman"/>
              </a:rPr>
              <a:t>glycemic agent. </a:t>
            </a:r>
            <a:r>
              <a:rPr lang="en" sz="2700">
                <a:solidFill>
                  <a:srgbClr val="999999"/>
                </a:solidFill>
                <a:latin typeface="Times New Roman"/>
                <a:ea typeface="Times New Roman"/>
                <a:cs typeface="Times New Roman"/>
                <a:sym typeface="Times New Roman"/>
              </a:rPr>
              <a:t>(when glucagon is injected into an animal, a profound hyperglycemia occurs)</a:t>
            </a:r>
            <a:endParaRPr sz="2700">
              <a:solidFill>
                <a:srgbClr val="999999"/>
              </a:solidFill>
              <a:latin typeface="Times New Roman"/>
              <a:ea typeface="Times New Roman"/>
              <a:cs typeface="Times New Roman"/>
              <a:sym typeface="Times New Roman"/>
            </a:endParaRPr>
          </a:p>
          <a:p>
            <a:pPr indent="-400050" lvl="0" marL="457200" rtl="0" algn="l">
              <a:spcBef>
                <a:spcPts val="0"/>
              </a:spcBef>
              <a:spcAft>
                <a:spcPts val="0"/>
              </a:spcAft>
              <a:buSzPts val="2700"/>
              <a:buFont typeface="Times New Roman"/>
              <a:buChar char="-"/>
            </a:pPr>
            <a:r>
              <a:rPr lang="en" sz="2700">
                <a:latin typeface="Times New Roman"/>
                <a:ea typeface="Times New Roman"/>
                <a:cs typeface="Times New Roman"/>
                <a:sym typeface="Times New Roman"/>
              </a:rPr>
              <a:t>Produced by </a:t>
            </a:r>
            <a:r>
              <a:rPr b="1" lang="en" sz="2700">
                <a:solidFill>
                  <a:srgbClr val="CC4125"/>
                </a:solidFill>
                <a:highlight>
                  <a:srgbClr val="FFFFFF"/>
                </a:highlight>
              </a:rPr>
              <a:t>α</a:t>
            </a:r>
            <a:r>
              <a:rPr b="1" lang="en" sz="2700">
                <a:solidFill>
                  <a:srgbClr val="CC4125"/>
                </a:solidFill>
                <a:latin typeface="Times New Roman"/>
                <a:ea typeface="Times New Roman"/>
                <a:cs typeface="Times New Roman"/>
                <a:sym typeface="Times New Roman"/>
              </a:rPr>
              <a:t>-cells</a:t>
            </a:r>
            <a:r>
              <a:rPr lang="en" sz="2700">
                <a:latin typeface="Times New Roman"/>
                <a:ea typeface="Times New Roman"/>
                <a:cs typeface="Times New Roman"/>
                <a:sym typeface="Times New Roman"/>
              </a:rPr>
              <a:t> in the pancreas.</a:t>
            </a:r>
            <a:endParaRPr sz="2700">
              <a:latin typeface="Times New Roman"/>
              <a:ea typeface="Times New Roman"/>
              <a:cs typeface="Times New Roman"/>
              <a:sym typeface="Times New Roman"/>
            </a:endParaRPr>
          </a:p>
          <a:p>
            <a:pPr indent="-400050" lvl="0" marL="457200" rtl="0" algn="l">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DNA (chromosome </a:t>
            </a:r>
            <a:r>
              <a:rPr b="1" lang="en" sz="2700">
                <a:solidFill>
                  <a:schemeClr val="dk1"/>
                </a:solidFill>
                <a:latin typeface="Times New Roman"/>
                <a:ea typeface="Times New Roman"/>
                <a:cs typeface="Times New Roman"/>
                <a:sym typeface="Times New Roman"/>
              </a:rPr>
              <a:t>2</a:t>
            </a:r>
            <a:r>
              <a:rPr lang="en" sz="2700">
                <a:solidFill>
                  <a:schemeClr val="dk1"/>
                </a:solidFill>
                <a:latin typeface="Times New Roman"/>
                <a:ea typeface="Times New Roman"/>
                <a:cs typeface="Times New Roman"/>
                <a:sym typeface="Times New Roman"/>
              </a:rPr>
              <a:t>) in </a:t>
            </a:r>
            <a:r>
              <a:rPr b="1" lang="en" sz="2700">
                <a:solidFill>
                  <a:srgbClr val="222222"/>
                </a:solidFill>
                <a:highlight>
                  <a:srgbClr val="FFFFFF"/>
                </a:highlight>
              </a:rPr>
              <a:t>α</a:t>
            </a:r>
            <a:r>
              <a:rPr lang="en" sz="2700">
                <a:solidFill>
                  <a:schemeClr val="dk1"/>
                </a:solidFill>
                <a:latin typeface="Times New Roman"/>
                <a:ea typeface="Times New Roman"/>
                <a:cs typeface="Times New Roman"/>
                <a:sym typeface="Times New Roman"/>
              </a:rPr>
              <a:t>-cells </a:t>
            </a:r>
            <a:r>
              <a:rPr lang="en" sz="2700">
                <a:solidFill>
                  <a:srgbClr val="222222"/>
                </a:solidFill>
                <a:highlight>
                  <a:schemeClr val="lt1"/>
                </a:highlight>
                <a:latin typeface="Times New Roman"/>
                <a:ea typeface="Times New Roman"/>
                <a:cs typeface="Times New Roman"/>
                <a:sym typeface="Times New Roman"/>
              </a:rPr>
              <a:t>→ mRNA → Preproglucagon → Proglucagon → </a:t>
            </a:r>
            <a:r>
              <a:rPr b="1" lang="en" sz="2700">
                <a:solidFill>
                  <a:srgbClr val="222222"/>
                </a:solidFill>
                <a:highlight>
                  <a:schemeClr val="lt1"/>
                </a:highlight>
                <a:latin typeface="Times New Roman"/>
                <a:ea typeface="Times New Roman"/>
                <a:cs typeface="Times New Roman"/>
                <a:sym typeface="Times New Roman"/>
              </a:rPr>
              <a:t>Glucagon. </a:t>
            </a:r>
            <a:endParaRPr b="1" sz="2700">
              <a:solidFill>
                <a:srgbClr val="222222"/>
              </a:solidFill>
              <a:highlight>
                <a:schemeClr val="lt1"/>
              </a:highlight>
              <a:latin typeface="Times New Roman"/>
              <a:ea typeface="Times New Roman"/>
              <a:cs typeface="Times New Roman"/>
              <a:sym typeface="Times New Roman"/>
            </a:endParaRPr>
          </a:p>
          <a:p>
            <a:pPr indent="0" lvl="0" marL="457200" rtl="0" algn="l">
              <a:spcBef>
                <a:spcPts val="0"/>
              </a:spcBef>
              <a:spcAft>
                <a:spcPts val="0"/>
              </a:spcAft>
              <a:buNone/>
            </a:pPr>
            <a:r>
              <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2700">
              <a:latin typeface="Times New Roman"/>
              <a:ea typeface="Times New Roman"/>
              <a:cs typeface="Times New Roman"/>
              <a:sym typeface="Times New Roman"/>
            </a:endParaRPr>
          </a:p>
          <a:p>
            <a:pPr indent="0" lvl="0" marL="0" rtl="0" algn="l">
              <a:spcBef>
                <a:spcPts val="0"/>
              </a:spcBef>
              <a:spcAft>
                <a:spcPts val="0"/>
              </a:spcAft>
              <a:buNone/>
            </a:pPr>
            <a:r>
              <a:t/>
            </a:r>
            <a:endParaRPr sz="2700">
              <a:latin typeface="Times New Roman"/>
              <a:ea typeface="Times New Roman"/>
              <a:cs typeface="Times New Roman"/>
              <a:sym typeface="Times New Roman"/>
            </a:endParaRPr>
          </a:p>
        </p:txBody>
      </p:sp>
      <p:sp>
        <p:nvSpPr>
          <p:cNvPr id="192" name="Google Shape;192;p18"/>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193" name="Google Shape;193;p18"/>
          <p:cNvSpPr/>
          <p:nvPr/>
        </p:nvSpPr>
        <p:spPr>
          <a:xfrm>
            <a:off x="545100" y="182845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4" name="Google Shape;194;p18"/>
          <p:cNvSpPr/>
          <p:nvPr/>
        </p:nvSpPr>
        <p:spPr>
          <a:xfrm>
            <a:off x="0" y="18284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5" name="Google Shape;195;p18"/>
          <p:cNvSpPr txBox="1"/>
          <p:nvPr/>
        </p:nvSpPr>
        <p:spPr>
          <a:xfrm>
            <a:off x="630800" y="182301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96" name="Google Shape;196;p18"/>
          <p:cNvSpPr txBox="1"/>
          <p:nvPr/>
        </p:nvSpPr>
        <p:spPr>
          <a:xfrm>
            <a:off x="-48850" y="18718750"/>
            <a:ext cx="13837500" cy="964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During exercise insulin levels are low. However, the skeletal muscle glucose uptake is high and that </a:t>
            </a:r>
            <a:r>
              <a:rPr lang="en" sz="1700">
                <a:highlight>
                  <a:srgbClr val="FFFFFF"/>
                </a:highlight>
                <a:latin typeface="Times New Roman"/>
                <a:ea typeface="Times New Roman"/>
                <a:cs typeface="Times New Roman"/>
                <a:sym typeface="Times New Roman"/>
              </a:rPr>
              <a:t>results from a coordinated increase in rates of glucose delivery (higher perfusion) and surface membrane glucose transport (GLUT4). The mechanism behind the movement of GLUT4 to surface membrane and the subsequent increase in transport by muscle contractions is likely to occur through intracellular signaling involving Ca</a:t>
            </a:r>
            <a:r>
              <a:rPr baseline="30000" lang="en" sz="1700">
                <a:highlight>
                  <a:srgbClr val="FFFFFF"/>
                </a:highlight>
                <a:latin typeface="Times New Roman"/>
                <a:ea typeface="Times New Roman"/>
                <a:cs typeface="Times New Roman"/>
                <a:sym typeface="Times New Roman"/>
              </a:rPr>
              <a:t>2+</a:t>
            </a:r>
            <a:r>
              <a:rPr lang="en" sz="1700">
                <a:highlight>
                  <a:srgbClr val="FFFFFF"/>
                </a:highlight>
                <a:latin typeface="Times New Roman"/>
                <a:ea typeface="Times New Roman"/>
                <a:cs typeface="Times New Roman"/>
                <a:sym typeface="Times New Roman"/>
              </a:rPr>
              <a:t>-calmodulin -dependent protein kinase and possibly protein kinase C.</a:t>
            </a:r>
            <a:endParaRPr sz="17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19"/>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2" name="Google Shape;202;p19"/>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3" name="Google Shape;203;p19"/>
          <p:cNvSpPr txBox="1"/>
          <p:nvPr/>
        </p:nvSpPr>
        <p:spPr>
          <a:xfrm>
            <a:off x="113685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Fourteen </a:t>
            </a:r>
            <a:endParaRPr sz="3300">
              <a:latin typeface="Oswald"/>
              <a:ea typeface="Oswald"/>
              <a:cs typeface="Oswald"/>
              <a:sym typeface="Oswald"/>
            </a:endParaRPr>
          </a:p>
        </p:txBody>
      </p:sp>
      <p:sp>
        <p:nvSpPr>
          <p:cNvPr id="204" name="Google Shape;204;p19"/>
          <p:cNvSpPr txBox="1"/>
          <p:nvPr/>
        </p:nvSpPr>
        <p:spPr>
          <a:xfrm>
            <a:off x="929925" y="1418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PANCREAS </a:t>
            </a:r>
            <a:endParaRPr sz="3200">
              <a:solidFill>
                <a:srgbClr val="FFFFFF"/>
              </a:solidFill>
              <a:latin typeface="Oswald"/>
              <a:ea typeface="Oswald"/>
              <a:cs typeface="Oswald"/>
              <a:sym typeface="Oswald"/>
            </a:endParaRPr>
          </a:p>
        </p:txBody>
      </p:sp>
      <p:sp>
        <p:nvSpPr>
          <p:cNvPr id="205" name="Google Shape;205;p19"/>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206" name="Google Shape;206;p19"/>
          <p:cNvSpPr txBox="1"/>
          <p:nvPr/>
        </p:nvSpPr>
        <p:spPr>
          <a:xfrm>
            <a:off x="1046855" y="689100"/>
            <a:ext cx="10245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Regulation and Actions of </a:t>
            </a:r>
            <a:r>
              <a:rPr lang="en" sz="4800">
                <a:solidFill>
                  <a:srgbClr val="F1C232"/>
                </a:solidFill>
                <a:latin typeface="Oswald"/>
                <a:ea typeface="Oswald"/>
                <a:cs typeface="Oswald"/>
                <a:sym typeface="Oswald"/>
              </a:rPr>
              <a:t>Glucagon</a:t>
            </a:r>
            <a:r>
              <a:rPr baseline="30000" lang="en" sz="4800">
                <a:solidFill>
                  <a:srgbClr val="F1C232"/>
                </a:solidFill>
                <a:latin typeface="Oswald"/>
                <a:ea typeface="Oswald"/>
                <a:cs typeface="Oswald"/>
                <a:sym typeface="Oswald"/>
              </a:rPr>
              <a:t>1</a:t>
            </a:r>
            <a:endParaRPr baseline="30000" sz="4800">
              <a:solidFill>
                <a:srgbClr val="F1C232"/>
              </a:solidFill>
              <a:latin typeface="Oswald"/>
              <a:ea typeface="Oswald"/>
              <a:cs typeface="Oswald"/>
              <a:sym typeface="Oswald"/>
            </a:endParaRPr>
          </a:p>
        </p:txBody>
      </p:sp>
      <p:sp>
        <p:nvSpPr>
          <p:cNvPr id="207" name="Google Shape;207;p19"/>
          <p:cNvSpPr/>
          <p:nvPr/>
        </p:nvSpPr>
        <p:spPr>
          <a:xfrm>
            <a:off x="656628" y="106240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08" name="Google Shape;208;p19"/>
          <p:cNvPicPr preferRelativeResize="0"/>
          <p:nvPr/>
        </p:nvPicPr>
        <p:blipFill rotWithShape="1">
          <a:blip r:embed="rId3">
            <a:alphaModFix/>
          </a:blip>
          <a:srcRect b="19464" l="20957" r="21906" t="23470"/>
          <a:stretch/>
        </p:blipFill>
        <p:spPr>
          <a:xfrm>
            <a:off x="356634" y="11042738"/>
            <a:ext cx="4982140" cy="3317099"/>
          </a:xfrm>
          <a:prstGeom prst="rect">
            <a:avLst/>
          </a:prstGeom>
          <a:noFill/>
          <a:ln cap="flat" cmpd="sng" w="19050">
            <a:solidFill>
              <a:srgbClr val="F1C232"/>
            </a:solidFill>
            <a:prstDash val="solid"/>
            <a:round/>
            <a:headEnd len="sm" w="sm" type="none"/>
            <a:tailEnd len="sm" w="sm" type="none"/>
          </a:ln>
        </p:spPr>
      </p:pic>
      <p:sp>
        <p:nvSpPr>
          <p:cNvPr id="209" name="Google Shape;209;p19"/>
          <p:cNvSpPr txBox="1"/>
          <p:nvPr/>
        </p:nvSpPr>
        <p:spPr>
          <a:xfrm>
            <a:off x="-90468" y="14303034"/>
            <a:ext cx="4766700" cy="6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14-9 </a:t>
            </a:r>
            <a:r>
              <a:rPr lang="en" sz="2400">
                <a:solidFill>
                  <a:schemeClr val="dk1"/>
                </a:solidFill>
                <a:latin typeface="Merriweather"/>
                <a:ea typeface="Merriweather"/>
                <a:cs typeface="Merriweather"/>
                <a:sym typeface="Merriweather"/>
              </a:rPr>
              <a:t>Summary of </a:t>
            </a:r>
            <a:r>
              <a:rPr lang="en" sz="2400">
                <a:solidFill>
                  <a:schemeClr val="dk1"/>
                </a:solidFill>
                <a:latin typeface="Merriweather"/>
                <a:ea typeface="Merriweather"/>
                <a:cs typeface="Merriweather"/>
                <a:sym typeface="Merriweather"/>
              </a:rPr>
              <a:t>glucagon</a:t>
            </a:r>
            <a:r>
              <a:rPr lang="en" sz="2400">
                <a:solidFill>
                  <a:schemeClr val="dk1"/>
                </a:solidFill>
                <a:latin typeface="Merriweather"/>
                <a:ea typeface="Merriweather"/>
                <a:cs typeface="Merriweather"/>
                <a:sym typeface="Merriweather"/>
              </a:rPr>
              <a:t> actions.</a:t>
            </a:r>
            <a:endParaRPr/>
          </a:p>
        </p:txBody>
      </p:sp>
      <p:pic>
        <p:nvPicPr>
          <p:cNvPr id="210" name="Google Shape;210;p19"/>
          <p:cNvPicPr preferRelativeResize="0"/>
          <p:nvPr/>
        </p:nvPicPr>
        <p:blipFill rotWithShape="1">
          <a:blip r:embed="rId4">
            <a:alphaModFix/>
          </a:blip>
          <a:srcRect b="21050" l="31067" r="33003" t="14809"/>
          <a:stretch/>
        </p:blipFill>
        <p:spPr>
          <a:xfrm>
            <a:off x="10188752" y="10499588"/>
            <a:ext cx="3123671" cy="3717499"/>
          </a:xfrm>
          <a:prstGeom prst="rect">
            <a:avLst/>
          </a:prstGeom>
          <a:noFill/>
          <a:ln cap="flat" cmpd="sng" w="19050">
            <a:solidFill>
              <a:srgbClr val="F1C232"/>
            </a:solidFill>
            <a:prstDash val="solid"/>
            <a:round/>
            <a:headEnd len="sm" w="sm" type="none"/>
            <a:tailEnd len="sm" w="sm" type="none"/>
          </a:ln>
        </p:spPr>
      </p:pic>
      <p:sp>
        <p:nvSpPr>
          <p:cNvPr id="211" name="Google Shape;211;p19"/>
          <p:cNvSpPr txBox="1"/>
          <p:nvPr/>
        </p:nvSpPr>
        <p:spPr>
          <a:xfrm>
            <a:off x="9448307" y="14204884"/>
            <a:ext cx="4766700" cy="6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14-10 </a:t>
            </a:r>
            <a:r>
              <a:rPr lang="en" sz="2400">
                <a:solidFill>
                  <a:schemeClr val="dk1"/>
                </a:solidFill>
                <a:latin typeface="Merriweather"/>
                <a:ea typeface="Merriweather"/>
                <a:cs typeface="Merriweather"/>
                <a:sym typeface="Merriweather"/>
              </a:rPr>
              <a:t>Summary of glucagon. </a:t>
            </a:r>
            <a:endParaRPr/>
          </a:p>
        </p:txBody>
      </p:sp>
      <p:pic>
        <p:nvPicPr>
          <p:cNvPr id="212" name="Google Shape;212;p19"/>
          <p:cNvPicPr preferRelativeResize="0"/>
          <p:nvPr/>
        </p:nvPicPr>
        <p:blipFill rotWithShape="1">
          <a:blip r:embed="rId5">
            <a:alphaModFix/>
          </a:blip>
          <a:srcRect b="20246" l="23433" r="24469" t="23731"/>
          <a:stretch/>
        </p:blipFill>
        <p:spPr>
          <a:xfrm>
            <a:off x="4891865" y="14833750"/>
            <a:ext cx="4626583" cy="3317099"/>
          </a:xfrm>
          <a:prstGeom prst="rect">
            <a:avLst/>
          </a:prstGeom>
          <a:noFill/>
          <a:ln cap="flat" cmpd="sng" w="19050">
            <a:solidFill>
              <a:srgbClr val="F1C232"/>
            </a:solidFill>
            <a:prstDash val="solid"/>
            <a:round/>
            <a:headEnd len="sm" w="sm" type="none"/>
            <a:tailEnd len="sm" w="sm" type="none"/>
          </a:ln>
        </p:spPr>
      </p:pic>
      <p:sp>
        <p:nvSpPr>
          <p:cNvPr id="213" name="Google Shape;213;p19"/>
          <p:cNvSpPr txBox="1"/>
          <p:nvPr/>
        </p:nvSpPr>
        <p:spPr>
          <a:xfrm>
            <a:off x="2186827" y="18094050"/>
            <a:ext cx="10515600" cy="6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Merriweather"/>
                <a:ea typeface="Merriweather"/>
                <a:cs typeface="Merriweather"/>
                <a:sym typeface="Merriweather"/>
              </a:rPr>
              <a:t>Figure</a:t>
            </a:r>
            <a:r>
              <a:rPr b="1" lang="en" sz="2600">
                <a:solidFill>
                  <a:schemeClr val="dk1"/>
                </a:solidFill>
                <a:latin typeface="Merriweather"/>
                <a:ea typeface="Merriweather"/>
                <a:cs typeface="Merriweather"/>
                <a:sym typeface="Merriweather"/>
              </a:rPr>
              <a:t> 14-11 </a:t>
            </a:r>
            <a:r>
              <a:rPr lang="en" sz="2400">
                <a:solidFill>
                  <a:schemeClr val="dk1"/>
                </a:solidFill>
                <a:latin typeface="Merriweather"/>
                <a:ea typeface="Merriweather"/>
                <a:cs typeface="Merriweather"/>
                <a:sym typeface="Merriweather"/>
              </a:rPr>
              <a:t>The Regulation Of Blood Glucose Concentrations.</a:t>
            </a:r>
            <a:endParaRPr/>
          </a:p>
        </p:txBody>
      </p:sp>
      <p:sp>
        <p:nvSpPr>
          <p:cNvPr id="214" name="Google Shape;214;p19"/>
          <p:cNvSpPr txBox="1"/>
          <p:nvPr/>
        </p:nvSpPr>
        <p:spPr>
          <a:xfrm>
            <a:off x="124677" y="93000"/>
            <a:ext cx="531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15" name="Google Shape;215;p19"/>
          <p:cNvSpPr txBox="1"/>
          <p:nvPr/>
        </p:nvSpPr>
        <p:spPr>
          <a:xfrm>
            <a:off x="6316000" y="5709800"/>
            <a:ext cx="2334300" cy="6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latin typeface="Merriweather"/>
                <a:ea typeface="Merriweather"/>
                <a:cs typeface="Merriweather"/>
                <a:sym typeface="Merriweather"/>
              </a:rPr>
              <a:t>Table 14-4</a:t>
            </a:r>
            <a:endParaRPr sz="2500"/>
          </a:p>
        </p:txBody>
      </p:sp>
      <p:sp>
        <p:nvSpPr>
          <p:cNvPr id="216" name="Google Shape;216;p19"/>
          <p:cNvSpPr/>
          <p:nvPr/>
        </p:nvSpPr>
        <p:spPr>
          <a:xfrm>
            <a:off x="545100" y="188179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7" name="Google Shape;217;p19"/>
          <p:cNvSpPr/>
          <p:nvPr/>
        </p:nvSpPr>
        <p:spPr>
          <a:xfrm>
            <a:off x="0" y="188179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8" name="Google Shape;218;p19"/>
          <p:cNvSpPr txBox="1"/>
          <p:nvPr/>
        </p:nvSpPr>
        <p:spPr>
          <a:xfrm>
            <a:off x="630800" y="187635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219" name="Google Shape;219;p19"/>
          <p:cNvSpPr txBox="1"/>
          <p:nvPr/>
        </p:nvSpPr>
        <p:spPr>
          <a:xfrm>
            <a:off x="-2000" y="19258000"/>
            <a:ext cx="13700700" cy="529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AutoNum type="arabicPeriod"/>
            </a:pPr>
            <a:r>
              <a:rPr lang="en" sz="1800">
                <a:latin typeface="Times New Roman"/>
                <a:ea typeface="Times New Roman"/>
                <a:cs typeface="Times New Roman"/>
                <a:sym typeface="Times New Roman"/>
              </a:rPr>
              <a:t>Glucagon in higher concentrations can act on the myocardium to </a:t>
            </a:r>
            <a:r>
              <a:rPr lang="en" sz="1800">
                <a:solidFill>
                  <a:schemeClr val="dk1"/>
                </a:solidFill>
                <a:latin typeface="Times New Roman"/>
                <a:ea typeface="Times New Roman"/>
                <a:cs typeface="Times New Roman"/>
                <a:sym typeface="Times New Roman"/>
              </a:rPr>
              <a:t>enhance the contractility of the heart </a:t>
            </a:r>
            <a:r>
              <a:rPr lang="en" sz="1800">
                <a:latin typeface="Times New Roman"/>
                <a:ea typeface="Times New Roman"/>
                <a:cs typeface="Times New Roman"/>
                <a:sym typeface="Times New Roman"/>
              </a:rPr>
              <a:t>by binding to G protein coupled receptor which will activate Ca</a:t>
            </a:r>
            <a:r>
              <a:rPr baseline="30000" lang="en" sz="1800">
                <a:latin typeface="Times New Roman"/>
                <a:ea typeface="Times New Roman"/>
                <a:cs typeface="Times New Roman"/>
                <a:sym typeface="Times New Roman"/>
              </a:rPr>
              <a:t>2+</a:t>
            </a:r>
            <a:r>
              <a:rPr lang="en" sz="1800">
                <a:latin typeface="Times New Roman"/>
                <a:ea typeface="Times New Roman"/>
                <a:cs typeface="Times New Roman"/>
                <a:sym typeface="Times New Roman"/>
              </a:rPr>
              <a:t> channels (Positive Inotropic agent, used in the treatment of shock. </a:t>
            </a:r>
            <a:endParaRPr sz="1800">
              <a:latin typeface="Times New Roman"/>
              <a:ea typeface="Times New Roman"/>
              <a:cs typeface="Times New Roman"/>
              <a:sym typeface="Times New Roman"/>
            </a:endParaRPr>
          </a:p>
        </p:txBody>
      </p:sp>
      <p:sp>
        <p:nvSpPr>
          <p:cNvPr id="220" name="Google Shape;220;p19"/>
          <p:cNvSpPr/>
          <p:nvPr/>
        </p:nvSpPr>
        <p:spPr>
          <a:xfrm>
            <a:off x="5387819" y="1680659"/>
            <a:ext cx="3667800" cy="3954900"/>
          </a:xfrm>
          <a:prstGeom prst="hexagon">
            <a:avLst>
              <a:gd fmla="val 25000" name="adj"/>
              <a:gd fmla="val 115470" name="vf"/>
            </a:avLst>
          </a:prstGeom>
          <a:solidFill>
            <a:srgbClr val="FFD966"/>
          </a:solidFill>
          <a:ln cap="flat" cmpd="sng" w="66675">
            <a:solidFill>
              <a:srgbClr val="F1C232"/>
            </a:solidFill>
            <a:prstDash val="solid"/>
            <a:round/>
            <a:headEnd len="med" w="med" type="none"/>
            <a:tailEnd len="med" w="med"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1" name="Google Shape;221;p19"/>
          <p:cNvCxnSpPr/>
          <p:nvPr/>
        </p:nvCxnSpPr>
        <p:spPr>
          <a:xfrm>
            <a:off x="7212237" y="1680889"/>
            <a:ext cx="5400" cy="3947100"/>
          </a:xfrm>
          <a:prstGeom prst="straightConnector1">
            <a:avLst/>
          </a:prstGeom>
          <a:noFill/>
          <a:ln cap="flat" cmpd="sng" w="66675">
            <a:solidFill>
              <a:srgbClr val="F1C232"/>
            </a:solidFill>
            <a:prstDash val="solid"/>
            <a:round/>
            <a:headEnd len="med" w="med" type="none"/>
            <a:tailEnd len="med" w="med" type="none"/>
          </a:ln>
        </p:spPr>
      </p:cxnSp>
      <p:sp>
        <p:nvSpPr>
          <p:cNvPr id="222" name="Google Shape;222;p19"/>
          <p:cNvSpPr txBox="1"/>
          <p:nvPr/>
        </p:nvSpPr>
        <p:spPr>
          <a:xfrm rot="-5400000">
            <a:off x="6423595" y="3007819"/>
            <a:ext cx="3000300" cy="130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900">
                <a:solidFill>
                  <a:srgbClr val="FFFFFF"/>
                </a:solidFill>
                <a:latin typeface="Cabin"/>
                <a:ea typeface="Cabin"/>
                <a:cs typeface="Cabin"/>
                <a:sym typeface="Cabin"/>
              </a:rPr>
              <a:t>Inhibitors</a:t>
            </a:r>
            <a:endParaRPr sz="3900">
              <a:solidFill>
                <a:srgbClr val="FFFFFF"/>
              </a:solidFill>
              <a:latin typeface="Cabin"/>
              <a:ea typeface="Cabin"/>
              <a:cs typeface="Cabin"/>
              <a:sym typeface="Cabin"/>
            </a:endParaRPr>
          </a:p>
        </p:txBody>
      </p:sp>
      <p:sp>
        <p:nvSpPr>
          <p:cNvPr id="223" name="Google Shape;223;p19"/>
          <p:cNvSpPr txBox="1"/>
          <p:nvPr/>
        </p:nvSpPr>
        <p:spPr>
          <a:xfrm rot="5400000">
            <a:off x="4439194" y="3096512"/>
            <a:ext cx="3996300" cy="112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900">
                <a:solidFill>
                  <a:srgbClr val="FFFFFF"/>
                </a:solidFill>
                <a:latin typeface="Cabin"/>
                <a:ea typeface="Cabin"/>
                <a:cs typeface="Cabin"/>
                <a:sym typeface="Cabin"/>
              </a:rPr>
              <a:t>Stimuli</a:t>
            </a:r>
            <a:endParaRPr sz="3900">
              <a:solidFill>
                <a:srgbClr val="FFFFFF"/>
              </a:solidFill>
              <a:latin typeface="Cabin"/>
              <a:ea typeface="Cabin"/>
              <a:cs typeface="Cabin"/>
              <a:sym typeface="Cabin"/>
            </a:endParaRPr>
          </a:p>
        </p:txBody>
      </p:sp>
      <p:sp>
        <p:nvSpPr>
          <p:cNvPr id="224" name="Google Shape;224;p19"/>
          <p:cNvSpPr txBox="1"/>
          <p:nvPr/>
        </p:nvSpPr>
        <p:spPr>
          <a:xfrm>
            <a:off x="9669974" y="1660262"/>
            <a:ext cx="3866400" cy="3996300"/>
          </a:xfrm>
          <a:prstGeom prst="rect">
            <a:avLst/>
          </a:prstGeom>
          <a:noFill/>
          <a:ln cap="flat" cmpd="sng" w="66675">
            <a:solidFill>
              <a:srgbClr val="F1C232"/>
            </a:solidFill>
            <a:prstDash val="solid"/>
            <a:round/>
            <a:headEnd len="med" w="med" type="none"/>
            <a:tailEnd len="med" w="med" type="none"/>
          </a:ln>
        </p:spPr>
        <p:txBody>
          <a:bodyPr anchorCtr="0" anchor="ctr" bIns="91425" lIns="91425" spcFirstLastPara="1" rIns="91425" wrap="square" tIns="91425">
            <a:noAutofit/>
          </a:bodyPr>
          <a:lstStyle/>
          <a:p>
            <a:pPr indent="-400050" lvl="0" marL="457200" rtl="0" algn="l">
              <a:spcBef>
                <a:spcPts val="0"/>
              </a:spcBef>
              <a:spcAft>
                <a:spcPts val="0"/>
              </a:spcAft>
              <a:buClr>
                <a:srgbClr val="000000"/>
              </a:buClr>
              <a:buSzPts val="2700"/>
              <a:buFont typeface="Times New Roman"/>
              <a:buChar char="-"/>
            </a:pPr>
            <a:r>
              <a:rPr b="1" lang="en" sz="2700">
                <a:solidFill>
                  <a:srgbClr val="222222"/>
                </a:solidFill>
                <a:latin typeface="Times New Roman"/>
                <a:ea typeface="Times New Roman"/>
                <a:cs typeface="Times New Roman"/>
                <a:sym typeface="Times New Roman"/>
              </a:rPr>
              <a:t>↑ </a:t>
            </a:r>
            <a:r>
              <a:rPr lang="en" sz="2700">
                <a:solidFill>
                  <a:srgbClr val="222222"/>
                </a:solidFill>
                <a:latin typeface="Times New Roman"/>
                <a:ea typeface="Times New Roman"/>
                <a:cs typeface="Times New Roman"/>
                <a:sym typeface="Times New Roman"/>
              </a:rPr>
              <a:t>G</a:t>
            </a:r>
            <a:r>
              <a:rPr lang="en" sz="2700">
                <a:solidFill>
                  <a:srgbClr val="000000"/>
                </a:solidFill>
                <a:latin typeface="Times New Roman"/>
                <a:ea typeface="Times New Roman"/>
                <a:cs typeface="Times New Roman"/>
                <a:sym typeface="Times New Roman"/>
              </a:rPr>
              <a:t>lucose.</a:t>
            </a:r>
            <a:endParaRPr sz="27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2700">
              <a:solidFill>
                <a:srgbClr val="000000"/>
              </a:solidFill>
              <a:latin typeface="Times New Roman"/>
              <a:ea typeface="Times New Roman"/>
              <a:cs typeface="Times New Roman"/>
              <a:sym typeface="Times New Roman"/>
            </a:endParaRPr>
          </a:p>
          <a:p>
            <a:pPr indent="-400050" lvl="0" marL="457200" rtl="0" algn="l">
              <a:spcBef>
                <a:spcPts val="0"/>
              </a:spcBef>
              <a:spcAft>
                <a:spcPts val="0"/>
              </a:spcAft>
              <a:buClr>
                <a:srgbClr val="000000"/>
              </a:buClr>
              <a:buSzPts val="2700"/>
              <a:buFont typeface="Times New Roman"/>
              <a:buChar char="-"/>
            </a:pPr>
            <a:r>
              <a:rPr lang="en" sz="2700">
                <a:solidFill>
                  <a:srgbClr val="222222"/>
                </a:solidFill>
                <a:latin typeface="Times New Roman"/>
                <a:ea typeface="Times New Roman"/>
                <a:cs typeface="Times New Roman"/>
                <a:sym typeface="Times New Roman"/>
              </a:rPr>
              <a:t>Somatostatin</a:t>
            </a:r>
            <a:r>
              <a:rPr lang="en" sz="2700">
                <a:solidFill>
                  <a:srgbClr val="000000"/>
                </a:solidFill>
                <a:latin typeface="Times New Roman"/>
                <a:ea typeface="Times New Roman"/>
                <a:cs typeface="Times New Roman"/>
                <a:sym typeface="Times New Roman"/>
              </a:rPr>
              <a:t>.</a:t>
            </a:r>
            <a:endParaRPr sz="27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2700">
              <a:solidFill>
                <a:srgbClr val="000000"/>
              </a:solidFill>
              <a:latin typeface="Times New Roman"/>
              <a:ea typeface="Times New Roman"/>
              <a:cs typeface="Times New Roman"/>
              <a:sym typeface="Times New Roman"/>
            </a:endParaRPr>
          </a:p>
          <a:p>
            <a:pPr indent="-400050" lvl="0" marL="457200" rtl="0" algn="l">
              <a:spcBef>
                <a:spcPts val="0"/>
              </a:spcBef>
              <a:spcAft>
                <a:spcPts val="0"/>
              </a:spcAft>
              <a:buClr>
                <a:srgbClr val="000000"/>
              </a:buClr>
              <a:buSzPts val="2700"/>
              <a:buFont typeface="Times New Roman"/>
              <a:buChar char="-"/>
            </a:pPr>
            <a:r>
              <a:rPr lang="en" sz="2700">
                <a:solidFill>
                  <a:srgbClr val="222222"/>
                </a:solidFill>
                <a:latin typeface="Times New Roman"/>
                <a:ea typeface="Times New Roman"/>
                <a:cs typeface="Times New Roman"/>
                <a:sym typeface="Times New Roman"/>
              </a:rPr>
              <a:t>Insulin</a:t>
            </a:r>
            <a:endParaRPr sz="2700"/>
          </a:p>
        </p:txBody>
      </p:sp>
      <p:sp>
        <p:nvSpPr>
          <p:cNvPr id="225" name="Google Shape;225;p19"/>
          <p:cNvSpPr txBox="1"/>
          <p:nvPr/>
        </p:nvSpPr>
        <p:spPr>
          <a:xfrm>
            <a:off x="363113" y="1716826"/>
            <a:ext cx="4234200" cy="3882900"/>
          </a:xfrm>
          <a:prstGeom prst="rect">
            <a:avLst/>
          </a:prstGeom>
          <a:noFill/>
          <a:ln cap="flat" cmpd="sng" w="66675">
            <a:solidFill>
              <a:srgbClr val="F1C232"/>
            </a:solidFill>
            <a:prstDash val="solid"/>
            <a:round/>
            <a:headEnd len="med" w="med" type="none"/>
            <a:tailEnd len="med" w="med" type="none"/>
          </a:ln>
        </p:spPr>
        <p:txBody>
          <a:bodyPr anchorCtr="0" anchor="ctr" bIns="91425" lIns="91425" spcFirstLastPara="1" rIns="91425" wrap="square" tIns="91425">
            <a:noAutofit/>
          </a:bodyPr>
          <a:lstStyle/>
          <a:p>
            <a:pPr indent="-400050" lvl="0" marL="457200" rtl="0" algn="l">
              <a:spcBef>
                <a:spcPts val="0"/>
              </a:spcBef>
              <a:spcAft>
                <a:spcPts val="0"/>
              </a:spcAft>
              <a:buClr>
                <a:srgbClr val="000000"/>
              </a:buClr>
              <a:buSzPts val="2700"/>
              <a:buFont typeface="Times New Roman"/>
              <a:buChar char="-"/>
            </a:pPr>
            <a:r>
              <a:rPr b="1" lang="en" sz="2700">
                <a:solidFill>
                  <a:srgbClr val="222222"/>
                </a:solidFill>
                <a:latin typeface="Times New Roman"/>
                <a:ea typeface="Times New Roman"/>
                <a:cs typeface="Times New Roman"/>
                <a:sym typeface="Times New Roman"/>
              </a:rPr>
              <a:t>↓</a:t>
            </a:r>
            <a:r>
              <a:rPr lang="en" sz="2700">
                <a:solidFill>
                  <a:srgbClr val="222222"/>
                </a:solidFill>
                <a:latin typeface="Times New Roman"/>
                <a:ea typeface="Times New Roman"/>
                <a:cs typeface="Times New Roman"/>
                <a:sym typeface="Times New Roman"/>
              </a:rPr>
              <a:t> </a:t>
            </a:r>
            <a:r>
              <a:rPr lang="en" sz="2700">
                <a:solidFill>
                  <a:srgbClr val="000000"/>
                </a:solidFill>
                <a:latin typeface="Times New Roman"/>
                <a:ea typeface="Times New Roman"/>
                <a:cs typeface="Times New Roman"/>
                <a:sym typeface="Times New Roman"/>
              </a:rPr>
              <a:t>Serum glucose.</a:t>
            </a:r>
            <a:endParaRPr sz="27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400050" lvl="0" marL="457200" rtl="0" algn="l">
              <a:spcBef>
                <a:spcPts val="0"/>
              </a:spcBef>
              <a:spcAft>
                <a:spcPts val="0"/>
              </a:spcAft>
              <a:buClr>
                <a:srgbClr val="000000"/>
              </a:buClr>
              <a:buSzPts val="2700"/>
              <a:buFont typeface="Times New Roman"/>
              <a:buChar char="-"/>
            </a:pPr>
            <a:r>
              <a:rPr b="1" lang="en" sz="2700">
                <a:solidFill>
                  <a:srgbClr val="222222"/>
                </a:solidFill>
                <a:latin typeface="Times New Roman"/>
                <a:ea typeface="Times New Roman"/>
                <a:cs typeface="Times New Roman"/>
                <a:sym typeface="Times New Roman"/>
              </a:rPr>
              <a:t>↑ </a:t>
            </a:r>
            <a:r>
              <a:rPr lang="en" sz="2700">
                <a:solidFill>
                  <a:srgbClr val="000000"/>
                </a:solidFill>
                <a:latin typeface="Times New Roman"/>
                <a:ea typeface="Times New Roman"/>
                <a:cs typeface="Times New Roman"/>
                <a:sym typeface="Times New Roman"/>
              </a:rPr>
              <a:t>Serum amino acids (Alanine, arginine).</a:t>
            </a:r>
            <a:endParaRPr sz="27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400050" lvl="0" marL="457200" rtl="0" algn="l">
              <a:spcBef>
                <a:spcPts val="0"/>
              </a:spcBef>
              <a:spcAft>
                <a:spcPts val="0"/>
              </a:spcAft>
              <a:buClr>
                <a:srgbClr val="000000"/>
              </a:buClr>
              <a:buSzPts val="2700"/>
              <a:buFont typeface="Times New Roman"/>
              <a:buChar char="-"/>
            </a:pPr>
            <a:r>
              <a:rPr lang="en" sz="2700">
                <a:solidFill>
                  <a:srgbClr val="222222"/>
                </a:solidFill>
                <a:latin typeface="Times New Roman"/>
                <a:ea typeface="Times New Roman"/>
                <a:cs typeface="Times New Roman"/>
                <a:sym typeface="Times New Roman"/>
              </a:rPr>
              <a:t>Stress</a:t>
            </a:r>
            <a:endParaRPr sz="27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lang="en" sz="2700">
                <a:solidFill>
                  <a:srgbClr val="222222"/>
                </a:solidFill>
                <a:latin typeface="Times New Roman"/>
                <a:ea typeface="Times New Roman"/>
                <a:cs typeface="Times New Roman"/>
                <a:sym typeface="Times New Roman"/>
              </a:rPr>
              <a:t>Exercise </a:t>
            </a:r>
            <a:r>
              <a:rPr lang="en" sz="1100">
                <a:solidFill>
                  <a:srgbClr val="999999"/>
                </a:solidFill>
                <a:latin typeface="Times New Roman"/>
                <a:ea typeface="Times New Roman"/>
                <a:cs typeface="Times New Roman"/>
                <a:sym typeface="Times New Roman"/>
              </a:rPr>
              <a:t>(mainly due to sympathetic nervous system stimulation).</a:t>
            </a:r>
            <a:endParaRPr sz="11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600">
              <a:solidFill>
                <a:srgbClr val="999999"/>
              </a:solidFill>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lang="en" sz="2700">
                <a:solidFill>
                  <a:srgbClr val="222222"/>
                </a:solidFill>
                <a:latin typeface="Times New Roman"/>
                <a:ea typeface="Times New Roman"/>
                <a:cs typeface="Times New Roman"/>
                <a:sym typeface="Times New Roman"/>
              </a:rPr>
              <a:t>Sympathetic nervous system stimulation.</a:t>
            </a:r>
            <a:endParaRPr sz="2700"/>
          </a:p>
        </p:txBody>
      </p:sp>
      <p:cxnSp>
        <p:nvCxnSpPr>
          <p:cNvPr id="226" name="Google Shape;226;p19"/>
          <p:cNvCxnSpPr>
            <a:stCxn id="220" idx="0"/>
            <a:endCxn id="224" idx="1"/>
          </p:cNvCxnSpPr>
          <p:nvPr/>
        </p:nvCxnSpPr>
        <p:spPr>
          <a:xfrm>
            <a:off x="9055619" y="3658109"/>
            <a:ext cx="614400" cy="300"/>
          </a:xfrm>
          <a:prstGeom prst="straightConnector1">
            <a:avLst/>
          </a:prstGeom>
          <a:noFill/>
          <a:ln cap="flat" cmpd="sng" w="66675">
            <a:solidFill>
              <a:srgbClr val="F1C232"/>
            </a:solidFill>
            <a:prstDash val="solid"/>
            <a:round/>
            <a:headEnd len="med" w="med" type="none"/>
            <a:tailEnd len="med" w="med" type="none"/>
          </a:ln>
        </p:spPr>
      </p:cxnSp>
      <p:cxnSp>
        <p:nvCxnSpPr>
          <p:cNvPr id="227" name="Google Shape;227;p19"/>
          <p:cNvCxnSpPr>
            <a:stCxn id="225" idx="3"/>
            <a:endCxn id="220" idx="3"/>
          </p:cNvCxnSpPr>
          <p:nvPr/>
        </p:nvCxnSpPr>
        <p:spPr>
          <a:xfrm flipH="1" rot="10800000">
            <a:off x="4597313" y="3657976"/>
            <a:ext cx="790500" cy="300"/>
          </a:xfrm>
          <a:prstGeom prst="straightConnector1">
            <a:avLst/>
          </a:prstGeom>
          <a:noFill/>
          <a:ln cap="flat" cmpd="sng" w="66675">
            <a:solidFill>
              <a:srgbClr val="F1C232"/>
            </a:solidFill>
            <a:prstDash val="solid"/>
            <a:round/>
            <a:headEnd len="med" w="med" type="none"/>
            <a:tailEnd len="med" w="med" type="none"/>
          </a:ln>
        </p:spPr>
      </p:cxnSp>
      <p:sp>
        <p:nvSpPr>
          <p:cNvPr id="228" name="Google Shape;228;p19"/>
          <p:cNvSpPr/>
          <p:nvPr/>
        </p:nvSpPr>
        <p:spPr>
          <a:xfrm>
            <a:off x="4462884" y="6638821"/>
            <a:ext cx="4623600" cy="4167300"/>
          </a:xfrm>
          <a:prstGeom prst="ellipse">
            <a:avLst/>
          </a:prstGeom>
          <a:solidFill>
            <a:srgbClr val="FFF2CC"/>
          </a:solidFill>
          <a:ln cap="flat" cmpd="sng" w="76200">
            <a:solidFill>
              <a:srgbClr val="F1C23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bin"/>
              <a:ea typeface="Cabin"/>
              <a:cs typeface="Cabin"/>
              <a:sym typeface="Cabin"/>
            </a:endParaRPr>
          </a:p>
        </p:txBody>
      </p:sp>
      <p:cxnSp>
        <p:nvCxnSpPr>
          <p:cNvPr id="229" name="Google Shape;229;p19"/>
          <p:cNvCxnSpPr/>
          <p:nvPr/>
        </p:nvCxnSpPr>
        <p:spPr>
          <a:xfrm>
            <a:off x="8405675" y="10178291"/>
            <a:ext cx="4354200" cy="0"/>
          </a:xfrm>
          <a:prstGeom prst="straightConnector1">
            <a:avLst/>
          </a:prstGeom>
          <a:noFill/>
          <a:ln cap="flat" cmpd="sng" w="76200">
            <a:solidFill>
              <a:srgbClr val="F1C232"/>
            </a:solidFill>
            <a:prstDash val="solid"/>
            <a:round/>
            <a:headEnd len="med" w="med" type="none"/>
            <a:tailEnd len="med" w="med" type="oval"/>
          </a:ln>
        </p:spPr>
      </p:cxnSp>
      <p:cxnSp>
        <p:nvCxnSpPr>
          <p:cNvPr id="230" name="Google Shape;230;p19"/>
          <p:cNvCxnSpPr/>
          <p:nvPr/>
        </p:nvCxnSpPr>
        <p:spPr>
          <a:xfrm rot="10800000">
            <a:off x="771245" y="10122090"/>
            <a:ext cx="4354200" cy="0"/>
          </a:xfrm>
          <a:prstGeom prst="straightConnector1">
            <a:avLst/>
          </a:prstGeom>
          <a:noFill/>
          <a:ln cap="flat" cmpd="sng" w="76200">
            <a:solidFill>
              <a:srgbClr val="F1C232"/>
            </a:solidFill>
            <a:prstDash val="solid"/>
            <a:round/>
            <a:headEnd len="med" w="med" type="none"/>
            <a:tailEnd len="med" w="med" type="oval"/>
          </a:ln>
        </p:spPr>
      </p:cxnSp>
      <p:sp>
        <p:nvSpPr>
          <p:cNvPr id="231" name="Google Shape;231;p19"/>
          <p:cNvSpPr txBox="1"/>
          <p:nvPr/>
        </p:nvSpPr>
        <p:spPr>
          <a:xfrm>
            <a:off x="9024588" y="9309558"/>
            <a:ext cx="46236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000000"/>
                </a:solidFill>
                <a:latin typeface="Times New Roman"/>
                <a:ea typeface="Times New Roman"/>
                <a:cs typeface="Times New Roman"/>
                <a:sym typeface="Times New Roman"/>
              </a:rPr>
              <a:t>Lipid oxidation (fully to CO</a:t>
            </a:r>
            <a:r>
              <a:rPr baseline="-25000" lang="en" sz="2100">
                <a:solidFill>
                  <a:srgbClr val="000000"/>
                </a:solidFill>
                <a:latin typeface="Times New Roman"/>
                <a:ea typeface="Times New Roman"/>
                <a:cs typeface="Times New Roman"/>
                <a:sym typeface="Times New Roman"/>
              </a:rPr>
              <a:t>2</a:t>
            </a:r>
            <a:r>
              <a:rPr lang="en" sz="2100">
                <a:solidFill>
                  <a:srgbClr val="000000"/>
                </a:solidFill>
                <a:latin typeface="Times New Roman"/>
                <a:ea typeface="Times New Roman"/>
                <a:cs typeface="Times New Roman"/>
                <a:sym typeface="Times New Roman"/>
              </a:rPr>
              <a:t> or partially to produce keto acids “ketone bodies”).</a:t>
            </a:r>
            <a:endParaRPr sz="2100">
              <a:latin typeface="Cabin"/>
              <a:ea typeface="Cabin"/>
              <a:cs typeface="Cabin"/>
              <a:sym typeface="Cabin"/>
            </a:endParaRPr>
          </a:p>
        </p:txBody>
      </p:sp>
      <p:sp>
        <p:nvSpPr>
          <p:cNvPr id="232" name="Google Shape;232;p19"/>
          <p:cNvSpPr txBox="1"/>
          <p:nvPr/>
        </p:nvSpPr>
        <p:spPr>
          <a:xfrm>
            <a:off x="-342650" y="9014750"/>
            <a:ext cx="5130000" cy="11520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2400">
                <a:solidFill>
                  <a:srgbClr val="000000"/>
                </a:solidFill>
                <a:latin typeface="Times New Roman"/>
                <a:ea typeface="Times New Roman"/>
                <a:cs typeface="Times New Roman"/>
                <a:sym typeface="Times New Roman"/>
              </a:rPr>
              <a:t>Release of Glucose From Liver Cells into the Bloodstream.</a:t>
            </a:r>
            <a:endParaRPr sz="2400">
              <a:latin typeface="Cabin"/>
              <a:ea typeface="Cabin"/>
              <a:cs typeface="Cabin"/>
              <a:sym typeface="Cabin"/>
            </a:endParaRPr>
          </a:p>
        </p:txBody>
      </p:sp>
      <p:grpSp>
        <p:nvGrpSpPr>
          <p:cNvPr id="233" name="Google Shape;233;p19"/>
          <p:cNvGrpSpPr/>
          <p:nvPr/>
        </p:nvGrpSpPr>
        <p:grpSpPr>
          <a:xfrm>
            <a:off x="5349418" y="7853030"/>
            <a:ext cx="3233520" cy="2548675"/>
            <a:chOff x="5617059" y="14628913"/>
            <a:chExt cx="1829431" cy="1274720"/>
          </a:xfrm>
        </p:grpSpPr>
        <p:sp>
          <p:nvSpPr>
            <p:cNvPr id="234" name="Google Shape;234;p19"/>
            <p:cNvSpPr/>
            <p:nvPr/>
          </p:nvSpPr>
          <p:spPr>
            <a:xfrm>
              <a:off x="6406279" y="15521110"/>
              <a:ext cx="182994" cy="382523"/>
            </a:xfrm>
            <a:custGeom>
              <a:rect b="b" l="l" r="r" t="t"/>
              <a:pathLst>
                <a:path extrusionOk="0" h="3162" w="1429">
                  <a:moveTo>
                    <a:pt x="1333" y="0"/>
                  </a:moveTo>
                  <a:cubicBezTo>
                    <a:pt x="1208" y="144"/>
                    <a:pt x="1045" y="249"/>
                    <a:pt x="863" y="288"/>
                  </a:cubicBezTo>
                  <a:lnTo>
                    <a:pt x="269" y="403"/>
                  </a:lnTo>
                  <a:cubicBezTo>
                    <a:pt x="327" y="901"/>
                    <a:pt x="355" y="1764"/>
                    <a:pt x="96" y="2387"/>
                  </a:cubicBezTo>
                  <a:cubicBezTo>
                    <a:pt x="1" y="2617"/>
                    <a:pt x="77" y="2885"/>
                    <a:pt x="279" y="3039"/>
                  </a:cubicBezTo>
                  <a:lnTo>
                    <a:pt x="288" y="3048"/>
                  </a:lnTo>
                  <a:cubicBezTo>
                    <a:pt x="389" y="3125"/>
                    <a:pt x="504" y="3161"/>
                    <a:pt x="618" y="3161"/>
                  </a:cubicBezTo>
                  <a:cubicBezTo>
                    <a:pt x="830" y="3161"/>
                    <a:pt x="1035" y="3036"/>
                    <a:pt x="1122" y="2818"/>
                  </a:cubicBezTo>
                  <a:cubicBezTo>
                    <a:pt x="1323" y="2301"/>
                    <a:pt x="1419" y="1754"/>
                    <a:pt x="1419" y="1198"/>
                  </a:cubicBezTo>
                  <a:cubicBezTo>
                    <a:pt x="1429" y="796"/>
                    <a:pt x="1400" y="403"/>
                    <a:pt x="1333"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439446" y="15521110"/>
              <a:ext cx="146498" cy="135734"/>
            </a:xfrm>
            <a:custGeom>
              <a:rect b="b" l="l" r="r" t="t"/>
              <a:pathLst>
                <a:path extrusionOk="0" h="1122" w="1144">
                  <a:moveTo>
                    <a:pt x="1064" y="0"/>
                  </a:moveTo>
                  <a:cubicBezTo>
                    <a:pt x="949" y="144"/>
                    <a:pt x="777" y="249"/>
                    <a:pt x="595" y="288"/>
                  </a:cubicBezTo>
                  <a:lnTo>
                    <a:pt x="0" y="403"/>
                  </a:lnTo>
                  <a:cubicBezTo>
                    <a:pt x="29" y="642"/>
                    <a:pt x="39" y="882"/>
                    <a:pt x="39" y="1122"/>
                  </a:cubicBezTo>
                  <a:lnTo>
                    <a:pt x="595" y="1006"/>
                  </a:lnTo>
                  <a:cubicBezTo>
                    <a:pt x="806" y="959"/>
                    <a:pt x="997" y="853"/>
                    <a:pt x="1141" y="690"/>
                  </a:cubicBezTo>
                  <a:cubicBezTo>
                    <a:pt x="1142" y="694"/>
                    <a:pt x="1142" y="696"/>
                    <a:pt x="1142" y="696"/>
                  </a:cubicBezTo>
                  <a:cubicBezTo>
                    <a:pt x="1143" y="696"/>
                    <a:pt x="1083" y="100"/>
                    <a:pt x="1064" y="0"/>
                  </a:cubicBez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348268" y="14628913"/>
              <a:ext cx="194391" cy="249813"/>
            </a:xfrm>
            <a:custGeom>
              <a:rect b="b" l="l" r="r" t="t"/>
              <a:pathLst>
                <a:path extrusionOk="0" h="2065" w="1518">
                  <a:moveTo>
                    <a:pt x="645" y="0"/>
                  </a:moveTo>
                  <a:cubicBezTo>
                    <a:pt x="324" y="0"/>
                    <a:pt x="1" y="254"/>
                    <a:pt x="89" y="675"/>
                  </a:cubicBezTo>
                  <a:lnTo>
                    <a:pt x="377" y="2026"/>
                  </a:lnTo>
                  <a:lnTo>
                    <a:pt x="1297" y="2026"/>
                  </a:lnTo>
                  <a:cubicBezTo>
                    <a:pt x="1374" y="2026"/>
                    <a:pt x="1451" y="2036"/>
                    <a:pt x="1518" y="2065"/>
                  </a:cubicBezTo>
                  <a:lnTo>
                    <a:pt x="1173" y="445"/>
                  </a:lnTo>
                  <a:lnTo>
                    <a:pt x="1182" y="445"/>
                  </a:lnTo>
                  <a:cubicBezTo>
                    <a:pt x="1113" y="137"/>
                    <a:pt x="880" y="0"/>
                    <a:pt x="645"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376825" y="14783520"/>
              <a:ext cx="167115" cy="95207"/>
            </a:xfrm>
            <a:custGeom>
              <a:rect b="b" l="l" r="r" t="t"/>
              <a:pathLst>
                <a:path extrusionOk="0" h="787" w="1305">
                  <a:moveTo>
                    <a:pt x="1" y="1"/>
                  </a:moveTo>
                  <a:lnTo>
                    <a:pt x="154" y="748"/>
                  </a:lnTo>
                  <a:lnTo>
                    <a:pt x="1074" y="748"/>
                  </a:lnTo>
                  <a:cubicBezTo>
                    <a:pt x="1151" y="748"/>
                    <a:pt x="1228" y="758"/>
                    <a:pt x="1304" y="787"/>
                  </a:cubicBezTo>
                  <a:lnTo>
                    <a:pt x="1141" y="30"/>
                  </a:lnTo>
                  <a:cubicBezTo>
                    <a:pt x="1055" y="1"/>
                    <a:pt x="959" y="1"/>
                    <a:pt x="873" y="1"/>
                  </a:cubicBez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833479" y="14636776"/>
              <a:ext cx="193111" cy="244249"/>
            </a:xfrm>
            <a:custGeom>
              <a:rect b="b" l="l" r="r" t="t"/>
              <a:pathLst>
                <a:path extrusionOk="0" h="2019" w="1508">
                  <a:moveTo>
                    <a:pt x="862" y="0"/>
                  </a:moveTo>
                  <a:cubicBezTo>
                    <a:pt x="630" y="0"/>
                    <a:pt x="400" y="135"/>
                    <a:pt x="336" y="437"/>
                  </a:cubicBezTo>
                  <a:lnTo>
                    <a:pt x="0" y="2019"/>
                  </a:lnTo>
                  <a:lnTo>
                    <a:pt x="1131" y="2019"/>
                  </a:lnTo>
                  <a:lnTo>
                    <a:pt x="1419" y="677"/>
                  </a:lnTo>
                  <a:cubicBezTo>
                    <a:pt x="1508" y="255"/>
                    <a:pt x="1182" y="0"/>
                    <a:pt x="862"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832199" y="14787028"/>
              <a:ext cx="167115" cy="95207"/>
            </a:xfrm>
            <a:custGeom>
              <a:rect b="b" l="l" r="r" t="t"/>
              <a:pathLst>
                <a:path extrusionOk="0" h="787" w="1305">
                  <a:moveTo>
                    <a:pt x="173" y="1"/>
                  </a:moveTo>
                  <a:lnTo>
                    <a:pt x="1" y="787"/>
                  </a:lnTo>
                  <a:lnTo>
                    <a:pt x="1141" y="787"/>
                  </a:lnTo>
                  <a:lnTo>
                    <a:pt x="1304" y="1"/>
                  </a:ln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9"/>
            <p:cNvSpPr/>
            <p:nvPr/>
          </p:nvSpPr>
          <p:spPr>
            <a:xfrm>
              <a:off x="5617059" y="14874010"/>
              <a:ext cx="983354" cy="816339"/>
            </a:xfrm>
            <a:custGeom>
              <a:rect b="b" l="l" r="r" t="t"/>
              <a:pathLst>
                <a:path extrusionOk="0" h="6748" w="7679">
                  <a:moveTo>
                    <a:pt x="2770" y="0"/>
                  </a:moveTo>
                  <a:cubicBezTo>
                    <a:pt x="1237" y="0"/>
                    <a:pt x="0" y="1247"/>
                    <a:pt x="0" y="2780"/>
                  </a:cubicBezTo>
                  <a:lnTo>
                    <a:pt x="0" y="5368"/>
                  </a:lnTo>
                  <a:cubicBezTo>
                    <a:pt x="0" y="6145"/>
                    <a:pt x="632" y="6748"/>
                    <a:pt x="1373" y="6748"/>
                  </a:cubicBezTo>
                  <a:cubicBezTo>
                    <a:pt x="1464" y="6748"/>
                    <a:pt x="1556" y="6739"/>
                    <a:pt x="1649" y="6720"/>
                  </a:cubicBezTo>
                  <a:lnTo>
                    <a:pt x="7017" y="5637"/>
                  </a:lnTo>
                  <a:cubicBezTo>
                    <a:pt x="7400" y="5560"/>
                    <a:pt x="7678" y="5224"/>
                    <a:pt x="7678" y="4831"/>
                  </a:cubicBezTo>
                  <a:lnTo>
                    <a:pt x="7678" y="671"/>
                  </a:lnTo>
                  <a:cubicBezTo>
                    <a:pt x="7678" y="298"/>
                    <a:pt x="7381" y="0"/>
                    <a:pt x="7007"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9"/>
            <p:cNvSpPr/>
            <p:nvPr/>
          </p:nvSpPr>
          <p:spPr>
            <a:xfrm>
              <a:off x="5644079" y="14874010"/>
              <a:ext cx="956333" cy="815251"/>
            </a:xfrm>
            <a:custGeom>
              <a:rect b="b" l="l" r="r" t="t"/>
              <a:pathLst>
                <a:path extrusionOk="0" h="6739" w="7468">
                  <a:moveTo>
                    <a:pt x="6250" y="0"/>
                  </a:moveTo>
                  <a:lnTo>
                    <a:pt x="6250" y="39"/>
                  </a:lnTo>
                  <a:lnTo>
                    <a:pt x="6250" y="4199"/>
                  </a:lnTo>
                  <a:cubicBezTo>
                    <a:pt x="6250" y="4592"/>
                    <a:pt x="5981" y="4927"/>
                    <a:pt x="5598" y="5004"/>
                  </a:cubicBezTo>
                  <a:lnTo>
                    <a:pt x="1342" y="5867"/>
                  </a:lnTo>
                  <a:lnTo>
                    <a:pt x="499" y="6030"/>
                  </a:lnTo>
                  <a:lnTo>
                    <a:pt x="221" y="6087"/>
                  </a:lnTo>
                  <a:cubicBezTo>
                    <a:pt x="144" y="6106"/>
                    <a:pt x="77" y="6116"/>
                    <a:pt x="0" y="6116"/>
                  </a:cubicBezTo>
                  <a:cubicBezTo>
                    <a:pt x="256" y="6507"/>
                    <a:pt x="691" y="6739"/>
                    <a:pt x="1150" y="6739"/>
                  </a:cubicBezTo>
                  <a:cubicBezTo>
                    <a:pt x="1242" y="6739"/>
                    <a:pt x="1335" y="6729"/>
                    <a:pt x="1428" y="6710"/>
                  </a:cubicBezTo>
                  <a:lnTo>
                    <a:pt x="1716" y="6653"/>
                  </a:lnTo>
                  <a:lnTo>
                    <a:pt x="2550" y="6490"/>
                  </a:lnTo>
                  <a:lnTo>
                    <a:pt x="6806" y="5627"/>
                  </a:lnTo>
                  <a:cubicBezTo>
                    <a:pt x="7189" y="5550"/>
                    <a:pt x="7467" y="5215"/>
                    <a:pt x="7467" y="4831"/>
                  </a:cubicBezTo>
                  <a:lnTo>
                    <a:pt x="7467" y="671"/>
                  </a:lnTo>
                  <a:cubicBezTo>
                    <a:pt x="7467" y="298"/>
                    <a:pt x="7170" y="0"/>
                    <a:pt x="6796" y="0"/>
                  </a:cubicBez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707086" y="14874010"/>
              <a:ext cx="739404" cy="550799"/>
            </a:xfrm>
            <a:custGeom>
              <a:rect b="b" l="l" r="r" t="t"/>
              <a:pathLst>
                <a:path extrusionOk="0" h="4553" w="5774">
                  <a:moveTo>
                    <a:pt x="4124" y="0"/>
                  </a:moveTo>
                  <a:cubicBezTo>
                    <a:pt x="4117" y="0"/>
                    <a:pt x="4110" y="0"/>
                    <a:pt x="4103" y="0"/>
                  </a:cubicBezTo>
                  <a:lnTo>
                    <a:pt x="1227" y="0"/>
                  </a:lnTo>
                  <a:cubicBezTo>
                    <a:pt x="546" y="0"/>
                    <a:pt x="0" y="547"/>
                    <a:pt x="0" y="1218"/>
                  </a:cubicBezTo>
                  <a:lnTo>
                    <a:pt x="0" y="3940"/>
                  </a:lnTo>
                  <a:cubicBezTo>
                    <a:pt x="0" y="4295"/>
                    <a:pt x="291" y="4552"/>
                    <a:pt x="611" y="4552"/>
                  </a:cubicBezTo>
                  <a:cubicBezTo>
                    <a:pt x="714" y="4552"/>
                    <a:pt x="820" y="4525"/>
                    <a:pt x="920" y="4467"/>
                  </a:cubicBezTo>
                  <a:lnTo>
                    <a:pt x="4706" y="2234"/>
                  </a:lnTo>
                  <a:cubicBezTo>
                    <a:pt x="5774" y="1624"/>
                    <a:pt x="5335" y="0"/>
                    <a:pt x="4124"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6705806" y="14882116"/>
              <a:ext cx="718146" cy="542694"/>
            </a:xfrm>
            <a:custGeom>
              <a:rect b="b" l="l" r="r" t="t"/>
              <a:pathLst>
                <a:path extrusionOk="0" h="4486" w="5608">
                  <a:moveTo>
                    <a:pt x="4496" y="1"/>
                  </a:moveTo>
                  <a:cubicBezTo>
                    <a:pt x="4544" y="125"/>
                    <a:pt x="4563" y="250"/>
                    <a:pt x="4563" y="384"/>
                  </a:cubicBezTo>
                  <a:cubicBezTo>
                    <a:pt x="4563" y="815"/>
                    <a:pt x="4343" y="1208"/>
                    <a:pt x="3969" y="1419"/>
                  </a:cubicBezTo>
                  <a:lnTo>
                    <a:pt x="183" y="3653"/>
                  </a:lnTo>
                  <a:cubicBezTo>
                    <a:pt x="125" y="3681"/>
                    <a:pt x="68" y="3710"/>
                    <a:pt x="0" y="3729"/>
                  </a:cubicBezTo>
                  <a:lnTo>
                    <a:pt x="0" y="3873"/>
                  </a:lnTo>
                  <a:cubicBezTo>
                    <a:pt x="0" y="4228"/>
                    <a:pt x="297" y="4485"/>
                    <a:pt x="620" y="4485"/>
                  </a:cubicBezTo>
                  <a:cubicBezTo>
                    <a:pt x="723" y="4485"/>
                    <a:pt x="830" y="4458"/>
                    <a:pt x="930" y="4400"/>
                  </a:cubicBezTo>
                  <a:lnTo>
                    <a:pt x="4716" y="2167"/>
                  </a:lnTo>
                  <a:cubicBezTo>
                    <a:pt x="5608" y="1659"/>
                    <a:pt x="5474" y="326"/>
                    <a:pt x="4496" y="1"/>
                  </a:cubicBez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6568272" y="14891431"/>
              <a:ext cx="219875" cy="614674"/>
            </a:xfrm>
            <a:custGeom>
              <a:rect b="b" l="l" r="r" t="t"/>
              <a:pathLst>
                <a:path extrusionOk="0" h="5081" w="1717">
                  <a:moveTo>
                    <a:pt x="1" y="0"/>
                  </a:moveTo>
                  <a:cubicBezTo>
                    <a:pt x="164" y="125"/>
                    <a:pt x="250" y="317"/>
                    <a:pt x="250" y="518"/>
                  </a:cubicBezTo>
                  <a:lnTo>
                    <a:pt x="250" y="4687"/>
                  </a:lnTo>
                  <a:cubicBezTo>
                    <a:pt x="250" y="4822"/>
                    <a:pt x="221" y="4956"/>
                    <a:pt x="154" y="5080"/>
                  </a:cubicBezTo>
                  <a:cubicBezTo>
                    <a:pt x="509" y="4716"/>
                    <a:pt x="931" y="4381"/>
                    <a:pt x="1525" y="4381"/>
                  </a:cubicBezTo>
                  <a:cubicBezTo>
                    <a:pt x="1266" y="4304"/>
                    <a:pt x="1084" y="4064"/>
                    <a:pt x="1084" y="3796"/>
                  </a:cubicBezTo>
                  <a:lnTo>
                    <a:pt x="1084" y="1074"/>
                  </a:lnTo>
                  <a:cubicBezTo>
                    <a:pt x="1074" y="623"/>
                    <a:pt x="1324" y="211"/>
                    <a:pt x="1717" y="0"/>
                  </a:cubicBezTo>
                  <a:close/>
                </a:path>
              </a:pathLst>
            </a:custGeom>
            <a:solidFill>
              <a:srgbClr val="C9D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5" name="Google Shape;245;p19"/>
          <p:cNvCxnSpPr/>
          <p:nvPr/>
        </p:nvCxnSpPr>
        <p:spPr>
          <a:xfrm>
            <a:off x="8480175" y="7362895"/>
            <a:ext cx="4354200" cy="0"/>
          </a:xfrm>
          <a:prstGeom prst="straightConnector1">
            <a:avLst/>
          </a:prstGeom>
          <a:noFill/>
          <a:ln cap="flat" cmpd="sng" w="76200">
            <a:solidFill>
              <a:srgbClr val="F1C232"/>
            </a:solidFill>
            <a:prstDash val="solid"/>
            <a:round/>
            <a:headEnd len="med" w="med" type="none"/>
            <a:tailEnd len="med" w="med" type="oval"/>
          </a:ln>
        </p:spPr>
      </p:cxnSp>
      <p:sp>
        <p:nvSpPr>
          <p:cNvPr id="246" name="Google Shape;246;p19"/>
          <p:cNvSpPr txBox="1"/>
          <p:nvPr/>
        </p:nvSpPr>
        <p:spPr>
          <a:xfrm>
            <a:off x="9014350" y="6646038"/>
            <a:ext cx="4872600" cy="254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000000"/>
                </a:solidFill>
                <a:latin typeface="Times New Roman"/>
                <a:ea typeface="Times New Roman"/>
                <a:cs typeface="Times New Roman"/>
                <a:sym typeface="Times New Roman"/>
              </a:rPr>
              <a:t>Gluconeogenesis</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aseline="30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rgbClr val="999999"/>
                </a:solidFill>
                <a:latin typeface="Times New Roman"/>
                <a:ea typeface="Times New Roman"/>
                <a:cs typeface="Times New Roman"/>
                <a:sym typeface="Times New Roman"/>
              </a:rPr>
              <a:t>Glucagon </a:t>
            </a:r>
            <a:r>
              <a:rPr lang="en">
                <a:solidFill>
                  <a:srgbClr val="999999"/>
                </a:solidFill>
                <a:highlight>
                  <a:srgbClr val="FFFFFF"/>
                </a:highlight>
                <a:latin typeface="Times New Roman"/>
                <a:ea typeface="Times New Roman"/>
                <a:cs typeface="Times New Roman"/>
                <a:sym typeface="Times New Roman"/>
              </a:rPr>
              <a:t>→ G-protein coupled receptor → cAMP → Activates protein kinases → protein kinases activate the enzyme phosphorylase (causes glycogen breakdown) → Glycogenolysis. </a:t>
            </a:r>
            <a:endParaRPr>
              <a:solidFill>
                <a:srgbClr val="999999"/>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a:solidFill>
                  <a:srgbClr val="999999"/>
                </a:solidFill>
                <a:highlight>
                  <a:srgbClr val="FFFFFF"/>
                </a:highlight>
                <a:latin typeface="Times New Roman"/>
                <a:ea typeface="Times New Roman"/>
                <a:cs typeface="Times New Roman"/>
                <a:sym typeface="Times New Roman"/>
              </a:rPr>
              <a:t>- After exhaustion of glycogen stores → Gluconeogenesis (by increasing amino acid transport and activating gluconeogenic enzymes).</a:t>
            </a:r>
            <a:endParaRPr baseline="30000">
              <a:solidFill>
                <a:srgbClr val="000000"/>
              </a:solidFill>
              <a:latin typeface="Times New Roman"/>
              <a:ea typeface="Times New Roman"/>
              <a:cs typeface="Times New Roman"/>
              <a:sym typeface="Times New Roman"/>
            </a:endParaRPr>
          </a:p>
        </p:txBody>
      </p:sp>
      <p:cxnSp>
        <p:nvCxnSpPr>
          <p:cNvPr id="247" name="Google Shape;247;p19"/>
          <p:cNvCxnSpPr/>
          <p:nvPr/>
        </p:nvCxnSpPr>
        <p:spPr>
          <a:xfrm rot="10800000">
            <a:off x="585557" y="7369199"/>
            <a:ext cx="4354200" cy="0"/>
          </a:xfrm>
          <a:prstGeom prst="straightConnector1">
            <a:avLst/>
          </a:prstGeom>
          <a:noFill/>
          <a:ln cap="flat" cmpd="sng" w="76200">
            <a:solidFill>
              <a:srgbClr val="F1C232"/>
            </a:solidFill>
            <a:prstDash val="solid"/>
            <a:round/>
            <a:headEnd len="med" w="med" type="none"/>
            <a:tailEnd len="med" w="med" type="oval"/>
          </a:ln>
        </p:spPr>
      </p:cxnSp>
      <p:sp>
        <p:nvSpPr>
          <p:cNvPr id="248" name="Google Shape;248;p19"/>
          <p:cNvSpPr txBox="1"/>
          <p:nvPr/>
        </p:nvSpPr>
        <p:spPr>
          <a:xfrm>
            <a:off x="527368" y="6643450"/>
            <a:ext cx="4354200" cy="10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000000"/>
                </a:solidFill>
                <a:latin typeface="Times New Roman"/>
                <a:ea typeface="Times New Roman"/>
                <a:cs typeface="Times New Roman"/>
                <a:sym typeface="Times New Roman"/>
              </a:rPr>
              <a:t>Glycogenolysis</a:t>
            </a:r>
            <a:endParaRPr sz="1200">
              <a:latin typeface="Cabin"/>
              <a:ea typeface="Cabin"/>
              <a:cs typeface="Cabin"/>
              <a:sym typeface="Cabin"/>
            </a:endParaRPr>
          </a:p>
        </p:txBody>
      </p:sp>
      <p:sp>
        <p:nvSpPr>
          <p:cNvPr id="249" name="Google Shape;249;p19"/>
          <p:cNvSpPr txBox="1"/>
          <p:nvPr/>
        </p:nvSpPr>
        <p:spPr>
          <a:xfrm>
            <a:off x="5172594" y="7162662"/>
            <a:ext cx="3852000" cy="6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000000"/>
                </a:solidFill>
                <a:latin typeface="Times New Roman"/>
                <a:ea typeface="Times New Roman"/>
                <a:cs typeface="Times New Roman"/>
                <a:sym typeface="Times New Roman"/>
              </a:rPr>
              <a:t>Its major target is </a:t>
            </a:r>
            <a:r>
              <a:rPr b="1" lang="en" sz="2700">
                <a:solidFill>
                  <a:srgbClr val="FF0000"/>
                </a:solidFill>
                <a:latin typeface="Times New Roman"/>
                <a:ea typeface="Times New Roman"/>
                <a:cs typeface="Times New Roman"/>
                <a:sym typeface="Times New Roman"/>
              </a:rPr>
              <a:t>liver</a:t>
            </a:r>
            <a:endParaRPr sz="2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20"/>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5" name="Google Shape;255;p20"/>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6" name="Google Shape;256;p20"/>
          <p:cNvSpPr txBox="1"/>
          <p:nvPr/>
        </p:nvSpPr>
        <p:spPr>
          <a:xfrm>
            <a:off x="113685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Fifteen</a:t>
            </a:r>
            <a:endParaRPr sz="3300">
              <a:latin typeface="Oswald"/>
              <a:ea typeface="Oswald"/>
              <a:cs typeface="Oswald"/>
              <a:sym typeface="Oswald"/>
            </a:endParaRPr>
          </a:p>
        </p:txBody>
      </p:sp>
      <p:sp>
        <p:nvSpPr>
          <p:cNvPr id="257" name="Google Shape;257;p20"/>
          <p:cNvSpPr txBox="1"/>
          <p:nvPr/>
        </p:nvSpPr>
        <p:spPr>
          <a:xfrm>
            <a:off x="929925" y="1418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PATHOPHYSIOLOGY OF DIABETES MELLITUS</a:t>
            </a:r>
            <a:endParaRPr sz="3200">
              <a:solidFill>
                <a:srgbClr val="FFFFFF"/>
              </a:solidFill>
              <a:latin typeface="Oswald"/>
              <a:ea typeface="Oswald"/>
              <a:cs typeface="Oswald"/>
              <a:sym typeface="Oswald"/>
            </a:endParaRPr>
          </a:p>
        </p:txBody>
      </p:sp>
      <p:sp>
        <p:nvSpPr>
          <p:cNvPr id="258" name="Google Shape;258;p20"/>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259" name="Google Shape;259;p20"/>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260" name="Google Shape;260;p20"/>
          <p:cNvSpPr txBox="1"/>
          <p:nvPr/>
        </p:nvSpPr>
        <p:spPr>
          <a:xfrm>
            <a:off x="584077" y="1264489"/>
            <a:ext cx="60786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Diabetes </a:t>
            </a:r>
            <a:endParaRPr sz="4800">
              <a:solidFill>
                <a:srgbClr val="F1C232"/>
              </a:solidFill>
              <a:latin typeface="Oswald"/>
              <a:ea typeface="Oswald"/>
              <a:cs typeface="Oswald"/>
              <a:sym typeface="Oswald"/>
            </a:endParaRPr>
          </a:p>
        </p:txBody>
      </p:sp>
      <p:sp>
        <p:nvSpPr>
          <p:cNvPr id="261" name="Google Shape;261;p20"/>
          <p:cNvSpPr/>
          <p:nvPr/>
        </p:nvSpPr>
        <p:spPr>
          <a:xfrm>
            <a:off x="191678" y="143922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2" name="Google Shape;262;p20"/>
          <p:cNvSpPr txBox="1"/>
          <p:nvPr/>
        </p:nvSpPr>
        <p:spPr>
          <a:xfrm>
            <a:off x="-28912" y="1919400"/>
            <a:ext cx="8978700" cy="33171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SzPts val="2700"/>
              <a:buFont typeface="Times New Roman"/>
              <a:buChar char="-"/>
            </a:pPr>
            <a:r>
              <a:rPr lang="en" sz="2700">
                <a:solidFill>
                  <a:srgbClr val="222222"/>
                </a:solidFill>
                <a:highlight>
                  <a:srgbClr val="FFFFFF"/>
                </a:highlight>
                <a:latin typeface="Times New Roman"/>
                <a:ea typeface="Times New Roman"/>
                <a:cs typeface="Times New Roman"/>
                <a:sym typeface="Times New Roman"/>
              </a:rPr>
              <a:t>Diabetes is probably the most important metabolic disease.</a:t>
            </a:r>
            <a:endParaRPr sz="10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222222"/>
              </a:solidFill>
              <a:highlight>
                <a:srgbClr val="FFFFFF"/>
              </a:highlight>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lang="en" sz="2700">
                <a:solidFill>
                  <a:srgbClr val="222222"/>
                </a:solidFill>
                <a:highlight>
                  <a:srgbClr val="FFFFFF"/>
                </a:highlight>
                <a:latin typeface="Times New Roman"/>
                <a:ea typeface="Times New Roman"/>
                <a:cs typeface="Times New Roman"/>
                <a:sym typeface="Times New Roman"/>
              </a:rPr>
              <a:t>It affects every cell	in the body and affects carbohydrate, lipid, and protein metabolism.</a:t>
            </a:r>
            <a:endParaRPr sz="10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222222"/>
              </a:solidFill>
              <a:highlight>
                <a:srgbClr val="FFFFFF"/>
              </a:highlight>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lang="en" sz="2700">
                <a:solidFill>
                  <a:srgbClr val="222222"/>
                </a:solidFill>
                <a:highlight>
                  <a:srgbClr val="FFFFFF"/>
                </a:highlight>
                <a:latin typeface="Times New Roman"/>
                <a:ea typeface="Times New Roman"/>
                <a:cs typeface="Times New Roman"/>
                <a:sym typeface="Times New Roman"/>
              </a:rPr>
              <a:t>Characterized </a:t>
            </a:r>
            <a:r>
              <a:rPr lang="en" sz="2700">
                <a:solidFill>
                  <a:srgbClr val="222222"/>
                </a:solidFill>
                <a:highlight>
                  <a:srgbClr val="FFFFFF"/>
                </a:highlight>
                <a:latin typeface="Times New Roman"/>
                <a:ea typeface="Times New Roman"/>
                <a:cs typeface="Times New Roman"/>
                <a:sym typeface="Times New Roman"/>
              </a:rPr>
              <a:t>by the polytriad seen on the right: </a:t>
            </a:r>
            <a:endParaRPr sz="2700">
              <a:solidFill>
                <a:srgbClr val="222222"/>
              </a:solidFill>
              <a:highlight>
                <a:srgbClr val="FFFFFF"/>
              </a:highlight>
              <a:latin typeface="Times New Roman"/>
              <a:ea typeface="Times New Roman"/>
              <a:cs typeface="Times New Roman"/>
              <a:sym typeface="Times New Roman"/>
            </a:endParaRPr>
          </a:p>
        </p:txBody>
      </p:sp>
      <p:grpSp>
        <p:nvGrpSpPr>
          <p:cNvPr id="263" name="Google Shape;263;p20"/>
          <p:cNvGrpSpPr/>
          <p:nvPr/>
        </p:nvGrpSpPr>
        <p:grpSpPr>
          <a:xfrm>
            <a:off x="8962709" y="1963573"/>
            <a:ext cx="4303027" cy="2973469"/>
            <a:chOff x="9174672" y="13701201"/>
            <a:chExt cx="4105941" cy="3317123"/>
          </a:xfrm>
        </p:grpSpPr>
        <p:grpSp>
          <p:nvGrpSpPr>
            <p:cNvPr id="264" name="Google Shape;264;p20"/>
            <p:cNvGrpSpPr/>
            <p:nvPr/>
          </p:nvGrpSpPr>
          <p:grpSpPr>
            <a:xfrm rot="2422788">
              <a:off x="11164690" y="15129405"/>
              <a:ext cx="1695810" cy="1628512"/>
              <a:chOff x="3847850" y="1889150"/>
              <a:chExt cx="164100" cy="145600"/>
            </a:xfrm>
          </p:grpSpPr>
          <p:sp>
            <p:nvSpPr>
              <p:cNvPr id="265" name="Google Shape;265;p20"/>
              <p:cNvSpPr/>
              <p:nvPr/>
            </p:nvSpPr>
            <p:spPr>
              <a:xfrm>
                <a:off x="3847850" y="1889150"/>
                <a:ext cx="164100" cy="145600"/>
              </a:xfrm>
              <a:custGeom>
                <a:rect b="b" l="l" r="r" t="t"/>
                <a:pathLst>
                  <a:path extrusionOk="0" h="5824" w="6564">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3887875" y="1912456"/>
                <a:ext cx="89450" cy="78700"/>
              </a:xfrm>
              <a:custGeom>
                <a:rect b="b" l="l" r="r" t="t"/>
                <a:pathLst>
                  <a:path extrusionOk="0" h="3148" w="3578">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20"/>
            <p:cNvGrpSpPr/>
            <p:nvPr/>
          </p:nvGrpSpPr>
          <p:grpSpPr>
            <a:xfrm rot="651191">
              <a:off x="10372253" y="13836597"/>
              <a:ext cx="1674301" cy="1484698"/>
              <a:chOff x="3750225" y="1774000"/>
              <a:chExt cx="149575" cy="145525"/>
            </a:xfrm>
          </p:grpSpPr>
          <p:sp>
            <p:nvSpPr>
              <p:cNvPr id="268" name="Google Shape;268;p20"/>
              <p:cNvSpPr/>
              <p:nvPr/>
            </p:nvSpPr>
            <p:spPr>
              <a:xfrm>
                <a:off x="3750225" y="1774000"/>
                <a:ext cx="149575" cy="145525"/>
              </a:xfrm>
              <a:custGeom>
                <a:rect b="b" l="l" r="r" t="t"/>
                <a:pathLst>
                  <a:path extrusionOk="0" h="5821" w="5983">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0"/>
              <p:cNvSpPr/>
              <p:nvPr/>
            </p:nvSpPr>
            <p:spPr>
              <a:xfrm>
                <a:off x="3776075" y="1794931"/>
                <a:ext cx="82600" cy="78800"/>
              </a:xfrm>
              <a:custGeom>
                <a:rect b="b" l="l" r="r" t="t"/>
                <a:pathLst>
                  <a:path extrusionOk="0" h="3152" w="3304">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20"/>
            <p:cNvGrpSpPr/>
            <p:nvPr/>
          </p:nvGrpSpPr>
          <p:grpSpPr>
            <a:xfrm rot="4421911">
              <a:off x="9523842" y="14906019"/>
              <a:ext cx="1415041" cy="1757565"/>
              <a:chOff x="3730650" y="1982800"/>
              <a:chExt cx="149550" cy="145525"/>
            </a:xfrm>
          </p:grpSpPr>
          <p:sp>
            <p:nvSpPr>
              <p:cNvPr id="271" name="Google Shape;271;p20"/>
              <p:cNvSpPr/>
              <p:nvPr/>
            </p:nvSpPr>
            <p:spPr>
              <a:xfrm>
                <a:off x="3730650" y="1982800"/>
                <a:ext cx="149550" cy="145525"/>
              </a:xfrm>
              <a:custGeom>
                <a:rect b="b" l="l" r="r" t="t"/>
                <a:pathLst>
                  <a:path extrusionOk="0" h="5821" w="5982">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0"/>
              <p:cNvSpPr/>
              <p:nvPr/>
            </p:nvSpPr>
            <p:spPr>
              <a:xfrm>
                <a:off x="3771925" y="2027231"/>
                <a:ext cx="86575" cy="78750"/>
              </a:xfrm>
              <a:custGeom>
                <a:rect b="b" l="l" r="r" t="t"/>
                <a:pathLst>
                  <a:path extrusionOk="0" h="3150" w="3463">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3" name="Google Shape;273;p20"/>
          <p:cNvSpPr txBox="1"/>
          <p:nvPr/>
        </p:nvSpPr>
        <p:spPr>
          <a:xfrm>
            <a:off x="9686350" y="1370550"/>
            <a:ext cx="27612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t>Polyuria</a:t>
            </a:r>
            <a:r>
              <a:rPr lang="en"/>
              <a:t> </a:t>
            </a:r>
            <a:endParaRPr/>
          </a:p>
          <a:p>
            <a:pPr indent="0" lvl="0" marL="0" rtl="0" algn="ctr">
              <a:spcBef>
                <a:spcPts val="0"/>
              </a:spcBef>
              <a:spcAft>
                <a:spcPts val="0"/>
              </a:spcAft>
              <a:buNone/>
            </a:pPr>
            <a:r>
              <a:rPr lang="en"/>
              <a:t>  (excessive urination)	</a:t>
            </a:r>
            <a:endParaRPr/>
          </a:p>
        </p:txBody>
      </p:sp>
      <p:sp>
        <p:nvSpPr>
          <p:cNvPr id="274" name="Google Shape;274;p20"/>
          <p:cNvSpPr txBox="1"/>
          <p:nvPr/>
        </p:nvSpPr>
        <p:spPr>
          <a:xfrm>
            <a:off x="7980100" y="4368725"/>
            <a:ext cx="19647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t>Polydypsia</a:t>
            </a:r>
            <a:r>
              <a:rPr lang="en"/>
              <a:t> </a:t>
            </a:r>
            <a:endParaRPr/>
          </a:p>
          <a:p>
            <a:pPr indent="0" lvl="0" marL="0" rtl="0" algn="ctr">
              <a:spcBef>
                <a:spcPts val="0"/>
              </a:spcBef>
              <a:spcAft>
                <a:spcPts val="0"/>
              </a:spcAft>
              <a:buNone/>
            </a:pPr>
            <a:r>
              <a:rPr lang="en"/>
              <a:t>(excessive thirst)	</a:t>
            </a:r>
            <a:endParaRPr/>
          </a:p>
        </p:txBody>
      </p:sp>
      <p:sp>
        <p:nvSpPr>
          <p:cNvPr id="275" name="Google Shape;275;p20"/>
          <p:cNvSpPr txBox="1"/>
          <p:nvPr/>
        </p:nvSpPr>
        <p:spPr>
          <a:xfrm>
            <a:off x="11881725" y="4407900"/>
            <a:ext cx="2177100" cy="88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t>Polyphagia</a:t>
            </a:r>
            <a:r>
              <a:rPr lang="en"/>
              <a:t> </a:t>
            </a:r>
            <a:endParaRPr/>
          </a:p>
          <a:p>
            <a:pPr indent="0" lvl="0" marL="0" rtl="0" algn="ctr">
              <a:spcBef>
                <a:spcPts val="0"/>
              </a:spcBef>
              <a:spcAft>
                <a:spcPts val="0"/>
              </a:spcAft>
              <a:buNone/>
            </a:pPr>
            <a:r>
              <a:rPr lang="en"/>
              <a:t>    (excessive hunger)	</a:t>
            </a:r>
            <a:endParaRPr/>
          </a:p>
        </p:txBody>
      </p:sp>
      <p:pic>
        <p:nvPicPr>
          <p:cNvPr id="276" name="Google Shape;276;p20"/>
          <p:cNvPicPr preferRelativeResize="0"/>
          <p:nvPr/>
        </p:nvPicPr>
        <p:blipFill>
          <a:blip r:embed="rId3">
            <a:alphaModFix/>
          </a:blip>
          <a:stretch>
            <a:fillRect/>
          </a:stretch>
        </p:blipFill>
        <p:spPr>
          <a:xfrm>
            <a:off x="10639451" y="2286729"/>
            <a:ext cx="760338" cy="650339"/>
          </a:xfrm>
          <a:prstGeom prst="rect">
            <a:avLst/>
          </a:prstGeom>
          <a:noFill/>
          <a:ln>
            <a:noFill/>
          </a:ln>
        </p:spPr>
      </p:pic>
      <p:pic>
        <p:nvPicPr>
          <p:cNvPr id="277" name="Google Shape;277;p20"/>
          <p:cNvPicPr preferRelativeResize="0"/>
          <p:nvPr/>
        </p:nvPicPr>
        <p:blipFill>
          <a:blip r:embed="rId4">
            <a:alphaModFix/>
          </a:blip>
          <a:stretch>
            <a:fillRect/>
          </a:stretch>
        </p:blipFill>
        <p:spPr>
          <a:xfrm>
            <a:off x="9522441" y="3561576"/>
            <a:ext cx="885994" cy="757816"/>
          </a:xfrm>
          <a:prstGeom prst="rect">
            <a:avLst/>
          </a:prstGeom>
          <a:noFill/>
          <a:ln>
            <a:noFill/>
          </a:ln>
        </p:spPr>
      </p:pic>
      <p:pic>
        <p:nvPicPr>
          <p:cNvPr id="278" name="Google Shape;278;p20"/>
          <p:cNvPicPr preferRelativeResize="0"/>
          <p:nvPr/>
        </p:nvPicPr>
        <p:blipFill>
          <a:blip r:embed="rId5">
            <a:alphaModFix/>
          </a:blip>
          <a:stretch>
            <a:fillRect/>
          </a:stretch>
        </p:blipFill>
        <p:spPr>
          <a:xfrm>
            <a:off x="11689173" y="3561565"/>
            <a:ext cx="760338" cy="650361"/>
          </a:xfrm>
          <a:prstGeom prst="rect">
            <a:avLst/>
          </a:prstGeom>
          <a:noFill/>
          <a:ln>
            <a:noFill/>
          </a:ln>
        </p:spPr>
      </p:pic>
      <p:sp>
        <p:nvSpPr>
          <p:cNvPr id="279" name="Google Shape;279;p20"/>
          <p:cNvSpPr txBox="1"/>
          <p:nvPr/>
        </p:nvSpPr>
        <p:spPr>
          <a:xfrm>
            <a:off x="529300" y="4615125"/>
            <a:ext cx="6158400" cy="9477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Symptoms of Diabetes </a:t>
            </a:r>
            <a:endParaRPr sz="4800">
              <a:solidFill>
                <a:srgbClr val="F1C232"/>
              </a:solidFill>
              <a:latin typeface="Oswald"/>
              <a:ea typeface="Oswald"/>
              <a:cs typeface="Oswald"/>
              <a:sym typeface="Oswald"/>
            </a:endParaRPr>
          </a:p>
        </p:txBody>
      </p:sp>
      <p:sp>
        <p:nvSpPr>
          <p:cNvPr id="280" name="Google Shape;280;p20"/>
          <p:cNvSpPr/>
          <p:nvPr/>
        </p:nvSpPr>
        <p:spPr>
          <a:xfrm>
            <a:off x="191675" y="486179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281" name="Google Shape;281;p20"/>
          <p:cNvCxnSpPr/>
          <p:nvPr/>
        </p:nvCxnSpPr>
        <p:spPr>
          <a:xfrm>
            <a:off x="-37797" y="5815753"/>
            <a:ext cx="14134800" cy="300"/>
          </a:xfrm>
          <a:prstGeom prst="straightConnector1">
            <a:avLst/>
          </a:prstGeom>
          <a:noFill/>
          <a:ln cap="flat" cmpd="sng" w="76200">
            <a:solidFill>
              <a:srgbClr val="BF9000"/>
            </a:solidFill>
            <a:prstDash val="solid"/>
            <a:miter lim="800000"/>
            <a:headEnd len="sm" w="sm" type="none"/>
            <a:tailEnd len="med" w="med" type="none"/>
          </a:ln>
        </p:spPr>
      </p:cxnSp>
      <p:sp>
        <p:nvSpPr>
          <p:cNvPr id="282" name="Google Shape;282;p20"/>
          <p:cNvSpPr/>
          <p:nvPr/>
        </p:nvSpPr>
        <p:spPr>
          <a:xfrm>
            <a:off x="5872471"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3" name="Google Shape;283;p20"/>
          <p:cNvSpPr/>
          <p:nvPr/>
        </p:nvSpPr>
        <p:spPr>
          <a:xfrm>
            <a:off x="7612017"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4" name="Google Shape;284;p20"/>
          <p:cNvSpPr/>
          <p:nvPr/>
        </p:nvSpPr>
        <p:spPr>
          <a:xfrm>
            <a:off x="9351561"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5" name="Google Shape;285;p20"/>
          <p:cNvSpPr/>
          <p:nvPr/>
        </p:nvSpPr>
        <p:spPr>
          <a:xfrm>
            <a:off x="11091110"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sp>
        <p:nvSpPr>
          <p:cNvPr id="286" name="Google Shape;286;p20"/>
          <p:cNvSpPr/>
          <p:nvPr/>
        </p:nvSpPr>
        <p:spPr>
          <a:xfrm>
            <a:off x="653835"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7" name="Google Shape;287;p20"/>
          <p:cNvSpPr/>
          <p:nvPr/>
        </p:nvSpPr>
        <p:spPr>
          <a:xfrm>
            <a:off x="2393380"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8" name="Google Shape;288;p20"/>
          <p:cNvSpPr/>
          <p:nvPr/>
        </p:nvSpPr>
        <p:spPr>
          <a:xfrm>
            <a:off x="4132926"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9" name="Google Shape;289;p20"/>
          <p:cNvSpPr/>
          <p:nvPr/>
        </p:nvSpPr>
        <p:spPr>
          <a:xfrm>
            <a:off x="421614" y="6280159"/>
            <a:ext cx="801900" cy="6441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90" name="Google Shape;290;p20"/>
          <p:cNvSpPr txBox="1"/>
          <p:nvPr/>
        </p:nvSpPr>
        <p:spPr>
          <a:xfrm>
            <a:off x="-335275" y="7091049"/>
            <a:ext cx="2897400" cy="289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500">
                <a:latin typeface="Exo"/>
                <a:ea typeface="Exo"/>
                <a:cs typeface="Exo"/>
                <a:sym typeface="Exo"/>
              </a:rPr>
              <a:t>Hyperglycemia </a:t>
            </a:r>
            <a:endParaRPr sz="2500">
              <a:latin typeface="Exo"/>
              <a:ea typeface="Exo"/>
              <a:cs typeface="Exo"/>
              <a:sym typeface="Exo"/>
            </a:endParaRPr>
          </a:p>
        </p:txBody>
      </p:sp>
      <p:sp>
        <p:nvSpPr>
          <p:cNvPr id="291" name="Google Shape;291;p20"/>
          <p:cNvSpPr/>
          <p:nvPr/>
        </p:nvSpPr>
        <p:spPr>
          <a:xfrm>
            <a:off x="3900704" y="6281250"/>
            <a:ext cx="801900" cy="6441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92" name="Google Shape;292;p20"/>
          <p:cNvSpPr txBox="1"/>
          <p:nvPr/>
        </p:nvSpPr>
        <p:spPr>
          <a:xfrm>
            <a:off x="3183050" y="7056548"/>
            <a:ext cx="2027400" cy="289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Polydipsia</a:t>
            </a:r>
            <a:endParaRPr i="0" sz="2700" u="none" cap="none" strike="noStrike">
              <a:latin typeface="Exo"/>
              <a:ea typeface="Exo"/>
              <a:cs typeface="Exo"/>
              <a:sym typeface="Exo"/>
            </a:endParaRPr>
          </a:p>
        </p:txBody>
      </p:sp>
      <p:cxnSp>
        <p:nvCxnSpPr>
          <p:cNvPr id="293" name="Google Shape;293;p20"/>
          <p:cNvCxnSpPr>
            <a:stCxn id="291" idx="0"/>
          </p:cNvCxnSpPr>
          <p:nvPr/>
        </p:nvCxnSpPr>
        <p:spPr>
          <a:xfrm rot="10800000">
            <a:off x="4301654" y="6005250"/>
            <a:ext cx="0" cy="276000"/>
          </a:xfrm>
          <a:prstGeom prst="straightConnector1">
            <a:avLst/>
          </a:prstGeom>
          <a:noFill/>
          <a:ln cap="flat" cmpd="sng" w="38100">
            <a:solidFill>
              <a:srgbClr val="F1C232"/>
            </a:solidFill>
            <a:prstDash val="solid"/>
            <a:miter lim="800000"/>
            <a:headEnd len="sm" w="sm" type="none"/>
            <a:tailEnd len="med" w="med" type="stealth"/>
          </a:ln>
        </p:spPr>
      </p:cxnSp>
      <p:sp>
        <p:nvSpPr>
          <p:cNvPr id="294" name="Google Shape;294;p20"/>
          <p:cNvSpPr/>
          <p:nvPr/>
        </p:nvSpPr>
        <p:spPr>
          <a:xfrm>
            <a:off x="7379796" y="6282341"/>
            <a:ext cx="801900" cy="6441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95" name="Google Shape;295;p20"/>
          <p:cNvSpPr txBox="1"/>
          <p:nvPr/>
        </p:nvSpPr>
        <p:spPr>
          <a:xfrm>
            <a:off x="6560636" y="6992146"/>
            <a:ext cx="2391300" cy="757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Ketoacidosis (IDDM)</a:t>
            </a:r>
            <a:endParaRPr i="0" sz="2700" u="none" cap="none" strike="noStrike">
              <a:latin typeface="Exo"/>
              <a:ea typeface="Exo"/>
              <a:cs typeface="Exo"/>
              <a:sym typeface="Exo"/>
            </a:endParaRPr>
          </a:p>
        </p:txBody>
      </p:sp>
      <p:cxnSp>
        <p:nvCxnSpPr>
          <p:cNvPr id="296" name="Google Shape;296;p20"/>
          <p:cNvCxnSpPr>
            <a:stCxn id="294" idx="0"/>
          </p:cNvCxnSpPr>
          <p:nvPr/>
        </p:nvCxnSpPr>
        <p:spPr>
          <a:xfrm flipH="1" rot="10800000">
            <a:off x="7780746" y="6002441"/>
            <a:ext cx="9300" cy="279900"/>
          </a:xfrm>
          <a:prstGeom prst="straightConnector1">
            <a:avLst/>
          </a:prstGeom>
          <a:noFill/>
          <a:ln cap="flat" cmpd="sng" w="38100">
            <a:solidFill>
              <a:srgbClr val="F1C232"/>
            </a:solidFill>
            <a:prstDash val="solid"/>
            <a:miter lim="800000"/>
            <a:headEnd len="sm" w="sm" type="none"/>
            <a:tailEnd len="med" w="med" type="stealth"/>
          </a:ln>
        </p:spPr>
      </p:cxnSp>
      <p:sp>
        <p:nvSpPr>
          <p:cNvPr id="297" name="Google Shape;297;p20"/>
          <p:cNvSpPr/>
          <p:nvPr/>
        </p:nvSpPr>
        <p:spPr>
          <a:xfrm>
            <a:off x="10858889" y="6283431"/>
            <a:ext cx="801900" cy="6441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sp>
        <p:nvSpPr>
          <p:cNvPr id="298" name="Google Shape;298;p20"/>
          <p:cNvSpPr txBox="1"/>
          <p:nvPr/>
        </p:nvSpPr>
        <p:spPr>
          <a:xfrm>
            <a:off x="10350521" y="7154383"/>
            <a:ext cx="1818000" cy="690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Muscle wasting</a:t>
            </a:r>
            <a:endParaRPr i="0" sz="2700" u="none" cap="none" strike="noStrike">
              <a:latin typeface="Exo"/>
              <a:ea typeface="Exo"/>
              <a:cs typeface="Exo"/>
              <a:sym typeface="Exo"/>
            </a:endParaRPr>
          </a:p>
        </p:txBody>
      </p:sp>
      <p:cxnSp>
        <p:nvCxnSpPr>
          <p:cNvPr id="299" name="Google Shape;299;p20"/>
          <p:cNvCxnSpPr/>
          <p:nvPr/>
        </p:nvCxnSpPr>
        <p:spPr>
          <a:xfrm rot="10800000">
            <a:off x="11257283" y="6019131"/>
            <a:ext cx="5400" cy="264300"/>
          </a:xfrm>
          <a:prstGeom prst="straightConnector1">
            <a:avLst/>
          </a:prstGeom>
          <a:noFill/>
          <a:ln cap="flat" cmpd="sng" w="38100">
            <a:solidFill>
              <a:srgbClr val="F1C232"/>
            </a:solidFill>
            <a:prstDash val="solid"/>
            <a:miter lim="800000"/>
            <a:headEnd len="sm" w="sm" type="none"/>
            <a:tailEnd len="med" w="med" type="stealth"/>
          </a:ln>
        </p:spPr>
      </p:cxnSp>
      <p:sp>
        <p:nvSpPr>
          <p:cNvPr id="300" name="Google Shape;300;p20"/>
          <p:cNvSpPr/>
          <p:nvPr/>
        </p:nvSpPr>
        <p:spPr>
          <a:xfrm>
            <a:off x="2161169" y="7376126"/>
            <a:ext cx="801900" cy="6906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01" name="Google Shape;301;p20"/>
          <p:cNvSpPr txBox="1"/>
          <p:nvPr/>
        </p:nvSpPr>
        <p:spPr>
          <a:xfrm>
            <a:off x="1625755" y="8180291"/>
            <a:ext cx="1818000" cy="309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Polyuria</a:t>
            </a:r>
            <a:r>
              <a:rPr baseline="30000" lang="en" sz="2700">
                <a:latin typeface="Exo"/>
                <a:ea typeface="Exo"/>
                <a:cs typeface="Exo"/>
                <a:sym typeface="Exo"/>
              </a:rPr>
              <a:t>2</a:t>
            </a:r>
            <a:endParaRPr baseline="30000" i="0" sz="2700" u="none" cap="none" strike="noStrike">
              <a:latin typeface="Exo"/>
              <a:ea typeface="Exo"/>
              <a:cs typeface="Exo"/>
              <a:sym typeface="Exo"/>
            </a:endParaRPr>
          </a:p>
        </p:txBody>
      </p:sp>
      <p:cxnSp>
        <p:nvCxnSpPr>
          <p:cNvPr id="302" name="Google Shape;302;p20"/>
          <p:cNvCxnSpPr>
            <a:stCxn id="300" idx="0"/>
          </p:cNvCxnSpPr>
          <p:nvPr/>
        </p:nvCxnSpPr>
        <p:spPr>
          <a:xfrm rot="10800000">
            <a:off x="2562119" y="5992526"/>
            <a:ext cx="0" cy="1383600"/>
          </a:xfrm>
          <a:prstGeom prst="straightConnector1">
            <a:avLst/>
          </a:prstGeom>
          <a:noFill/>
          <a:ln cap="flat" cmpd="sng" w="38100">
            <a:solidFill>
              <a:srgbClr val="F1C232"/>
            </a:solidFill>
            <a:prstDash val="solid"/>
            <a:miter lim="800000"/>
            <a:headEnd len="sm" w="sm" type="none"/>
            <a:tailEnd len="med" w="med" type="stealth"/>
          </a:ln>
        </p:spPr>
      </p:cxnSp>
      <p:sp>
        <p:nvSpPr>
          <p:cNvPr id="303" name="Google Shape;303;p20"/>
          <p:cNvSpPr/>
          <p:nvPr/>
        </p:nvSpPr>
        <p:spPr>
          <a:xfrm>
            <a:off x="5640257" y="7372619"/>
            <a:ext cx="801900" cy="6906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04" name="Google Shape;304;p20"/>
          <p:cNvSpPr txBox="1"/>
          <p:nvPr/>
        </p:nvSpPr>
        <p:spPr>
          <a:xfrm>
            <a:off x="5021265" y="8180277"/>
            <a:ext cx="2177100" cy="309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Polyphagia</a:t>
            </a:r>
            <a:r>
              <a:rPr baseline="30000" lang="en" sz="2700">
                <a:latin typeface="Exo"/>
                <a:ea typeface="Exo"/>
                <a:cs typeface="Exo"/>
                <a:sym typeface="Exo"/>
              </a:rPr>
              <a:t>1</a:t>
            </a:r>
            <a:endParaRPr baseline="30000" i="0" sz="2700" u="none" cap="none" strike="noStrike">
              <a:latin typeface="Exo"/>
              <a:ea typeface="Exo"/>
              <a:cs typeface="Exo"/>
              <a:sym typeface="Exo"/>
            </a:endParaRPr>
          </a:p>
        </p:txBody>
      </p:sp>
      <p:cxnSp>
        <p:nvCxnSpPr>
          <p:cNvPr id="305" name="Google Shape;305;p20"/>
          <p:cNvCxnSpPr>
            <a:stCxn id="303" idx="0"/>
          </p:cNvCxnSpPr>
          <p:nvPr/>
        </p:nvCxnSpPr>
        <p:spPr>
          <a:xfrm flipH="1" rot="10800000">
            <a:off x="6041207" y="6014219"/>
            <a:ext cx="12300" cy="1358400"/>
          </a:xfrm>
          <a:prstGeom prst="straightConnector1">
            <a:avLst/>
          </a:prstGeom>
          <a:noFill/>
          <a:ln cap="flat" cmpd="sng" w="38100">
            <a:solidFill>
              <a:srgbClr val="F1C232"/>
            </a:solidFill>
            <a:prstDash val="solid"/>
            <a:miter lim="800000"/>
            <a:headEnd len="sm" w="sm" type="none"/>
            <a:tailEnd len="med" w="med" type="stealth"/>
          </a:ln>
        </p:spPr>
      </p:cxnSp>
      <p:sp>
        <p:nvSpPr>
          <p:cNvPr id="306" name="Google Shape;306;p20"/>
          <p:cNvSpPr/>
          <p:nvPr/>
        </p:nvSpPr>
        <p:spPr>
          <a:xfrm>
            <a:off x="9119344" y="7369113"/>
            <a:ext cx="801900" cy="6906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07" name="Google Shape;307;p20"/>
          <p:cNvSpPr txBox="1"/>
          <p:nvPr/>
        </p:nvSpPr>
        <p:spPr>
          <a:xfrm>
            <a:off x="8203190" y="8180277"/>
            <a:ext cx="2887800" cy="309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Hyperlipidemia</a:t>
            </a:r>
            <a:endParaRPr i="0" sz="2700" u="none" cap="none" strike="noStrike">
              <a:latin typeface="Exo"/>
              <a:ea typeface="Exo"/>
              <a:cs typeface="Exo"/>
              <a:sym typeface="Exo"/>
            </a:endParaRPr>
          </a:p>
        </p:txBody>
      </p:sp>
      <p:cxnSp>
        <p:nvCxnSpPr>
          <p:cNvPr id="308" name="Google Shape;308;p20"/>
          <p:cNvCxnSpPr>
            <a:stCxn id="306" idx="0"/>
          </p:cNvCxnSpPr>
          <p:nvPr/>
        </p:nvCxnSpPr>
        <p:spPr>
          <a:xfrm rot="10800000">
            <a:off x="9517294" y="6013113"/>
            <a:ext cx="3000" cy="1356000"/>
          </a:xfrm>
          <a:prstGeom prst="straightConnector1">
            <a:avLst/>
          </a:prstGeom>
          <a:noFill/>
          <a:ln cap="flat" cmpd="sng" w="38100">
            <a:solidFill>
              <a:srgbClr val="F1C232"/>
            </a:solidFill>
            <a:prstDash val="solid"/>
            <a:miter lim="800000"/>
            <a:headEnd len="sm" w="sm" type="none"/>
            <a:tailEnd len="med" w="med" type="stealth"/>
          </a:ln>
        </p:spPr>
      </p:cxnSp>
      <p:cxnSp>
        <p:nvCxnSpPr>
          <p:cNvPr id="309" name="Google Shape;309;p20"/>
          <p:cNvCxnSpPr/>
          <p:nvPr/>
        </p:nvCxnSpPr>
        <p:spPr>
          <a:xfrm flipH="1" rot="10800000">
            <a:off x="813259" y="6011360"/>
            <a:ext cx="9300" cy="279900"/>
          </a:xfrm>
          <a:prstGeom prst="straightConnector1">
            <a:avLst/>
          </a:prstGeom>
          <a:noFill/>
          <a:ln cap="flat" cmpd="sng" w="38100">
            <a:solidFill>
              <a:srgbClr val="F1C232"/>
            </a:solidFill>
            <a:prstDash val="solid"/>
            <a:miter lim="800000"/>
            <a:headEnd len="sm" w="sm" type="none"/>
            <a:tailEnd len="med" w="med" type="stealth"/>
          </a:ln>
        </p:spPr>
      </p:cxnSp>
      <p:sp>
        <p:nvSpPr>
          <p:cNvPr id="310" name="Google Shape;310;p20"/>
          <p:cNvSpPr/>
          <p:nvPr/>
        </p:nvSpPr>
        <p:spPr>
          <a:xfrm>
            <a:off x="12676198" y="5679509"/>
            <a:ext cx="336900" cy="2712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11" name="Google Shape;311;p20"/>
          <p:cNvSpPr/>
          <p:nvPr/>
        </p:nvSpPr>
        <p:spPr>
          <a:xfrm>
            <a:off x="12447530" y="7102613"/>
            <a:ext cx="801900" cy="690600"/>
          </a:xfrm>
          <a:prstGeom prst="ellipse">
            <a:avLst/>
          </a:prstGeom>
          <a:solidFill>
            <a:srgbClr val="FFD966"/>
          </a:solidFill>
          <a:ln cap="flat" cmpd="sng" w="952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12" name="Google Shape;312;p20"/>
          <p:cNvSpPr txBox="1"/>
          <p:nvPr/>
        </p:nvSpPr>
        <p:spPr>
          <a:xfrm>
            <a:off x="11819182" y="7913727"/>
            <a:ext cx="2177100" cy="690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2700">
                <a:latin typeface="Exo"/>
                <a:ea typeface="Exo"/>
                <a:cs typeface="Exo"/>
                <a:sym typeface="Exo"/>
              </a:rPr>
              <a:t>Electrolyte depletion</a:t>
            </a:r>
            <a:endParaRPr i="0" sz="2700" u="none" cap="none" strike="noStrike">
              <a:latin typeface="Exo"/>
              <a:ea typeface="Exo"/>
              <a:cs typeface="Exo"/>
              <a:sym typeface="Exo"/>
            </a:endParaRPr>
          </a:p>
        </p:txBody>
      </p:sp>
      <p:cxnSp>
        <p:nvCxnSpPr>
          <p:cNvPr id="313" name="Google Shape;313;p20"/>
          <p:cNvCxnSpPr>
            <a:stCxn id="314" idx="0"/>
          </p:cNvCxnSpPr>
          <p:nvPr/>
        </p:nvCxnSpPr>
        <p:spPr>
          <a:xfrm rot="10800000">
            <a:off x="12841874" y="5936929"/>
            <a:ext cx="5100" cy="1205100"/>
          </a:xfrm>
          <a:prstGeom prst="straightConnector1">
            <a:avLst/>
          </a:prstGeom>
          <a:noFill/>
          <a:ln cap="flat" cmpd="sng" w="38100">
            <a:solidFill>
              <a:srgbClr val="F1C232"/>
            </a:solidFill>
            <a:prstDash val="solid"/>
            <a:miter lim="800000"/>
            <a:headEnd len="sm" w="sm" type="none"/>
            <a:tailEnd len="med" w="med" type="stealth"/>
          </a:ln>
        </p:spPr>
      </p:cxnSp>
      <p:pic>
        <p:nvPicPr>
          <p:cNvPr id="315" name="Google Shape;315;p20"/>
          <p:cNvPicPr preferRelativeResize="0"/>
          <p:nvPr/>
        </p:nvPicPr>
        <p:blipFill>
          <a:blip r:embed="rId3">
            <a:alphaModFix/>
          </a:blip>
          <a:stretch>
            <a:fillRect/>
          </a:stretch>
        </p:blipFill>
        <p:spPr>
          <a:xfrm>
            <a:off x="2248920" y="7417943"/>
            <a:ext cx="625800" cy="625824"/>
          </a:xfrm>
          <a:prstGeom prst="rect">
            <a:avLst/>
          </a:prstGeom>
          <a:noFill/>
          <a:ln>
            <a:noFill/>
          </a:ln>
        </p:spPr>
      </p:pic>
      <p:pic>
        <p:nvPicPr>
          <p:cNvPr id="316" name="Google Shape;316;p20"/>
          <p:cNvPicPr preferRelativeResize="0"/>
          <p:nvPr/>
        </p:nvPicPr>
        <p:blipFill>
          <a:blip r:embed="rId4">
            <a:alphaModFix/>
          </a:blip>
          <a:stretch>
            <a:fillRect/>
          </a:stretch>
        </p:blipFill>
        <p:spPr>
          <a:xfrm>
            <a:off x="3945425" y="6256905"/>
            <a:ext cx="699575" cy="699601"/>
          </a:xfrm>
          <a:prstGeom prst="rect">
            <a:avLst/>
          </a:prstGeom>
          <a:noFill/>
          <a:ln>
            <a:noFill/>
          </a:ln>
        </p:spPr>
      </p:pic>
      <p:pic>
        <p:nvPicPr>
          <p:cNvPr id="317" name="Google Shape;317;p20"/>
          <p:cNvPicPr preferRelativeResize="0"/>
          <p:nvPr/>
        </p:nvPicPr>
        <p:blipFill>
          <a:blip r:embed="rId5">
            <a:alphaModFix/>
          </a:blip>
          <a:stretch>
            <a:fillRect/>
          </a:stretch>
        </p:blipFill>
        <p:spPr>
          <a:xfrm>
            <a:off x="5708981" y="7367214"/>
            <a:ext cx="664475" cy="664475"/>
          </a:xfrm>
          <a:prstGeom prst="rect">
            <a:avLst/>
          </a:prstGeom>
          <a:noFill/>
          <a:ln>
            <a:noFill/>
          </a:ln>
        </p:spPr>
      </p:pic>
      <p:pic>
        <p:nvPicPr>
          <p:cNvPr id="318" name="Google Shape;318;p20"/>
          <p:cNvPicPr preferRelativeResize="0"/>
          <p:nvPr/>
        </p:nvPicPr>
        <p:blipFill>
          <a:blip r:embed="rId6">
            <a:alphaModFix/>
          </a:blip>
          <a:stretch>
            <a:fillRect/>
          </a:stretch>
        </p:blipFill>
        <p:spPr>
          <a:xfrm>
            <a:off x="428024" y="6256917"/>
            <a:ext cx="699575" cy="699575"/>
          </a:xfrm>
          <a:prstGeom prst="rect">
            <a:avLst/>
          </a:prstGeom>
          <a:noFill/>
          <a:ln>
            <a:noFill/>
          </a:ln>
        </p:spPr>
      </p:pic>
      <p:pic>
        <p:nvPicPr>
          <p:cNvPr id="319" name="Google Shape;319;p20"/>
          <p:cNvPicPr preferRelativeResize="0"/>
          <p:nvPr/>
        </p:nvPicPr>
        <p:blipFill>
          <a:blip r:embed="rId7">
            <a:alphaModFix/>
          </a:blip>
          <a:stretch>
            <a:fillRect/>
          </a:stretch>
        </p:blipFill>
        <p:spPr>
          <a:xfrm>
            <a:off x="7494850" y="6311566"/>
            <a:ext cx="581100" cy="581100"/>
          </a:xfrm>
          <a:prstGeom prst="rect">
            <a:avLst/>
          </a:prstGeom>
          <a:noFill/>
          <a:ln>
            <a:noFill/>
          </a:ln>
        </p:spPr>
      </p:pic>
      <p:pic>
        <p:nvPicPr>
          <p:cNvPr id="320" name="Google Shape;320;p20"/>
          <p:cNvPicPr preferRelativeResize="0"/>
          <p:nvPr/>
        </p:nvPicPr>
        <p:blipFill>
          <a:blip r:embed="rId8">
            <a:alphaModFix/>
          </a:blip>
          <a:stretch>
            <a:fillRect/>
          </a:stretch>
        </p:blipFill>
        <p:spPr>
          <a:xfrm>
            <a:off x="9188050" y="7364080"/>
            <a:ext cx="664475" cy="664451"/>
          </a:xfrm>
          <a:prstGeom prst="rect">
            <a:avLst/>
          </a:prstGeom>
          <a:noFill/>
          <a:ln>
            <a:noFill/>
          </a:ln>
        </p:spPr>
      </p:pic>
      <p:pic>
        <p:nvPicPr>
          <p:cNvPr id="321" name="Google Shape;321;p20"/>
          <p:cNvPicPr preferRelativeResize="0"/>
          <p:nvPr/>
        </p:nvPicPr>
        <p:blipFill>
          <a:blip r:embed="rId9">
            <a:alphaModFix/>
          </a:blip>
          <a:stretch>
            <a:fillRect/>
          </a:stretch>
        </p:blipFill>
        <p:spPr>
          <a:xfrm>
            <a:off x="10967089" y="6273230"/>
            <a:ext cx="664475" cy="664475"/>
          </a:xfrm>
          <a:prstGeom prst="rect">
            <a:avLst/>
          </a:prstGeom>
          <a:noFill/>
          <a:ln>
            <a:noFill/>
          </a:ln>
        </p:spPr>
      </p:pic>
      <p:pic>
        <p:nvPicPr>
          <p:cNvPr id="314" name="Google Shape;314;p20"/>
          <p:cNvPicPr preferRelativeResize="0"/>
          <p:nvPr/>
        </p:nvPicPr>
        <p:blipFill>
          <a:blip r:embed="rId10">
            <a:alphaModFix/>
          </a:blip>
          <a:stretch>
            <a:fillRect/>
          </a:stretch>
        </p:blipFill>
        <p:spPr>
          <a:xfrm>
            <a:off x="12534074" y="7142029"/>
            <a:ext cx="625800" cy="625800"/>
          </a:xfrm>
          <a:prstGeom prst="rect">
            <a:avLst/>
          </a:prstGeom>
          <a:noFill/>
          <a:ln>
            <a:noFill/>
          </a:ln>
        </p:spPr>
      </p:pic>
      <p:sp>
        <p:nvSpPr>
          <p:cNvPr id="322" name="Google Shape;322;p20"/>
          <p:cNvSpPr/>
          <p:nvPr/>
        </p:nvSpPr>
        <p:spPr>
          <a:xfrm>
            <a:off x="529300" y="16669575"/>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3" name="Google Shape;323;p20"/>
          <p:cNvSpPr/>
          <p:nvPr/>
        </p:nvSpPr>
        <p:spPr>
          <a:xfrm>
            <a:off x="-15800" y="16669575"/>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4" name="Google Shape;324;p20"/>
          <p:cNvSpPr txBox="1"/>
          <p:nvPr/>
        </p:nvSpPr>
        <p:spPr>
          <a:xfrm>
            <a:off x="615000" y="16615200"/>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325" name="Google Shape;325;p20"/>
          <p:cNvSpPr txBox="1"/>
          <p:nvPr/>
        </p:nvSpPr>
        <p:spPr>
          <a:xfrm>
            <a:off x="-17800" y="17339450"/>
            <a:ext cx="13700700" cy="529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Times New Roman"/>
              <a:ea typeface="Times New Roman"/>
              <a:cs typeface="Times New Roman"/>
              <a:sym typeface="Times New Roman"/>
            </a:endParaRPr>
          </a:p>
        </p:txBody>
      </p:sp>
      <p:sp>
        <p:nvSpPr>
          <p:cNvPr id="326" name="Google Shape;326;p20"/>
          <p:cNvSpPr txBox="1"/>
          <p:nvPr/>
        </p:nvSpPr>
        <p:spPr>
          <a:xfrm>
            <a:off x="-17800" y="17079675"/>
            <a:ext cx="14097000" cy="12051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Polyphagia Mechanism: </a:t>
            </a:r>
            <a:r>
              <a:rPr lang="en">
                <a:latin typeface="Times New Roman"/>
                <a:ea typeface="Times New Roman"/>
                <a:cs typeface="Times New Roman"/>
                <a:sym typeface="Times New Roman"/>
              </a:rPr>
              <a:t>Recall that insulin increases lipid deposition. Normally, when insulin increases lipid storage in the adipose tissue, the adipose tissue acts like an endocrine organ and secrete</a:t>
            </a:r>
            <a:r>
              <a:rPr b="1" i="1" lang="en">
                <a:latin typeface="Times New Roman"/>
                <a:ea typeface="Times New Roman"/>
                <a:cs typeface="Times New Roman"/>
                <a:sym typeface="Times New Roman"/>
              </a:rPr>
              <a:t> Leptin</a:t>
            </a:r>
            <a:r>
              <a:rPr lang="en">
                <a:latin typeface="Times New Roman"/>
                <a:ea typeface="Times New Roman"/>
                <a:cs typeface="Times New Roman"/>
                <a:sym typeface="Times New Roman"/>
              </a:rPr>
              <a:t> </a:t>
            </a:r>
            <a:r>
              <a:rPr b="1" lang="en">
                <a:latin typeface="Times New Roman"/>
                <a:ea typeface="Times New Roman"/>
                <a:cs typeface="Times New Roman"/>
                <a:sym typeface="Times New Roman"/>
              </a:rPr>
              <a:t>(satiety hormone) </a:t>
            </a:r>
            <a:r>
              <a:rPr lang="en">
                <a:latin typeface="Times New Roman"/>
                <a:ea typeface="Times New Roman"/>
                <a:cs typeface="Times New Roman"/>
                <a:sym typeface="Times New Roman"/>
              </a:rPr>
              <a:t>which acts on the hypothalamus, specifically the Satiety center -senses fullness-to reduce feeding urges. But with insulin gone, this whole process is turned off and the person feels hungry even if they’ve just eaten!</a:t>
            </a:r>
            <a:endParaRPr>
              <a:latin typeface="Times New Roman"/>
              <a:ea typeface="Times New Roman"/>
              <a:cs typeface="Times New Roman"/>
              <a:sym typeface="Times New Roman"/>
            </a:endParaRPr>
          </a:p>
          <a:p>
            <a:pPr indent="-317500" lvl="0" marL="457200" rtl="0" algn="l">
              <a:lnSpc>
                <a:spcPct val="100000"/>
              </a:lnSpc>
              <a:spcBef>
                <a:spcPts val="0"/>
              </a:spcBef>
              <a:spcAft>
                <a:spcPts val="0"/>
              </a:spcAft>
              <a:buSzPts val="1400"/>
              <a:buFont typeface="Times New Roman"/>
              <a:buAutoNum type="arabicPeriod"/>
            </a:pPr>
            <a:r>
              <a:rPr b="1" lang="en">
                <a:latin typeface="Times New Roman"/>
                <a:ea typeface="Times New Roman"/>
                <a:cs typeface="Times New Roman"/>
                <a:sym typeface="Times New Roman"/>
              </a:rPr>
              <a:t>Hyperglycemia Can Cause Both Cellular And Extracellular Dehydration: </a:t>
            </a:r>
            <a:r>
              <a:rPr lang="en">
                <a:latin typeface="Times New Roman"/>
                <a:ea typeface="Times New Roman"/>
                <a:cs typeface="Times New Roman"/>
                <a:sym typeface="Times New Roman"/>
              </a:rPr>
              <a:t>The renal threshold for glucose is normally </a:t>
            </a:r>
            <a:r>
              <a:rPr b="1" lang="en">
                <a:latin typeface="Times New Roman"/>
                <a:ea typeface="Times New Roman"/>
                <a:cs typeface="Times New Roman"/>
                <a:sym typeface="Times New Roman"/>
              </a:rPr>
              <a:t>180 mg/dl</a:t>
            </a:r>
            <a:r>
              <a:rPr lang="en">
                <a:latin typeface="Times New Roman"/>
                <a:ea typeface="Times New Roman"/>
                <a:cs typeface="Times New Roman"/>
                <a:sym typeface="Times New Roman"/>
              </a:rPr>
              <a:t>, now remember that glucose is easily filtered through the glomerulus, and the nephrons are able to absorb around 180 mg/dl, anymore than that is excreted in the urine, therefore:  Hyperglycemia of &gt;180mg/dl  </a:t>
            </a:r>
            <a:r>
              <a:rPr lang="en">
                <a:highlight>
                  <a:srgbClr val="FFFFFF"/>
                </a:highlight>
                <a:latin typeface="Times New Roman"/>
                <a:ea typeface="Times New Roman"/>
                <a:cs typeface="Times New Roman"/>
                <a:sym typeface="Times New Roman"/>
              </a:rPr>
              <a:t>→ Increased urine osmolality → Water is drawn to tubular lumen from ECF → ECF dehydration. Also, cellular dehydration occurs, glucose is hydrophilic and doesn’t cross plasma membranes easily, so to maintain equilibrium it is water that escapes from cell into the ECF  → Water is drawn from cells into the ECF. However, this dilution is soon compensated by increased glucagon release, and more plasma glucose, and more ECF osmolality and osmotic diuresis and the cycle continues.</a:t>
            </a:r>
            <a:endParaRPr>
              <a:highlight>
                <a:srgbClr val="FFFFFF"/>
              </a:highlight>
              <a:latin typeface="Times New Roman"/>
              <a:ea typeface="Times New Roman"/>
              <a:cs typeface="Times New Roman"/>
              <a:sym typeface="Times New Roman"/>
            </a:endParaRPr>
          </a:p>
          <a:p>
            <a:pPr indent="-317500" lvl="0" marL="457200" rtl="0" algn="l">
              <a:lnSpc>
                <a:spcPct val="100000"/>
              </a:lnSpc>
              <a:spcBef>
                <a:spcPts val="0"/>
              </a:spcBef>
              <a:spcAft>
                <a:spcPts val="0"/>
              </a:spcAft>
              <a:buClr>
                <a:schemeClr val="dk1"/>
              </a:buClr>
              <a:buSzPts val="1400"/>
              <a:buFont typeface="Times New Roman"/>
              <a:buAutoNum type="arabicPeriod"/>
            </a:pPr>
            <a:r>
              <a:rPr b="1" lang="en">
                <a:solidFill>
                  <a:schemeClr val="dk1"/>
                </a:solidFill>
                <a:latin typeface="Times New Roman"/>
                <a:ea typeface="Times New Roman"/>
                <a:cs typeface="Times New Roman"/>
                <a:sym typeface="Times New Roman"/>
              </a:rPr>
              <a:t>Pathophysiology of Type I Diabetes: </a:t>
            </a:r>
            <a:r>
              <a:rPr lang="en">
                <a:solidFill>
                  <a:schemeClr val="dk1"/>
                </a:solidFill>
                <a:latin typeface="Times New Roman"/>
                <a:ea typeface="Times New Roman"/>
                <a:cs typeface="Times New Roman"/>
                <a:sym typeface="Times New Roman"/>
              </a:rPr>
              <a:t>The autoimmune destruction is probably initiated by one of the following mechanisms: (1) a viral infection of pancreatic beta cells that causes them to expose previously</a:t>
            </a:r>
            <a:r>
              <a:rPr b="1" lang="en">
                <a:solidFill>
                  <a:schemeClr val="dk1"/>
                </a:solidFill>
                <a:latin typeface="Times New Roman"/>
                <a:ea typeface="Times New Roman"/>
                <a:cs typeface="Times New Roman"/>
                <a:sym typeface="Times New Roman"/>
              </a:rPr>
              <a:t> sequestered antigens </a:t>
            </a:r>
            <a:r>
              <a:rPr lang="en">
                <a:solidFill>
                  <a:schemeClr val="dk1"/>
                </a:solidFill>
                <a:latin typeface="Times New Roman"/>
                <a:ea typeface="Times New Roman"/>
                <a:cs typeface="Times New Roman"/>
                <a:sym typeface="Times New Roman"/>
              </a:rPr>
              <a:t>that attract immune cells </a:t>
            </a:r>
            <a:r>
              <a:rPr b="1" lang="en">
                <a:solidFill>
                  <a:schemeClr val="dk1"/>
                </a:solidFill>
                <a:latin typeface="Times New Roman"/>
                <a:ea typeface="Times New Roman"/>
                <a:cs typeface="Times New Roman"/>
                <a:sym typeface="Times New Roman"/>
              </a:rPr>
              <a:t>(antigen sequestration)</a:t>
            </a:r>
            <a:r>
              <a:rPr lang="en">
                <a:solidFill>
                  <a:schemeClr val="dk1"/>
                </a:solidFill>
                <a:latin typeface="Times New Roman"/>
                <a:ea typeface="Times New Roman"/>
                <a:cs typeface="Times New Roman"/>
                <a:sym typeface="Times New Roman"/>
              </a:rPr>
              <a:t>(we know that normal body cells expose very selective peptides on MHC, to inform immune cells that they are normal and harmless, viral infection causes beta cells to expose peptides that are recognized by the immune system as foreign, resulting in recognition and autoimmune destruction), (2) </a:t>
            </a:r>
            <a:r>
              <a:rPr b="1" lang="en">
                <a:solidFill>
                  <a:schemeClr val="dk1"/>
                </a:solidFill>
                <a:latin typeface="Times New Roman"/>
                <a:ea typeface="Times New Roman"/>
                <a:cs typeface="Times New Roman"/>
                <a:sym typeface="Times New Roman"/>
              </a:rPr>
              <a:t>Molecular mimicry</a:t>
            </a:r>
            <a:r>
              <a:rPr lang="en">
                <a:solidFill>
                  <a:schemeClr val="dk1"/>
                </a:solidFill>
                <a:latin typeface="Times New Roman"/>
                <a:ea typeface="Times New Roman"/>
                <a:cs typeface="Times New Roman"/>
                <a:sym typeface="Times New Roman"/>
              </a:rPr>
              <a:t>, this happens when the peptide exposed on MHC is actually similar to a peptide exposed by a pathogen, this results in an autoimmune attack and destruction of beta cells by the immune system.</a:t>
            </a:r>
            <a:endParaRPr>
              <a:highlight>
                <a:srgbClr val="FFFFFF"/>
              </a:highlight>
              <a:latin typeface="Times New Roman"/>
              <a:ea typeface="Times New Roman"/>
              <a:cs typeface="Times New Roman"/>
              <a:sym typeface="Times New Roman"/>
            </a:endParaRPr>
          </a:p>
        </p:txBody>
      </p:sp>
      <p:sp>
        <p:nvSpPr>
          <p:cNvPr id="327" name="Google Shape;327;p20"/>
          <p:cNvSpPr/>
          <p:nvPr/>
        </p:nvSpPr>
        <p:spPr>
          <a:xfrm>
            <a:off x="4443530" y="12238613"/>
            <a:ext cx="5472000" cy="9336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High production of glucose </a:t>
            </a:r>
            <a:endParaRPr sz="3000">
              <a:latin typeface="Times New Roman"/>
              <a:ea typeface="Times New Roman"/>
              <a:cs typeface="Times New Roman"/>
              <a:sym typeface="Times New Roman"/>
            </a:endParaRPr>
          </a:p>
          <a:p>
            <a:pPr indent="0" lvl="0" marL="0" rtl="0" algn="ctr">
              <a:spcBef>
                <a:spcPts val="0"/>
              </a:spcBef>
              <a:spcAft>
                <a:spcPts val="0"/>
              </a:spcAft>
              <a:buNone/>
            </a:pPr>
            <a:r>
              <a:rPr lang="en" sz="3000">
                <a:latin typeface="Times New Roman"/>
                <a:ea typeface="Times New Roman"/>
                <a:cs typeface="Times New Roman"/>
                <a:sym typeface="Times New Roman"/>
              </a:rPr>
              <a:t>and ketones by liver</a:t>
            </a:r>
            <a:endParaRPr sz="3000">
              <a:latin typeface="Times New Roman"/>
              <a:ea typeface="Times New Roman"/>
              <a:cs typeface="Times New Roman"/>
              <a:sym typeface="Times New Roman"/>
            </a:endParaRPr>
          </a:p>
        </p:txBody>
      </p:sp>
      <p:sp>
        <p:nvSpPr>
          <p:cNvPr id="328" name="Google Shape;328;p20"/>
          <p:cNvSpPr/>
          <p:nvPr/>
        </p:nvSpPr>
        <p:spPr>
          <a:xfrm>
            <a:off x="4443530" y="13202057"/>
            <a:ext cx="5472000" cy="9336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000000"/>
                </a:solidFill>
                <a:latin typeface="Times New Roman"/>
                <a:ea typeface="Times New Roman"/>
                <a:cs typeface="Times New Roman"/>
                <a:sym typeface="Times New Roman"/>
              </a:rPr>
              <a:t>Osmotic diuresis</a:t>
            </a:r>
            <a:r>
              <a:rPr baseline="30000" lang="en" sz="3000">
                <a:solidFill>
                  <a:srgbClr val="000000"/>
                </a:solidFill>
                <a:latin typeface="Times New Roman"/>
                <a:ea typeface="Times New Roman"/>
                <a:cs typeface="Times New Roman"/>
                <a:sym typeface="Times New Roman"/>
              </a:rPr>
              <a:t>2</a:t>
            </a:r>
            <a:endParaRPr baseline="30000" sz="3000">
              <a:latin typeface="Times New Roman"/>
              <a:ea typeface="Times New Roman"/>
              <a:cs typeface="Times New Roman"/>
              <a:sym typeface="Times New Roman"/>
            </a:endParaRPr>
          </a:p>
        </p:txBody>
      </p:sp>
      <p:sp>
        <p:nvSpPr>
          <p:cNvPr id="329" name="Google Shape;329;p20"/>
          <p:cNvSpPr/>
          <p:nvPr/>
        </p:nvSpPr>
        <p:spPr>
          <a:xfrm>
            <a:off x="4443530" y="14147962"/>
            <a:ext cx="5472000" cy="9336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Diabetic ketoacidosis</a:t>
            </a:r>
            <a:endParaRPr sz="3000">
              <a:latin typeface="Times New Roman"/>
              <a:ea typeface="Times New Roman"/>
              <a:cs typeface="Times New Roman"/>
              <a:sym typeface="Times New Roman"/>
            </a:endParaRPr>
          </a:p>
        </p:txBody>
      </p:sp>
      <p:sp>
        <p:nvSpPr>
          <p:cNvPr id="330" name="Google Shape;330;p20"/>
          <p:cNvSpPr txBox="1"/>
          <p:nvPr/>
        </p:nvSpPr>
        <p:spPr>
          <a:xfrm>
            <a:off x="728779" y="9046600"/>
            <a:ext cx="8220900" cy="6645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Diabetes Mellitus Type I</a:t>
            </a:r>
            <a:r>
              <a:rPr baseline="30000" lang="en" sz="4800">
                <a:solidFill>
                  <a:srgbClr val="F1C232"/>
                </a:solidFill>
                <a:latin typeface="Oswald"/>
                <a:ea typeface="Oswald"/>
                <a:cs typeface="Oswald"/>
                <a:sym typeface="Oswald"/>
              </a:rPr>
              <a:t>3</a:t>
            </a:r>
            <a:r>
              <a:rPr lang="en" sz="4800">
                <a:solidFill>
                  <a:srgbClr val="F1C232"/>
                </a:solidFill>
                <a:latin typeface="Oswald"/>
                <a:ea typeface="Oswald"/>
                <a:cs typeface="Oswald"/>
                <a:sym typeface="Oswald"/>
              </a:rPr>
              <a:t> (10%)</a:t>
            </a:r>
            <a:endParaRPr sz="4800">
              <a:solidFill>
                <a:srgbClr val="F1C232"/>
              </a:solidFill>
              <a:latin typeface="Oswald"/>
              <a:ea typeface="Oswald"/>
              <a:cs typeface="Oswald"/>
              <a:sym typeface="Oswald"/>
            </a:endParaRPr>
          </a:p>
        </p:txBody>
      </p:sp>
      <p:sp>
        <p:nvSpPr>
          <p:cNvPr id="331" name="Google Shape;331;p20"/>
          <p:cNvSpPr/>
          <p:nvPr/>
        </p:nvSpPr>
        <p:spPr>
          <a:xfrm>
            <a:off x="333866" y="915146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32" name="Google Shape;332;p20"/>
          <p:cNvSpPr/>
          <p:nvPr/>
        </p:nvSpPr>
        <p:spPr>
          <a:xfrm>
            <a:off x="155963" y="12238613"/>
            <a:ext cx="4733700" cy="933600"/>
          </a:xfrm>
          <a:prstGeom prst="homePlate">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No insulin, </a:t>
            </a:r>
            <a:r>
              <a:rPr lang="en" sz="3000">
                <a:solidFill>
                  <a:srgbClr val="3C4043"/>
                </a:solidFill>
                <a:latin typeface="Times New Roman"/>
                <a:ea typeface="Times New Roman"/>
                <a:cs typeface="Times New Roman"/>
                <a:sym typeface="Times New Roman"/>
              </a:rPr>
              <a:t>↑</a:t>
            </a:r>
            <a:r>
              <a:rPr lang="en" sz="3000">
                <a:latin typeface="Times New Roman"/>
                <a:ea typeface="Times New Roman"/>
                <a:cs typeface="Times New Roman"/>
                <a:sym typeface="Times New Roman"/>
              </a:rPr>
              <a:t> glucagon</a:t>
            </a:r>
            <a:endParaRPr sz="3000">
              <a:latin typeface="Times New Roman"/>
              <a:ea typeface="Times New Roman"/>
              <a:cs typeface="Times New Roman"/>
              <a:sym typeface="Times New Roman"/>
            </a:endParaRPr>
          </a:p>
        </p:txBody>
      </p:sp>
      <p:sp>
        <p:nvSpPr>
          <p:cNvPr id="333" name="Google Shape;333;p20"/>
          <p:cNvSpPr/>
          <p:nvPr/>
        </p:nvSpPr>
        <p:spPr>
          <a:xfrm>
            <a:off x="155963" y="13202057"/>
            <a:ext cx="4733700" cy="933600"/>
          </a:xfrm>
          <a:prstGeom prst="homePlate">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3C4043"/>
                </a:solidFill>
                <a:latin typeface="Times New Roman"/>
                <a:ea typeface="Times New Roman"/>
                <a:cs typeface="Times New Roman"/>
                <a:sym typeface="Times New Roman"/>
              </a:rPr>
              <a:t>↑ Glucose &amp; ketones</a:t>
            </a:r>
            <a:endParaRPr sz="3000">
              <a:latin typeface="Times New Roman"/>
              <a:ea typeface="Times New Roman"/>
              <a:cs typeface="Times New Roman"/>
              <a:sym typeface="Times New Roman"/>
            </a:endParaRPr>
          </a:p>
        </p:txBody>
      </p:sp>
      <p:sp>
        <p:nvSpPr>
          <p:cNvPr id="334" name="Google Shape;334;p20"/>
          <p:cNvSpPr/>
          <p:nvPr/>
        </p:nvSpPr>
        <p:spPr>
          <a:xfrm>
            <a:off x="155963" y="14147962"/>
            <a:ext cx="4733700" cy="933600"/>
          </a:xfrm>
          <a:prstGeom prst="homePlate">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3C4043"/>
                </a:solidFill>
                <a:latin typeface="Times New Roman"/>
                <a:ea typeface="Times New Roman"/>
                <a:cs typeface="Times New Roman"/>
                <a:sym typeface="Times New Roman"/>
              </a:rPr>
              <a:t>↑ </a:t>
            </a:r>
            <a:r>
              <a:rPr lang="en" sz="3000">
                <a:latin typeface="Times New Roman"/>
                <a:ea typeface="Times New Roman"/>
                <a:cs typeface="Times New Roman"/>
                <a:sym typeface="Times New Roman"/>
              </a:rPr>
              <a:t>Keto acids</a:t>
            </a:r>
            <a:endParaRPr sz="3000">
              <a:latin typeface="Times New Roman"/>
              <a:ea typeface="Times New Roman"/>
              <a:cs typeface="Times New Roman"/>
              <a:sym typeface="Times New Roman"/>
            </a:endParaRPr>
          </a:p>
        </p:txBody>
      </p:sp>
      <p:pic>
        <p:nvPicPr>
          <p:cNvPr id="335" name="Google Shape;335;p20"/>
          <p:cNvPicPr preferRelativeResize="0"/>
          <p:nvPr/>
        </p:nvPicPr>
        <p:blipFill>
          <a:blip r:embed="rId11">
            <a:alphaModFix/>
          </a:blip>
          <a:stretch>
            <a:fillRect/>
          </a:stretch>
        </p:blipFill>
        <p:spPr>
          <a:xfrm>
            <a:off x="142163" y="9991063"/>
            <a:ext cx="699601" cy="699601"/>
          </a:xfrm>
          <a:prstGeom prst="rect">
            <a:avLst/>
          </a:prstGeom>
          <a:noFill/>
          <a:ln>
            <a:noFill/>
          </a:ln>
        </p:spPr>
      </p:pic>
      <p:sp>
        <p:nvSpPr>
          <p:cNvPr id="336" name="Google Shape;336;p20"/>
          <p:cNvSpPr txBox="1"/>
          <p:nvPr/>
        </p:nvSpPr>
        <p:spPr>
          <a:xfrm>
            <a:off x="1109688" y="10060063"/>
            <a:ext cx="90540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Times New Roman"/>
                <a:ea typeface="Times New Roman"/>
                <a:cs typeface="Times New Roman"/>
                <a:sym typeface="Times New Roman"/>
              </a:rPr>
              <a:t>Mainly affects children, and c</a:t>
            </a:r>
            <a:r>
              <a:rPr lang="en" sz="2700">
                <a:latin typeface="Times New Roman"/>
                <a:ea typeface="Times New Roman"/>
                <a:cs typeface="Times New Roman"/>
                <a:sym typeface="Times New Roman"/>
              </a:rPr>
              <a:t>aused by an immune-mediated selective destruction of β cells</a:t>
            </a:r>
            <a:endParaRPr sz="27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700">
                <a:solidFill>
                  <a:srgbClr val="674EA7"/>
                </a:solidFill>
                <a:latin typeface="Times New Roman"/>
                <a:ea typeface="Times New Roman"/>
                <a:cs typeface="Times New Roman"/>
                <a:sym typeface="Times New Roman"/>
              </a:rPr>
              <a:t>(</a:t>
            </a:r>
            <a:r>
              <a:rPr lang="en" sz="2700">
                <a:solidFill>
                  <a:srgbClr val="674EA7"/>
                </a:solidFill>
                <a:latin typeface="Times New Roman"/>
                <a:ea typeface="Times New Roman"/>
                <a:cs typeface="Times New Roman"/>
                <a:sym typeface="Times New Roman"/>
              </a:rPr>
              <a:t>Juvenile onset, hyposecretion of insulin, insulin dependent)</a:t>
            </a:r>
            <a:endParaRPr sz="2700">
              <a:solidFill>
                <a:srgbClr val="674EA7"/>
              </a:solidFill>
              <a:latin typeface="Times New Roman"/>
              <a:ea typeface="Times New Roman"/>
              <a:cs typeface="Times New Roman"/>
              <a:sym typeface="Times New Roman"/>
            </a:endParaRPr>
          </a:p>
        </p:txBody>
      </p:sp>
      <p:pic>
        <p:nvPicPr>
          <p:cNvPr id="337" name="Google Shape;337;p20"/>
          <p:cNvPicPr preferRelativeResize="0"/>
          <p:nvPr/>
        </p:nvPicPr>
        <p:blipFill>
          <a:blip r:embed="rId12">
            <a:alphaModFix/>
          </a:blip>
          <a:stretch>
            <a:fillRect/>
          </a:stretch>
        </p:blipFill>
        <p:spPr>
          <a:xfrm>
            <a:off x="218363" y="11355910"/>
            <a:ext cx="699601" cy="699599"/>
          </a:xfrm>
          <a:prstGeom prst="rect">
            <a:avLst/>
          </a:prstGeom>
          <a:noFill/>
          <a:ln>
            <a:noFill/>
          </a:ln>
        </p:spPr>
      </p:pic>
      <p:sp>
        <p:nvSpPr>
          <p:cNvPr id="338" name="Google Shape;338;p20"/>
          <p:cNvSpPr txBox="1"/>
          <p:nvPr/>
        </p:nvSpPr>
        <p:spPr>
          <a:xfrm>
            <a:off x="1103538" y="11416038"/>
            <a:ext cx="88119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Times New Roman"/>
                <a:ea typeface="Times New Roman"/>
                <a:cs typeface="Times New Roman"/>
                <a:sym typeface="Times New Roman"/>
              </a:rPr>
              <a:t>β cells are destroyed while α cells are preserved:</a:t>
            </a:r>
            <a:endParaRPr sz="2700">
              <a:latin typeface="Times New Roman"/>
              <a:ea typeface="Times New Roman"/>
              <a:cs typeface="Times New Roman"/>
              <a:sym typeface="Times New Roman"/>
            </a:endParaRPr>
          </a:p>
        </p:txBody>
      </p:sp>
      <p:sp>
        <p:nvSpPr>
          <p:cNvPr id="339" name="Google Shape;339;p20"/>
          <p:cNvSpPr txBox="1"/>
          <p:nvPr/>
        </p:nvSpPr>
        <p:spPr>
          <a:xfrm>
            <a:off x="303438" y="11479163"/>
            <a:ext cx="4686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000000"/>
                </a:solidFill>
                <a:highlight>
                  <a:srgbClr val="E69138"/>
                </a:highlight>
                <a:latin typeface="Merriweather"/>
                <a:ea typeface="Merriweather"/>
                <a:cs typeface="Merriweather"/>
                <a:sym typeface="Merriweather"/>
              </a:rPr>
              <a:t>β</a:t>
            </a:r>
            <a:endParaRPr sz="2300">
              <a:highlight>
                <a:srgbClr val="E69138"/>
              </a:highlight>
            </a:endParaRPr>
          </a:p>
        </p:txBody>
      </p:sp>
      <p:pic>
        <p:nvPicPr>
          <p:cNvPr id="340" name="Google Shape;340;p20"/>
          <p:cNvPicPr preferRelativeResize="0"/>
          <p:nvPr/>
        </p:nvPicPr>
        <p:blipFill>
          <a:blip r:embed="rId13">
            <a:alphaModFix/>
          </a:blip>
          <a:stretch>
            <a:fillRect/>
          </a:stretch>
        </p:blipFill>
        <p:spPr>
          <a:xfrm>
            <a:off x="10643038" y="11606813"/>
            <a:ext cx="3171049" cy="2298599"/>
          </a:xfrm>
          <a:prstGeom prst="rect">
            <a:avLst/>
          </a:prstGeom>
          <a:noFill/>
          <a:ln cap="flat" cmpd="sng" w="9525">
            <a:solidFill>
              <a:srgbClr val="000000"/>
            </a:solidFill>
            <a:prstDash val="solid"/>
            <a:round/>
            <a:headEnd len="sm" w="sm" type="none"/>
            <a:tailEnd len="sm" w="sm" type="none"/>
          </a:ln>
        </p:spPr>
      </p:pic>
      <p:sp>
        <p:nvSpPr>
          <p:cNvPr id="341" name="Google Shape;341;p20"/>
          <p:cNvSpPr txBox="1"/>
          <p:nvPr/>
        </p:nvSpPr>
        <p:spPr>
          <a:xfrm>
            <a:off x="10089213" y="13910450"/>
            <a:ext cx="4029600" cy="59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00"/>
                </a:solidFill>
                <a:latin typeface="Merriweather"/>
                <a:ea typeface="Merriweather"/>
                <a:cs typeface="Merriweather"/>
                <a:sym typeface="Merriweather"/>
              </a:rPr>
              <a:t>Figure</a:t>
            </a:r>
            <a:r>
              <a:rPr b="1" lang="en" sz="2600">
                <a:solidFill>
                  <a:srgbClr val="000000"/>
                </a:solidFill>
                <a:latin typeface="Merriweather"/>
                <a:ea typeface="Merriweather"/>
                <a:cs typeface="Merriweather"/>
                <a:sym typeface="Merriweather"/>
              </a:rPr>
              <a:t> 15-</a:t>
            </a:r>
            <a:r>
              <a:rPr b="1" lang="en" sz="2600">
                <a:latin typeface="Merriweather"/>
                <a:ea typeface="Merriweather"/>
                <a:cs typeface="Merriweather"/>
                <a:sym typeface="Merriweather"/>
              </a:rPr>
              <a:t>1</a:t>
            </a:r>
            <a:endParaRPr/>
          </a:p>
        </p:txBody>
      </p:sp>
      <p:sp>
        <p:nvSpPr>
          <p:cNvPr id="342" name="Google Shape;342;p20"/>
          <p:cNvSpPr txBox="1"/>
          <p:nvPr/>
        </p:nvSpPr>
        <p:spPr>
          <a:xfrm>
            <a:off x="2856350" y="15264900"/>
            <a:ext cx="93468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Treatment: </a:t>
            </a:r>
            <a:r>
              <a:rPr lang="en" sz="2700">
                <a:latin typeface="Times New Roman"/>
                <a:ea typeface="Times New Roman"/>
                <a:cs typeface="Times New Roman"/>
                <a:sym typeface="Times New Roman"/>
              </a:rPr>
              <a:t>Insulin Injection</a:t>
            </a:r>
            <a:endParaRPr sz="27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cxnSp>
        <p:nvCxnSpPr>
          <p:cNvPr id="347" name="Google Shape;347;p21"/>
          <p:cNvCxnSpPr>
            <a:stCxn id="348" idx="1"/>
            <a:endCxn id="349" idx="1"/>
          </p:cNvCxnSpPr>
          <p:nvPr/>
        </p:nvCxnSpPr>
        <p:spPr>
          <a:xfrm flipH="1">
            <a:off x="688097" y="7691550"/>
            <a:ext cx="1669200" cy="2206500"/>
          </a:xfrm>
          <a:prstGeom prst="curvedConnector3">
            <a:avLst>
              <a:gd fmla="val 114267" name="adj1"/>
            </a:avLst>
          </a:prstGeom>
          <a:noFill/>
          <a:ln cap="flat" cmpd="sng" w="9525">
            <a:solidFill>
              <a:srgbClr val="674EA7"/>
            </a:solidFill>
            <a:prstDash val="solid"/>
            <a:round/>
            <a:headEnd len="med" w="med" type="none"/>
            <a:tailEnd len="med" w="med" type="none"/>
          </a:ln>
        </p:spPr>
      </p:cxnSp>
      <p:sp>
        <p:nvSpPr>
          <p:cNvPr id="350" name="Google Shape;350;p21"/>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1" name="Google Shape;351;p21"/>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2" name="Google Shape;352;p21"/>
          <p:cNvSpPr txBox="1"/>
          <p:nvPr/>
        </p:nvSpPr>
        <p:spPr>
          <a:xfrm>
            <a:off x="11368500" y="131525"/>
            <a:ext cx="3769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300">
                <a:latin typeface="Oswald"/>
                <a:ea typeface="Oswald"/>
                <a:cs typeface="Oswald"/>
                <a:sym typeface="Oswald"/>
              </a:rPr>
              <a:t>Lecture Fifteen</a:t>
            </a:r>
            <a:endParaRPr sz="3300">
              <a:latin typeface="Oswald"/>
              <a:ea typeface="Oswald"/>
              <a:cs typeface="Oswald"/>
              <a:sym typeface="Oswald"/>
            </a:endParaRPr>
          </a:p>
        </p:txBody>
      </p:sp>
      <p:sp>
        <p:nvSpPr>
          <p:cNvPr id="353" name="Google Shape;353;p21"/>
          <p:cNvSpPr txBox="1"/>
          <p:nvPr/>
        </p:nvSpPr>
        <p:spPr>
          <a:xfrm>
            <a:off x="929925" y="141875"/>
            <a:ext cx="10362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PATHOPHYSIOLOGY OF DIABETES MELLITUS</a:t>
            </a:r>
            <a:endParaRPr sz="3200">
              <a:solidFill>
                <a:srgbClr val="FFFFFF"/>
              </a:solidFill>
              <a:latin typeface="Oswald"/>
              <a:ea typeface="Oswald"/>
              <a:cs typeface="Oswald"/>
              <a:sym typeface="Oswald"/>
            </a:endParaRPr>
          </a:p>
        </p:txBody>
      </p:sp>
      <p:sp>
        <p:nvSpPr>
          <p:cNvPr id="354" name="Google Shape;354;p21"/>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355" name="Google Shape;355;p21"/>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8</a:t>
            </a:r>
            <a:endParaRPr sz="4500">
              <a:solidFill>
                <a:srgbClr val="FFFFFF"/>
              </a:solidFill>
              <a:latin typeface="Oswald"/>
              <a:ea typeface="Oswald"/>
              <a:cs typeface="Oswald"/>
              <a:sym typeface="Oswald"/>
            </a:endParaRPr>
          </a:p>
        </p:txBody>
      </p:sp>
      <p:sp>
        <p:nvSpPr>
          <p:cNvPr id="356" name="Google Shape;356;p21"/>
          <p:cNvSpPr txBox="1"/>
          <p:nvPr/>
        </p:nvSpPr>
        <p:spPr>
          <a:xfrm>
            <a:off x="0" y="18159475"/>
            <a:ext cx="13872300" cy="30000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Pathophysiology of Type II Diabetes: </a:t>
            </a:r>
            <a:r>
              <a:rPr b="1" lang="en" sz="1500">
                <a:solidFill>
                  <a:srgbClr val="222222"/>
                </a:solidFill>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Insulin resistance (usually in obese persons, mechanism is explained in the last page of this lecture) </a:t>
            </a:r>
            <a:r>
              <a:rPr lang="en" sz="1500">
                <a:solidFill>
                  <a:schemeClr val="dk1"/>
                </a:solidFill>
                <a:highlight>
                  <a:schemeClr val="lt1"/>
                </a:highlight>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Increased insulin secretion to compensate for the resistance (glucose keeps on stimulating beta cells) </a:t>
            </a:r>
            <a:r>
              <a:rPr lang="en" sz="1500">
                <a:solidFill>
                  <a:schemeClr val="dk1"/>
                </a:solidFill>
                <a:highlight>
                  <a:schemeClr val="lt1"/>
                </a:highlight>
                <a:latin typeface="Times New Roman"/>
                <a:ea typeface="Times New Roman"/>
                <a:cs typeface="Times New Roman"/>
                <a:sym typeface="Times New Roman"/>
              </a:rPr>
              <a:t>→ Hyperinsulinemia → In some people the plasma glucose levels can return to normal, but usually in people with genetic susceptibility beta cells become exhausted and diabetes develop. Please note that insulin is co-secreted with the hormone amylin, which is essentially an amyloid, in high secretory rates this amyloid accumulates, and much like in alzheimer’s it is toxic to beta cells → Beta cell dysfunction. </a:t>
            </a:r>
            <a:endParaRPr sz="1500">
              <a:solidFill>
                <a:schemeClr val="dk1"/>
              </a:solidFill>
              <a:highlight>
                <a:schemeClr val="lt1"/>
              </a:highlight>
              <a:latin typeface="Times New Roman"/>
              <a:ea typeface="Times New Roman"/>
              <a:cs typeface="Times New Roman"/>
              <a:sym typeface="Times New Roman"/>
            </a:endParaRPr>
          </a:p>
          <a:p>
            <a:pPr indent="-323850" lvl="0" marL="457200" rtl="0" algn="l">
              <a:lnSpc>
                <a:spcPct val="115000"/>
              </a:lnSpc>
              <a:spcBef>
                <a:spcPts val="0"/>
              </a:spcBef>
              <a:spcAft>
                <a:spcPts val="0"/>
              </a:spcAft>
              <a:buClr>
                <a:schemeClr val="dk1"/>
              </a:buClr>
              <a:buSzPts val="1500"/>
              <a:buFont typeface="Times New Roman"/>
              <a:buAutoNum type="arabicPeriod"/>
            </a:pPr>
            <a:r>
              <a:rPr lang="en" sz="1500">
                <a:solidFill>
                  <a:schemeClr val="dk1"/>
                </a:solidFill>
                <a:highlight>
                  <a:schemeClr val="lt1"/>
                </a:highlight>
                <a:latin typeface="Times New Roman"/>
                <a:ea typeface="Times New Roman"/>
                <a:cs typeface="Times New Roman"/>
                <a:sym typeface="Times New Roman"/>
              </a:rPr>
              <a:t>Studies have shown that maternal hyperglycemia causes increased secretion of IGF-1, which causes several growth effects in the fetus, therefore macrosomia occurs. </a:t>
            </a:r>
            <a:endParaRPr sz="1500">
              <a:solidFill>
                <a:schemeClr val="dk1"/>
              </a:solidFill>
              <a:highlight>
                <a:schemeClr val="lt1"/>
              </a:highlight>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The mechanism for atherosclerosis, nephropathy, neuropathy and retinopathy is explained in the further readings (page after the next). </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Patients don’t feel any injury and slow healing → infection → necrosis → change in  color → amputation</a:t>
            </a:r>
            <a:endParaRPr sz="1500">
              <a:solidFill>
                <a:schemeClr val="dk1"/>
              </a:solidFill>
              <a:latin typeface="Times New Roman"/>
              <a:ea typeface="Times New Roman"/>
              <a:cs typeface="Times New Roman"/>
              <a:sym typeface="Times New Roman"/>
            </a:endParaRPr>
          </a:p>
        </p:txBody>
      </p:sp>
      <p:sp>
        <p:nvSpPr>
          <p:cNvPr id="357" name="Google Shape;357;p21"/>
          <p:cNvSpPr/>
          <p:nvPr/>
        </p:nvSpPr>
        <p:spPr>
          <a:xfrm rot="3426426">
            <a:off x="5289920" y="4088392"/>
            <a:ext cx="1215843" cy="1976381"/>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4800">
              <a:solidFill>
                <a:srgbClr val="3F3F3F"/>
              </a:solidFill>
              <a:latin typeface="Arial"/>
              <a:ea typeface="Arial"/>
              <a:cs typeface="Arial"/>
              <a:sym typeface="Arial"/>
            </a:endParaRPr>
          </a:p>
        </p:txBody>
      </p:sp>
      <p:sp>
        <p:nvSpPr>
          <p:cNvPr id="358" name="Google Shape;358;p21"/>
          <p:cNvSpPr/>
          <p:nvPr/>
        </p:nvSpPr>
        <p:spPr>
          <a:xfrm>
            <a:off x="6550441" y="4100285"/>
            <a:ext cx="1376263" cy="1568905"/>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359" name="Google Shape;359;p21"/>
          <p:cNvSpPr txBox="1"/>
          <p:nvPr/>
        </p:nvSpPr>
        <p:spPr>
          <a:xfrm>
            <a:off x="158312" y="2434861"/>
            <a:ext cx="4876800" cy="52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SzPts val="1100"/>
              <a:buNone/>
            </a:pPr>
            <a:r>
              <a:rPr lang="en" sz="2700">
                <a:latin typeface="Times New Roman"/>
                <a:ea typeface="Times New Roman"/>
                <a:cs typeface="Times New Roman"/>
                <a:sym typeface="Times New Roman"/>
              </a:rPr>
              <a:t>Late onset, genetic and family related risk factors.</a:t>
            </a:r>
            <a:endParaRPr sz="2700">
              <a:latin typeface="Times New Roman"/>
              <a:ea typeface="Times New Roman"/>
              <a:cs typeface="Times New Roman"/>
              <a:sym typeface="Times New Roman"/>
            </a:endParaRPr>
          </a:p>
        </p:txBody>
      </p:sp>
      <p:sp>
        <p:nvSpPr>
          <p:cNvPr id="360" name="Google Shape;360;p21"/>
          <p:cNvSpPr txBox="1"/>
          <p:nvPr/>
        </p:nvSpPr>
        <p:spPr>
          <a:xfrm>
            <a:off x="72488" y="3635175"/>
            <a:ext cx="4370100" cy="155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sz="2700">
                <a:latin typeface="Times New Roman"/>
                <a:ea typeface="Times New Roman"/>
                <a:cs typeface="Times New Roman"/>
                <a:sym typeface="Times New Roman"/>
              </a:rPr>
              <a:t>Chronic complications: atherosclerosis</a:t>
            </a:r>
            <a:r>
              <a:rPr baseline="30000" lang="en" sz="2700">
                <a:latin typeface="Times New Roman"/>
                <a:ea typeface="Times New Roman"/>
                <a:cs typeface="Times New Roman"/>
                <a:sym typeface="Times New Roman"/>
              </a:rPr>
              <a:t>3</a:t>
            </a:r>
            <a:r>
              <a:rPr lang="en" sz="2700">
                <a:latin typeface="Times New Roman"/>
                <a:ea typeface="Times New Roman"/>
                <a:cs typeface="Times New Roman"/>
                <a:sym typeface="Times New Roman"/>
              </a:rPr>
              <a:t>, renal failure &amp; blindness.</a:t>
            </a:r>
            <a:endParaRPr sz="2700">
              <a:latin typeface="Times New Roman"/>
              <a:ea typeface="Times New Roman"/>
              <a:cs typeface="Times New Roman"/>
              <a:sym typeface="Times New Roman"/>
            </a:endParaRPr>
          </a:p>
        </p:txBody>
      </p:sp>
      <p:sp>
        <p:nvSpPr>
          <p:cNvPr id="361" name="Google Shape;361;p21"/>
          <p:cNvSpPr txBox="1"/>
          <p:nvPr/>
        </p:nvSpPr>
        <p:spPr>
          <a:xfrm>
            <a:off x="89738" y="5172400"/>
            <a:ext cx="5063400" cy="76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sz="2700">
                <a:latin typeface="Times New Roman"/>
                <a:ea typeface="Times New Roman"/>
                <a:cs typeface="Times New Roman"/>
                <a:sym typeface="Times New Roman"/>
              </a:rPr>
              <a:t>Manage by lifestyle modification with physical activity and/or healthy diet</a:t>
            </a:r>
            <a:endParaRPr sz="2700">
              <a:latin typeface="Times New Roman"/>
              <a:ea typeface="Times New Roman"/>
              <a:cs typeface="Times New Roman"/>
              <a:sym typeface="Times New Roman"/>
            </a:endParaRPr>
          </a:p>
        </p:txBody>
      </p:sp>
      <p:sp>
        <p:nvSpPr>
          <p:cNvPr id="362" name="Google Shape;362;p21"/>
          <p:cNvSpPr txBox="1"/>
          <p:nvPr/>
        </p:nvSpPr>
        <p:spPr>
          <a:xfrm>
            <a:off x="8808988" y="3652975"/>
            <a:ext cx="5063400" cy="88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sz="2700">
                <a:latin typeface="Times New Roman"/>
                <a:ea typeface="Times New Roman"/>
                <a:cs typeface="Times New Roman"/>
                <a:sym typeface="Times New Roman"/>
              </a:rPr>
              <a:t>Unhealthy foods and inactive lifestyles with sedentary behaviour.</a:t>
            </a:r>
            <a:endParaRPr sz="2700">
              <a:latin typeface="Times New Roman"/>
              <a:ea typeface="Times New Roman"/>
              <a:cs typeface="Times New Roman"/>
              <a:sym typeface="Times New Roman"/>
            </a:endParaRPr>
          </a:p>
        </p:txBody>
      </p:sp>
      <p:sp>
        <p:nvSpPr>
          <p:cNvPr id="363" name="Google Shape;363;p21"/>
          <p:cNvSpPr txBox="1"/>
          <p:nvPr/>
        </p:nvSpPr>
        <p:spPr>
          <a:xfrm>
            <a:off x="7998262" y="5093318"/>
            <a:ext cx="5637300" cy="60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sz="2700">
                <a:latin typeface="Times New Roman"/>
                <a:ea typeface="Times New Roman"/>
                <a:cs typeface="Times New Roman"/>
                <a:sym typeface="Times New Roman"/>
              </a:rPr>
              <a:t>Resistance of body cells to insulin keeps blood glucose too high</a:t>
            </a:r>
            <a:endParaRPr sz="2700">
              <a:latin typeface="Times New Roman"/>
              <a:ea typeface="Times New Roman"/>
              <a:cs typeface="Times New Roman"/>
              <a:sym typeface="Times New Roman"/>
            </a:endParaRPr>
          </a:p>
        </p:txBody>
      </p:sp>
      <p:sp>
        <p:nvSpPr>
          <p:cNvPr id="364" name="Google Shape;364;p21"/>
          <p:cNvSpPr txBox="1"/>
          <p:nvPr/>
        </p:nvSpPr>
        <p:spPr>
          <a:xfrm>
            <a:off x="7945913" y="2465201"/>
            <a:ext cx="6078600" cy="43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sz="2700">
                <a:latin typeface="Times New Roman"/>
                <a:ea typeface="Times New Roman"/>
                <a:cs typeface="Times New Roman"/>
                <a:sym typeface="Times New Roman"/>
              </a:rPr>
              <a:t>More common in some ethnic groups.</a:t>
            </a:r>
            <a:endParaRPr sz="2700">
              <a:latin typeface="Times New Roman"/>
              <a:ea typeface="Times New Roman"/>
              <a:cs typeface="Times New Roman"/>
              <a:sym typeface="Times New Roman"/>
            </a:endParaRPr>
          </a:p>
        </p:txBody>
      </p:sp>
      <p:sp>
        <p:nvSpPr>
          <p:cNvPr id="365" name="Google Shape;365;p21"/>
          <p:cNvSpPr txBox="1"/>
          <p:nvPr/>
        </p:nvSpPr>
        <p:spPr>
          <a:xfrm>
            <a:off x="5140867" y="2691091"/>
            <a:ext cx="836400" cy="434700"/>
          </a:xfrm>
          <a:prstGeom prst="rect">
            <a:avLst/>
          </a:prstGeom>
          <a:solidFill>
            <a:srgbClr val="F1C232"/>
          </a:solid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4800">
                <a:solidFill>
                  <a:srgbClr val="61753B"/>
                </a:solidFill>
                <a:latin typeface="Exo"/>
                <a:ea typeface="Exo"/>
                <a:cs typeface="Exo"/>
                <a:sym typeface="Exo"/>
              </a:rPr>
              <a:t>01</a:t>
            </a:r>
            <a:endParaRPr b="1" sz="4800">
              <a:solidFill>
                <a:srgbClr val="61753B"/>
              </a:solidFill>
              <a:latin typeface="Exo"/>
              <a:ea typeface="Exo"/>
              <a:cs typeface="Exo"/>
              <a:sym typeface="Exo"/>
            </a:endParaRPr>
          </a:p>
        </p:txBody>
      </p:sp>
      <p:sp>
        <p:nvSpPr>
          <p:cNvPr id="366" name="Google Shape;366;p21"/>
          <p:cNvSpPr txBox="1"/>
          <p:nvPr/>
        </p:nvSpPr>
        <p:spPr>
          <a:xfrm>
            <a:off x="6803944" y="2741852"/>
            <a:ext cx="836400" cy="434700"/>
          </a:xfrm>
          <a:prstGeom prst="rect">
            <a:avLst/>
          </a:prstGeom>
          <a:solidFill>
            <a:srgbClr val="F1C232"/>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61753B"/>
                </a:solidFill>
                <a:latin typeface="Exo"/>
                <a:ea typeface="Exo"/>
                <a:cs typeface="Exo"/>
                <a:sym typeface="Exo"/>
              </a:rPr>
              <a:t>02</a:t>
            </a:r>
            <a:endParaRPr b="1" sz="1200">
              <a:solidFill>
                <a:srgbClr val="61753B"/>
              </a:solidFill>
              <a:latin typeface="Exo"/>
              <a:ea typeface="Exo"/>
              <a:cs typeface="Exo"/>
              <a:sym typeface="Exo"/>
            </a:endParaRPr>
          </a:p>
        </p:txBody>
      </p:sp>
      <p:sp>
        <p:nvSpPr>
          <p:cNvPr id="367" name="Google Shape;367;p21"/>
          <p:cNvSpPr txBox="1"/>
          <p:nvPr/>
        </p:nvSpPr>
        <p:spPr>
          <a:xfrm>
            <a:off x="7643025" y="3866888"/>
            <a:ext cx="739200" cy="43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900">
                <a:solidFill>
                  <a:srgbClr val="61753B"/>
                </a:solidFill>
                <a:latin typeface="Exo"/>
                <a:ea typeface="Exo"/>
                <a:cs typeface="Exo"/>
                <a:sym typeface="Exo"/>
              </a:rPr>
              <a:t>03</a:t>
            </a:r>
            <a:endParaRPr b="1" sz="1900">
              <a:solidFill>
                <a:srgbClr val="61753B"/>
              </a:solidFill>
              <a:latin typeface="Exo"/>
              <a:ea typeface="Exo"/>
              <a:cs typeface="Exo"/>
              <a:sym typeface="Exo"/>
            </a:endParaRPr>
          </a:p>
        </p:txBody>
      </p:sp>
      <p:sp>
        <p:nvSpPr>
          <p:cNvPr id="368" name="Google Shape;368;p21"/>
          <p:cNvSpPr txBox="1"/>
          <p:nvPr/>
        </p:nvSpPr>
        <p:spPr>
          <a:xfrm>
            <a:off x="4442521" y="3765415"/>
            <a:ext cx="739200" cy="43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900">
                <a:solidFill>
                  <a:srgbClr val="61753B"/>
                </a:solidFill>
                <a:latin typeface="Exo"/>
                <a:ea typeface="Exo"/>
                <a:cs typeface="Exo"/>
                <a:sym typeface="Exo"/>
              </a:rPr>
              <a:t>06</a:t>
            </a:r>
            <a:endParaRPr b="1" sz="1900">
              <a:solidFill>
                <a:srgbClr val="61753B"/>
              </a:solidFill>
              <a:latin typeface="Exo"/>
              <a:ea typeface="Exo"/>
              <a:cs typeface="Exo"/>
              <a:sym typeface="Exo"/>
            </a:endParaRPr>
          </a:p>
        </p:txBody>
      </p:sp>
      <p:grpSp>
        <p:nvGrpSpPr>
          <p:cNvPr id="369" name="Google Shape;369;p21"/>
          <p:cNvGrpSpPr/>
          <p:nvPr/>
        </p:nvGrpSpPr>
        <p:grpSpPr>
          <a:xfrm>
            <a:off x="3987970" y="2221335"/>
            <a:ext cx="4903101" cy="3602642"/>
            <a:chOff x="1801387" y="8463060"/>
            <a:chExt cx="3253551" cy="2871546"/>
          </a:xfrm>
        </p:grpSpPr>
        <p:sp>
          <p:nvSpPr>
            <p:cNvPr id="370" name="Google Shape;370;p21"/>
            <p:cNvSpPr/>
            <p:nvPr/>
          </p:nvSpPr>
          <p:spPr>
            <a:xfrm>
              <a:off x="2967821" y="9527566"/>
              <a:ext cx="946800" cy="835800"/>
            </a:xfrm>
            <a:prstGeom prst="hexagon">
              <a:avLst>
                <a:gd fmla="val 25000" name="adj"/>
                <a:gd fmla="val 115470" name="vf"/>
              </a:avLst>
            </a:pr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nvGrpSpPr>
            <p:cNvPr id="371" name="Google Shape;371;p21"/>
            <p:cNvGrpSpPr/>
            <p:nvPr/>
          </p:nvGrpSpPr>
          <p:grpSpPr>
            <a:xfrm>
              <a:off x="2467174" y="8641438"/>
              <a:ext cx="914115" cy="1250263"/>
              <a:chOff x="4041649" y="1707654"/>
              <a:chExt cx="1060704" cy="1429526"/>
            </a:xfrm>
          </p:grpSpPr>
          <p:sp>
            <p:nvSpPr>
              <p:cNvPr id="372" name="Google Shape;372;p2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373" name="Google Shape;373;p21"/>
              <p:cNvSpPr/>
              <p:nvPr/>
            </p:nvSpPr>
            <p:spPr>
              <a:xfrm>
                <a:off x="4115403" y="1760695"/>
                <a:ext cx="913200" cy="794400"/>
              </a:xfrm>
              <a:prstGeom prst="hexagon">
                <a:avLst>
                  <a:gd fmla="val 25000" name="adj"/>
                  <a:gd fmla="val 115470" name="vf"/>
                </a:avLst>
              </a:pr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4800">
                    <a:solidFill>
                      <a:srgbClr val="FFFFFF"/>
                    </a:solidFill>
                    <a:latin typeface="Cabin"/>
                    <a:ea typeface="Cabin"/>
                    <a:cs typeface="Cabin"/>
                    <a:sym typeface="Cabin"/>
                  </a:rPr>
                  <a:t>1</a:t>
                </a:r>
                <a:endParaRPr sz="4800">
                  <a:solidFill>
                    <a:srgbClr val="FFFFFF"/>
                  </a:solidFill>
                  <a:latin typeface="Cabin"/>
                  <a:ea typeface="Cabin"/>
                  <a:cs typeface="Cabin"/>
                  <a:sym typeface="Cabin"/>
                </a:endParaRPr>
              </a:p>
            </p:txBody>
          </p:sp>
        </p:grpSp>
        <p:grpSp>
          <p:nvGrpSpPr>
            <p:cNvPr id="374" name="Google Shape;374;p21"/>
            <p:cNvGrpSpPr/>
            <p:nvPr/>
          </p:nvGrpSpPr>
          <p:grpSpPr>
            <a:xfrm rot="3621815">
              <a:off x="3289032" y="8559057"/>
              <a:ext cx="924292" cy="1236515"/>
              <a:chOff x="4041649" y="1707654"/>
              <a:chExt cx="1060704" cy="1429526"/>
            </a:xfrm>
          </p:grpSpPr>
          <p:sp>
            <p:nvSpPr>
              <p:cNvPr id="375" name="Google Shape;375;p2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376" name="Google Shape;376;p21"/>
              <p:cNvSpPr/>
              <p:nvPr/>
            </p:nvSpPr>
            <p:spPr>
              <a:xfrm>
                <a:off x="4115403" y="1760695"/>
                <a:ext cx="913200" cy="794400"/>
              </a:xfrm>
              <a:prstGeom prst="hexagon">
                <a:avLst>
                  <a:gd fmla="val 25000" name="adj"/>
                  <a:gd fmla="val 115470" name="vf"/>
                </a:avLst>
              </a:prstGeom>
              <a:solidFill>
                <a:srgbClr val="F1C2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800">
                    <a:solidFill>
                      <a:srgbClr val="FFFFFF"/>
                    </a:solidFill>
                    <a:latin typeface="Cabin"/>
                    <a:ea typeface="Cabin"/>
                    <a:cs typeface="Cabin"/>
                    <a:sym typeface="Cabin"/>
                  </a:rPr>
                  <a:t>2</a:t>
                </a:r>
                <a:endParaRPr sz="4800">
                  <a:solidFill>
                    <a:srgbClr val="3F3F3F"/>
                  </a:solidFill>
                  <a:latin typeface="Arial"/>
                  <a:ea typeface="Arial"/>
                  <a:cs typeface="Arial"/>
                  <a:sym typeface="Arial"/>
                </a:endParaRPr>
              </a:p>
            </p:txBody>
          </p:sp>
        </p:grpSp>
        <p:grpSp>
          <p:nvGrpSpPr>
            <p:cNvPr id="377" name="Google Shape;377;p21"/>
            <p:cNvGrpSpPr/>
            <p:nvPr/>
          </p:nvGrpSpPr>
          <p:grpSpPr>
            <a:xfrm rot="7063217">
              <a:off x="3833967" y="9211793"/>
              <a:ext cx="924671" cy="1236100"/>
              <a:chOff x="4041649" y="1707654"/>
              <a:chExt cx="1060704" cy="1429526"/>
            </a:xfrm>
          </p:grpSpPr>
          <p:sp>
            <p:nvSpPr>
              <p:cNvPr id="378" name="Google Shape;378;p2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379" name="Google Shape;379;p21"/>
              <p:cNvSpPr/>
              <p:nvPr/>
            </p:nvSpPr>
            <p:spPr>
              <a:xfrm>
                <a:off x="4115403" y="1760695"/>
                <a:ext cx="913200" cy="794400"/>
              </a:xfrm>
              <a:prstGeom prst="hexagon">
                <a:avLst>
                  <a:gd fmla="val 25000" name="adj"/>
                  <a:gd fmla="val 115470" name="vf"/>
                </a:avLst>
              </a:pr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4800">
                    <a:solidFill>
                      <a:srgbClr val="FFFFFF"/>
                    </a:solidFill>
                    <a:latin typeface="Cabin"/>
                    <a:ea typeface="Cabin"/>
                    <a:cs typeface="Cabin"/>
                    <a:sym typeface="Cabin"/>
                  </a:rPr>
                  <a:t>3</a:t>
                </a:r>
                <a:endParaRPr sz="4800">
                  <a:solidFill>
                    <a:srgbClr val="3F3F3F"/>
                  </a:solidFill>
                  <a:latin typeface="Arial"/>
                  <a:ea typeface="Arial"/>
                  <a:cs typeface="Arial"/>
                  <a:sym typeface="Arial"/>
                </a:endParaRPr>
              </a:p>
            </p:txBody>
          </p:sp>
        </p:grpSp>
        <p:grpSp>
          <p:nvGrpSpPr>
            <p:cNvPr id="380" name="Google Shape;380;p21"/>
            <p:cNvGrpSpPr/>
            <p:nvPr/>
          </p:nvGrpSpPr>
          <p:grpSpPr>
            <a:xfrm rot="-3621815">
              <a:off x="2101197" y="9398781"/>
              <a:ext cx="924292" cy="1236515"/>
              <a:chOff x="4041649" y="1707654"/>
              <a:chExt cx="1060704" cy="1429526"/>
            </a:xfrm>
          </p:grpSpPr>
          <p:sp>
            <p:nvSpPr>
              <p:cNvPr id="381" name="Google Shape;381;p2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382" name="Google Shape;382;p21"/>
              <p:cNvSpPr/>
              <p:nvPr/>
            </p:nvSpPr>
            <p:spPr>
              <a:xfrm>
                <a:off x="4115403" y="1760695"/>
                <a:ext cx="913200" cy="794400"/>
              </a:xfrm>
              <a:prstGeom prst="hexagon">
                <a:avLst>
                  <a:gd fmla="val 25000" name="adj"/>
                  <a:gd fmla="val 115470" name="vf"/>
                </a:avLst>
              </a:prstGeom>
              <a:solidFill>
                <a:srgbClr val="F1C2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800">
                    <a:solidFill>
                      <a:srgbClr val="FFFFFF"/>
                    </a:solidFill>
                    <a:latin typeface="Cabin"/>
                    <a:ea typeface="Cabin"/>
                    <a:cs typeface="Cabin"/>
                    <a:sym typeface="Cabin"/>
                  </a:rPr>
                  <a:t>6</a:t>
                </a:r>
                <a:endParaRPr sz="4800">
                  <a:solidFill>
                    <a:srgbClr val="3F3F3F"/>
                  </a:solidFill>
                  <a:latin typeface="Arial"/>
                  <a:ea typeface="Arial"/>
                  <a:cs typeface="Arial"/>
                  <a:sym typeface="Arial"/>
                </a:endParaRPr>
              </a:p>
            </p:txBody>
          </p:sp>
        </p:grpSp>
        <p:sp>
          <p:nvSpPr>
            <p:cNvPr id="383" name="Google Shape;383;p21"/>
            <p:cNvSpPr/>
            <p:nvPr/>
          </p:nvSpPr>
          <p:spPr>
            <a:xfrm rot="3803761">
              <a:off x="2528572" y="10473182"/>
              <a:ext cx="789824" cy="692349"/>
            </a:xfrm>
            <a:prstGeom prst="hexagon">
              <a:avLst>
                <a:gd fmla="val 25000" name="adj"/>
                <a:gd fmla="val 115470" name="vf"/>
              </a:avLst>
            </a:prstGeom>
            <a:solidFill>
              <a:srgbClr val="F1C23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4800">
                  <a:solidFill>
                    <a:srgbClr val="FFFFFF"/>
                  </a:solidFill>
                  <a:latin typeface="Cabin"/>
                  <a:ea typeface="Cabin"/>
                  <a:cs typeface="Cabin"/>
                  <a:sym typeface="Cabin"/>
                </a:rPr>
                <a:t>5</a:t>
              </a:r>
              <a:endParaRPr sz="1200">
                <a:solidFill>
                  <a:srgbClr val="3F3F3F"/>
                </a:solidFill>
              </a:endParaRPr>
            </a:p>
          </p:txBody>
        </p:sp>
        <p:sp>
          <p:nvSpPr>
            <p:cNvPr id="384" name="Google Shape;384;p21"/>
            <p:cNvSpPr/>
            <p:nvPr/>
          </p:nvSpPr>
          <p:spPr>
            <a:xfrm flipH="1">
              <a:off x="3565419" y="10469726"/>
              <a:ext cx="786900" cy="694800"/>
            </a:xfrm>
            <a:prstGeom prst="hexagon">
              <a:avLst>
                <a:gd fmla="val 25000" name="adj"/>
                <a:gd fmla="val 115470" name="vf"/>
              </a:avLst>
            </a:prstGeom>
            <a:solidFill>
              <a:srgbClr val="F1C2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800">
                  <a:solidFill>
                    <a:srgbClr val="FFFFFF"/>
                  </a:solidFill>
                  <a:latin typeface="Cabin"/>
                  <a:ea typeface="Cabin"/>
                  <a:cs typeface="Cabin"/>
                  <a:sym typeface="Cabin"/>
                </a:rPr>
                <a:t>4</a:t>
              </a:r>
              <a:endParaRPr sz="4800">
                <a:solidFill>
                  <a:srgbClr val="3F3F3F"/>
                </a:solidFill>
                <a:latin typeface="Arial"/>
                <a:ea typeface="Arial"/>
                <a:cs typeface="Arial"/>
                <a:sym typeface="Arial"/>
              </a:endParaRPr>
            </a:p>
          </p:txBody>
        </p:sp>
      </p:grpSp>
      <p:sp>
        <p:nvSpPr>
          <p:cNvPr id="385" name="Google Shape;385;p21"/>
          <p:cNvSpPr txBox="1"/>
          <p:nvPr/>
        </p:nvSpPr>
        <p:spPr>
          <a:xfrm>
            <a:off x="586355" y="1298700"/>
            <a:ext cx="90192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Diabetes Mellitus Type II</a:t>
            </a:r>
            <a:r>
              <a:rPr baseline="30000" lang="en" sz="4800">
                <a:solidFill>
                  <a:srgbClr val="F1C232"/>
                </a:solidFill>
                <a:latin typeface="Oswald"/>
                <a:ea typeface="Oswald"/>
                <a:cs typeface="Oswald"/>
                <a:sym typeface="Oswald"/>
              </a:rPr>
              <a:t>1 </a:t>
            </a:r>
            <a:r>
              <a:rPr lang="en" sz="4800">
                <a:solidFill>
                  <a:srgbClr val="F1C232"/>
                </a:solidFill>
                <a:latin typeface="Oswald"/>
                <a:ea typeface="Oswald"/>
                <a:cs typeface="Oswald"/>
                <a:sym typeface="Oswald"/>
              </a:rPr>
              <a:t>(85%-90%)</a:t>
            </a:r>
            <a:endParaRPr sz="4800">
              <a:solidFill>
                <a:srgbClr val="F1C232"/>
              </a:solidFill>
              <a:latin typeface="Oswald"/>
              <a:ea typeface="Oswald"/>
              <a:cs typeface="Oswald"/>
              <a:sym typeface="Oswald"/>
            </a:endParaRPr>
          </a:p>
        </p:txBody>
      </p:sp>
      <p:sp>
        <p:nvSpPr>
          <p:cNvPr id="386" name="Google Shape;386;p21"/>
          <p:cNvSpPr/>
          <p:nvPr/>
        </p:nvSpPr>
        <p:spPr>
          <a:xfrm>
            <a:off x="188016" y="147345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48" name="Google Shape;348;p21"/>
          <p:cNvSpPr/>
          <p:nvPr/>
        </p:nvSpPr>
        <p:spPr>
          <a:xfrm>
            <a:off x="2357297" y="7206450"/>
            <a:ext cx="9639300" cy="970200"/>
          </a:xfrm>
          <a:prstGeom prst="roundRect">
            <a:avLst>
              <a:gd fmla="val 16667" name="adj"/>
            </a:avLst>
          </a:prstGeom>
          <a:solidFill>
            <a:srgbClr val="B4A7D6"/>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600">
                <a:solidFill>
                  <a:srgbClr val="FFFFFF"/>
                </a:solidFill>
                <a:latin typeface="Oswald"/>
                <a:ea typeface="Oswald"/>
                <a:cs typeface="Oswald"/>
                <a:sym typeface="Oswald"/>
              </a:rPr>
              <a:t>Gestational Diabetes (during pregnancy)</a:t>
            </a:r>
            <a:endParaRPr sz="3600">
              <a:solidFill>
                <a:srgbClr val="FFFFFF"/>
              </a:solidFill>
              <a:latin typeface="Oswald"/>
              <a:ea typeface="Oswald"/>
              <a:cs typeface="Oswald"/>
              <a:sym typeface="Oswald"/>
            </a:endParaRPr>
          </a:p>
        </p:txBody>
      </p:sp>
      <p:sp>
        <p:nvSpPr>
          <p:cNvPr id="349" name="Google Shape;349;p21"/>
          <p:cNvSpPr/>
          <p:nvPr/>
        </p:nvSpPr>
        <p:spPr>
          <a:xfrm>
            <a:off x="688082" y="9527011"/>
            <a:ext cx="3384600" cy="7419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Times New Roman"/>
                <a:ea typeface="Times New Roman"/>
                <a:cs typeface="Times New Roman"/>
                <a:sym typeface="Times New Roman"/>
              </a:rPr>
              <a:t>Occurs in 2-5% of pregnancies</a:t>
            </a:r>
            <a:endParaRPr b="1" sz="2200">
              <a:latin typeface="Times New Roman"/>
              <a:ea typeface="Times New Roman"/>
              <a:cs typeface="Times New Roman"/>
              <a:sym typeface="Times New Roman"/>
            </a:endParaRPr>
          </a:p>
        </p:txBody>
      </p:sp>
      <p:sp>
        <p:nvSpPr>
          <p:cNvPr id="387" name="Google Shape;387;p21"/>
          <p:cNvSpPr/>
          <p:nvPr/>
        </p:nvSpPr>
        <p:spPr>
          <a:xfrm>
            <a:off x="958938" y="8392400"/>
            <a:ext cx="4733700" cy="8550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200">
                <a:latin typeface="Times New Roman"/>
                <a:ea typeface="Times New Roman"/>
                <a:cs typeface="Times New Roman"/>
                <a:sym typeface="Times New Roman"/>
              </a:rPr>
              <a:t>Associated with decreased</a:t>
            </a:r>
            <a:endParaRPr sz="2200">
              <a:latin typeface="Times New Roman"/>
              <a:ea typeface="Times New Roman"/>
              <a:cs typeface="Times New Roman"/>
              <a:sym typeface="Times New Roman"/>
            </a:endParaRPr>
          </a:p>
          <a:p>
            <a:pPr indent="0" lvl="0" marL="0" rtl="0" algn="ctr">
              <a:spcBef>
                <a:spcPts val="0"/>
              </a:spcBef>
              <a:spcAft>
                <a:spcPts val="0"/>
              </a:spcAft>
              <a:buNone/>
            </a:pPr>
            <a:r>
              <a:rPr lang="en" sz="2200">
                <a:latin typeface="Times New Roman"/>
                <a:ea typeface="Times New Roman"/>
                <a:cs typeface="Times New Roman"/>
                <a:sym typeface="Times New Roman"/>
              </a:rPr>
              <a:t>insulin levels and/or insulin resistance</a:t>
            </a:r>
            <a:endParaRPr sz="2200">
              <a:latin typeface="Times New Roman"/>
              <a:ea typeface="Times New Roman"/>
              <a:cs typeface="Times New Roman"/>
              <a:sym typeface="Times New Roman"/>
            </a:endParaRPr>
          </a:p>
        </p:txBody>
      </p:sp>
      <p:sp>
        <p:nvSpPr>
          <p:cNvPr id="388" name="Google Shape;388;p21"/>
          <p:cNvSpPr/>
          <p:nvPr/>
        </p:nvSpPr>
        <p:spPr>
          <a:xfrm>
            <a:off x="5848430" y="8392400"/>
            <a:ext cx="2655600" cy="8550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Times New Roman"/>
                <a:ea typeface="Times New Roman"/>
                <a:cs typeface="Times New Roman"/>
                <a:sym typeface="Times New Roman"/>
              </a:rPr>
              <a:t>Resembles Type 2 Diabetes</a:t>
            </a:r>
            <a:endParaRPr b="1" sz="2200" u="sng">
              <a:latin typeface="Times New Roman"/>
              <a:ea typeface="Times New Roman"/>
              <a:cs typeface="Times New Roman"/>
              <a:sym typeface="Times New Roman"/>
            </a:endParaRPr>
          </a:p>
        </p:txBody>
      </p:sp>
      <p:sp>
        <p:nvSpPr>
          <p:cNvPr id="389" name="Google Shape;389;p21"/>
          <p:cNvSpPr/>
          <p:nvPr/>
        </p:nvSpPr>
        <p:spPr>
          <a:xfrm>
            <a:off x="8904090" y="8398825"/>
            <a:ext cx="3769800" cy="8550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Times New Roman"/>
                <a:ea typeface="Times New Roman"/>
                <a:cs typeface="Times New Roman"/>
                <a:sym typeface="Times New Roman"/>
              </a:rPr>
              <a:t>Usually transient: symptoms improve following delivery</a:t>
            </a:r>
            <a:endParaRPr b="1" sz="2200">
              <a:latin typeface="Times New Roman"/>
              <a:ea typeface="Times New Roman"/>
              <a:cs typeface="Times New Roman"/>
              <a:sym typeface="Times New Roman"/>
            </a:endParaRPr>
          </a:p>
        </p:txBody>
      </p:sp>
      <p:sp>
        <p:nvSpPr>
          <p:cNvPr id="390" name="Google Shape;390;p21"/>
          <p:cNvSpPr/>
          <p:nvPr/>
        </p:nvSpPr>
        <p:spPr>
          <a:xfrm>
            <a:off x="9605589" y="9475986"/>
            <a:ext cx="3561300" cy="7419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Times New Roman"/>
                <a:ea typeface="Times New Roman"/>
                <a:cs typeface="Times New Roman"/>
                <a:sym typeface="Times New Roman"/>
              </a:rPr>
              <a:t>If untreated </a:t>
            </a:r>
            <a:r>
              <a:rPr lang="en" sz="2700">
                <a:solidFill>
                  <a:srgbClr val="222222"/>
                </a:solidFill>
                <a:latin typeface="Times New Roman"/>
                <a:ea typeface="Times New Roman"/>
                <a:cs typeface="Times New Roman"/>
                <a:sym typeface="Times New Roman"/>
              </a:rPr>
              <a:t>→</a:t>
            </a:r>
            <a:r>
              <a:rPr lang="en" sz="2200">
                <a:latin typeface="Times New Roman"/>
                <a:ea typeface="Times New Roman"/>
                <a:cs typeface="Times New Roman"/>
                <a:sym typeface="Times New Roman"/>
              </a:rPr>
              <a:t> macrosomia</a:t>
            </a:r>
            <a:r>
              <a:rPr baseline="30000" lang="en" sz="2200">
                <a:latin typeface="Times New Roman"/>
                <a:ea typeface="Times New Roman"/>
                <a:cs typeface="Times New Roman"/>
                <a:sym typeface="Times New Roman"/>
              </a:rPr>
              <a:t>2</a:t>
            </a: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0" lvl="0" marL="0" rtl="0" algn="ctr">
              <a:spcBef>
                <a:spcPts val="0"/>
              </a:spcBef>
              <a:spcAft>
                <a:spcPts val="0"/>
              </a:spcAft>
              <a:buNone/>
            </a:pPr>
            <a:r>
              <a:rPr lang="en" sz="2200">
                <a:latin typeface="Times New Roman"/>
                <a:ea typeface="Times New Roman"/>
                <a:cs typeface="Times New Roman"/>
                <a:sym typeface="Times New Roman"/>
              </a:rPr>
              <a:t>(high birth weight)</a:t>
            </a:r>
            <a:endParaRPr sz="2200">
              <a:latin typeface="Times New Roman"/>
              <a:ea typeface="Times New Roman"/>
              <a:cs typeface="Times New Roman"/>
              <a:sym typeface="Times New Roman"/>
            </a:endParaRPr>
          </a:p>
        </p:txBody>
      </p:sp>
      <p:cxnSp>
        <p:nvCxnSpPr>
          <p:cNvPr id="391" name="Google Shape;391;p21"/>
          <p:cNvCxnSpPr>
            <a:stCxn id="348" idx="3"/>
            <a:endCxn id="390" idx="3"/>
          </p:cNvCxnSpPr>
          <p:nvPr/>
        </p:nvCxnSpPr>
        <p:spPr>
          <a:xfrm>
            <a:off x="11996597" y="7691550"/>
            <a:ext cx="1170300" cy="2155500"/>
          </a:xfrm>
          <a:prstGeom prst="curvedConnector3">
            <a:avLst>
              <a:gd fmla="val 120347" name="adj1"/>
            </a:avLst>
          </a:prstGeom>
          <a:noFill/>
          <a:ln cap="flat" cmpd="sng" w="9525">
            <a:solidFill>
              <a:srgbClr val="674EA7"/>
            </a:solidFill>
            <a:prstDash val="solid"/>
            <a:round/>
            <a:headEnd len="med" w="med" type="none"/>
            <a:tailEnd len="med" w="med" type="none"/>
          </a:ln>
        </p:spPr>
      </p:cxnSp>
      <p:cxnSp>
        <p:nvCxnSpPr>
          <p:cNvPr id="392" name="Google Shape;392;p21"/>
          <p:cNvCxnSpPr>
            <a:stCxn id="348" idx="3"/>
            <a:endCxn id="389" idx="3"/>
          </p:cNvCxnSpPr>
          <p:nvPr/>
        </p:nvCxnSpPr>
        <p:spPr>
          <a:xfrm>
            <a:off x="11996597" y="7691550"/>
            <a:ext cx="677400" cy="1134900"/>
          </a:xfrm>
          <a:prstGeom prst="curvedConnector3">
            <a:avLst>
              <a:gd fmla="val 135137" name="adj1"/>
            </a:avLst>
          </a:prstGeom>
          <a:noFill/>
          <a:ln cap="flat" cmpd="sng" w="9525">
            <a:solidFill>
              <a:srgbClr val="674EA7"/>
            </a:solidFill>
            <a:prstDash val="solid"/>
            <a:round/>
            <a:headEnd len="med" w="med" type="none"/>
            <a:tailEnd len="med" w="med" type="none"/>
          </a:ln>
        </p:spPr>
      </p:cxnSp>
      <p:cxnSp>
        <p:nvCxnSpPr>
          <p:cNvPr id="393" name="Google Shape;393;p21"/>
          <p:cNvCxnSpPr>
            <a:stCxn id="348" idx="1"/>
            <a:endCxn id="387" idx="1"/>
          </p:cNvCxnSpPr>
          <p:nvPr/>
        </p:nvCxnSpPr>
        <p:spPr>
          <a:xfrm flipH="1">
            <a:off x="958997" y="7691550"/>
            <a:ext cx="1398300" cy="1128300"/>
          </a:xfrm>
          <a:prstGeom prst="curvedConnector3">
            <a:avLst>
              <a:gd fmla="val 117034" name="adj1"/>
            </a:avLst>
          </a:prstGeom>
          <a:noFill/>
          <a:ln cap="flat" cmpd="sng" w="9525">
            <a:solidFill>
              <a:srgbClr val="674EA7"/>
            </a:solidFill>
            <a:prstDash val="solid"/>
            <a:round/>
            <a:headEnd len="med" w="med" type="none"/>
            <a:tailEnd len="med" w="med" type="none"/>
          </a:ln>
        </p:spPr>
      </p:cxnSp>
      <p:cxnSp>
        <p:nvCxnSpPr>
          <p:cNvPr id="394" name="Google Shape;394;p21"/>
          <p:cNvCxnSpPr>
            <a:stCxn id="348" idx="2"/>
            <a:endCxn id="388" idx="0"/>
          </p:cNvCxnSpPr>
          <p:nvPr/>
        </p:nvCxnSpPr>
        <p:spPr>
          <a:xfrm rot="5400000">
            <a:off x="7068797" y="8284200"/>
            <a:ext cx="215700" cy="600"/>
          </a:xfrm>
          <a:prstGeom prst="curvedConnector3">
            <a:avLst>
              <a:gd fmla="val 50011" name="adj1"/>
            </a:avLst>
          </a:prstGeom>
          <a:noFill/>
          <a:ln cap="flat" cmpd="sng" w="9525">
            <a:solidFill>
              <a:srgbClr val="674EA7"/>
            </a:solidFill>
            <a:prstDash val="solid"/>
            <a:round/>
            <a:headEnd len="med" w="med" type="none"/>
            <a:tailEnd len="med" w="med" type="none"/>
          </a:ln>
        </p:spPr>
      </p:cxnSp>
      <p:pic>
        <p:nvPicPr>
          <p:cNvPr id="395" name="Google Shape;395;p21"/>
          <p:cNvPicPr preferRelativeResize="0"/>
          <p:nvPr/>
        </p:nvPicPr>
        <p:blipFill>
          <a:blip r:embed="rId3">
            <a:alphaModFix/>
          </a:blip>
          <a:stretch>
            <a:fillRect/>
          </a:stretch>
        </p:blipFill>
        <p:spPr>
          <a:xfrm>
            <a:off x="4406938" y="9559750"/>
            <a:ext cx="1975250" cy="1248500"/>
          </a:xfrm>
          <a:prstGeom prst="rect">
            <a:avLst/>
          </a:prstGeom>
          <a:noFill/>
          <a:ln cap="flat" cmpd="sng" w="9525">
            <a:solidFill>
              <a:srgbClr val="000000"/>
            </a:solidFill>
            <a:prstDash val="solid"/>
            <a:round/>
            <a:headEnd len="sm" w="sm" type="none"/>
            <a:tailEnd len="sm" w="sm" type="none"/>
          </a:ln>
        </p:spPr>
      </p:pic>
      <p:pic>
        <p:nvPicPr>
          <p:cNvPr id="396" name="Google Shape;396;p21"/>
          <p:cNvPicPr preferRelativeResize="0"/>
          <p:nvPr/>
        </p:nvPicPr>
        <p:blipFill>
          <a:blip r:embed="rId4">
            <a:alphaModFix/>
          </a:blip>
          <a:stretch>
            <a:fillRect/>
          </a:stretch>
        </p:blipFill>
        <p:spPr>
          <a:xfrm>
            <a:off x="7277712" y="9731463"/>
            <a:ext cx="1666248" cy="1112149"/>
          </a:xfrm>
          <a:prstGeom prst="rect">
            <a:avLst/>
          </a:prstGeom>
          <a:noFill/>
          <a:ln cap="flat" cmpd="sng" w="9525">
            <a:solidFill>
              <a:srgbClr val="000000"/>
            </a:solidFill>
            <a:prstDash val="solid"/>
            <a:round/>
            <a:headEnd len="sm" w="sm" type="none"/>
            <a:tailEnd len="sm" w="sm" type="none"/>
          </a:ln>
        </p:spPr>
      </p:pic>
      <p:sp>
        <p:nvSpPr>
          <p:cNvPr id="397" name="Google Shape;397;p21"/>
          <p:cNvSpPr txBox="1"/>
          <p:nvPr/>
        </p:nvSpPr>
        <p:spPr>
          <a:xfrm>
            <a:off x="3479474" y="10751642"/>
            <a:ext cx="4029600" cy="5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00"/>
                </a:solidFill>
                <a:latin typeface="Merriweather"/>
                <a:ea typeface="Merriweather"/>
                <a:cs typeface="Merriweather"/>
                <a:sym typeface="Merriweather"/>
              </a:rPr>
              <a:t>Figure</a:t>
            </a:r>
            <a:r>
              <a:rPr b="1" lang="en" sz="2600">
                <a:solidFill>
                  <a:srgbClr val="000000"/>
                </a:solidFill>
                <a:latin typeface="Merriweather"/>
                <a:ea typeface="Merriweather"/>
                <a:cs typeface="Merriweather"/>
                <a:sym typeface="Merriweather"/>
              </a:rPr>
              <a:t> 15-</a:t>
            </a:r>
            <a:r>
              <a:rPr b="1" lang="en" sz="2600">
                <a:latin typeface="Merriweather"/>
                <a:ea typeface="Merriweather"/>
                <a:cs typeface="Merriweather"/>
                <a:sym typeface="Merriweather"/>
              </a:rPr>
              <a:t>2</a:t>
            </a:r>
            <a:endParaRPr/>
          </a:p>
        </p:txBody>
      </p:sp>
      <p:sp>
        <p:nvSpPr>
          <p:cNvPr id="398" name="Google Shape;398;p21"/>
          <p:cNvSpPr txBox="1"/>
          <p:nvPr/>
        </p:nvSpPr>
        <p:spPr>
          <a:xfrm>
            <a:off x="6096027" y="10732332"/>
            <a:ext cx="4029600" cy="5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00"/>
                </a:solidFill>
                <a:latin typeface="Merriweather"/>
                <a:ea typeface="Merriweather"/>
                <a:cs typeface="Merriweather"/>
                <a:sym typeface="Merriweather"/>
              </a:rPr>
              <a:t>Figure</a:t>
            </a:r>
            <a:r>
              <a:rPr b="1" lang="en" sz="2600">
                <a:solidFill>
                  <a:srgbClr val="000000"/>
                </a:solidFill>
                <a:latin typeface="Merriweather"/>
                <a:ea typeface="Merriweather"/>
                <a:cs typeface="Merriweather"/>
                <a:sym typeface="Merriweather"/>
              </a:rPr>
              <a:t> 15-</a:t>
            </a:r>
            <a:r>
              <a:rPr b="1" lang="en" sz="2600">
                <a:latin typeface="Merriweather"/>
                <a:ea typeface="Merriweather"/>
                <a:cs typeface="Merriweather"/>
                <a:sym typeface="Merriweather"/>
              </a:rPr>
              <a:t>3</a:t>
            </a:r>
            <a:endParaRPr/>
          </a:p>
        </p:txBody>
      </p:sp>
      <p:sp>
        <p:nvSpPr>
          <p:cNvPr id="399" name="Google Shape;399;p21"/>
          <p:cNvSpPr/>
          <p:nvPr/>
        </p:nvSpPr>
        <p:spPr>
          <a:xfrm>
            <a:off x="8003777" y="15898775"/>
            <a:ext cx="6095100" cy="9336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Chronic renal failure</a:t>
            </a:r>
            <a:endParaRPr sz="2800">
              <a:latin typeface="Times New Roman"/>
              <a:ea typeface="Times New Roman"/>
              <a:cs typeface="Times New Roman"/>
              <a:sym typeface="Times New Roman"/>
            </a:endParaRPr>
          </a:p>
        </p:txBody>
      </p:sp>
      <p:sp>
        <p:nvSpPr>
          <p:cNvPr id="400" name="Google Shape;400;p21"/>
          <p:cNvSpPr txBox="1"/>
          <p:nvPr/>
        </p:nvSpPr>
        <p:spPr>
          <a:xfrm>
            <a:off x="874875" y="11483225"/>
            <a:ext cx="120084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800">
                <a:solidFill>
                  <a:srgbClr val="F1C232"/>
                </a:solidFill>
                <a:latin typeface="Oswald"/>
                <a:ea typeface="Oswald"/>
                <a:cs typeface="Oswald"/>
                <a:sym typeface="Oswald"/>
              </a:rPr>
              <a:t>Long Term Complications of Uncontrolled Diabetes</a:t>
            </a:r>
            <a:endParaRPr sz="4800">
              <a:solidFill>
                <a:srgbClr val="F1C232"/>
              </a:solidFill>
              <a:latin typeface="Oswald"/>
              <a:ea typeface="Oswald"/>
              <a:cs typeface="Oswald"/>
              <a:sym typeface="Oswald"/>
            </a:endParaRPr>
          </a:p>
          <a:p>
            <a:pPr indent="0" lvl="0" marL="0" rtl="0" algn="l">
              <a:spcBef>
                <a:spcPts val="0"/>
              </a:spcBef>
              <a:spcAft>
                <a:spcPts val="0"/>
              </a:spcAft>
              <a:buNone/>
            </a:pPr>
            <a:r>
              <a:rPr lang="en" sz="3600">
                <a:solidFill>
                  <a:srgbClr val="F1C232"/>
                </a:solidFill>
                <a:latin typeface="Oswald"/>
                <a:ea typeface="Oswald"/>
                <a:cs typeface="Oswald"/>
                <a:sym typeface="Oswald"/>
              </a:rPr>
              <a:t>(Microvascular disease)</a:t>
            </a:r>
            <a:r>
              <a:rPr baseline="30000" lang="en" sz="3600">
                <a:solidFill>
                  <a:srgbClr val="F1C232"/>
                </a:solidFill>
                <a:latin typeface="Oswald"/>
                <a:ea typeface="Oswald"/>
                <a:cs typeface="Oswald"/>
                <a:sym typeface="Oswald"/>
              </a:rPr>
              <a:t>3</a:t>
            </a:r>
            <a:endParaRPr baseline="30000" sz="3600">
              <a:solidFill>
                <a:srgbClr val="F1C232"/>
              </a:solidFill>
              <a:latin typeface="Oswald"/>
              <a:ea typeface="Oswald"/>
              <a:cs typeface="Oswald"/>
              <a:sym typeface="Oswald"/>
            </a:endParaRPr>
          </a:p>
        </p:txBody>
      </p:sp>
      <p:sp>
        <p:nvSpPr>
          <p:cNvPr id="401" name="Google Shape;401;p21"/>
          <p:cNvSpPr/>
          <p:nvPr/>
        </p:nvSpPr>
        <p:spPr>
          <a:xfrm>
            <a:off x="482478" y="1135315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02" name="Google Shape;402;p21"/>
          <p:cNvSpPr/>
          <p:nvPr/>
        </p:nvSpPr>
        <p:spPr>
          <a:xfrm>
            <a:off x="3886270" y="13608425"/>
            <a:ext cx="4574400" cy="9336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vision loss</a:t>
            </a:r>
            <a:endParaRPr sz="2800">
              <a:latin typeface="Times New Roman"/>
              <a:ea typeface="Times New Roman"/>
              <a:cs typeface="Times New Roman"/>
              <a:sym typeface="Times New Roman"/>
            </a:endParaRPr>
          </a:p>
        </p:txBody>
      </p:sp>
      <p:sp>
        <p:nvSpPr>
          <p:cNvPr id="403" name="Google Shape;403;p21"/>
          <p:cNvSpPr/>
          <p:nvPr/>
        </p:nvSpPr>
        <p:spPr>
          <a:xfrm>
            <a:off x="378275" y="14724270"/>
            <a:ext cx="3957300" cy="933600"/>
          </a:xfrm>
          <a:prstGeom prst="homePlate">
            <a:avLst>
              <a:gd fmla="val 5000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3C4043"/>
                </a:solidFill>
                <a:latin typeface="Times New Roman"/>
                <a:ea typeface="Times New Roman"/>
                <a:cs typeface="Times New Roman"/>
                <a:sym typeface="Times New Roman"/>
              </a:rPr>
              <a:t>D</a:t>
            </a:r>
            <a:r>
              <a:rPr lang="en" sz="2800">
                <a:solidFill>
                  <a:srgbClr val="3C4043"/>
                </a:solidFill>
                <a:latin typeface="Times New Roman"/>
                <a:ea typeface="Times New Roman"/>
                <a:cs typeface="Times New Roman"/>
                <a:sym typeface="Times New Roman"/>
              </a:rPr>
              <a:t>iabetic neuropathy</a:t>
            </a:r>
            <a:r>
              <a:rPr baseline="30000" lang="en" sz="2800">
                <a:solidFill>
                  <a:srgbClr val="3C4043"/>
                </a:solidFill>
                <a:latin typeface="Times New Roman"/>
                <a:ea typeface="Times New Roman"/>
                <a:cs typeface="Times New Roman"/>
                <a:sym typeface="Times New Roman"/>
              </a:rPr>
              <a:t>3</a:t>
            </a:r>
            <a:endParaRPr baseline="30000" sz="2800">
              <a:latin typeface="Times New Roman"/>
              <a:ea typeface="Times New Roman"/>
              <a:cs typeface="Times New Roman"/>
              <a:sym typeface="Times New Roman"/>
            </a:endParaRPr>
          </a:p>
        </p:txBody>
      </p:sp>
      <p:sp>
        <p:nvSpPr>
          <p:cNvPr id="404" name="Google Shape;404;p21"/>
          <p:cNvSpPr/>
          <p:nvPr/>
        </p:nvSpPr>
        <p:spPr>
          <a:xfrm>
            <a:off x="378275" y="15898775"/>
            <a:ext cx="3957300" cy="933600"/>
          </a:xfrm>
          <a:prstGeom prst="homePlate">
            <a:avLst>
              <a:gd fmla="val 5000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3C4043"/>
                </a:solidFill>
                <a:latin typeface="Times New Roman"/>
                <a:ea typeface="Times New Roman"/>
                <a:cs typeface="Times New Roman"/>
                <a:sym typeface="Times New Roman"/>
              </a:rPr>
              <a:t>D</a:t>
            </a:r>
            <a:r>
              <a:rPr lang="en" sz="2800">
                <a:solidFill>
                  <a:srgbClr val="3C4043"/>
                </a:solidFill>
                <a:latin typeface="Times New Roman"/>
                <a:ea typeface="Times New Roman"/>
                <a:cs typeface="Times New Roman"/>
                <a:sym typeface="Times New Roman"/>
              </a:rPr>
              <a:t>iabetic nephropathy</a:t>
            </a:r>
            <a:r>
              <a:rPr baseline="30000" lang="en" sz="2800">
                <a:solidFill>
                  <a:srgbClr val="3C4043"/>
                </a:solidFill>
                <a:latin typeface="Times New Roman"/>
                <a:ea typeface="Times New Roman"/>
                <a:cs typeface="Times New Roman"/>
                <a:sym typeface="Times New Roman"/>
              </a:rPr>
              <a:t>3</a:t>
            </a:r>
            <a:endParaRPr baseline="30000" sz="2800">
              <a:latin typeface="Times New Roman"/>
              <a:ea typeface="Times New Roman"/>
              <a:cs typeface="Times New Roman"/>
              <a:sym typeface="Times New Roman"/>
            </a:endParaRPr>
          </a:p>
        </p:txBody>
      </p:sp>
      <p:sp>
        <p:nvSpPr>
          <p:cNvPr id="405" name="Google Shape;405;p21"/>
          <p:cNvSpPr/>
          <p:nvPr/>
        </p:nvSpPr>
        <p:spPr>
          <a:xfrm>
            <a:off x="3886270" y="15898775"/>
            <a:ext cx="4574400" cy="933600"/>
          </a:xfrm>
          <a:prstGeom prst="chevron">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kidney damage</a:t>
            </a:r>
            <a:endParaRPr sz="2800">
              <a:latin typeface="Times New Roman"/>
              <a:ea typeface="Times New Roman"/>
              <a:cs typeface="Times New Roman"/>
              <a:sym typeface="Times New Roman"/>
            </a:endParaRPr>
          </a:p>
        </p:txBody>
      </p:sp>
      <p:pic>
        <p:nvPicPr>
          <p:cNvPr id="406" name="Google Shape;406;p21"/>
          <p:cNvPicPr preferRelativeResize="0"/>
          <p:nvPr/>
        </p:nvPicPr>
        <p:blipFill>
          <a:blip r:embed="rId5">
            <a:alphaModFix/>
          </a:blip>
          <a:stretch>
            <a:fillRect/>
          </a:stretch>
        </p:blipFill>
        <p:spPr>
          <a:xfrm>
            <a:off x="558675" y="12721310"/>
            <a:ext cx="699601" cy="687303"/>
          </a:xfrm>
          <a:prstGeom prst="rect">
            <a:avLst/>
          </a:prstGeom>
          <a:noFill/>
          <a:ln>
            <a:noFill/>
          </a:ln>
        </p:spPr>
      </p:pic>
      <p:sp>
        <p:nvSpPr>
          <p:cNvPr id="407" name="Google Shape;407;p21"/>
          <p:cNvSpPr txBox="1"/>
          <p:nvPr/>
        </p:nvSpPr>
        <p:spPr>
          <a:xfrm>
            <a:off x="1325950" y="12715175"/>
            <a:ext cx="7311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Times New Roman"/>
                <a:ea typeface="Times New Roman"/>
                <a:cs typeface="Times New Roman"/>
                <a:sym typeface="Times New Roman"/>
              </a:rPr>
              <a:t>Hyperglycemia damages small blood vessels: </a:t>
            </a:r>
            <a:endParaRPr sz="2700">
              <a:latin typeface="Times New Roman"/>
              <a:ea typeface="Times New Roman"/>
              <a:cs typeface="Times New Roman"/>
              <a:sym typeface="Times New Roman"/>
            </a:endParaRPr>
          </a:p>
        </p:txBody>
      </p:sp>
      <p:sp>
        <p:nvSpPr>
          <p:cNvPr id="408" name="Google Shape;408;p21"/>
          <p:cNvSpPr/>
          <p:nvPr/>
        </p:nvSpPr>
        <p:spPr>
          <a:xfrm>
            <a:off x="8003777" y="14724275"/>
            <a:ext cx="6095100" cy="933600"/>
          </a:xfrm>
          <a:prstGeom prst="chevron">
            <a:avLst>
              <a:gd fmla="val 0" name="adj"/>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000000"/>
                </a:solidFill>
                <a:latin typeface="Times New Roman"/>
                <a:ea typeface="Times New Roman"/>
                <a:cs typeface="Times New Roman"/>
                <a:sym typeface="Times New Roman"/>
              </a:rPr>
              <a:t>Most common cause of </a:t>
            </a:r>
            <a:endParaRPr sz="2800">
              <a:solidFill>
                <a:srgbClr val="000000"/>
              </a:solidFill>
              <a:latin typeface="Times New Roman"/>
              <a:ea typeface="Times New Roman"/>
              <a:cs typeface="Times New Roman"/>
              <a:sym typeface="Times New Roman"/>
            </a:endParaRPr>
          </a:p>
          <a:p>
            <a:pPr indent="0" lvl="0" marL="0" rtl="0" algn="ctr">
              <a:spcBef>
                <a:spcPts val="0"/>
              </a:spcBef>
              <a:spcAft>
                <a:spcPts val="0"/>
              </a:spcAft>
              <a:buNone/>
            </a:pPr>
            <a:r>
              <a:rPr lang="en" sz="2800">
                <a:solidFill>
                  <a:srgbClr val="000000"/>
                </a:solidFill>
                <a:latin typeface="Times New Roman"/>
                <a:ea typeface="Times New Roman"/>
                <a:cs typeface="Times New Roman"/>
                <a:sym typeface="Times New Roman"/>
              </a:rPr>
              <a:t>amputation</a:t>
            </a:r>
            <a:r>
              <a:rPr baseline="30000" lang="en" sz="2800">
                <a:latin typeface="Times New Roman"/>
                <a:ea typeface="Times New Roman"/>
                <a:cs typeface="Times New Roman"/>
                <a:sym typeface="Times New Roman"/>
              </a:rPr>
              <a:t>4</a:t>
            </a:r>
            <a:r>
              <a:rPr lang="en" sz="2800">
                <a:solidFill>
                  <a:srgbClr val="000000"/>
                </a:solidFill>
                <a:latin typeface="Times New Roman"/>
                <a:ea typeface="Times New Roman"/>
                <a:cs typeface="Times New Roman"/>
                <a:sym typeface="Times New Roman"/>
              </a:rPr>
              <a:t> in Western world</a:t>
            </a:r>
            <a:endParaRPr sz="2800">
              <a:solidFill>
                <a:srgbClr val="000000"/>
              </a:solidFill>
              <a:latin typeface="Times New Roman"/>
              <a:ea typeface="Times New Roman"/>
              <a:cs typeface="Times New Roman"/>
              <a:sym typeface="Times New Roman"/>
            </a:endParaRPr>
          </a:p>
        </p:txBody>
      </p:sp>
      <p:sp>
        <p:nvSpPr>
          <p:cNvPr id="409" name="Google Shape;409;p21"/>
          <p:cNvSpPr/>
          <p:nvPr/>
        </p:nvSpPr>
        <p:spPr>
          <a:xfrm>
            <a:off x="378275" y="13608425"/>
            <a:ext cx="3957300" cy="933600"/>
          </a:xfrm>
          <a:prstGeom prst="homePlate">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D</a:t>
            </a:r>
            <a:r>
              <a:rPr lang="en" sz="2800">
                <a:latin typeface="Times New Roman"/>
                <a:ea typeface="Times New Roman"/>
                <a:cs typeface="Times New Roman"/>
                <a:sym typeface="Times New Roman"/>
              </a:rPr>
              <a:t>iabetic retinopath</a:t>
            </a:r>
            <a:r>
              <a:rPr lang="en" sz="2800">
                <a:latin typeface="Times New Roman"/>
                <a:ea typeface="Times New Roman"/>
                <a:cs typeface="Times New Roman"/>
                <a:sym typeface="Times New Roman"/>
              </a:rPr>
              <a:t>y</a:t>
            </a:r>
            <a:r>
              <a:rPr baseline="30000" lang="en" sz="2800">
                <a:latin typeface="Times New Roman"/>
                <a:ea typeface="Times New Roman"/>
                <a:cs typeface="Times New Roman"/>
                <a:sym typeface="Times New Roman"/>
              </a:rPr>
              <a:t>3</a:t>
            </a:r>
            <a:endParaRPr baseline="30000" sz="2800">
              <a:latin typeface="Times New Roman"/>
              <a:ea typeface="Times New Roman"/>
              <a:cs typeface="Times New Roman"/>
              <a:sym typeface="Times New Roman"/>
            </a:endParaRPr>
          </a:p>
        </p:txBody>
      </p:sp>
      <p:sp>
        <p:nvSpPr>
          <p:cNvPr id="410" name="Google Shape;410;p21"/>
          <p:cNvSpPr/>
          <p:nvPr/>
        </p:nvSpPr>
        <p:spPr>
          <a:xfrm>
            <a:off x="3886270" y="14724270"/>
            <a:ext cx="4574400" cy="933600"/>
          </a:xfrm>
          <a:prstGeom prst="chevron">
            <a:avLst>
              <a:gd fmla="val 50000"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000000"/>
                </a:solidFill>
                <a:latin typeface="Times New Roman"/>
                <a:ea typeface="Times New Roman"/>
                <a:cs typeface="Times New Roman"/>
                <a:sym typeface="Times New Roman"/>
              </a:rPr>
              <a:t>damage to nerves</a:t>
            </a:r>
            <a:endParaRPr sz="2800">
              <a:latin typeface="Times New Roman"/>
              <a:ea typeface="Times New Roman"/>
              <a:cs typeface="Times New Roman"/>
              <a:sym typeface="Times New Roman"/>
            </a:endParaRPr>
          </a:p>
        </p:txBody>
      </p:sp>
      <p:sp>
        <p:nvSpPr>
          <p:cNvPr id="411" name="Google Shape;411;p21"/>
          <p:cNvSpPr/>
          <p:nvPr/>
        </p:nvSpPr>
        <p:spPr>
          <a:xfrm>
            <a:off x="529300" y="17660175"/>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12" name="Google Shape;412;p21"/>
          <p:cNvSpPr/>
          <p:nvPr/>
        </p:nvSpPr>
        <p:spPr>
          <a:xfrm>
            <a:off x="-15800" y="17660175"/>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13" name="Google Shape;413;p21"/>
          <p:cNvSpPr txBox="1"/>
          <p:nvPr/>
        </p:nvSpPr>
        <p:spPr>
          <a:xfrm>
            <a:off x="615000" y="17605800"/>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414" name="Google Shape;414;p21"/>
          <p:cNvSpPr txBox="1"/>
          <p:nvPr/>
        </p:nvSpPr>
        <p:spPr>
          <a:xfrm>
            <a:off x="2984700" y="6274325"/>
            <a:ext cx="93468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Treatment: </a:t>
            </a:r>
            <a:r>
              <a:rPr lang="en" sz="2700">
                <a:latin typeface="Times New Roman"/>
                <a:ea typeface="Times New Roman"/>
                <a:cs typeface="Times New Roman"/>
                <a:sym typeface="Times New Roman"/>
              </a:rPr>
              <a:t>Diet and oral hypoglycemic agents</a:t>
            </a:r>
            <a:endParaRPr sz="27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