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Lst>
  <p:sldSz cy="19935825" cx="14097000"/>
  <p:notesSz cx="6858000" cy="9144000"/>
  <p:embeddedFontLst>
    <p:embeddedFont>
      <p:font typeface="Oswald"/>
      <p:regular r:id="rId17"/>
      <p:bold r:id="rId18"/>
    </p:embeddedFont>
    <p:embeddedFont>
      <p:font typeface="Merriweather"/>
      <p:regular r:id="rId19"/>
      <p:bold r:id="rId20"/>
      <p:italic r:id="rId21"/>
      <p:boldItalic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6279">
          <p15:clr>
            <a:srgbClr val="A4A3A4"/>
          </p15:clr>
        </p15:guide>
        <p15:guide id="2" pos="44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1" name="Academic Leaders"/>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316F23EA-2B12-451B-8313-ED1200E3DD14}">
  <a:tblStyle styleId="{316F23EA-2B12-451B-8313-ED1200E3DD1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6279" orient="horz"/>
        <p:guide pos="44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Merriweather-bold.fntdata"/><Relationship Id="rId11" Type="http://schemas.openxmlformats.org/officeDocument/2006/relationships/slide" Target="slides/slide4.xml"/><Relationship Id="rId22" Type="http://schemas.openxmlformats.org/officeDocument/2006/relationships/font" Target="fonts/Merriweather-boldItalic.fntdata"/><Relationship Id="rId10" Type="http://schemas.openxmlformats.org/officeDocument/2006/relationships/slide" Target="slides/slide3.xml"/><Relationship Id="rId21" Type="http://schemas.openxmlformats.org/officeDocument/2006/relationships/font" Target="fonts/Merriweather-italic.fntdata"/><Relationship Id="rId13" Type="http://schemas.openxmlformats.org/officeDocument/2006/relationships/slide" Target="slides/slide6.xml"/><Relationship Id="rId12" Type="http://schemas.openxmlformats.org/officeDocument/2006/relationships/slide" Target="slides/slide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font" Target="fonts/Oswald-regular.fntdata"/><Relationship Id="rId16" Type="http://schemas.openxmlformats.org/officeDocument/2006/relationships/slide" Target="slides/slide9.xml"/><Relationship Id="rId5" Type="http://schemas.openxmlformats.org/officeDocument/2006/relationships/commentAuthors" Target="commentAuthors.xml"/><Relationship Id="rId19" Type="http://schemas.openxmlformats.org/officeDocument/2006/relationships/font" Target="fonts/Merriweather-regular.fntdata"/><Relationship Id="rId6" Type="http://schemas.openxmlformats.org/officeDocument/2006/relationships/slideMaster" Target="slideMasters/slideMaster1.xml"/><Relationship Id="rId18" Type="http://schemas.openxmlformats.org/officeDocument/2006/relationships/font" Target="fonts/Oswald-bold.fntdata"/><Relationship Id="rId7" Type="http://schemas.openxmlformats.org/officeDocument/2006/relationships/notesMaster" Target="notesMasters/notesMaster1.xml"/><Relationship Id="rId8" Type="http://schemas.openxmlformats.org/officeDocument/2006/relationships/slide" Target="slides/slide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20-02-10T21:29:44.994">
    <p:pos x="493" y="1547"/>
    <p:text>Phospholipase C gets activated (not cleaved) by G protein, and then it will cleave PIP2 into DAG and IP3</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g758be8cb29_0_149: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758be8cb29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Google Shape;68;g234f9ba87545e440_0: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234f9ba87545e44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g6ecab482cd_0_31: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6ecab482cd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g6ecab482cd_0_90: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6ecab482cd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Google Shape;159;g6ecab482cd_0_143: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6ecab482cd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g6ecd84f03c_0_13: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6ecd84f03c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g6edb992044_1_3: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6edb992044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g758be8cb29_0_315:notes"/>
          <p:cNvSpPr/>
          <p:nvPr>
            <p:ph idx="2" type="sldImg"/>
          </p:nvPr>
        </p:nvSpPr>
        <p:spPr>
          <a:xfrm>
            <a:off x="2216979"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758be8cb29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g758be8cb29_0_321:notes"/>
          <p:cNvSpPr/>
          <p:nvPr>
            <p:ph idx="2" type="sldImg"/>
          </p:nvPr>
        </p:nvSpPr>
        <p:spPr>
          <a:xfrm>
            <a:off x="2216979"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758be8cb29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480550" y="2885918"/>
            <a:ext cx="13135800" cy="7955700"/>
          </a:xfrm>
          <a:prstGeom prst="rect">
            <a:avLst/>
          </a:prstGeom>
        </p:spPr>
        <p:txBody>
          <a:bodyPr anchorCtr="0" anchor="b" bIns="212075" lIns="212075" spcFirstLastPara="1" rIns="212075" wrap="square" tIns="212075">
            <a:noAutofit/>
          </a:bodyPr>
          <a:lstStyle>
            <a:lvl1pPr lvl="0" algn="ctr">
              <a:spcBef>
                <a:spcPts val="0"/>
              </a:spcBef>
              <a:spcAft>
                <a:spcPts val="0"/>
              </a:spcAft>
              <a:buSzPts val="12100"/>
              <a:buNone/>
              <a:defRPr sz="12100"/>
            </a:lvl1pPr>
            <a:lvl2pPr lvl="1" algn="ctr">
              <a:spcBef>
                <a:spcPts val="0"/>
              </a:spcBef>
              <a:spcAft>
                <a:spcPts val="0"/>
              </a:spcAft>
              <a:buSzPts val="12100"/>
              <a:buNone/>
              <a:defRPr sz="12100"/>
            </a:lvl2pPr>
            <a:lvl3pPr lvl="2" algn="ctr">
              <a:spcBef>
                <a:spcPts val="0"/>
              </a:spcBef>
              <a:spcAft>
                <a:spcPts val="0"/>
              </a:spcAft>
              <a:buSzPts val="12100"/>
              <a:buNone/>
              <a:defRPr sz="12100"/>
            </a:lvl3pPr>
            <a:lvl4pPr lvl="3" algn="ctr">
              <a:spcBef>
                <a:spcPts val="0"/>
              </a:spcBef>
              <a:spcAft>
                <a:spcPts val="0"/>
              </a:spcAft>
              <a:buSzPts val="12100"/>
              <a:buNone/>
              <a:defRPr sz="12100"/>
            </a:lvl4pPr>
            <a:lvl5pPr lvl="4" algn="ctr">
              <a:spcBef>
                <a:spcPts val="0"/>
              </a:spcBef>
              <a:spcAft>
                <a:spcPts val="0"/>
              </a:spcAft>
              <a:buSzPts val="12100"/>
              <a:buNone/>
              <a:defRPr sz="12100"/>
            </a:lvl5pPr>
            <a:lvl6pPr lvl="5" algn="ctr">
              <a:spcBef>
                <a:spcPts val="0"/>
              </a:spcBef>
              <a:spcAft>
                <a:spcPts val="0"/>
              </a:spcAft>
              <a:buSzPts val="12100"/>
              <a:buNone/>
              <a:defRPr sz="12100"/>
            </a:lvl6pPr>
            <a:lvl7pPr lvl="6" algn="ctr">
              <a:spcBef>
                <a:spcPts val="0"/>
              </a:spcBef>
              <a:spcAft>
                <a:spcPts val="0"/>
              </a:spcAft>
              <a:buSzPts val="12100"/>
              <a:buNone/>
              <a:defRPr sz="12100"/>
            </a:lvl7pPr>
            <a:lvl8pPr lvl="7" algn="ctr">
              <a:spcBef>
                <a:spcPts val="0"/>
              </a:spcBef>
              <a:spcAft>
                <a:spcPts val="0"/>
              </a:spcAft>
              <a:buSzPts val="12100"/>
              <a:buNone/>
              <a:defRPr sz="12100"/>
            </a:lvl8pPr>
            <a:lvl9pPr lvl="8" algn="ctr">
              <a:spcBef>
                <a:spcPts val="0"/>
              </a:spcBef>
              <a:spcAft>
                <a:spcPts val="0"/>
              </a:spcAft>
              <a:buSzPts val="12100"/>
              <a:buNone/>
              <a:defRPr sz="12100"/>
            </a:lvl9pPr>
          </a:lstStyle>
          <a:p/>
        </p:txBody>
      </p:sp>
      <p:sp>
        <p:nvSpPr>
          <p:cNvPr id="11" name="Google Shape;11;p2"/>
          <p:cNvSpPr txBox="1"/>
          <p:nvPr>
            <p:ph idx="1" type="subTitle"/>
          </p:nvPr>
        </p:nvSpPr>
        <p:spPr>
          <a:xfrm>
            <a:off x="480538" y="10984859"/>
            <a:ext cx="13135800" cy="3072000"/>
          </a:xfrm>
          <a:prstGeom prst="rect">
            <a:avLst/>
          </a:prstGeom>
        </p:spPr>
        <p:txBody>
          <a:bodyPr anchorCtr="0" anchor="t" bIns="212075" lIns="212075" spcFirstLastPara="1" rIns="212075" wrap="square" tIns="212075">
            <a:noAutofit/>
          </a:bodyPr>
          <a:lstStyle>
            <a:lvl1pPr lvl="0" algn="ctr">
              <a:lnSpc>
                <a:spcPct val="100000"/>
              </a:lnSpc>
              <a:spcBef>
                <a:spcPts val="0"/>
              </a:spcBef>
              <a:spcAft>
                <a:spcPts val="0"/>
              </a:spcAft>
              <a:buSzPts val="6500"/>
              <a:buNone/>
              <a:defRPr sz="6500"/>
            </a:lvl1pPr>
            <a:lvl2pPr lvl="1" algn="ctr">
              <a:lnSpc>
                <a:spcPct val="100000"/>
              </a:lnSpc>
              <a:spcBef>
                <a:spcPts val="0"/>
              </a:spcBef>
              <a:spcAft>
                <a:spcPts val="0"/>
              </a:spcAft>
              <a:buSzPts val="6500"/>
              <a:buNone/>
              <a:defRPr sz="6500"/>
            </a:lvl2pPr>
            <a:lvl3pPr lvl="2" algn="ctr">
              <a:lnSpc>
                <a:spcPct val="100000"/>
              </a:lnSpc>
              <a:spcBef>
                <a:spcPts val="0"/>
              </a:spcBef>
              <a:spcAft>
                <a:spcPts val="0"/>
              </a:spcAft>
              <a:buSzPts val="6500"/>
              <a:buNone/>
              <a:defRPr sz="6500"/>
            </a:lvl3pPr>
            <a:lvl4pPr lvl="3" algn="ctr">
              <a:lnSpc>
                <a:spcPct val="100000"/>
              </a:lnSpc>
              <a:spcBef>
                <a:spcPts val="0"/>
              </a:spcBef>
              <a:spcAft>
                <a:spcPts val="0"/>
              </a:spcAft>
              <a:buSzPts val="6500"/>
              <a:buNone/>
              <a:defRPr sz="6500"/>
            </a:lvl4pPr>
            <a:lvl5pPr lvl="4" algn="ctr">
              <a:lnSpc>
                <a:spcPct val="100000"/>
              </a:lnSpc>
              <a:spcBef>
                <a:spcPts val="0"/>
              </a:spcBef>
              <a:spcAft>
                <a:spcPts val="0"/>
              </a:spcAft>
              <a:buSzPts val="6500"/>
              <a:buNone/>
              <a:defRPr sz="6500"/>
            </a:lvl5pPr>
            <a:lvl6pPr lvl="5" algn="ctr">
              <a:lnSpc>
                <a:spcPct val="100000"/>
              </a:lnSpc>
              <a:spcBef>
                <a:spcPts val="0"/>
              </a:spcBef>
              <a:spcAft>
                <a:spcPts val="0"/>
              </a:spcAft>
              <a:buSzPts val="6500"/>
              <a:buNone/>
              <a:defRPr sz="6500"/>
            </a:lvl6pPr>
            <a:lvl7pPr lvl="6" algn="ctr">
              <a:lnSpc>
                <a:spcPct val="100000"/>
              </a:lnSpc>
              <a:spcBef>
                <a:spcPts val="0"/>
              </a:spcBef>
              <a:spcAft>
                <a:spcPts val="0"/>
              </a:spcAft>
              <a:buSzPts val="6500"/>
              <a:buNone/>
              <a:defRPr sz="6500"/>
            </a:lvl7pPr>
            <a:lvl8pPr lvl="7" algn="ctr">
              <a:lnSpc>
                <a:spcPct val="100000"/>
              </a:lnSpc>
              <a:spcBef>
                <a:spcPts val="0"/>
              </a:spcBef>
              <a:spcAft>
                <a:spcPts val="0"/>
              </a:spcAft>
              <a:buSzPts val="6500"/>
              <a:buNone/>
              <a:defRPr sz="6500"/>
            </a:lvl8pPr>
            <a:lvl9pPr lvl="8" algn="ctr">
              <a:lnSpc>
                <a:spcPct val="100000"/>
              </a:lnSpc>
              <a:spcBef>
                <a:spcPts val="0"/>
              </a:spcBef>
              <a:spcAft>
                <a:spcPts val="0"/>
              </a:spcAft>
              <a:buSzPts val="6500"/>
              <a:buNone/>
              <a:defRPr sz="6500"/>
            </a:lvl9pPr>
          </a:lstStyle>
          <a:p/>
        </p:txBody>
      </p:sp>
      <p:sp>
        <p:nvSpPr>
          <p:cNvPr id="12" name="Google Shape;12;p2"/>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480538" y="4287259"/>
            <a:ext cx="13135800" cy="7610400"/>
          </a:xfrm>
          <a:prstGeom prst="rect">
            <a:avLst/>
          </a:prstGeom>
        </p:spPr>
        <p:txBody>
          <a:bodyPr anchorCtr="0" anchor="b" bIns="212075" lIns="212075" spcFirstLastPara="1" rIns="212075" wrap="square" tIns="212075">
            <a:noAutofit/>
          </a:bodyPr>
          <a:lstStyle>
            <a:lvl1pPr lvl="0" algn="ctr">
              <a:spcBef>
                <a:spcPts val="0"/>
              </a:spcBef>
              <a:spcAft>
                <a:spcPts val="0"/>
              </a:spcAft>
              <a:buSzPts val="27800"/>
              <a:buNone/>
              <a:defRPr sz="27800"/>
            </a:lvl1pPr>
            <a:lvl2pPr lvl="1" algn="ctr">
              <a:spcBef>
                <a:spcPts val="0"/>
              </a:spcBef>
              <a:spcAft>
                <a:spcPts val="0"/>
              </a:spcAft>
              <a:buSzPts val="27800"/>
              <a:buNone/>
              <a:defRPr sz="27800"/>
            </a:lvl2pPr>
            <a:lvl3pPr lvl="2" algn="ctr">
              <a:spcBef>
                <a:spcPts val="0"/>
              </a:spcBef>
              <a:spcAft>
                <a:spcPts val="0"/>
              </a:spcAft>
              <a:buSzPts val="27800"/>
              <a:buNone/>
              <a:defRPr sz="27800"/>
            </a:lvl3pPr>
            <a:lvl4pPr lvl="3" algn="ctr">
              <a:spcBef>
                <a:spcPts val="0"/>
              </a:spcBef>
              <a:spcAft>
                <a:spcPts val="0"/>
              </a:spcAft>
              <a:buSzPts val="27800"/>
              <a:buNone/>
              <a:defRPr sz="27800"/>
            </a:lvl4pPr>
            <a:lvl5pPr lvl="4" algn="ctr">
              <a:spcBef>
                <a:spcPts val="0"/>
              </a:spcBef>
              <a:spcAft>
                <a:spcPts val="0"/>
              </a:spcAft>
              <a:buSzPts val="27800"/>
              <a:buNone/>
              <a:defRPr sz="27800"/>
            </a:lvl5pPr>
            <a:lvl6pPr lvl="5" algn="ctr">
              <a:spcBef>
                <a:spcPts val="0"/>
              </a:spcBef>
              <a:spcAft>
                <a:spcPts val="0"/>
              </a:spcAft>
              <a:buSzPts val="27800"/>
              <a:buNone/>
              <a:defRPr sz="27800"/>
            </a:lvl6pPr>
            <a:lvl7pPr lvl="6" algn="ctr">
              <a:spcBef>
                <a:spcPts val="0"/>
              </a:spcBef>
              <a:spcAft>
                <a:spcPts val="0"/>
              </a:spcAft>
              <a:buSzPts val="27800"/>
              <a:buNone/>
              <a:defRPr sz="27800"/>
            </a:lvl7pPr>
            <a:lvl8pPr lvl="7" algn="ctr">
              <a:spcBef>
                <a:spcPts val="0"/>
              </a:spcBef>
              <a:spcAft>
                <a:spcPts val="0"/>
              </a:spcAft>
              <a:buSzPts val="27800"/>
              <a:buNone/>
              <a:defRPr sz="27800"/>
            </a:lvl8pPr>
            <a:lvl9pPr lvl="8" algn="ctr">
              <a:spcBef>
                <a:spcPts val="0"/>
              </a:spcBef>
              <a:spcAft>
                <a:spcPts val="0"/>
              </a:spcAft>
              <a:buSzPts val="27800"/>
              <a:buNone/>
              <a:defRPr sz="27800"/>
            </a:lvl9pPr>
          </a:lstStyle>
          <a:p>
            <a:r>
              <a:t>xx%</a:t>
            </a:r>
          </a:p>
        </p:txBody>
      </p:sp>
      <p:sp>
        <p:nvSpPr>
          <p:cNvPr id="46" name="Google Shape;46;p11"/>
          <p:cNvSpPr txBox="1"/>
          <p:nvPr>
            <p:ph idx="1" type="body"/>
          </p:nvPr>
        </p:nvSpPr>
        <p:spPr>
          <a:xfrm>
            <a:off x="480538" y="12217791"/>
            <a:ext cx="13135800" cy="5041800"/>
          </a:xfrm>
          <a:prstGeom prst="rect">
            <a:avLst/>
          </a:prstGeom>
        </p:spPr>
        <p:txBody>
          <a:bodyPr anchorCtr="0" anchor="t" bIns="212075" lIns="212075" spcFirstLastPara="1" rIns="212075" wrap="square" tIns="212075">
            <a:noAutofit/>
          </a:bodyPr>
          <a:lstStyle>
            <a:lvl1pPr indent="-495300" lvl="0" marL="457200" algn="ctr">
              <a:spcBef>
                <a:spcPts val="0"/>
              </a:spcBef>
              <a:spcAft>
                <a:spcPts val="0"/>
              </a:spcAft>
              <a:buSzPts val="4200"/>
              <a:buChar char="●"/>
              <a:defRPr/>
            </a:lvl1pPr>
            <a:lvl2pPr indent="-431800" lvl="1" marL="914400" algn="ctr">
              <a:spcBef>
                <a:spcPts val="3700"/>
              </a:spcBef>
              <a:spcAft>
                <a:spcPts val="0"/>
              </a:spcAft>
              <a:buSzPts val="3200"/>
              <a:buChar char="○"/>
              <a:defRPr/>
            </a:lvl2pPr>
            <a:lvl3pPr indent="-431800" lvl="2" marL="1371600" algn="ctr">
              <a:spcBef>
                <a:spcPts val="3700"/>
              </a:spcBef>
              <a:spcAft>
                <a:spcPts val="0"/>
              </a:spcAft>
              <a:buSzPts val="3200"/>
              <a:buChar char="■"/>
              <a:defRPr/>
            </a:lvl3pPr>
            <a:lvl4pPr indent="-431800" lvl="3" marL="1828800" algn="ctr">
              <a:spcBef>
                <a:spcPts val="3700"/>
              </a:spcBef>
              <a:spcAft>
                <a:spcPts val="0"/>
              </a:spcAft>
              <a:buSzPts val="3200"/>
              <a:buChar char="●"/>
              <a:defRPr/>
            </a:lvl4pPr>
            <a:lvl5pPr indent="-431800" lvl="4" marL="2286000" algn="ctr">
              <a:spcBef>
                <a:spcPts val="3700"/>
              </a:spcBef>
              <a:spcAft>
                <a:spcPts val="0"/>
              </a:spcAft>
              <a:buSzPts val="3200"/>
              <a:buChar char="○"/>
              <a:defRPr/>
            </a:lvl5pPr>
            <a:lvl6pPr indent="-431800" lvl="5" marL="2743200" algn="ctr">
              <a:spcBef>
                <a:spcPts val="3700"/>
              </a:spcBef>
              <a:spcAft>
                <a:spcPts val="0"/>
              </a:spcAft>
              <a:buSzPts val="3200"/>
              <a:buChar char="■"/>
              <a:defRPr/>
            </a:lvl6pPr>
            <a:lvl7pPr indent="-431800" lvl="6" marL="3200400" algn="ctr">
              <a:spcBef>
                <a:spcPts val="3700"/>
              </a:spcBef>
              <a:spcAft>
                <a:spcPts val="0"/>
              </a:spcAft>
              <a:buSzPts val="3200"/>
              <a:buChar char="●"/>
              <a:defRPr/>
            </a:lvl7pPr>
            <a:lvl8pPr indent="-431800" lvl="7" marL="3657600" algn="ctr">
              <a:spcBef>
                <a:spcPts val="3700"/>
              </a:spcBef>
              <a:spcAft>
                <a:spcPts val="0"/>
              </a:spcAft>
              <a:buSzPts val="3200"/>
              <a:buChar char="○"/>
              <a:defRPr/>
            </a:lvl8pPr>
            <a:lvl9pPr indent="-431800" lvl="8" marL="4114800" algn="ctr">
              <a:spcBef>
                <a:spcPts val="3700"/>
              </a:spcBef>
              <a:spcAft>
                <a:spcPts val="3700"/>
              </a:spcAft>
              <a:buSzPts val="3200"/>
              <a:buChar char="■"/>
              <a:defRPr/>
            </a:lvl9pPr>
          </a:lstStyle>
          <a:p/>
        </p:txBody>
      </p:sp>
      <p:sp>
        <p:nvSpPr>
          <p:cNvPr id="47" name="Google Shape;47;p11"/>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480538" y="8336535"/>
            <a:ext cx="13135800" cy="3262800"/>
          </a:xfrm>
          <a:prstGeom prst="rect">
            <a:avLst/>
          </a:prstGeom>
        </p:spPr>
        <p:txBody>
          <a:bodyPr anchorCtr="0" anchor="ctr" bIns="212075" lIns="212075" spcFirstLastPara="1" rIns="212075" wrap="square" tIns="212075">
            <a:noAutofit/>
          </a:bodyPr>
          <a:lstStyle>
            <a:lvl1pPr lvl="0" algn="ctr">
              <a:spcBef>
                <a:spcPts val="0"/>
              </a:spcBef>
              <a:spcAft>
                <a:spcPts val="0"/>
              </a:spcAft>
              <a:buSzPts val="8400"/>
              <a:buNone/>
              <a:defRPr sz="8400"/>
            </a:lvl1pPr>
            <a:lvl2pPr lvl="1" algn="ctr">
              <a:spcBef>
                <a:spcPts val="0"/>
              </a:spcBef>
              <a:spcAft>
                <a:spcPts val="0"/>
              </a:spcAft>
              <a:buSzPts val="8400"/>
              <a:buNone/>
              <a:defRPr sz="8400"/>
            </a:lvl2pPr>
            <a:lvl3pPr lvl="2" algn="ctr">
              <a:spcBef>
                <a:spcPts val="0"/>
              </a:spcBef>
              <a:spcAft>
                <a:spcPts val="0"/>
              </a:spcAft>
              <a:buSzPts val="8400"/>
              <a:buNone/>
              <a:defRPr sz="8400"/>
            </a:lvl3pPr>
            <a:lvl4pPr lvl="3" algn="ctr">
              <a:spcBef>
                <a:spcPts val="0"/>
              </a:spcBef>
              <a:spcAft>
                <a:spcPts val="0"/>
              </a:spcAft>
              <a:buSzPts val="8400"/>
              <a:buNone/>
              <a:defRPr sz="8400"/>
            </a:lvl4pPr>
            <a:lvl5pPr lvl="4" algn="ctr">
              <a:spcBef>
                <a:spcPts val="0"/>
              </a:spcBef>
              <a:spcAft>
                <a:spcPts val="0"/>
              </a:spcAft>
              <a:buSzPts val="8400"/>
              <a:buNone/>
              <a:defRPr sz="8400"/>
            </a:lvl5pPr>
            <a:lvl6pPr lvl="5" algn="ctr">
              <a:spcBef>
                <a:spcPts val="0"/>
              </a:spcBef>
              <a:spcAft>
                <a:spcPts val="0"/>
              </a:spcAft>
              <a:buSzPts val="8400"/>
              <a:buNone/>
              <a:defRPr sz="8400"/>
            </a:lvl6pPr>
            <a:lvl7pPr lvl="6" algn="ctr">
              <a:spcBef>
                <a:spcPts val="0"/>
              </a:spcBef>
              <a:spcAft>
                <a:spcPts val="0"/>
              </a:spcAft>
              <a:buSzPts val="8400"/>
              <a:buNone/>
              <a:defRPr sz="8400"/>
            </a:lvl7pPr>
            <a:lvl8pPr lvl="7" algn="ctr">
              <a:spcBef>
                <a:spcPts val="0"/>
              </a:spcBef>
              <a:spcAft>
                <a:spcPts val="0"/>
              </a:spcAft>
              <a:buSzPts val="8400"/>
              <a:buNone/>
              <a:defRPr sz="8400"/>
            </a:lvl8pPr>
            <a:lvl9pPr lvl="8" algn="ctr">
              <a:spcBef>
                <a:spcPts val="0"/>
              </a:spcBef>
              <a:spcAft>
                <a:spcPts val="0"/>
              </a:spcAft>
              <a:buSzPts val="8400"/>
              <a:buNone/>
              <a:defRPr sz="8400"/>
            </a:lvl9pPr>
          </a:lstStyle>
          <a:p/>
        </p:txBody>
      </p:sp>
      <p:sp>
        <p:nvSpPr>
          <p:cNvPr id="15" name="Google Shape;15;p3"/>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480538" y="1724884"/>
            <a:ext cx="13135800" cy="2219700"/>
          </a:xfrm>
          <a:prstGeom prst="rect">
            <a:avLst/>
          </a:prstGeom>
        </p:spPr>
        <p:txBody>
          <a:bodyPr anchorCtr="0" anchor="t" bIns="212075" lIns="212075" spcFirstLastPara="1" rIns="212075" wrap="square" tIns="212075">
            <a:noAutofit/>
          </a:bodyPr>
          <a:lstStyle>
            <a:lvl1pPr lvl="0">
              <a:spcBef>
                <a:spcPts val="0"/>
              </a:spcBef>
              <a:spcAft>
                <a:spcPts val="0"/>
              </a:spcAft>
              <a:buSzPts val="6500"/>
              <a:buNone/>
              <a:defRPr/>
            </a:lvl1pPr>
            <a:lvl2pPr lvl="1">
              <a:spcBef>
                <a:spcPts val="0"/>
              </a:spcBef>
              <a:spcAft>
                <a:spcPts val="0"/>
              </a:spcAft>
              <a:buSzPts val="6500"/>
              <a:buNone/>
              <a:defRPr/>
            </a:lvl2pPr>
            <a:lvl3pPr lvl="2">
              <a:spcBef>
                <a:spcPts val="0"/>
              </a:spcBef>
              <a:spcAft>
                <a:spcPts val="0"/>
              </a:spcAft>
              <a:buSzPts val="6500"/>
              <a:buNone/>
              <a:defRPr/>
            </a:lvl3pPr>
            <a:lvl4pPr lvl="3">
              <a:spcBef>
                <a:spcPts val="0"/>
              </a:spcBef>
              <a:spcAft>
                <a:spcPts val="0"/>
              </a:spcAft>
              <a:buSzPts val="6500"/>
              <a:buNone/>
              <a:defRPr/>
            </a:lvl4pPr>
            <a:lvl5pPr lvl="4">
              <a:spcBef>
                <a:spcPts val="0"/>
              </a:spcBef>
              <a:spcAft>
                <a:spcPts val="0"/>
              </a:spcAft>
              <a:buSzPts val="6500"/>
              <a:buNone/>
              <a:defRPr/>
            </a:lvl5pPr>
            <a:lvl6pPr lvl="5">
              <a:spcBef>
                <a:spcPts val="0"/>
              </a:spcBef>
              <a:spcAft>
                <a:spcPts val="0"/>
              </a:spcAft>
              <a:buSzPts val="6500"/>
              <a:buNone/>
              <a:defRPr/>
            </a:lvl6pPr>
            <a:lvl7pPr lvl="6">
              <a:spcBef>
                <a:spcPts val="0"/>
              </a:spcBef>
              <a:spcAft>
                <a:spcPts val="0"/>
              </a:spcAft>
              <a:buSzPts val="6500"/>
              <a:buNone/>
              <a:defRPr/>
            </a:lvl7pPr>
            <a:lvl8pPr lvl="7">
              <a:spcBef>
                <a:spcPts val="0"/>
              </a:spcBef>
              <a:spcAft>
                <a:spcPts val="0"/>
              </a:spcAft>
              <a:buSzPts val="6500"/>
              <a:buNone/>
              <a:defRPr/>
            </a:lvl8pPr>
            <a:lvl9pPr lvl="8">
              <a:spcBef>
                <a:spcPts val="0"/>
              </a:spcBef>
              <a:spcAft>
                <a:spcPts val="0"/>
              </a:spcAft>
              <a:buSzPts val="6500"/>
              <a:buNone/>
              <a:defRPr/>
            </a:lvl9pPr>
          </a:lstStyle>
          <a:p/>
        </p:txBody>
      </p:sp>
      <p:sp>
        <p:nvSpPr>
          <p:cNvPr id="18" name="Google Shape;18;p4"/>
          <p:cNvSpPr txBox="1"/>
          <p:nvPr>
            <p:ph idx="1" type="body"/>
          </p:nvPr>
        </p:nvSpPr>
        <p:spPr>
          <a:xfrm>
            <a:off x="480538" y="4466908"/>
            <a:ext cx="13135800" cy="13241700"/>
          </a:xfrm>
          <a:prstGeom prst="rect">
            <a:avLst/>
          </a:prstGeom>
        </p:spPr>
        <p:txBody>
          <a:bodyPr anchorCtr="0" anchor="t" bIns="212075" lIns="212075" spcFirstLastPara="1" rIns="212075" wrap="square" tIns="212075">
            <a:noAutofit/>
          </a:bodyPr>
          <a:lstStyle>
            <a:lvl1pPr indent="-495300" lvl="0" marL="457200">
              <a:spcBef>
                <a:spcPts val="0"/>
              </a:spcBef>
              <a:spcAft>
                <a:spcPts val="0"/>
              </a:spcAft>
              <a:buSzPts val="4200"/>
              <a:buChar char="●"/>
              <a:defRPr/>
            </a:lvl1pPr>
            <a:lvl2pPr indent="-431800" lvl="1" marL="914400">
              <a:spcBef>
                <a:spcPts val="3700"/>
              </a:spcBef>
              <a:spcAft>
                <a:spcPts val="0"/>
              </a:spcAft>
              <a:buSzPts val="3200"/>
              <a:buChar char="○"/>
              <a:defRPr/>
            </a:lvl2pPr>
            <a:lvl3pPr indent="-431800" lvl="2" marL="1371600">
              <a:spcBef>
                <a:spcPts val="3700"/>
              </a:spcBef>
              <a:spcAft>
                <a:spcPts val="0"/>
              </a:spcAft>
              <a:buSzPts val="3200"/>
              <a:buChar char="■"/>
              <a:defRPr/>
            </a:lvl3pPr>
            <a:lvl4pPr indent="-431800" lvl="3" marL="1828800">
              <a:spcBef>
                <a:spcPts val="3700"/>
              </a:spcBef>
              <a:spcAft>
                <a:spcPts val="0"/>
              </a:spcAft>
              <a:buSzPts val="3200"/>
              <a:buChar char="●"/>
              <a:defRPr/>
            </a:lvl4pPr>
            <a:lvl5pPr indent="-431800" lvl="4" marL="2286000">
              <a:spcBef>
                <a:spcPts val="3700"/>
              </a:spcBef>
              <a:spcAft>
                <a:spcPts val="0"/>
              </a:spcAft>
              <a:buSzPts val="3200"/>
              <a:buChar char="○"/>
              <a:defRPr/>
            </a:lvl5pPr>
            <a:lvl6pPr indent="-431800" lvl="5" marL="2743200">
              <a:spcBef>
                <a:spcPts val="3700"/>
              </a:spcBef>
              <a:spcAft>
                <a:spcPts val="0"/>
              </a:spcAft>
              <a:buSzPts val="3200"/>
              <a:buChar char="■"/>
              <a:defRPr/>
            </a:lvl6pPr>
            <a:lvl7pPr indent="-431800" lvl="6" marL="3200400">
              <a:spcBef>
                <a:spcPts val="3700"/>
              </a:spcBef>
              <a:spcAft>
                <a:spcPts val="0"/>
              </a:spcAft>
              <a:buSzPts val="3200"/>
              <a:buChar char="●"/>
              <a:defRPr/>
            </a:lvl7pPr>
            <a:lvl8pPr indent="-431800" lvl="7" marL="3657600">
              <a:spcBef>
                <a:spcPts val="3700"/>
              </a:spcBef>
              <a:spcAft>
                <a:spcPts val="0"/>
              </a:spcAft>
              <a:buSzPts val="3200"/>
              <a:buChar char="○"/>
              <a:defRPr/>
            </a:lvl8pPr>
            <a:lvl9pPr indent="-431800" lvl="8" marL="4114800">
              <a:spcBef>
                <a:spcPts val="3700"/>
              </a:spcBef>
              <a:spcAft>
                <a:spcPts val="3700"/>
              </a:spcAft>
              <a:buSzPts val="3200"/>
              <a:buChar char="■"/>
              <a:defRPr/>
            </a:lvl9pPr>
          </a:lstStyle>
          <a:p/>
        </p:txBody>
      </p:sp>
      <p:sp>
        <p:nvSpPr>
          <p:cNvPr id="19" name="Google Shape;19;p4"/>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480538" y="1724884"/>
            <a:ext cx="13135800" cy="2219700"/>
          </a:xfrm>
          <a:prstGeom prst="rect">
            <a:avLst/>
          </a:prstGeom>
        </p:spPr>
        <p:txBody>
          <a:bodyPr anchorCtr="0" anchor="t" bIns="212075" lIns="212075" spcFirstLastPara="1" rIns="212075" wrap="square" tIns="212075">
            <a:noAutofit/>
          </a:bodyPr>
          <a:lstStyle>
            <a:lvl1pPr lvl="0">
              <a:spcBef>
                <a:spcPts val="0"/>
              </a:spcBef>
              <a:spcAft>
                <a:spcPts val="0"/>
              </a:spcAft>
              <a:buSzPts val="6500"/>
              <a:buNone/>
              <a:defRPr/>
            </a:lvl1pPr>
            <a:lvl2pPr lvl="1">
              <a:spcBef>
                <a:spcPts val="0"/>
              </a:spcBef>
              <a:spcAft>
                <a:spcPts val="0"/>
              </a:spcAft>
              <a:buSzPts val="6500"/>
              <a:buNone/>
              <a:defRPr/>
            </a:lvl2pPr>
            <a:lvl3pPr lvl="2">
              <a:spcBef>
                <a:spcPts val="0"/>
              </a:spcBef>
              <a:spcAft>
                <a:spcPts val="0"/>
              </a:spcAft>
              <a:buSzPts val="6500"/>
              <a:buNone/>
              <a:defRPr/>
            </a:lvl3pPr>
            <a:lvl4pPr lvl="3">
              <a:spcBef>
                <a:spcPts val="0"/>
              </a:spcBef>
              <a:spcAft>
                <a:spcPts val="0"/>
              </a:spcAft>
              <a:buSzPts val="6500"/>
              <a:buNone/>
              <a:defRPr/>
            </a:lvl4pPr>
            <a:lvl5pPr lvl="4">
              <a:spcBef>
                <a:spcPts val="0"/>
              </a:spcBef>
              <a:spcAft>
                <a:spcPts val="0"/>
              </a:spcAft>
              <a:buSzPts val="6500"/>
              <a:buNone/>
              <a:defRPr/>
            </a:lvl5pPr>
            <a:lvl6pPr lvl="5">
              <a:spcBef>
                <a:spcPts val="0"/>
              </a:spcBef>
              <a:spcAft>
                <a:spcPts val="0"/>
              </a:spcAft>
              <a:buSzPts val="6500"/>
              <a:buNone/>
              <a:defRPr/>
            </a:lvl6pPr>
            <a:lvl7pPr lvl="6">
              <a:spcBef>
                <a:spcPts val="0"/>
              </a:spcBef>
              <a:spcAft>
                <a:spcPts val="0"/>
              </a:spcAft>
              <a:buSzPts val="6500"/>
              <a:buNone/>
              <a:defRPr/>
            </a:lvl7pPr>
            <a:lvl8pPr lvl="7">
              <a:spcBef>
                <a:spcPts val="0"/>
              </a:spcBef>
              <a:spcAft>
                <a:spcPts val="0"/>
              </a:spcAft>
              <a:buSzPts val="6500"/>
              <a:buNone/>
              <a:defRPr/>
            </a:lvl8pPr>
            <a:lvl9pPr lvl="8">
              <a:spcBef>
                <a:spcPts val="0"/>
              </a:spcBef>
              <a:spcAft>
                <a:spcPts val="0"/>
              </a:spcAft>
              <a:buSzPts val="6500"/>
              <a:buNone/>
              <a:defRPr/>
            </a:lvl9pPr>
          </a:lstStyle>
          <a:p/>
        </p:txBody>
      </p:sp>
      <p:sp>
        <p:nvSpPr>
          <p:cNvPr id="22" name="Google Shape;22;p5"/>
          <p:cNvSpPr txBox="1"/>
          <p:nvPr>
            <p:ph idx="1" type="body"/>
          </p:nvPr>
        </p:nvSpPr>
        <p:spPr>
          <a:xfrm>
            <a:off x="480538" y="4466908"/>
            <a:ext cx="6166500" cy="13241700"/>
          </a:xfrm>
          <a:prstGeom prst="rect">
            <a:avLst/>
          </a:prstGeom>
        </p:spPr>
        <p:txBody>
          <a:bodyPr anchorCtr="0" anchor="t" bIns="212075" lIns="212075" spcFirstLastPara="1" rIns="212075" wrap="square" tIns="212075">
            <a:noAutofit/>
          </a:bodyPr>
          <a:lstStyle>
            <a:lvl1pPr indent="-431800" lvl="0" marL="457200">
              <a:spcBef>
                <a:spcPts val="0"/>
              </a:spcBef>
              <a:spcAft>
                <a:spcPts val="0"/>
              </a:spcAft>
              <a:buSzPts val="3200"/>
              <a:buChar char="●"/>
              <a:defRPr sz="3200"/>
            </a:lvl1pPr>
            <a:lvl2pPr indent="-406400" lvl="1" marL="914400">
              <a:spcBef>
                <a:spcPts val="3700"/>
              </a:spcBef>
              <a:spcAft>
                <a:spcPts val="0"/>
              </a:spcAft>
              <a:buSzPts val="2800"/>
              <a:buChar char="○"/>
              <a:defRPr sz="2800"/>
            </a:lvl2pPr>
            <a:lvl3pPr indent="-406400" lvl="2" marL="1371600">
              <a:spcBef>
                <a:spcPts val="3700"/>
              </a:spcBef>
              <a:spcAft>
                <a:spcPts val="0"/>
              </a:spcAft>
              <a:buSzPts val="2800"/>
              <a:buChar char="■"/>
              <a:defRPr sz="2800"/>
            </a:lvl3pPr>
            <a:lvl4pPr indent="-406400" lvl="3" marL="1828800">
              <a:spcBef>
                <a:spcPts val="3700"/>
              </a:spcBef>
              <a:spcAft>
                <a:spcPts val="0"/>
              </a:spcAft>
              <a:buSzPts val="2800"/>
              <a:buChar char="●"/>
              <a:defRPr sz="2800"/>
            </a:lvl4pPr>
            <a:lvl5pPr indent="-406400" lvl="4" marL="2286000">
              <a:spcBef>
                <a:spcPts val="3700"/>
              </a:spcBef>
              <a:spcAft>
                <a:spcPts val="0"/>
              </a:spcAft>
              <a:buSzPts val="2800"/>
              <a:buChar char="○"/>
              <a:defRPr sz="2800"/>
            </a:lvl5pPr>
            <a:lvl6pPr indent="-406400" lvl="5" marL="2743200">
              <a:spcBef>
                <a:spcPts val="3700"/>
              </a:spcBef>
              <a:spcAft>
                <a:spcPts val="0"/>
              </a:spcAft>
              <a:buSzPts val="2800"/>
              <a:buChar char="■"/>
              <a:defRPr sz="2800"/>
            </a:lvl6pPr>
            <a:lvl7pPr indent="-406400" lvl="6" marL="3200400">
              <a:spcBef>
                <a:spcPts val="3700"/>
              </a:spcBef>
              <a:spcAft>
                <a:spcPts val="0"/>
              </a:spcAft>
              <a:buSzPts val="2800"/>
              <a:buChar char="●"/>
              <a:defRPr sz="2800"/>
            </a:lvl7pPr>
            <a:lvl8pPr indent="-406400" lvl="7" marL="3657600">
              <a:spcBef>
                <a:spcPts val="3700"/>
              </a:spcBef>
              <a:spcAft>
                <a:spcPts val="0"/>
              </a:spcAft>
              <a:buSzPts val="2800"/>
              <a:buChar char="○"/>
              <a:defRPr sz="2800"/>
            </a:lvl8pPr>
            <a:lvl9pPr indent="-406400" lvl="8" marL="4114800">
              <a:spcBef>
                <a:spcPts val="3700"/>
              </a:spcBef>
              <a:spcAft>
                <a:spcPts val="3700"/>
              </a:spcAft>
              <a:buSzPts val="2800"/>
              <a:buChar char="■"/>
              <a:defRPr sz="2800"/>
            </a:lvl9pPr>
          </a:lstStyle>
          <a:p/>
        </p:txBody>
      </p:sp>
      <p:sp>
        <p:nvSpPr>
          <p:cNvPr id="23" name="Google Shape;23;p5"/>
          <p:cNvSpPr txBox="1"/>
          <p:nvPr>
            <p:ph idx="2" type="body"/>
          </p:nvPr>
        </p:nvSpPr>
        <p:spPr>
          <a:xfrm>
            <a:off x="7449950" y="4466908"/>
            <a:ext cx="6166500" cy="13241700"/>
          </a:xfrm>
          <a:prstGeom prst="rect">
            <a:avLst/>
          </a:prstGeom>
        </p:spPr>
        <p:txBody>
          <a:bodyPr anchorCtr="0" anchor="t" bIns="212075" lIns="212075" spcFirstLastPara="1" rIns="212075" wrap="square" tIns="212075">
            <a:noAutofit/>
          </a:bodyPr>
          <a:lstStyle>
            <a:lvl1pPr indent="-431800" lvl="0" marL="457200">
              <a:spcBef>
                <a:spcPts val="0"/>
              </a:spcBef>
              <a:spcAft>
                <a:spcPts val="0"/>
              </a:spcAft>
              <a:buSzPts val="3200"/>
              <a:buChar char="●"/>
              <a:defRPr sz="3200"/>
            </a:lvl1pPr>
            <a:lvl2pPr indent="-406400" lvl="1" marL="914400">
              <a:spcBef>
                <a:spcPts val="3700"/>
              </a:spcBef>
              <a:spcAft>
                <a:spcPts val="0"/>
              </a:spcAft>
              <a:buSzPts val="2800"/>
              <a:buChar char="○"/>
              <a:defRPr sz="2800"/>
            </a:lvl2pPr>
            <a:lvl3pPr indent="-406400" lvl="2" marL="1371600">
              <a:spcBef>
                <a:spcPts val="3700"/>
              </a:spcBef>
              <a:spcAft>
                <a:spcPts val="0"/>
              </a:spcAft>
              <a:buSzPts val="2800"/>
              <a:buChar char="■"/>
              <a:defRPr sz="2800"/>
            </a:lvl3pPr>
            <a:lvl4pPr indent="-406400" lvl="3" marL="1828800">
              <a:spcBef>
                <a:spcPts val="3700"/>
              </a:spcBef>
              <a:spcAft>
                <a:spcPts val="0"/>
              </a:spcAft>
              <a:buSzPts val="2800"/>
              <a:buChar char="●"/>
              <a:defRPr sz="2800"/>
            </a:lvl4pPr>
            <a:lvl5pPr indent="-406400" lvl="4" marL="2286000">
              <a:spcBef>
                <a:spcPts val="3700"/>
              </a:spcBef>
              <a:spcAft>
                <a:spcPts val="0"/>
              </a:spcAft>
              <a:buSzPts val="2800"/>
              <a:buChar char="○"/>
              <a:defRPr sz="2800"/>
            </a:lvl5pPr>
            <a:lvl6pPr indent="-406400" lvl="5" marL="2743200">
              <a:spcBef>
                <a:spcPts val="3700"/>
              </a:spcBef>
              <a:spcAft>
                <a:spcPts val="0"/>
              </a:spcAft>
              <a:buSzPts val="2800"/>
              <a:buChar char="■"/>
              <a:defRPr sz="2800"/>
            </a:lvl6pPr>
            <a:lvl7pPr indent="-406400" lvl="6" marL="3200400">
              <a:spcBef>
                <a:spcPts val="3700"/>
              </a:spcBef>
              <a:spcAft>
                <a:spcPts val="0"/>
              </a:spcAft>
              <a:buSzPts val="2800"/>
              <a:buChar char="●"/>
              <a:defRPr sz="2800"/>
            </a:lvl7pPr>
            <a:lvl8pPr indent="-406400" lvl="7" marL="3657600">
              <a:spcBef>
                <a:spcPts val="3700"/>
              </a:spcBef>
              <a:spcAft>
                <a:spcPts val="0"/>
              </a:spcAft>
              <a:buSzPts val="2800"/>
              <a:buChar char="○"/>
              <a:defRPr sz="2800"/>
            </a:lvl8pPr>
            <a:lvl9pPr indent="-406400" lvl="8" marL="4114800">
              <a:spcBef>
                <a:spcPts val="3700"/>
              </a:spcBef>
              <a:spcAft>
                <a:spcPts val="3700"/>
              </a:spcAft>
              <a:buSzPts val="2800"/>
              <a:buChar char="■"/>
              <a:defRPr sz="2800"/>
            </a:lvl9pPr>
          </a:lstStyle>
          <a:p/>
        </p:txBody>
      </p:sp>
      <p:sp>
        <p:nvSpPr>
          <p:cNvPr id="24" name="Google Shape;24;p5"/>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480538" y="1724884"/>
            <a:ext cx="13135800" cy="2219700"/>
          </a:xfrm>
          <a:prstGeom prst="rect">
            <a:avLst/>
          </a:prstGeom>
        </p:spPr>
        <p:txBody>
          <a:bodyPr anchorCtr="0" anchor="t" bIns="212075" lIns="212075" spcFirstLastPara="1" rIns="212075" wrap="square" tIns="212075">
            <a:noAutofit/>
          </a:bodyPr>
          <a:lstStyle>
            <a:lvl1pPr lvl="0">
              <a:spcBef>
                <a:spcPts val="0"/>
              </a:spcBef>
              <a:spcAft>
                <a:spcPts val="0"/>
              </a:spcAft>
              <a:buSzPts val="6500"/>
              <a:buNone/>
              <a:defRPr/>
            </a:lvl1pPr>
            <a:lvl2pPr lvl="1">
              <a:spcBef>
                <a:spcPts val="0"/>
              </a:spcBef>
              <a:spcAft>
                <a:spcPts val="0"/>
              </a:spcAft>
              <a:buSzPts val="6500"/>
              <a:buNone/>
              <a:defRPr/>
            </a:lvl2pPr>
            <a:lvl3pPr lvl="2">
              <a:spcBef>
                <a:spcPts val="0"/>
              </a:spcBef>
              <a:spcAft>
                <a:spcPts val="0"/>
              </a:spcAft>
              <a:buSzPts val="6500"/>
              <a:buNone/>
              <a:defRPr/>
            </a:lvl3pPr>
            <a:lvl4pPr lvl="3">
              <a:spcBef>
                <a:spcPts val="0"/>
              </a:spcBef>
              <a:spcAft>
                <a:spcPts val="0"/>
              </a:spcAft>
              <a:buSzPts val="6500"/>
              <a:buNone/>
              <a:defRPr/>
            </a:lvl4pPr>
            <a:lvl5pPr lvl="4">
              <a:spcBef>
                <a:spcPts val="0"/>
              </a:spcBef>
              <a:spcAft>
                <a:spcPts val="0"/>
              </a:spcAft>
              <a:buSzPts val="6500"/>
              <a:buNone/>
              <a:defRPr/>
            </a:lvl5pPr>
            <a:lvl6pPr lvl="5">
              <a:spcBef>
                <a:spcPts val="0"/>
              </a:spcBef>
              <a:spcAft>
                <a:spcPts val="0"/>
              </a:spcAft>
              <a:buSzPts val="6500"/>
              <a:buNone/>
              <a:defRPr/>
            </a:lvl6pPr>
            <a:lvl7pPr lvl="6">
              <a:spcBef>
                <a:spcPts val="0"/>
              </a:spcBef>
              <a:spcAft>
                <a:spcPts val="0"/>
              </a:spcAft>
              <a:buSzPts val="6500"/>
              <a:buNone/>
              <a:defRPr/>
            </a:lvl7pPr>
            <a:lvl8pPr lvl="7">
              <a:spcBef>
                <a:spcPts val="0"/>
              </a:spcBef>
              <a:spcAft>
                <a:spcPts val="0"/>
              </a:spcAft>
              <a:buSzPts val="6500"/>
              <a:buNone/>
              <a:defRPr/>
            </a:lvl8pPr>
            <a:lvl9pPr lvl="8">
              <a:spcBef>
                <a:spcPts val="0"/>
              </a:spcBef>
              <a:spcAft>
                <a:spcPts val="0"/>
              </a:spcAft>
              <a:buSzPts val="6500"/>
              <a:buNone/>
              <a:defRPr/>
            </a:lvl9pPr>
          </a:lstStyle>
          <a:p/>
        </p:txBody>
      </p:sp>
      <p:sp>
        <p:nvSpPr>
          <p:cNvPr id="27" name="Google Shape;27;p6"/>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480538" y="2153464"/>
            <a:ext cx="4329000" cy="2928900"/>
          </a:xfrm>
          <a:prstGeom prst="rect">
            <a:avLst/>
          </a:prstGeom>
        </p:spPr>
        <p:txBody>
          <a:bodyPr anchorCtr="0" anchor="b" bIns="212075" lIns="212075" spcFirstLastPara="1" rIns="212075" wrap="square" tIns="212075">
            <a:noAutofit/>
          </a:bodyPr>
          <a:lstStyle>
            <a:lvl1pPr lvl="0">
              <a:spcBef>
                <a:spcPts val="0"/>
              </a:spcBef>
              <a:spcAft>
                <a:spcPts val="0"/>
              </a:spcAft>
              <a:buSzPts val="5600"/>
              <a:buNone/>
              <a:defRPr sz="5600"/>
            </a:lvl1pPr>
            <a:lvl2pPr lvl="1">
              <a:spcBef>
                <a:spcPts val="0"/>
              </a:spcBef>
              <a:spcAft>
                <a:spcPts val="0"/>
              </a:spcAft>
              <a:buSzPts val="5600"/>
              <a:buNone/>
              <a:defRPr sz="5600"/>
            </a:lvl2pPr>
            <a:lvl3pPr lvl="2">
              <a:spcBef>
                <a:spcPts val="0"/>
              </a:spcBef>
              <a:spcAft>
                <a:spcPts val="0"/>
              </a:spcAft>
              <a:buSzPts val="5600"/>
              <a:buNone/>
              <a:defRPr sz="5600"/>
            </a:lvl3pPr>
            <a:lvl4pPr lvl="3">
              <a:spcBef>
                <a:spcPts val="0"/>
              </a:spcBef>
              <a:spcAft>
                <a:spcPts val="0"/>
              </a:spcAft>
              <a:buSzPts val="5600"/>
              <a:buNone/>
              <a:defRPr sz="5600"/>
            </a:lvl4pPr>
            <a:lvl5pPr lvl="4">
              <a:spcBef>
                <a:spcPts val="0"/>
              </a:spcBef>
              <a:spcAft>
                <a:spcPts val="0"/>
              </a:spcAft>
              <a:buSzPts val="5600"/>
              <a:buNone/>
              <a:defRPr sz="5600"/>
            </a:lvl5pPr>
            <a:lvl6pPr lvl="5">
              <a:spcBef>
                <a:spcPts val="0"/>
              </a:spcBef>
              <a:spcAft>
                <a:spcPts val="0"/>
              </a:spcAft>
              <a:buSzPts val="5600"/>
              <a:buNone/>
              <a:defRPr sz="5600"/>
            </a:lvl6pPr>
            <a:lvl7pPr lvl="6">
              <a:spcBef>
                <a:spcPts val="0"/>
              </a:spcBef>
              <a:spcAft>
                <a:spcPts val="0"/>
              </a:spcAft>
              <a:buSzPts val="5600"/>
              <a:buNone/>
              <a:defRPr sz="5600"/>
            </a:lvl7pPr>
            <a:lvl8pPr lvl="7">
              <a:spcBef>
                <a:spcPts val="0"/>
              </a:spcBef>
              <a:spcAft>
                <a:spcPts val="0"/>
              </a:spcAft>
              <a:buSzPts val="5600"/>
              <a:buNone/>
              <a:defRPr sz="5600"/>
            </a:lvl8pPr>
            <a:lvl9pPr lvl="8">
              <a:spcBef>
                <a:spcPts val="0"/>
              </a:spcBef>
              <a:spcAft>
                <a:spcPts val="0"/>
              </a:spcAft>
              <a:buSzPts val="5600"/>
              <a:buNone/>
              <a:defRPr sz="5600"/>
            </a:lvl9pPr>
          </a:lstStyle>
          <a:p/>
        </p:txBody>
      </p:sp>
      <p:sp>
        <p:nvSpPr>
          <p:cNvPr id="30" name="Google Shape;30;p7"/>
          <p:cNvSpPr txBox="1"/>
          <p:nvPr>
            <p:ph idx="1" type="body"/>
          </p:nvPr>
        </p:nvSpPr>
        <p:spPr>
          <a:xfrm>
            <a:off x="480538" y="5385987"/>
            <a:ext cx="4329000" cy="12323100"/>
          </a:xfrm>
          <a:prstGeom prst="rect">
            <a:avLst/>
          </a:prstGeom>
        </p:spPr>
        <p:txBody>
          <a:bodyPr anchorCtr="0" anchor="t" bIns="212075" lIns="212075" spcFirstLastPara="1" rIns="212075" wrap="square" tIns="212075">
            <a:noAutofit/>
          </a:bodyPr>
          <a:lstStyle>
            <a:lvl1pPr indent="-406400" lvl="0" marL="457200">
              <a:spcBef>
                <a:spcPts val="0"/>
              </a:spcBef>
              <a:spcAft>
                <a:spcPts val="0"/>
              </a:spcAft>
              <a:buSzPts val="2800"/>
              <a:buChar char="●"/>
              <a:defRPr sz="2800"/>
            </a:lvl1pPr>
            <a:lvl2pPr indent="-406400" lvl="1" marL="914400">
              <a:spcBef>
                <a:spcPts val="3700"/>
              </a:spcBef>
              <a:spcAft>
                <a:spcPts val="0"/>
              </a:spcAft>
              <a:buSzPts val="2800"/>
              <a:buChar char="○"/>
              <a:defRPr sz="2800"/>
            </a:lvl2pPr>
            <a:lvl3pPr indent="-406400" lvl="2" marL="1371600">
              <a:spcBef>
                <a:spcPts val="3700"/>
              </a:spcBef>
              <a:spcAft>
                <a:spcPts val="0"/>
              </a:spcAft>
              <a:buSzPts val="2800"/>
              <a:buChar char="■"/>
              <a:defRPr sz="2800"/>
            </a:lvl3pPr>
            <a:lvl4pPr indent="-406400" lvl="3" marL="1828800">
              <a:spcBef>
                <a:spcPts val="3700"/>
              </a:spcBef>
              <a:spcAft>
                <a:spcPts val="0"/>
              </a:spcAft>
              <a:buSzPts val="2800"/>
              <a:buChar char="●"/>
              <a:defRPr sz="2800"/>
            </a:lvl4pPr>
            <a:lvl5pPr indent="-406400" lvl="4" marL="2286000">
              <a:spcBef>
                <a:spcPts val="3700"/>
              </a:spcBef>
              <a:spcAft>
                <a:spcPts val="0"/>
              </a:spcAft>
              <a:buSzPts val="2800"/>
              <a:buChar char="○"/>
              <a:defRPr sz="2800"/>
            </a:lvl5pPr>
            <a:lvl6pPr indent="-406400" lvl="5" marL="2743200">
              <a:spcBef>
                <a:spcPts val="3700"/>
              </a:spcBef>
              <a:spcAft>
                <a:spcPts val="0"/>
              </a:spcAft>
              <a:buSzPts val="2800"/>
              <a:buChar char="■"/>
              <a:defRPr sz="2800"/>
            </a:lvl6pPr>
            <a:lvl7pPr indent="-406400" lvl="6" marL="3200400">
              <a:spcBef>
                <a:spcPts val="3700"/>
              </a:spcBef>
              <a:spcAft>
                <a:spcPts val="0"/>
              </a:spcAft>
              <a:buSzPts val="2800"/>
              <a:buChar char="●"/>
              <a:defRPr sz="2800"/>
            </a:lvl7pPr>
            <a:lvl8pPr indent="-406400" lvl="7" marL="3657600">
              <a:spcBef>
                <a:spcPts val="3700"/>
              </a:spcBef>
              <a:spcAft>
                <a:spcPts val="0"/>
              </a:spcAft>
              <a:buSzPts val="2800"/>
              <a:buChar char="○"/>
              <a:defRPr sz="2800"/>
            </a:lvl8pPr>
            <a:lvl9pPr indent="-406400" lvl="8" marL="4114800">
              <a:spcBef>
                <a:spcPts val="3700"/>
              </a:spcBef>
              <a:spcAft>
                <a:spcPts val="3700"/>
              </a:spcAft>
              <a:buSzPts val="2800"/>
              <a:buChar char="■"/>
              <a:defRPr sz="2800"/>
            </a:lvl9pPr>
          </a:lstStyle>
          <a:p/>
        </p:txBody>
      </p:sp>
      <p:sp>
        <p:nvSpPr>
          <p:cNvPr id="31" name="Google Shape;31;p7"/>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755802" y="1744748"/>
            <a:ext cx="9816900" cy="15855600"/>
          </a:xfrm>
          <a:prstGeom prst="rect">
            <a:avLst/>
          </a:prstGeom>
        </p:spPr>
        <p:txBody>
          <a:bodyPr anchorCtr="0" anchor="ctr" bIns="212075" lIns="212075" spcFirstLastPara="1" rIns="212075" wrap="square" tIns="212075">
            <a:noAutofit/>
          </a:bodyPr>
          <a:lstStyle>
            <a:lvl1pPr lvl="0">
              <a:spcBef>
                <a:spcPts val="0"/>
              </a:spcBef>
              <a:spcAft>
                <a:spcPts val="0"/>
              </a:spcAft>
              <a:buSzPts val="11100"/>
              <a:buNone/>
              <a:defRPr sz="11100"/>
            </a:lvl1pPr>
            <a:lvl2pPr lvl="1">
              <a:spcBef>
                <a:spcPts val="0"/>
              </a:spcBef>
              <a:spcAft>
                <a:spcPts val="0"/>
              </a:spcAft>
              <a:buSzPts val="11100"/>
              <a:buNone/>
              <a:defRPr sz="11100"/>
            </a:lvl2pPr>
            <a:lvl3pPr lvl="2">
              <a:spcBef>
                <a:spcPts val="0"/>
              </a:spcBef>
              <a:spcAft>
                <a:spcPts val="0"/>
              </a:spcAft>
              <a:buSzPts val="11100"/>
              <a:buNone/>
              <a:defRPr sz="11100"/>
            </a:lvl3pPr>
            <a:lvl4pPr lvl="3">
              <a:spcBef>
                <a:spcPts val="0"/>
              </a:spcBef>
              <a:spcAft>
                <a:spcPts val="0"/>
              </a:spcAft>
              <a:buSzPts val="11100"/>
              <a:buNone/>
              <a:defRPr sz="11100"/>
            </a:lvl4pPr>
            <a:lvl5pPr lvl="4">
              <a:spcBef>
                <a:spcPts val="0"/>
              </a:spcBef>
              <a:spcAft>
                <a:spcPts val="0"/>
              </a:spcAft>
              <a:buSzPts val="11100"/>
              <a:buNone/>
              <a:defRPr sz="11100"/>
            </a:lvl5pPr>
            <a:lvl6pPr lvl="5">
              <a:spcBef>
                <a:spcPts val="0"/>
              </a:spcBef>
              <a:spcAft>
                <a:spcPts val="0"/>
              </a:spcAft>
              <a:buSzPts val="11100"/>
              <a:buNone/>
              <a:defRPr sz="11100"/>
            </a:lvl6pPr>
            <a:lvl7pPr lvl="6">
              <a:spcBef>
                <a:spcPts val="0"/>
              </a:spcBef>
              <a:spcAft>
                <a:spcPts val="0"/>
              </a:spcAft>
              <a:buSzPts val="11100"/>
              <a:buNone/>
              <a:defRPr sz="11100"/>
            </a:lvl7pPr>
            <a:lvl8pPr lvl="7">
              <a:spcBef>
                <a:spcPts val="0"/>
              </a:spcBef>
              <a:spcAft>
                <a:spcPts val="0"/>
              </a:spcAft>
              <a:buSzPts val="11100"/>
              <a:buNone/>
              <a:defRPr sz="11100"/>
            </a:lvl8pPr>
            <a:lvl9pPr lvl="8">
              <a:spcBef>
                <a:spcPts val="0"/>
              </a:spcBef>
              <a:spcAft>
                <a:spcPts val="0"/>
              </a:spcAft>
              <a:buSzPts val="11100"/>
              <a:buNone/>
              <a:defRPr sz="11100"/>
            </a:lvl9pPr>
          </a:lstStyle>
          <a:p/>
        </p:txBody>
      </p:sp>
      <p:sp>
        <p:nvSpPr>
          <p:cNvPr id="34" name="Google Shape;34;p8"/>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7048500" y="-484"/>
            <a:ext cx="7048500" cy="19935900"/>
          </a:xfrm>
          <a:prstGeom prst="rect">
            <a:avLst/>
          </a:prstGeom>
          <a:solidFill>
            <a:schemeClr val="lt2"/>
          </a:solidFill>
          <a:ln>
            <a:noFill/>
          </a:ln>
        </p:spPr>
        <p:txBody>
          <a:bodyPr anchorCtr="0" anchor="ctr" bIns="212075" lIns="212075" spcFirstLastPara="1" rIns="212075" wrap="square" tIns="21207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409313" y="4779695"/>
            <a:ext cx="6236400" cy="5745300"/>
          </a:xfrm>
          <a:prstGeom prst="rect">
            <a:avLst/>
          </a:prstGeom>
        </p:spPr>
        <p:txBody>
          <a:bodyPr anchorCtr="0" anchor="b" bIns="212075" lIns="212075" spcFirstLastPara="1" rIns="212075" wrap="square" tIns="212075">
            <a:noAutofit/>
          </a:bodyPr>
          <a:lstStyle>
            <a:lvl1pPr lvl="0" algn="ctr">
              <a:spcBef>
                <a:spcPts val="0"/>
              </a:spcBef>
              <a:spcAft>
                <a:spcPts val="0"/>
              </a:spcAft>
              <a:buSzPts val="9700"/>
              <a:buNone/>
              <a:defRPr sz="9700"/>
            </a:lvl1pPr>
            <a:lvl2pPr lvl="1" algn="ctr">
              <a:spcBef>
                <a:spcPts val="0"/>
              </a:spcBef>
              <a:spcAft>
                <a:spcPts val="0"/>
              </a:spcAft>
              <a:buSzPts val="9700"/>
              <a:buNone/>
              <a:defRPr sz="9700"/>
            </a:lvl2pPr>
            <a:lvl3pPr lvl="2" algn="ctr">
              <a:spcBef>
                <a:spcPts val="0"/>
              </a:spcBef>
              <a:spcAft>
                <a:spcPts val="0"/>
              </a:spcAft>
              <a:buSzPts val="9700"/>
              <a:buNone/>
              <a:defRPr sz="9700"/>
            </a:lvl3pPr>
            <a:lvl4pPr lvl="3" algn="ctr">
              <a:spcBef>
                <a:spcPts val="0"/>
              </a:spcBef>
              <a:spcAft>
                <a:spcPts val="0"/>
              </a:spcAft>
              <a:buSzPts val="9700"/>
              <a:buNone/>
              <a:defRPr sz="9700"/>
            </a:lvl4pPr>
            <a:lvl5pPr lvl="4" algn="ctr">
              <a:spcBef>
                <a:spcPts val="0"/>
              </a:spcBef>
              <a:spcAft>
                <a:spcPts val="0"/>
              </a:spcAft>
              <a:buSzPts val="9700"/>
              <a:buNone/>
              <a:defRPr sz="9700"/>
            </a:lvl5pPr>
            <a:lvl6pPr lvl="5" algn="ctr">
              <a:spcBef>
                <a:spcPts val="0"/>
              </a:spcBef>
              <a:spcAft>
                <a:spcPts val="0"/>
              </a:spcAft>
              <a:buSzPts val="9700"/>
              <a:buNone/>
              <a:defRPr sz="9700"/>
            </a:lvl6pPr>
            <a:lvl7pPr lvl="6" algn="ctr">
              <a:spcBef>
                <a:spcPts val="0"/>
              </a:spcBef>
              <a:spcAft>
                <a:spcPts val="0"/>
              </a:spcAft>
              <a:buSzPts val="9700"/>
              <a:buNone/>
              <a:defRPr sz="9700"/>
            </a:lvl7pPr>
            <a:lvl8pPr lvl="7" algn="ctr">
              <a:spcBef>
                <a:spcPts val="0"/>
              </a:spcBef>
              <a:spcAft>
                <a:spcPts val="0"/>
              </a:spcAft>
              <a:buSzPts val="9700"/>
              <a:buNone/>
              <a:defRPr sz="9700"/>
            </a:lvl8pPr>
            <a:lvl9pPr lvl="8" algn="ctr">
              <a:spcBef>
                <a:spcPts val="0"/>
              </a:spcBef>
              <a:spcAft>
                <a:spcPts val="0"/>
              </a:spcAft>
              <a:buSzPts val="9700"/>
              <a:buNone/>
              <a:defRPr sz="9700"/>
            </a:lvl9pPr>
          </a:lstStyle>
          <a:p/>
        </p:txBody>
      </p:sp>
      <p:sp>
        <p:nvSpPr>
          <p:cNvPr id="38" name="Google Shape;38;p9"/>
          <p:cNvSpPr txBox="1"/>
          <p:nvPr>
            <p:ph idx="1" type="subTitle"/>
          </p:nvPr>
        </p:nvSpPr>
        <p:spPr>
          <a:xfrm>
            <a:off x="409313" y="10864511"/>
            <a:ext cx="6236400" cy="4787100"/>
          </a:xfrm>
          <a:prstGeom prst="rect">
            <a:avLst/>
          </a:prstGeom>
        </p:spPr>
        <p:txBody>
          <a:bodyPr anchorCtr="0" anchor="t" bIns="212075" lIns="212075" spcFirstLastPara="1" rIns="212075" wrap="square" tIns="212075">
            <a:noAutofit/>
          </a:bodyPr>
          <a:lstStyle>
            <a:lvl1pPr lvl="0" algn="ctr">
              <a:lnSpc>
                <a:spcPct val="100000"/>
              </a:lnSpc>
              <a:spcBef>
                <a:spcPts val="0"/>
              </a:spcBef>
              <a:spcAft>
                <a:spcPts val="0"/>
              </a:spcAft>
              <a:buSzPts val="4900"/>
              <a:buNone/>
              <a:defRPr sz="4900"/>
            </a:lvl1pPr>
            <a:lvl2pPr lvl="1" algn="ctr">
              <a:lnSpc>
                <a:spcPct val="100000"/>
              </a:lnSpc>
              <a:spcBef>
                <a:spcPts val="0"/>
              </a:spcBef>
              <a:spcAft>
                <a:spcPts val="0"/>
              </a:spcAft>
              <a:buSzPts val="4900"/>
              <a:buNone/>
              <a:defRPr sz="4900"/>
            </a:lvl2pPr>
            <a:lvl3pPr lvl="2" algn="ctr">
              <a:lnSpc>
                <a:spcPct val="100000"/>
              </a:lnSpc>
              <a:spcBef>
                <a:spcPts val="0"/>
              </a:spcBef>
              <a:spcAft>
                <a:spcPts val="0"/>
              </a:spcAft>
              <a:buSzPts val="4900"/>
              <a:buNone/>
              <a:defRPr sz="4900"/>
            </a:lvl3pPr>
            <a:lvl4pPr lvl="3" algn="ctr">
              <a:lnSpc>
                <a:spcPct val="100000"/>
              </a:lnSpc>
              <a:spcBef>
                <a:spcPts val="0"/>
              </a:spcBef>
              <a:spcAft>
                <a:spcPts val="0"/>
              </a:spcAft>
              <a:buSzPts val="4900"/>
              <a:buNone/>
              <a:defRPr sz="4900"/>
            </a:lvl4pPr>
            <a:lvl5pPr lvl="4" algn="ctr">
              <a:lnSpc>
                <a:spcPct val="100000"/>
              </a:lnSpc>
              <a:spcBef>
                <a:spcPts val="0"/>
              </a:spcBef>
              <a:spcAft>
                <a:spcPts val="0"/>
              </a:spcAft>
              <a:buSzPts val="4900"/>
              <a:buNone/>
              <a:defRPr sz="4900"/>
            </a:lvl5pPr>
            <a:lvl6pPr lvl="5" algn="ctr">
              <a:lnSpc>
                <a:spcPct val="100000"/>
              </a:lnSpc>
              <a:spcBef>
                <a:spcPts val="0"/>
              </a:spcBef>
              <a:spcAft>
                <a:spcPts val="0"/>
              </a:spcAft>
              <a:buSzPts val="4900"/>
              <a:buNone/>
              <a:defRPr sz="4900"/>
            </a:lvl6pPr>
            <a:lvl7pPr lvl="6" algn="ctr">
              <a:lnSpc>
                <a:spcPct val="100000"/>
              </a:lnSpc>
              <a:spcBef>
                <a:spcPts val="0"/>
              </a:spcBef>
              <a:spcAft>
                <a:spcPts val="0"/>
              </a:spcAft>
              <a:buSzPts val="4900"/>
              <a:buNone/>
              <a:defRPr sz="4900"/>
            </a:lvl7pPr>
            <a:lvl8pPr lvl="7" algn="ctr">
              <a:lnSpc>
                <a:spcPct val="100000"/>
              </a:lnSpc>
              <a:spcBef>
                <a:spcPts val="0"/>
              </a:spcBef>
              <a:spcAft>
                <a:spcPts val="0"/>
              </a:spcAft>
              <a:buSzPts val="4900"/>
              <a:buNone/>
              <a:defRPr sz="4900"/>
            </a:lvl8pPr>
            <a:lvl9pPr lvl="8" algn="ctr">
              <a:lnSpc>
                <a:spcPct val="100000"/>
              </a:lnSpc>
              <a:spcBef>
                <a:spcPts val="0"/>
              </a:spcBef>
              <a:spcAft>
                <a:spcPts val="0"/>
              </a:spcAft>
              <a:buSzPts val="4900"/>
              <a:buNone/>
              <a:defRPr sz="4900"/>
            </a:lvl9pPr>
          </a:lstStyle>
          <a:p/>
        </p:txBody>
      </p:sp>
      <p:sp>
        <p:nvSpPr>
          <p:cNvPr id="39" name="Google Shape;39;p9"/>
          <p:cNvSpPr txBox="1"/>
          <p:nvPr>
            <p:ph idx="2" type="body"/>
          </p:nvPr>
        </p:nvSpPr>
        <p:spPr>
          <a:xfrm>
            <a:off x="7615063" y="2806461"/>
            <a:ext cx="5915400" cy="14322000"/>
          </a:xfrm>
          <a:prstGeom prst="rect">
            <a:avLst/>
          </a:prstGeom>
        </p:spPr>
        <p:txBody>
          <a:bodyPr anchorCtr="0" anchor="ctr" bIns="212075" lIns="212075" spcFirstLastPara="1" rIns="212075" wrap="square" tIns="212075">
            <a:noAutofit/>
          </a:bodyPr>
          <a:lstStyle>
            <a:lvl1pPr indent="-495300" lvl="0" marL="457200">
              <a:spcBef>
                <a:spcPts val="0"/>
              </a:spcBef>
              <a:spcAft>
                <a:spcPts val="0"/>
              </a:spcAft>
              <a:buSzPts val="4200"/>
              <a:buChar char="●"/>
              <a:defRPr/>
            </a:lvl1pPr>
            <a:lvl2pPr indent="-431800" lvl="1" marL="914400">
              <a:spcBef>
                <a:spcPts val="3700"/>
              </a:spcBef>
              <a:spcAft>
                <a:spcPts val="0"/>
              </a:spcAft>
              <a:buSzPts val="3200"/>
              <a:buChar char="○"/>
              <a:defRPr/>
            </a:lvl2pPr>
            <a:lvl3pPr indent="-431800" lvl="2" marL="1371600">
              <a:spcBef>
                <a:spcPts val="3700"/>
              </a:spcBef>
              <a:spcAft>
                <a:spcPts val="0"/>
              </a:spcAft>
              <a:buSzPts val="3200"/>
              <a:buChar char="■"/>
              <a:defRPr/>
            </a:lvl3pPr>
            <a:lvl4pPr indent="-431800" lvl="3" marL="1828800">
              <a:spcBef>
                <a:spcPts val="3700"/>
              </a:spcBef>
              <a:spcAft>
                <a:spcPts val="0"/>
              </a:spcAft>
              <a:buSzPts val="3200"/>
              <a:buChar char="●"/>
              <a:defRPr/>
            </a:lvl4pPr>
            <a:lvl5pPr indent="-431800" lvl="4" marL="2286000">
              <a:spcBef>
                <a:spcPts val="3700"/>
              </a:spcBef>
              <a:spcAft>
                <a:spcPts val="0"/>
              </a:spcAft>
              <a:buSzPts val="3200"/>
              <a:buChar char="○"/>
              <a:defRPr/>
            </a:lvl5pPr>
            <a:lvl6pPr indent="-431800" lvl="5" marL="2743200">
              <a:spcBef>
                <a:spcPts val="3700"/>
              </a:spcBef>
              <a:spcAft>
                <a:spcPts val="0"/>
              </a:spcAft>
              <a:buSzPts val="3200"/>
              <a:buChar char="■"/>
              <a:defRPr/>
            </a:lvl6pPr>
            <a:lvl7pPr indent="-431800" lvl="6" marL="3200400">
              <a:spcBef>
                <a:spcPts val="3700"/>
              </a:spcBef>
              <a:spcAft>
                <a:spcPts val="0"/>
              </a:spcAft>
              <a:buSzPts val="3200"/>
              <a:buChar char="●"/>
              <a:defRPr/>
            </a:lvl7pPr>
            <a:lvl8pPr indent="-431800" lvl="7" marL="3657600">
              <a:spcBef>
                <a:spcPts val="3700"/>
              </a:spcBef>
              <a:spcAft>
                <a:spcPts val="0"/>
              </a:spcAft>
              <a:buSzPts val="3200"/>
              <a:buChar char="○"/>
              <a:defRPr/>
            </a:lvl8pPr>
            <a:lvl9pPr indent="-431800" lvl="8" marL="4114800">
              <a:spcBef>
                <a:spcPts val="3700"/>
              </a:spcBef>
              <a:spcAft>
                <a:spcPts val="3700"/>
              </a:spcAft>
              <a:buSzPts val="3200"/>
              <a:buChar char="■"/>
              <a:defRPr/>
            </a:lvl9pPr>
          </a:lstStyle>
          <a:p/>
        </p:txBody>
      </p:sp>
      <p:sp>
        <p:nvSpPr>
          <p:cNvPr id="40" name="Google Shape;40;p9"/>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480538" y="16397395"/>
            <a:ext cx="9248100" cy="2345400"/>
          </a:xfrm>
          <a:prstGeom prst="rect">
            <a:avLst/>
          </a:prstGeom>
        </p:spPr>
        <p:txBody>
          <a:bodyPr anchorCtr="0" anchor="ctr" bIns="212075" lIns="212075" spcFirstLastPara="1" rIns="212075" wrap="square" tIns="212075">
            <a:noAutofit/>
          </a:bodyPr>
          <a:lstStyle>
            <a:lvl1pPr indent="-228600" lvl="0" marL="457200">
              <a:lnSpc>
                <a:spcPct val="100000"/>
              </a:lnSpc>
              <a:spcBef>
                <a:spcPts val="0"/>
              </a:spcBef>
              <a:spcAft>
                <a:spcPts val="0"/>
              </a:spcAft>
              <a:buSzPts val="4200"/>
              <a:buNone/>
              <a:defRPr/>
            </a:lvl1pPr>
          </a:lstStyle>
          <a:p/>
        </p:txBody>
      </p:sp>
      <p:sp>
        <p:nvSpPr>
          <p:cNvPr id="43" name="Google Shape;43;p10"/>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80538" y="1724884"/>
            <a:ext cx="13135800" cy="2219700"/>
          </a:xfrm>
          <a:prstGeom prst="rect">
            <a:avLst/>
          </a:prstGeom>
          <a:noFill/>
          <a:ln>
            <a:noFill/>
          </a:ln>
        </p:spPr>
        <p:txBody>
          <a:bodyPr anchorCtr="0" anchor="t" bIns="212075" lIns="212075" spcFirstLastPara="1" rIns="212075" wrap="square" tIns="212075">
            <a:noAutofit/>
          </a:bodyPr>
          <a:lstStyle>
            <a:lvl1pPr lvl="0">
              <a:spcBef>
                <a:spcPts val="0"/>
              </a:spcBef>
              <a:spcAft>
                <a:spcPts val="0"/>
              </a:spcAft>
              <a:buClr>
                <a:schemeClr val="dk1"/>
              </a:buClr>
              <a:buSzPts val="6500"/>
              <a:buNone/>
              <a:defRPr sz="6500">
                <a:solidFill>
                  <a:schemeClr val="dk1"/>
                </a:solidFill>
              </a:defRPr>
            </a:lvl1pPr>
            <a:lvl2pPr lvl="1">
              <a:spcBef>
                <a:spcPts val="0"/>
              </a:spcBef>
              <a:spcAft>
                <a:spcPts val="0"/>
              </a:spcAft>
              <a:buClr>
                <a:schemeClr val="dk1"/>
              </a:buClr>
              <a:buSzPts val="6500"/>
              <a:buNone/>
              <a:defRPr sz="6500">
                <a:solidFill>
                  <a:schemeClr val="dk1"/>
                </a:solidFill>
              </a:defRPr>
            </a:lvl2pPr>
            <a:lvl3pPr lvl="2">
              <a:spcBef>
                <a:spcPts val="0"/>
              </a:spcBef>
              <a:spcAft>
                <a:spcPts val="0"/>
              </a:spcAft>
              <a:buClr>
                <a:schemeClr val="dk1"/>
              </a:buClr>
              <a:buSzPts val="6500"/>
              <a:buNone/>
              <a:defRPr sz="6500">
                <a:solidFill>
                  <a:schemeClr val="dk1"/>
                </a:solidFill>
              </a:defRPr>
            </a:lvl3pPr>
            <a:lvl4pPr lvl="3">
              <a:spcBef>
                <a:spcPts val="0"/>
              </a:spcBef>
              <a:spcAft>
                <a:spcPts val="0"/>
              </a:spcAft>
              <a:buClr>
                <a:schemeClr val="dk1"/>
              </a:buClr>
              <a:buSzPts val="6500"/>
              <a:buNone/>
              <a:defRPr sz="6500">
                <a:solidFill>
                  <a:schemeClr val="dk1"/>
                </a:solidFill>
              </a:defRPr>
            </a:lvl4pPr>
            <a:lvl5pPr lvl="4">
              <a:spcBef>
                <a:spcPts val="0"/>
              </a:spcBef>
              <a:spcAft>
                <a:spcPts val="0"/>
              </a:spcAft>
              <a:buClr>
                <a:schemeClr val="dk1"/>
              </a:buClr>
              <a:buSzPts val="6500"/>
              <a:buNone/>
              <a:defRPr sz="6500">
                <a:solidFill>
                  <a:schemeClr val="dk1"/>
                </a:solidFill>
              </a:defRPr>
            </a:lvl5pPr>
            <a:lvl6pPr lvl="5">
              <a:spcBef>
                <a:spcPts val="0"/>
              </a:spcBef>
              <a:spcAft>
                <a:spcPts val="0"/>
              </a:spcAft>
              <a:buClr>
                <a:schemeClr val="dk1"/>
              </a:buClr>
              <a:buSzPts val="6500"/>
              <a:buNone/>
              <a:defRPr sz="6500">
                <a:solidFill>
                  <a:schemeClr val="dk1"/>
                </a:solidFill>
              </a:defRPr>
            </a:lvl6pPr>
            <a:lvl7pPr lvl="6">
              <a:spcBef>
                <a:spcPts val="0"/>
              </a:spcBef>
              <a:spcAft>
                <a:spcPts val="0"/>
              </a:spcAft>
              <a:buClr>
                <a:schemeClr val="dk1"/>
              </a:buClr>
              <a:buSzPts val="6500"/>
              <a:buNone/>
              <a:defRPr sz="6500">
                <a:solidFill>
                  <a:schemeClr val="dk1"/>
                </a:solidFill>
              </a:defRPr>
            </a:lvl7pPr>
            <a:lvl8pPr lvl="7">
              <a:spcBef>
                <a:spcPts val="0"/>
              </a:spcBef>
              <a:spcAft>
                <a:spcPts val="0"/>
              </a:spcAft>
              <a:buClr>
                <a:schemeClr val="dk1"/>
              </a:buClr>
              <a:buSzPts val="6500"/>
              <a:buNone/>
              <a:defRPr sz="6500">
                <a:solidFill>
                  <a:schemeClr val="dk1"/>
                </a:solidFill>
              </a:defRPr>
            </a:lvl8pPr>
            <a:lvl9pPr lvl="8">
              <a:spcBef>
                <a:spcPts val="0"/>
              </a:spcBef>
              <a:spcAft>
                <a:spcPts val="0"/>
              </a:spcAft>
              <a:buClr>
                <a:schemeClr val="dk1"/>
              </a:buClr>
              <a:buSzPts val="6500"/>
              <a:buNone/>
              <a:defRPr sz="6500">
                <a:solidFill>
                  <a:schemeClr val="dk1"/>
                </a:solidFill>
              </a:defRPr>
            </a:lvl9pPr>
          </a:lstStyle>
          <a:p/>
        </p:txBody>
      </p:sp>
      <p:sp>
        <p:nvSpPr>
          <p:cNvPr id="7" name="Google Shape;7;p1"/>
          <p:cNvSpPr txBox="1"/>
          <p:nvPr>
            <p:ph idx="1" type="body"/>
          </p:nvPr>
        </p:nvSpPr>
        <p:spPr>
          <a:xfrm>
            <a:off x="480538" y="4466908"/>
            <a:ext cx="13135800" cy="13241700"/>
          </a:xfrm>
          <a:prstGeom prst="rect">
            <a:avLst/>
          </a:prstGeom>
          <a:noFill/>
          <a:ln>
            <a:noFill/>
          </a:ln>
        </p:spPr>
        <p:txBody>
          <a:bodyPr anchorCtr="0" anchor="t" bIns="212075" lIns="212075" spcFirstLastPara="1" rIns="212075" wrap="square" tIns="212075">
            <a:noAutofit/>
          </a:bodyPr>
          <a:lstStyle>
            <a:lvl1pPr indent="-495300" lvl="0" marL="457200">
              <a:lnSpc>
                <a:spcPct val="115000"/>
              </a:lnSpc>
              <a:spcBef>
                <a:spcPts val="0"/>
              </a:spcBef>
              <a:spcAft>
                <a:spcPts val="0"/>
              </a:spcAft>
              <a:buClr>
                <a:schemeClr val="dk2"/>
              </a:buClr>
              <a:buSzPts val="4200"/>
              <a:buChar char="●"/>
              <a:defRPr sz="4200">
                <a:solidFill>
                  <a:schemeClr val="dk2"/>
                </a:solidFill>
              </a:defRPr>
            </a:lvl1pPr>
            <a:lvl2pPr indent="-431800" lvl="1" marL="914400">
              <a:lnSpc>
                <a:spcPct val="115000"/>
              </a:lnSpc>
              <a:spcBef>
                <a:spcPts val="3700"/>
              </a:spcBef>
              <a:spcAft>
                <a:spcPts val="0"/>
              </a:spcAft>
              <a:buClr>
                <a:schemeClr val="dk2"/>
              </a:buClr>
              <a:buSzPts val="3200"/>
              <a:buChar char="○"/>
              <a:defRPr sz="3200">
                <a:solidFill>
                  <a:schemeClr val="dk2"/>
                </a:solidFill>
              </a:defRPr>
            </a:lvl2pPr>
            <a:lvl3pPr indent="-431800" lvl="2" marL="1371600">
              <a:lnSpc>
                <a:spcPct val="115000"/>
              </a:lnSpc>
              <a:spcBef>
                <a:spcPts val="3700"/>
              </a:spcBef>
              <a:spcAft>
                <a:spcPts val="0"/>
              </a:spcAft>
              <a:buClr>
                <a:schemeClr val="dk2"/>
              </a:buClr>
              <a:buSzPts val="3200"/>
              <a:buChar char="■"/>
              <a:defRPr sz="3200">
                <a:solidFill>
                  <a:schemeClr val="dk2"/>
                </a:solidFill>
              </a:defRPr>
            </a:lvl3pPr>
            <a:lvl4pPr indent="-431800" lvl="3" marL="1828800">
              <a:lnSpc>
                <a:spcPct val="115000"/>
              </a:lnSpc>
              <a:spcBef>
                <a:spcPts val="3700"/>
              </a:spcBef>
              <a:spcAft>
                <a:spcPts val="0"/>
              </a:spcAft>
              <a:buClr>
                <a:schemeClr val="dk2"/>
              </a:buClr>
              <a:buSzPts val="3200"/>
              <a:buChar char="●"/>
              <a:defRPr sz="3200">
                <a:solidFill>
                  <a:schemeClr val="dk2"/>
                </a:solidFill>
              </a:defRPr>
            </a:lvl4pPr>
            <a:lvl5pPr indent="-431800" lvl="4" marL="2286000">
              <a:lnSpc>
                <a:spcPct val="115000"/>
              </a:lnSpc>
              <a:spcBef>
                <a:spcPts val="3700"/>
              </a:spcBef>
              <a:spcAft>
                <a:spcPts val="0"/>
              </a:spcAft>
              <a:buClr>
                <a:schemeClr val="dk2"/>
              </a:buClr>
              <a:buSzPts val="3200"/>
              <a:buChar char="○"/>
              <a:defRPr sz="3200">
                <a:solidFill>
                  <a:schemeClr val="dk2"/>
                </a:solidFill>
              </a:defRPr>
            </a:lvl5pPr>
            <a:lvl6pPr indent="-431800" lvl="5" marL="2743200">
              <a:lnSpc>
                <a:spcPct val="115000"/>
              </a:lnSpc>
              <a:spcBef>
                <a:spcPts val="3700"/>
              </a:spcBef>
              <a:spcAft>
                <a:spcPts val="0"/>
              </a:spcAft>
              <a:buClr>
                <a:schemeClr val="dk2"/>
              </a:buClr>
              <a:buSzPts val="3200"/>
              <a:buChar char="■"/>
              <a:defRPr sz="3200">
                <a:solidFill>
                  <a:schemeClr val="dk2"/>
                </a:solidFill>
              </a:defRPr>
            </a:lvl6pPr>
            <a:lvl7pPr indent="-431800" lvl="6" marL="3200400">
              <a:lnSpc>
                <a:spcPct val="115000"/>
              </a:lnSpc>
              <a:spcBef>
                <a:spcPts val="3700"/>
              </a:spcBef>
              <a:spcAft>
                <a:spcPts val="0"/>
              </a:spcAft>
              <a:buClr>
                <a:schemeClr val="dk2"/>
              </a:buClr>
              <a:buSzPts val="3200"/>
              <a:buChar char="●"/>
              <a:defRPr sz="3200">
                <a:solidFill>
                  <a:schemeClr val="dk2"/>
                </a:solidFill>
              </a:defRPr>
            </a:lvl7pPr>
            <a:lvl8pPr indent="-431800" lvl="7" marL="3657600">
              <a:lnSpc>
                <a:spcPct val="115000"/>
              </a:lnSpc>
              <a:spcBef>
                <a:spcPts val="3700"/>
              </a:spcBef>
              <a:spcAft>
                <a:spcPts val="0"/>
              </a:spcAft>
              <a:buClr>
                <a:schemeClr val="dk2"/>
              </a:buClr>
              <a:buSzPts val="3200"/>
              <a:buChar char="○"/>
              <a:defRPr sz="3200">
                <a:solidFill>
                  <a:schemeClr val="dk2"/>
                </a:solidFill>
              </a:defRPr>
            </a:lvl8pPr>
            <a:lvl9pPr indent="-431800" lvl="8" marL="4114800">
              <a:lnSpc>
                <a:spcPct val="115000"/>
              </a:lnSpc>
              <a:spcBef>
                <a:spcPts val="3700"/>
              </a:spcBef>
              <a:spcAft>
                <a:spcPts val="3700"/>
              </a:spcAft>
              <a:buClr>
                <a:schemeClr val="dk2"/>
              </a:buClr>
              <a:buSzPts val="3200"/>
              <a:buChar char="■"/>
              <a:defRPr sz="3200">
                <a:solidFill>
                  <a:schemeClr val="dk2"/>
                </a:solidFill>
              </a:defRPr>
            </a:lvl9pPr>
          </a:lstStyle>
          <a:p/>
        </p:txBody>
      </p:sp>
      <p:sp>
        <p:nvSpPr>
          <p:cNvPr id="8" name="Google Shape;8;p1"/>
          <p:cNvSpPr txBox="1"/>
          <p:nvPr>
            <p:ph idx="12" type="sldNum"/>
          </p:nvPr>
        </p:nvSpPr>
        <p:spPr>
          <a:xfrm>
            <a:off x="13061706" y="18074283"/>
            <a:ext cx="846000" cy="1525500"/>
          </a:xfrm>
          <a:prstGeom prst="rect">
            <a:avLst/>
          </a:prstGeom>
          <a:noFill/>
          <a:ln>
            <a:noFill/>
          </a:ln>
        </p:spPr>
        <p:txBody>
          <a:bodyPr anchorCtr="0" anchor="ctr" bIns="212075" lIns="212075" spcFirstLastPara="1" rIns="212075" wrap="square" tIns="212075">
            <a:noAutofit/>
          </a:bodyPr>
          <a:lstStyle>
            <a:lvl1pPr lvl="0" algn="r">
              <a:buNone/>
              <a:defRPr sz="2300">
                <a:solidFill>
                  <a:schemeClr val="dk2"/>
                </a:solidFill>
              </a:defRPr>
            </a:lvl1pPr>
            <a:lvl2pPr lvl="1" algn="r">
              <a:buNone/>
              <a:defRPr sz="2300">
                <a:solidFill>
                  <a:schemeClr val="dk2"/>
                </a:solidFill>
              </a:defRPr>
            </a:lvl2pPr>
            <a:lvl3pPr lvl="2" algn="r">
              <a:buNone/>
              <a:defRPr sz="2300">
                <a:solidFill>
                  <a:schemeClr val="dk2"/>
                </a:solidFill>
              </a:defRPr>
            </a:lvl3pPr>
            <a:lvl4pPr lvl="3" algn="r">
              <a:buNone/>
              <a:defRPr sz="2300">
                <a:solidFill>
                  <a:schemeClr val="dk2"/>
                </a:solidFill>
              </a:defRPr>
            </a:lvl4pPr>
            <a:lvl5pPr lvl="4" algn="r">
              <a:buNone/>
              <a:defRPr sz="2300">
                <a:solidFill>
                  <a:schemeClr val="dk2"/>
                </a:solidFill>
              </a:defRPr>
            </a:lvl5pPr>
            <a:lvl6pPr lvl="5" algn="r">
              <a:buNone/>
              <a:defRPr sz="2300">
                <a:solidFill>
                  <a:schemeClr val="dk2"/>
                </a:solidFill>
              </a:defRPr>
            </a:lvl6pPr>
            <a:lvl7pPr lvl="6" algn="r">
              <a:buNone/>
              <a:defRPr sz="2300">
                <a:solidFill>
                  <a:schemeClr val="dk2"/>
                </a:solidFill>
              </a:defRPr>
            </a:lvl7pPr>
            <a:lvl8pPr lvl="7" algn="r">
              <a:buNone/>
              <a:defRPr sz="2300">
                <a:solidFill>
                  <a:schemeClr val="dk2"/>
                </a:solidFill>
              </a:defRPr>
            </a:lvl8pPr>
            <a:lvl9pPr lvl="8" algn="r">
              <a:buNone/>
              <a:defRPr sz="2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6.jpg"/><Relationship Id="rId4" Type="http://schemas.openxmlformats.org/officeDocument/2006/relationships/hyperlink" Target="https://docs.google.com/presentation/d/1ynPb9i0-P4zuPXFz6A5qslHVNVc11TqphtxRHahRKE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1.png"/><Relationship Id="rId4" Type="http://schemas.openxmlformats.org/officeDocument/2006/relationships/image" Target="../media/image4.png"/><Relationship Id="rId5"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8.png"/><Relationship Id="rId4" Type="http://schemas.openxmlformats.org/officeDocument/2006/relationships/image" Target="../media/image11.png"/><Relationship Id="rId9" Type="http://schemas.openxmlformats.org/officeDocument/2006/relationships/image" Target="../media/image20.jp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2.png"/><Relationship Id="rId8"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24.png"/><Relationship Id="rId11" Type="http://schemas.openxmlformats.org/officeDocument/2006/relationships/image" Target="../media/image8.png"/><Relationship Id="rId10" Type="http://schemas.openxmlformats.org/officeDocument/2006/relationships/image" Target="../media/image10.png"/><Relationship Id="rId9" Type="http://schemas.openxmlformats.org/officeDocument/2006/relationships/image" Target="../media/image13.png"/><Relationship Id="rId5" Type="http://schemas.openxmlformats.org/officeDocument/2006/relationships/image" Target="../media/image9.png"/><Relationship Id="rId6" Type="http://schemas.openxmlformats.org/officeDocument/2006/relationships/image" Target="../media/image22.png"/><Relationship Id="rId7" Type="http://schemas.openxmlformats.org/officeDocument/2006/relationships/image" Target="../media/image5.png"/><Relationship Id="rId8"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27.png"/><Relationship Id="rId5"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comments" Target="../comments/comment1.xml"/><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4097000" cy="19935825"/>
          </a:xfrm>
          <a:prstGeom prst="rect">
            <a:avLst/>
          </a:prstGeom>
          <a:noFill/>
          <a:ln>
            <a:noFill/>
          </a:ln>
        </p:spPr>
      </p:pic>
      <p:sp>
        <p:nvSpPr>
          <p:cNvPr id="55" name="Google Shape;55;p13"/>
          <p:cNvSpPr/>
          <p:nvPr/>
        </p:nvSpPr>
        <p:spPr>
          <a:xfrm>
            <a:off x="2981475" y="19427250"/>
            <a:ext cx="456600" cy="381300"/>
          </a:xfrm>
          <a:prstGeom prst="rect">
            <a:avLst/>
          </a:prstGeom>
          <a:solidFill>
            <a:srgbClr val="8E7CC3"/>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56" name="Google Shape;56;p13"/>
          <p:cNvSpPr txBox="1"/>
          <p:nvPr/>
        </p:nvSpPr>
        <p:spPr>
          <a:xfrm>
            <a:off x="3469525" y="19334050"/>
            <a:ext cx="19329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8E7CC3"/>
                </a:solidFill>
                <a:latin typeface="Oswald"/>
                <a:ea typeface="Oswald"/>
                <a:cs typeface="Oswald"/>
                <a:sym typeface="Oswald"/>
              </a:rPr>
              <a:t>MALE SLIDES</a:t>
            </a:r>
            <a:endParaRPr sz="2400">
              <a:solidFill>
                <a:srgbClr val="8E7CC3"/>
              </a:solidFill>
              <a:latin typeface="Oswald"/>
              <a:ea typeface="Oswald"/>
              <a:cs typeface="Oswald"/>
              <a:sym typeface="Oswald"/>
            </a:endParaRPr>
          </a:p>
        </p:txBody>
      </p:sp>
      <p:sp>
        <p:nvSpPr>
          <p:cNvPr id="57" name="Google Shape;57;p13"/>
          <p:cNvSpPr/>
          <p:nvPr/>
        </p:nvSpPr>
        <p:spPr>
          <a:xfrm>
            <a:off x="188950" y="19410400"/>
            <a:ext cx="456600" cy="381300"/>
          </a:xfrm>
          <a:prstGeom prst="rect">
            <a:avLst/>
          </a:prstGeom>
          <a:solidFill>
            <a:srgbClr val="CC4125"/>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58" name="Google Shape;58;p13"/>
          <p:cNvSpPr txBox="1"/>
          <p:nvPr/>
        </p:nvSpPr>
        <p:spPr>
          <a:xfrm>
            <a:off x="690825" y="19325625"/>
            <a:ext cx="17433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CC4125"/>
                </a:solidFill>
                <a:latin typeface="Oswald"/>
                <a:ea typeface="Oswald"/>
                <a:cs typeface="Oswald"/>
                <a:sym typeface="Oswald"/>
              </a:rPr>
              <a:t>IMPORTANT</a:t>
            </a:r>
            <a:endParaRPr sz="2400">
              <a:solidFill>
                <a:srgbClr val="CC4125"/>
              </a:solidFill>
              <a:latin typeface="Oswald"/>
              <a:ea typeface="Oswald"/>
              <a:cs typeface="Oswald"/>
              <a:sym typeface="Oswald"/>
            </a:endParaRPr>
          </a:p>
        </p:txBody>
      </p:sp>
      <p:sp>
        <p:nvSpPr>
          <p:cNvPr id="59" name="Google Shape;59;p13"/>
          <p:cNvSpPr txBox="1"/>
          <p:nvPr/>
        </p:nvSpPr>
        <p:spPr>
          <a:xfrm>
            <a:off x="8458025" y="19342475"/>
            <a:ext cx="19329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45818E"/>
                </a:solidFill>
                <a:latin typeface="Oswald"/>
                <a:ea typeface="Oswald"/>
                <a:cs typeface="Oswald"/>
                <a:sym typeface="Oswald"/>
              </a:rPr>
              <a:t>FEMALE SLIDES</a:t>
            </a:r>
            <a:endParaRPr sz="2400">
              <a:solidFill>
                <a:srgbClr val="45818E"/>
              </a:solidFill>
              <a:latin typeface="Oswald"/>
              <a:ea typeface="Oswald"/>
              <a:cs typeface="Oswald"/>
              <a:sym typeface="Oswald"/>
            </a:endParaRPr>
          </a:p>
        </p:txBody>
      </p:sp>
      <p:sp>
        <p:nvSpPr>
          <p:cNvPr id="60" name="Google Shape;60;p13"/>
          <p:cNvSpPr/>
          <p:nvPr/>
        </p:nvSpPr>
        <p:spPr>
          <a:xfrm>
            <a:off x="11087125" y="19410400"/>
            <a:ext cx="456600" cy="381300"/>
          </a:xfrm>
          <a:prstGeom prst="rect">
            <a:avLst/>
          </a:prstGeom>
          <a:solidFill>
            <a:srgbClr val="B45F06"/>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61" name="Google Shape;61;p13"/>
          <p:cNvSpPr txBox="1"/>
          <p:nvPr/>
        </p:nvSpPr>
        <p:spPr>
          <a:xfrm>
            <a:off x="11589000" y="19325625"/>
            <a:ext cx="26718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B45F06"/>
                </a:solidFill>
                <a:latin typeface="Oswald"/>
                <a:ea typeface="Oswald"/>
                <a:cs typeface="Oswald"/>
                <a:sym typeface="Oswald"/>
              </a:rPr>
              <a:t>LECTURER’S NOTES</a:t>
            </a:r>
            <a:endParaRPr sz="2400">
              <a:solidFill>
                <a:srgbClr val="B45F06"/>
              </a:solidFill>
              <a:latin typeface="Oswald"/>
              <a:ea typeface="Oswald"/>
              <a:cs typeface="Oswald"/>
              <a:sym typeface="Oswald"/>
            </a:endParaRPr>
          </a:p>
        </p:txBody>
      </p:sp>
      <p:sp>
        <p:nvSpPr>
          <p:cNvPr id="62" name="Google Shape;62;p13"/>
          <p:cNvSpPr/>
          <p:nvPr/>
        </p:nvSpPr>
        <p:spPr>
          <a:xfrm>
            <a:off x="6009500" y="19418825"/>
            <a:ext cx="456600" cy="381300"/>
          </a:xfrm>
          <a:prstGeom prst="rect">
            <a:avLst/>
          </a:prstGeom>
          <a:solidFill>
            <a:srgbClr val="999999"/>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999999"/>
              </a:solidFill>
            </a:endParaRPr>
          </a:p>
        </p:txBody>
      </p:sp>
      <p:sp>
        <p:nvSpPr>
          <p:cNvPr id="63" name="Google Shape;63;p13"/>
          <p:cNvSpPr txBox="1"/>
          <p:nvPr/>
        </p:nvSpPr>
        <p:spPr>
          <a:xfrm>
            <a:off x="6511375" y="19334050"/>
            <a:ext cx="19329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999999"/>
                </a:solidFill>
                <a:latin typeface="Oswald"/>
                <a:ea typeface="Oswald"/>
                <a:cs typeface="Oswald"/>
                <a:sym typeface="Oswald"/>
              </a:rPr>
              <a:t>EXTRA</a:t>
            </a:r>
            <a:endParaRPr sz="2400">
              <a:solidFill>
                <a:srgbClr val="999999"/>
              </a:solidFill>
              <a:latin typeface="Oswald"/>
              <a:ea typeface="Oswald"/>
              <a:cs typeface="Oswald"/>
              <a:sym typeface="Oswald"/>
            </a:endParaRPr>
          </a:p>
        </p:txBody>
      </p:sp>
      <p:sp>
        <p:nvSpPr>
          <p:cNvPr id="64" name="Google Shape;64;p13"/>
          <p:cNvSpPr/>
          <p:nvPr/>
        </p:nvSpPr>
        <p:spPr>
          <a:xfrm>
            <a:off x="7956150" y="19427250"/>
            <a:ext cx="456600" cy="381300"/>
          </a:xfrm>
          <a:prstGeom prst="rect">
            <a:avLst/>
          </a:prstGeom>
          <a:solidFill>
            <a:srgbClr val="45818E"/>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45818E"/>
              </a:solidFill>
            </a:endParaRPr>
          </a:p>
        </p:txBody>
      </p:sp>
      <p:sp>
        <p:nvSpPr>
          <p:cNvPr id="65" name="Google Shape;65;p13"/>
          <p:cNvSpPr txBox="1"/>
          <p:nvPr/>
        </p:nvSpPr>
        <p:spPr>
          <a:xfrm>
            <a:off x="188950" y="7490500"/>
            <a:ext cx="14329200" cy="119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600">
                <a:solidFill>
                  <a:srgbClr val="FFD966"/>
                </a:solidFill>
                <a:latin typeface="Oswald"/>
                <a:ea typeface="Oswald"/>
                <a:cs typeface="Oswald"/>
                <a:sym typeface="Oswald"/>
              </a:rPr>
              <a:t>LECTURE I: </a:t>
            </a:r>
            <a:r>
              <a:rPr lang="en" sz="5600">
                <a:solidFill>
                  <a:srgbClr val="FFD966"/>
                </a:solidFill>
                <a:latin typeface="Oswald"/>
                <a:ea typeface="Oswald"/>
                <a:cs typeface="Oswald"/>
                <a:sym typeface="Oswald"/>
              </a:rPr>
              <a:t>Introduction to the Endocrine Physiology </a:t>
            </a:r>
            <a:endParaRPr sz="5600">
              <a:solidFill>
                <a:srgbClr val="FFD966"/>
              </a:solidFill>
              <a:latin typeface="Oswald"/>
              <a:ea typeface="Oswald"/>
              <a:cs typeface="Oswald"/>
              <a:sym typeface="Oswald"/>
            </a:endParaRPr>
          </a:p>
        </p:txBody>
      </p:sp>
      <p:sp>
        <p:nvSpPr>
          <p:cNvPr id="66" name="Google Shape;66;p13"/>
          <p:cNvSpPr txBox="1"/>
          <p:nvPr/>
        </p:nvSpPr>
        <p:spPr>
          <a:xfrm>
            <a:off x="8868350" y="18452325"/>
            <a:ext cx="5285400" cy="8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100">
                <a:solidFill>
                  <a:srgbClr val="434343"/>
                </a:solidFill>
                <a:uFill>
                  <a:noFill/>
                </a:uFill>
                <a:latin typeface="Oswald"/>
                <a:ea typeface="Oswald"/>
                <a:cs typeface="Oswald"/>
                <a:sym typeface="Oswald"/>
                <a:hlinkClick r:id="rId4"/>
              </a:rPr>
              <a:t>EDITING FILE</a:t>
            </a:r>
            <a:endParaRPr sz="4100">
              <a:solidFill>
                <a:srgbClr val="434343"/>
              </a:solidFill>
              <a:latin typeface="Oswald"/>
              <a:ea typeface="Oswald"/>
              <a:cs typeface="Oswald"/>
              <a:sym typeface="Oswa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sp>
        <p:nvSpPr>
          <p:cNvPr id="71" name="Google Shape;71;p14"/>
          <p:cNvSpPr/>
          <p:nvPr/>
        </p:nvSpPr>
        <p:spPr>
          <a:xfrm>
            <a:off x="0" y="656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2" name="Google Shape;72;p14"/>
          <p:cNvSpPr/>
          <p:nvPr/>
        </p:nvSpPr>
        <p:spPr>
          <a:xfrm>
            <a:off x="656616" y="657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3" name="Google Shape;73;p14"/>
          <p:cNvSpPr/>
          <p:nvPr/>
        </p:nvSpPr>
        <p:spPr>
          <a:xfrm rot="10800000">
            <a:off x="302750" y="1222375"/>
            <a:ext cx="13446000" cy="1976100"/>
          </a:xfrm>
          <a:prstGeom prst="round1Rect">
            <a:avLst>
              <a:gd fmla="val 16667" name="adj"/>
            </a:avLst>
          </a:prstGeom>
          <a:noFill/>
          <a:ln cap="flat" cmpd="sng" w="38100">
            <a:solidFill>
              <a:srgbClr val="666666"/>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4" name="Google Shape;74;p14"/>
          <p:cNvSpPr txBox="1"/>
          <p:nvPr/>
        </p:nvSpPr>
        <p:spPr>
          <a:xfrm>
            <a:off x="11409324" y="553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One</a:t>
            </a:r>
            <a:endParaRPr sz="3500">
              <a:latin typeface="Oswald"/>
              <a:ea typeface="Oswald"/>
              <a:cs typeface="Oswald"/>
              <a:sym typeface="Oswald"/>
            </a:endParaRPr>
          </a:p>
        </p:txBody>
      </p:sp>
      <p:sp>
        <p:nvSpPr>
          <p:cNvPr id="75" name="Google Shape;75;p14"/>
          <p:cNvSpPr/>
          <p:nvPr/>
        </p:nvSpPr>
        <p:spPr>
          <a:xfrm>
            <a:off x="780250" y="870041"/>
            <a:ext cx="134460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6" name="Google Shape;76;p14"/>
          <p:cNvSpPr/>
          <p:nvPr/>
        </p:nvSpPr>
        <p:spPr>
          <a:xfrm>
            <a:off x="283700" y="870041"/>
            <a:ext cx="18873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4"/>
          <p:cNvSpPr txBox="1"/>
          <p:nvPr/>
        </p:nvSpPr>
        <p:spPr>
          <a:xfrm>
            <a:off x="331315" y="860941"/>
            <a:ext cx="1887300" cy="4335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2800">
                <a:solidFill>
                  <a:srgbClr val="FFFFFF"/>
                </a:solidFill>
                <a:latin typeface="Oswald"/>
                <a:ea typeface="Oswald"/>
                <a:cs typeface="Oswald"/>
                <a:sym typeface="Oswald"/>
              </a:rPr>
              <a:t>OBJECTIVES</a:t>
            </a:r>
            <a:endParaRPr sz="2800">
              <a:solidFill>
                <a:srgbClr val="FFFFFF"/>
              </a:solidFill>
              <a:latin typeface="Oswald"/>
              <a:ea typeface="Oswald"/>
              <a:cs typeface="Oswald"/>
              <a:sym typeface="Oswald"/>
            </a:endParaRPr>
          </a:p>
        </p:txBody>
      </p:sp>
      <p:sp>
        <p:nvSpPr>
          <p:cNvPr id="78" name="Google Shape;78;p14"/>
          <p:cNvSpPr txBox="1"/>
          <p:nvPr/>
        </p:nvSpPr>
        <p:spPr>
          <a:xfrm>
            <a:off x="929925" y="65676"/>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INTRODUCTION TO</a:t>
            </a:r>
            <a:r>
              <a:rPr lang="en" sz="3200">
                <a:solidFill>
                  <a:srgbClr val="FFFFFF"/>
                </a:solidFill>
                <a:latin typeface="Oswald"/>
                <a:ea typeface="Oswald"/>
                <a:cs typeface="Oswald"/>
                <a:sym typeface="Oswald"/>
              </a:rPr>
              <a:t> THE ENDOCRINE PHYSIOLOGY </a:t>
            </a:r>
            <a:endParaRPr sz="3200">
              <a:solidFill>
                <a:srgbClr val="FFFFFF"/>
              </a:solidFill>
              <a:latin typeface="Oswald"/>
              <a:ea typeface="Oswald"/>
              <a:cs typeface="Oswald"/>
              <a:sym typeface="Oswald"/>
            </a:endParaRPr>
          </a:p>
        </p:txBody>
      </p:sp>
      <p:sp>
        <p:nvSpPr>
          <p:cNvPr id="79" name="Google Shape;79;p14"/>
          <p:cNvSpPr txBox="1"/>
          <p:nvPr/>
        </p:nvSpPr>
        <p:spPr>
          <a:xfrm>
            <a:off x="188014" y="168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1</a:t>
            </a:r>
            <a:endParaRPr sz="4500">
              <a:solidFill>
                <a:srgbClr val="FFFFFF"/>
              </a:solidFill>
              <a:latin typeface="Oswald"/>
              <a:ea typeface="Oswald"/>
              <a:cs typeface="Oswald"/>
              <a:sym typeface="Oswald"/>
            </a:endParaRPr>
          </a:p>
        </p:txBody>
      </p:sp>
      <p:sp>
        <p:nvSpPr>
          <p:cNvPr id="80" name="Google Shape;80;p14"/>
          <p:cNvSpPr txBox="1"/>
          <p:nvPr/>
        </p:nvSpPr>
        <p:spPr>
          <a:xfrm>
            <a:off x="430975" y="1300225"/>
            <a:ext cx="12913500" cy="16704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Times New Roman"/>
              <a:buChar char="-"/>
            </a:pPr>
            <a:r>
              <a:rPr b="1" lang="en">
                <a:latin typeface="Times New Roman"/>
                <a:ea typeface="Times New Roman"/>
                <a:cs typeface="Times New Roman"/>
                <a:sym typeface="Times New Roman"/>
              </a:rPr>
              <a:t>Endocrine vs exocrine gland  </a:t>
            </a:r>
            <a:endParaRPr b="1">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b="1" lang="en">
                <a:latin typeface="Times New Roman"/>
                <a:ea typeface="Times New Roman"/>
                <a:cs typeface="Times New Roman"/>
                <a:sym typeface="Times New Roman"/>
              </a:rPr>
              <a:t>Chemical messengers  </a:t>
            </a:r>
            <a:endParaRPr b="1">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b="1" lang="en">
                <a:latin typeface="Times New Roman"/>
                <a:ea typeface="Times New Roman"/>
                <a:cs typeface="Times New Roman"/>
                <a:sym typeface="Times New Roman"/>
              </a:rPr>
              <a:t>Hormone: Definition, chemical structure </a:t>
            </a:r>
            <a:endParaRPr b="1">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b="1" lang="en">
                <a:latin typeface="Times New Roman"/>
                <a:ea typeface="Times New Roman"/>
                <a:cs typeface="Times New Roman"/>
                <a:sym typeface="Times New Roman"/>
              </a:rPr>
              <a:t>Paracrine, autocrine, endocrine, neuroendocrine signaling</a:t>
            </a:r>
            <a:endParaRPr b="1">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b="1" lang="en">
                <a:latin typeface="Times New Roman"/>
                <a:ea typeface="Times New Roman"/>
                <a:cs typeface="Times New Roman"/>
                <a:sym typeface="Times New Roman"/>
              </a:rPr>
              <a:t>Transport and clearance </a:t>
            </a:r>
            <a:endParaRPr b="1">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b="1" lang="en">
                <a:latin typeface="Times New Roman"/>
                <a:ea typeface="Times New Roman"/>
                <a:cs typeface="Times New Roman"/>
                <a:sym typeface="Times New Roman"/>
              </a:rPr>
              <a:t>Mechanism of action of hormones</a:t>
            </a:r>
            <a:endParaRPr b="1">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b="1" lang="en">
                <a:latin typeface="Times New Roman"/>
                <a:ea typeface="Times New Roman"/>
                <a:cs typeface="Times New Roman"/>
                <a:sym typeface="Times New Roman"/>
              </a:rPr>
              <a:t>Receptors, down-regulation and up-regulation  </a:t>
            </a:r>
            <a:endParaRPr b="1">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b="1" lang="en">
                <a:latin typeface="Times New Roman"/>
                <a:ea typeface="Times New Roman"/>
                <a:cs typeface="Times New Roman"/>
                <a:sym typeface="Times New Roman"/>
              </a:rPr>
              <a:t>Intracellular signaling: second messenger (cAMP, IP3)</a:t>
            </a:r>
            <a:endParaRPr b="1">
              <a:latin typeface="Times New Roman"/>
              <a:ea typeface="Times New Roman"/>
              <a:cs typeface="Times New Roman"/>
              <a:sym typeface="Times New Roman"/>
            </a:endParaRPr>
          </a:p>
        </p:txBody>
      </p:sp>
      <p:sp>
        <p:nvSpPr>
          <p:cNvPr id="81" name="Google Shape;81;p14"/>
          <p:cNvSpPr/>
          <p:nvPr/>
        </p:nvSpPr>
        <p:spPr>
          <a:xfrm>
            <a:off x="558978" y="3435802"/>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82" name="Google Shape;82;p14"/>
          <p:cNvSpPr txBox="1"/>
          <p:nvPr/>
        </p:nvSpPr>
        <p:spPr>
          <a:xfrm>
            <a:off x="1085850" y="3332550"/>
            <a:ext cx="6172200" cy="53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1C232"/>
                </a:solidFill>
                <a:latin typeface="Oswald"/>
                <a:ea typeface="Oswald"/>
                <a:cs typeface="Oswald"/>
                <a:sym typeface="Oswald"/>
              </a:rPr>
              <a:t>Introduction</a:t>
            </a:r>
            <a:endParaRPr sz="3600">
              <a:solidFill>
                <a:srgbClr val="F1C232"/>
              </a:solidFill>
              <a:latin typeface="Oswald"/>
              <a:ea typeface="Oswald"/>
              <a:cs typeface="Oswald"/>
              <a:sym typeface="Oswald"/>
            </a:endParaRPr>
          </a:p>
        </p:txBody>
      </p:sp>
      <p:sp>
        <p:nvSpPr>
          <p:cNvPr id="83" name="Google Shape;83;p14"/>
          <p:cNvSpPr txBox="1"/>
          <p:nvPr/>
        </p:nvSpPr>
        <p:spPr>
          <a:xfrm>
            <a:off x="558975" y="4773625"/>
            <a:ext cx="3652800" cy="232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latin typeface="Oswald"/>
                <a:ea typeface="Oswald"/>
                <a:cs typeface="Oswald"/>
                <a:sym typeface="Oswald"/>
              </a:rPr>
              <a:t>Exocrine Glands </a:t>
            </a:r>
            <a:endParaRPr sz="2500">
              <a:latin typeface="Oswald"/>
              <a:ea typeface="Oswald"/>
              <a:cs typeface="Oswald"/>
              <a:sym typeface="Oswald"/>
            </a:endParaRPr>
          </a:p>
          <a:p>
            <a:pPr indent="-355600" lvl="0" marL="457200" rtl="0" algn="l">
              <a:spcBef>
                <a:spcPts val="0"/>
              </a:spcBef>
              <a:spcAft>
                <a:spcPts val="0"/>
              </a:spcAft>
              <a:buClr>
                <a:srgbClr val="45818E"/>
              </a:buClr>
              <a:buSzPts val="2000"/>
              <a:buFont typeface="Times New Roman"/>
              <a:buChar char="-"/>
            </a:pPr>
            <a:r>
              <a:rPr lang="en" sz="2000">
                <a:solidFill>
                  <a:srgbClr val="45818E"/>
                </a:solidFill>
                <a:latin typeface="Times New Roman"/>
                <a:ea typeface="Times New Roman"/>
                <a:cs typeface="Times New Roman"/>
                <a:sym typeface="Times New Roman"/>
              </a:rPr>
              <a:t>Ducts</a:t>
            </a:r>
            <a:endParaRPr sz="2000">
              <a:solidFill>
                <a:srgbClr val="45818E"/>
              </a:solidFill>
              <a:latin typeface="Times New Roman"/>
              <a:ea typeface="Times New Roman"/>
              <a:cs typeface="Times New Roman"/>
              <a:sym typeface="Times New Roman"/>
            </a:endParaRPr>
          </a:p>
          <a:p>
            <a:pPr indent="-355600" lvl="0" marL="457200" rtl="0" algn="l">
              <a:spcBef>
                <a:spcPts val="0"/>
              </a:spcBef>
              <a:spcAft>
                <a:spcPts val="0"/>
              </a:spcAft>
              <a:buClr>
                <a:srgbClr val="45818E"/>
              </a:buClr>
              <a:buSzPts val="2000"/>
              <a:buFont typeface="Times New Roman"/>
              <a:buChar char="-"/>
            </a:pPr>
            <a:r>
              <a:rPr lang="en" sz="2000">
                <a:solidFill>
                  <a:srgbClr val="45818E"/>
                </a:solidFill>
                <a:latin typeface="Times New Roman"/>
                <a:ea typeface="Times New Roman"/>
                <a:cs typeface="Times New Roman"/>
                <a:sym typeface="Times New Roman"/>
              </a:rPr>
              <a:t>Secrete enzymes </a:t>
            </a:r>
            <a:endParaRPr sz="2000">
              <a:solidFill>
                <a:srgbClr val="45818E"/>
              </a:solidFill>
              <a:latin typeface="Times New Roman"/>
              <a:ea typeface="Times New Roman"/>
              <a:cs typeface="Times New Roman"/>
              <a:sym typeface="Times New Roman"/>
            </a:endParaRPr>
          </a:p>
          <a:p>
            <a:pPr indent="-355600" lvl="0" marL="457200" rtl="0" algn="l">
              <a:spcBef>
                <a:spcPts val="0"/>
              </a:spcBef>
              <a:spcAft>
                <a:spcPts val="0"/>
              </a:spcAft>
              <a:buClr>
                <a:srgbClr val="45818E"/>
              </a:buClr>
              <a:buSzPts val="2000"/>
              <a:buFont typeface="Times New Roman"/>
              <a:buChar char="-"/>
            </a:pPr>
            <a:r>
              <a:rPr lang="en" sz="2000">
                <a:solidFill>
                  <a:srgbClr val="45818E"/>
                </a:solidFill>
                <a:latin typeface="Times New Roman"/>
                <a:ea typeface="Times New Roman"/>
                <a:cs typeface="Times New Roman"/>
                <a:sym typeface="Times New Roman"/>
              </a:rPr>
              <a:t>Secretion into lumen of ducts and body surfaces </a:t>
            </a:r>
            <a:r>
              <a:rPr lang="en" sz="2000">
                <a:solidFill>
                  <a:srgbClr val="999999"/>
                </a:solidFill>
                <a:latin typeface="Times New Roman"/>
                <a:ea typeface="Times New Roman"/>
                <a:cs typeface="Times New Roman"/>
                <a:sym typeface="Times New Roman"/>
              </a:rPr>
              <a:t>(e.g. sweat glands)  </a:t>
            </a:r>
            <a:endParaRPr sz="20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a:p>
          <a:p>
            <a:pPr indent="0" lvl="0" marL="0" rtl="0" algn="l">
              <a:spcBef>
                <a:spcPts val="0"/>
              </a:spcBef>
              <a:spcAft>
                <a:spcPts val="0"/>
              </a:spcAft>
              <a:buNone/>
            </a:pPr>
            <a:r>
              <a:rPr lang="en" sz="2500">
                <a:latin typeface="Oswald"/>
                <a:ea typeface="Oswald"/>
                <a:cs typeface="Oswald"/>
                <a:sym typeface="Oswald"/>
              </a:rPr>
              <a:t>Endocrine Glands </a:t>
            </a:r>
            <a:endParaRPr sz="2500">
              <a:latin typeface="Oswald"/>
              <a:ea typeface="Oswald"/>
              <a:cs typeface="Oswald"/>
              <a:sym typeface="Oswald"/>
            </a:endParaRPr>
          </a:p>
          <a:p>
            <a:pPr indent="-355600" lvl="0" marL="457200" rtl="0" algn="l">
              <a:spcBef>
                <a:spcPts val="0"/>
              </a:spcBef>
              <a:spcAft>
                <a:spcPts val="0"/>
              </a:spcAft>
              <a:buClr>
                <a:srgbClr val="45818E"/>
              </a:buClr>
              <a:buSzPts val="2000"/>
              <a:buFont typeface="Times New Roman"/>
              <a:buChar char="-"/>
            </a:pPr>
            <a:r>
              <a:rPr lang="en" sz="2000">
                <a:solidFill>
                  <a:srgbClr val="45818E"/>
                </a:solidFill>
                <a:latin typeface="Times New Roman"/>
                <a:ea typeface="Times New Roman"/>
                <a:cs typeface="Times New Roman"/>
                <a:sym typeface="Times New Roman"/>
              </a:rPr>
              <a:t>No ducts </a:t>
            </a:r>
            <a:endParaRPr sz="2000">
              <a:solidFill>
                <a:srgbClr val="45818E"/>
              </a:solidFill>
              <a:latin typeface="Times New Roman"/>
              <a:ea typeface="Times New Roman"/>
              <a:cs typeface="Times New Roman"/>
              <a:sym typeface="Times New Roman"/>
            </a:endParaRPr>
          </a:p>
          <a:p>
            <a:pPr indent="-355600" lvl="0" marL="457200" rtl="0" algn="l">
              <a:spcBef>
                <a:spcPts val="0"/>
              </a:spcBef>
              <a:spcAft>
                <a:spcPts val="0"/>
              </a:spcAft>
              <a:buClr>
                <a:srgbClr val="45818E"/>
              </a:buClr>
              <a:buSzPts val="2000"/>
              <a:buFont typeface="Times New Roman"/>
              <a:buChar char="-"/>
            </a:pPr>
            <a:r>
              <a:rPr lang="en" sz="2000">
                <a:solidFill>
                  <a:srgbClr val="45818E"/>
                </a:solidFill>
                <a:latin typeface="Times New Roman"/>
                <a:ea typeface="Times New Roman"/>
                <a:cs typeface="Times New Roman"/>
                <a:sym typeface="Times New Roman"/>
              </a:rPr>
              <a:t>Secrete chemical messengers</a:t>
            </a:r>
            <a:endParaRPr sz="2000">
              <a:solidFill>
                <a:srgbClr val="45818E"/>
              </a:solidFill>
              <a:latin typeface="Times New Roman"/>
              <a:ea typeface="Times New Roman"/>
              <a:cs typeface="Times New Roman"/>
              <a:sym typeface="Times New Roman"/>
            </a:endParaRPr>
          </a:p>
          <a:p>
            <a:pPr indent="-355600" lvl="0" marL="457200" rtl="0" algn="l">
              <a:spcBef>
                <a:spcPts val="0"/>
              </a:spcBef>
              <a:spcAft>
                <a:spcPts val="0"/>
              </a:spcAft>
              <a:buClr>
                <a:srgbClr val="45818E"/>
              </a:buClr>
              <a:buSzPts val="2000"/>
              <a:buFont typeface="Times New Roman"/>
              <a:buChar char="-"/>
            </a:pPr>
            <a:r>
              <a:rPr lang="en" sz="2000">
                <a:solidFill>
                  <a:srgbClr val="45818E"/>
                </a:solidFill>
                <a:latin typeface="Times New Roman"/>
                <a:ea typeface="Times New Roman"/>
                <a:cs typeface="Times New Roman"/>
                <a:sym typeface="Times New Roman"/>
              </a:rPr>
              <a:t>Secretion into bloodstream </a:t>
            </a:r>
            <a:endParaRPr sz="2000">
              <a:solidFill>
                <a:srgbClr val="45818E"/>
              </a:solidFill>
              <a:latin typeface="Times New Roman"/>
              <a:ea typeface="Times New Roman"/>
              <a:cs typeface="Times New Roman"/>
              <a:sym typeface="Times New Roman"/>
            </a:endParaRPr>
          </a:p>
        </p:txBody>
      </p:sp>
      <p:sp>
        <p:nvSpPr>
          <p:cNvPr id="84" name="Google Shape;84;p14"/>
          <p:cNvSpPr/>
          <p:nvPr/>
        </p:nvSpPr>
        <p:spPr>
          <a:xfrm>
            <a:off x="4410963" y="5085150"/>
            <a:ext cx="48300" cy="5944800"/>
          </a:xfrm>
          <a:prstGeom prst="rect">
            <a:avLst/>
          </a:prstGeom>
          <a:solidFill>
            <a:srgbClr val="F1C232"/>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85" name="Google Shape;85;p14"/>
          <p:cNvSpPr txBox="1"/>
          <p:nvPr/>
        </p:nvSpPr>
        <p:spPr>
          <a:xfrm>
            <a:off x="4607451" y="4690300"/>
            <a:ext cx="5811000" cy="28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a:latin typeface="Times New Roman"/>
                <a:ea typeface="Times New Roman"/>
                <a:cs typeface="Times New Roman"/>
                <a:sym typeface="Times New Roman"/>
              </a:rPr>
              <a:t>The activities of cells, tissues and organs are</a:t>
            </a:r>
            <a:endParaRPr b="1" sz="1800">
              <a:latin typeface="Times New Roman"/>
              <a:ea typeface="Times New Roman"/>
              <a:cs typeface="Times New Roman"/>
              <a:sym typeface="Times New Roman"/>
            </a:endParaRPr>
          </a:p>
          <a:p>
            <a:pPr indent="0" lvl="0" marL="0" rtl="0" algn="l">
              <a:spcBef>
                <a:spcPts val="0"/>
              </a:spcBef>
              <a:spcAft>
                <a:spcPts val="0"/>
              </a:spcAft>
              <a:buNone/>
            </a:pPr>
            <a:r>
              <a:rPr b="1" lang="en" sz="1800">
                <a:latin typeface="Times New Roman"/>
                <a:ea typeface="Times New Roman"/>
                <a:cs typeface="Times New Roman"/>
                <a:sym typeface="Times New Roman"/>
              </a:rPr>
              <a:t>coordinated by chemical messengers, these can be classified in the following manner: </a:t>
            </a:r>
            <a:endParaRPr b="1" sz="1700">
              <a:latin typeface="Times New Roman"/>
              <a:ea typeface="Times New Roman"/>
              <a:cs typeface="Times New Roman"/>
              <a:sym typeface="Times New Roman"/>
            </a:endParaRPr>
          </a:p>
          <a:p>
            <a:pPr indent="0" lvl="0" marL="0" rtl="0" algn="l">
              <a:spcBef>
                <a:spcPts val="0"/>
              </a:spcBef>
              <a:spcAft>
                <a:spcPts val="0"/>
              </a:spcAft>
              <a:buNone/>
            </a:pPr>
            <a:r>
              <a:t/>
            </a:r>
            <a:endParaRPr b="1" sz="1700">
              <a:latin typeface="Times New Roman"/>
              <a:ea typeface="Times New Roman"/>
              <a:cs typeface="Times New Roman"/>
              <a:sym typeface="Times New Roman"/>
            </a:endParaRPr>
          </a:p>
          <a:p>
            <a:pPr indent="-336550" lvl="0" marL="457200" rtl="0" algn="l">
              <a:lnSpc>
                <a:spcPct val="115000"/>
              </a:lnSpc>
              <a:spcBef>
                <a:spcPts val="0"/>
              </a:spcBef>
              <a:spcAft>
                <a:spcPts val="0"/>
              </a:spcAft>
              <a:buSzPts val="1700"/>
              <a:buFont typeface="Times New Roman"/>
              <a:buAutoNum type="arabicPeriod"/>
            </a:pPr>
            <a:r>
              <a:rPr b="1" lang="en" sz="1700">
                <a:latin typeface="Times New Roman"/>
                <a:ea typeface="Times New Roman"/>
                <a:cs typeface="Times New Roman"/>
                <a:sym typeface="Times New Roman"/>
              </a:rPr>
              <a:t>Neurotransmitters:</a:t>
            </a:r>
            <a:r>
              <a:rPr lang="en" sz="1700">
                <a:latin typeface="Times New Roman"/>
                <a:ea typeface="Times New Roman"/>
                <a:cs typeface="Times New Roman"/>
                <a:sym typeface="Times New Roman"/>
              </a:rPr>
              <a:t> Chemical substance released from the axon of one neuron across a synaptic cleft to act on another cell. </a:t>
            </a:r>
            <a:endParaRPr sz="1700">
              <a:solidFill>
                <a:srgbClr val="45818E"/>
              </a:solidFill>
              <a:latin typeface="Times New Roman"/>
              <a:ea typeface="Times New Roman"/>
              <a:cs typeface="Times New Roman"/>
              <a:sym typeface="Times New Roman"/>
            </a:endParaRPr>
          </a:p>
          <a:p>
            <a:pPr indent="-336550" lvl="0" marL="457200" rtl="0" algn="l">
              <a:lnSpc>
                <a:spcPct val="115000"/>
              </a:lnSpc>
              <a:spcBef>
                <a:spcPts val="0"/>
              </a:spcBef>
              <a:spcAft>
                <a:spcPts val="0"/>
              </a:spcAft>
              <a:buSzPts val="1700"/>
              <a:buFont typeface="Times New Roman"/>
              <a:buAutoNum type="arabicPeriod"/>
            </a:pPr>
            <a:r>
              <a:rPr b="1" lang="en" sz="1700">
                <a:latin typeface="Times New Roman"/>
                <a:ea typeface="Times New Roman"/>
                <a:cs typeface="Times New Roman"/>
                <a:sym typeface="Times New Roman"/>
              </a:rPr>
              <a:t>Endocrine Hormones:</a:t>
            </a:r>
            <a:r>
              <a:rPr lang="en" sz="1700">
                <a:latin typeface="Times New Roman"/>
                <a:ea typeface="Times New Roman"/>
                <a:cs typeface="Times New Roman"/>
                <a:sym typeface="Times New Roman"/>
              </a:rPr>
              <a:t> Chemical substance released by mostly glands into the bloodstream. </a:t>
            </a:r>
            <a:endParaRPr sz="1700">
              <a:latin typeface="Times New Roman"/>
              <a:ea typeface="Times New Roman"/>
              <a:cs typeface="Times New Roman"/>
              <a:sym typeface="Times New Roman"/>
            </a:endParaRPr>
          </a:p>
          <a:p>
            <a:pPr indent="-336550" lvl="0" marL="457200" rtl="0" algn="l">
              <a:lnSpc>
                <a:spcPct val="115000"/>
              </a:lnSpc>
              <a:spcBef>
                <a:spcPts val="0"/>
              </a:spcBef>
              <a:spcAft>
                <a:spcPts val="0"/>
              </a:spcAft>
              <a:buSzPts val="1700"/>
              <a:buFont typeface="Times New Roman"/>
              <a:buAutoNum type="arabicPeriod"/>
            </a:pPr>
            <a:r>
              <a:rPr b="1" lang="en" sz="1700">
                <a:latin typeface="Times New Roman"/>
                <a:ea typeface="Times New Roman"/>
                <a:cs typeface="Times New Roman"/>
                <a:sym typeface="Times New Roman"/>
              </a:rPr>
              <a:t>Autocrine Secretions:</a:t>
            </a:r>
            <a:r>
              <a:rPr lang="en" sz="1700">
                <a:latin typeface="Times New Roman"/>
                <a:ea typeface="Times New Roman"/>
                <a:cs typeface="Times New Roman"/>
                <a:sym typeface="Times New Roman"/>
              </a:rPr>
              <a:t> Chemical substance secreted by a cell into the ECF to affect the function of the same cell that produced them. </a:t>
            </a:r>
            <a:endParaRPr sz="1700">
              <a:latin typeface="Times New Roman"/>
              <a:ea typeface="Times New Roman"/>
              <a:cs typeface="Times New Roman"/>
              <a:sym typeface="Times New Roman"/>
            </a:endParaRPr>
          </a:p>
          <a:p>
            <a:pPr indent="-336550" lvl="0" marL="457200" rtl="0" algn="l">
              <a:lnSpc>
                <a:spcPct val="115000"/>
              </a:lnSpc>
              <a:spcBef>
                <a:spcPts val="0"/>
              </a:spcBef>
              <a:spcAft>
                <a:spcPts val="0"/>
              </a:spcAft>
              <a:buSzPts val="1700"/>
              <a:buFont typeface="Times New Roman"/>
              <a:buAutoNum type="arabicPeriod"/>
            </a:pPr>
            <a:r>
              <a:rPr b="1" lang="en" sz="1700">
                <a:latin typeface="Times New Roman"/>
                <a:ea typeface="Times New Roman"/>
                <a:cs typeface="Times New Roman"/>
                <a:sym typeface="Times New Roman"/>
              </a:rPr>
              <a:t>Paracrine Secretions: </a:t>
            </a:r>
            <a:r>
              <a:rPr lang="en" sz="1700">
                <a:latin typeface="Times New Roman"/>
                <a:ea typeface="Times New Roman"/>
                <a:cs typeface="Times New Roman"/>
                <a:sym typeface="Times New Roman"/>
              </a:rPr>
              <a:t>Chemical substance secreted by a cell into the ECF to affect the function of adjacent cells other than those that produced them..</a:t>
            </a:r>
            <a:r>
              <a:rPr lang="en" sz="1700">
                <a:latin typeface="Times New Roman"/>
                <a:ea typeface="Times New Roman"/>
                <a:cs typeface="Times New Roman"/>
                <a:sym typeface="Times New Roman"/>
              </a:rPr>
              <a:t> </a:t>
            </a:r>
            <a:r>
              <a:rPr lang="en" sz="1700">
                <a:solidFill>
                  <a:srgbClr val="999999"/>
                </a:solidFill>
                <a:latin typeface="Times New Roman"/>
                <a:ea typeface="Times New Roman"/>
                <a:cs typeface="Times New Roman"/>
                <a:sym typeface="Times New Roman"/>
              </a:rPr>
              <a:t>(e.g. histamine by ECL cells) </a:t>
            </a:r>
            <a:endParaRPr sz="1700">
              <a:solidFill>
                <a:srgbClr val="999999"/>
              </a:solidFill>
              <a:latin typeface="Times New Roman"/>
              <a:ea typeface="Times New Roman"/>
              <a:cs typeface="Times New Roman"/>
              <a:sym typeface="Times New Roman"/>
            </a:endParaRPr>
          </a:p>
          <a:p>
            <a:pPr indent="-336550" lvl="0" marL="457200" rtl="0" algn="l">
              <a:lnSpc>
                <a:spcPct val="115000"/>
              </a:lnSpc>
              <a:spcBef>
                <a:spcPts val="0"/>
              </a:spcBef>
              <a:spcAft>
                <a:spcPts val="0"/>
              </a:spcAft>
              <a:buClr>
                <a:srgbClr val="45818E"/>
              </a:buClr>
              <a:buSzPts val="1700"/>
              <a:buFont typeface="Times New Roman"/>
              <a:buAutoNum type="arabicPeriod"/>
            </a:pPr>
            <a:r>
              <a:rPr b="1" lang="en" sz="1700">
                <a:solidFill>
                  <a:srgbClr val="45818E"/>
                </a:solidFill>
                <a:latin typeface="Times New Roman"/>
                <a:ea typeface="Times New Roman"/>
                <a:cs typeface="Times New Roman"/>
                <a:sym typeface="Times New Roman"/>
              </a:rPr>
              <a:t>Cytokines</a:t>
            </a:r>
            <a:r>
              <a:rPr b="1" baseline="30000" lang="en" sz="1700">
                <a:solidFill>
                  <a:srgbClr val="45818E"/>
                </a:solidFill>
                <a:latin typeface="Times New Roman"/>
                <a:ea typeface="Times New Roman"/>
                <a:cs typeface="Times New Roman"/>
                <a:sym typeface="Times New Roman"/>
              </a:rPr>
              <a:t>1</a:t>
            </a:r>
            <a:r>
              <a:rPr b="1" lang="en" sz="1700">
                <a:solidFill>
                  <a:srgbClr val="45818E"/>
                </a:solidFill>
                <a:latin typeface="Times New Roman"/>
                <a:ea typeface="Times New Roman"/>
                <a:cs typeface="Times New Roman"/>
                <a:sym typeface="Times New Roman"/>
              </a:rPr>
              <a:t>: </a:t>
            </a:r>
            <a:r>
              <a:rPr lang="en" sz="1700">
                <a:solidFill>
                  <a:srgbClr val="45818E"/>
                </a:solidFill>
                <a:latin typeface="Times New Roman"/>
                <a:ea typeface="Times New Roman"/>
                <a:cs typeface="Times New Roman"/>
                <a:sym typeface="Times New Roman"/>
              </a:rPr>
              <a:t>Chemical substance released by cells into the ECF and can function as autocrines, endocrines and paracrines. Peptides (interleukins, lymphokines, adipokines)</a:t>
            </a:r>
            <a:endParaRPr sz="1700">
              <a:solidFill>
                <a:srgbClr val="45818E"/>
              </a:solidFill>
              <a:latin typeface="Times New Roman"/>
              <a:ea typeface="Times New Roman"/>
              <a:cs typeface="Times New Roman"/>
              <a:sym typeface="Times New Roman"/>
            </a:endParaRPr>
          </a:p>
          <a:p>
            <a:pPr indent="-336550" lvl="0" marL="457200" rtl="0" algn="l">
              <a:lnSpc>
                <a:spcPct val="115000"/>
              </a:lnSpc>
              <a:spcBef>
                <a:spcPts val="0"/>
              </a:spcBef>
              <a:spcAft>
                <a:spcPts val="0"/>
              </a:spcAft>
              <a:buClr>
                <a:srgbClr val="45818E"/>
              </a:buClr>
              <a:buSzPts val="1700"/>
              <a:buFont typeface="Times New Roman"/>
              <a:buAutoNum type="arabicPeriod"/>
            </a:pPr>
            <a:r>
              <a:rPr b="1" lang="en" sz="1700">
                <a:solidFill>
                  <a:srgbClr val="45818E"/>
                </a:solidFill>
                <a:latin typeface="Times New Roman"/>
                <a:ea typeface="Times New Roman"/>
                <a:cs typeface="Times New Roman"/>
                <a:sym typeface="Times New Roman"/>
              </a:rPr>
              <a:t>Neuroendocrine Hormones: </a:t>
            </a:r>
            <a:r>
              <a:rPr lang="en" sz="1700">
                <a:solidFill>
                  <a:srgbClr val="45818E"/>
                </a:solidFill>
                <a:latin typeface="Times New Roman"/>
                <a:ea typeface="Times New Roman"/>
                <a:cs typeface="Times New Roman"/>
                <a:sym typeface="Times New Roman"/>
              </a:rPr>
              <a:t>Chemical substance released by neuronal axons directly into the bloodstream. </a:t>
            </a:r>
            <a:endParaRPr sz="1700">
              <a:solidFill>
                <a:srgbClr val="45818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700">
              <a:solidFill>
                <a:srgbClr val="45818E"/>
              </a:solidFill>
              <a:latin typeface="Times New Roman"/>
              <a:ea typeface="Times New Roman"/>
              <a:cs typeface="Times New Roman"/>
              <a:sym typeface="Times New Roman"/>
            </a:endParaRPr>
          </a:p>
        </p:txBody>
      </p:sp>
      <p:pic>
        <p:nvPicPr>
          <p:cNvPr id="86" name="Google Shape;86;p14"/>
          <p:cNvPicPr preferRelativeResize="0"/>
          <p:nvPr/>
        </p:nvPicPr>
        <p:blipFill>
          <a:blip r:embed="rId3">
            <a:alphaModFix/>
          </a:blip>
          <a:stretch>
            <a:fillRect/>
          </a:stretch>
        </p:blipFill>
        <p:spPr>
          <a:xfrm>
            <a:off x="962325" y="8445250"/>
            <a:ext cx="2116956" cy="1469025"/>
          </a:xfrm>
          <a:prstGeom prst="rect">
            <a:avLst/>
          </a:prstGeom>
          <a:noFill/>
          <a:ln cap="flat" cmpd="sng" w="9525">
            <a:solidFill>
              <a:srgbClr val="000000"/>
            </a:solidFill>
            <a:prstDash val="solid"/>
            <a:round/>
            <a:headEnd len="sm" w="sm" type="none"/>
            <a:tailEnd len="sm" w="sm" type="none"/>
          </a:ln>
        </p:spPr>
      </p:pic>
      <p:sp>
        <p:nvSpPr>
          <p:cNvPr id="87" name="Google Shape;87;p14"/>
          <p:cNvSpPr txBox="1"/>
          <p:nvPr/>
        </p:nvSpPr>
        <p:spPr>
          <a:xfrm>
            <a:off x="468150" y="3957676"/>
            <a:ext cx="13069500" cy="746400"/>
          </a:xfrm>
          <a:prstGeom prst="rect">
            <a:avLst/>
          </a:prstGeom>
          <a:noFill/>
          <a:ln cap="flat" cmpd="sng" w="9525">
            <a:solidFill>
              <a:srgbClr val="F1C23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000">
                <a:solidFill>
                  <a:schemeClr val="dk1"/>
                </a:solidFill>
                <a:latin typeface="Times New Roman"/>
                <a:ea typeface="Times New Roman"/>
                <a:cs typeface="Times New Roman"/>
                <a:sym typeface="Times New Roman"/>
              </a:rPr>
              <a:t>What are hormones?</a:t>
            </a:r>
            <a:r>
              <a:rPr lang="en" sz="2000">
                <a:solidFill>
                  <a:schemeClr val="dk1"/>
                </a:solidFill>
                <a:latin typeface="Times New Roman"/>
                <a:ea typeface="Times New Roman"/>
                <a:cs typeface="Times New Roman"/>
                <a:sym typeface="Times New Roman"/>
              </a:rPr>
              <a:t> Chemical substances secreted in a small amount from endocrine gland directly to the bloodstream in response to stimulus to cause physiological responses at the target tissues.</a:t>
            </a:r>
            <a:endParaRPr sz="2000">
              <a:solidFill>
                <a:schemeClr val="dk1"/>
              </a:solidFill>
              <a:latin typeface="Times New Roman"/>
              <a:ea typeface="Times New Roman"/>
              <a:cs typeface="Times New Roman"/>
              <a:sym typeface="Times New Roman"/>
            </a:endParaRPr>
          </a:p>
        </p:txBody>
      </p:sp>
      <p:graphicFrame>
        <p:nvGraphicFramePr>
          <p:cNvPr id="88" name="Google Shape;88;p14"/>
          <p:cNvGraphicFramePr/>
          <p:nvPr/>
        </p:nvGraphicFramePr>
        <p:xfrm>
          <a:off x="235125" y="11613797"/>
          <a:ext cx="3000000" cy="3000000"/>
        </p:xfrm>
        <a:graphic>
          <a:graphicData uri="http://schemas.openxmlformats.org/drawingml/2006/table">
            <a:tbl>
              <a:tblPr>
                <a:noFill/>
                <a:tableStyleId>{316F23EA-2B12-451B-8313-ED1200E3DD14}</a:tableStyleId>
              </a:tblPr>
              <a:tblGrid>
                <a:gridCol w="4559325"/>
                <a:gridCol w="4559325"/>
                <a:gridCol w="4559325"/>
              </a:tblGrid>
              <a:tr h="595150">
                <a:tc gridSpan="3">
                  <a:txBody>
                    <a:bodyPr/>
                    <a:lstStyle/>
                    <a:p>
                      <a:pPr indent="0" lvl="0" marL="0" rtl="0" algn="ctr">
                        <a:spcBef>
                          <a:spcPts val="0"/>
                        </a:spcBef>
                        <a:spcAft>
                          <a:spcPts val="0"/>
                        </a:spcAft>
                        <a:buNone/>
                      </a:pPr>
                      <a:r>
                        <a:rPr lang="en" sz="3600">
                          <a:solidFill>
                            <a:schemeClr val="lt1"/>
                          </a:solidFill>
                          <a:latin typeface="Oswald"/>
                          <a:ea typeface="Oswald"/>
                          <a:cs typeface="Oswald"/>
                          <a:sym typeface="Oswald"/>
                        </a:rPr>
                        <a:t>According to Chemical Structure </a:t>
                      </a:r>
                      <a:endParaRPr sz="3600">
                        <a:solidFill>
                          <a:schemeClr val="lt1"/>
                        </a:solidFill>
                        <a:latin typeface="Oswald"/>
                        <a:ea typeface="Oswald"/>
                        <a:cs typeface="Oswald"/>
                        <a:sym typeface="Oswald"/>
                      </a:endParaRPr>
                    </a:p>
                  </a:txBody>
                  <a:tcPr marT="91425" marB="91425" marR="91425" marL="91425">
                    <a:solidFill>
                      <a:srgbClr val="F1C232"/>
                    </a:solidFill>
                  </a:tcPr>
                </a:tc>
                <a:tc hMerge="1"/>
                <a:tc hMerge="1"/>
              </a:tr>
              <a:tr h="1103575">
                <a:tc>
                  <a:txBody>
                    <a:bodyPr/>
                    <a:lstStyle/>
                    <a:p>
                      <a:pPr indent="0" lvl="0" marL="0" rtl="0" algn="ctr">
                        <a:lnSpc>
                          <a:spcPct val="115000"/>
                        </a:lnSpc>
                        <a:spcBef>
                          <a:spcPts val="0"/>
                        </a:spcBef>
                        <a:spcAft>
                          <a:spcPts val="0"/>
                        </a:spcAft>
                        <a:buNone/>
                      </a:pPr>
                      <a:r>
                        <a:t/>
                      </a:r>
                      <a:endParaRPr b="1" sz="1800">
                        <a:solidFill>
                          <a:schemeClr val="dk1"/>
                        </a:solidFill>
                        <a:latin typeface="Times New Roman"/>
                        <a:ea typeface="Times New Roman"/>
                        <a:cs typeface="Times New Roman"/>
                        <a:sym typeface="Times New Roman"/>
                      </a:endParaRPr>
                    </a:p>
                    <a:p>
                      <a:pPr indent="0" lvl="0" marL="0" rtl="0" algn="ctr">
                        <a:lnSpc>
                          <a:spcPct val="115000"/>
                        </a:lnSpc>
                        <a:spcBef>
                          <a:spcPts val="0"/>
                        </a:spcBef>
                        <a:spcAft>
                          <a:spcPts val="0"/>
                        </a:spcAft>
                        <a:buNone/>
                      </a:pPr>
                      <a:r>
                        <a:rPr b="1" lang="en" sz="1800">
                          <a:solidFill>
                            <a:schemeClr val="dk1"/>
                          </a:solidFill>
                          <a:latin typeface="Times New Roman"/>
                          <a:ea typeface="Times New Roman"/>
                          <a:cs typeface="Times New Roman"/>
                          <a:sym typeface="Times New Roman"/>
                        </a:rPr>
                        <a:t>Peptides and Proteins</a:t>
                      </a:r>
                      <a:endParaRPr sz="1800"/>
                    </a:p>
                  </a:txBody>
                  <a:tcPr marT="91425" marB="91425" marR="91425" marL="91425"/>
                </a:tc>
                <a:tc>
                  <a:txBody>
                    <a:bodyPr/>
                    <a:lstStyle/>
                    <a:p>
                      <a:pPr indent="0" lvl="0" marL="0" rtl="0" algn="ctr">
                        <a:spcBef>
                          <a:spcPts val="0"/>
                        </a:spcBef>
                        <a:spcAft>
                          <a:spcPts val="0"/>
                        </a:spcAft>
                        <a:buNone/>
                      </a:pPr>
                      <a:r>
                        <a:t/>
                      </a:r>
                      <a:endParaRPr b="1" sz="1800">
                        <a:latin typeface="Merriweather"/>
                        <a:ea typeface="Merriweather"/>
                        <a:cs typeface="Merriweather"/>
                        <a:sym typeface="Merriweather"/>
                      </a:endParaRPr>
                    </a:p>
                    <a:p>
                      <a:pPr indent="0" lvl="0" marL="0" rtl="0" algn="ctr">
                        <a:spcBef>
                          <a:spcPts val="0"/>
                        </a:spcBef>
                        <a:spcAft>
                          <a:spcPts val="0"/>
                        </a:spcAft>
                        <a:buNone/>
                      </a:pPr>
                      <a:r>
                        <a:rPr b="1" lang="en" sz="1800">
                          <a:latin typeface="Merriweather"/>
                          <a:ea typeface="Merriweather"/>
                          <a:cs typeface="Merriweather"/>
                          <a:sym typeface="Merriweather"/>
                        </a:rPr>
                        <a:t>Steroid Hormones</a:t>
                      </a:r>
                      <a:endParaRPr b="1" sz="1800">
                        <a:latin typeface="Merriweather"/>
                        <a:ea typeface="Merriweather"/>
                        <a:cs typeface="Merriweather"/>
                        <a:sym typeface="Merriweather"/>
                      </a:endParaRPr>
                    </a:p>
                  </a:txBody>
                  <a:tcPr marT="91425" marB="91425" marR="91425" marL="91425"/>
                </a:tc>
                <a:tc>
                  <a:txBody>
                    <a:bodyPr/>
                    <a:lstStyle/>
                    <a:p>
                      <a:pPr indent="0" lvl="0" marL="0" rtl="0" algn="ctr">
                        <a:lnSpc>
                          <a:spcPct val="115000"/>
                        </a:lnSpc>
                        <a:spcBef>
                          <a:spcPts val="0"/>
                        </a:spcBef>
                        <a:spcAft>
                          <a:spcPts val="0"/>
                        </a:spcAft>
                        <a:buNone/>
                      </a:pPr>
                      <a:r>
                        <a:rPr b="1" lang="en" sz="1800">
                          <a:solidFill>
                            <a:schemeClr val="dk1"/>
                          </a:solidFill>
                          <a:latin typeface="Times New Roman"/>
                          <a:ea typeface="Times New Roman"/>
                          <a:cs typeface="Times New Roman"/>
                          <a:sym typeface="Times New Roman"/>
                        </a:rPr>
                        <a:t>Amines (hormones derived from the amino acids tryptophan and tyrosine)</a:t>
                      </a:r>
                      <a:endParaRPr sz="1800"/>
                    </a:p>
                  </a:txBody>
                  <a:tcPr marT="91425" marB="91425" marR="91425" marL="91425"/>
                </a:tc>
              </a:tr>
              <a:tr h="591375">
                <a:tc>
                  <a:txBody>
                    <a:bodyPr/>
                    <a:lstStyle/>
                    <a:p>
                      <a:pPr indent="0" lvl="0" marL="0" rtl="0" algn="l">
                        <a:lnSpc>
                          <a:spcPct val="115000"/>
                        </a:lnSpc>
                        <a:spcBef>
                          <a:spcPts val="0"/>
                        </a:spcBef>
                        <a:spcAft>
                          <a:spcPts val="0"/>
                        </a:spcAft>
                        <a:buNone/>
                      </a:pPr>
                      <a:r>
                        <a:rPr lang="en" sz="1700" u="sng">
                          <a:solidFill>
                            <a:schemeClr val="dk1"/>
                          </a:solidFill>
                          <a:latin typeface="Times New Roman"/>
                          <a:ea typeface="Times New Roman"/>
                          <a:cs typeface="Times New Roman"/>
                          <a:sym typeface="Times New Roman"/>
                        </a:rPr>
                        <a:t>P</a:t>
                      </a:r>
                      <a:r>
                        <a:rPr lang="en" sz="1700">
                          <a:solidFill>
                            <a:schemeClr val="dk1"/>
                          </a:solidFill>
                          <a:latin typeface="Times New Roman"/>
                          <a:ea typeface="Times New Roman"/>
                          <a:cs typeface="Times New Roman"/>
                          <a:sym typeface="Times New Roman"/>
                        </a:rPr>
                        <a:t>arathyroid, </a:t>
                      </a:r>
                      <a:r>
                        <a:rPr lang="en" sz="1700" u="sng">
                          <a:solidFill>
                            <a:schemeClr val="dk1"/>
                          </a:solidFill>
                          <a:latin typeface="Times New Roman"/>
                          <a:ea typeface="Times New Roman"/>
                          <a:cs typeface="Times New Roman"/>
                          <a:sym typeface="Times New Roman"/>
                        </a:rPr>
                        <a:t>p</a:t>
                      </a:r>
                      <a:r>
                        <a:rPr lang="en" sz="1700">
                          <a:solidFill>
                            <a:schemeClr val="dk1"/>
                          </a:solidFill>
                          <a:latin typeface="Times New Roman"/>
                          <a:ea typeface="Times New Roman"/>
                          <a:cs typeface="Times New Roman"/>
                          <a:sym typeface="Times New Roman"/>
                        </a:rPr>
                        <a:t>ancreatic and </a:t>
                      </a:r>
                      <a:r>
                        <a:rPr lang="en" sz="1700" u="sng">
                          <a:solidFill>
                            <a:schemeClr val="dk1"/>
                          </a:solidFill>
                          <a:latin typeface="Times New Roman"/>
                          <a:ea typeface="Times New Roman"/>
                          <a:cs typeface="Times New Roman"/>
                          <a:sym typeface="Times New Roman"/>
                        </a:rPr>
                        <a:t>p</a:t>
                      </a:r>
                      <a:r>
                        <a:rPr lang="en" sz="1700">
                          <a:solidFill>
                            <a:schemeClr val="dk1"/>
                          </a:solidFill>
                          <a:latin typeface="Times New Roman"/>
                          <a:ea typeface="Times New Roman"/>
                          <a:cs typeface="Times New Roman"/>
                          <a:sym typeface="Times New Roman"/>
                        </a:rPr>
                        <a:t>ituitary hormones. Stored inside vesicles until needed.</a:t>
                      </a:r>
                      <a:endParaRPr sz="1700"/>
                    </a:p>
                  </a:txBody>
                  <a:tcPr marT="91425" marB="91425" marR="91425" marL="91425"/>
                </a:tc>
                <a:tc>
                  <a:txBody>
                    <a:bodyPr/>
                    <a:lstStyle/>
                    <a:p>
                      <a:pPr indent="0" lvl="0" marL="0" rtl="0" algn="l">
                        <a:lnSpc>
                          <a:spcPct val="115000"/>
                        </a:lnSpc>
                        <a:spcBef>
                          <a:spcPts val="0"/>
                        </a:spcBef>
                        <a:spcAft>
                          <a:spcPts val="0"/>
                        </a:spcAft>
                        <a:buNone/>
                      </a:pPr>
                      <a:r>
                        <a:rPr lang="en" sz="1700">
                          <a:solidFill>
                            <a:schemeClr val="dk1"/>
                          </a:solidFill>
                          <a:latin typeface="Times New Roman"/>
                          <a:ea typeface="Times New Roman"/>
                          <a:cs typeface="Times New Roman"/>
                          <a:sym typeface="Times New Roman"/>
                        </a:rPr>
                        <a:t>Adrenocortical hormones (adrenal cortex), ovaries, testes and placenta. Diffuse across cell membranes and are not stored inside vesicles.</a:t>
                      </a:r>
                      <a:endParaRPr sz="1700"/>
                    </a:p>
                  </a:txBody>
                  <a:tcPr marT="91425" marB="91425" marR="91425" marL="91425"/>
                </a:tc>
                <a:tc>
                  <a:txBody>
                    <a:bodyPr/>
                    <a:lstStyle/>
                    <a:p>
                      <a:pPr indent="0" lvl="0" marL="0" rtl="0" algn="l">
                        <a:lnSpc>
                          <a:spcPct val="115000"/>
                        </a:lnSpc>
                        <a:spcBef>
                          <a:spcPts val="0"/>
                        </a:spcBef>
                        <a:spcAft>
                          <a:spcPts val="0"/>
                        </a:spcAft>
                        <a:buNone/>
                      </a:pPr>
                      <a:r>
                        <a:rPr lang="en" sz="1700">
                          <a:solidFill>
                            <a:schemeClr val="dk1"/>
                          </a:solidFill>
                          <a:latin typeface="Times New Roman"/>
                          <a:ea typeface="Times New Roman"/>
                          <a:cs typeface="Times New Roman"/>
                          <a:sym typeface="Times New Roman"/>
                        </a:rPr>
                        <a:t>Thyroid hormones (tyrosine-derived), catecholamines from adrenal medulla (tyrosine-derived), melatonin (tryptophan-derived).</a:t>
                      </a:r>
                      <a:endParaRPr sz="17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700"/>
                    </a:p>
                  </a:txBody>
                  <a:tcPr marT="91425" marB="91425" marR="91425" marL="91425"/>
                </a:tc>
              </a:tr>
              <a:tr h="591375">
                <a:tc gridSpan="3">
                  <a:txBody>
                    <a:bodyPr/>
                    <a:lstStyle/>
                    <a:p>
                      <a:pPr indent="0" lvl="0" marL="0" rtl="0" algn="ctr">
                        <a:spcBef>
                          <a:spcPts val="0"/>
                        </a:spcBef>
                        <a:spcAft>
                          <a:spcPts val="0"/>
                        </a:spcAft>
                        <a:buNone/>
                      </a:pPr>
                      <a:r>
                        <a:rPr lang="en" sz="3600">
                          <a:solidFill>
                            <a:schemeClr val="lt1"/>
                          </a:solidFill>
                          <a:latin typeface="Oswald"/>
                          <a:ea typeface="Oswald"/>
                          <a:cs typeface="Oswald"/>
                          <a:sym typeface="Oswald"/>
                        </a:rPr>
                        <a:t>According to Target Cells</a:t>
                      </a:r>
                      <a:endParaRPr baseline="30000" sz="3600">
                        <a:solidFill>
                          <a:schemeClr val="lt1"/>
                        </a:solidFill>
                        <a:latin typeface="Oswald"/>
                        <a:ea typeface="Oswald"/>
                        <a:cs typeface="Oswald"/>
                        <a:sym typeface="Oswald"/>
                      </a:endParaRPr>
                    </a:p>
                  </a:txBody>
                  <a:tcPr marT="91425" marB="91425" marR="91425" marL="91425">
                    <a:solidFill>
                      <a:srgbClr val="45818E"/>
                    </a:solidFill>
                  </a:tcPr>
                </a:tc>
                <a:tc hMerge="1"/>
                <a:tc hMerge="1"/>
              </a:tr>
              <a:tr h="739800">
                <a:tc gridSpan="3">
                  <a:txBody>
                    <a:bodyPr/>
                    <a:lstStyle/>
                    <a:p>
                      <a:pPr indent="-336550" lvl="0" marL="457200" rtl="0" algn="ctr">
                        <a:spcBef>
                          <a:spcPts val="0"/>
                        </a:spcBef>
                        <a:spcAft>
                          <a:spcPts val="0"/>
                        </a:spcAft>
                        <a:buSzPts val="1700"/>
                        <a:buFont typeface="Times New Roman"/>
                        <a:buAutoNum type="arabicPeriod"/>
                      </a:pPr>
                      <a:r>
                        <a:rPr lang="en" sz="1700">
                          <a:latin typeface="Times New Roman"/>
                          <a:ea typeface="Times New Roman"/>
                          <a:cs typeface="Times New Roman"/>
                          <a:sym typeface="Times New Roman"/>
                        </a:rPr>
                        <a:t>Affect many different types of cells (eg. Growth hormone and thyroxin)</a:t>
                      </a:r>
                      <a:endParaRPr sz="1700">
                        <a:latin typeface="Times New Roman"/>
                        <a:ea typeface="Times New Roman"/>
                        <a:cs typeface="Times New Roman"/>
                        <a:sym typeface="Times New Roman"/>
                      </a:endParaRPr>
                    </a:p>
                    <a:p>
                      <a:pPr indent="-336550" lvl="0" marL="457200" rtl="0" algn="ctr">
                        <a:spcBef>
                          <a:spcPts val="0"/>
                        </a:spcBef>
                        <a:spcAft>
                          <a:spcPts val="0"/>
                        </a:spcAft>
                        <a:buSzPts val="1700"/>
                        <a:buFont typeface="Times New Roman"/>
                        <a:buAutoNum type="arabicPeriod"/>
                      </a:pPr>
                      <a:r>
                        <a:rPr lang="en" sz="1700">
                          <a:latin typeface="Times New Roman"/>
                          <a:ea typeface="Times New Roman"/>
                          <a:cs typeface="Times New Roman"/>
                          <a:sym typeface="Times New Roman"/>
                        </a:rPr>
                        <a:t>Affect only specific target cells (eg. ACTH</a:t>
                      </a:r>
                      <a:r>
                        <a:rPr baseline="30000" lang="en" sz="1700">
                          <a:latin typeface="Times New Roman"/>
                          <a:ea typeface="Times New Roman"/>
                          <a:cs typeface="Times New Roman"/>
                          <a:sym typeface="Times New Roman"/>
                        </a:rPr>
                        <a:t>2</a:t>
                      </a:r>
                      <a:r>
                        <a:rPr lang="en" sz="1700">
                          <a:latin typeface="Times New Roman"/>
                          <a:ea typeface="Times New Roman"/>
                          <a:cs typeface="Times New Roman"/>
                          <a:sym typeface="Times New Roman"/>
                        </a:rPr>
                        <a:t> and estrogen)</a:t>
                      </a:r>
                      <a:endParaRPr sz="1700">
                        <a:latin typeface="Times New Roman"/>
                        <a:ea typeface="Times New Roman"/>
                        <a:cs typeface="Times New Roman"/>
                        <a:sym typeface="Times New Roman"/>
                      </a:endParaRPr>
                    </a:p>
                    <a:p>
                      <a:pPr indent="0" lvl="0" marL="0" rtl="0" algn="ctr">
                        <a:spcBef>
                          <a:spcPts val="0"/>
                        </a:spcBef>
                        <a:spcAft>
                          <a:spcPts val="0"/>
                        </a:spcAft>
                        <a:buNone/>
                      </a:pPr>
                      <a:r>
                        <a:t/>
                      </a:r>
                      <a:endParaRPr sz="1700">
                        <a:latin typeface="Times New Roman"/>
                        <a:ea typeface="Times New Roman"/>
                        <a:cs typeface="Times New Roman"/>
                        <a:sym typeface="Times New Roman"/>
                      </a:endParaRPr>
                    </a:p>
                  </a:txBody>
                  <a:tcPr marT="91425" marB="91425" marR="91425" marL="91425">
                    <a:solidFill>
                      <a:schemeClr val="lt1"/>
                    </a:solidFill>
                  </a:tcPr>
                </a:tc>
                <a:tc hMerge="1"/>
                <a:tc hMerge="1"/>
              </a:tr>
              <a:tr h="591375">
                <a:tc gridSpan="3">
                  <a:txBody>
                    <a:bodyPr/>
                    <a:lstStyle/>
                    <a:p>
                      <a:pPr indent="0" lvl="0" marL="0" rtl="0" algn="ctr">
                        <a:spcBef>
                          <a:spcPts val="0"/>
                        </a:spcBef>
                        <a:spcAft>
                          <a:spcPts val="0"/>
                        </a:spcAft>
                        <a:buClr>
                          <a:schemeClr val="dk1"/>
                        </a:buClr>
                        <a:buSzPts val="1100"/>
                        <a:buFont typeface="Arial"/>
                        <a:buNone/>
                      </a:pPr>
                      <a:r>
                        <a:rPr lang="en" sz="3600">
                          <a:solidFill>
                            <a:schemeClr val="lt1"/>
                          </a:solidFill>
                          <a:latin typeface="Oswald"/>
                          <a:ea typeface="Oswald"/>
                          <a:cs typeface="Oswald"/>
                          <a:sym typeface="Oswald"/>
                        </a:rPr>
                        <a:t>According to Stimuli </a:t>
                      </a:r>
                      <a:endParaRPr sz="2000" u="sng">
                        <a:solidFill>
                          <a:schemeClr val="lt1"/>
                        </a:solidFill>
                        <a:latin typeface="Times New Roman"/>
                        <a:ea typeface="Times New Roman"/>
                        <a:cs typeface="Times New Roman"/>
                        <a:sym typeface="Times New Roman"/>
                      </a:endParaRPr>
                    </a:p>
                  </a:txBody>
                  <a:tcPr marT="91425" marB="91425" marR="91425" marL="91425">
                    <a:solidFill>
                      <a:srgbClr val="8E7CC3"/>
                    </a:solidFill>
                  </a:tcPr>
                </a:tc>
                <a:tc hMerge="1"/>
                <a:tc hMerge="1"/>
              </a:tr>
              <a:tr h="591375">
                <a:tc>
                  <a:txBody>
                    <a:bodyPr/>
                    <a:lstStyle/>
                    <a:p>
                      <a:pPr indent="0" lvl="0" marL="0" rtl="0" algn="ctr">
                        <a:spcBef>
                          <a:spcPts val="0"/>
                        </a:spcBef>
                        <a:spcAft>
                          <a:spcPts val="0"/>
                        </a:spcAft>
                        <a:buNone/>
                      </a:pPr>
                      <a:r>
                        <a:rPr lang="en" sz="1700">
                          <a:latin typeface="Times New Roman"/>
                          <a:ea typeface="Times New Roman"/>
                          <a:cs typeface="Times New Roman"/>
                          <a:sym typeface="Times New Roman"/>
                        </a:rPr>
                        <a:t>Humoral: Secretion of hormones in direct response to changing in blood levels of ions and nutrients</a:t>
                      </a:r>
                      <a:endParaRPr sz="1700">
                        <a:latin typeface="Times New Roman"/>
                        <a:ea typeface="Times New Roman"/>
                        <a:cs typeface="Times New Roman"/>
                        <a:sym typeface="Times New Roman"/>
                      </a:endParaRPr>
                    </a:p>
                  </a:txBody>
                  <a:tcPr marT="91425" marB="91425" marR="91425" marL="91425">
                    <a:solidFill>
                      <a:schemeClr val="lt1"/>
                    </a:solidFill>
                  </a:tcPr>
                </a:tc>
                <a:tc>
                  <a:txBody>
                    <a:bodyPr/>
                    <a:lstStyle/>
                    <a:p>
                      <a:pPr indent="0" lvl="0" marL="0" rtl="0" algn="l">
                        <a:spcBef>
                          <a:spcPts val="0"/>
                        </a:spcBef>
                        <a:spcAft>
                          <a:spcPts val="0"/>
                        </a:spcAft>
                        <a:buNone/>
                      </a:pPr>
                      <a:r>
                        <a:rPr lang="en" sz="1700">
                          <a:latin typeface="Times New Roman"/>
                          <a:ea typeface="Times New Roman"/>
                          <a:cs typeface="Times New Roman"/>
                          <a:sym typeface="Times New Roman"/>
                        </a:rPr>
                        <a:t>Neural: Nerve fibers stimulate hormone release.</a:t>
                      </a:r>
                      <a:endParaRPr sz="1700">
                        <a:latin typeface="Times New Roman"/>
                        <a:ea typeface="Times New Roman"/>
                        <a:cs typeface="Times New Roman"/>
                        <a:sym typeface="Times New Roman"/>
                      </a:endParaRPr>
                    </a:p>
                  </a:txBody>
                  <a:tcPr marT="91425" marB="91425" marR="91425" marL="91425">
                    <a:solidFill>
                      <a:schemeClr val="lt1"/>
                    </a:solidFill>
                  </a:tcPr>
                </a:tc>
                <a:tc>
                  <a:txBody>
                    <a:bodyPr/>
                    <a:lstStyle/>
                    <a:p>
                      <a:pPr indent="0" lvl="0" marL="0" rtl="0" algn="l">
                        <a:spcBef>
                          <a:spcPts val="0"/>
                        </a:spcBef>
                        <a:spcAft>
                          <a:spcPts val="0"/>
                        </a:spcAft>
                        <a:buNone/>
                      </a:pPr>
                      <a:r>
                        <a:rPr lang="en" sz="1700">
                          <a:latin typeface="Times New Roman"/>
                          <a:ea typeface="Times New Roman"/>
                          <a:cs typeface="Times New Roman"/>
                          <a:sym typeface="Times New Roman"/>
                        </a:rPr>
                        <a:t>Hormonal: Release of hormones in response to hormones produced by other endocrine gland.</a:t>
                      </a:r>
                      <a:endParaRPr sz="1700">
                        <a:latin typeface="Times New Roman"/>
                        <a:ea typeface="Times New Roman"/>
                        <a:cs typeface="Times New Roman"/>
                        <a:sym typeface="Times New Roman"/>
                      </a:endParaRPr>
                    </a:p>
                  </a:txBody>
                  <a:tcPr marT="91425" marB="91425" marR="91425" marL="91425">
                    <a:solidFill>
                      <a:schemeClr val="lt1"/>
                    </a:solidFill>
                  </a:tcPr>
                </a:tc>
              </a:tr>
            </a:tbl>
          </a:graphicData>
        </a:graphic>
      </p:graphicFrame>
      <p:sp>
        <p:nvSpPr>
          <p:cNvPr id="89" name="Google Shape;89;p14"/>
          <p:cNvSpPr/>
          <p:nvPr/>
        </p:nvSpPr>
        <p:spPr>
          <a:xfrm>
            <a:off x="545100" y="18665500"/>
            <a:ext cx="135855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Clr>
                <a:schemeClr val="dk1"/>
              </a:buClr>
              <a:buSzPts val="1100"/>
              <a:buFont typeface="Arial"/>
              <a:buNone/>
            </a:pPr>
            <a:r>
              <a:rPr lang="en" sz="2500">
                <a:solidFill>
                  <a:schemeClr val="lt1"/>
                </a:solidFill>
                <a:latin typeface="Oswald"/>
                <a:ea typeface="Oswald"/>
                <a:cs typeface="Oswald"/>
                <a:sym typeface="Oswald"/>
              </a:rPr>
              <a:t>FOOTNOTES</a:t>
            </a:r>
            <a:endParaRPr/>
          </a:p>
        </p:txBody>
      </p:sp>
      <p:sp>
        <p:nvSpPr>
          <p:cNvPr id="90" name="Google Shape;90;p14"/>
          <p:cNvSpPr/>
          <p:nvPr/>
        </p:nvSpPr>
        <p:spPr>
          <a:xfrm>
            <a:off x="0" y="1866550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91" name="Google Shape;91;p14"/>
          <p:cNvSpPr/>
          <p:nvPr/>
        </p:nvSpPr>
        <p:spPr>
          <a:xfrm>
            <a:off x="617253" y="11029952"/>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92" name="Google Shape;92;p14"/>
          <p:cNvSpPr txBox="1"/>
          <p:nvPr/>
        </p:nvSpPr>
        <p:spPr>
          <a:xfrm>
            <a:off x="1162050" y="10876350"/>
            <a:ext cx="6172200" cy="53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1C232"/>
                </a:solidFill>
                <a:latin typeface="Oswald"/>
                <a:ea typeface="Oswald"/>
                <a:cs typeface="Oswald"/>
                <a:sym typeface="Oswald"/>
              </a:rPr>
              <a:t>Types of Hormones</a:t>
            </a:r>
            <a:endParaRPr sz="3600">
              <a:solidFill>
                <a:srgbClr val="F1C232"/>
              </a:solidFill>
              <a:latin typeface="Oswald"/>
              <a:ea typeface="Oswald"/>
              <a:cs typeface="Oswald"/>
              <a:sym typeface="Oswald"/>
            </a:endParaRPr>
          </a:p>
        </p:txBody>
      </p:sp>
      <p:sp>
        <p:nvSpPr>
          <p:cNvPr id="93" name="Google Shape;93;p14"/>
          <p:cNvSpPr txBox="1"/>
          <p:nvPr/>
        </p:nvSpPr>
        <p:spPr>
          <a:xfrm>
            <a:off x="-78025" y="19082075"/>
            <a:ext cx="14304300" cy="6996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SzPts val="1500"/>
              <a:buFont typeface="Times New Roman"/>
              <a:buAutoNum type="arabicPeriod"/>
            </a:pPr>
            <a:r>
              <a:rPr lang="en" sz="1500">
                <a:latin typeface="Times New Roman"/>
                <a:ea typeface="Times New Roman"/>
                <a:cs typeface="Times New Roman"/>
                <a:sym typeface="Times New Roman"/>
              </a:rPr>
              <a:t>The distinction between cytokines and hormones is that hormones tend to be released by glands and are present in higher concentrations. But no definite </a:t>
            </a:r>
            <a:r>
              <a:rPr lang="en" sz="1500">
                <a:latin typeface="Times New Roman"/>
                <a:ea typeface="Times New Roman"/>
                <a:cs typeface="Times New Roman"/>
                <a:sym typeface="Times New Roman"/>
              </a:rPr>
              <a:t>distinction</a:t>
            </a:r>
            <a:r>
              <a:rPr lang="en" sz="1500">
                <a:latin typeface="Times New Roman"/>
                <a:ea typeface="Times New Roman"/>
                <a:cs typeface="Times New Roman"/>
                <a:sym typeface="Times New Roman"/>
              </a:rPr>
              <a:t> exists. </a:t>
            </a:r>
            <a:endParaRPr sz="1500">
              <a:latin typeface="Times New Roman"/>
              <a:ea typeface="Times New Roman"/>
              <a:cs typeface="Times New Roman"/>
              <a:sym typeface="Times New Roman"/>
            </a:endParaRPr>
          </a:p>
          <a:p>
            <a:pPr indent="-323850" lvl="0" marL="457200" rtl="0" algn="l">
              <a:spcBef>
                <a:spcPts val="0"/>
              </a:spcBef>
              <a:spcAft>
                <a:spcPts val="0"/>
              </a:spcAft>
              <a:buSzPts val="1500"/>
              <a:buFont typeface="Times New Roman"/>
              <a:buAutoNum type="arabicPeriod"/>
            </a:pPr>
            <a:r>
              <a:rPr lang="en" sz="1500">
                <a:latin typeface="Times New Roman"/>
                <a:ea typeface="Times New Roman"/>
                <a:cs typeface="Times New Roman"/>
                <a:sym typeface="Times New Roman"/>
              </a:rPr>
              <a:t>Released by anterior pituitary to stimulate adrenal cortex. </a:t>
            </a:r>
            <a:r>
              <a:rPr lang="en" sz="1500">
                <a:latin typeface="Times New Roman"/>
                <a:ea typeface="Times New Roman"/>
                <a:cs typeface="Times New Roman"/>
                <a:sym typeface="Times New Roman"/>
              </a:rPr>
              <a:t>Specificity</a:t>
            </a:r>
            <a:r>
              <a:rPr lang="en" sz="1500">
                <a:latin typeface="Times New Roman"/>
                <a:ea typeface="Times New Roman"/>
                <a:cs typeface="Times New Roman"/>
                <a:sym typeface="Times New Roman"/>
              </a:rPr>
              <a:t> depends if the cells express receptors for that particular hormone. </a:t>
            </a:r>
            <a:endParaRPr sz="1500">
              <a:latin typeface="Times New Roman"/>
              <a:ea typeface="Times New Roman"/>
              <a:cs typeface="Times New Roman"/>
              <a:sym typeface="Times New Roman"/>
            </a:endParaRPr>
          </a:p>
        </p:txBody>
      </p:sp>
      <p:sp>
        <p:nvSpPr>
          <p:cNvPr id="94" name="Google Shape;94;p14"/>
          <p:cNvSpPr txBox="1"/>
          <p:nvPr/>
        </p:nvSpPr>
        <p:spPr>
          <a:xfrm>
            <a:off x="938150" y="9996550"/>
            <a:ext cx="31992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Times New Roman"/>
                <a:ea typeface="Times New Roman"/>
                <a:cs typeface="Times New Roman"/>
                <a:sym typeface="Times New Roman"/>
              </a:rPr>
              <a:t>Figure 1-1</a:t>
            </a:r>
            <a:endParaRPr b="1" sz="3000">
              <a:latin typeface="Times New Roman"/>
              <a:ea typeface="Times New Roman"/>
              <a:cs typeface="Times New Roman"/>
              <a:sym typeface="Times New Roman"/>
            </a:endParaRPr>
          </a:p>
        </p:txBody>
      </p:sp>
      <p:grpSp>
        <p:nvGrpSpPr>
          <p:cNvPr id="95" name="Google Shape;95;p14"/>
          <p:cNvGrpSpPr/>
          <p:nvPr/>
        </p:nvGrpSpPr>
        <p:grpSpPr>
          <a:xfrm>
            <a:off x="10545025" y="4932675"/>
            <a:ext cx="3323375" cy="6173475"/>
            <a:chOff x="10545025" y="4932675"/>
            <a:chExt cx="3323375" cy="6173475"/>
          </a:xfrm>
        </p:grpSpPr>
        <p:pic>
          <p:nvPicPr>
            <p:cNvPr id="96" name="Google Shape;96;p14"/>
            <p:cNvPicPr preferRelativeResize="0"/>
            <p:nvPr/>
          </p:nvPicPr>
          <p:blipFill>
            <a:blip r:embed="rId4">
              <a:alphaModFix/>
            </a:blip>
            <a:stretch>
              <a:fillRect/>
            </a:stretch>
          </p:blipFill>
          <p:spPr>
            <a:xfrm>
              <a:off x="10545025" y="4932675"/>
              <a:ext cx="3323375" cy="3777049"/>
            </a:xfrm>
            <a:prstGeom prst="rect">
              <a:avLst/>
            </a:prstGeom>
            <a:noFill/>
            <a:ln>
              <a:noFill/>
            </a:ln>
          </p:spPr>
        </p:pic>
        <p:pic>
          <p:nvPicPr>
            <p:cNvPr id="97" name="Google Shape;97;p14"/>
            <p:cNvPicPr preferRelativeResize="0"/>
            <p:nvPr/>
          </p:nvPicPr>
          <p:blipFill rotWithShape="1">
            <a:blip r:embed="rId5">
              <a:alphaModFix/>
            </a:blip>
            <a:srcRect b="0" l="2351" r="11187" t="0"/>
            <a:stretch/>
          </p:blipFill>
          <p:spPr>
            <a:xfrm>
              <a:off x="10817700" y="8679075"/>
              <a:ext cx="2797950" cy="2427075"/>
            </a:xfrm>
            <a:prstGeom prst="rect">
              <a:avLst/>
            </a:prstGeom>
            <a:noFill/>
            <a:ln>
              <a:noFill/>
            </a:ln>
          </p:spPr>
        </p:pic>
      </p:grpSp>
      <p:sp>
        <p:nvSpPr>
          <p:cNvPr id="98" name="Google Shape;98;p14"/>
          <p:cNvSpPr/>
          <p:nvPr/>
        </p:nvSpPr>
        <p:spPr>
          <a:xfrm>
            <a:off x="10494600" y="4837650"/>
            <a:ext cx="3323400" cy="62685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4"/>
          <p:cNvSpPr txBox="1"/>
          <p:nvPr/>
        </p:nvSpPr>
        <p:spPr>
          <a:xfrm>
            <a:off x="10386950" y="10987150"/>
            <a:ext cx="31992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Times New Roman"/>
                <a:ea typeface="Times New Roman"/>
                <a:cs typeface="Times New Roman"/>
                <a:sym typeface="Times New Roman"/>
              </a:rPr>
              <a:t>Figure 1-2</a:t>
            </a:r>
            <a:endParaRPr b="1" sz="3000">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sp>
        <p:nvSpPr>
          <p:cNvPr id="104" name="Google Shape;104;p15"/>
          <p:cNvSpPr/>
          <p:nvPr/>
        </p:nvSpPr>
        <p:spPr>
          <a:xfrm>
            <a:off x="0" y="1418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05" name="Google Shape;105;p15"/>
          <p:cNvSpPr/>
          <p:nvPr/>
        </p:nvSpPr>
        <p:spPr>
          <a:xfrm>
            <a:off x="656616" y="1419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06" name="Google Shape;106;p15"/>
          <p:cNvSpPr txBox="1"/>
          <p:nvPr/>
        </p:nvSpPr>
        <p:spPr>
          <a:xfrm>
            <a:off x="11409324" y="1315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One</a:t>
            </a:r>
            <a:endParaRPr sz="3500">
              <a:latin typeface="Oswald"/>
              <a:ea typeface="Oswald"/>
              <a:cs typeface="Oswald"/>
              <a:sym typeface="Oswald"/>
            </a:endParaRPr>
          </a:p>
        </p:txBody>
      </p:sp>
      <p:sp>
        <p:nvSpPr>
          <p:cNvPr id="107" name="Google Shape;107;p15"/>
          <p:cNvSpPr txBox="1"/>
          <p:nvPr/>
        </p:nvSpPr>
        <p:spPr>
          <a:xfrm>
            <a:off x="929925" y="141876"/>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INTRODUCTION TO THE ENDOCRINE PHYSIOLOGY </a:t>
            </a:r>
            <a:endParaRPr sz="3200">
              <a:solidFill>
                <a:srgbClr val="FFFFFF"/>
              </a:solidFill>
              <a:latin typeface="Oswald"/>
              <a:ea typeface="Oswald"/>
              <a:cs typeface="Oswald"/>
              <a:sym typeface="Oswald"/>
            </a:endParaRPr>
          </a:p>
        </p:txBody>
      </p:sp>
      <p:sp>
        <p:nvSpPr>
          <p:cNvPr id="108" name="Google Shape;108;p15"/>
          <p:cNvSpPr txBox="1"/>
          <p:nvPr/>
        </p:nvSpPr>
        <p:spPr>
          <a:xfrm>
            <a:off x="188014" y="930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2</a:t>
            </a:r>
            <a:endParaRPr sz="4500">
              <a:solidFill>
                <a:srgbClr val="FFFFFF"/>
              </a:solidFill>
              <a:latin typeface="Oswald"/>
              <a:ea typeface="Oswald"/>
              <a:cs typeface="Oswald"/>
              <a:sym typeface="Oswald"/>
            </a:endParaRPr>
          </a:p>
        </p:txBody>
      </p:sp>
      <p:pic>
        <p:nvPicPr>
          <p:cNvPr id="109" name="Google Shape;109;p15"/>
          <p:cNvPicPr preferRelativeResize="0"/>
          <p:nvPr/>
        </p:nvPicPr>
        <p:blipFill rotWithShape="1">
          <a:blip r:embed="rId3">
            <a:alphaModFix/>
          </a:blip>
          <a:srcRect b="29560" l="15304" r="49998" t="32676"/>
          <a:stretch/>
        </p:blipFill>
        <p:spPr>
          <a:xfrm>
            <a:off x="656625" y="1097850"/>
            <a:ext cx="2421900" cy="2535875"/>
          </a:xfrm>
          <a:prstGeom prst="rect">
            <a:avLst/>
          </a:prstGeom>
          <a:noFill/>
          <a:ln cap="flat" cmpd="sng" w="9525">
            <a:solidFill>
              <a:srgbClr val="000000"/>
            </a:solidFill>
            <a:prstDash val="solid"/>
            <a:round/>
            <a:headEnd len="sm" w="sm" type="none"/>
            <a:tailEnd len="sm" w="sm" type="none"/>
          </a:ln>
        </p:spPr>
      </p:pic>
      <p:pic>
        <p:nvPicPr>
          <p:cNvPr id="110" name="Google Shape;110;p15"/>
          <p:cNvPicPr preferRelativeResize="0"/>
          <p:nvPr/>
        </p:nvPicPr>
        <p:blipFill rotWithShape="1">
          <a:blip r:embed="rId4">
            <a:alphaModFix/>
          </a:blip>
          <a:srcRect b="28211" l="52642" r="16808" t="28084"/>
          <a:stretch/>
        </p:blipFill>
        <p:spPr>
          <a:xfrm>
            <a:off x="656625" y="3603825"/>
            <a:ext cx="2421900" cy="2309777"/>
          </a:xfrm>
          <a:prstGeom prst="rect">
            <a:avLst/>
          </a:prstGeom>
          <a:noFill/>
          <a:ln cap="flat" cmpd="sng" w="9525">
            <a:solidFill>
              <a:srgbClr val="000000"/>
            </a:solidFill>
            <a:prstDash val="solid"/>
            <a:round/>
            <a:headEnd len="sm" w="sm" type="none"/>
            <a:tailEnd len="sm" w="sm" type="none"/>
          </a:ln>
        </p:spPr>
      </p:pic>
      <p:pic>
        <p:nvPicPr>
          <p:cNvPr id="111" name="Google Shape;111;p15"/>
          <p:cNvPicPr preferRelativeResize="0"/>
          <p:nvPr/>
        </p:nvPicPr>
        <p:blipFill rotWithShape="1">
          <a:blip r:embed="rId5">
            <a:alphaModFix/>
          </a:blip>
          <a:srcRect b="20302" l="37084" r="17092" t="31620"/>
          <a:stretch/>
        </p:blipFill>
        <p:spPr>
          <a:xfrm>
            <a:off x="3864225" y="1566375"/>
            <a:ext cx="2665801" cy="3939977"/>
          </a:xfrm>
          <a:prstGeom prst="rect">
            <a:avLst/>
          </a:prstGeom>
          <a:noFill/>
          <a:ln cap="flat" cmpd="sng" w="9525">
            <a:solidFill>
              <a:srgbClr val="000000"/>
            </a:solidFill>
            <a:prstDash val="solid"/>
            <a:round/>
            <a:headEnd len="sm" w="sm" type="none"/>
            <a:tailEnd len="sm" w="sm" type="none"/>
          </a:ln>
        </p:spPr>
      </p:pic>
      <p:pic>
        <p:nvPicPr>
          <p:cNvPr id="112" name="Google Shape;112;p15"/>
          <p:cNvPicPr preferRelativeResize="0"/>
          <p:nvPr/>
        </p:nvPicPr>
        <p:blipFill rotWithShape="1">
          <a:blip r:embed="rId6">
            <a:alphaModFix/>
          </a:blip>
          <a:srcRect b="12877" l="61258" r="19413" t="30268"/>
          <a:stretch/>
        </p:blipFill>
        <p:spPr>
          <a:xfrm>
            <a:off x="7371100" y="1097851"/>
            <a:ext cx="2150428" cy="4217102"/>
          </a:xfrm>
          <a:prstGeom prst="rect">
            <a:avLst/>
          </a:prstGeom>
          <a:noFill/>
          <a:ln cap="flat" cmpd="sng" w="9525">
            <a:solidFill>
              <a:srgbClr val="000000"/>
            </a:solidFill>
            <a:prstDash val="solid"/>
            <a:round/>
            <a:headEnd len="sm" w="sm" type="none"/>
            <a:tailEnd len="sm" w="sm" type="none"/>
          </a:ln>
        </p:spPr>
      </p:pic>
      <p:sp>
        <p:nvSpPr>
          <p:cNvPr id="113" name="Google Shape;113;p15"/>
          <p:cNvSpPr txBox="1"/>
          <p:nvPr/>
        </p:nvSpPr>
        <p:spPr>
          <a:xfrm>
            <a:off x="509000" y="5837400"/>
            <a:ext cx="32754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674EA7"/>
                </a:solidFill>
                <a:latin typeface="Times New Roman"/>
                <a:ea typeface="Times New Roman"/>
                <a:cs typeface="Times New Roman"/>
                <a:sym typeface="Times New Roman"/>
              </a:rPr>
              <a:t>Figure 1-3 </a:t>
            </a:r>
            <a:r>
              <a:rPr lang="en" sz="2000">
                <a:solidFill>
                  <a:srgbClr val="674EA7"/>
                </a:solidFill>
                <a:latin typeface="Times New Roman"/>
                <a:ea typeface="Times New Roman"/>
                <a:cs typeface="Times New Roman"/>
                <a:sym typeface="Times New Roman"/>
              </a:rPr>
              <a:t>Humoral stimuli for hormonal secretion. Will be explained later in-depth in upcoming lectures.   </a:t>
            </a:r>
            <a:endParaRPr sz="2000">
              <a:solidFill>
                <a:srgbClr val="674EA7"/>
              </a:solidFill>
              <a:latin typeface="Times New Roman"/>
              <a:ea typeface="Times New Roman"/>
              <a:cs typeface="Times New Roman"/>
              <a:sym typeface="Times New Roman"/>
            </a:endParaRPr>
          </a:p>
        </p:txBody>
      </p:sp>
      <p:sp>
        <p:nvSpPr>
          <p:cNvPr id="114" name="Google Shape;114;p15"/>
          <p:cNvSpPr txBox="1"/>
          <p:nvPr/>
        </p:nvSpPr>
        <p:spPr>
          <a:xfrm>
            <a:off x="3727200" y="5658200"/>
            <a:ext cx="32754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674EA7"/>
                </a:solidFill>
                <a:latin typeface="Times New Roman"/>
                <a:ea typeface="Times New Roman"/>
                <a:cs typeface="Times New Roman"/>
                <a:sym typeface="Times New Roman"/>
              </a:rPr>
              <a:t>Figure 1-4 </a:t>
            </a:r>
            <a:r>
              <a:rPr lang="en" sz="2000">
                <a:solidFill>
                  <a:srgbClr val="674EA7"/>
                </a:solidFill>
                <a:latin typeface="Times New Roman"/>
                <a:ea typeface="Times New Roman"/>
                <a:cs typeface="Times New Roman"/>
                <a:sym typeface="Times New Roman"/>
              </a:rPr>
              <a:t>Neural stimuli for hormonal secretion, the adrenal medulla medulla, unlike neurons, secrete four times as much epinephrine than norepinephrine.</a:t>
            </a:r>
            <a:endParaRPr sz="2000">
              <a:solidFill>
                <a:srgbClr val="674EA7"/>
              </a:solidFill>
              <a:latin typeface="Times New Roman"/>
              <a:ea typeface="Times New Roman"/>
              <a:cs typeface="Times New Roman"/>
              <a:sym typeface="Times New Roman"/>
            </a:endParaRPr>
          </a:p>
        </p:txBody>
      </p:sp>
      <p:sp>
        <p:nvSpPr>
          <p:cNvPr id="115" name="Google Shape;115;p15"/>
          <p:cNvSpPr txBox="1"/>
          <p:nvPr/>
        </p:nvSpPr>
        <p:spPr>
          <a:xfrm>
            <a:off x="7174073" y="5380200"/>
            <a:ext cx="32754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3000">
                <a:solidFill>
                  <a:srgbClr val="674EA7"/>
                </a:solidFill>
                <a:latin typeface="Times New Roman"/>
                <a:ea typeface="Times New Roman"/>
                <a:cs typeface="Times New Roman"/>
                <a:sym typeface="Times New Roman"/>
              </a:rPr>
              <a:t>Figure 1-5 </a:t>
            </a:r>
            <a:r>
              <a:rPr lang="en" sz="2000">
                <a:solidFill>
                  <a:srgbClr val="674EA7"/>
                </a:solidFill>
                <a:latin typeface="Times New Roman"/>
                <a:ea typeface="Times New Roman"/>
                <a:cs typeface="Times New Roman"/>
                <a:sym typeface="Times New Roman"/>
              </a:rPr>
              <a:t>Hormonal stimuli for hormonal secretion. Will be explained later in-depth in upcoming lectures. </a:t>
            </a:r>
            <a:endParaRPr sz="2000">
              <a:solidFill>
                <a:srgbClr val="674EA7"/>
              </a:solidFill>
              <a:latin typeface="Times New Roman"/>
              <a:ea typeface="Times New Roman"/>
              <a:cs typeface="Times New Roman"/>
              <a:sym typeface="Times New Roman"/>
            </a:endParaRPr>
          </a:p>
        </p:txBody>
      </p:sp>
      <p:sp>
        <p:nvSpPr>
          <p:cNvPr id="116" name="Google Shape;116;p15"/>
          <p:cNvSpPr/>
          <p:nvPr/>
        </p:nvSpPr>
        <p:spPr>
          <a:xfrm>
            <a:off x="188028" y="8354990"/>
            <a:ext cx="468600" cy="433500"/>
          </a:xfrm>
          <a:prstGeom prst="rect">
            <a:avLst/>
          </a:prstGeom>
          <a:solidFill>
            <a:srgbClr val="45818E"/>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17" name="Google Shape;117;p15"/>
          <p:cNvSpPr txBox="1"/>
          <p:nvPr/>
        </p:nvSpPr>
        <p:spPr>
          <a:xfrm>
            <a:off x="714900" y="8251750"/>
            <a:ext cx="10169700" cy="53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45818E"/>
                </a:solidFill>
                <a:latin typeface="Oswald"/>
                <a:ea typeface="Oswald"/>
                <a:cs typeface="Oswald"/>
                <a:sym typeface="Oswald"/>
              </a:rPr>
              <a:t>Endocrine Glands and Key Roles of Hormones </a:t>
            </a:r>
            <a:endParaRPr sz="3600">
              <a:solidFill>
                <a:srgbClr val="45818E"/>
              </a:solidFill>
              <a:latin typeface="Oswald"/>
              <a:ea typeface="Oswald"/>
              <a:cs typeface="Oswald"/>
              <a:sym typeface="Oswald"/>
            </a:endParaRPr>
          </a:p>
        </p:txBody>
      </p:sp>
      <p:pic>
        <p:nvPicPr>
          <p:cNvPr id="118" name="Google Shape;118;p15"/>
          <p:cNvPicPr preferRelativeResize="0"/>
          <p:nvPr/>
        </p:nvPicPr>
        <p:blipFill>
          <a:blip r:embed="rId7">
            <a:alphaModFix/>
          </a:blip>
          <a:stretch>
            <a:fillRect/>
          </a:stretch>
        </p:blipFill>
        <p:spPr>
          <a:xfrm>
            <a:off x="9201425" y="7799400"/>
            <a:ext cx="3899400" cy="3189093"/>
          </a:xfrm>
          <a:prstGeom prst="rect">
            <a:avLst/>
          </a:prstGeom>
          <a:noFill/>
          <a:ln cap="flat" cmpd="sng" w="9525">
            <a:solidFill>
              <a:srgbClr val="000000"/>
            </a:solidFill>
            <a:prstDash val="solid"/>
            <a:round/>
            <a:headEnd len="sm" w="sm" type="none"/>
            <a:tailEnd len="sm" w="sm" type="none"/>
          </a:ln>
        </p:spPr>
      </p:pic>
      <p:sp>
        <p:nvSpPr>
          <p:cNvPr id="119" name="Google Shape;119;p15"/>
          <p:cNvSpPr txBox="1"/>
          <p:nvPr/>
        </p:nvSpPr>
        <p:spPr>
          <a:xfrm>
            <a:off x="188025" y="8980725"/>
            <a:ext cx="70485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latin typeface="Times New Roman"/>
                <a:ea typeface="Times New Roman"/>
                <a:cs typeface="Times New Roman"/>
                <a:sym typeface="Times New Roman"/>
              </a:rPr>
              <a:t>The multiple hormone systems play a key role in regulating almost all body functions:</a:t>
            </a:r>
            <a:endParaRPr b="1" sz="2500">
              <a:solidFill>
                <a:srgbClr val="45818E"/>
              </a:solidFill>
              <a:latin typeface="Times New Roman"/>
              <a:ea typeface="Times New Roman"/>
              <a:cs typeface="Times New Roman"/>
              <a:sym typeface="Times New Roman"/>
            </a:endParaRPr>
          </a:p>
          <a:p>
            <a:pPr indent="-374650" lvl="0" marL="457200" rtl="0" algn="l">
              <a:spcBef>
                <a:spcPts val="0"/>
              </a:spcBef>
              <a:spcAft>
                <a:spcPts val="0"/>
              </a:spcAft>
              <a:buSzPts val="2300"/>
              <a:buFont typeface="Times New Roman"/>
              <a:buAutoNum type="arabicPeriod"/>
            </a:pPr>
            <a:r>
              <a:rPr lang="en" sz="2300">
                <a:latin typeface="Times New Roman"/>
                <a:ea typeface="Times New Roman"/>
                <a:cs typeface="Times New Roman"/>
                <a:sym typeface="Times New Roman"/>
              </a:rPr>
              <a:t>Metabolism </a:t>
            </a:r>
            <a:r>
              <a:rPr lang="en" sz="2300">
                <a:solidFill>
                  <a:srgbClr val="999999"/>
                </a:solidFill>
                <a:latin typeface="Times New Roman"/>
                <a:ea typeface="Times New Roman"/>
                <a:cs typeface="Times New Roman"/>
                <a:sym typeface="Times New Roman"/>
              </a:rPr>
              <a:t>(thyroxine)</a:t>
            </a:r>
            <a:endParaRPr sz="2300">
              <a:solidFill>
                <a:srgbClr val="999999"/>
              </a:solidFill>
              <a:latin typeface="Times New Roman"/>
              <a:ea typeface="Times New Roman"/>
              <a:cs typeface="Times New Roman"/>
              <a:sym typeface="Times New Roman"/>
            </a:endParaRPr>
          </a:p>
          <a:p>
            <a:pPr indent="-374650" lvl="0" marL="457200" rtl="0" algn="l">
              <a:spcBef>
                <a:spcPts val="0"/>
              </a:spcBef>
              <a:spcAft>
                <a:spcPts val="0"/>
              </a:spcAft>
              <a:buSzPts val="2300"/>
              <a:buFont typeface="Times New Roman"/>
              <a:buAutoNum type="arabicPeriod"/>
            </a:pPr>
            <a:r>
              <a:rPr lang="en" sz="2300">
                <a:latin typeface="Times New Roman"/>
                <a:ea typeface="Times New Roman"/>
                <a:cs typeface="Times New Roman"/>
                <a:sym typeface="Times New Roman"/>
              </a:rPr>
              <a:t>Growth and development </a:t>
            </a:r>
            <a:r>
              <a:rPr lang="en" sz="2300">
                <a:solidFill>
                  <a:srgbClr val="999999"/>
                </a:solidFill>
                <a:latin typeface="Times New Roman"/>
                <a:ea typeface="Times New Roman"/>
                <a:cs typeface="Times New Roman"/>
                <a:sym typeface="Times New Roman"/>
              </a:rPr>
              <a:t>(Growth hormone)</a:t>
            </a:r>
            <a:endParaRPr sz="2300">
              <a:solidFill>
                <a:srgbClr val="999999"/>
              </a:solidFill>
              <a:latin typeface="Times New Roman"/>
              <a:ea typeface="Times New Roman"/>
              <a:cs typeface="Times New Roman"/>
              <a:sym typeface="Times New Roman"/>
            </a:endParaRPr>
          </a:p>
          <a:p>
            <a:pPr indent="-374650" lvl="0" marL="457200" rtl="0" algn="l">
              <a:spcBef>
                <a:spcPts val="0"/>
              </a:spcBef>
              <a:spcAft>
                <a:spcPts val="0"/>
              </a:spcAft>
              <a:buSzPts val="2300"/>
              <a:buFont typeface="Times New Roman"/>
              <a:buAutoNum type="arabicPeriod"/>
            </a:pPr>
            <a:r>
              <a:rPr lang="en" sz="2300">
                <a:latin typeface="Times New Roman"/>
                <a:ea typeface="Times New Roman"/>
                <a:cs typeface="Times New Roman"/>
                <a:sym typeface="Times New Roman"/>
              </a:rPr>
              <a:t>Water and electrolyte balance </a:t>
            </a:r>
            <a:r>
              <a:rPr lang="en" sz="2300">
                <a:solidFill>
                  <a:srgbClr val="999999"/>
                </a:solidFill>
                <a:latin typeface="Times New Roman"/>
                <a:ea typeface="Times New Roman"/>
                <a:cs typeface="Times New Roman"/>
                <a:sym typeface="Times New Roman"/>
              </a:rPr>
              <a:t>(ADH)</a:t>
            </a:r>
            <a:endParaRPr sz="2300">
              <a:solidFill>
                <a:srgbClr val="999999"/>
              </a:solidFill>
              <a:latin typeface="Times New Roman"/>
              <a:ea typeface="Times New Roman"/>
              <a:cs typeface="Times New Roman"/>
              <a:sym typeface="Times New Roman"/>
            </a:endParaRPr>
          </a:p>
          <a:p>
            <a:pPr indent="-374650" lvl="0" marL="457200" rtl="0" algn="l">
              <a:spcBef>
                <a:spcPts val="0"/>
              </a:spcBef>
              <a:spcAft>
                <a:spcPts val="0"/>
              </a:spcAft>
              <a:buSzPts val="2300"/>
              <a:buFont typeface="Times New Roman"/>
              <a:buAutoNum type="arabicPeriod"/>
            </a:pPr>
            <a:r>
              <a:rPr lang="en" sz="2300">
                <a:latin typeface="Times New Roman"/>
                <a:ea typeface="Times New Roman"/>
                <a:cs typeface="Times New Roman"/>
                <a:sym typeface="Times New Roman"/>
              </a:rPr>
              <a:t>Reproduction </a:t>
            </a:r>
            <a:r>
              <a:rPr lang="en" sz="2300">
                <a:solidFill>
                  <a:srgbClr val="999999"/>
                </a:solidFill>
                <a:latin typeface="Times New Roman"/>
                <a:ea typeface="Times New Roman"/>
                <a:cs typeface="Times New Roman"/>
                <a:sym typeface="Times New Roman"/>
              </a:rPr>
              <a:t>(FSH, LH and sex hormones) </a:t>
            </a:r>
            <a:endParaRPr sz="2300">
              <a:solidFill>
                <a:srgbClr val="999999"/>
              </a:solidFill>
              <a:latin typeface="Times New Roman"/>
              <a:ea typeface="Times New Roman"/>
              <a:cs typeface="Times New Roman"/>
              <a:sym typeface="Times New Roman"/>
            </a:endParaRPr>
          </a:p>
          <a:p>
            <a:pPr indent="-374650" lvl="0" marL="457200" rtl="0" algn="l">
              <a:spcBef>
                <a:spcPts val="0"/>
              </a:spcBef>
              <a:spcAft>
                <a:spcPts val="0"/>
              </a:spcAft>
              <a:buSzPts val="2300"/>
              <a:buFont typeface="Times New Roman"/>
              <a:buAutoNum type="arabicPeriod"/>
            </a:pPr>
            <a:r>
              <a:rPr lang="en" sz="2300">
                <a:latin typeface="Times New Roman"/>
                <a:ea typeface="Times New Roman"/>
                <a:cs typeface="Times New Roman"/>
                <a:sym typeface="Times New Roman"/>
              </a:rPr>
              <a:t>Behavior </a:t>
            </a:r>
            <a:r>
              <a:rPr lang="en" sz="2300">
                <a:solidFill>
                  <a:srgbClr val="999999"/>
                </a:solidFill>
                <a:latin typeface="Times New Roman"/>
                <a:ea typeface="Times New Roman"/>
                <a:cs typeface="Times New Roman"/>
                <a:sym typeface="Times New Roman"/>
              </a:rPr>
              <a:t>(Oxytocin, increases during hugging and orgasmic activities)</a:t>
            </a:r>
            <a:endParaRPr sz="23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rPr lang="en" sz="2300">
                <a:solidFill>
                  <a:srgbClr val="999999"/>
                </a:solidFill>
                <a:latin typeface="Times New Roman"/>
                <a:ea typeface="Times New Roman"/>
                <a:cs typeface="Times New Roman"/>
                <a:sym typeface="Times New Roman"/>
              </a:rPr>
              <a:t> </a:t>
            </a:r>
            <a:endParaRPr sz="2300">
              <a:solidFill>
                <a:srgbClr val="999999"/>
              </a:solidFill>
              <a:latin typeface="Times New Roman"/>
              <a:ea typeface="Times New Roman"/>
              <a:cs typeface="Times New Roman"/>
              <a:sym typeface="Times New Roman"/>
            </a:endParaRPr>
          </a:p>
        </p:txBody>
      </p:sp>
      <p:sp>
        <p:nvSpPr>
          <p:cNvPr id="120" name="Google Shape;120;p15"/>
          <p:cNvSpPr txBox="1"/>
          <p:nvPr/>
        </p:nvSpPr>
        <p:spPr>
          <a:xfrm>
            <a:off x="8441525" y="10988500"/>
            <a:ext cx="5419200" cy="198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Times New Roman"/>
                <a:ea typeface="Times New Roman"/>
                <a:cs typeface="Times New Roman"/>
                <a:sym typeface="Times New Roman"/>
              </a:rPr>
              <a:t>Figure 1-7 </a:t>
            </a:r>
            <a:r>
              <a:rPr lang="en" sz="2000">
                <a:solidFill>
                  <a:srgbClr val="CC0000"/>
                </a:solidFill>
                <a:latin typeface="Times New Roman"/>
                <a:ea typeface="Times New Roman"/>
                <a:cs typeface="Times New Roman"/>
                <a:sym typeface="Times New Roman"/>
              </a:rPr>
              <a:t>Shows endocrine glands, the key endocrine glands are: (1) Pituitary, (2) pancreas, (3) testes, (4) ovaries, (5) adrenals, (6) thyroid, (7) parathyroid, (8) placenta. </a:t>
            </a:r>
            <a:endParaRPr sz="2000">
              <a:solidFill>
                <a:srgbClr val="CC0000"/>
              </a:solidFill>
              <a:latin typeface="Times New Roman"/>
              <a:ea typeface="Times New Roman"/>
              <a:cs typeface="Times New Roman"/>
              <a:sym typeface="Times New Roman"/>
            </a:endParaRPr>
          </a:p>
        </p:txBody>
      </p:sp>
      <p:pic>
        <p:nvPicPr>
          <p:cNvPr id="121" name="Google Shape;121;p15"/>
          <p:cNvPicPr preferRelativeResize="0"/>
          <p:nvPr/>
        </p:nvPicPr>
        <p:blipFill rotWithShape="1">
          <a:blip r:embed="rId8">
            <a:alphaModFix/>
          </a:blip>
          <a:srcRect b="10267" l="14003" r="15484" t="10019"/>
          <a:stretch/>
        </p:blipFill>
        <p:spPr>
          <a:xfrm>
            <a:off x="9905400" y="1396951"/>
            <a:ext cx="3980791" cy="3000001"/>
          </a:xfrm>
          <a:prstGeom prst="rect">
            <a:avLst/>
          </a:prstGeom>
          <a:noFill/>
          <a:ln>
            <a:noFill/>
          </a:ln>
        </p:spPr>
      </p:pic>
      <p:sp>
        <p:nvSpPr>
          <p:cNvPr id="122" name="Google Shape;122;p15"/>
          <p:cNvSpPr txBox="1"/>
          <p:nvPr/>
        </p:nvSpPr>
        <p:spPr>
          <a:xfrm>
            <a:off x="10258098" y="4304588"/>
            <a:ext cx="32754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674EA7"/>
                </a:solidFill>
                <a:latin typeface="Times New Roman"/>
                <a:ea typeface="Times New Roman"/>
                <a:cs typeface="Times New Roman"/>
                <a:sym typeface="Times New Roman"/>
              </a:rPr>
              <a:t>Figure 1-6 </a:t>
            </a:r>
            <a:r>
              <a:rPr lang="en" sz="2000">
                <a:solidFill>
                  <a:srgbClr val="674EA7"/>
                </a:solidFill>
                <a:latin typeface="Times New Roman"/>
                <a:ea typeface="Times New Roman"/>
                <a:cs typeface="Times New Roman"/>
                <a:sym typeface="Times New Roman"/>
              </a:rPr>
              <a:t>Stimuli for hormonal secretion. </a:t>
            </a:r>
            <a:endParaRPr sz="2000">
              <a:solidFill>
                <a:srgbClr val="674EA7"/>
              </a:solidFill>
              <a:latin typeface="Times New Roman"/>
              <a:ea typeface="Times New Roman"/>
              <a:cs typeface="Times New Roman"/>
              <a:sym typeface="Times New Roman"/>
            </a:endParaRPr>
          </a:p>
        </p:txBody>
      </p:sp>
      <p:sp>
        <p:nvSpPr>
          <p:cNvPr id="123" name="Google Shape;123;p15"/>
          <p:cNvSpPr/>
          <p:nvPr/>
        </p:nvSpPr>
        <p:spPr>
          <a:xfrm>
            <a:off x="188028" y="13077440"/>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24" name="Google Shape;124;p15"/>
          <p:cNvSpPr txBox="1"/>
          <p:nvPr/>
        </p:nvSpPr>
        <p:spPr>
          <a:xfrm>
            <a:off x="714900" y="12974200"/>
            <a:ext cx="10169700" cy="53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1C232"/>
                </a:solidFill>
                <a:latin typeface="Oswald"/>
                <a:ea typeface="Oswald"/>
                <a:cs typeface="Oswald"/>
                <a:sym typeface="Oswald"/>
              </a:rPr>
              <a:t>Receptor Types and How Hormones Exert Their Effects </a:t>
            </a:r>
            <a:endParaRPr sz="3600">
              <a:solidFill>
                <a:srgbClr val="F1C232"/>
              </a:solidFill>
              <a:latin typeface="Oswald"/>
              <a:ea typeface="Oswald"/>
              <a:cs typeface="Oswald"/>
              <a:sym typeface="Oswald"/>
            </a:endParaRPr>
          </a:p>
        </p:txBody>
      </p:sp>
      <p:sp>
        <p:nvSpPr>
          <p:cNvPr id="125" name="Google Shape;125;p15"/>
          <p:cNvSpPr txBox="1"/>
          <p:nvPr/>
        </p:nvSpPr>
        <p:spPr>
          <a:xfrm>
            <a:off x="182925" y="13630650"/>
            <a:ext cx="12771600" cy="253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Times New Roman"/>
                <a:ea typeface="Times New Roman"/>
                <a:cs typeface="Times New Roman"/>
                <a:sym typeface="Times New Roman"/>
              </a:rPr>
              <a:t>What are target cells? </a:t>
            </a:r>
            <a:r>
              <a:rPr lang="en" sz="1800">
                <a:latin typeface="Times New Roman"/>
                <a:ea typeface="Times New Roman"/>
                <a:cs typeface="Times New Roman"/>
                <a:sym typeface="Times New Roman"/>
              </a:rPr>
              <a:t>Target cells refer to cells that contain specific receptors (binding sites) for a particular hormone.</a:t>
            </a:r>
            <a:endParaRPr sz="1800">
              <a:latin typeface="Times New Roman"/>
              <a:ea typeface="Times New Roman"/>
              <a:cs typeface="Times New Roman"/>
              <a:sym typeface="Times New Roman"/>
            </a:endParaRPr>
          </a:p>
          <a:p>
            <a:pPr indent="0" lvl="0" marL="0" rtl="0" algn="l">
              <a:spcBef>
                <a:spcPts val="0"/>
              </a:spcBef>
              <a:spcAft>
                <a:spcPts val="0"/>
              </a:spcAft>
              <a:buNone/>
            </a:pPr>
            <a:r>
              <a:t/>
            </a:r>
            <a:endParaRPr sz="1800">
              <a:latin typeface="Times New Roman"/>
              <a:ea typeface="Times New Roman"/>
              <a:cs typeface="Times New Roman"/>
              <a:sym typeface="Times New Roman"/>
            </a:endParaRPr>
          </a:p>
          <a:p>
            <a:pPr indent="0" lvl="0" marL="0" rtl="0" algn="l">
              <a:spcBef>
                <a:spcPts val="0"/>
              </a:spcBef>
              <a:spcAft>
                <a:spcPts val="0"/>
              </a:spcAft>
              <a:buNone/>
            </a:pPr>
            <a:r>
              <a:rPr b="1" lang="en" sz="1800">
                <a:latin typeface="Times New Roman"/>
                <a:ea typeface="Times New Roman"/>
                <a:cs typeface="Times New Roman"/>
                <a:sym typeface="Times New Roman"/>
              </a:rPr>
              <a:t>Receptors:</a:t>
            </a:r>
            <a:r>
              <a:rPr lang="en" sz="1800">
                <a:latin typeface="Times New Roman"/>
                <a:ea typeface="Times New Roman"/>
                <a:cs typeface="Times New Roman"/>
                <a:sym typeface="Times New Roman"/>
              </a:rPr>
              <a:t> Hormonal receptors are large proteins.</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2000-100,000 receptors/cell. </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Receptors are usually highly specific for a single hormone.</a:t>
            </a:r>
            <a:endParaRPr sz="1800">
              <a:latin typeface="Times New Roman"/>
              <a:ea typeface="Times New Roman"/>
              <a:cs typeface="Times New Roman"/>
              <a:sym typeface="Times New Roman"/>
            </a:endParaRPr>
          </a:p>
          <a:p>
            <a:pPr indent="0" lvl="0" marL="0" rtl="0" algn="l">
              <a:spcBef>
                <a:spcPts val="0"/>
              </a:spcBef>
              <a:spcAft>
                <a:spcPts val="0"/>
              </a:spcAft>
              <a:buNone/>
            </a:pPr>
            <a:r>
              <a:t/>
            </a:r>
            <a:endParaRPr sz="1800">
              <a:latin typeface="Times New Roman"/>
              <a:ea typeface="Times New Roman"/>
              <a:cs typeface="Times New Roman"/>
              <a:sym typeface="Times New Roman"/>
            </a:endParaRPr>
          </a:p>
          <a:p>
            <a:pPr indent="0" lvl="0" marL="0" rtl="0" algn="l">
              <a:spcBef>
                <a:spcPts val="0"/>
              </a:spcBef>
              <a:spcAft>
                <a:spcPts val="0"/>
              </a:spcAft>
              <a:buNone/>
            </a:pPr>
            <a:r>
              <a:rPr b="1" lang="en" sz="1800">
                <a:latin typeface="Times New Roman"/>
                <a:ea typeface="Times New Roman"/>
                <a:cs typeface="Times New Roman"/>
                <a:sym typeface="Times New Roman"/>
              </a:rPr>
              <a:t>Receptor Locations:</a:t>
            </a:r>
            <a:endParaRPr b="1" sz="18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AutoNum type="arabicPeriod"/>
            </a:pPr>
            <a:r>
              <a:rPr b="1" lang="en" sz="2000">
                <a:latin typeface="Times New Roman"/>
                <a:ea typeface="Times New Roman"/>
                <a:cs typeface="Times New Roman"/>
                <a:sym typeface="Times New Roman"/>
              </a:rPr>
              <a:t>Cytosolic or Nuclear:</a:t>
            </a:r>
            <a:r>
              <a:rPr lang="en" sz="2000">
                <a:latin typeface="Times New Roman"/>
                <a:ea typeface="Times New Roman"/>
                <a:cs typeface="Times New Roman"/>
                <a:sym typeface="Times New Roman"/>
              </a:rPr>
              <a:t> Lipophilic ligand enters cell, often activates gene, and slower response.</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AutoNum type="alphaUcPeriod"/>
            </a:pPr>
            <a:r>
              <a:rPr b="1" lang="en" sz="2000">
                <a:latin typeface="Times New Roman"/>
                <a:ea typeface="Times New Roman"/>
                <a:cs typeface="Times New Roman"/>
                <a:sym typeface="Times New Roman"/>
              </a:rPr>
              <a:t>Cytosolic:</a:t>
            </a:r>
            <a:r>
              <a:rPr lang="en" sz="2000">
                <a:latin typeface="Times New Roman"/>
                <a:ea typeface="Times New Roman"/>
                <a:cs typeface="Times New Roman"/>
                <a:sym typeface="Times New Roman"/>
              </a:rPr>
              <a:t> Steroid hormones</a:t>
            </a:r>
            <a:endParaRPr b="1"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AutoNum type="alphaUcPeriod"/>
            </a:pPr>
            <a:r>
              <a:rPr b="1" lang="en" sz="2000">
                <a:latin typeface="Times New Roman"/>
                <a:ea typeface="Times New Roman"/>
                <a:cs typeface="Times New Roman"/>
                <a:sym typeface="Times New Roman"/>
              </a:rPr>
              <a:t>Nuclear: </a:t>
            </a:r>
            <a:r>
              <a:rPr lang="en" sz="2000">
                <a:latin typeface="Times New Roman"/>
                <a:ea typeface="Times New Roman"/>
                <a:cs typeface="Times New Roman"/>
                <a:sym typeface="Times New Roman"/>
              </a:rPr>
              <a:t>Thyroid hormones </a:t>
            </a:r>
            <a:endParaRPr sz="2000">
              <a:latin typeface="Times New Roman"/>
              <a:ea typeface="Times New Roman"/>
              <a:cs typeface="Times New Roman"/>
              <a:sym typeface="Times New Roman"/>
            </a:endParaRPr>
          </a:p>
          <a:p>
            <a:pPr indent="0" lvl="0" marL="0" rtl="0" algn="l">
              <a:spcBef>
                <a:spcPts val="0"/>
              </a:spcBef>
              <a:spcAft>
                <a:spcPts val="0"/>
              </a:spcAft>
              <a:buNone/>
            </a:pPr>
            <a:r>
              <a:rPr b="1" lang="en" sz="2000">
                <a:latin typeface="Times New Roman"/>
                <a:ea typeface="Times New Roman"/>
                <a:cs typeface="Times New Roman"/>
                <a:sym typeface="Times New Roman"/>
              </a:rPr>
              <a:t>2. On the Surface of Cell Membrane: </a:t>
            </a:r>
            <a:r>
              <a:rPr lang="en" sz="2000">
                <a:latin typeface="Times New Roman"/>
                <a:ea typeface="Times New Roman"/>
                <a:cs typeface="Times New Roman"/>
                <a:sym typeface="Times New Roman"/>
              </a:rPr>
              <a:t>Lipophobic ligand can't enter cell, outer surface receptor and faster response.</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Char char="-"/>
            </a:pPr>
            <a:r>
              <a:rPr b="1" lang="en" sz="2000">
                <a:latin typeface="Times New Roman"/>
                <a:ea typeface="Times New Roman"/>
                <a:cs typeface="Times New Roman"/>
                <a:sym typeface="Times New Roman"/>
              </a:rPr>
              <a:t>Peptides, proteins and catecholamines</a:t>
            </a:r>
            <a:r>
              <a:rPr lang="en" sz="2000">
                <a:latin typeface="Times New Roman"/>
                <a:ea typeface="Times New Roman"/>
                <a:cs typeface="Times New Roman"/>
                <a:sym typeface="Times New Roman"/>
              </a:rPr>
              <a:t>.</a:t>
            </a:r>
            <a:r>
              <a:rPr b="1" lang="en" sz="2000">
                <a:latin typeface="Times New Roman"/>
                <a:ea typeface="Times New Roman"/>
                <a:cs typeface="Times New Roman"/>
                <a:sym typeface="Times New Roman"/>
              </a:rPr>
              <a:t> </a:t>
            </a:r>
            <a:endParaRPr b="1" sz="2000">
              <a:latin typeface="Times New Roman"/>
              <a:ea typeface="Times New Roman"/>
              <a:cs typeface="Times New Roman"/>
              <a:sym typeface="Times New Roman"/>
            </a:endParaRPr>
          </a:p>
          <a:p>
            <a:pPr indent="0" lvl="0" marL="0" rtl="0" algn="l">
              <a:spcBef>
                <a:spcPts val="0"/>
              </a:spcBef>
              <a:spcAft>
                <a:spcPts val="0"/>
              </a:spcAft>
              <a:buNone/>
            </a:pPr>
            <a:r>
              <a:t/>
            </a:r>
            <a:endParaRPr b="1" sz="2000">
              <a:latin typeface="Times New Roman"/>
              <a:ea typeface="Times New Roman"/>
              <a:cs typeface="Times New Roman"/>
              <a:sym typeface="Times New Roman"/>
            </a:endParaRPr>
          </a:p>
          <a:p>
            <a:pPr indent="0" lvl="0" marL="0" rtl="0" algn="l">
              <a:spcBef>
                <a:spcPts val="0"/>
              </a:spcBef>
              <a:spcAft>
                <a:spcPts val="0"/>
              </a:spcAft>
              <a:buNone/>
            </a:pPr>
            <a:r>
              <a:rPr lang="en" sz="3000">
                <a:latin typeface="Oswald"/>
                <a:ea typeface="Oswald"/>
                <a:cs typeface="Oswald"/>
                <a:sym typeface="Oswald"/>
              </a:rPr>
              <a:t>Mechanism of Action</a:t>
            </a:r>
            <a:endParaRPr sz="3000">
              <a:latin typeface="Oswald"/>
              <a:ea typeface="Oswald"/>
              <a:cs typeface="Oswald"/>
              <a:sym typeface="Oswald"/>
            </a:endParaRPr>
          </a:p>
          <a:p>
            <a:pPr indent="-355600" lvl="0" marL="457200" rtl="0" algn="l">
              <a:spcBef>
                <a:spcPts val="0"/>
              </a:spcBef>
              <a:spcAft>
                <a:spcPts val="0"/>
              </a:spcAft>
              <a:buSzPts val="2000"/>
              <a:buFont typeface="Times New Roman"/>
              <a:buAutoNum type="arabicPeriod"/>
            </a:pPr>
            <a:r>
              <a:rPr lang="en" sz="2000">
                <a:latin typeface="Times New Roman"/>
                <a:ea typeface="Times New Roman"/>
                <a:cs typeface="Times New Roman"/>
                <a:sym typeface="Times New Roman"/>
              </a:rPr>
              <a:t>Hormone-receptor interaction (1st messenger)</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AutoNum type="arabicPeriod"/>
            </a:pPr>
            <a:r>
              <a:rPr lang="en" sz="2000">
                <a:latin typeface="Times New Roman"/>
                <a:ea typeface="Times New Roman"/>
                <a:cs typeface="Times New Roman"/>
                <a:sym typeface="Times New Roman"/>
              </a:rPr>
              <a:t>Conformational changes</a:t>
            </a:r>
            <a:endParaRPr sz="2000">
              <a:latin typeface="Times New Roman"/>
              <a:ea typeface="Times New Roman"/>
              <a:cs typeface="Times New Roman"/>
              <a:sym typeface="Times New Roman"/>
            </a:endParaRPr>
          </a:p>
          <a:p>
            <a:pPr indent="0" lvl="0" marL="0" rtl="0" algn="l">
              <a:spcBef>
                <a:spcPts val="0"/>
              </a:spcBef>
              <a:spcAft>
                <a:spcPts val="0"/>
              </a:spcAft>
              <a:buNone/>
            </a:pPr>
            <a:r>
              <a:rPr b="1" lang="en" sz="2000">
                <a:latin typeface="Times New Roman"/>
                <a:ea typeface="Times New Roman"/>
                <a:cs typeface="Times New Roman"/>
                <a:sym typeface="Times New Roman"/>
              </a:rPr>
              <a:t>From here most hormones cause: </a:t>
            </a:r>
            <a:endParaRPr b="1" sz="2000">
              <a:latin typeface="Times New Roman"/>
              <a:ea typeface="Times New Roman"/>
              <a:cs typeface="Times New Roman"/>
              <a:sym typeface="Times New Roman"/>
            </a:endParaRPr>
          </a:p>
          <a:p>
            <a:pPr indent="0" lvl="0" marL="0" rtl="0" algn="l">
              <a:spcBef>
                <a:spcPts val="0"/>
              </a:spcBef>
              <a:spcAft>
                <a:spcPts val="0"/>
              </a:spcAft>
              <a:buNone/>
            </a:pPr>
            <a:r>
              <a:rPr lang="en" sz="2000">
                <a:latin typeface="Times New Roman"/>
                <a:ea typeface="Times New Roman"/>
                <a:cs typeface="Times New Roman"/>
                <a:sym typeface="Times New Roman"/>
              </a:rPr>
              <a:t>3.    Enzyme activation</a:t>
            </a:r>
            <a:endParaRPr sz="2000">
              <a:latin typeface="Times New Roman"/>
              <a:ea typeface="Times New Roman"/>
              <a:cs typeface="Times New Roman"/>
              <a:sym typeface="Times New Roman"/>
            </a:endParaRPr>
          </a:p>
          <a:p>
            <a:pPr indent="0" lvl="0" marL="0" rtl="0" algn="l">
              <a:spcBef>
                <a:spcPts val="0"/>
              </a:spcBef>
              <a:spcAft>
                <a:spcPts val="0"/>
              </a:spcAft>
              <a:buNone/>
            </a:pPr>
            <a:r>
              <a:rPr lang="en" sz="2000">
                <a:latin typeface="Times New Roman"/>
                <a:ea typeface="Times New Roman"/>
                <a:cs typeface="Times New Roman"/>
                <a:sym typeface="Times New Roman"/>
              </a:rPr>
              <a:t>4.    Release of the second messenger</a:t>
            </a:r>
            <a:endParaRPr sz="2000">
              <a:latin typeface="Times New Roman"/>
              <a:ea typeface="Times New Roman"/>
              <a:cs typeface="Times New Roman"/>
              <a:sym typeface="Times New Roman"/>
            </a:endParaRPr>
          </a:p>
          <a:p>
            <a:pPr indent="0" lvl="0" marL="0" rtl="0" algn="l">
              <a:spcBef>
                <a:spcPts val="0"/>
              </a:spcBef>
              <a:spcAft>
                <a:spcPts val="0"/>
              </a:spcAft>
              <a:buNone/>
            </a:pPr>
            <a:r>
              <a:rPr lang="en" sz="2000">
                <a:latin typeface="Times New Roman"/>
                <a:ea typeface="Times New Roman"/>
                <a:cs typeface="Times New Roman"/>
                <a:sym typeface="Times New Roman"/>
              </a:rPr>
              <a:t>5.    All hormones: effects on cellular function</a:t>
            </a:r>
            <a:endParaRPr sz="2000">
              <a:latin typeface="Times New Roman"/>
              <a:ea typeface="Times New Roman"/>
              <a:cs typeface="Times New Roman"/>
              <a:sym typeface="Times New Roman"/>
            </a:endParaRPr>
          </a:p>
          <a:p>
            <a:pPr indent="0" lvl="0" marL="0" rtl="0" algn="l">
              <a:spcBef>
                <a:spcPts val="0"/>
              </a:spcBef>
              <a:spcAft>
                <a:spcPts val="0"/>
              </a:spcAft>
              <a:buNone/>
            </a:pPr>
            <a:r>
              <a:t/>
            </a:r>
            <a:endParaRPr b="1" sz="2000">
              <a:latin typeface="Times New Roman"/>
              <a:ea typeface="Times New Roman"/>
              <a:cs typeface="Times New Roman"/>
              <a:sym typeface="Times New Roman"/>
            </a:endParaRPr>
          </a:p>
        </p:txBody>
      </p:sp>
      <p:pic>
        <p:nvPicPr>
          <p:cNvPr id="126" name="Google Shape;126;p15"/>
          <p:cNvPicPr preferRelativeResize="0"/>
          <p:nvPr/>
        </p:nvPicPr>
        <p:blipFill>
          <a:blip r:embed="rId9">
            <a:alphaModFix/>
          </a:blip>
          <a:stretch>
            <a:fillRect/>
          </a:stretch>
        </p:blipFill>
        <p:spPr>
          <a:xfrm>
            <a:off x="10716320" y="13993964"/>
            <a:ext cx="3042077" cy="1527849"/>
          </a:xfrm>
          <a:prstGeom prst="rect">
            <a:avLst/>
          </a:prstGeom>
          <a:noFill/>
          <a:ln cap="flat" cmpd="sng" w="9525">
            <a:solidFill>
              <a:srgbClr val="000000"/>
            </a:solidFill>
            <a:prstDash val="solid"/>
            <a:round/>
            <a:headEnd len="sm" w="sm" type="none"/>
            <a:tailEnd len="sm" w="sm" type="none"/>
          </a:ln>
        </p:spPr>
      </p:pic>
      <p:sp>
        <p:nvSpPr>
          <p:cNvPr id="127" name="Google Shape;127;p15"/>
          <p:cNvSpPr txBox="1"/>
          <p:nvPr/>
        </p:nvSpPr>
        <p:spPr>
          <a:xfrm>
            <a:off x="10716321" y="15452824"/>
            <a:ext cx="36528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700">
                <a:latin typeface="Times New Roman"/>
                <a:ea typeface="Times New Roman"/>
                <a:cs typeface="Times New Roman"/>
                <a:sym typeface="Times New Roman"/>
              </a:rPr>
              <a:t>Figure 1-8</a:t>
            </a:r>
            <a:endParaRPr sz="2700">
              <a:solidFill>
                <a:srgbClr val="CC0000"/>
              </a:solidFill>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Google Shape;132;p16"/>
          <p:cNvSpPr txBox="1"/>
          <p:nvPr/>
        </p:nvSpPr>
        <p:spPr>
          <a:xfrm>
            <a:off x="290525" y="1462575"/>
            <a:ext cx="10634700" cy="211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000">
                <a:latin typeface="Times New Roman"/>
                <a:ea typeface="Times New Roman"/>
                <a:cs typeface="Times New Roman"/>
                <a:sym typeface="Times New Roman"/>
              </a:rPr>
              <a:t>Water soluble hormones: hydrophilic</a:t>
            </a:r>
            <a:r>
              <a:rPr lang="en" sz="2000">
                <a:latin typeface="Times New Roman"/>
                <a:ea typeface="Times New Roman"/>
                <a:cs typeface="Times New Roman"/>
                <a:sym typeface="Times New Roman"/>
              </a:rPr>
              <a:t> (peptides &amp; catecholamines) dissolved in plasma. </a:t>
            </a:r>
            <a:endParaRPr sz="2000">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b="1" lang="en" sz="2000">
                <a:latin typeface="Times New Roman"/>
                <a:ea typeface="Times New Roman"/>
                <a:cs typeface="Times New Roman"/>
                <a:sym typeface="Times New Roman"/>
              </a:rPr>
              <a:t>Fat soluble hormones: hydrophobic </a:t>
            </a:r>
            <a:r>
              <a:rPr lang="en" sz="2000">
                <a:latin typeface="Times New Roman"/>
                <a:ea typeface="Times New Roman"/>
                <a:cs typeface="Times New Roman"/>
                <a:sym typeface="Times New Roman"/>
              </a:rPr>
              <a:t>(steroids and thyroid hormones) transported bound to plasma proteins (90%),</a:t>
            </a:r>
            <a:endParaRPr sz="2000">
              <a:latin typeface="Times New Roman"/>
              <a:ea typeface="Times New Roman"/>
              <a:cs typeface="Times New Roman"/>
              <a:sym typeface="Times New Roman"/>
            </a:endParaRPr>
          </a:p>
          <a:p>
            <a:pPr indent="0" lvl="0" marL="0" rtl="0" algn="l">
              <a:spcBef>
                <a:spcPts val="0"/>
              </a:spcBef>
              <a:spcAft>
                <a:spcPts val="0"/>
              </a:spcAft>
              <a:buNone/>
            </a:pPr>
            <a:r>
              <a:rPr lang="en" sz="2000">
                <a:latin typeface="Times New Roman"/>
                <a:ea typeface="Times New Roman"/>
                <a:cs typeface="Times New Roman"/>
                <a:sym typeface="Times New Roman"/>
              </a:rPr>
              <a:t>binding to proteins helps to</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Char char="-"/>
            </a:pPr>
            <a:r>
              <a:rPr lang="en" sz="2000">
                <a:latin typeface="Times New Roman"/>
                <a:ea typeface="Times New Roman"/>
                <a:cs typeface="Times New Roman"/>
                <a:sym typeface="Times New Roman"/>
              </a:rPr>
              <a:t>Provide reservoirs</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Char char="-"/>
            </a:pPr>
            <a:r>
              <a:rPr lang="en" sz="2000">
                <a:latin typeface="Times New Roman"/>
                <a:ea typeface="Times New Roman"/>
                <a:cs typeface="Times New Roman"/>
                <a:sym typeface="Times New Roman"/>
              </a:rPr>
              <a:t>Slow hormones clearance</a:t>
            </a:r>
            <a:endParaRPr sz="2000">
              <a:latin typeface="Times New Roman"/>
              <a:ea typeface="Times New Roman"/>
              <a:cs typeface="Times New Roman"/>
              <a:sym typeface="Times New Roman"/>
            </a:endParaRPr>
          </a:p>
          <a:p>
            <a:pPr indent="0" lvl="0" marL="0" rtl="0" algn="l">
              <a:spcBef>
                <a:spcPts val="0"/>
              </a:spcBef>
              <a:spcAft>
                <a:spcPts val="0"/>
              </a:spcAft>
              <a:buNone/>
            </a:pPr>
            <a:r>
              <a:t/>
            </a:r>
            <a:endParaRPr sz="2000">
              <a:latin typeface="Times New Roman"/>
              <a:ea typeface="Times New Roman"/>
              <a:cs typeface="Times New Roman"/>
              <a:sym typeface="Times New Roman"/>
            </a:endParaRPr>
          </a:p>
        </p:txBody>
      </p:sp>
      <p:sp>
        <p:nvSpPr>
          <p:cNvPr id="133" name="Google Shape;133;p16"/>
          <p:cNvSpPr/>
          <p:nvPr/>
        </p:nvSpPr>
        <p:spPr>
          <a:xfrm>
            <a:off x="0" y="656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34" name="Google Shape;134;p16"/>
          <p:cNvSpPr/>
          <p:nvPr/>
        </p:nvSpPr>
        <p:spPr>
          <a:xfrm>
            <a:off x="656616" y="657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35" name="Google Shape;135;p16"/>
          <p:cNvSpPr txBox="1"/>
          <p:nvPr/>
        </p:nvSpPr>
        <p:spPr>
          <a:xfrm>
            <a:off x="11409324" y="553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One</a:t>
            </a:r>
            <a:endParaRPr sz="3500">
              <a:latin typeface="Oswald"/>
              <a:ea typeface="Oswald"/>
              <a:cs typeface="Oswald"/>
              <a:sym typeface="Oswald"/>
            </a:endParaRPr>
          </a:p>
        </p:txBody>
      </p:sp>
      <p:sp>
        <p:nvSpPr>
          <p:cNvPr id="136" name="Google Shape;136;p16"/>
          <p:cNvSpPr txBox="1"/>
          <p:nvPr/>
        </p:nvSpPr>
        <p:spPr>
          <a:xfrm>
            <a:off x="929925" y="65676"/>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INTRODUCTION TO THE ENDOCRINE PHYSIOLOGY </a:t>
            </a:r>
            <a:endParaRPr sz="3200">
              <a:solidFill>
                <a:srgbClr val="FFFFFF"/>
              </a:solidFill>
              <a:latin typeface="Oswald"/>
              <a:ea typeface="Oswald"/>
              <a:cs typeface="Oswald"/>
              <a:sym typeface="Oswald"/>
            </a:endParaRPr>
          </a:p>
        </p:txBody>
      </p:sp>
      <p:sp>
        <p:nvSpPr>
          <p:cNvPr id="137" name="Google Shape;137;p16"/>
          <p:cNvSpPr txBox="1"/>
          <p:nvPr/>
        </p:nvSpPr>
        <p:spPr>
          <a:xfrm>
            <a:off x="188014" y="168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3</a:t>
            </a:r>
            <a:endParaRPr sz="4500">
              <a:solidFill>
                <a:srgbClr val="FFFFFF"/>
              </a:solidFill>
              <a:latin typeface="Oswald"/>
              <a:ea typeface="Oswald"/>
              <a:cs typeface="Oswald"/>
              <a:sym typeface="Oswald"/>
            </a:endParaRPr>
          </a:p>
        </p:txBody>
      </p:sp>
      <p:graphicFrame>
        <p:nvGraphicFramePr>
          <p:cNvPr id="138" name="Google Shape;138;p16"/>
          <p:cNvGraphicFramePr/>
          <p:nvPr/>
        </p:nvGraphicFramePr>
        <p:xfrm>
          <a:off x="416625" y="4004038"/>
          <a:ext cx="3000000" cy="3000000"/>
        </p:xfrm>
        <a:graphic>
          <a:graphicData uri="http://schemas.openxmlformats.org/drawingml/2006/table">
            <a:tbl>
              <a:tblPr>
                <a:noFill/>
                <a:tableStyleId>{316F23EA-2B12-451B-8313-ED1200E3DD14}</a:tableStyleId>
              </a:tblPr>
              <a:tblGrid>
                <a:gridCol w="2262175"/>
                <a:gridCol w="11189600"/>
              </a:tblGrid>
              <a:tr h="1143775">
                <a:tc gridSpan="2">
                  <a:txBody>
                    <a:bodyPr/>
                    <a:lstStyle/>
                    <a:p>
                      <a:pPr indent="0" lvl="0" marL="0" rtl="0" algn="ctr">
                        <a:spcBef>
                          <a:spcPts val="0"/>
                        </a:spcBef>
                        <a:spcAft>
                          <a:spcPts val="0"/>
                        </a:spcAft>
                        <a:buNone/>
                      </a:pPr>
                      <a:r>
                        <a:rPr lang="en" sz="3600">
                          <a:solidFill>
                            <a:srgbClr val="F1C232"/>
                          </a:solidFill>
                          <a:latin typeface="Oswald"/>
                          <a:ea typeface="Oswald"/>
                          <a:cs typeface="Oswald"/>
                          <a:sym typeface="Oswald"/>
                        </a:rPr>
                        <a:t>Peptide and Protein Hormones</a:t>
                      </a:r>
                      <a:endParaRPr sz="3600">
                        <a:solidFill>
                          <a:srgbClr val="F1C232"/>
                        </a:solidFill>
                        <a:latin typeface="Oswald"/>
                        <a:ea typeface="Oswald"/>
                        <a:cs typeface="Oswald"/>
                        <a:sym typeface="Oswald"/>
                      </a:endParaRPr>
                    </a:p>
                    <a:p>
                      <a:pPr indent="0" lvl="0" marL="0" rtl="0" algn="ctr">
                        <a:spcBef>
                          <a:spcPts val="0"/>
                        </a:spcBef>
                        <a:spcAft>
                          <a:spcPts val="0"/>
                        </a:spcAft>
                        <a:buNone/>
                      </a:pPr>
                      <a:r>
                        <a:rPr lang="en" sz="2000">
                          <a:solidFill>
                            <a:srgbClr val="F1C232"/>
                          </a:solidFill>
                          <a:latin typeface="Oswald"/>
                          <a:ea typeface="Oswald"/>
                          <a:cs typeface="Oswald"/>
                          <a:sym typeface="Oswald"/>
                        </a:rPr>
                        <a:t>(Pituitary, pancreatic and parathyroid hormones)</a:t>
                      </a:r>
                      <a:endParaRPr sz="2000">
                        <a:solidFill>
                          <a:srgbClr val="F1C232"/>
                        </a:solidFill>
                        <a:latin typeface="Oswald"/>
                        <a:ea typeface="Oswald"/>
                        <a:cs typeface="Oswald"/>
                        <a:sym typeface="Oswald"/>
                      </a:endParaRPr>
                    </a:p>
                  </a:txBody>
                  <a:tcPr marT="91425" marB="91425" marR="91425" marL="91425">
                    <a:solidFill>
                      <a:srgbClr val="F3F3F3"/>
                    </a:solidFill>
                  </a:tcPr>
                </a:tc>
                <a:tc hMerge="1"/>
              </a:tr>
              <a:tr h="5862700">
                <a:tc>
                  <a:txBody>
                    <a:bodyPr/>
                    <a:lstStyle/>
                    <a:p>
                      <a:pPr indent="0" lvl="0" marL="0" rtl="0" algn="ctr">
                        <a:spcBef>
                          <a:spcPts val="0"/>
                        </a:spcBef>
                        <a:spcAft>
                          <a:spcPts val="0"/>
                        </a:spcAft>
                        <a:buNone/>
                      </a:pPr>
                      <a:r>
                        <a:t/>
                      </a:r>
                      <a:endParaRPr b="1" sz="2400">
                        <a:latin typeface="Times New Roman"/>
                        <a:ea typeface="Times New Roman"/>
                        <a:cs typeface="Times New Roman"/>
                        <a:sym typeface="Times New Roman"/>
                      </a:endParaRPr>
                    </a:p>
                    <a:p>
                      <a:pPr indent="0" lvl="0" marL="0" rtl="0" algn="ctr">
                        <a:spcBef>
                          <a:spcPts val="0"/>
                        </a:spcBef>
                        <a:spcAft>
                          <a:spcPts val="0"/>
                        </a:spcAft>
                        <a:buNone/>
                      </a:pPr>
                      <a:r>
                        <a:t/>
                      </a:r>
                      <a:endParaRPr b="1" sz="2400">
                        <a:latin typeface="Times New Roman"/>
                        <a:ea typeface="Times New Roman"/>
                        <a:cs typeface="Times New Roman"/>
                        <a:sym typeface="Times New Roman"/>
                      </a:endParaRPr>
                    </a:p>
                    <a:p>
                      <a:pPr indent="0" lvl="0" marL="0" rtl="0" algn="ctr">
                        <a:spcBef>
                          <a:spcPts val="0"/>
                        </a:spcBef>
                        <a:spcAft>
                          <a:spcPts val="0"/>
                        </a:spcAft>
                        <a:buNone/>
                      </a:pPr>
                      <a:r>
                        <a:t/>
                      </a:r>
                      <a:endParaRPr b="1" sz="2400">
                        <a:latin typeface="Times New Roman"/>
                        <a:ea typeface="Times New Roman"/>
                        <a:cs typeface="Times New Roman"/>
                        <a:sym typeface="Times New Roman"/>
                      </a:endParaRPr>
                    </a:p>
                    <a:p>
                      <a:pPr indent="0" lvl="0" marL="0" rtl="0" algn="ctr">
                        <a:spcBef>
                          <a:spcPts val="0"/>
                        </a:spcBef>
                        <a:spcAft>
                          <a:spcPts val="0"/>
                        </a:spcAft>
                        <a:buNone/>
                      </a:pPr>
                      <a:r>
                        <a:rPr b="1" lang="en" sz="2400">
                          <a:latin typeface="Times New Roman"/>
                          <a:ea typeface="Times New Roman"/>
                          <a:cs typeface="Times New Roman"/>
                          <a:sym typeface="Times New Roman"/>
                        </a:rPr>
                        <a:t>Synthesis</a:t>
                      </a:r>
                      <a:endParaRPr b="1" sz="24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r h="8694275">
                <a:tc>
                  <a:txBody>
                    <a:bodyPr/>
                    <a:lstStyle/>
                    <a:p>
                      <a:pPr indent="0" lvl="0" marL="0" rtl="0" algn="ctr">
                        <a:spcBef>
                          <a:spcPts val="0"/>
                        </a:spcBef>
                        <a:spcAft>
                          <a:spcPts val="0"/>
                        </a:spcAft>
                        <a:buNone/>
                      </a:pPr>
                      <a:r>
                        <a:rPr b="1" lang="en" sz="2400">
                          <a:latin typeface="Times New Roman"/>
                          <a:ea typeface="Times New Roman"/>
                          <a:cs typeface="Times New Roman"/>
                          <a:sym typeface="Times New Roman"/>
                        </a:rPr>
                        <a:t>Mechanism of Action</a:t>
                      </a:r>
                      <a:endParaRPr b="1" sz="24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rPr b="1" lang="en" sz="2000">
                          <a:latin typeface="Times New Roman"/>
                          <a:ea typeface="Times New Roman"/>
                          <a:cs typeface="Times New Roman"/>
                          <a:sym typeface="Times New Roman"/>
                        </a:rPr>
                        <a:t>Figure 1-13: </a:t>
                      </a:r>
                      <a:r>
                        <a:rPr b="1" lang="en" sz="2000">
                          <a:solidFill>
                            <a:srgbClr val="990000"/>
                          </a:solidFill>
                          <a:latin typeface="Times New Roman"/>
                          <a:ea typeface="Times New Roman"/>
                          <a:cs typeface="Times New Roman"/>
                          <a:sym typeface="Times New Roman"/>
                        </a:rPr>
                        <a:t>2nd Messenger Systems of Peptide and Protein Hormones: (a) Adenylate Cyclase-cAMP, (b) </a:t>
                      </a:r>
                      <a:r>
                        <a:rPr b="1" lang="en" sz="2000">
                          <a:solidFill>
                            <a:srgbClr val="990000"/>
                          </a:solidFill>
                          <a:latin typeface="Times New Roman"/>
                          <a:ea typeface="Times New Roman"/>
                          <a:cs typeface="Times New Roman"/>
                          <a:sym typeface="Times New Roman"/>
                        </a:rPr>
                        <a:t>Phospholipase C-IP3/DAG </a:t>
                      </a:r>
                      <a:r>
                        <a:rPr b="1" lang="en" sz="2000">
                          <a:solidFill>
                            <a:srgbClr val="45818E"/>
                          </a:solidFill>
                          <a:latin typeface="Times New Roman"/>
                          <a:ea typeface="Times New Roman"/>
                          <a:cs typeface="Times New Roman"/>
                          <a:sym typeface="Times New Roman"/>
                        </a:rPr>
                        <a:t>(c) Calcium-calmodulin complex,</a:t>
                      </a:r>
                      <a:r>
                        <a:rPr b="1" lang="en" sz="2000">
                          <a:solidFill>
                            <a:srgbClr val="990000"/>
                          </a:solidFill>
                          <a:latin typeface="Times New Roman"/>
                          <a:ea typeface="Times New Roman"/>
                          <a:cs typeface="Times New Roman"/>
                          <a:sym typeface="Times New Roman"/>
                        </a:rPr>
                        <a:t> (d) Tyrosine Kinase System</a:t>
                      </a:r>
                      <a:endParaRPr b="1" sz="2000">
                        <a:solidFill>
                          <a:srgbClr val="990000"/>
                        </a:solidFill>
                        <a:latin typeface="Times New Roman"/>
                        <a:ea typeface="Times New Roman"/>
                        <a:cs typeface="Times New Roman"/>
                        <a:sym typeface="Times New Roman"/>
                      </a:endParaRPr>
                    </a:p>
                    <a:p>
                      <a:pPr indent="0" lvl="0" marL="0" rtl="0" algn="ctr">
                        <a:spcBef>
                          <a:spcPts val="0"/>
                        </a:spcBef>
                        <a:spcAft>
                          <a:spcPts val="0"/>
                        </a:spcAft>
                        <a:buNone/>
                      </a:pPr>
                      <a:r>
                        <a:t/>
                      </a:r>
                      <a:endParaRPr b="1" sz="2000">
                        <a:solidFill>
                          <a:srgbClr val="FF0000"/>
                        </a:solidFill>
                        <a:latin typeface="Times New Roman"/>
                        <a:ea typeface="Times New Roman"/>
                        <a:cs typeface="Times New Roman"/>
                        <a:sym typeface="Times New Roman"/>
                      </a:endParaRPr>
                    </a:p>
                    <a:p>
                      <a:pPr indent="0" lvl="0" marL="0" rtl="0" algn="ctr">
                        <a:spcBef>
                          <a:spcPts val="0"/>
                        </a:spcBef>
                        <a:spcAft>
                          <a:spcPts val="0"/>
                        </a:spcAft>
                        <a:buNone/>
                      </a:pPr>
                      <a:r>
                        <a:t/>
                      </a:r>
                      <a:endParaRPr b="1" sz="2000">
                        <a:solidFill>
                          <a:srgbClr val="FF0000"/>
                        </a:solidFill>
                        <a:latin typeface="Times New Roman"/>
                        <a:ea typeface="Times New Roman"/>
                        <a:cs typeface="Times New Roman"/>
                        <a:sym typeface="Times New Roman"/>
                      </a:endParaRPr>
                    </a:p>
                    <a:p>
                      <a:pPr indent="0" lvl="0" marL="0" rtl="0" algn="ctr">
                        <a:spcBef>
                          <a:spcPts val="0"/>
                        </a:spcBef>
                        <a:spcAft>
                          <a:spcPts val="0"/>
                        </a:spcAft>
                        <a:buNone/>
                      </a:pPr>
                      <a:r>
                        <a:t/>
                      </a:r>
                      <a:endParaRPr b="1" sz="2000">
                        <a:solidFill>
                          <a:srgbClr val="FF0000"/>
                        </a:solidFill>
                        <a:latin typeface="Times New Roman"/>
                        <a:ea typeface="Times New Roman"/>
                        <a:cs typeface="Times New Roman"/>
                        <a:sym typeface="Times New Roman"/>
                      </a:endParaRPr>
                    </a:p>
                    <a:p>
                      <a:pPr indent="0" lvl="0" marL="0" rtl="0" algn="ctr">
                        <a:spcBef>
                          <a:spcPts val="0"/>
                        </a:spcBef>
                        <a:spcAft>
                          <a:spcPts val="0"/>
                        </a:spcAft>
                        <a:buNone/>
                      </a:pPr>
                      <a:r>
                        <a:t/>
                      </a:r>
                      <a:endParaRPr b="1" sz="2000">
                        <a:solidFill>
                          <a:srgbClr val="FF0000"/>
                        </a:solidFill>
                        <a:latin typeface="Times New Roman"/>
                        <a:ea typeface="Times New Roman"/>
                        <a:cs typeface="Times New Roman"/>
                        <a:sym typeface="Times New Roman"/>
                      </a:endParaRPr>
                    </a:p>
                    <a:p>
                      <a:pPr indent="0" lvl="0" marL="0" rtl="0" algn="ctr">
                        <a:spcBef>
                          <a:spcPts val="0"/>
                        </a:spcBef>
                        <a:spcAft>
                          <a:spcPts val="0"/>
                        </a:spcAft>
                        <a:buNone/>
                      </a:pPr>
                      <a:r>
                        <a:t/>
                      </a:r>
                      <a:endParaRPr sz="2000">
                        <a:solidFill>
                          <a:srgbClr val="FF0000"/>
                        </a:solidFill>
                        <a:latin typeface="Times New Roman"/>
                        <a:ea typeface="Times New Roman"/>
                        <a:cs typeface="Times New Roman"/>
                        <a:sym typeface="Times New Roman"/>
                      </a:endParaRPr>
                    </a:p>
                    <a:p>
                      <a:pPr indent="0" lvl="0" marL="0" rtl="0" algn="ctr">
                        <a:spcBef>
                          <a:spcPts val="0"/>
                        </a:spcBef>
                        <a:spcAft>
                          <a:spcPts val="0"/>
                        </a:spcAft>
                        <a:buNone/>
                      </a:pPr>
                      <a:r>
                        <a:t/>
                      </a:r>
                      <a:endParaRPr sz="2000">
                        <a:solidFill>
                          <a:srgbClr val="FF0000"/>
                        </a:solidFill>
                        <a:latin typeface="Times New Roman"/>
                        <a:ea typeface="Times New Roman"/>
                        <a:cs typeface="Times New Roman"/>
                        <a:sym typeface="Times New Roman"/>
                      </a:endParaRPr>
                    </a:p>
                    <a:p>
                      <a:pPr indent="0" lvl="0" marL="0" rtl="0" algn="ctr">
                        <a:spcBef>
                          <a:spcPts val="0"/>
                        </a:spcBef>
                        <a:spcAft>
                          <a:spcPts val="0"/>
                        </a:spcAft>
                        <a:buNone/>
                      </a:pPr>
                      <a:r>
                        <a:t/>
                      </a:r>
                      <a:endParaRPr sz="2000">
                        <a:solidFill>
                          <a:srgbClr val="FF0000"/>
                        </a:solidFill>
                        <a:latin typeface="Times New Roman"/>
                        <a:ea typeface="Times New Roman"/>
                        <a:cs typeface="Times New Roman"/>
                        <a:sym typeface="Times New Roman"/>
                      </a:endParaRPr>
                    </a:p>
                    <a:p>
                      <a:pPr indent="0" lvl="0" marL="0" rtl="0" algn="ctr">
                        <a:spcBef>
                          <a:spcPts val="0"/>
                        </a:spcBef>
                        <a:spcAft>
                          <a:spcPts val="0"/>
                        </a:spcAft>
                        <a:buNone/>
                      </a:pPr>
                      <a:r>
                        <a:t/>
                      </a:r>
                      <a:endParaRPr sz="2000">
                        <a:solidFill>
                          <a:srgbClr val="FF0000"/>
                        </a:solidFill>
                        <a:latin typeface="Times New Roman"/>
                        <a:ea typeface="Times New Roman"/>
                        <a:cs typeface="Times New Roman"/>
                        <a:sym typeface="Times New Roman"/>
                      </a:endParaRPr>
                    </a:p>
                    <a:p>
                      <a:pPr indent="0" lvl="0" marL="0" rtl="0" algn="ctr">
                        <a:spcBef>
                          <a:spcPts val="0"/>
                        </a:spcBef>
                        <a:spcAft>
                          <a:spcPts val="0"/>
                        </a:spcAft>
                        <a:buNone/>
                      </a:pPr>
                      <a:r>
                        <a:t/>
                      </a:r>
                      <a:endParaRPr sz="2000">
                        <a:solidFill>
                          <a:srgbClr val="FF0000"/>
                        </a:solidFill>
                        <a:latin typeface="Times New Roman"/>
                        <a:ea typeface="Times New Roman"/>
                        <a:cs typeface="Times New Roman"/>
                        <a:sym typeface="Times New Roman"/>
                      </a:endParaRPr>
                    </a:p>
                    <a:p>
                      <a:pPr indent="0" lvl="0" marL="0" rtl="0" algn="ctr">
                        <a:spcBef>
                          <a:spcPts val="0"/>
                        </a:spcBef>
                        <a:spcAft>
                          <a:spcPts val="0"/>
                        </a:spcAft>
                        <a:buNone/>
                      </a:pPr>
                      <a:r>
                        <a:t/>
                      </a:r>
                      <a:endParaRPr sz="2000">
                        <a:solidFill>
                          <a:srgbClr val="FF0000"/>
                        </a:solidFill>
                        <a:latin typeface="Times New Roman"/>
                        <a:ea typeface="Times New Roman"/>
                        <a:cs typeface="Times New Roman"/>
                        <a:sym typeface="Times New Roman"/>
                      </a:endParaRPr>
                    </a:p>
                    <a:p>
                      <a:pPr indent="0" lvl="0" marL="0" rtl="0" algn="ctr">
                        <a:spcBef>
                          <a:spcPts val="0"/>
                        </a:spcBef>
                        <a:spcAft>
                          <a:spcPts val="0"/>
                        </a:spcAft>
                        <a:buNone/>
                      </a:pPr>
                      <a:r>
                        <a:t/>
                      </a:r>
                      <a:endParaRPr sz="2000">
                        <a:solidFill>
                          <a:srgbClr val="FF0000"/>
                        </a:solidFill>
                        <a:latin typeface="Times New Roman"/>
                        <a:ea typeface="Times New Roman"/>
                        <a:cs typeface="Times New Roman"/>
                        <a:sym typeface="Times New Roman"/>
                      </a:endParaRPr>
                    </a:p>
                    <a:p>
                      <a:pPr indent="0" lvl="0" marL="0" rtl="0" algn="ctr">
                        <a:spcBef>
                          <a:spcPts val="0"/>
                        </a:spcBef>
                        <a:spcAft>
                          <a:spcPts val="0"/>
                        </a:spcAft>
                        <a:buNone/>
                      </a:pPr>
                      <a:r>
                        <a:t/>
                      </a:r>
                      <a:endParaRPr sz="2000">
                        <a:solidFill>
                          <a:srgbClr val="FF0000"/>
                        </a:solidFill>
                        <a:latin typeface="Times New Roman"/>
                        <a:ea typeface="Times New Roman"/>
                        <a:cs typeface="Times New Roman"/>
                        <a:sym typeface="Times New Roman"/>
                      </a:endParaRPr>
                    </a:p>
                    <a:p>
                      <a:pPr indent="0" lvl="0" marL="0" rtl="0" algn="ctr">
                        <a:spcBef>
                          <a:spcPts val="0"/>
                        </a:spcBef>
                        <a:spcAft>
                          <a:spcPts val="0"/>
                        </a:spcAft>
                        <a:buNone/>
                      </a:pPr>
                      <a:r>
                        <a:t/>
                      </a:r>
                      <a:endParaRPr sz="2000">
                        <a:solidFill>
                          <a:srgbClr val="FF0000"/>
                        </a:solidFill>
                        <a:latin typeface="Times New Roman"/>
                        <a:ea typeface="Times New Roman"/>
                        <a:cs typeface="Times New Roman"/>
                        <a:sym typeface="Times New Roman"/>
                      </a:endParaRPr>
                    </a:p>
                    <a:p>
                      <a:pPr indent="0" lvl="0" marL="0" rtl="0" algn="ctr">
                        <a:spcBef>
                          <a:spcPts val="0"/>
                        </a:spcBef>
                        <a:spcAft>
                          <a:spcPts val="0"/>
                        </a:spcAft>
                        <a:buNone/>
                      </a:pPr>
                      <a:r>
                        <a:t/>
                      </a:r>
                      <a:endParaRPr sz="2000">
                        <a:solidFill>
                          <a:srgbClr val="FF0000"/>
                        </a:solidFill>
                        <a:latin typeface="Times New Roman"/>
                        <a:ea typeface="Times New Roman"/>
                        <a:cs typeface="Times New Roman"/>
                        <a:sym typeface="Times New Roman"/>
                      </a:endParaRPr>
                    </a:p>
                    <a:p>
                      <a:pPr indent="0" lvl="0" marL="0" rtl="0" algn="ctr">
                        <a:spcBef>
                          <a:spcPts val="0"/>
                        </a:spcBef>
                        <a:spcAft>
                          <a:spcPts val="0"/>
                        </a:spcAft>
                        <a:buNone/>
                      </a:pPr>
                      <a:r>
                        <a:t/>
                      </a:r>
                      <a:endParaRPr sz="2000">
                        <a:solidFill>
                          <a:srgbClr val="FF0000"/>
                        </a:solidFill>
                        <a:latin typeface="Times New Roman"/>
                        <a:ea typeface="Times New Roman"/>
                        <a:cs typeface="Times New Roman"/>
                        <a:sym typeface="Times New Roman"/>
                      </a:endParaRPr>
                    </a:p>
                    <a:p>
                      <a:pPr indent="0" lvl="0" marL="0" rtl="0" algn="ctr">
                        <a:spcBef>
                          <a:spcPts val="0"/>
                        </a:spcBef>
                        <a:spcAft>
                          <a:spcPts val="0"/>
                        </a:spcAft>
                        <a:buNone/>
                      </a:pPr>
                      <a:r>
                        <a:t/>
                      </a:r>
                      <a:endParaRPr sz="2000">
                        <a:solidFill>
                          <a:srgbClr val="FF0000"/>
                        </a:solidFill>
                        <a:latin typeface="Times New Roman"/>
                        <a:ea typeface="Times New Roman"/>
                        <a:cs typeface="Times New Roman"/>
                        <a:sym typeface="Times New Roman"/>
                      </a:endParaRPr>
                    </a:p>
                    <a:p>
                      <a:pPr indent="0" lvl="0" marL="0" rtl="0" algn="ctr">
                        <a:spcBef>
                          <a:spcPts val="0"/>
                        </a:spcBef>
                        <a:spcAft>
                          <a:spcPts val="0"/>
                        </a:spcAft>
                        <a:buNone/>
                      </a:pPr>
                      <a:r>
                        <a:t/>
                      </a:r>
                      <a:endParaRPr sz="2000">
                        <a:solidFill>
                          <a:srgbClr val="FF0000"/>
                        </a:solidFill>
                        <a:latin typeface="Times New Roman"/>
                        <a:ea typeface="Times New Roman"/>
                        <a:cs typeface="Times New Roman"/>
                        <a:sym typeface="Times New Roman"/>
                      </a:endParaRPr>
                    </a:p>
                  </a:txBody>
                  <a:tcPr marT="91425" marB="91425" marR="91425" marL="91425"/>
                </a:tc>
              </a:tr>
            </a:tbl>
          </a:graphicData>
        </a:graphic>
      </p:graphicFrame>
      <p:sp>
        <p:nvSpPr>
          <p:cNvPr id="139" name="Google Shape;139;p16"/>
          <p:cNvSpPr/>
          <p:nvPr/>
        </p:nvSpPr>
        <p:spPr>
          <a:xfrm>
            <a:off x="228603" y="985090"/>
            <a:ext cx="468600" cy="433500"/>
          </a:xfrm>
          <a:prstGeom prst="rect">
            <a:avLst/>
          </a:prstGeom>
          <a:solidFill>
            <a:srgbClr val="45818E"/>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40" name="Google Shape;140;p16"/>
          <p:cNvSpPr txBox="1"/>
          <p:nvPr/>
        </p:nvSpPr>
        <p:spPr>
          <a:xfrm>
            <a:off x="755475" y="881850"/>
            <a:ext cx="10169700" cy="53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45818E"/>
                </a:solidFill>
                <a:latin typeface="Oswald"/>
                <a:ea typeface="Oswald"/>
                <a:cs typeface="Oswald"/>
                <a:sym typeface="Oswald"/>
              </a:rPr>
              <a:t>Transport of Hormones</a:t>
            </a:r>
            <a:endParaRPr sz="3600">
              <a:solidFill>
                <a:srgbClr val="45818E"/>
              </a:solidFill>
              <a:latin typeface="Oswald"/>
              <a:ea typeface="Oswald"/>
              <a:cs typeface="Oswald"/>
              <a:sym typeface="Oswald"/>
            </a:endParaRPr>
          </a:p>
        </p:txBody>
      </p:sp>
      <p:pic>
        <p:nvPicPr>
          <p:cNvPr id="141" name="Google Shape;141;p16"/>
          <p:cNvPicPr preferRelativeResize="0"/>
          <p:nvPr/>
        </p:nvPicPr>
        <p:blipFill rotWithShape="1">
          <a:blip r:embed="rId3">
            <a:alphaModFix/>
          </a:blip>
          <a:srcRect b="24784" l="23788" r="29254" t="39149"/>
          <a:stretch/>
        </p:blipFill>
        <p:spPr>
          <a:xfrm>
            <a:off x="3088800" y="5492875"/>
            <a:ext cx="4827542" cy="2471926"/>
          </a:xfrm>
          <a:prstGeom prst="rect">
            <a:avLst/>
          </a:prstGeom>
          <a:noFill/>
          <a:ln cap="flat" cmpd="sng" w="9525">
            <a:solidFill>
              <a:srgbClr val="000000"/>
            </a:solidFill>
            <a:prstDash val="solid"/>
            <a:round/>
            <a:headEnd len="sm" w="sm" type="none"/>
            <a:tailEnd len="sm" w="sm" type="none"/>
          </a:ln>
        </p:spPr>
      </p:pic>
      <p:pic>
        <p:nvPicPr>
          <p:cNvPr id="142" name="Google Shape;142;p16"/>
          <p:cNvPicPr preferRelativeResize="0"/>
          <p:nvPr/>
        </p:nvPicPr>
        <p:blipFill>
          <a:blip r:embed="rId4">
            <a:alphaModFix/>
          </a:blip>
          <a:stretch>
            <a:fillRect/>
          </a:stretch>
        </p:blipFill>
        <p:spPr>
          <a:xfrm>
            <a:off x="603075" y="12792625"/>
            <a:ext cx="2007541" cy="1696026"/>
          </a:xfrm>
          <a:prstGeom prst="rect">
            <a:avLst/>
          </a:prstGeom>
          <a:noFill/>
          <a:ln cap="flat" cmpd="sng" w="9525">
            <a:solidFill>
              <a:srgbClr val="000000"/>
            </a:solidFill>
            <a:prstDash val="solid"/>
            <a:round/>
            <a:headEnd len="sm" w="sm" type="none"/>
            <a:tailEnd len="sm" w="sm" type="none"/>
          </a:ln>
        </p:spPr>
      </p:pic>
      <p:pic>
        <p:nvPicPr>
          <p:cNvPr id="143" name="Google Shape;143;p16"/>
          <p:cNvPicPr preferRelativeResize="0"/>
          <p:nvPr/>
        </p:nvPicPr>
        <p:blipFill>
          <a:blip r:embed="rId5">
            <a:alphaModFix/>
          </a:blip>
          <a:stretch>
            <a:fillRect/>
          </a:stretch>
        </p:blipFill>
        <p:spPr>
          <a:xfrm>
            <a:off x="2851625" y="12221550"/>
            <a:ext cx="2992612" cy="2758876"/>
          </a:xfrm>
          <a:prstGeom prst="rect">
            <a:avLst/>
          </a:prstGeom>
          <a:noFill/>
          <a:ln cap="flat" cmpd="sng" w="9525">
            <a:solidFill>
              <a:srgbClr val="000000"/>
            </a:solidFill>
            <a:prstDash val="solid"/>
            <a:round/>
            <a:headEnd len="sm" w="sm" type="none"/>
            <a:tailEnd len="sm" w="sm" type="none"/>
          </a:ln>
        </p:spPr>
      </p:pic>
      <p:pic>
        <p:nvPicPr>
          <p:cNvPr id="144" name="Google Shape;144;p16"/>
          <p:cNvPicPr preferRelativeResize="0"/>
          <p:nvPr/>
        </p:nvPicPr>
        <p:blipFill>
          <a:blip r:embed="rId6">
            <a:alphaModFix/>
          </a:blip>
          <a:stretch>
            <a:fillRect/>
          </a:stretch>
        </p:blipFill>
        <p:spPr>
          <a:xfrm>
            <a:off x="6233275" y="12235195"/>
            <a:ext cx="4577650" cy="2471925"/>
          </a:xfrm>
          <a:prstGeom prst="rect">
            <a:avLst/>
          </a:prstGeom>
          <a:noFill/>
          <a:ln cap="flat" cmpd="sng" w="9525">
            <a:solidFill>
              <a:srgbClr val="000000"/>
            </a:solidFill>
            <a:prstDash val="solid"/>
            <a:round/>
            <a:headEnd len="sm" w="sm" type="none"/>
            <a:tailEnd len="sm" w="sm" type="none"/>
          </a:ln>
        </p:spPr>
      </p:pic>
      <p:pic>
        <p:nvPicPr>
          <p:cNvPr id="145" name="Google Shape;145;p16"/>
          <p:cNvPicPr preferRelativeResize="0"/>
          <p:nvPr/>
        </p:nvPicPr>
        <p:blipFill>
          <a:blip r:embed="rId7">
            <a:alphaModFix/>
          </a:blip>
          <a:stretch>
            <a:fillRect/>
          </a:stretch>
        </p:blipFill>
        <p:spPr>
          <a:xfrm>
            <a:off x="11199975" y="12232708"/>
            <a:ext cx="2351618" cy="3086500"/>
          </a:xfrm>
          <a:prstGeom prst="rect">
            <a:avLst/>
          </a:prstGeom>
          <a:noFill/>
          <a:ln cap="flat" cmpd="sng" w="9525">
            <a:solidFill>
              <a:srgbClr val="000000"/>
            </a:solidFill>
            <a:prstDash val="solid"/>
            <a:round/>
            <a:headEnd len="sm" w="sm" type="none"/>
            <a:tailEnd len="sm" w="sm" type="none"/>
          </a:ln>
        </p:spPr>
      </p:pic>
      <p:pic>
        <p:nvPicPr>
          <p:cNvPr id="146" name="Google Shape;146;p16"/>
          <p:cNvPicPr preferRelativeResize="0"/>
          <p:nvPr/>
        </p:nvPicPr>
        <p:blipFill>
          <a:blip r:embed="rId8">
            <a:alphaModFix/>
          </a:blip>
          <a:stretch>
            <a:fillRect/>
          </a:stretch>
        </p:blipFill>
        <p:spPr>
          <a:xfrm>
            <a:off x="9168125" y="5416675"/>
            <a:ext cx="4232976" cy="1781175"/>
          </a:xfrm>
          <a:prstGeom prst="rect">
            <a:avLst/>
          </a:prstGeom>
          <a:noFill/>
          <a:ln cap="flat" cmpd="sng" w="9525">
            <a:solidFill>
              <a:srgbClr val="000000"/>
            </a:solidFill>
            <a:prstDash val="solid"/>
            <a:round/>
            <a:headEnd len="sm" w="sm" type="none"/>
            <a:tailEnd len="sm" w="sm" type="none"/>
          </a:ln>
        </p:spPr>
      </p:pic>
      <p:pic>
        <p:nvPicPr>
          <p:cNvPr id="147" name="Google Shape;147;p16"/>
          <p:cNvPicPr preferRelativeResize="0"/>
          <p:nvPr/>
        </p:nvPicPr>
        <p:blipFill>
          <a:blip r:embed="rId9">
            <a:alphaModFix/>
          </a:blip>
          <a:stretch>
            <a:fillRect/>
          </a:stretch>
        </p:blipFill>
        <p:spPr>
          <a:xfrm>
            <a:off x="3012588" y="16429988"/>
            <a:ext cx="2644332" cy="2951813"/>
          </a:xfrm>
          <a:prstGeom prst="rect">
            <a:avLst/>
          </a:prstGeom>
          <a:noFill/>
          <a:ln cap="flat" cmpd="sng" w="9525">
            <a:solidFill>
              <a:srgbClr val="000000"/>
            </a:solidFill>
            <a:prstDash val="solid"/>
            <a:round/>
            <a:headEnd len="sm" w="sm" type="none"/>
            <a:tailEnd len="sm" w="sm" type="none"/>
          </a:ln>
        </p:spPr>
      </p:pic>
      <p:pic>
        <p:nvPicPr>
          <p:cNvPr id="148" name="Google Shape;148;p16"/>
          <p:cNvPicPr preferRelativeResize="0"/>
          <p:nvPr/>
        </p:nvPicPr>
        <p:blipFill>
          <a:blip r:embed="rId10">
            <a:alphaModFix/>
          </a:blip>
          <a:stretch>
            <a:fillRect/>
          </a:stretch>
        </p:blipFill>
        <p:spPr>
          <a:xfrm>
            <a:off x="5862300" y="16429988"/>
            <a:ext cx="2715668" cy="2951812"/>
          </a:xfrm>
          <a:prstGeom prst="rect">
            <a:avLst/>
          </a:prstGeom>
          <a:noFill/>
          <a:ln cap="flat" cmpd="sng" w="9525">
            <a:solidFill>
              <a:srgbClr val="000000"/>
            </a:solidFill>
            <a:prstDash val="solid"/>
            <a:round/>
            <a:headEnd len="sm" w="sm" type="none"/>
            <a:tailEnd len="sm" w="sm" type="none"/>
          </a:ln>
        </p:spPr>
      </p:pic>
      <p:sp>
        <p:nvSpPr>
          <p:cNvPr id="149" name="Google Shape;149;p16"/>
          <p:cNvSpPr txBox="1"/>
          <p:nvPr/>
        </p:nvSpPr>
        <p:spPr>
          <a:xfrm>
            <a:off x="2956350" y="8083075"/>
            <a:ext cx="8375400" cy="43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3000">
                <a:latin typeface="Times New Roman"/>
                <a:ea typeface="Times New Roman"/>
                <a:cs typeface="Times New Roman"/>
                <a:sym typeface="Times New Roman"/>
              </a:rPr>
              <a:t>Figure 1-10 </a:t>
            </a:r>
            <a:r>
              <a:rPr lang="en" sz="2000">
                <a:latin typeface="Times New Roman"/>
                <a:ea typeface="Times New Roman"/>
                <a:cs typeface="Times New Roman"/>
                <a:sym typeface="Times New Roman"/>
              </a:rPr>
              <a:t>Synthesized as preprohormone → post-translational modification to prohormone → then hormone. </a:t>
            </a:r>
            <a:endParaRPr sz="1500">
              <a:solidFill>
                <a:srgbClr val="999999"/>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500">
              <a:solidFill>
                <a:srgbClr val="999999"/>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500">
                <a:solidFill>
                  <a:srgbClr val="999999"/>
                </a:solidFill>
                <a:latin typeface="Times New Roman"/>
                <a:ea typeface="Times New Roman"/>
                <a:cs typeface="Times New Roman"/>
                <a:sym typeface="Times New Roman"/>
              </a:rPr>
              <a:t>In other words: The gene hormone is transcripted into mRNA </a:t>
            </a:r>
            <a:r>
              <a:rPr lang="en" sz="1500">
                <a:solidFill>
                  <a:srgbClr val="999999"/>
                </a:solidFill>
                <a:latin typeface="Times New Roman"/>
                <a:ea typeface="Times New Roman"/>
                <a:cs typeface="Times New Roman"/>
                <a:sym typeface="Times New Roman"/>
              </a:rPr>
              <a:t>→</a:t>
            </a:r>
            <a:r>
              <a:rPr lang="en" sz="1500">
                <a:solidFill>
                  <a:srgbClr val="999999"/>
                </a:solidFill>
                <a:latin typeface="Times New Roman"/>
                <a:ea typeface="Times New Roman"/>
                <a:cs typeface="Times New Roman"/>
                <a:sym typeface="Times New Roman"/>
              </a:rPr>
              <a:t> translated in the ribosomes into the hormone with an extra amino acid sequence that serves as a “docking peptide” </a:t>
            </a:r>
            <a:r>
              <a:rPr lang="en" sz="1500">
                <a:solidFill>
                  <a:srgbClr val="999999"/>
                </a:solidFill>
                <a:latin typeface="Times New Roman"/>
                <a:ea typeface="Times New Roman"/>
                <a:cs typeface="Times New Roman"/>
                <a:sym typeface="Times New Roman"/>
              </a:rPr>
              <a:t>→</a:t>
            </a:r>
            <a:r>
              <a:rPr lang="en" sz="1500">
                <a:solidFill>
                  <a:srgbClr val="999999"/>
                </a:solidFill>
                <a:latin typeface="Times New Roman"/>
                <a:ea typeface="Times New Roman"/>
                <a:cs typeface="Times New Roman"/>
                <a:sym typeface="Times New Roman"/>
              </a:rPr>
              <a:t> attach to ER, the hormone plus the docking peptide are called “preprohormones” </a:t>
            </a:r>
            <a:r>
              <a:rPr lang="en" sz="1500">
                <a:solidFill>
                  <a:srgbClr val="999999"/>
                </a:solidFill>
                <a:latin typeface="Times New Roman"/>
                <a:ea typeface="Times New Roman"/>
                <a:cs typeface="Times New Roman"/>
                <a:sym typeface="Times New Roman"/>
              </a:rPr>
              <a:t>→</a:t>
            </a:r>
            <a:r>
              <a:rPr lang="en" sz="1500">
                <a:solidFill>
                  <a:srgbClr val="999999"/>
                </a:solidFill>
                <a:latin typeface="Times New Roman"/>
                <a:ea typeface="Times New Roman"/>
                <a:cs typeface="Times New Roman"/>
                <a:sym typeface="Times New Roman"/>
              </a:rPr>
              <a:t> docking peptide is chopped off </a:t>
            </a:r>
            <a:r>
              <a:rPr lang="en" sz="1500">
                <a:solidFill>
                  <a:srgbClr val="999999"/>
                </a:solidFill>
                <a:latin typeface="Times New Roman"/>
                <a:ea typeface="Times New Roman"/>
                <a:cs typeface="Times New Roman"/>
                <a:sym typeface="Times New Roman"/>
              </a:rPr>
              <a:t>→</a:t>
            </a:r>
            <a:r>
              <a:rPr lang="en" sz="1500">
                <a:solidFill>
                  <a:srgbClr val="999999"/>
                </a:solidFill>
                <a:latin typeface="Times New Roman"/>
                <a:ea typeface="Times New Roman"/>
                <a:cs typeface="Times New Roman"/>
                <a:sym typeface="Times New Roman"/>
              </a:rPr>
              <a:t> preprohormone enters the ER as a prohormone (there are still some remaining amino acids that keeps the hormone inactive) </a:t>
            </a:r>
            <a:r>
              <a:rPr lang="en" sz="1500">
                <a:solidFill>
                  <a:srgbClr val="999999"/>
                </a:solidFill>
                <a:latin typeface="Times New Roman"/>
                <a:ea typeface="Times New Roman"/>
                <a:cs typeface="Times New Roman"/>
                <a:sym typeface="Times New Roman"/>
              </a:rPr>
              <a:t>→ </a:t>
            </a:r>
            <a:r>
              <a:rPr lang="en" sz="1500">
                <a:solidFill>
                  <a:srgbClr val="999999"/>
                </a:solidFill>
                <a:latin typeface="Times New Roman"/>
                <a:ea typeface="Times New Roman"/>
                <a:cs typeface="Times New Roman"/>
                <a:sym typeface="Times New Roman"/>
              </a:rPr>
              <a:t>these extra amino acids are cleaved in golgi apparatus, and then the hormone along with the chopped off peptide are released into ECF. </a:t>
            </a:r>
            <a:endParaRPr sz="1500">
              <a:solidFill>
                <a:srgbClr val="999999"/>
              </a:solidFill>
              <a:latin typeface="Times New Roman"/>
              <a:ea typeface="Times New Roman"/>
              <a:cs typeface="Times New Roman"/>
              <a:sym typeface="Times New Roman"/>
            </a:endParaRPr>
          </a:p>
        </p:txBody>
      </p:sp>
      <p:sp>
        <p:nvSpPr>
          <p:cNvPr id="150" name="Google Shape;150;p16"/>
          <p:cNvSpPr txBox="1"/>
          <p:nvPr/>
        </p:nvSpPr>
        <p:spPr>
          <a:xfrm>
            <a:off x="9091925" y="7197850"/>
            <a:ext cx="43836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3000">
                <a:solidFill>
                  <a:srgbClr val="45818E"/>
                </a:solidFill>
                <a:latin typeface="Times New Roman"/>
                <a:ea typeface="Times New Roman"/>
                <a:cs typeface="Times New Roman"/>
                <a:sym typeface="Times New Roman"/>
              </a:rPr>
              <a:t>Figure 1-11 </a:t>
            </a:r>
            <a:r>
              <a:rPr lang="en" sz="2000">
                <a:solidFill>
                  <a:srgbClr val="45818E"/>
                </a:solidFill>
                <a:latin typeface="Times New Roman"/>
                <a:ea typeface="Times New Roman"/>
                <a:cs typeface="Times New Roman"/>
                <a:sym typeface="Times New Roman"/>
              </a:rPr>
              <a:t>Example of protein hormone, insulin. </a:t>
            </a:r>
            <a:endParaRPr sz="2000">
              <a:solidFill>
                <a:srgbClr val="45818E"/>
              </a:solidFill>
            </a:endParaRPr>
          </a:p>
        </p:txBody>
      </p:sp>
      <p:sp>
        <p:nvSpPr>
          <p:cNvPr id="151" name="Google Shape;151;p16"/>
          <p:cNvSpPr txBox="1"/>
          <p:nvPr/>
        </p:nvSpPr>
        <p:spPr>
          <a:xfrm>
            <a:off x="603075" y="14992625"/>
            <a:ext cx="20757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3000">
                <a:solidFill>
                  <a:schemeClr val="dk1"/>
                </a:solidFill>
                <a:latin typeface="Times New Roman"/>
                <a:ea typeface="Times New Roman"/>
                <a:cs typeface="Times New Roman"/>
                <a:sym typeface="Times New Roman"/>
              </a:rPr>
              <a:t>Figure 1-12</a:t>
            </a:r>
            <a:endParaRPr b="1" sz="30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2000">
                <a:solidFill>
                  <a:srgbClr val="990000"/>
                </a:solidFill>
                <a:latin typeface="Times New Roman"/>
                <a:ea typeface="Times New Roman"/>
                <a:cs typeface="Times New Roman"/>
                <a:sym typeface="Times New Roman"/>
              </a:rPr>
              <a:t>P</a:t>
            </a:r>
            <a:r>
              <a:rPr lang="en" sz="2000">
                <a:solidFill>
                  <a:srgbClr val="990000"/>
                </a:solidFill>
                <a:latin typeface="Times New Roman"/>
                <a:ea typeface="Times New Roman"/>
                <a:cs typeface="Times New Roman"/>
                <a:sym typeface="Times New Roman"/>
              </a:rPr>
              <a:t>eptide hormone exert their effect through 2nd messenger systems. </a:t>
            </a:r>
            <a:endParaRPr sz="2000">
              <a:solidFill>
                <a:srgbClr val="990000"/>
              </a:solidFill>
              <a:latin typeface="Times New Roman"/>
              <a:ea typeface="Times New Roman"/>
              <a:cs typeface="Times New Roman"/>
              <a:sym typeface="Times New Roman"/>
            </a:endParaRPr>
          </a:p>
        </p:txBody>
      </p:sp>
      <p:sp>
        <p:nvSpPr>
          <p:cNvPr id="152" name="Google Shape;152;p16"/>
          <p:cNvSpPr txBox="1"/>
          <p:nvPr/>
        </p:nvSpPr>
        <p:spPr>
          <a:xfrm>
            <a:off x="2877225" y="15044525"/>
            <a:ext cx="2916300" cy="4335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Font typeface="Times New Roman"/>
              <a:buAutoNum type="alphaLcParenBoth"/>
            </a:pPr>
            <a:r>
              <a:rPr b="1" lang="en" sz="1600">
                <a:latin typeface="Times New Roman"/>
                <a:ea typeface="Times New Roman"/>
                <a:cs typeface="Times New Roman"/>
                <a:sym typeface="Times New Roman"/>
              </a:rPr>
              <a:t>Adenylate Cyclase-cAMP</a:t>
            </a:r>
            <a:endParaRPr b="1" sz="1600">
              <a:latin typeface="Times New Roman"/>
              <a:ea typeface="Times New Roman"/>
              <a:cs typeface="Times New Roman"/>
              <a:sym typeface="Times New Roman"/>
            </a:endParaRPr>
          </a:p>
        </p:txBody>
      </p:sp>
      <p:sp>
        <p:nvSpPr>
          <p:cNvPr id="153" name="Google Shape;153;p16"/>
          <p:cNvSpPr txBox="1"/>
          <p:nvPr/>
        </p:nvSpPr>
        <p:spPr>
          <a:xfrm>
            <a:off x="6365275" y="14761675"/>
            <a:ext cx="4827600" cy="6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Times New Roman"/>
                <a:ea typeface="Times New Roman"/>
                <a:cs typeface="Times New Roman"/>
                <a:sym typeface="Times New Roman"/>
              </a:rPr>
              <a:t>(b)</a:t>
            </a:r>
            <a:r>
              <a:rPr b="1" lang="en" sz="1600">
                <a:latin typeface="Times New Roman"/>
                <a:ea typeface="Times New Roman"/>
                <a:cs typeface="Times New Roman"/>
                <a:sym typeface="Times New Roman"/>
              </a:rPr>
              <a:t>   Phospholipase C-IP3/DAG:</a:t>
            </a:r>
            <a:r>
              <a:rPr lang="en" sz="1600">
                <a:latin typeface="Times New Roman"/>
                <a:ea typeface="Times New Roman"/>
                <a:cs typeface="Times New Roman"/>
                <a:sym typeface="Times New Roman"/>
              </a:rPr>
              <a:t> </a:t>
            </a:r>
            <a:r>
              <a:rPr lang="en" sz="1600">
                <a:solidFill>
                  <a:srgbClr val="999999"/>
                </a:solidFill>
                <a:latin typeface="Times New Roman"/>
                <a:ea typeface="Times New Roman"/>
                <a:cs typeface="Times New Roman"/>
                <a:sym typeface="Times New Roman"/>
              </a:rPr>
              <a:t>Binding of hormone: Hormone binds → Alpha subunit of G-protein detaches → Activates PLC → Cleaves a phospholipid in cell membrane (PIP2) into DAG and IP3 → IP3 releases calcium from mitochondria and sER, DAG activates protein kinase C → Cell effects. </a:t>
            </a:r>
            <a:endParaRPr sz="1600">
              <a:solidFill>
                <a:srgbClr val="999999"/>
              </a:solidFill>
              <a:latin typeface="Times New Roman"/>
              <a:ea typeface="Times New Roman"/>
              <a:cs typeface="Times New Roman"/>
              <a:sym typeface="Times New Roman"/>
            </a:endParaRPr>
          </a:p>
        </p:txBody>
      </p:sp>
      <p:sp>
        <p:nvSpPr>
          <p:cNvPr id="154" name="Google Shape;154;p16"/>
          <p:cNvSpPr txBox="1"/>
          <p:nvPr/>
        </p:nvSpPr>
        <p:spPr>
          <a:xfrm>
            <a:off x="10799725" y="15401825"/>
            <a:ext cx="4827600" cy="6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45818E"/>
                </a:solidFill>
                <a:latin typeface="Times New Roman"/>
                <a:ea typeface="Times New Roman"/>
                <a:cs typeface="Times New Roman"/>
                <a:sym typeface="Times New Roman"/>
              </a:rPr>
              <a:t>(c)   Calcium-calmodulin complex</a:t>
            </a:r>
            <a:endParaRPr b="1" sz="1600">
              <a:solidFill>
                <a:srgbClr val="45818E"/>
              </a:solidFill>
              <a:latin typeface="Times New Roman"/>
              <a:ea typeface="Times New Roman"/>
              <a:cs typeface="Times New Roman"/>
              <a:sym typeface="Times New Roman"/>
            </a:endParaRPr>
          </a:p>
        </p:txBody>
      </p:sp>
      <p:sp>
        <p:nvSpPr>
          <p:cNvPr id="155" name="Google Shape;155;p16"/>
          <p:cNvSpPr txBox="1"/>
          <p:nvPr/>
        </p:nvSpPr>
        <p:spPr>
          <a:xfrm>
            <a:off x="8630950" y="16147575"/>
            <a:ext cx="5378100" cy="3497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600"/>
              </a:spcBef>
              <a:spcAft>
                <a:spcPts val="0"/>
              </a:spcAft>
              <a:buNone/>
            </a:pPr>
            <a:r>
              <a:rPr b="1" lang="en" sz="1600">
                <a:latin typeface="Times New Roman"/>
                <a:ea typeface="Times New Roman"/>
                <a:cs typeface="Times New Roman"/>
                <a:sym typeface="Times New Roman"/>
              </a:rPr>
              <a:t>(d)  Tyrosine Kinase System:</a:t>
            </a:r>
            <a:endParaRPr b="1" sz="1600">
              <a:latin typeface="Times New Roman"/>
              <a:ea typeface="Times New Roman"/>
              <a:cs typeface="Times New Roman"/>
              <a:sym typeface="Times New Roman"/>
            </a:endParaRPr>
          </a:p>
          <a:p>
            <a:pPr indent="-330200" lvl="0" marL="457200" rtl="0" algn="l">
              <a:lnSpc>
                <a:spcPct val="115000"/>
              </a:lnSpc>
              <a:spcBef>
                <a:spcPts val="600"/>
              </a:spcBef>
              <a:spcAft>
                <a:spcPts val="0"/>
              </a:spcAft>
              <a:buSzPts val="1600"/>
              <a:buFont typeface="Times New Roman"/>
              <a:buChar char="-"/>
            </a:pPr>
            <a:r>
              <a:rPr lang="en" sz="1600">
                <a:latin typeface="Times New Roman"/>
                <a:ea typeface="Times New Roman"/>
                <a:cs typeface="Times New Roman"/>
                <a:sym typeface="Times New Roman"/>
              </a:rPr>
              <a:t>Used by insulin &amp; many growth factors to cause cellular effects.</a:t>
            </a:r>
            <a:endParaRPr sz="1600">
              <a:latin typeface="Times New Roman"/>
              <a:ea typeface="Times New Roman"/>
              <a:cs typeface="Times New Roman"/>
              <a:sym typeface="Times New Roman"/>
            </a:endParaRPr>
          </a:p>
          <a:p>
            <a:pPr indent="-330200" lvl="0" marL="457200" rtl="0" algn="l">
              <a:lnSpc>
                <a:spcPct val="115000"/>
              </a:lnSpc>
              <a:spcBef>
                <a:spcPts val="0"/>
              </a:spcBef>
              <a:spcAft>
                <a:spcPts val="0"/>
              </a:spcAft>
              <a:buSzPts val="1600"/>
              <a:buFont typeface="Times New Roman"/>
              <a:buChar char="-"/>
            </a:pPr>
            <a:r>
              <a:rPr lang="en" sz="1600">
                <a:latin typeface="Times New Roman"/>
                <a:ea typeface="Times New Roman"/>
                <a:cs typeface="Times New Roman"/>
                <a:sym typeface="Times New Roman"/>
              </a:rPr>
              <a:t>Surface receptor is tyrosine kinase: consists of two units that form active dimer when insulin binds. </a:t>
            </a:r>
            <a:endParaRPr sz="1600">
              <a:latin typeface="Times New Roman"/>
              <a:ea typeface="Times New Roman"/>
              <a:cs typeface="Times New Roman"/>
              <a:sym typeface="Times New Roman"/>
            </a:endParaRPr>
          </a:p>
          <a:p>
            <a:pPr indent="-330200" lvl="0" marL="457200" rtl="0" algn="l">
              <a:lnSpc>
                <a:spcPct val="115000"/>
              </a:lnSpc>
              <a:spcBef>
                <a:spcPts val="0"/>
              </a:spcBef>
              <a:spcAft>
                <a:spcPts val="0"/>
              </a:spcAft>
              <a:buSzPts val="1600"/>
              <a:buFont typeface="Times New Roman"/>
              <a:buChar char="-"/>
            </a:pPr>
            <a:r>
              <a:rPr lang="en" sz="1600">
                <a:latin typeface="Times New Roman"/>
                <a:ea typeface="Times New Roman"/>
                <a:cs typeface="Times New Roman"/>
                <a:sym typeface="Times New Roman"/>
              </a:rPr>
              <a:t>Activated tyrosine kinase phosphorylates signaling molecules</a:t>
            </a:r>
            <a:endParaRPr sz="1600">
              <a:latin typeface="Times New Roman"/>
              <a:ea typeface="Times New Roman"/>
              <a:cs typeface="Times New Roman"/>
              <a:sym typeface="Times New Roman"/>
            </a:endParaRPr>
          </a:p>
          <a:p>
            <a:pPr indent="-330200" lvl="0" marL="457200" rtl="0" algn="l">
              <a:lnSpc>
                <a:spcPct val="115000"/>
              </a:lnSpc>
              <a:spcBef>
                <a:spcPts val="0"/>
              </a:spcBef>
              <a:spcAft>
                <a:spcPts val="0"/>
              </a:spcAft>
              <a:buSzPts val="1600"/>
              <a:buFont typeface="Times New Roman"/>
              <a:buChar char="-"/>
            </a:pPr>
            <a:r>
              <a:rPr lang="en" sz="1600">
                <a:latin typeface="Times New Roman"/>
                <a:ea typeface="Times New Roman"/>
                <a:cs typeface="Times New Roman"/>
                <a:sym typeface="Times New Roman"/>
              </a:rPr>
              <a:t>Induction of hormone/growth factor effects</a:t>
            </a:r>
            <a:endParaRPr sz="1600">
              <a:latin typeface="Times New Roman"/>
              <a:ea typeface="Times New Roman"/>
              <a:cs typeface="Times New Roman"/>
              <a:sym typeface="Times New Roman"/>
            </a:endParaRPr>
          </a:p>
          <a:p>
            <a:pPr indent="-323850" lvl="0" marL="457200" rtl="0" algn="l">
              <a:lnSpc>
                <a:spcPct val="115000"/>
              </a:lnSpc>
              <a:spcBef>
                <a:spcPts val="0"/>
              </a:spcBef>
              <a:spcAft>
                <a:spcPts val="0"/>
              </a:spcAft>
              <a:buClr>
                <a:srgbClr val="999999"/>
              </a:buClr>
              <a:buSzPts val="1500"/>
              <a:buFont typeface="Times New Roman"/>
              <a:buChar char="-"/>
            </a:pPr>
            <a:r>
              <a:rPr lang="en" sz="1500">
                <a:solidFill>
                  <a:srgbClr val="999999"/>
                </a:solidFill>
                <a:latin typeface="Times New Roman"/>
                <a:ea typeface="Times New Roman"/>
                <a:cs typeface="Times New Roman"/>
                <a:sym typeface="Times New Roman"/>
              </a:rPr>
              <a:t>The receptor consists of an extracellular domain that acts as a binding site for the hormone, and a catalytic (enzymatic) domain in the cytoplasm. Upon hormone binding, a </a:t>
            </a:r>
            <a:r>
              <a:rPr lang="en" sz="1500">
                <a:solidFill>
                  <a:srgbClr val="999999"/>
                </a:solidFill>
                <a:latin typeface="Times New Roman"/>
                <a:ea typeface="Times New Roman"/>
                <a:cs typeface="Times New Roman"/>
                <a:sym typeface="Times New Roman"/>
              </a:rPr>
              <a:t>conformational</a:t>
            </a:r>
            <a:r>
              <a:rPr lang="en" sz="1500">
                <a:solidFill>
                  <a:srgbClr val="999999"/>
                </a:solidFill>
                <a:latin typeface="Times New Roman"/>
                <a:ea typeface="Times New Roman"/>
                <a:cs typeface="Times New Roman"/>
                <a:sym typeface="Times New Roman"/>
              </a:rPr>
              <a:t> change activates the cytoplasmic domain. </a:t>
            </a:r>
            <a:endParaRPr sz="1500">
              <a:solidFill>
                <a:srgbClr val="999999"/>
              </a:solidFill>
              <a:latin typeface="Times New Roman"/>
              <a:ea typeface="Times New Roman"/>
              <a:cs typeface="Times New Roman"/>
              <a:sym typeface="Times New Roman"/>
            </a:endParaRPr>
          </a:p>
          <a:p>
            <a:pPr indent="0" lvl="0" marL="0" rtl="0" algn="l">
              <a:lnSpc>
                <a:spcPct val="115000"/>
              </a:lnSpc>
              <a:spcBef>
                <a:spcPts val="600"/>
              </a:spcBef>
              <a:spcAft>
                <a:spcPts val="0"/>
              </a:spcAft>
              <a:buNone/>
            </a:pPr>
            <a:r>
              <a:t/>
            </a:r>
            <a:endParaRPr sz="1500">
              <a:solidFill>
                <a:srgbClr val="999999"/>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500">
              <a:solidFill>
                <a:srgbClr val="999999"/>
              </a:solidFill>
              <a:latin typeface="Times New Roman"/>
              <a:ea typeface="Times New Roman"/>
              <a:cs typeface="Times New Roman"/>
              <a:sym typeface="Times New Roman"/>
            </a:endParaRPr>
          </a:p>
        </p:txBody>
      </p:sp>
      <p:pic>
        <p:nvPicPr>
          <p:cNvPr id="156" name="Google Shape;156;p16"/>
          <p:cNvPicPr preferRelativeResize="0"/>
          <p:nvPr/>
        </p:nvPicPr>
        <p:blipFill>
          <a:blip r:embed="rId11">
            <a:alphaModFix/>
          </a:blip>
          <a:stretch>
            <a:fillRect/>
          </a:stretch>
        </p:blipFill>
        <p:spPr>
          <a:xfrm>
            <a:off x="10849025" y="867125"/>
            <a:ext cx="2866975" cy="2559635"/>
          </a:xfrm>
          <a:prstGeom prst="rect">
            <a:avLst/>
          </a:prstGeom>
          <a:noFill/>
          <a:ln cap="flat" cmpd="sng" w="9525">
            <a:solidFill>
              <a:srgbClr val="000000"/>
            </a:solidFill>
            <a:prstDash val="solid"/>
            <a:round/>
            <a:headEnd len="sm" w="sm" type="none"/>
            <a:tailEnd len="sm" w="sm" type="none"/>
          </a:ln>
        </p:spPr>
      </p:pic>
      <p:sp>
        <p:nvSpPr>
          <p:cNvPr id="157" name="Google Shape;157;p16"/>
          <p:cNvSpPr txBox="1"/>
          <p:nvPr/>
        </p:nvSpPr>
        <p:spPr>
          <a:xfrm>
            <a:off x="10706313" y="3350550"/>
            <a:ext cx="3000000" cy="6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dk1"/>
                </a:solidFill>
                <a:latin typeface="Times New Roman"/>
                <a:ea typeface="Times New Roman"/>
                <a:cs typeface="Times New Roman"/>
                <a:sym typeface="Times New Roman"/>
              </a:rPr>
              <a:t>Figure 1-9</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sp>
        <p:nvSpPr>
          <p:cNvPr id="162" name="Google Shape;162;p17"/>
          <p:cNvSpPr/>
          <p:nvPr/>
        </p:nvSpPr>
        <p:spPr>
          <a:xfrm>
            <a:off x="0" y="656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63" name="Google Shape;163;p17"/>
          <p:cNvSpPr/>
          <p:nvPr/>
        </p:nvSpPr>
        <p:spPr>
          <a:xfrm>
            <a:off x="656616" y="657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64" name="Google Shape;164;p17"/>
          <p:cNvSpPr txBox="1"/>
          <p:nvPr/>
        </p:nvSpPr>
        <p:spPr>
          <a:xfrm>
            <a:off x="11409324" y="553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One</a:t>
            </a:r>
            <a:endParaRPr sz="3500">
              <a:latin typeface="Oswald"/>
              <a:ea typeface="Oswald"/>
              <a:cs typeface="Oswald"/>
              <a:sym typeface="Oswald"/>
            </a:endParaRPr>
          </a:p>
        </p:txBody>
      </p:sp>
      <p:sp>
        <p:nvSpPr>
          <p:cNvPr id="165" name="Google Shape;165;p17"/>
          <p:cNvSpPr txBox="1"/>
          <p:nvPr/>
        </p:nvSpPr>
        <p:spPr>
          <a:xfrm>
            <a:off x="929925" y="65676"/>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INTRODUCTION TO THE ENDOCRINE PHYSIOLOGY </a:t>
            </a:r>
            <a:endParaRPr sz="3200">
              <a:solidFill>
                <a:srgbClr val="FFFFFF"/>
              </a:solidFill>
              <a:latin typeface="Oswald"/>
              <a:ea typeface="Oswald"/>
              <a:cs typeface="Oswald"/>
              <a:sym typeface="Oswald"/>
            </a:endParaRPr>
          </a:p>
        </p:txBody>
      </p:sp>
      <p:sp>
        <p:nvSpPr>
          <p:cNvPr id="166" name="Google Shape;166;p17"/>
          <p:cNvSpPr txBox="1"/>
          <p:nvPr/>
        </p:nvSpPr>
        <p:spPr>
          <a:xfrm>
            <a:off x="188014" y="168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4</a:t>
            </a:r>
            <a:endParaRPr sz="4500">
              <a:solidFill>
                <a:srgbClr val="FFFFFF"/>
              </a:solidFill>
              <a:latin typeface="Oswald"/>
              <a:ea typeface="Oswald"/>
              <a:cs typeface="Oswald"/>
              <a:sym typeface="Oswald"/>
            </a:endParaRPr>
          </a:p>
        </p:txBody>
      </p:sp>
      <p:graphicFrame>
        <p:nvGraphicFramePr>
          <p:cNvPr id="167" name="Google Shape;167;p17"/>
          <p:cNvGraphicFramePr/>
          <p:nvPr/>
        </p:nvGraphicFramePr>
        <p:xfrm>
          <a:off x="264225" y="879838"/>
          <a:ext cx="3000000" cy="3000000"/>
        </p:xfrm>
        <a:graphic>
          <a:graphicData uri="http://schemas.openxmlformats.org/drawingml/2006/table">
            <a:tbl>
              <a:tblPr>
                <a:noFill/>
                <a:tableStyleId>{316F23EA-2B12-451B-8313-ED1200E3DD14}</a:tableStyleId>
              </a:tblPr>
              <a:tblGrid>
                <a:gridCol w="2262175"/>
                <a:gridCol w="11189600"/>
              </a:tblGrid>
              <a:tr h="1199375">
                <a:tc gridSpan="2">
                  <a:txBody>
                    <a:bodyPr/>
                    <a:lstStyle/>
                    <a:p>
                      <a:pPr indent="0" lvl="0" marL="0" rtl="0" algn="ctr">
                        <a:spcBef>
                          <a:spcPts val="0"/>
                        </a:spcBef>
                        <a:spcAft>
                          <a:spcPts val="0"/>
                        </a:spcAft>
                        <a:buNone/>
                      </a:pPr>
                      <a:r>
                        <a:rPr lang="en" sz="3600">
                          <a:solidFill>
                            <a:srgbClr val="F1C232"/>
                          </a:solidFill>
                          <a:latin typeface="Oswald"/>
                          <a:ea typeface="Oswald"/>
                          <a:cs typeface="Oswald"/>
                          <a:sym typeface="Oswald"/>
                        </a:rPr>
                        <a:t>Steroid Hormones</a:t>
                      </a:r>
                      <a:endParaRPr sz="3600">
                        <a:solidFill>
                          <a:srgbClr val="F1C232"/>
                        </a:solidFill>
                        <a:latin typeface="Oswald"/>
                        <a:ea typeface="Oswald"/>
                        <a:cs typeface="Oswald"/>
                        <a:sym typeface="Oswald"/>
                      </a:endParaRPr>
                    </a:p>
                    <a:p>
                      <a:pPr indent="0" lvl="0" marL="0" rtl="0" algn="ctr">
                        <a:spcBef>
                          <a:spcPts val="0"/>
                        </a:spcBef>
                        <a:spcAft>
                          <a:spcPts val="0"/>
                        </a:spcAft>
                        <a:buNone/>
                      </a:pPr>
                      <a:r>
                        <a:rPr lang="en" sz="2000">
                          <a:solidFill>
                            <a:srgbClr val="F1C232"/>
                          </a:solidFill>
                          <a:latin typeface="Oswald"/>
                          <a:ea typeface="Oswald"/>
                          <a:cs typeface="Oswald"/>
                          <a:sym typeface="Oswald"/>
                        </a:rPr>
                        <a:t>(Adrenal cortex, placenta, ovaries and testes)</a:t>
                      </a:r>
                      <a:endParaRPr sz="2000">
                        <a:solidFill>
                          <a:srgbClr val="F1C232"/>
                        </a:solidFill>
                        <a:latin typeface="Oswald"/>
                        <a:ea typeface="Oswald"/>
                        <a:cs typeface="Oswald"/>
                        <a:sym typeface="Oswald"/>
                      </a:endParaRPr>
                    </a:p>
                  </a:txBody>
                  <a:tcPr marT="91425" marB="91425" marR="91425" marL="91425">
                    <a:solidFill>
                      <a:srgbClr val="F3F3F3"/>
                    </a:solidFill>
                  </a:tcPr>
                </a:tc>
                <a:tc hMerge="1"/>
              </a:tr>
              <a:tr h="2065525">
                <a:tc>
                  <a:txBody>
                    <a:bodyPr/>
                    <a:lstStyle/>
                    <a:p>
                      <a:pPr indent="0" lvl="0" marL="0" rtl="0" algn="ctr">
                        <a:spcBef>
                          <a:spcPts val="0"/>
                        </a:spcBef>
                        <a:spcAft>
                          <a:spcPts val="0"/>
                        </a:spcAft>
                        <a:buNone/>
                      </a:pPr>
                      <a:r>
                        <a:t/>
                      </a:r>
                      <a:endParaRPr b="1" sz="2400">
                        <a:latin typeface="Times New Roman"/>
                        <a:ea typeface="Times New Roman"/>
                        <a:cs typeface="Times New Roman"/>
                        <a:sym typeface="Times New Roman"/>
                      </a:endParaRPr>
                    </a:p>
                    <a:p>
                      <a:pPr indent="0" lvl="0" marL="0" rtl="0" algn="ctr">
                        <a:spcBef>
                          <a:spcPts val="0"/>
                        </a:spcBef>
                        <a:spcAft>
                          <a:spcPts val="0"/>
                        </a:spcAft>
                        <a:buNone/>
                      </a:pPr>
                      <a:r>
                        <a:t/>
                      </a:r>
                      <a:endParaRPr b="1" sz="2400">
                        <a:latin typeface="Times New Roman"/>
                        <a:ea typeface="Times New Roman"/>
                        <a:cs typeface="Times New Roman"/>
                        <a:sym typeface="Times New Roman"/>
                      </a:endParaRPr>
                    </a:p>
                    <a:p>
                      <a:pPr indent="0" lvl="0" marL="0" rtl="0" algn="ctr">
                        <a:spcBef>
                          <a:spcPts val="0"/>
                        </a:spcBef>
                        <a:spcAft>
                          <a:spcPts val="0"/>
                        </a:spcAft>
                        <a:buNone/>
                      </a:pPr>
                      <a:r>
                        <a:rPr b="1" lang="en" sz="2400">
                          <a:latin typeface="Times New Roman"/>
                          <a:ea typeface="Times New Roman"/>
                          <a:cs typeface="Times New Roman"/>
                          <a:sym typeface="Times New Roman"/>
                        </a:rPr>
                        <a:t>Synthesis</a:t>
                      </a:r>
                      <a:endParaRPr b="1" sz="2400">
                        <a:latin typeface="Times New Roman"/>
                        <a:ea typeface="Times New Roman"/>
                        <a:cs typeface="Times New Roman"/>
                        <a:sym typeface="Times New Roman"/>
                      </a:endParaRPr>
                    </a:p>
                  </a:txBody>
                  <a:tcPr marT="91425" marB="91425" marR="91425" marL="91425"/>
                </a:tc>
                <a:tc>
                  <a:txBody>
                    <a:bodyPr/>
                    <a:lstStyle/>
                    <a:p>
                      <a:pPr indent="-355600" lvl="0" marL="457200" rtl="0" algn="l">
                        <a:lnSpc>
                          <a:spcPct val="115000"/>
                        </a:lnSpc>
                        <a:spcBef>
                          <a:spcPts val="600"/>
                        </a:spcBef>
                        <a:spcAft>
                          <a:spcPts val="0"/>
                        </a:spcAft>
                        <a:buSzPts val="2000"/>
                        <a:buFont typeface="Times New Roman"/>
                        <a:buChar char="-"/>
                      </a:pPr>
                      <a:r>
                        <a:rPr lang="en" sz="2000">
                          <a:latin typeface="Times New Roman"/>
                          <a:ea typeface="Times New Roman"/>
                          <a:cs typeface="Times New Roman"/>
                          <a:sym typeface="Times New Roman"/>
                        </a:rPr>
                        <a:t>Derived from cholesterol (lipophilic)</a:t>
                      </a:r>
                      <a:endParaRPr sz="2000">
                        <a:latin typeface="Times New Roman"/>
                        <a:ea typeface="Times New Roman"/>
                        <a:cs typeface="Times New Roman"/>
                        <a:sym typeface="Times New Roman"/>
                      </a:endParaRPr>
                    </a:p>
                    <a:p>
                      <a:pPr indent="-355600" lvl="0" marL="457200" rtl="0" algn="l">
                        <a:lnSpc>
                          <a:spcPct val="115000"/>
                        </a:lnSpc>
                        <a:spcBef>
                          <a:spcPts val="0"/>
                        </a:spcBef>
                        <a:spcAft>
                          <a:spcPts val="0"/>
                        </a:spcAft>
                        <a:buSzPts val="2000"/>
                        <a:buFont typeface="Times New Roman"/>
                        <a:buChar char="-"/>
                      </a:pPr>
                      <a:r>
                        <a:rPr lang="en" sz="2000">
                          <a:latin typeface="Times New Roman"/>
                          <a:ea typeface="Times New Roman"/>
                          <a:cs typeface="Times New Roman"/>
                          <a:sym typeface="Times New Roman"/>
                        </a:rPr>
                        <a:t>Cross membranes (no storage)</a:t>
                      </a:r>
                      <a:endParaRPr sz="2000">
                        <a:latin typeface="Times New Roman"/>
                        <a:ea typeface="Times New Roman"/>
                        <a:cs typeface="Times New Roman"/>
                        <a:sym typeface="Times New Roman"/>
                      </a:endParaRPr>
                    </a:p>
                    <a:p>
                      <a:pPr indent="-355600" lvl="0" marL="457200" rtl="0" algn="l">
                        <a:lnSpc>
                          <a:spcPct val="115000"/>
                        </a:lnSpc>
                        <a:spcBef>
                          <a:spcPts val="0"/>
                        </a:spcBef>
                        <a:spcAft>
                          <a:spcPts val="0"/>
                        </a:spcAft>
                        <a:buSzPts val="2000"/>
                        <a:buFont typeface="Times New Roman"/>
                        <a:buChar char="-"/>
                      </a:pPr>
                      <a:r>
                        <a:rPr lang="en" sz="2000">
                          <a:latin typeface="Times New Roman"/>
                          <a:ea typeface="Times New Roman"/>
                          <a:cs typeface="Times New Roman"/>
                          <a:sym typeface="Times New Roman"/>
                        </a:rPr>
                        <a:t>On-demand synthesis (SER)</a:t>
                      </a:r>
                      <a:endParaRPr sz="2000">
                        <a:latin typeface="Times New Roman"/>
                        <a:ea typeface="Times New Roman"/>
                        <a:cs typeface="Times New Roman"/>
                        <a:sym typeface="Times New Roman"/>
                      </a:endParaRPr>
                    </a:p>
                    <a:p>
                      <a:pPr indent="-355600" lvl="0" marL="457200" rtl="0" algn="l">
                        <a:lnSpc>
                          <a:spcPct val="115000"/>
                        </a:lnSpc>
                        <a:spcBef>
                          <a:spcPts val="0"/>
                        </a:spcBef>
                        <a:spcAft>
                          <a:spcPts val="0"/>
                        </a:spcAft>
                        <a:buSzPts val="2000"/>
                        <a:buFont typeface="Times New Roman"/>
                        <a:buChar char="-"/>
                      </a:pPr>
                      <a:r>
                        <a:rPr lang="en" sz="2000">
                          <a:latin typeface="Times New Roman"/>
                          <a:ea typeface="Times New Roman"/>
                          <a:cs typeface="Times New Roman"/>
                          <a:sym typeface="Times New Roman"/>
                        </a:rPr>
                        <a:t>Usually bound to carrier proteins</a:t>
                      </a:r>
                      <a:endParaRPr sz="2000">
                        <a:latin typeface="Times New Roman"/>
                        <a:ea typeface="Times New Roman"/>
                        <a:cs typeface="Times New Roman"/>
                        <a:sym typeface="Times New Roman"/>
                      </a:endParaRPr>
                    </a:p>
                    <a:p>
                      <a:pPr indent="0" lvl="0" marL="0" rtl="0" algn="l">
                        <a:spcBef>
                          <a:spcPts val="0"/>
                        </a:spcBef>
                        <a:spcAft>
                          <a:spcPts val="0"/>
                        </a:spcAft>
                        <a:buNone/>
                      </a:pPr>
                      <a:r>
                        <a:t/>
                      </a:r>
                      <a:endParaRPr sz="2000">
                        <a:latin typeface="Times New Roman"/>
                        <a:ea typeface="Times New Roman"/>
                        <a:cs typeface="Times New Roman"/>
                        <a:sym typeface="Times New Roman"/>
                      </a:endParaRPr>
                    </a:p>
                  </a:txBody>
                  <a:tcPr marT="91425" marB="91425" marR="91425" marL="91425"/>
                </a:tc>
              </a:tr>
              <a:tr h="5118225">
                <a:tc>
                  <a:txBody>
                    <a:bodyPr/>
                    <a:lstStyle/>
                    <a:p>
                      <a:pPr indent="0" lvl="0" marL="0" rtl="0" algn="ctr">
                        <a:spcBef>
                          <a:spcPts val="0"/>
                        </a:spcBef>
                        <a:spcAft>
                          <a:spcPts val="0"/>
                        </a:spcAft>
                        <a:buNone/>
                      </a:pPr>
                      <a:r>
                        <a:t/>
                      </a:r>
                      <a:endParaRPr b="1" sz="2400">
                        <a:latin typeface="Times New Roman"/>
                        <a:ea typeface="Times New Roman"/>
                        <a:cs typeface="Times New Roman"/>
                        <a:sym typeface="Times New Roman"/>
                      </a:endParaRPr>
                    </a:p>
                    <a:p>
                      <a:pPr indent="0" lvl="0" marL="0" rtl="0" algn="ctr">
                        <a:spcBef>
                          <a:spcPts val="0"/>
                        </a:spcBef>
                        <a:spcAft>
                          <a:spcPts val="0"/>
                        </a:spcAft>
                        <a:buNone/>
                      </a:pPr>
                      <a:r>
                        <a:t/>
                      </a:r>
                      <a:endParaRPr b="1" sz="2400">
                        <a:latin typeface="Times New Roman"/>
                        <a:ea typeface="Times New Roman"/>
                        <a:cs typeface="Times New Roman"/>
                        <a:sym typeface="Times New Roman"/>
                      </a:endParaRPr>
                    </a:p>
                    <a:p>
                      <a:pPr indent="0" lvl="0" marL="0" rtl="0" algn="ctr">
                        <a:spcBef>
                          <a:spcPts val="0"/>
                        </a:spcBef>
                        <a:spcAft>
                          <a:spcPts val="0"/>
                        </a:spcAft>
                        <a:buNone/>
                      </a:pPr>
                      <a:r>
                        <a:t/>
                      </a:r>
                      <a:endParaRPr b="1" sz="2400">
                        <a:latin typeface="Times New Roman"/>
                        <a:ea typeface="Times New Roman"/>
                        <a:cs typeface="Times New Roman"/>
                        <a:sym typeface="Times New Roman"/>
                      </a:endParaRPr>
                    </a:p>
                    <a:p>
                      <a:pPr indent="0" lvl="0" marL="0" rtl="0" algn="ctr">
                        <a:spcBef>
                          <a:spcPts val="0"/>
                        </a:spcBef>
                        <a:spcAft>
                          <a:spcPts val="0"/>
                        </a:spcAft>
                        <a:buNone/>
                      </a:pPr>
                      <a:r>
                        <a:t/>
                      </a:r>
                      <a:endParaRPr b="1" sz="2400">
                        <a:latin typeface="Times New Roman"/>
                        <a:ea typeface="Times New Roman"/>
                        <a:cs typeface="Times New Roman"/>
                        <a:sym typeface="Times New Roman"/>
                      </a:endParaRPr>
                    </a:p>
                    <a:p>
                      <a:pPr indent="0" lvl="0" marL="0" rtl="0" algn="ctr">
                        <a:spcBef>
                          <a:spcPts val="0"/>
                        </a:spcBef>
                        <a:spcAft>
                          <a:spcPts val="0"/>
                        </a:spcAft>
                        <a:buNone/>
                      </a:pPr>
                      <a:r>
                        <a:t/>
                      </a:r>
                      <a:endParaRPr b="1" sz="2400">
                        <a:latin typeface="Times New Roman"/>
                        <a:ea typeface="Times New Roman"/>
                        <a:cs typeface="Times New Roman"/>
                        <a:sym typeface="Times New Roman"/>
                      </a:endParaRPr>
                    </a:p>
                    <a:p>
                      <a:pPr indent="0" lvl="0" marL="0" rtl="0" algn="ctr">
                        <a:spcBef>
                          <a:spcPts val="0"/>
                        </a:spcBef>
                        <a:spcAft>
                          <a:spcPts val="0"/>
                        </a:spcAft>
                        <a:buNone/>
                      </a:pPr>
                      <a:r>
                        <a:rPr b="1" lang="en" sz="2400">
                          <a:latin typeface="Times New Roman"/>
                          <a:ea typeface="Times New Roman"/>
                          <a:cs typeface="Times New Roman"/>
                          <a:sym typeface="Times New Roman"/>
                        </a:rPr>
                        <a:t>Mechanism of Action</a:t>
                      </a:r>
                      <a:endParaRPr b="1" sz="2400">
                        <a:latin typeface="Times New Roman"/>
                        <a:ea typeface="Times New Roman"/>
                        <a:cs typeface="Times New Roman"/>
                        <a:sym typeface="Times New Roman"/>
                      </a:endParaRPr>
                    </a:p>
                  </a:txBody>
                  <a:tcPr marT="91425" marB="91425" marR="91425" marL="91425"/>
                </a:tc>
                <a:tc>
                  <a:txBody>
                    <a:bodyPr/>
                    <a:lstStyle/>
                    <a:p>
                      <a:pPr indent="0" lvl="0" marL="0" rtl="0" algn="ctr">
                        <a:spcBef>
                          <a:spcPts val="0"/>
                        </a:spcBef>
                        <a:spcAft>
                          <a:spcPts val="0"/>
                        </a:spcAft>
                        <a:buNone/>
                      </a:pPr>
                      <a:r>
                        <a:t/>
                      </a:r>
                      <a:endParaRPr b="1" sz="2000">
                        <a:solidFill>
                          <a:srgbClr val="FF0000"/>
                        </a:solidFill>
                        <a:latin typeface="Times New Roman"/>
                        <a:ea typeface="Times New Roman"/>
                        <a:cs typeface="Times New Roman"/>
                        <a:sym typeface="Times New Roman"/>
                      </a:endParaRPr>
                    </a:p>
                    <a:p>
                      <a:pPr indent="0" lvl="0" marL="0" rtl="0" algn="ctr">
                        <a:spcBef>
                          <a:spcPts val="0"/>
                        </a:spcBef>
                        <a:spcAft>
                          <a:spcPts val="0"/>
                        </a:spcAft>
                        <a:buNone/>
                      </a:pPr>
                      <a:r>
                        <a:t/>
                      </a:r>
                      <a:endParaRPr b="1" sz="2000">
                        <a:solidFill>
                          <a:srgbClr val="FF0000"/>
                        </a:solidFill>
                        <a:latin typeface="Times New Roman"/>
                        <a:ea typeface="Times New Roman"/>
                        <a:cs typeface="Times New Roman"/>
                        <a:sym typeface="Times New Roman"/>
                      </a:endParaRPr>
                    </a:p>
                    <a:p>
                      <a:pPr indent="0" lvl="0" marL="0" rtl="0" algn="ctr">
                        <a:spcBef>
                          <a:spcPts val="0"/>
                        </a:spcBef>
                        <a:spcAft>
                          <a:spcPts val="0"/>
                        </a:spcAft>
                        <a:buNone/>
                      </a:pPr>
                      <a:r>
                        <a:t/>
                      </a:r>
                      <a:endParaRPr sz="2000">
                        <a:solidFill>
                          <a:srgbClr val="FF0000"/>
                        </a:solidFill>
                        <a:latin typeface="Times New Roman"/>
                        <a:ea typeface="Times New Roman"/>
                        <a:cs typeface="Times New Roman"/>
                        <a:sym typeface="Times New Roman"/>
                      </a:endParaRPr>
                    </a:p>
                    <a:p>
                      <a:pPr indent="0" lvl="0" marL="0" rtl="0" algn="ctr">
                        <a:spcBef>
                          <a:spcPts val="0"/>
                        </a:spcBef>
                        <a:spcAft>
                          <a:spcPts val="0"/>
                        </a:spcAft>
                        <a:buNone/>
                      </a:pPr>
                      <a:r>
                        <a:t/>
                      </a:r>
                      <a:endParaRPr sz="2000">
                        <a:solidFill>
                          <a:srgbClr val="FF0000"/>
                        </a:solidFill>
                        <a:latin typeface="Times New Roman"/>
                        <a:ea typeface="Times New Roman"/>
                        <a:cs typeface="Times New Roman"/>
                        <a:sym typeface="Times New Roman"/>
                      </a:endParaRPr>
                    </a:p>
                    <a:p>
                      <a:pPr indent="0" lvl="0" marL="0" rtl="0" algn="ctr">
                        <a:spcBef>
                          <a:spcPts val="0"/>
                        </a:spcBef>
                        <a:spcAft>
                          <a:spcPts val="0"/>
                        </a:spcAft>
                        <a:buNone/>
                      </a:pPr>
                      <a:r>
                        <a:t/>
                      </a:r>
                      <a:endParaRPr sz="2000">
                        <a:solidFill>
                          <a:srgbClr val="FF0000"/>
                        </a:solidFill>
                        <a:latin typeface="Times New Roman"/>
                        <a:ea typeface="Times New Roman"/>
                        <a:cs typeface="Times New Roman"/>
                        <a:sym typeface="Times New Roman"/>
                      </a:endParaRPr>
                    </a:p>
                    <a:p>
                      <a:pPr indent="0" lvl="0" marL="0" rtl="0" algn="ctr">
                        <a:spcBef>
                          <a:spcPts val="0"/>
                        </a:spcBef>
                        <a:spcAft>
                          <a:spcPts val="0"/>
                        </a:spcAft>
                        <a:buNone/>
                      </a:pPr>
                      <a:r>
                        <a:t/>
                      </a:r>
                      <a:endParaRPr sz="2000">
                        <a:solidFill>
                          <a:srgbClr val="FF0000"/>
                        </a:solidFill>
                        <a:latin typeface="Times New Roman"/>
                        <a:ea typeface="Times New Roman"/>
                        <a:cs typeface="Times New Roman"/>
                        <a:sym typeface="Times New Roman"/>
                      </a:endParaRPr>
                    </a:p>
                    <a:p>
                      <a:pPr indent="0" lvl="0" marL="0" rtl="0" algn="ctr">
                        <a:spcBef>
                          <a:spcPts val="0"/>
                        </a:spcBef>
                        <a:spcAft>
                          <a:spcPts val="0"/>
                        </a:spcAft>
                        <a:buNone/>
                      </a:pPr>
                      <a:r>
                        <a:t/>
                      </a:r>
                      <a:endParaRPr sz="2000">
                        <a:solidFill>
                          <a:srgbClr val="FF0000"/>
                        </a:solidFill>
                        <a:latin typeface="Times New Roman"/>
                        <a:ea typeface="Times New Roman"/>
                        <a:cs typeface="Times New Roman"/>
                        <a:sym typeface="Times New Roman"/>
                      </a:endParaRPr>
                    </a:p>
                    <a:p>
                      <a:pPr indent="0" lvl="0" marL="0" rtl="0" algn="l">
                        <a:spcBef>
                          <a:spcPts val="0"/>
                        </a:spcBef>
                        <a:spcAft>
                          <a:spcPts val="0"/>
                        </a:spcAft>
                        <a:buNone/>
                      </a:pPr>
                      <a:r>
                        <a:t/>
                      </a:r>
                      <a:endParaRPr sz="2000">
                        <a:solidFill>
                          <a:srgbClr val="FF0000"/>
                        </a:solidFill>
                        <a:latin typeface="Times New Roman"/>
                        <a:ea typeface="Times New Roman"/>
                        <a:cs typeface="Times New Roman"/>
                        <a:sym typeface="Times New Roman"/>
                      </a:endParaRPr>
                    </a:p>
                  </a:txBody>
                  <a:tcPr marT="91425" marB="91425" marR="91425" marL="91425"/>
                </a:tc>
              </a:tr>
            </a:tbl>
          </a:graphicData>
        </a:graphic>
      </p:graphicFrame>
      <p:pic>
        <p:nvPicPr>
          <p:cNvPr id="168" name="Google Shape;168;p17"/>
          <p:cNvPicPr preferRelativeResize="0"/>
          <p:nvPr/>
        </p:nvPicPr>
        <p:blipFill>
          <a:blip r:embed="rId3">
            <a:alphaModFix/>
          </a:blip>
          <a:stretch>
            <a:fillRect/>
          </a:stretch>
        </p:blipFill>
        <p:spPr>
          <a:xfrm>
            <a:off x="3854175" y="4396738"/>
            <a:ext cx="3937574" cy="3511213"/>
          </a:xfrm>
          <a:prstGeom prst="rect">
            <a:avLst/>
          </a:prstGeom>
          <a:noFill/>
          <a:ln cap="flat" cmpd="sng" w="9525">
            <a:solidFill>
              <a:srgbClr val="000000"/>
            </a:solidFill>
            <a:prstDash val="solid"/>
            <a:round/>
            <a:headEnd len="sm" w="sm" type="none"/>
            <a:tailEnd len="sm" w="sm" type="none"/>
          </a:ln>
        </p:spPr>
      </p:pic>
      <p:pic>
        <p:nvPicPr>
          <p:cNvPr id="169" name="Google Shape;169;p17"/>
          <p:cNvPicPr preferRelativeResize="0"/>
          <p:nvPr/>
        </p:nvPicPr>
        <p:blipFill rotWithShape="1">
          <a:blip r:embed="rId4">
            <a:alphaModFix/>
          </a:blip>
          <a:srcRect b="12019" l="15546" r="16444" t="22547"/>
          <a:stretch/>
        </p:blipFill>
        <p:spPr>
          <a:xfrm>
            <a:off x="8292919" y="4702525"/>
            <a:ext cx="4248755" cy="3511200"/>
          </a:xfrm>
          <a:prstGeom prst="rect">
            <a:avLst/>
          </a:prstGeom>
          <a:noFill/>
          <a:ln cap="flat" cmpd="sng" w="9525">
            <a:solidFill>
              <a:srgbClr val="000000"/>
            </a:solidFill>
            <a:prstDash val="solid"/>
            <a:round/>
            <a:headEnd len="sm" w="sm" type="none"/>
            <a:tailEnd len="sm" w="sm" type="none"/>
          </a:ln>
        </p:spPr>
      </p:pic>
      <p:graphicFrame>
        <p:nvGraphicFramePr>
          <p:cNvPr id="170" name="Google Shape;170;p17"/>
          <p:cNvGraphicFramePr/>
          <p:nvPr/>
        </p:nvGraphicFramePr>
        <p:xfrm>
          <a:off x="264225" y="9764013"/>
          <a:ext cx="3000000" cy="3000000"/>
        </p:xfrm>
        <a:graphic>
          <a:graphicData uri="http://schemas.openxmlformats.org/drawingml/2006/table">
            <a:tbl>
              <a:tblPr>
                <a:noFill/>
                <a:tableStyleId>{316F23EA-2B12-451B-8313-ED1200E3DD14}</a:tableStyleId>
              </a:tblPr>
              <a:tblGrid>
                <a:gridCol w="2262175"/>
                <a:gridCol w="11189600"/>
              </a:tblGrid>
              <a:tr h="985775">
                <a:tc gridSpan="2">
                  <a:txBody>
                    <a:bodyPr/>
                    <a:lstStyle/>
                    <a:p>
                      <a:pPr indent="0" lvl="0" marL="0" rtl="0" algn="ctr">
                        <a:spcBef>
                          <a:spcPts val="0"/>
                        </a:spcBef>
                        <a:spcAft>
                          <a:spcPts val="0"/>
                        </a:spcAft>
                        <a:buNone/>
                      </a:pPr>
                      <a:r>
                        <a:rPr lang="en" sz="3600">
                          <a:solidFill>
                            <a:srgbClr val="F1C232"/>
                          </a:solidFill>
                          <a:latin typeface="Oswald"/>
                          <a:ea typeface="Oswald"/>
                          <a:cs typeface="Oswald"/>
                          <a:sym typeface="Oswald"/>
                        </a:rPr>
                        <a:t>Amine Hormones</a:t>
                      </a:r>
                      <a:endParaRPr sz="3600">
                        <a:solidFill>
                          <a:srgbClr val="F1C232"/>
                        </a:solidFill>
                        <a:latin typeface="Oswald"/>
                        <a:ea typeface="Oswald"/>
                        <a:cs typeface="Oswald"/>
                        <a:sym typeface="Oswald"/>
                      </a:endParaRPr>
                    </a:p>
                    <a:p>
                      <a:pPr indent="0" lvl="0" marL="0" rtl="0" algn="ctr">
                        <a:spcBef>
                          <a:spcPts val="0"/>
                        </a:spcBef>
                        <a:spcAft>
                          <a:spcPts val="0"/>
                        </a:spcAft>
                        <a:buNone/>
                      </a:pPr>
                      <a:r>
                        <a:rPr lang="en" sz="2000">
                          <a:solidFill>
                            <a:srgbClr val="F1C232"/>
                          </a:solidFill>
                          <a:latin typeface="Oswald"/>
                          <a:ea typeface="Oswald"/>
                          <a:cs typeface="Oswald"/>
                          <a:sym typeface="Oswald"/>
                        </a:rPr>
                        <a:t>(Tyrosine-derived: Thyroid hormones, catecholamines. Tryptophan-derived: melatonin)</a:t>
                      </a:r>
                      <a:endParaRPr sz="2000">
                        <a:solidFill>
                          <a:srgbClr val="F1C232"/>
                        </a:solidFill>
                        <a:latin typeface="Oswald"/>
                        <a:ea typeface="Oswald"/>
                        <a:cs typeface="Oswald"/>
                        <a:sym typeface="Oswald"/>
                      </a:endParaRPr>
                    </a:p>
                  </a:txBody>
                  <a:tcPr marT="91425" marB="91425" marR="91425" marL="91425">
                    <a:solidFill>
                      <a:srgbClr val="F3F3F3"/>
                    </a:solidFill>
                  </a:tcPr>
                </a:tc>
                <a:tc hMerge="1"/>
              </a:tr>
              <a:tr h="2773125">
                <a:tc>
                  <a:txBody>
                    <a:bodyPr/>
                    <a:lstStyle/>
                    <a:p>
                      <a:pPr indent="0" lvl="0" marL="0" rtl="0" algn="ctr">
                        <a:spcBef>
                          <a:spcPts val="0"/>
                        </a:spcBef>
                        <a:spcAft>
                          <a:spcPts val="0"/>
                        </a:spcAft>
                        <a:buNone/>
                      </a:pPr>
                      <a:r>
                        <a:t/>
                      </a:r>
                      <a:endParaRPr b="1" sz="2400">
                        <a:latin typeface="Times New Roman"/>
                        <a:ea typeface="Times New Roman"/>
                        <a:cs typeface="Times New Roman"/>
                        <a:sym typeface="Times New Roman"/>
                      </a:endParaRPr>
                    </a:p>
                    <a:p>
                      <a:pPr indent="0" lvl="0" marL="0" rtl="0" algn="ctr">
                        <a:spcBef>
                          <a:spcPts val="0"/>
                        </a:spcBef>
                        <a:spcAft>
                          <a:spcPts val="0"/>
                        </a:spcAft>
                        <a:buNone/>
                      </a:pPr>
                      <a:r>
                        <a:t/>
                      </a:r>
                      <a:endParaRPr b="1" sz="2400">
                        <a:latin typeface="Times New Roman"/>
                        <a:ea typeface="Times New Roman"/>
                        <a:cs typeface="Times New Roman"/>
                        <a:sym typeface="Times New Roman"/>
                      </a:endParaRPr>
                    </a:p>
                    <a:p>
                      <a:pPr indent="0" lvl="0" marL="0" rtl="0" algn="ctr">
                        <a:spcBef>
                          <a:spcPts val="0"/>
                        </a:spcBef>
                        <a:spcAft>
                          <a:spcPts val="0"/>
                        </a:spcAft>
                        <a:buNone/>
                      </a:pPr>
                      <a:r>
                        <a:rPr b="1" lang="en" sz="2400">
                          <a:latin typeface="Times New Roman"/>
                          <a:ea typeface="Times New Roman"/>
                          <a:cs typeface="Times New Roman"/>
                          <a:sym typeface="Times New Roman"/>
                        </a:rPr>
                        <a:t>Synthesis</a:t>
                      </a:r>
                      <a:endParaRPr b="1" sz="2400">
                        <a:latin typeface="Times New Roman"/>
                        <a:ea typeface="Times New Roman"/>
                        <a:cs typeface="Times New Roman"/>
                        <a:sym typeface="Times New Roman"/>
                      </a:endParaRPr>
                    </a:p>
                  </a:txBody>
                  <a:tcPr marT="91425" marB="91425" marR="91425" marL="91425"/>
                </a:tc>
                <a:tc>
                  <a:txBody>
                    <a:bodyPr/>
                    <a:lstStyle/>
                    <a:p>
                      <a:pPr indent="0" lvl="0" marL="0" rtl="0" algn="l">
                        <a:lnSpc>
                          <a:spcPct val="115000"/>
                        </a:lnSpc>
                        <a:spcBef>
                          <a:spcPts val="500"/>
                        </a:spcBef>
                        <a:spcAft>
                          <a:spcPts val="0"/>
                        </a:spcAft>
                        <a:buNone/>
                      </a:pPr>
                      <a:r>
                        <a:rPr b="1" lang="en" sz="2000">
                          <a:latin typeface="Times New Roman"/>
                          <a:ea typeface="Times New Roman"/>
                          <a:cs typeface="Times New Roman"/>
                          <a:sym typeface="Times New Roman"/>
                        </a:rPr>
                        <a:t>Tryptophan-derived: </a:t>
                      </a:r>
                      <a:r>
                        <a:rPr lang="en" sz="2000">
                          <a:latin typeface="Times New Roman"/>
                          <a:ea typeface="Times New Roman"/>
                          <a:cs typeface="Times New Roman"/>
                          <a:sym typeface="Times New Roman"/>
                        </a:rPr>
                        <a:t>Melatonin</a:t>
                      </a:r>
                      <a:endParaRPr sz="2000">
                        <a:latin typeface="Times New Roman"/>
                        <a:ea typeface="Times New Roman"/>
                        <a:cs typeface="Times New Roman"/>
                        <a:sym typeface="Times New Roman"/>
                      </a:endParaRPr>
                    </a:p>
                    <a:p>
                      <a:pPr indent="0" lvl="0" marL="0" rtl="0" algn="l">
                        <a:lnSpc>
                          <a:spcPct val="115000"/>
                        </a:lnSpc>
                        <a:spcBef>
                          <a:spcPts val="500"/>
                        </a:spcBef>
                        <a:spcAft>
                          <a:spcPts val="0"/>
                        </a:spcAft>
                        <a:buNone/>
                      </a:pPr>
                      <a:r>
                        <a:rPr b="1" lang="en" sz="2000">
                          <a:latin typeface="Times New Roman"/>
                          <a:ea typeface="Times New Roman"/>
                          <a:cs typeface="Times New Roman"/>
                          <a:sym typeface="Times New Roman"/>
                        </a:rPr>
                        <a:t>Tyrosine-derived:</a:t>
                      </a:r>
                      <a:r>
                        <a:rPr lang="en" sz="2000">
                          <a:latin typeface="Times New Roman"/>
                          <a:ea typeface="Times New Roman"/>
                          <a:cs typeface="Times New Roman"/>
                          <a:sym typeface="Times New Roman"/>
                        </a:rPr>
                        <a:t> Catecholamines </a:t>
                      </a:r>
                      <a:endParaRPr sz="2000">
                        <a:latin typeface="Times New Roman"/>
                        <a:ea typeface="Times New Roman"/>
                        <a:cs typeface="Times New Roman"/>
                        <a:sym typeface="Times New Roman"/>
                      </a:endParaRPr>
                    </a:p>
                    <a:p>
                      <a:pPr indent="-355600" lvl="0" marL="457200" rtl="0" algn="l">
                        <a:lnSpc>
                          <a:spcPct val="115000"/>
                        </a:lnSpc>
                        <a:spcBef>
                          <a:spcPts val="500"/>
                        </a:spcBef>
                        <a:spcAft>
                          <a:spcPts val="0"/>
                        </a:spcAft>
                        <a:buSzPts val="2000"/>
                        <a:buFont typeface="Times New Roman"/>
                        <a:buChar char="-"/>
                      </a:pPr>
                      <a:r>
                        <a:rPr lang="en" sz="2000">
                          <a:latin typeface="Times New Roman"/>
                          <a:ea typeface="Times New Roman"/>
                          <a:cs typeface="Times New Roman"/>
                          <a:sym typeface="Times New Roman"/>
                        </a:rPr>
                        <a:t>Behave like peptide hormones</a:t>
                      </a:r>
                      <a:r>
                        <a:rPr baseline="30000" lang="en" sz="2000">
                          <a:latin typeface="Times New Roman"/>
                          <a:ea typeface="Times New Roman"/>
                          <a:cs typeface="Times New Roman"/>
                          <a:sym typeface="Times New Roman"/>
                        </a:rPr>
                        <a:t>1</a:t>
                      </a:r>
                      <a:endParaRPr baseline="30000" sz="2000">
                        <a:latin typeface="Times New Roman"/>
                        <a:ea typeface="Times New Roman"/>
                        <a:cs typeface="Times New Roman"/>
                        <a:sym typeface="Times New Roman"/>
                      </a:endParaRPr>
                    </a:p>
                    <a:p>
                      <a:pPr indent="0" lvl="0" marL="0" rtl="0" algn="l">
                        <a:lnSpc>
                          <a:spcPct val="115000"/>
                        </a:lnSpc>
                        <a:spcBef>
                          <a:spcPts val="500"/>
                        </a:spcBef>
                        <a:spcAft>
                          <a:spcPts val="0"/>
                        </a:spcAft>
                        <a:buNone/>
                      </a:pPr>
                      <a:r>
                        <a:rPr b="1" lang="en" sz="2000">
                          <a:latin typeface="Times New Roman"/>
                          <a:ea typeface="Times New Roman"/>
                          <a:cs typeface="Times New Roman"/>
                          <a:sym typeface="Times New Roman"/>
                        </a:rPr>
                        <a:t>Tyrosine-derived:</a:t>
                      </a:r>
                      <a:r>
                        <a:rPr lang="en" sz="2000">
                          <a:latin typeface="Times New Roman"/>
                          <a:ea typeface="Times New Roman"/>
                          <a:cs typeface="Times New Roman"/>
                          <a:sym typeface="Times New Roman"/>
                        </a:rPr>
                        <a:t> Thyroid hormones</a:t>
                      </a:r>
                      <a:endParaRPr sz="2000">
                        <a:latin typeface="Times New Roman"/>
                        <a:ea typeface="Times New Roman"/>
                        <a:cs typeface="Times New Roman"/>
                        <a:sym typeface="Times New Roman"/>
                      </a:endParaRPr>
                    </a:p>
                    <a:p>
                      <a:pPr indent="-355600" lvl="0" marL="457200" rtl="0" algn="l">
                        <a:lnSpc>
                          <a:spcPct val="115000"/>
                        </a:lnSpc>
                        <a:spcBef>
                          <a:spcPts val="500"/>
                        </a:spcBef>
                        <a:spcAft>
                          <a:spcPts val="0"/>
                        </a:spcAft>
                        <a:buSzPts val="2000"/>
                        <a:buFont typeface="Times New Roman"/>
                        <a:buChar char="-"/>
                      </a:pPr>
                      <a:r>
                        <a:rPr lang="en" sz="2000">
                          <a:latin typeface="Times New Roman"/>
                          <a:ea typeface="Times New Roman"/>
                          <a:cs typeface="Times New Roman"/>
                          <a:sym typeface="Times New Roman"/>
                        </a:rPr>
                        <a:t>Behave like steroid hormones</a:t>
                      </a:r>
                      <a:r>
                        <a:rPr baseline="30000" lang="en" sz="2000">
                          <a:latin typeface="Times New Roman"/>
                          <a:ea typeface="Times New Roman"/>
                          <a:cs typeface="Times New Roman"/>
                          <a:sym typeface="Times New Roman"/>
                        </a:rPr>
                        <a:t>1</a:t>
                      </a:r>
                      <a:endParaRPr baseline="30000" sz="2000">
                        <a:latin typeface="Times New Roman"/>
                        <a:ea typeface="Times New Roman"/>
                        <a:cs typeface="Times New Roman"/>
                        <a:sym typeface="Times New Roman"/>
                      </a:endParaRPr>
                    </a:p>
                    <a:p>
                      <a:pPr indent="0" lvl="0" marL="0" rtl="0" algn="l">
                        <a:spcBef>
                          <a:spcPts val="0"/>
                        </a:spcBef>
                        <a:spcAft>
                          <a:spcPts val="0"/>
                        </a:spcAft>
                        <a:buNone/>
                      </a:pPr>
                      <a:r>
                        <a:t/>
                      </a:r>
                      <a:endParaRPr sz="1800">
                        <a:latin typeface="Times New Roman"/>
                        <a:ea typeface="Times New Roman"/>
                        <a:cs typeface="Times New Roman"/>
                        <a:sym typeface="Times New Roman"/>
                      </a:endParaRPr>
                    </a:p>
                  </a:txBody>
                  <a:tcPr marT="91425" marB="91425" marR="91425" marL="91425"/>
                </a:tc>
              </a:tr>
              <a:tr h="4890300">
                <a:tc>
                  <a:txBody>
                    <a:bodyPr/>
                    <a:lstStyle/>
                    <a:p>
                      <a:pPr indent="0" lvl="0" marL="0" rtl="0" algn="ctr">
                        <a:spcBef>
                          <a:spcPts val="0"/>
                        </a:spcBef>
                        <a:spcAft>
                          <a:spcPts val="0"/>
                        </a:spcAft>
                        <a:buNone/>
                      </a:pPr>
                      <a:r>
                        <a:t/>
                      </a:r>
                      <a:endParaRPr b="1" sz="2400">
                        <a:latin typeface="Times New Roman"/>
                        <a:ea typeface="Times New Roman"/>
                        <a:cs typeface="Times New Roman"/>
                        <a:sym typeface="Times New Roman"/>
                      </a:endParaRPr>
                    </a:p>
                    <a:p>
                      <a:pPr indent="0" lvl="0" marL="0" rtl="0" algn="ctr">
                        <a:spcBef>
                          <a:spcPts val="0"/>
                        </a:spcBef>
                        <a:spcAft>
                          <a:spcPts val="0"/>
                        </a:spcAft>
                        <a:buNone/>
                      </a:pPr>
                      <a:r>
                        <a:t/>
                      </a:r>
                      <a:endParaRPr b="1" sz="2400">
                        <a:latin typeface="Times New Roman"/>
                        <a:ea typeface="Times New Roman"/>
                        <a:cs typeface="Times New Roman"/>
                        <a:sym typeface="Times New Roman"/>
                      </a:endParaRPr>
                    </a:p>
                    <a:p>
                      <a:pPr indent="0" lvl="0" marL="0" rtl="0" algn="ctr">
                        <a:spcBef>
                          <a:spcPts val="0"/>
                        </a:spcBef>
                        <a:spcAft>
                          <a:spcPts val="0"/>
                        </a:spcAft>
                        <a:buNone/>
                      </a:pPr>
                      <a:r>
                        <a:t/>
                      </a:r>
                      <a:endParaRPr b="1" sz="2400">
                        <a:latin typeface="Times New Roman"/>
                        <a:ea typeface="Times New Roman"/>
                        <a:cs typeface="Times New Roman"/>
                        <a:sym typeface="Times New Roman"/>
                      </a:endParaRPr>
                    </a:p>
                    <a:p>
                      <a:pPr indent="0" lvl="0" marL="0" rtl="0" algn="ctr">
                        <a:spcBef>
                          <a:spcPts val="0"/>
                        </a:spcBef>
                        <a:spcAft>
                          <a:spcPts val="0"/>
                        </a:spcAft>
                        <a:buNone/>
                      </a:pPr>
                      <a:r>
                        <a:t/>
                      </a:r>
                      <a:endParaRPr b="1" sz="2400">
                        <a:latin typeface="Times New Roman"/>
                        <a:ea typeface="Times New Roman"/>
                        <a:cs typeface="Times New Roman"/>
                        <a:sym typeface="Times New Roman"/>
                      </a:endParaRPr>
                    </a:p>
                    <a:p>
                      <a:pPr indent="0" lvl="0" marL="0" rtl="0" algn="ctr">
                        <a:spcBef>
                          <a:spcPts val="0"/>
                        </a:spcBef>
                        <a:spcAft>
                          <a:spcPts val="0"/>
                        </a:spcAft>
                        <a:buNone/>
                      </a:pPr>
                      <a:r>
                        <a:t/>
                      </a:r>
                      <a:endParaRPr b="1" sz="2400">
                        <a:latin typeface="Times New Roman"/>
                        <a:ea typeface="Times New Roman"/>
                        <a:cs typeface="Times New Roman"/>
                        <a:sym typeface="Times New Roman"/>
                      </a:endParaRPr>
                    </a:p>
                    <a:p>
                      <a:pPr indent="0" lvl="0" marL="0" rtl="0" algn="ctr">
                        <a:spcBef>
                          <a:spcPts val="0"/>
                        </a:spcBef>
                        <a:spcAft>
                          <a:spcPts val="0"/>
                        </a:spcAft>
                        <a:buNone/>
                      </a:pPr>
                      <a:r>
                        <a:rPr b="1" lang="en" sz="2400">
                          <a:latin typeface="Times New Roman"/>
                          <a:ea typeface="Times New Roman"/>
                          <a:cs typeface="Times New Roman"/>
                          <a:sym typeface="Times New Roman"/>
                        </a:rPr>
                        <a:t>Mechanism of Action</a:t>
                      </a:r>
                      <a:endParaRPr b="1" sz="24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t/>
                      </a:r>
                      <a:endParaRPr b="1" sz="2000">
                        <a:solidFill>
                          <a:srgbClr val="FF0000"/>
                        </a:solidFill>
                        <a:latin typeface="Times New Roman"/>
                        <a:ea typeface="Times New Roman"/>
                        <a:cs typeface="Times New Roman"/>
                        <a:sym typeface="Times New Roman"/>
                      </a:endParaRPr>
                    </a:p>
                    <a:p>
                      <a:pPr indent="0" lvl="0" marL="0" rtl="0" algn="l">
                        <a:spcBef>
                          <a:spcPts val="0"/>
                        </a:spcBef>
                        <a:spcAft>
                          <a:spcPts val="0"/>
                        </a:spcAft>
                        <a:buNone/>
                      </a:pPr>
                      <a:r>
                        <a:rPr b="1" lang="en" sz="2000">
                          <a:latin typeface="Times New Roman"/>
                          <a:ea typeface="Times New Roman"/>
                          <a:cs typeface="Times New Roman"/>
                          <a:sym typeface="Times New Roman"/>
                        </a:rPr>
                        <a:t>Catecholamines: </a:t>
                      </a:r>
                      <a:r>
                        <a:rPr lang="en" sz="2000">
                          <a:latin typeface="Times New Roman"/>
                          <a:ea typeface="Times New Roman"/>
                          <a:cs typeface="Times New Roman"/>
                          <a:sym typeface="Times New Roman"/>
                        </a:rPr>
                        <a:t>same as peptide hormones</a:t>
                      </a:r>
                      <a:endParaRPr sz="2000">
                        <a:latin typeface="Times New Roman"/>
                        <a:ea typeface="Times New Roman"/>
                        <a:cs typeface="Times New Roman"/>
                        <a:sym typeface="Times New Roman"/>
                      </a:endParaRPr>
                    </a:p>
                    <a:p>
                      <a:pPr indent="0" lvl="0" marL="0" rtl="0" algn="l">
                        <a:spcBef>
                          <a:spcPts val="0"/>
                        </a:spcBef>
                        <a:spcAft>
                          <a:spcPts val="0"/>
                        </a:spcAft>
                        <a:buNone/>
                      </a:pPr>
                      <a:r>
                        <a:t/>
                      </a:r>
                      <a:endParaRPr sz="2000">
                        <a:latin typeface="Times New Roman"/>
                        <a:ea typeface="Times New Roman"/>
                        <a:cs typeface="Times New Roman"/>
                        <a:sym typeface="Times New Roman"/>
                      </a:endParaRPr>
                    </a:p>
                    <a:p>
                      <a:pPr indent="0" lvl="0" marL="0" rtl="0" algn="l">
                        <a:spcBef>
                          <a:spcPts val="0"/>
                        </a:spcBef>
                        <a:spcAft>
                          <a:spcPts val="0"/>
                        </a:spcAft>
                        <a:buNone/>
                      </a:pPr>
                      <a:r>
                        <a:rPr b="1" lang="en" sz="2000">
                          <a:latin typeface="Times New Roman"/>
                          <a:ea typeface="Times New Roman"/>
                          <a:cs typeface="Times New Roman"/>
                          <a:sym typeface="Times New Roman"/>
                        </a:rPr>
                        <a:t>Thyroid hormones</a:t>
                      </a:r>
                      <a:r>
                        <a:rPr lang="en" sz="2000">
                          <a:latin typeface="Times New Roman"/>
                          <a:ea typeface="Times New Roman"/>
                          <a:cs typeface="Times New Roman"/>
                          <a:sym typeface="Times New Roman"/>
                        </a:rPr>
                        <a:t> act via nuclear receptors.</a:t>
                      </a:r>
                      <a:endParaRPr sz="2000">
                        <a:solidFill>
                          <a:srgbClr val="FF0000"/>
                        </a:solidFill>
                        <a:latin typeface="Times New Roman"/>
                        <a:ea typeface="Times New Roman"/>
                        <a:cs typeface="Times New Roman"/>
                        <a:sym typeface="Times New Roman"/>
                      </a:endParaRPr>
                    </a:p>
                    <a:p>
                      <a:pPr indent="0" lvl="0" marL="0" rtl="0" algn="ctr">
                        <a:spcBef>
                          <a:spcPts val="0"/>
                        </a:spcBef>
                        <a:spcAft>
                          <a:spcPts val="0"/>
                        </a:spcAft>
                        <a:buNone/>
                      </a:pPr>
                      <a:r>
                        <a:t/>
                      </a:r>
                      <a:endParaRPr sz="2000">
                        <a:solidFill>
                          <a:srgbClr val="FF0000"/>
                        </a:solidFill>
                        <a:latin typeface="Times New Roman"/>
                        <a:ea typeface="Times New Roman"/>
                        <a:cs typeface="Times New Roman"/>
                        <a:sym typeface="Times New Roman"/>
                      </a:endParaRPr>
                    </a:p>
                    <a:p>
                      <a:pPr indent="0" lvl="0" marL="0" rtl="0" algn="ctr">
                        <a:spcBef>
                          <a:spcPts val="0"/>
                        </a:spcBef>
                        <a:spcAft>
                          <a:spcPts val="0"/>
                        </a:spcAft>
                        <a:buNone/>
                      </a:pPr>
                      <a:r>
                        <a:t/>
                      </a:r>
                      <a:endParaRPr sz="2000">
                        <a:solidFill>
                          <a:srgbClr val="FF0000"/>
                        </a:solidFill>
                        <a:latin typeface="Times New Roman"/>
                        <a:ea typeface="Times New Roman"/>
                        <a:cs typeface="Times New Roman"/>
                        <a:sym typeface="Times New Roman"/>
                      </a:endParaRPr>
                    </a:p>
                    <a:p>
                      <a:pPr indent="0" lvl="0" marL="0" rtl="0" algn="l">
                        <a:spcBef>
                          <a:spcPts val="0"/>
                        </a:spcBef>
                        <a:spcAft>
                          <a:spcPts val="0"/>
                        </a:spcAft>
                        <a:buNone/>
                      </a:pPr>
                      <a:r>
                        <a:t/>
                      </a:r>
                      <a:endParaRPr sz="2000">
                        <a:solidFill>
                          <a:srgbClr val="FF0000"/>
                        </a:solidFill>
                        <a:latin typeface="Times New Roman"/>
                        <a:ea typeface="Times New Roman"/>
                        <a:cs typeface="Times New Roman"/>
                        <a:sym typeface="Times New Roman"/>
                      </a:endParaRPr>
                    </a:p>
                  </a:txBody>
                  <a:tcPr marT="91425" marB="91425" marR="91425" marL="91425"/>
                </a:tc>
              </a:tr>
            </a:tbl>
          </a:graphicData>
        </a:graphic>
      </p:graphicFrame>
      <p:pic>
        <p:nvPicPr>
          <p:cNvPr id="171" name="Google Shape;171;p17"/>
          <p:cNvPicPr preferRelativeResize="0"/>
          <p:nvPr/>
        </p:nvPicPr>
        <p:blipFill rotWithShape="1">
          <a:blip r:embed="rId5">
            <a:alphaModFix/>
          </a:blip>
          <a:srcRect b="21213" l="15403" r="16919" t="17421"/>
          <a:stretch/>
        </p:blipFill>
        <p:spPr>
          <a:xfrm>
            <a:off x="8479500" y="11009375"/>
            <a:ext cx="3310772" cy="2020399"/>
          </a:xfrm>
          <a:prstGeom prst="rect">
            <a:avLst/>
          </a:prstGeom>
          <a:noFill/>
          <a:ln cap="flat" cmpd="sng" w="9525">
            <a:solidFill>
              <a:srgbClr val="000000"/>
            </a:solidFill>
            <a:prstDash val="solid"/>
            <a:round/>
            <a:headEnd len="sm" w="sm" type="none"/>
            <a:tailEnd len="sm" w="sm" type="none"/>
          </a:ln>
        </p:spPr>
      </p:pic>
      <p:sp>
        <p:nvSpPr>
          <p:cNvPr id="172" name="Google Shape;172;p17"/>
          <p:cNvSpPr/>
          <p:nvPr/>
        </p:nvSpPr>
        <p:spPr>
          <a:xfrm>
            <a:off x="545100" y="18665500"/>
            <a:ext cx="135855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Clr>
                <a:schemeClr val="dk1"/>
              </a:buClr>
              <a:buSzPts val="1100"/>
              <a:buFont typeface="Arial"/>
              <a:buNone/>
            </a:pPr>
            <a:r>
              <a:rPr lang="en" sz="2500">
                <a:solidFill>
                  <a:schemeClr val="lt1"/>
                </a:solidFill>
                <a:latin typeface="Oswald"/>
                <a:ea typeface="Oswald"/>
                <a:cs typeface="Oswald"/>
                <a:sym typeface="Oswald"/>
              </a:rPr>
              <a:t>FOOTNOTES</a:t>
            </a:r>
            <a:endParaRPr/>
          </a:p>
        </p:txBody>
      </p:sp>
      <p:sp>
        <p:nvSpPr>
          <p:cNvPr id="173" name="Google Shape;173;p17"/>
          <p:cNvSpPr/>
          <p:nvPr/>
        </p:nvSpPr>
        <p:spPr>
          <a:xfrm>
            <a:off x="0" y="1866550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74" name="Google Shape;174;p17"/>
          <p:cNvSpPr txBox="1"/>
          <p:nvPr/>
        </p:nvSpPr>
        <p:spPr>
          <a:xfrm>
            <a:off x="-78025" y="19082075"/>
            <a:ext cx="14304300" cy="6996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SzPts val="1500"/>
              <a:buFont typeface="Times New Roman"/>
              <a:buAutoNum type="arabicPeriod"/>
            </a:pPr>
            <a:r>
              <a:rPr lang="en" sz="1500">
                <a:latin typeface="Times New Roman"/>
                <a:ea typeface="Times New Roman"/>
                <a:cs typeface="Times New Roman"/>
                <a:sym typeface="Times New Roman"/>
              </a:rPr>
              <a:t>Tyrosine-derived hormones include catecholamines, they resemble peptide hormones as they are dissolved in plasma and act via cell surface receptors. Similarly, thyroid hormones are transported via plasma proteins and act intracellularly, but through nuclear receptors rather than cytoplasmic. </a:t>
            </a:r>
            <a:endParaRPr sz="1500">
              <a:latin typeface="Times New Roman"/>
              <a:ea typeface="Times New Roman"/>
              <a:cs typeface="Times New Roman"/>
              <a:sym typeface="Times New Roman"/>
            </a:endParaRPr>
          </a:p>
        </p:txBody>
      </p:sp>
      <p:sp>
        <p:nvSpPr>
          <p:cNvPr id="175" name="Google Shape;175;p17"/>
          <p:cNvSpPr txBox="1"/>
          <p:nvPr/>
        </p:nvSpPr>
        <p:spPr>
          <a:xfrm>
            <a:off x="2820175" y="7834400"/>
            <a:ext cx="5472600" cy="1503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3000">
                <a:solidFill>
                  <a:schemeClr val="dk1"/>
                </a:solidFill>
                <a:latin typeface="Times New Roman"/>
                <a:ea typeface="Times New Roman"/>
                <a:cs typeface="Times New Roman"/>
                <a:sym typeface="Times New Roman"/>
              </a:rPr>
              <a:t>Figure 1-14 </a:t>
            </a:r>
            <a:r>
              <a:rPr lang="en">
                <a:solidFill>
                  <a:srgbClr val="999999"/>
                </a:solidFill>
                <a:latin typeface="Times New Roman"/>
                <a:ea typeface="Times New Roman"/>
                <a:cs typeface="Times New Roman"/>
                <a:sym typeface="Times New Roman"/>
              </a:rPr>
              <a:t>Hormone response element, is a DNA segment on which the receptor-hormone complex will bind to adhere to the DNA. The complex acts as a </a:t>
            </a:r>
            <a:r>
              <a:rPr lang="en">
                <a:solidFill>
                  <a:srgbClr val="999999"/>
                </a:solidFill>
                <a:latin typeface="Times New Roman"/>
                <a:ea typeface="Times New Roman"/>
                <a:cs typeface="Times New Roman"/>
                <a:sym typeface="Times New Roman"/>
              </a:rPr>
              <a:t>transcription factor to initiate gene transcription, and therefore protein synthesis. </a:t>
            </a:r>
            <a:endParaRPr>
              <a:solidFill>
                <a:srgbClr val="999999"/>
              </a:solidFill>
            </a:endParaRPr>
          </a:p>
        </p:txBody>
      </p:sp>
      <p:sp>
        <p:nvSpPr>
          <p:cNvPr id="176" name="Google Shape;176;p17"/>
          <p:cNvSpPr txBox="1"/>
          <p:nvPr/>
        </p:nvSpPr>
        <p:spPr>
          <a:xfrm>
            <a:off x="8273775" y="8215392"/>
            <a:ext cx="3000000" cy="1047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3000">
                <a:solidFill>
                  <a:srgbClr val="674EA7"/>
                </a:solidFill>
                <a:latin typeface="Times New Roman"/>
                <a:ea typeface="Times New Roman"/>
                <a:cs typeface="Times New Roman"/>
                <a:sym typeface="Times New Roman"/>
              </a:rPr>
              <a:t>Figure 1-15</a:t>
            </a:r>
            <a:endParaRPr>
              <a:solidFill>
                <a:srgbClr val="674EA7"/>
              </a:solidFill>
            </a:endParaRPr>
          </a:p>
        </p:txBody>
      </p:sp>
      <p:pic>
        <p:nvPicPr>
          <p:cNvPr id="177" name="Google Shape;177;p17"/>
          <p:cNvPicPr preferRelativeResize="0"/>
          <p:nvPr/>
        </p:nvPicPr>
        <p:blipFill rotWithShape="1">
          <a:blip r:embed="rId4">
            <a:alphaModFix/>
          </a:blip>
          <a:srcRect b="12019" l="15546" r="16444" t="22547"/>
          <a:stretch/>
        </p:blipFill>
        <p:spPr>
          <a:xfrm>
            <a:off x="2755000" y="15150669"/>
            <a:ext cx="3310772" cy="2736055"/>
          </a:xfrm>
          <a:prstGeom prst="rect">
            <a:avLst/>
          </a:prstGeom>
          <a:noFill/>
          <a:ln cap="flat" cmpd="sng" w="9525">
            <a:solidFill>
              <a:srgbClr val="000000"/>
            </a:solidFill>
            <a:prstDash val="solid"/>
            <a:round/>
            <a:headEnd len="sm" w="sm" type="none"/>
            <a:tailEnd len="sm" w="sm" type="none"/>
          </a:ln>
        </p:spPr>
      </p:pic>
      <p:sp>
        <p:nvSpPr>
          <p:cNvPr id="178" name="Google Shape;178;p17"/>
          <p:cNvSpPr txBox="1"/>
          <p:nvPr/>
        </p:nvSpPr>
        <p:spPr>
          <a:xfrm>
            <a:off x="2678800" y="17779463"/>
            <a:ext cx="30000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3000">
                <a:solidFill>
                  <a:srgbClr val="674EA7"/>
                </a:solidFill>
                <a:latin typeface="Times New Roman"/>
                <a:ea typeface="Times New Roman"/>
                <a:cs typeface="Times New Roman"/>
                <a:sym typeface="Times New Roman"/>
              </a:rPr>
              <a:t>Figure 1-17</a:t>
            </a:r>
            <a:endParaRPr>
              <a:solidFill>
                <a:srgbClr val="674EA7"/>
              </a:solidFill>
            </a:endParaRPr>
          </a:p>
        </p:txBody>
      </p:sp>
      <p:sp>
        <p:nvSpPr>
          <p:cNvPr id="179" name="Google Shape;179;p17"/>
          <p:cNvSpPr txBox="1"/>
          <p:nvPr/>
        </p:nvSpPr>
        <p:spPr>
          <a:xfrm>
            <a:off x="8383900" y="12963525"/>
            <a:ext cx="66348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3000">
                <a:solidFill>
                  <a:srgbClr val="674EA7"/>
                </a:solidFill>
                <a:latin typeface="Times New Roman"/>
                <a:ea typeface="Times New Roman"/>
                <a:cs typeface="Times New Roman"/>
                <a:sym typeface="Times New Roman"/>
              </a:rPr>
              <a:t>Figure 1-16 </a:t>
            </a:r>
            <a:r>
              <a:rPr lang="en" sz="1800">
                <a:solidFill>
                  <a:srgbClr val="674EA7"/>
                </a:solidFill>
                <a:latin typeface="Times New Roman"/>
                <a:ea typeface="Times New Roman"/>
                <a:cs typeface="Times New Roman"/>
                <a:sym typeface="Times New Roman"/>
              </a:rPr>
              <a:t>Mainly for your knowledge only. </a:t>
            </a:r>
            <a:endParaRPr sz="1800">
              <a:solidFill>
                <a:srgbClr val="674EA7"/>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sp>
        <p:nvSpPr>
          <p:cNvPr id="184" name="Google Shape;184;p18"/>
          <p:cNvSpPr/>
          <p:nvPr/>
        </p:nvSpPr>
        <p:spPr>
          <a:xfrm>
            <a:off x="0" y="656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85" name="Google Shape;185;p18"/>
          <p:cNvSpPr/>
          <p:nvPr/>
        </p:nvSpPr>
        <p:spPr>
          <a:xfrm>
            <a:off x="656616" y="657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86" name="Google Shape;186;p18"/>
          <p:cNvSpPr txBox="1"/>
          <p:nvPr/>
        </p:nvSpPr>
        <p:spPr>
          <a:xfrm>
            <a:off x="11409324" y="553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One</a:t>
            </a:r>
            <a:endParaRPr sz="3500">
              <a:latin typeface="Oswald"/>
              <a:ea typeface="Oswald"/>
              <a:cs typeface="Oswald"/>
              <a:sym typeface="Oswald"/>
            </a:endParaRPr>
          </a:p>
        </p:txBody>
      </p:sp>
      <p:sp>
        <p:nvSpPr>
          <p:cNvPr id="187" name="Google Shape;187;p18"/>
          <p:cNvSpPr txBox="1"/>
          <p:nvPr/>
        </p:nvSpPr>
        <p:spPr>
          <a:xfrm>
            <a:off x="929925" y="65676"/>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INTRODUCTION TO THE ENDOCRINE PHYSIOLOGY </a:t>
            </a:r>
            <a:endParaRPr sz="3200">
              <a:solidFill>
                <a:srgbClr val="FFFFFF"/>
              </a:solidFill>
              <a:latin typeface="Oswald"/>
              <a:ea typeface="Oswald"/>
              <a:cs typeface="Oswald"/>
              <a:sym typeface="Oswald"/>
            </a:endParaRPr>
          </a:p>
        </p:txBody>
      </p:sp>
      <p:sp>
        <p:nvSpPr>
          <p:cNvPr id="188" name="Google Shape;188;p18"/>
          <p:cNvSpPr txBox="1"/>
          <p:nvPr/>
        </p:nvSpPr>
        <p:spPr>
          <a:xfrm>
            <a:off x="188014" y="168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5</a:t>
            </a:r>
            <a:endParaRPr sz="4500">
              <a:solidFill>
                <a:srgbClr val="FFFFFF"/>
              </a:solidFill>
              <a:latin typeface="Oswald"/>
              <a:ea typeface="Oswald"/>
              <a:cs typeface="Oswald"/>
              <a:sym typeface="Oswald"/>
            </a:endParaRPr>
          </a:p>
        </p:txBody>
      </p:sp>
      <p:sp>
        <p:nvSpPr>
          <p:cNvPr id="189" name="Google Shape;189;p18"/>
          <p:cNvSpPr/>
          <p:nvPr/>
        </p:nvSpPr>
        <p:spPr>
          <a:xfrm>
            <a:off x="3693228" y="1115990"/>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90" name="Google Shape;190;p18"/>
          <p:cNvSpPr txBox="1"/>
          <p:nvPr/>
        </p:nvSpPr>
        <p:spPr>
          <a:xfrm>
            <a:off x="4220100" y="1012750"/>
            <a:ext cx="10169700" cy="53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1C232"/>
                </a:solidFill>
                <a:latin typeface="Oswald"/>
                <a:ea typeface="Oswald"/>
                <a:cs typeface="Oswald"/>
                <a:sym typeface="Oswald"/>
              </a:rPr>
              <a:t>Regulation of Hormones and Their Receptors </a:t>
            </a:r>
            <a:endParaRPr sz="3600">
              <a:solidFill>
                <a:srgbClr val="F1C232"/>
              </a:solidFill>
              <a:latin typeface="Oswald"/>
              <a:ea typeface="Oswald"/>
              <a:cs typeface="Oswald"/>
              <a:sym typeface="Oswald"/>
            </a:endParaRPr>
          </a:p>
        </p:txBody>
      </p:sp>
      <p:sp>
        <p:nvSpPr>
          <p:cNvPr id="191" name="Google Shape;191;p18"/>
          <p:cNvSpPr txBox="1"/>
          <p:nvPr/>
        </p:nvSpPr>
        <p:spPr>
          <a:xfrm>
            <a:off x="228600" y="6015150"/>
            <a:ext cx="8828700" cy="469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674EA7"/>
                </a:solidFill>
                <a:latin typeface="Oswald"/>
                <a:ea typeface="Oswald"/>
                <a:cs typeface="Oswald"/>
                <a:sym typeface="Oswald"/>
              </a:rPr>
              <a:t>Receptor Regulation</a:t>
            </a:r>
            <a:endParaRPr sz="3600">
              <a:solidFill>
                <a:srgbClr val="674EA7"/>
              </a:solidFill>
              <a:latin typeface="Oswald"/>
              <a:ea typeface="Oswald"/>
              <a:cs typeface="Oswald"/>
              <a:sym typeface="Oswald"/>
            </a:endParaRPr>
          </a:p>
          <a:p>
            <a:pPr indent="-355600" lvl="0" marL="457200" rtl="0" algn="l">
              <a:lnSpc>
                <a:spcPct val="115000"/>
              </a:lnSpc>
              <a:spcBef>
                <a:spcPts val="0"/>
              </a:spcBef>
              <a:spcAft>
                <a:spcPts val="0"/>
              </a:spcAft>
              <a:buSzPts val="2000"/>
              <a:buFont typeface="Oswald"/>
              <a:buChar char="-"/>
            </a:pPr>
            <a:r>
              <a:rPr b="1" lang="en" sz="2000">
                <a:solidFill>
                  <a:srgbClr val="674EA7"/>
                </a:solidFill>
                <a:latin typeface="Times New Roman"/>
                <a:ea typeface="Times New Roman"/>
                <a:cs typeface="Times New Roman"/>
                <a:sym typeface="Times New Roman"/>
              </a:rPr>
              <a:t>Dose-response relationship</a:t>
            </a:r>
            <a:r>
              <a:rPr b="1" lang="en" sz="2000">
                <a:latin typeface="Times New Roman"/>
                <a:ea typeface="Times New Roman"/>
                <a:cs typeface="Times New Roman"/>
                <a:sym typeface="Times New Roman"/>
              </a:rPr>
              <a:t>:</a:t>
            </a:r>
            <a:r>
              <a:rPr lang="en" sz="2000">
                <a:latin typeface="Oswald"/>
                <a:ea typeface="Oswald"/>
                <a:cs typeface="Oswald"/>
                <a:sym typeface="Oswald"/>
              </a:rPr>
              <a:t> </a:t>
            </a:r>
            <a:r>
              <a:rPr lang="en" sz="2000">
                <a:solidFill>
                  <a:srgbClr val="999999"/>
                </a:solidFill>
                <a:latin typeface="Times New Roman"/>
                <a:ea typeface="Times New Roman"/>
                <a:cs typeface="Times New Roman"/>
                <a:sym typeface="Times New Roman"/>
              </a:rPr>
              <a:t>Describes how the concentration of a particular hormone relates to its physiological effect. </a:t>
            </a:r>
            <a:endParaRPr sz="2000">
              <a:solidFill>
                <a:srgbClr val="999999"/>
              </a:solidFill>
              <a:latin typeface="Times New Roman"/>
              <a:ea typeface="Times New Roman"/>
              <a:cs typeface="Times New Roman"/>
              <a:sym typeface="Times New Roman"/>
            </a:endParaRPr>
          </a:p>
          <a:p>
            <a:pPr indent="-355600" lvl="0" marL="457200" rtl="0" algn="l">
              <a:lnSpc>
                <a:spcPct val="115000"/>
              </a:lnSpc>
              <a:spcBef>
                <a:spcPts val="0"/>
              </a:spcBef>
              <a:spcAft>
                <a:spcPts val="0"/>
              </a:spcAft>
              <a:buSzPts val="2000"/>
              <a:buFont typeface="Oswald"/>
              <a:buChar char="-"/>
            </a:pPr>
            <a:r>
              <a:rPr b="1" lang="en" sz="2000">
                <a:solidFill>
                  <a:srgbClr val="674EA7"/>
                </a:solidFill>
                <a:latin typeface="Times New Roman"/>
                <a:ea typeface="Times New Roman"/>
                <a:cs typeface="Times New Roman"/>
                <a:sym typeface="Times New Roman"/>
              </a:rPr>
              <a:t>Sensitivity:</a:t>
            </a:r>
            <a:r>
              <a:rPr lang="en" sz="2000">
                <a:latin typeface="Times New Roman"/>
                <a:ea typeface="Times New Roman"/>
                <a:cs typeface="Times New Roman"/>
                <a:sym typeface="Times New Roman"/>
              </a:rPr>
              <a:t> </a:t>
            </a:r>
            <a:r>
              <a:rPr lang="en" sz="2000">
                <a:solidFill>
                  <a:srgbClr val="999999"/>
                </a:solidFill>
                <a:latin typeface="Times New Roman"/>
                <a:ea typeface="Times New Roman"/>
                <a:cs typeface="Times New Roman"/>
                <a:sym typeface="Times New Roman"/>
              </a:rPr>
              <a:t>Refers to the responsiveness of a particular cells to a hormonal stimulus due to the presence of receptors.  </a:t>
            </a:r>
            <a:endParaRPr sz="2000">
              <a:solidFill>
                <a:srgbClr val="999999"/>
              </a:solidFill>
              <a:latin typeface="Times New Roman"/>
              <a:ea typeface="Times New Roman"/>
              <a:cs typeface="Times New Roman"/>
              <a:sym typeface="Times New Roman"/>
            </a:endParaRPr>
          </a:p>
          <a:p>
            <a:pPr indent="-355600" lvl="0" marL="457200" rtl="0" algn="l">
              <a:lnSpc>
                <a:spcPct val="115000"/>
              </a:lnSpc>
              <a:spcBef>
                <a:spcPts val="0"/>
              </a:spcBef>
              <a:spcAft>
                <a:spcPts val="0"/>
              </a:spcAft>
              <a:buSzPts val="2000"/>
              <a:buFont typeface="Oswald"/>
              <a:buChar char="-"/>
            </a:pPr>
            <a:r>
              <a:rPr b="1" lang="en" sz="2000">
                <a:solidFill>
                  <a:srgbClr val="674EA7"/>
                </a:solidFill>
                <a:latin typeface="Times New Roman"/>
                <a:ea typeface="Times New Roman"/>
                <a:cs typeface="Times New Roman"/>
                <a:sym typeface="Times New Roman"/>
              </a:rPr>
              <a:t>Number:</a:t>
            </a:r>
            <a:r>
              <a:rPr lang="en" sz="2000">
                <a:solidFill>
                  <a:srgbClr val="674EA7"/>
                </a:solidFill>
                <a:latin typeface="Oswald"/>
                <a:ea typeface="Oswald"/>
                <a:cs typeface="Oswald"/>
                <a:sym typeface="Oswald"/>
              </a:rPr>
              <a:t> </a:t>
            </a:r>
            <a:r>
              <a:rPr lang="en" sz="2000">
                <a:solidFill>
                  <a:srgbClr val="999999"/>
                </a:solidFill>
                <a:latin typeface="Times New Roman"/>
                <a:ea typeface="Times New Roman"/>
                <a:cs typeface="Times New Roman"/>
                <a:sym typeface="Times New Roman"/>
              </a:rPr>
              <a:t>Numbers of receptors on a particular cell that </a:t>
            </a:r>
            <a:r>
              <a:rPr lang="en" sz="2000">
                <a:solidFill>
                  <a:srgbClr val="999999"/>
                </a:solidFill>
                <a:latin typeface="Times New Roman"/>
                <a:ea typeface="Times New Roman"/>
                <a:cs typeface="Times New Roman"/>
                <a:sym typeface="Times New Roman"/>
              </a:rPr>
              <a:t>responds</a:t>
            </a:r>
            <a:r>
              <a:rPr lang="en" sz="2000">
                <a:solidFill>
                  <a:srgbClr val="999999"/>
                </a:solidFill>
                <a:latin typeface="Times New Roman"/>
                <a:ea typeface="Times New Roman"/>
                <a:cs typeface="Times New Roman"/>
                <a:sym typeface="Times New Roman"/>
              </a:rPr>
              <a:t> to a specific hormone. </a:t>
            </a:r>
            <a:endParaRPr sz="2000">
              <a:solidFill>
                <a:srgbClr val="999999"/>
              </a:solidFill>
              <a:latin typeface="Times New Roman"/>
              <a:ea typeface="Times New Roman"/>
              <a:cs typeface="Times New Roman"/>
              <a:sym typeface="Times New Roman"/>
            </a:endParaRPr>
          </a:p>
          <a:p>
            <a:pPr indent="-355600" lvl="0" marL="457200" rtl="0" algn="l">
              <a:lnSpc>
                <a:spcPct val="115000"/>
              </a:lnSpc>
              <a:spcBef>
                <a:spcPts val="0"/>
              </a:spcBef>
              <a:spcAft>
                <a:spcPts val="0"/>
              </a:spcAft>
              <a:buSzPts val="2000"/>
              <a:buFont typeface="Oswald"/>
              <a:buChar char="-"/>
            </a:pPr>
            <a:r>
              <a:rPr b="1" lang="en" sz="2000">
                <a:solidFill>
                  <a:srgbClr val="674EA7"/>
                </a:solidFill>
                <a:latin typeface="Times New Roman"/>
                <a:ea typeface="Times New Roman"/>
                <a:cs typeface="Times New Roman"/>
                <a:sym typeface="Times New Roman"/>
              </a:rPr>
              <a:t>Affinity</a:t>
            </a:r>
            <a:r>
              <a:rPr b="1" lang="en" sz="2000">
                <a:solidFill>
                  <a:srgbClr val="45818E"/>
                </a:solidFill>
                <a:latin typeface="Times New Roman"/>
                <a:ea typeface="Times New Roman"/>
                <a:cs typeface="Times New Roman"/>
                <a:sym typeface="Times New Roman"/>
              </a:rPr>
              <a:t>:</a:t>
            </a:r>
            <a:r>
              <a:rPr b="1" lang="en" sz="2000">
                <a:latin typeface="Times New Roman"/>
                <a:ea typeface="Times New Roman"/>
                <a:cs typeface="Times New Roman"/>
                <a:sym typeface="Times New Roman"/>
              </a:rPr>
              <a:t> </a:t>
            </a:r>
            <a:r>
              <a:rPr lang="en" sz="2000">
                <a:solidFill>
                  <a:srgbClr val="999999"/>
                </a:solidFill>
                <a:latin typeface="Times New Roman"/>
                <a:ea typeface="Times New Roman"/>
                <a:cs typeface="Times New Roman"/>
                <a:sym typeface="Times New Roman"/>
              </a:rPr>
              <a:t>Refers to the affinity of a receptor to its particular ligand (hormone). </a:t>
            </a:r>
            <a:endParaRPr sz="2000">
              <a:solidFill>
                <a:srgbClr val="999999"/>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3000">
              <a:solidFill>
                <a:srgbClr val="999999"/>
              </a:solidFill>
              <a:latin typeface="Times New Roman"/>
              <a:ea typeface="Times New Roman"/>
              <a:cs typeface="Times New Roman"/>
              <a:sym typeface="Times New Roman"/>
            </a:endParaRPr>
          </a:p>
        </p:txBody>
      </p:sp>
      <p:pic>
        <p:nvPicPr>
          <p:cNvPr id="192" name="Google Shape;192;p18"/>
          <p:cNvPicPr preferRelativeResize="0"/>
          <p:nvPr/>
        </p:nvPicPr>
        <p:blipFill rotWithShape="1">
          <a:blip r:embed="rId3">
            <a:alphaModFix/>
          </a:blip>
          <a:srcRect b="12551" l="15674" r="18384" t="11564"/>
          <a:stretch/>
        </p:blipFill>
        <p:spPr>
          <a:xfrm>
            <a:off x="9133502" y="6009375"/>
            <a:ext cx="4680400" cy="3590599"/>
          </a:xfrm>
          <a:prstGeom prst="rect">
            <a:avLst/>
          </a:prstGeom>
          <a:noFill/>
          <a:ln cap="flat" cmpd="sng" w="9525">
            <a:solidFill>
              <a:srgbClr val="000000"/>
            </a:solidFill>
            <a:prstDash val="solid"/>
            <a:round/>
            <a:headEnd len="sm" w="sm" type="none"/>
            <a:tailEnd len="sm" w="sm" type="none"/>
          </a:ln>
        </p:spPr>
      </p:pic>
      <p:sp>
        <p:nvSpPr>
          <p:cNvPr id="193" name="Google Shape;193;p18"/>
          <p:cNvSpPr txBox="1"/>
          <p:nvPr/>
        </p:nvSpPr>
        <p:spPr>
          <a:xfrm>
            <a:off x="3769425" y="1710825"/>
            <a:ext cx="104256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500"/>
              </a:spcBef>
              <a:spcAft>
                <a:spcPts val="0"/>
              </a:spcAft>
              <a:buNone/>
            </a:pPr>
            <a:r>
              <a:rPr b="1" lang="en" sz="1900">
                <a:latin typeface="Times New Roman"/>
                <a:ea typeface="Times New Roman"/>
                <a:cs typeface="Times New Roman"/>
                <a:sym typeface="Times New Roman"/>
              </a:rPr>
              <a:t>Receptors does not remain constant</a:t>
            </a:r>
            <a:endParaRPr b="1" sz="1900">
              <a:latin typeface="Times New Roman"/>
              <a:ea typeface="Times New Roman"/>
              <a:cs typeface="Times New Roman"/>
              <a:sym typeface="Times New Roman"/>
            </a:endParaRPr>
          </a:p>
          <a:p>
            <a:pPr indent="-349250" lvl="0" marL="457200" rtl="0" algn="l">
              <a:lnSpc>
                <a:spcPct val="115000"/>
              </a:lnSpc>
              <a:spcBef>
                <a:spcPts val="400"/>
              </a:spcBef>
              <a:spcAft>
                <a:spcPts val="0"/>
              </a:spcAft>
              <a:buSzPts val="1900"/>
              <a:buFont typeface="Times New Roman"/>
              <a:buChar char="-"/>
            </a:pPr>
            <a:r>
              <a:rPr lang="en" sz="1900">
                <a:latin typeface="Times New Roman"/>
                <a:ea typeface="Times New Roman"/>
                <a:cs typeface="Times New Roman"/>
                <a:sym typeface="Times New Roman"/>
              </a:rPr>
              <a:t>Inactivated or destroyed</a:t>
            </a:r>
            <a:endParaRPr sz="1900">
              <a:latin typeface="Times New Roman"/>
              <a:ea typeface="Times New Roman"/>
              <a:cs typeface="Times New Roman"/>
              <a:sym typeface="Times New Roman"/>
            </a:endParaRPr>
          </a:p>
          <a:p>
            <a:pPr indent="-349250" lvl="0" marL="457200" rtl="0" algn="l">
              <a:lnSpc>
                <a:spcPct val="115000"/>
              </a:lnSpc>
              <a:spcBef>
                <a:spcPts val="0"/>
              </a:spcBef>
              <a:spcAft>
                <a:spcPts val="0"/>
              </a:spcAft>
              <a:buSzPts val="1900"/>
              <a:buFont typeface="Times New Roman"/>
              <a:buChar char="-"/>
            </a:pPr>
            <a:r>
              <a:rPr lang="en" sz="1900">
                <a:latin typeface="Times New Roman"/>
                <a:ea typeface="Times New Roman"/>
                <a:cs typeface="Times New Roman"/>
                <a:sym typeface="Times New Roman"/>
              </a:rPr>
              <a:t>Reactivated or manufactured</a:t>
            </a:r>
            <a:endParaRPr sz="1900">
              <a:latin typeface="Times New Roman"/>
              <a:ea typeface="Times New Roman"/>
              <a:cs typeface="Times New Roman"/>
              <a:sym typeface="Times New Roman"/>
            </a:endParaRPr>
          </a:p>
          <a:p>
            <a:pPr indent="0" lvl="0" marL="0" rtl="0" algn="l">
              <a:lnSpc>
                <a:spcPct val="115000"/>
              </a:lnSpc>
              <a:spcBef>
                <a:spcPts val="500"/>
              </a:spcBef>
              <a:spcAft>
                <a:spcPts val="0"/>
              </a:spcAft>
              <a:buNone/>
            </a:pPr>
            <a:r>
              <a:rPr b="1" lang="en" sz="1900">
                <a:latin typeface="Times New Roman"/>
                <a:ea typeface="Times New Roman"/>
                <a:cs typeface="Times New Roman"/>
                <a:sym typeface="Times New Roman"/>
              </a:rPr>
              <a:t>Downregulation</a:t>
            </a:r>
            <a:endParaRPr b="1" sz="1900">
              <a:latin typeface="Times New Roman"/>
              <a:ea typeface="Times New Roman"/>
              <a:cs typeface="Times New Roman"/>
              <a:sym typeface="Times New Roman"/>
            </a:endParaRPr>
          </a:p>
          <a:p>
            <a:pPr indent="-349250" lvl="0" marL="457200" rtl="0" algn="l">
              <a:lnSpc>
                <a:spcPct val="115000"/>
              </a:lnSpc>
              <a:spcBef>
                <a:spcPts val="400"/>
              </a:spcBef>
              <a:spcAft>
                <a:spcPts val="0"/>
              </a:spcAft>
              <a:buSzPts val="1900"/>
              <a:buFont typeface="Times New Roman"/>
              <a:buChar char="-"/>
            </a:pPr>
            <a:r>
              <a:rPr lang="en" sz="1900">
                <a:latin typeface="Times New Roman"/>
                <a:ea typeface="Times New Roman"/>
                <a:cs typeface="Times New Roman"/>
                <a:sym typeface="Times New Roman"/>
              </a:rPr>
              <a:t>Increase hormone concentration leads to decrease in the number of active receptors.</a:t>
            </a:r>
            <a:endParaRPr sz="1900">
              <a:latin typeface="Times New Roman"/>
              <a:ea typeface="Times New Roman"/>
              <a:cs typeface="Times New Roman"/>
              <a:sym typeface="Times New Roman"/>
            </a:endParaRPr>
          </a:p>
          <a:p>
            <a:pPr indent="-349250" lvl="0" marL="457200" rtl="0" algn="l">
              <a:lnSpc>
                <a:spcPct val="115000"/>
              </a:lnSpc>
              <a:spcBef>
                <a:spcPts val="0"/>
              </a:spcBef>
              <a:spcAft>
                <a:spcPts val="0"/>
              </a:spcAft>
              <a:buClr>
                <a:srgbClr val="45818E"/>
              </a:buClr>
              <a:buSzPts val="1900"/>
              <a:buFont typeface="Times New Roman"/>
              <a:buChar char="-"/>
            </a:pPr>
            <a:r>
              <a:rPr lang="en" sz="1900">
                <a:solidFill>
                  <a:srgbClr val="45818E"/>
                </a:solidFill>
                <a:latin typeface="Times New Roman"/>
                <a:ea typeface="Times New Roman"/>
                <a:cs typeface="Times New Roman"/>
                <a:sym typeface="Times New Roman"/>
              </a:rPr>
              <a:t>Most peptide hormones have </a:t>
            </a:r>
            <a:r>
              <a:rPr lang="en" sz="1900" u="sng">
                <a:solidFill>
                  <a:srgbClr val="45818E"/>
                </a:solidFill>
                <a:latin typeface="Times New Roman"/>
                <a:ea typeface="Times New Roman"/>
                <a:cs typeface="Times New Roman"/>
                <a:sym typeface="Times New Roman"/>
              </a:rPr>
              <a:t>pulsatile secretion</a:t>
            </a:r>
            <a:r>
              <a:rPr lang="en" sz="1900">
                <a:solidFill>
                  <a:srgbClr val="45818E"/>
                </a:solidFill>
                <a:latin typeface="Times New Roman"/>
                <a:ea typeface="Times New Roman"/>
                <a:cs typeface="Times New Roman"/>
                <a:sym typeface="Times New Roman"/>
              </a:rPr>
              <a:t> which prevents downregulation</a:t>
            </a:r>
            <a:r>
              <a:rPr baseline="30000" lang="en" sz="1900">
                <a:solidFill>
                  <a:srgbClr val="45818E"/>
                </a:solidFill>
                <a:latin typeface="Times New Roman"/>
                <a:ea typeface="Times New Roman"/>
                <a:cs typeface="Times New Roman"/>
                <a:sym typeface="Times New Roman"/>
              </a:rPr>
              <a:t>1</a:t>
            </a:r>
            <a:endParaRPr baseline="30000" sz="1900">
              <a:solidFill>
                <a:srgbClr val="45818E"/>
              </a:solidFill>
              <a:latin typeface="Times New Roman"/>
              <a:ea typeface="Times New Roman"/>
              <a:cs typeface="Times New Roman"/>
              <a:sym typeface="Times New Roman"/>
            </a:endParaRPr>
          </a:p>
          <a:p>
            <a:pPr indent="-349250" lvl="0" marL="457200" rtl="0" algn="l">
              <a:lnSpc>
                <a:spcPct val="115000"/>
              </a:lnSpc>
              <a:spcBef>
                <a:spcPts val="0"/>
              </a:spcBef>
              <a:spcAft>
                <a:spcPts val="0"/>
              </a:spcAft>
              <a:buClr>
                <a:srgbClr val="8E7CC3"/>
              </a:buClr>
              <a:buSzPts val="1900"/>
              <a:buFont typeface="Times New Roman"/>
              <a:buChar char="-"/>
            </a:pPr>
            <a:r>
              <a:rPr lang="en" sz="1900">
                <a:solidFill>
                  <a:srgbClr val="8E7CC3"/>
                </a:solidFill>
                <a:latin typeface="Times New Roman"/>
                <a:ea typeface="Times New Roman"/>
                <a:cs typeface="Times New Roman"/>
                <a:sym typeface="Times New Roman"/>
              </a:rPr>
              <a:t>Decrease synthesis, increased degradation, or Inactivation of receptors. Example: t</a:t>
            </a:r>
            <a:r>
              <a:rPr lang="en" sz="1900">
                <a:solidFill>
                  <a:srgbClr val="8E7CC3"/>
                </a:solidFill>
                <a:highlight>
                  <a:srgbClr val="FFFFFF"/>
                </a:highlight>
                <a:latin typeface="Times New Roman"/>
                <a:ea typeface="Times New Roman"/>
                <a:cs typeface="Times New Roman"/>
                <a:sym typeface="Times New Roman"/>
              </a:rPr>
              <a:t>riiodothyronine</a:t>
            </a:r>
            <a:r>
              <a:rPr b="1" lang="en" sz="1900">
                <a:solidFill>
                  <a:srgbClr val="8E7CC3"/>
                </a:solidFill>
                <a:highlight>
                  <a:srgbClr val="FFFFFF"/>
                </a:highlight>
                <a:latin typeface="Times New Roman"/>
                <a:ea typeface="Times New Roman"/>
                <a:cs typeface="Times New Roman"/>
                <a:sym typeface="Times New Roman"/>
              </a:rPr>
              <a:t> (T3)</a:t>
            </a:r>
            <a:endParaRPr b="1" sz="1900">
              <a:solidFill>
                <a:srgbClr val="8E7CC3"/>
              </a:solidFill>
              <a:latin typeface="Times New Roman"/>
              <a:ea typeface="Times New Roman"/>
              <a:cs typeface="Times New Roman"/>
              <a:sym typeface="Times New Roman"/>
            </a:endParaRPr>
          </a:p>
          <a:p>
            <a:pPr indent="0" lvl="0" marL="0" rtl="0" algn="l">
              <a:lnSpc>
                <a:spcPct val="115000"/>
              </a:lnSpc>
              <a:spcBef>
                <a:spcPts val="500"/>
              </a:spcBef>
              <a:spcAft>
                <a:spcPts val="0"/>
              </a:spcAft>
              <a:buNone/>
            </a:pPr>
            <a:r>
              <a:rPr b="1" lang="en" sz="1900">
                <a:latin typeface="Times New Roman"/>
                <a:ea typeface="Times New Roman"/>
                <a:cs typeface="Times New Roman"/>
                <a:sym typeface="Times New Roman"/>
              </a:rPr>
              <a:t>Upregulation</a:t>
            </a:r>
            <a:endParaRPr b="1" sz="1900">
              <a:latin typeface="Times New Roman"/>
              <a:ea typeface="Times New Roman"/>
              <a:cs typeface="Times New Roman"/>
              <a:sym typeface="Times New Roman"/>
            </a:endParaRPr>
          </a:p>
          <a:p>
            <a:pPr indent="-349250" lvl="0" marL="457200" rtl="0" algn="l">
              <a:lnSpc>
                <a:spcPct val="115000"/>
              </a:lnSpc>
              <a:spcBef>
                <a:spcPts val="400"/>
              </a:spcBef>
              <a:spcAft>
                <a:spcPts val="0"/>
              </a:spcAft>
              <a:buSzPts val="1900"/>
              <a:buFont typeface="Times New Roman"/>
              <a:buChar char="-"/>
            </a:pPr>
            <a:r>
              <a:rPr lang="en" sz="1900">
                <a:latin typeface="Times New Roman"/>
                <a:ea typeface="Times New Roman"/>
                <a:cs typeface="Times New Roman"/>
                <a:sym typeface="Times New Roman"/>
              </a:rPr>
              <a:t>The hormone induces greater than normal formation of a receptor or intracellular signaling proteins. </a:t>
            </a:r>
            <a:endParaRPr sz="1900">
              <a:latin typeface="Times New Roman"/>
              <a:ea typeface="Times New Roman"/>
              <a:cs typeface="Times New Roman"/>
              <a:sym typeface="Times New Roman"/>
            </a:endParaRPr>
          </a:p>
          <a:p>
            <a:pPr indent="-349250" lvl="0" marL="457200" rtl="0" algn="l">
              <a:lnSpc>
                <a:spcPct val="115000"/>
              </a:lnSpc>
              <a:spcBef>
                <a:spcPts val="0"/>
              </a:spcBef>
              <a:spcAft>
                <a:spcPts val="0"/>
              </a:spcAft>
              <a:buClr>
                <a:srgbClr val="8E7CC3"/>
              </a:buClr>
              <a:buSzPts val="1900"/>
              <a:buFont typeface="Times New Roman"/>
              <a:buChar char="-"/>
            </a:pPr>
            <a:r>
              <a:rPr lang="en" sz="1900">
                <a:solidFill>
                  <a:srgbClr val="8E7CC3"/>
                </a:solidFill>
                <a:latin typeface="Times New Roman"/>
                <a:ea typeface="Times New Roman"/>
                <a:cs typeface="Times New Roman"/>
                <a:sym typeface="Times New Roman"/>
              </a:rPr>
              <a:t>Increase synthesis, decreased degradation, receptor activation. Example: prolactin.</a:t>
            </a:r>
            <a:endParaRPr sz="1900">
              <a:solidFill>
                <a:srgbClr val="8E7CC3"/>
              </a:solidFill>
              <a:latin typeface="Times New Roman"/>
              <a:ea typeface="Times New Roman"/>
              <a:cs typeface="Times New Roman"/>
              <a:sym typeface="Times New Roman"/>
            </a:endParaRPr>
          </a:p>
        </p:txBody>
      </p:sp>
      <p:sp>
        <p:nvSpPr>
          <p:cNvPr id="194" name="Google Shape;194;p18"/>
          <p:cNvSpPr txBox="1"/>
          <p:nvPr/>
        </p:nvSpPr>
        <p:spPr>
          <a:xfrm>
            <a:off x="346000" y="10485750"/>
            <a:ext cx="8711400" cy="3271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700">
                <a:latin typeface="Times New Roman"/>
                <a:ea typeface="Times New Roman"/>
                <a:cs typeface="Times New Roman"/>
                <a:sym typeface="Times New Roman"/>
              </a:rPr>
              <a:t>Permissiveness: </a:t>
            </a:r>
            <a:r>
              <a:rPr lang="en" sz="1700">
                <a:latin typeface="Times New Roman"/>
                <a:ea typeface="Times New Roman"/>
                <a:cs typeface="Times New Roman"/>
                <a:sym typeface="Times New Roman"/>
              </a:rPr>
              <a:t>One hormone allows another hormone to have its full effect. (Especially during growth)</a:t>
            </a:r>
            <a:r>
              <a:rPr lang="en" sz="1700">
                <a:solidFill>
                  <a:srgbClr val="999999"/>
                </a:solidFill>
                <a:latin typeface="Times New Roman"/>
                <a:ea typeface="Times New Roman"/>
                <a:cs typeface="Times New Roman"/>
                <a:sym typeface="Times New Roman"/>
              </a:rPr>
              <a:t>(this occurs through upregulation of the receptors or the intracellular enzymes required for the action of another hormone)</a:t>
            </a:r>
            <a:endParaRPr sz="1700">
              <a:solidFill>
                <a:srgbClr val="999999"/>
              </a:solidFill>
              <a:latin typeface="Times New Roman"/>
              <a:ea typeface="Times New Roman"/>
              <a:cs typeface="Times New Roman"/>
              <a:sym typeface="Times New Roman"/>
            </a:endParaRPr>
          </a:p>
          <a:p>
            <a:pPr indent="-336550" lvl="0" marL="457200" rtl="0" algn="l">
              <a:lnSpc>
                <a:spcPct val="115000"/>
              </a:lnSpc>
              <a:spcBef>
                <a:spcPts val="0"/>
              </a:spcBef>
              <a:spcAft>
                <a:spcPts val="0"/>
              </a:spcAft>
              <a:buSzPts val="1700"/>
              <a:buFont typeface="Times New Roman"/>
              <a:buChar char="-"/>
            </a:pPr>
            <a:r>
              <a:rPr lang="en" sz="1700">
                <a:latin typeface="Times New Roman"/>
                <a:ea typeface="Times New Roman"/>
                <a:cs typeface="Times New Roman"/>
                <a:sym typeface="Times New Roman"/>
              </a:rPr>
              <a:t>Thyroid hormone have permissive effect on growth hormone action. </a:t>
            </a:r>
            <a:endParaRPr sz="1700">
              <a:latin typeface="Times New Roman"/>
              <a:ea typeface="Times New Roman"/>
              <a:cs typeface="Times New Roman"/>
              <a:sym typeface="Times New Roman"/>
            </a:endParaRPr>
          </a:p>
          <a:p>
            <a:pPr indent="-336550" lvl="0" marL="457200" rtl="0" algn="l">
              <a:lnSpc>
                <a:spcPct val="115000"/>
              </a:lnSpc>
              <a:spcBef>
                <a:spcPts val="0"/>
              </a:spcBef>
              <a:spcAft>
                <a:spcPts val="0"/>
              </a:spcAft>
              <a:buClr>
                <a:srgbClr val="45818E"/>
              </a:buClr>
              <a:buSzPts val="1700"/>
              <a:buFont typeface="Times New Roman"/>
              <a:buChar char="-"/>
            </a:pPr>
            <a:r>
              <a:rPr lang="en" sz="1700">
                <a:solidFill>
                  <a:srgbClr val="45818E"/>
                </a:solidFill>
                <a:latin typeface="Times New Roman"/>
                <a:ea typeface="Times New Roman"/>
                <a:cs typeface="Times New Roman"/>
                <a:sym typeface="Times New Roman"/>
              </a:rPr>
              <a:t>Deficiency of thyroid hormone in infants leads to dwarfism.</a:t>
            </a:r>
            <a:endParaRPr sz="1700">
              <a:solidFill>
                <a:srgbClr val="45818E"/>
              </a:solidFill>
              <a:latin typeface="Times New Roman"/>
              <a:ea typeface="Times New Roman"/>
              <a:cs typeface="Times New Roman"/>
              <a:sym typeface="Times New Roman"/>
            </a:endParaRPr>
          </a:p>
          <a:p>
            <a:pPr indent="-336550" lvl="0" marL="457200" rtl="0" algn="l">
              <a:lnSpc>
                <a:spcPct val="115000"/>
              </a:lnSpc>
              <a:spcBef>
                <a:spcPts val="0"/>
              </a:spcBef>
              <a:spcAft>
                <a:spcPts val="0"/>
              </a:spcAft>
              <a:buClr>
                <a:srgbClr val="999999"/>
              </a:buClr>
              <a:buSzPts val="1700"/>
              <a:buFont typeface="Times New Roman"/>
              <a:buChar char="-"/>
            </a:pPr>
            <a:r>
              <a:rPr lang="en" sz="1700">
                <a:solidFill>
                  <a:srgbClr val="999999"/>
                </a:solidFill>
                <a:latin typeface="Times New Roman"/>
                <a:ea typeface="Times New Roman"/>
                <a:cs typeface="Times New Roman"/>
                <a:sym typeface="Times New Roman"/>
              </a:rPr>
              <a:t>Thyroid hormone have permissive effect on epinephrine through upregulation of beta-2 receptors, partially why hyperthyroidism causes excessive sympathetic stimulation. </a:t>
            </a:r>
            <a:endParaRPr sz="1700">
              <a:solidFill>
                <a:srgbClr val="999999"/>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b="1" lang="en" sz="1700">
                <a:latin typeface="Times New Roman"/>
                <a:ea typeface="Times New Roman"/>
                <a:cs typeface="Times New Roman"/>
                <a:sym typeface="Times New Roman"/>
              </a:rPr>
              <a:t>Synergism: </a:t>
            </a:r>
            <a:r>
              <a:rPr lang="en" sz="1700">
                <a:solidFill>
                  <a:schemeClr val="dk1"/>
                </a:solidFill>
                <a:latin typeface="Times New Roman"/>
                <a:ea typeface="Times New Roman"/>
                <a:cs typeface="Times New Roman"/>
                <a:sym typeface="Times New Roman"/>
              </a:rPr>
              <a:t>Combined action of hormones is more than just additive </a:t>
            </a:r>
            <a:r>
              <a:rPr lang="en" sz="1700">
                <a:solidFill>
                  <a:srgbClr val="999999"/>
                </a:solidFill>
                <a:latin typeface="Times New Roman"/>
                <a:ea typeface="Times New Roman"/>
                <a:cs typeface="Times New Roman"/>
                <a:sym typeface="Times New Roman"/>
              </a:rPr>
              <a:t>(the combined effects are greater than if the effects of the individual hormones are measured separately)</a:t>
            </a:r>
            <a:r>
              <a:rPr lang="en" sz="1700">
                <a:latin typeface="Times New Roman"/>
                <a:ea typeface="Times New Roman"/>
                <a:cs typeface="Times New Roman"/>
                <a:sym typeface="Times New Roman"/>
              </a:rPr>
              <a:t> </a:t>
            </a:r>
            <a:endParaRPr sz="1700">
              <a:latin typeface="Times New Roman"/>
              <a:ea typeface="Times New Roman"/>
              <a:cs typeface="Times New Roman"/>
              <a:sym typeface="Times New Roman"/>
            </a:endParaRPr>
          </a:p>
          <a:p>
            <a:pPr indent="-336550" lvl="0" marL="457200" rtl="0" algn="l">
              <a:lnSpc>
                <a:spcPct val="115000"/>
              </a:lnSpc>
              <a:spcBef>
                <a:spcPts val="0"/>
              </a:spcBef>
              <a:spcAft>
                <a:spcPts val="0"/>
              </a:spcAft>
              <a:buSzPts val="1700"/>
              <a:buFont typeface="Times New Roman"/>
              <a:buChar char="-"/>
            </a:pPr>
            <a:r>
              <a:rPr lang="en" sz="1700">
                <a:latin typeface="Times New Roman"/>
                <a:ea typeface="Times New Roman"/>
                <a:cs typeface="Times New Roman"/>
                <a:sym typeface="Times New Roman"/>
              </a:rPr>
              <a:t>Glucagon, cortisol and epinephrine</a:t>
            </a:r>
            <a:endParaRPr sz="17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b="1" lang="en" sz="1700">
                <a:latin typeface="Times New Roman"/>
                <a:ea typeface="Times New Roman"/>
                <a:cs typeface="Times New Roman"/>
                <a:sym typeface="Times New Roman"/>
              </a:rPr>
              <a:t>Antagonism:</a:t>
            </a:r>
            <a:r>
              <a:rPr lang="en" sz="1700">
                <a:solidFill>
                  <a:srgbClr val="B13F9A"/>
                </a:solidFill>
              </a:rPr>
              <a:t> </a:t>
            </a:r>
            <a:r>
              <a:rPr lang="en" sz="1700">
                <a:latin typeface="Times New Roman"/>
                <a:ea typeface="Times New Roman"/>
                <a:cs typeface="Times New Roman"/>
                <a:sym typeface="Times New Roman"/>
              </a:rPr>
              <a:t>Antagonistic hormones have opposing physiological actions</a:t>
            </a:r>
            <a:endParaRPr sz="1700">
              <a:latin typeface="Times New Roman"/>
              <a:ea typeface="Times New Roman"/>
              <a:cs typeface="Times New Roman"/>
              <a:sym typeface="Times New Roman"/>
            </a:endParaRPr>
          </a:p>
          <a:p>
            <a:pPr indent="-336550" lvl="0" marL="457200" rtl="0" algn="l">
              <a:lnSpc>
                <a:spcPct val="115000"/>
              </a:lnSpc>
              <a:spcBef>
                <a:spcPts val="500"/>
              </a:spcBef>
              <a:spcAft>
                <a:spcPts val="0"/>
              </a:spcAft>
              <a:buSzPts val="1700"/>
              <a:buFont typeface="Times New Roman"/>
              <a:buChar char="-"/>
            </a:pPr>
            <a:r>
              <a:rPr lang="en" sz="1700">
                <a:latin typeface="Times New Roman"/>
                <a:ea typeface="Times New Roman"/>
                <a:cs typeface="Times New Roman"/>
                <a:sym typeface="Times New Roman"/>
              </a:rPr>
              <a:t>H</a:t>
            </a:r>
            <a:r>
              <a:rPr lang="en" sz="1700">
                <a:latin typeface="Times New Roman"/>
                <a:ea typeface="Times New Roman"/>
                <a:cs typeface="Times New Roman"/>
                <a:sym typeface="Times New Roman"/>
              </a:rPr>
              <a:t>ormone B diminishes the effect of hormone A</a:t>
            </a:r>
            <a:endParaRPr sz="1700">
              <a:latin typeface="Times New Roman"/>
              <a:ea typeface="Times New Roman"/>
              <a:cs typeface="Times New Roman"/>
              <a:sym typeface="Times New Roman"/>
            </a:endParaRPr>
          </a:p>
          <a:p>
            <a:pPr indent="-336550" lvl="0" marL="457200" rtl="0" algn="l">
              <a:lnSpc>
                <a:spcPct val="115000"/>
              </a:lnSpc>
              <a:spcBef>
                <a:spcPts val="0"/>
              </a:spcBef>
              <a:spcAft>
                <a:spcPts val="0"/>
              </a:spcAft>
              <a:buSzPts val="1700"/>
              <a:buFont typeface="Times New Roman"/>
              <a:buChar char="-"/>
            </a:pPr>
            <a:r>
              <a:rPr lang="en" sz="1700">
                <a:latin typeface="Times New Roman"/>
                <a:ea typeface="Times New Roman"/>
                <a:cs typeface="Times New Roman"/>
                <a:sym typeface="Times New Roman"/>
              </a:rPr>
              <a:t>(Glucagon, insulin)</a:t>
            </a:r>
            <a:r>
              <a:rPr lang="en" sz="1700">
                <a:solidFill>
                  <a:srgbClr val="B45F06"/>
                </a:solidFill>
                <a:latin typeface="Times New Roman"/>
                <a:ea typeface="Times New Roman"/>
                <a:cs typeface="Times New Roman"/>
                <a:sym typeface="Times New Roman"/>
              </a:rPr>
              <a:t>(Calcitonin, parathyroid hormone) </a:t>
            </a:r>
            <a:endParaRPr sz="1700">
              <a:solidFill>
                <a:srgbClr val="B45F06"/>
              </a:solidFill>
              <a:latin typeface="Times New Roman"/>
              <a:ea typeface="Times New Roman"/>
              <a:cs typeface="Times New Roman"/>
              <a:sym typeface="Times New Roman"/>
            </a:endParaRPr>
          </a:p>
        </p:txBody>
      </p:sp>
      <p:sp>
        <p:nvSpPr>
          <p:cNvPr id="195" name="Google Shape;195;p18"/>
          <p:cNvSpPr txBox="1"/>
          <p:nvPr/>
        </p:nvSpPr>
        <p:spPr>
          <a:xfrm>
            <a:off x="786275" y="9828575"/>
            <a:ext cx="72897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1C232"/>
                </a:solidFill>
                <a:latin typeface="Oswald"/>
                <a:ea typeface="Oswald"/>
                <a:cs typeface="Oswald"/>
                <a:sym typeface="Oswald"/>
              </a:rPr>
              <a:t>Interaction of Hormones at Target Cells</a:t>
            </a:r>
            <a:endParaRPr>
              <a:solidFill>
                <a:srgbClr val="F1C232"/>
              </a:solidFill>
            </a:endParaRPr>
          </a:p>
        </p:txBody>
      </p:sp>
      <p:pic>
        <p:nvPicPr>
          <p:cNvPr id="196" name="Google Shape;196;p18"/>
          <p:cNvPicPr preferRelativeResize="0"/>
          <p:nvPr/>
        </p:nvPicPr>
        <p:blipFill>
          <a:blip r:embed="rId4">
            <a:alphaModFix/>
          </a:blip>
          <a:stretch>
            <a:fillRect/>
          </a:stretch>
        </p:blipFill>
        <p:spPr>
          <a:xfrm>
            <a:off x="9134125" y="11025975"/>
            <a:ext cx="4724400" cy="3105150"/>
          </a:xfrm>
          <a:prstGeom prst="rect">
            <a:avLst/>
          </a:prstGeom>
          <a:noFill/>
          <a:ln cap="flat" cmpd="sng" w="9525">
            <a:solidFill>
              <a:srgbClr val="000000"/>
            </a:solidFill>
            <a:prstDash val="solid"/>
            <a:round/>
            <a:headEnd len="sm" w="sm" type="none"/>
            <a:tailEnd len="sm" w="sm" type="none"/>
          </a:ln>
        </p:spPr>
      </p:pic>
      <p:sp>
        <p:nvSpPr>
          <p:cNvPr id="197" name="Google Shape;197;p18"/>
          <p:cNvSpPr/>
          <p:nvPr/>
        </p:nvSpPr>
        <p:spPr>
          <a:xfrm>
            <a:off x="317666" y="14699840"/>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98" name="Google Shape;198;p18"/>
          <p:cNvSpPr txBox="1"/>
          <p:nvPr/>
        </p:nvSpPr>
        <p:spPr>
          <a:xfrm>
            <a:off x="844538" y="14596600"/>
            <a:ext cx="10169700" cy="53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1C232"/>
                </a:solidFill>
                <a:latin typeface="Oswald"/>
                <a:ea typeface="Oswald"/>
                <a:cs typeface="Oswald"/>
                <a:sym typeface="Oswald"/>
              </a:rPr>
              <a:t>Clearance of Hormones</a:t>
            </a:r>
            <a:endParaRPr sz="3600">
              <a:solidFill>
                <a:srgbClr val="F1C232"/>
              </a:solidFill>
              <a:latin typeface="Oswald"/>
              <a:ea typeface="Oswald"/>
              <a:cs typeface="Oswald"/>
              <a:sym typeface="Oswald"/>
            </a:endParaRPr>
          </a:p>
        </p:txBody>
      </p:sp>
      <p:sp>
        <p:nvSpPr>
          <p:cNvPr id="199" name="Google Shape;199;p18"/>
          <p:cNvSpPr txBox="1"/>
          <p:nvPr/>
        </p:nvSpPr>
        <p:spPr>
          <a:xfrm>
            <a:off x="346000" y="15119875"/>
            <a:ext cx="12175200" cy="3590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600"/>
              </a:spcBef>
              <a:spcAft>
                <a:spcPts val="0"/>
              </a:spcAft>
              <a:buClr>
                <a:schemeClr val="dk1"/>
              </a:buClr>
              <a:buSzPts val="1100"/>
              <a:buFont typeface="Arial"/>
              <a:buNone/>
            </a:pPr>
            <a:r>
              <a:rPr b="1" lang="en" sz="2000">
                <a:latin typeface="Times New Roman"/>
                <a:ea typeface="Times New Roman"/>
                <a:cs typeface="Times New Roman"/>
                <a:sym typeface="Times New Roman"/>
              </a:rPr>
              <a:t>Two factors control the concentration of a hormone in the blood:</a:t>
            </a:r>
            <a:endParaRPr b="1" sz="2000">
              <a:latin typeface="Times New Roman"/>
              <a:ea typeface="Times New Roman"/>
              <a:cs typeface="Times New Roman"/>
              <a:sym typeface="Times New Roman"/>
            </a:endParaRPr>
          </a:p>
          <a:p>
            <a:pPr indent="-355600" lvl="0" marL="457200" rtl="0" algn="l">
              <a:lnSpc>
                <a:spcPct val="115000"/>
              </a:lnSpc>
              <a:spcBef>
                <a:spcPts val="500"/>
              </a:spcBef>
              <a:spcAft>
                <a:spcPts val="0"/>
              </a:spcAft>
              <a:buSzPts val="2000"/>
              <a:buFont typeface="Times New Roman"/>
              <a:buChar char="-"/>
            </a:pPr>
            <a:r>
              <a:rPr lang="en" sz="2000">
                <a:latin typeface="Times New Roman"/>
                <a:ea typeface="Times New Roman"/>
                <a:cs typeface="Times New Roman"/>
                <a:sym typeface="Times New Roman"/>
              </a:rPr>
              <a:t>The rate of its secretion</a:t>
            </a:r>
            <a:endParaRPr sz="2000">
              <a:latin typeface="Times New Roman"/>
              <a:ea typeface="Times New Roman"/>
              <a:cs typeface="Times New Roman"/>
              <a:sym typeface="Times New Roman"/>
            </a:endParaRPr>
          </a:p>
          <a:p>
            <a:pPr indent="-355600" lvl="0" marL="457200" rtl="0" algn="l">
              <a:lnSpc>
                <a:spcPct val="115000"/>
              </a:lnSpc>
              <a:spcBef>
                <a:spcPts val="0"/>
              </a:spcBef>
              <a:spcAft>
                <a:spcPts val="0"/>
              </a:spcAft>
              <a:buSzPts val="2000"/>
              <a:buFont typeface="Times New Roman"/>
              <a:buChar char="-"/>
            </a:pPr>
            <a:r>
              <a:rPr lang="en" sz="2000">
                <a:latin typeface="Times New Roman"/>
                <a:ea typeface="Times New Roman"/>
                <a:cs typeface="Times New Roman"/>
                <a:sym typeface="Times New Roman"/>
              </a:rPr>
              <a:t>The rate of its removal and inactivation (metabolic clearance)</a:t>
            </a:r>
            <a:endParaRPr sz="2000">
              <a:latin typeface="Times New Roman"/>
              <a:ea typeface="Times New Roman"/>
              <a:cs typeface="Times New Roman"/>
              <a:sym typeface="Times New Roman"/>
            </a:endParaRPr>
          </a:p>
          <a:p>
            <a:pPr indent="0" lvl="0" marL="0" rtl="0" algn="l">
              <a:lnSpc>
                <a:spcPct val="115000"/>
              </a:lnSpc>
              <a:spcBef>
                <a:spcPts val="500"/>
              </a:spcBef>
              <a:spcAft>
                <a:spcPts val="0"/>
              </a:spcAft>
              <a:buNone/>
            </a:pPr>
            <a:r>
              <a:rPr b="1" lang="en" sz="2000">
                <a:latin typeface="Times New Roman"/>
                <a:ea typeface="Times New Roman"/>
                <a:cs typeface="Times New Roman"/>
                <a:sym typeface="Times New Roman"/>
              </a:rPr>
              <a:t>Hormones are cleared by:</a:t>
            </a:r>
            <a:endParaRPr b="1" sz="2000">
              <a:latin typeface="Times New Roman"/>
              <a:ea typeface="Times New Roman"/>
              <a:cs typeface="Times New Roman"/>
              <a:sym typeface="Times New Roman"/>
            </a:endParaRPr>
          </a:p>
          <a:p>
            <a:pPr indent="-355600" lvl="0" marL="457200" rtl="0" algn="l">
              <a:lnSpc>
                <a:spcPct val="115000"/>
              </a:lnSpc>
              <a:spcBef>
                <a:spcPts val="500"/>
              </a:spcBef>
              <a:spcAft>
                <a:spcPts val="0"/>
              </a:spcAft>
              <a:buSzPts val="2000"/>
              <a:buFont typeface="Times New Roman"/>
              <a:buChar char="-"/>
            </a:pPr>
            <a:r>
              <a:rPr lang="en" sz="2000">
                <a:latin typeface="Times New Roman"/>
                <a:ea typeface="Times New Roman"/>
                <a:cs typeface="Times New Roman"/>
                <a:sym typeface="Times New Roman"/>
              </a:rPr>
              <a:t>Metabolic destruction by tissues through enzymes</a:t>
            </a:r>
            <a:endParaRPr sz="2000">
              <a:latin typeface="Times New Roman"/>
              <a:ea typeface="Times New Roman"/>
              <a:cs typeface="Times New Roman"/>
              <a:sym typeface="Times New Roman"/>
            </a:endParaRPr>
          </a:p>
          <a:p>
            <a:pPr indent="-355600" lvl="0" marL="457200" rtl="0" algn="l">
              <a:lnSpc>
                <a:spcPct val="115000"/>
              </a:lnSpc>
              <a:spcBef>
                <a:spcPts val="0"/>
              </a:spcBef>
              <a:spcAft>
                <a:spcPts val="0"/>
              </a:spcAft>
              <a:buSzPts val="2000"/>
              <a:buFont typeface="Times New Roman"/>
              <a:buChar char="-"/>
            </a:pPr>
            <a:r>
              <a:rPr lang="en" sz="2000">
                <a:latin typeface="Times New Roman"/>
                <a:ea typeface="Times New Roman"/>
                <a:cs typeface="Times New Roman"/>
                <a:sym typeface="Times New Roman"/>
              </a:rPr>
              <a:t>Excretion by the liver into bile</a:t>
            </a:r>
            <a:endParaRPr sz="2000">
              <a:latin typeface="Times New Roman"/>
              <a:ea typeface="Times New Roman"/>
              <a:cs typeface="Times New Roman"/>
              <a:sym typeface="Times New Roman"/>
            </a:endParaRPr>
          </a:p>
          <a:p>
            <a:pPr indent="-355600" lvl="0" marL="457200" rtl="0" algn="l">
              <a:lnSpc>
                <a:spcPct val="115000"/>
              </a:lnSpc>
              <a:spcBef>
                <a:spcPts val="0"/>
              </a:spcBef>
              <a:spcAft>
                <a:spcPts val="0"/>
              </a:spcAft>
              <a:buSzPts val="2000"/>
              <a:buFont typeface="Times New Roman"/>
              <a:buChar char="-"/>
            </a:pPr>
            <a:r>
              <a:rPr lang="en" sz="2000">
                <a:latin typeface="Times New Roman"/>
                <a:ea typeface="Times New Roman"/>
                <a:cs typeface="Times New Roman"/>
                <a:sym typeface="Times New Roman"/>
              </a:rPr>
              <a:t>Excretion by the kidney into urine</a:t>
            </a:r>
            <a:endParaRPr sz="2000">
              <a:latin typeface="Times New Roman"/>
              <a:ea typeface="Times New Roman"/>
              <a:cs typeface="Times New Roman"/>
              <a:sym typeface="Times New Roman"/>
            </a:endParaRPr>
          </a:p>
          <a:p>
            <a:pPr indent="-355600" lvl="0" marL="457200" rtl="0" algn="l">
              <a:lnSpc>
                <a:spcPct val="115000"/>
              </a:lnSpc>
              <a:spcBef>
                <a:spcPts val="0"/>
              </a:spcBef>
              <a:spcAft>
                <a:spcPts val="0"/>
              </a:spcAft>
              <a:buClr>
                <a:srgbClr val="45818E"/>
              </a:buClr>
              <a:buSzPts val="2000"/>
              <a:buFont typeface="Times New Roman"/>
              <a:buChar char="-"/>
            </a:pPr>
            <a:r>
              <a:rPr lang="en" sz="2000">
                <a:solidFill>
                  <a:srgbClr val="45818E"/>
                </a:solidFill>
                <a:latin typeface="Times New Roman"/>
                <a:ea typeface="Times New Roman"/>
                <a:cs typeface="Times New Roman"/>
                <a:sym typeface="Times New Roman"/>
              </a:rPr>
              <a:t>Binding with tissues</a:t>
            </a:r>
            <a:endParaRPr sz="2000">
              <a:solidFill>
                <a:srgbClr val="45818E"/>
              </a:solidFill>
              <a:latin typeface="Times New Roman"/>
              <a:ea typeface="Times New Roman"/>
              <a:cs typeface="Times New Roman"/>
              <a:sym typeface="Times New Roman"/>
            </a:endParaRPr>
          </a:p>
          <a:p>
            <a:pPr indent="0" lvl="0" marL="0" rtl="0" algn="l">
              <a:lnSpc>
                <a:spcPct val="115000"/>
              </a:lnSpc>
              <a:spcBef>
                <a:spcPts val="500"/>
              </a:spcBef>
              <a:spcAft>
                <a:spcPts val="0"/>
              </a:spcAft>
              <a:buNone/>
            </a:pPr>
            <a:r>
              <a:rPr lang="en" sz="2000">
                <a:latin typeface="Times New Roman"/>
                <a:ea typeface="Times New Roman"/>
                <a:cs typeface="Times New Roman"/>
                <a:sym typeface="Times New Roman"/>
              </a:rPr>
              <a:t>Clearance of protein- bound hormones is slower than clearance of peptide hormones (dissolved hormones).</a:t>
            </a:r>
            <a:endParaRPr sz="2000">
              <a:latin typeface="Times New Roman"/>
              <a:ea typeface="Times New Roman"/>
              <a:cs typeface="Times New Roman"/>
              <a:sym typeface="Times New Roman"/>
            </a:endParaRPr>
          </a:p>
          <a:p>
            <a:pPr indent="0" lvl="0" marL="0" rtl="0" algn="l">
              <a:spcBef>
                <a:spcPts val="0"/>
              </a:spcBef>
              <a:spcAft>
                <a:spcPts val="0"/>
              </a:spcAft>
              <a:buNone/>
            </a:pPr>
            <a:r>
              <a:t/>
            </a:r>
            <a:endParaRPr sz="2000">
              <a:latin typeface="Times New Roman"/>
              <a:ea typeface="Times New Roman"/>
              <a:cs typeface="Times New Roman"/>
              <a:sym typeface="Times New Roman"/>
            </a:endParaRPr>
          </a:p>
        </p:txBody>
      </p:sp>
      <p:sp>
        <p:nvSpPr>
          <p:cNvPr id="200" name="Google Shape;200;p18"/>
          <p:cNvSpPr txBox="1"/>
          <p:nvPr/>
        </p:nvSpPr>
        <p:spPr>
          <a:xfrm>
            <a:off x="9057300" y="9523763"/>
            <a:ext cx="30000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3000">
                <a:solidFill>
                  <a:srgbClr val="674EA7"/>
                </a:solidFill>
                <a:latin typeface="Times New Roman"/>
                <a:ea typeface="Times New Roman"/>
                <a:cs typeface="Times New Roman"/>
                <a:sym typeface="Times New Roman"/>
              </a:rPr>
              <a:t>Figure 1-19</a:t>
            </a:r>
            <a:endParaRPr>
              <a:solidFill>
                <a:srgbClr val="674EA7"/>
              </a:solidFill>
            </a:endParaRPr>
          </a:p>
        </p:txBody>
      </p:sp>
      <p:sp>
        <p:nvSpPr>
          <p:cNvPr id="201" name="Google Shape;201;p18"/>
          <p:cNvSpPr txBox="1"/>
          <p:nvPr/>
        </p:nvSpPr>
        <p:spPr>
          <a:xfrm>
            <a:off x="9057300" y="14103792"/>
            <a:ext cx="3000000" cy="964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3000">
                <a:solidFill>
                  <a:schemeClr val="dk1"/>
                </a:solidFill>
                <a:latin typeface="Times New Roman"/>
                <a:ea typeface="Times New Roman"/>
                <a:cs typeface="Times New Roman"/>
                <a:sym typeface="Times New Roman"/>
              </a:rPr>
              <a:t>Figure 1-20</a:t>
            </a:r>
            <a:endParaRPr/>
          </a:p>
        </p:txBody>
      </p:sp>
      <p:sp>
        <p:nvSpPr>
          <p:cNvPr id="202" name="Google Shape;202;p18"/>
          <p:cNvSpPr/>
          <p:nvPr/>
        </p:nvSpPr>
        <p:spPr>
          <a:xfrm>
            <a:off x="3493776" y="1198950"/>
            <a:ext cx="51000" cy="4216200"/>
          </a:xfrm>
          <a:prstGeom prst="rect">
            <a:avLst/>
          </a:prstGeom>
          <a:solidFill>
            <a:srgbClr val="F1C232"/>
          </a:solidFill>
          <a:ln>
            <a:noFill/>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pic>
        <p:nvPicPr>
          <p:cNvPr id="203" name="Google Shape;203;p18"/>
          <p:cNvPicPr preferRelativeResize="0"/>
          <p:nvPr/>
        </p:nvPicPr>
        <p:blipFill rotWithShape="1">
          <a:blip r:embed="rId5">
            <a:alphaModFix/>
          </a:blip>
          <a:srcRect b="11134" l="14773" r="16060" t="20137"/>
          <a:stretch/>
        </p:blipFill>
        <p:spPr>
          <a:xfrm>
            <a:off x="152400" y="1244950"/>
            <a:ext cx="3192926" cy="2114964"/>
          </a:xfrm>
          <a:prstGeom prst="rect">
            <a:avLst/>
          </a:prstGeom>
          <a:noFill/>
          <a:ln cap="flat" cmpd="sng" w="9525">
            <a:solidFill>
              <a:srgbClr val="000000"/>
            </a:solidFill>
            <a:prstDash val="solid"/>
            <a:round/>
            <a:headEnd len="sm" w="sm" type="none"/>
            <a:tailEnd len="sm" w="sm" type="none"/>
          </a:ln>
        </p:spPr>
      </p:pic>
      <p:sp>
        <p:nvSpPr>
          <p:cNvPr id="204" name="Google Shape;204;p18"/>
          <p:cNvSpPr txBox="1"/>
          <p:nvPr/>
        </p:nvSpPr>
        <p:spPr>
          <a:xfrm>
            <a:off x="0" y="3283727"/>
            <a:ext cx="3000000" cy="533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3000">
                <a:solidFill>
                  <a:srgbClr val="674EA7"/>
                </a:solidFill>
                <a:latin typeface="Times New Roman"/>
                <a:ea typeface="Times New Roman"/>
                <a:cs typeface="Times New Roman"/>
                <a:sym typeface="Times New Roman"/>
              </a:rPr>
              <a:t>Figure 1-18 </a:t>
            </a:r>
            <a:r>
              <a:rPr lang="en" sz="2000">
                <a:latin typeface="Times New Roman"/>
                <a:ea typeface="Times New Roman"/>
                <a:cs typeface="Times New Roman"/>
                <a:sym typeface="Times New Roman"/>
              </a:rPr>
              <a:t>Summary of mechanism of actions. </a:t>
            </a:r>
            <a:endParaRPr sz="2000"/>
          </a:p>
        </p:txBody>
      </p:sp>
      <p:sp>
        <p:nvSpPr>
          <p:cNvPr id="205" name="Google Shape;205;p18"/>
          <p:cNvSpPr/>
          <p:nvPr/>
        </p:nvSpPr>
        <p:spPr>
          <a:xfrm>
            <a:off x="317682" y="9961615"/>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06" name="Google Shape;206;p18"/>
          <p:cNvSpPr/>
          <p:nvPr/>
        </p:nvSpPr>
        <p:spPr>
          <a:xfrm>
            <a:off x="545100" y="18817900"/>
            <a:ext cx="135855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Clr>
                <a:schemeClr val="dk1"/>
              </a:buClr>
              <a:buSzPts val="1100"/>
              <a:buFont typeface="Arial"/>
              <a:buNone/>
            </a:pPr>
            <a:r>
              <a:rPr lang="en" sz="2500">
                <a:solidFill>
                  <a:schemeClr val="lt1"/>
                </a:solidFill>
                <a:latin typeface="Oswald"/>
                <a:ea typeface="Oswald"/>
                <a:cs typeface="Oswald"/>
                <a:sym typeface="Oswald"/>
              </a:rPr>
              <a:t>FOOTNOTES</a:t>
            </a:r>
            <a:endParaRPr/>
          </a:p>
        </p:txBody>
      </p:sp>
      <p:sp>
        <p:nvSpPr>
          <p:cNvPr id="207" name="Google Shape;207;p18"/>
          <p:cNvSpPr/>
          <p:nvPr/>
        </p:nvSpPr>
        <p:spPr>
          <a:xfrm>
            <a:off x="0" y="1881790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08" name="Google Shape;208;p18"/>
          <p:cNvSpPr txBox="1"/>
          <p:nvPr/>
        </p:nvSpPr>
        <p:spPr>
          <a:xfrm>
            <a:off x="35600" y="19252200"/>
            <a:ext cx="14097000" cy="4335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Font typeface="Times New Roman"/>
              <a:buAutoNum type="arabicPeriod"/>
            </a:pPr>
            <a:r>
              <a:rPr lang="en" sz="1600">
                <a:latin typeface="Times New Roman"/>
                <a:ea typeface="Times New Roman"/>
                <a:cs typeface="Times New Roman"/>
                <a:sym typeface="Times New Roman"/>
              </a:rPr>
              <a:t>Meaning that the hormonal secretion varies at different times during a 24 hour cycle.For example, growth hormone secretion increases during the early hours of sleep then decreases later on. In fact, as much as 75% of GH secretion occurs during sleep.  </a:t>
            </a:r>
            <a:endParaRPr sz="1600">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Google Shape;213;p19"/>
          <p:cNvSpPr/>
          <p:nvPr/>
        </p:nvSpPr>
        <p:spPr>
          <a:xfrm>
            <a:off x="0" y="2180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14" name="Google Shape;214;p19"/>
          <p:cNvSpPr/>
          <p:nvPr/>
        </p:nvSpPr>
        <p:spPr>
          <a:xfrm>
            <a:off x="656616" y="2181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15" name="Google Shape;215;p19"/>
          <p:cNvSpPr txBox="1"/>
          <p:nvPr/>
        </p:nvSpPr>
        <p:spPr>
          <a:xfrm>
            <a:off x="11409324" y="2077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One</a:t>
            </a:r>
            <a:endParaRPr sz="3500">
              <a:latin typeface="Oswald"/>
              <a:ea typeface="Oswald"/>
              <a:cs typeface="Oswald"/>
              <a:sym typeface="Oswald"/>
            </a:endParaRPr>
          </a:p>
        </p:txBody>
      </p:sp>
      <p:sp>
        <p:nvSpPr>
          <p:cNvPr id="216" name="Google Shape;216;p19"/>
          <p:cNvSpPr txBox="1"/>
          <p:nvPr/>
        </p:nvSpPr>
        <p:spPr>
          <a:xfrm>
            <a:off x="929925" y="218076"/>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INTRODUCTION TO THE ENDOCRINE PHYSIOLOGY </a:t>
            </a:r>
            <a:endParaRPr sz="3200">
              <a:solidFill>
                <a:srgbClr val="FFFFFF"/>
              </a:solidFill>
              <a:latin typeface="Oswald"/>
              <a:ea typeface="Oswald"/>
              <a:cs typeface="Oswald"/>
              <a:sym typeface="Oswald"/>
            </a:endParaRPr>
          </a:p>
        </p:txBody>
      </p:sp>
      <p:sp>
        <p:nvSpPr>
          <p:cNvPr id="217" name="Google Shape;217;p19"/>
          <p:cNvSpPr txBox="1"/>
          <p:nvPr/>
        </p:nvSpPr>
        <p:spPr>
          <a:xfrm>
            <a:off x="188014" y="1692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6</a:t>
            </a:r>
            <a:endParaRPr sz="4500">
              <a:solidFill>
                <a:srgbClr val="FFFFFF"/>
              </a:solidFill>
              <a:latin typeface="Oswald"/>
              <a:ea typeface="Oswald"/>
              <a:cs typeface="Oswald"/>
              <a:sym typeface="Oswald"/>
            </a:endParaRPr>
          </a:p>
        </p:txBody>
      </p:sp>
      <p:pic>
        <p:nvPicPr>
          <p:cNvPr id="218" name="Google Shape;218;p19"/>
          <p:cNvPicPr preferRelativeResize="0"/>
          <p:nvPr/>
        </p:nvPicPr>
        <p:blipFill rotWithShape="1">
          <a:blip r:embed="rId3">
            <a:alphaModFix/>
          </a:blip>
          <a:srcRect b="10919" l="14898" r="16443" t="13196"/>
          <a:stretch/>
        </p:blipFill>
        <p:spPr>
          <a:xfrm>
            <a:off x="2168400" y="1693175"/>
            <a:ext cx="9469522" cy="6977548"/>
          </a:xfrm>
          <a:prstGeom prst="rect">
            <a:avLst/>
          </a:prstGeom>
          <a:noFill/>
          <a:ln cap="flat" cmpd="sng" w="9525">
            <a:solidFill>
              <a:srgbClr val="000000"/>
            </a:solidFill>
            <a:prstDash val="solid"/>
            <a:round/>
            <a:headEnd len="sm" w="sm" type="none"/>
            <a:tailEnd len="sm" w="sm" type="none"/>
          </a:ln>
        </p:spPr>
      </p:pic>
      <p:sp>
        <p:nvSpPr>
          <p:cNvPr id="219" name="Google Shape;219;p19"/>
          <p:cNvSpPr txBox="1"/>
          <p:nvPr/>
        </p:nvSpPr>
        <p:spPr>
          <a:xfrm>
            <a:off x="3311400" y="8775125"/>
            <a:ext cx="10434000" cy="964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3000">
                <a:solidFill>
                  <a:schemeClr val="dk1"/>
                </a:solidFill>
                <a:latin typeface="Times New Roman"/>
                <a:ea typeface="Times New Roman"/>
                <a:cs typeface="Times New Roman"/>
                <a:sym typeface="Times New Roman"/>
              </a:rPr>
              <a:t>Figure 1-21 </a:t>
            </a:r>
            <a:r>
              <a:rPr lang="en" sz="3000">
                <a:solidFill>
                  <a:schemeClr val="dk1"/>
                </a:solidFill>
                <a:latin typeface="Times New Roman"/>
                <a:ea typeface="Times New Roman"/>
                <a:cs typeface="Times New Roman"/>
                <a:sym typeface="Times New Roman"/>
              </a:rPr>
              <a:t>For upcoming lectures.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pic>
        <p:nvPicPr>
          <p:cNvPr id="224" name="Google Shape;224;p20"/>
          <p:cNvPicPr preferRelativeResize="0"/>
          <p:nvPr/>
        </p:nvPicPr>
        <p:blipFill>
          <a:blip r:embed="rId4">
            <a:alphaModFix/>
          </a:blip>
          <a:stretch>
            <a:fillRect/>
          </a:stretch>
        </p:blipFill>
        <p:spPr>
          <a:xfrm>
            <a:off x="0" y="28350"/>
            <a:ext cx="14097000" cy="19935825"/>
          </a:xfrm>
          <a:prstGeom prst="rect">
            <a:avLst/>
          </a:prstGeom>
          <a:noFill/>
          <a:ln>
            <a:noFill/>
          </a:ln>
        </p:spPr>
      </p:pic>
      <p:sp>
        <p:nvSpPr>
          <p:cNvPr id="225" name="Google Shape;225;p20"/>
          <p:cNvSpPr txBox="1"/>
          <p:nvPr/>
        </p:nvSpPr>
        <p:spPr>
          <a:xfrm>
            <a:off x="783200" y="2456375"/>
            <a:ext cx="12709200" cy="16233600"/>
          </a:xfrm>
          <a:prstGeom prst="rect">
            <a:avLst/>
          </a:prstGeom>
          <a:noFill/>
          <a:ln>
            <a:noFill/>
          </a:ln>
        </p:spPr>
        <p:txBody>
          <a:bodyPr anchorCtr="0" anchor="t" bIns="91425" lIns="91425" spcFirstLastPara="1" rIns="91425" wrap="square" tIns="91425">
            <a:noAutofit/>
          </a:bodyPr>
          <a:lstStyle/>
          <a:p>
            <a:pPr indent="-419100" lvl="0" marL="457200" rtl="0" algn="l">
              <a:spcBef>
                <a:spcPts val="0"/>
              </a:spcBef>
              <a:spcAft>
                <a:spcPts val="0"/>
              </a:spcAft>
              <a:buClr>
                <a:schemeClr val="lt1"/>
              </a:buClr>
              <a:buSzPts val="3000"/>
              <a:buFont typeface="Times New Roman"/>
              <a:buAutoNum type="arabicPeriod"/>
            </a:pPr>
            <a:r>
              <a:rPr lang="en" sz="3000">
                <a:solidFill>
                  <a:schemeClr val="lt1"/>
                </a:solidFill>
                <a:latin typeface="Times New Roman"/>
                <a:ea typeface="Times New Roman"/>
                <a:cs typeface="Times New Roman"/>
                <a:sym typeface="Times New Roman"/>
              </a:rPr>
              <a:t>A relationship in which one hormone augments the effects of another hormone, primarily by upregulating receptors: </a:t>
            </a:r>
            <a:endParaRPr sz="3000">
              <a:solidFill>
                <a:schemeClr val="lt1"/>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Synergism </a:t>
            </a:r>
            <a:endParaRPr sz="3000">
              <a:solidFill>
                <a:schemeClr val="lt1"/>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Permissiveness</a:t>
            </a:r>
            <a:endParaRPr sz="3000">
              <a:solidFill>
                <a:schemeClr val="lt1"/>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Antagonism </a:t>
            </a:r>
            <a:endParaRPr sz="3000">
              <a:solidFill>
                <a:schemeClr val="lt1"/>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Co-agonist synergy </a:t>
            </a:r>
            <a:endParaRPr sz="30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t/>
            </a:r>
            <a:endParaRPr sz="30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rPr lang="en" sz="3000">
                <a:solidFill>
                  <a:schemeClr val="lt1"/>
                </a:solidFill>
                <a:latin typeface="Times New Roman"/>
                <a:ea typeface="Times New Roman"/>
                <a:cs typeface="Times New Roman"/>
                <a:sym typeface="Times New Roman"/>
              </a:rPr>
              <a:t>2.   The removal of the docking peptide of preprohormones occurs during: </a:t>
            </a:r>
            <a:endParaRPr sz="3000">
              <a:solidFill>
                <a:schemeClr val="lt1"/>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 Uptake by endoplasmic reticulum </a:t>
            </a:r>
            <a:endParaRPr sz="3000">
              <a:solidFill>
                <a:schemeClr val="lt1"/>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 Golgi apparatus </a:t>
            </a:r>
            <a:endParaRPr sz="3000">
              <a:solidFill>
                <a:schemeClr val="lt1"/>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 In the mitochondria </a:t>
            </a:r>
            <a:endParaRPr sz="3000">
              <a:solidFill>
                <a:schemeClr val="lt1"/>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 Ribosomes </a:t>
            </a:r>
            <a:endParaRPr sz="30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t/>
            </a:r>
            <a:endParaRPr sz="30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rPr lang="en" sz="3000">
                <a:solidFill>
                  <a:schemeClr val="lt1"/>
                </a:solidFill>
                <a:latin typeface="Times New Roman"/>
                <a:ea typeface="Times New Roman"/>
                <a:cs typeface="Times New Roman"/>
                <a:sym typeface="Times New Roman"/>
              </a:rPr>
              <a:t>3.   The term “neuroendocrine” refers to: </a:t>
            </a:r>
            <a:endParaRPr sz="3000">
              <a:solidFill>
                <a:schemeClr val="lt1"/>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 A neuron secreting chemical substances across a synaptic cleft </a:t>
            </a:r>
            <a:endParaRPr sz="3000">
              <a:solidFill>
                <a:schemeClr val="lt1"/>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 A neuron secreting chemical substances into the bloodstream </a:t>
            </a:r>
            <a:endParaRPr sz="3000">
              <a:solidFill>
                <a:schemeClr val="lt1"/>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 A gland secreting its hormones across into the bloodstream </a:t>
            </a:r>
            <a:endParaRPr sz="3000">
              <a:solidFill>
                <a:schemeClr val="lt1"/>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 Chemical substances secreted by neurons that act on the same neurons producing them. </a:t>
            </a:r>
            <a:endParaRPr sz="30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t/>
            </a:r>
            <a:endParaRPr sz="30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rPr lang="en" sz="3000">
                <a:solidFill>
                  <a:schemeClr val="lt1"/>
                </a:solidFill>
                <a:latin typeface="Times New Roman"/>
                <a:ea typeface="Times New Roman"/>
                <a:cs typeface="Times New Roman"/>
                <a:sym typeface="Times New Roman"/>
              </a:rPr>
              <a:t>4.    Insulin is an example of: </a:t>
            </a:r>
            <a:endParaRPr sz="3000">
              <a:solidFill>
                <a:schemeClr val="lt1"/>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 A steroid hormone </a:t>
            </a:r>
            <a:endParaRPr sz="3000">
              <a:solidFill>
                <a:schemeClr val="lt1"/>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 Protein hormone </a:t>
            </a:r>
            <a:endParaRPr sz="3000">
              <a:solidFill>
                <a:schemeClr val="lt1"/>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 Amine hormone </a:t>
            </a:r>
            <a:endParaRPr sz="3000">
              <a:solidFill>
                <a:schemeClr val="lt1"/>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 Tyrosine-derived hormone </a:t>
            </a:r>
            <a:endParaRPr sz="30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t/>
            </a:r>
            <a:endParaRPr sz="30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rPr lang="en" sz="3000">
                <a:solidFill>
                  <a:schemeClr val="lt1"/>
                </a:solidFill>
                <a:latin typeface="Times New Roman"/>
                <a:ea typeface="Times New Roman"/>
                <a:cs typeface="Times New Roman"/>
                <a:sym typeface="Times New Roman"/>
              </a:rPr>
              <a:t>5.   In Phospholipase C-IP3/DAG, the protein that cleaves phospholipase is: </a:t>
            </a:r>
            <a:endParaRPr sz="3000">
              <a:solidFill>
                <a:schemeClr val="lt1"/>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  G protein </a:t>
            </a:r>
            <a:endParaRPr sz="3000">
              <a:solidFill>
                <a:schemeClr val="lt1"/>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  G protein-linked receptor</a:t>
            </a:r>
            <a:endParaRPr sz="3000">
              <a:solidFill>
                <a:schemeClr val="lt1"/>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  DAG </a:t>
            </a:r>
            <a:endParaRPr sz="3000">
              <a:solidFill>
                <a:schemeClr val="lt1"/>
              </a:solidFill>
              <a:latin typeface="Times New Roman"/>
              <a:ea typeface="Times New Roman"/>
              <a:cs typeface="Times New Roman"/>
              <a:sym typeface="Times New Roman"/>
            </a:endParaRPr>
          </a:p>
          <a:p>
            <a:pPr indent="-419100" lvl="0" marL="457200" rtl="0" algn="l">
              <a:spcBef>
                <a:spcPts val="0"/>
              </a:spcBef>
              <a:spcAft>
                <a:spcPts val="0"/>
              </a:spcAft>
              <a:buClr>
                <a:schemeClr val="lt1"/>
              </a:buClr>
              <a:buSzPts val="3000"/>
              <a:buFont typeface="Times New Roman"/>
              <a:buAutoNum type="alphaUcParenR"/>
            </a:pPr>
            <a:r>
              <a:rPr lang="en" sz="3000">
                <a:solidFill>
                  <a:schemeClr val="lt1"/>
                </a:solidFill>
                <a:latin typeface="Times New Roman"/>
                <a:ea typeface="Times New Roman"/>
                <a:cs typeface="Times New Roman"/>
                <a:sym typeface="Times New Roman"/>
              </a:rPr>
              <a:t>  Protease C </a:t>
            </a:r>
            <a:endParaRPr sz="3000">
              <a:solidFill>
                <a:schemeClr val="lt1"/>
              </a:solidFill>
              <a:latin typeface="Times New Roman"/>
              <a:ea typeface="Times New Roman"/>
              <a:cs typeface="Times New Roman"/>
              <a:sym typeface="Times New Roman"/>
            </a:endParaRPr>
          </a:p>
        </p:txBody>
      </p:sp>
      <p:sp>
        <p:nvSpPr>
          <p:cNvPr id="226" name="Google Shape;226;p20"/>
          <p:cNvSpPr txBox="1"/>
          <p:nvPr/>
        </p:nvSpPr>
        <p:spPr>
          <a:xfrm>
            <a:off x="9683125" y="18440650"/>
            <a:ext cx="4093800" cy="49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chemeClr val="lt1"/>
                </a:solidFill>
                <a:latin typeface="Oswald"/>
                <a:ea typeface="Oswald"/>
                <a:cs typeface="Oswald"/>
                <a:sym typeface="Oswald"/>
              </a:rPr>
              <a:t>ANSWER KEY: B, A, B, B, A</a:t>
            </a:r>
            <a:endParaRPr sz="3000">
              <a:solidFill>
                <a:schemeClr val="lt1"/>
              </a:solidFill>
              <a:latin typeface="Oswald"/>
              <a:ea typeface="Oswald"/>
              <a:cs typeface="Oswald"/>
              <a:sym typeface="Oswa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pic>
        <p:nvPicPr>
          <p:cNvPr id="231" name="Google Shape;231;p21"/>
          <p:cNvPicPr preferRelativeResize="0"/>
          <p:nvPr/>
        </p:nvPicPr>
        <p:blipFill>
          <a:blip r:embed="rId3">
            <a:alphaModFix/>
          </a:blip>
          <a:stretch>
            <a:fillRect/>
          </a:stretch>
        </p:blipFill>
        <p:spPr>
          <a:xfrm>
            <a:off x="1629" y="0"/>
            <a:ext cx="14093741" cy="19935824"/>
          </a:xfrm>
          <a:prstGeom prst="rect">
            <a:avLst/>
          </a:prstGeom>
          <a:noFill/>
          <a:ln>
            <a:noFill/>
          </a:ln>
        </p:spPr>
      </p:pic>
      <p:sp>
        <p:nvSpPr>
          <p:cNvPr id="232" name="Google Shape;232;p21"/>
          <p:cNvSpPr txBox="1"/>
          <p:nvPr/>
        </p:nvSpPr>
        <p:spPr>
          <a:xfrm>
            <a:off x="-329650" y="9464700"/>
            <a:ext cx="6922800" cy="156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FEMALE PHYSIOLOGY CO-LEADERS </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FFFFFF"/>
                </a:solidFill>
                <a:latin typeface="Oswald"/>
                <a:ea typeface="Oswald"/>
                <a:cs typeface="Oswald"/>
                <a:sym typeface="Oswald"/>
              </a:rPr>
              <a:t>Maha Alnahdi, Taif Alshammari</a:t>
            </a:r>
            <a:endParaRPr sz="3600">
              <a:solidFill>
                <a:srgbClr val="FFFFFF"/>
              </a:solidFill>
              <a:latin typeface="Oswald"/>
              <a:ea typeface="Oswald"/>
              <a:cs typeface="Oswald"/>
              <a:sym typeface="Oswald"/>
            </a:endParaRPr>
          </a:p>
        </p:txBody>
      </p:sp>
      <p:sp>
        <p:nvSpPr>
          <p:cNvPr id="233" name="Google Shape;233;p21"/>
          <p:cNvSpPr txBox="1"/>
          <p:nvPr/>
        </p:nvSpPr>
        <p:spPr>
          <a:xfrm>
            <a:off x="7518950" y="9464700"/>
            <a:ext cx="6922800" cy="97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MALE PHYSIOLOGY CO-LEADERS </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FFFFFF"/>
                </a:solidFill>
                <a:latin typeface="Oswald"/>
                <a:ea typeface="Oswald"/>
                <a:cs typeface="Oswald"/>
                <a:sym typeface="Oswald"/>
              </a:rPr>
              <a:t>Nayef Alsaber, Hameed M. Humaid </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600">
              <a:solidFill>
                <a:srgbClr val="FFFFFF"/>
              </a:solidFill>
              <a:latin typeface="Oswald"/>
              <a:ea typeface="Oswald"/>
              <a:cs typeface="Oswald"/>
              <a:sym typeface="Oswald"/>
            </a:endParaRPr>
          </a:p>
        </p:txBody>
      </p:sp>
      <p:sp>
        <p:nvSpPr>
          <p:cNvPr id="234" name="Google Shape;234;p21"/>
          <p:cNvSpPr txBox="1"/>
          <p:nvPr/>
        </p:nvSpPr>
        <p:spPr>
          <a:xfrm>
            <a:off x="5486400" y="11829700"/>
            <a:ext cx="9135000" cy="95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REFERENCES</a:t>
            </a:r>
            <a:endParaRPr sz="3600">
              <a:solidFill>
                <a:srgbClr val="FFFFFF"/>
              </a:solidFill>
              <a:latin typeface="Oswald"/>
              <a:ea typeface="Oswald"/>
              <a:cs typeface="Oswald"/>
              <a:sym typeface="Oswald"/>
            </a:endParaRPr>
          </a:p>
          <a:p>
            <a:pPr indent="-419100" lvl="0" marL="457200" rtl="0" algn="ctr">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Guyton and Hall Textbook of Medical Physiology</a:t>
            </a:r>
            <a:endParaRPr sz="3000">
              <a:solidFill>
                <a:srgbClr val="FFFFFF"/>
              </a:solidFill>
              <a:latin typeface="Oswald"/>
              <a:ea typeface="Oswald"/>
              <a:cs typeface="Oswald"/>
              <a:sym typeface="Oswald"/>
            </a:endParaRPr>
          </a:p>
          <a:p>
            <a:pPr indent="-419100" lvl="0" marL="457200" rtl="0" algn="ctr">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Ganong’s Review of Medical Physiology</a:t>
            </a:r>
            <a:endParaRPr sz="3000">
              <a:solidFill>
                <a:srgbClr val="FFFFFF"/>
              </a:solidFill>
              <a:latin typeface="Oswald"/>
              <a:ea typeface="Oswald"/>
              <a:cs typeface="Oswald"/>
              <a:sym typeface="Oswald"/>
            </a:endParaRPr>
          </a:p>
        </p:txBody>
      </p:sp>
      <p:sp>
        <p:nvSpPr>
          <p:cNvPr id="235" name="Google Shape;235;p21"/>
          <p:cNvSpPr txBox="1"/>
          <p:nvPr/>
        </p:nvSpPr>
        <p:spPr>
          <a:xfrm>
            <a:off x="210775" y="5511800"/>
            <a:ext cx="13886400" cy="156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Nayef Alsaber, Hameed M. Humaid</a:t>
            </a:r>
            <a:endParaRPr sz="4800">
              <a:solidFill>
                <a:srgbClr val="FFFFFF"/>
              </a:solidFill>
              <a:latin typeface="Oswald"/>
              <a:ea typeface="Oswald"/>
              <a:cs typeface="Oswald"/>
              <a:sym typeface="Oswa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