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9935825" cx="14097000"/>
  <p:notesSz cx="6858000" cy="9144000"/>
  <p:embeddedFontLst>
    <p:embeddedFont>
      <p:font typeface="Oswald"/>
      <p:regular r:id="rId16"/>
      <p:bold r:id="rId17"/>
    </p:embeddedFont>
    <p:embeddedFont>
      <p:font typeface="Merriweather"/>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D853112-FE44-4F0E-AFE5-10273C5BAF0A}">
  <a:tblStyle styleId="{4D853112-FE44-4F0E-AFE5-10273C5BAF0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italic.fntdata"/><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font" Target="fonts/Merriweather-bold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Oswald-bold.fntdata"/><Relationship Id="rId16" Type="http://schemas.openxmlformats.org/officeDocument/2006/relationships/font" Target="fonts/Oswald-regular.fntdata"/><Relationship Id="rId5" Type="http://schemas.openxmlformats.org/officeDocument/2006/relationships/slideMaster" Target="slideMasters/slideMaster1.xml"/><Relationship Id="rId19" Type="http://schemas.openxmlformats.org/officeDocument/2006/relationships/font" Target="fonts/Merriweather-bold.fntdata"/><Relationship Id="rId6" Type="http://schemas.openxmlformats.org/officeDocument/2006/relationships/notesMaster" Target="notesMasters/notesMaster1.xml"/><Relationship Id="rId18" Type="http://schemas.openxmlformats.org/officeDocument/2006/relationships/font" Target="fonts/Merriweather-regular.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ef1345c45_0_39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ef1345c45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6ef1345c45_0_4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ef1345c4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6ef1345c45_0_11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6ef1345c4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6ef1345c45_0_22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6ef1345c45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6ef1345c45_0_30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6ef1345c45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ef1345c45_0_576: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ef1345c45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ef1345c45_0_523: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ef1345c45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hyperlink" Target="https://docs.google.com/presentation/d/1ynPb9i0-P4zuPXFz6A5qslHVNVc11TqphtxRHahRKE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21.jpg"/><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jpg"/><Relationship Id="rId7"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20.jpg"/><Relationship Id="rId5" Type="http://schemas.openxmlformats.org/officeDocument/2006/relationships/image" Target="../media/image26.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15850" y="7415450"/>
            <a:ext cx="14277300" cy="13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solidFill>
                  <a:srgbClr val="FFD966"/>
                </a:solidFill>
                <a:latin typeface="Oswald"/>
                <a:ea typeface="Oswald"/>
                <a:cs typeface="Oswald"/>
                <a:sym typeface="Oswald"/>
              </a:rPr>
              <a:t>LECTURE II: </a:t>
            </a:r>
            <a:r>
              <a:rPr lang="en" sz="5200">
                <a:solidFill>
                  <a:srgbClr val="FFD966"/>
                </a:solidFill>
                <a:latin typeface="Oswald"/>
                <a:ea typeface="Oswald"/>
                <a:cs typeface="Oswald"/>
                <a:sym typeface="Oswald"/>
              </a:rPr>
              <a:t>Hypothalamo-Pituitary Axis and Regulatory Mechanisms</a:t>
            </a:r>
            <a:endParaRPr sz="52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302750" y="1222450"/>
            <a:ext cx="13446000" cy="24471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75" name="Google Shape;75;p14"/>
          <p:cNvSpPr/>
          <p:nvPr/>
        </p:nvSpPr>
        <p:spPr>
          <a:xfrm>
            <a:off x="780250" y="870050"/>
            <a:ext cx="133503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83700" y="8700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331315" y="8609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79" name="Google Shape;79;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0" name="Google Shape;80;p14"/>
          <p:cNvSpPr txBox="1"/>
          <p:nvPr/>
        </p:nvSpPr>
        <p:spPr>
          <a:xfrm>
            <a:off x="389750" y="1265250"/>
            <a:ext cx="13196400" cy="226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1800">
                <a:latin typeface="Times New Roman"/>
                <a:ea typeface="Times New Roman"/>
                <a:cs typeface="Times New Roman"/>
                <a:sym typeface="Times New Roman"/>
              </a:rPr>
              <a:t>Structure of pituitary gland:</a:t>
            </a:r>
            <a:endParaRPr sz="1800">
              <a:latin typeface="Times New Roman"/>
              <a:ea typeface="Times New Roman"/>
              <a:cs typeface="Times New Roman"/>
              <a:sym typeface="Times New Roman"/>
            </a:endParaRPr>
          </a:p>
          <a:p>
            <a:pPr indent="-330200" lvl="0" marL="457200" rtl="0" algn="l">
              <a:spcBef>
                <a:spcPts val="0"/>
              </a:spcBef>
              <a:spcAft>
                <a:spcPts val="0"/>
              </a:spcAft>
              <a:buClr>
                <a:srgbClr val="B7B7B7"/>
              </a:buClr>
              <a:buSzPts val="1600"/>
              <a:buFont typeface="Times New Roman"/>
              <a:buChar char="➢"/>
            </a:pPr>
            <a:r>
              <a:rPr lang="en" sz="1600">
                <a:latin typeface="Times New Roman"/>
                <a:ea typeface="Times New Roman"/>
                <a:cs typeface="Times New Roman"/>
                <a:sym typeface="Times New Roman"/>
              </a:rPr>
              <a:t>Anterior pituitary cell types and hormones.</a:t>
            </a:r>
            <a:endParaRPr sz="1600">
              <a:latin typeface="Times New Roman"/>
              <a:ea typeface="Times New Roman"/>
              <a:cs typeface="Times New Roman"/>
              <a:sym typeface="Times New Roman"/>
            </a:endParaRPr>
          </a:p>
          <a:p>
            <a:pPr indent="-330200" lvl="0" marL="457200" rtl="0" algn="l">
              <a:spcBef>
                <a:spcPts val="0"/>
              </a:spcBef>
              <a:spcAft>
                <a:spcPts val="0"/>
              </a:spcAft>
              <a:buClr>
                <a:srgbClr val="B7B7B7"/>
              </a:buClr>
              <a:buSzPts val="1600"/>
              <a:buFont typeface="Times New Roman"/>
              <a:buChar char="➢"/>
            </a:pPr>
            <a:r>
              <a:rPr lang="en" sz="1600">
                <a:latin typeface="Times New Roman"/>
                <a:ea typeface="Times New Roman"/>
                <a:cs typeface="Times New Roman"/>
                <a:sym typeface="Times New Roman"/>
              </a:rPr>
              <a:t>Posterior pituitary cell types and hormones.</a:t>
            </a:r>
            <a:endParaRPr sz="1600">
              <a:latin typeface="Times New Roman"/>
              <a:ea typeface="Times New Roman"/>
              <a:cs typeface="Times New Roman"/>
              <a:sym typeface="Times New Roman"/>
            </a:endParaRPr>
          </a:p>
          <a:p>
            <a:pPr indent="-342900" lvl="0" marL="457200" rtl="0" algn="l">
              <a:spcBef>
                <a:spcPts val="0"/>
              </a:spcBef>
              <a:spcAft>
                <a:spcPts val="0"/>
              </a:spcAft>
              <a:buClr>
                <a:srgbClr val="FFE599"/>
              </a:buClr>
              <a:buSzPts val="1800"/>
              <a:buFont typeface="Times New Roman"/>
              <a:buChar char="●"/>
            </a:pPr>
            <a:r>
              <a:rPr lang="en" sz="1800">
                <a:latin typeface="Times New Roman"/>
                <a:ea typeface="Times New Roman"/>
                <a:cs typeface="Times New Roman"/>
                <a:sym typeface="Times New Roman"/>
              </a:rPr>
              <a:t>Hypothalamic control of pituitary gland:</a:t>
            </a:r>
            <a:endParaRPr sz="1800">
              <a:latin typeface="Times New Roman"/>
              <a:ea typeface="Times New Roman"/>
              <a:cs typeface="Times New Roman"/>
              <a:sym typeface="Times New Roman"/>
            </a:endParaRPr>
          </a:p>
          <a:p>
            <a:pPr indent="-323850" lvl="0" marL="457200" rtl="0" algn="l">
              <a:spcBef>
                <a:spcPts val="0"/>
              </a:spcBef>
              <a:spcAft>
                <a:spcPts val="0"/>
              </a:spcAft>
              <a:buClr>
                <a:srgbClr val="B7B7B7"/>
              </a:buClr>
              <a:buSzPts val="1500"/>
              <a:buFont typeface="Times New Roman"/>
              <a:buChar char="➢"/>
            </a:pPr>
            <a:r>
              <a:rPr lang="en" sz="1500">
                <a:latin typeface="Times New Roman"/>
                <a:ea typeface="Times New Roman"/>
                <a:cs typeface="Times New Roman"/>
                <a:sym typeface="Times New Roman"/>
              </a:rPr>
              <a:t>Hypothalamo-hypophysial portal system.</a:t>
            </a:r>
            <a:endParaRPr sz="1500">
              <a:latin typeface="Times New Roman"/>
              <a:ea typeface="Times New Roman"/>
              <a:cs typeface="Times New Roman"/>
              <a:sym typeface="Times New Roman"/>
            </a:endParaRPr>
          </a:p>
          <a:p>
            <a:pPr indent="-323850" lvl="0" marL="457200" rtl="0" algn="l">
              <a:spcBef>
                <a:spcPts val="0"/>
              </a:spcBef>
              <a:spcAft>
                <a:spcPts val="0"/>
              </a:spcAft>
              <a:buClr>
                <a:srgbClr val="B7B7B7"/>
              </a:buClr>
              <a:buSzPts val="1500"/>
              <a:buFont typeface="Times New Roman"/>
              <a:buChar char="➢"/>
            </a:pPr>
            <a:r>
              <a:rPr lang="en" sz="1500">
                <a:latin typeface="Times New Roman"/>
                <a:ea typeface="Times New Roman"/>
                <a:cs typeface="Times New Roman"/>
                <a:sym typeface="Times New Roman"/>
              </a:rPr>
              <a:t>Hypothalamo-hypophysial tract.</a:t>
            </a:r>
            <a:endParaRPr sz="1500">
              <a:latin typeface="Times New Roman"/>
              <a:ea typeface="Times New Roman"/>
              <a:cs typeface="Times New Roman"/>
              <a:sym typeface="Times New Roman"/>
            </a:endParaRPr>
          </a:p>
          <a:p>
            <a:pPr indent="-342900" lvl="0" marL="457200" rtl="0" algn="l">
              <a:spcBef>
                <a:spcPts val="0"/>
              </a:spcBef>
              <a:spcAft>
                <a:spcPts val="0"/>
              </a:spcAft>
              <a:buClr>
                <a:srgbClr val="FFE599"/>
              </a:buClr>
              <a:buSzPts val="1800"/>
              <a:buFont typeface="Times New Roman"/>
              <a:buChar char="●"/>
            </a:pPr>
            <a:r>
              <a:rPr lang="en" sz="1800">
                <a:latin typeface="Times New Roman"/>
                <a:ea typeface="Times New Roman"/>
                <a:cs typeface="Times New Roman"/>
                <a:sym typeface="Times New Roman"/>
              </a:rPr>
              <a:t>Feedback mechanisms:</a:t>
            </a:r>
            <a:endParaRPr sz="1800">
              <a:latin typeface="Times New Roman"/>
              <a:ea typeface="Times New Roman"/>
              <a:cs typeface="Times New Roman"/>
              <a:sym typeface="Times New Roman"/>
            </a:endParaRPr>
          </a:p>
          <a:p>
            <a:pPr indent="-330200" lvl="0" marL="457200" rtl="0" algn="l">
              <a:spcBef>
                <a:spcPts val="0"/>
              </a:spcBef>
              <a:spcAft>
                <a:spcPts val="0"/>
              </a:spcAft>
              <a:buClr>
                <a:srgbClr val="B7B7B7"/>
              </a:buClr>
              <a:buSzPts val="1600"/>
              <a:buFont typeface="Times New Roman"/>
              <a:buChar char="➢"/>
            </a:pPr>
            <a:r>
              <a:rPr lang="en" sz="1600">
                <a:latin typeface="Times New Roman"/>
                <a:ea typeface="Times New Roman"/>
                <a:cs typeface="Times New Roman"/>
                <a:sym typeface="Times New Roman"/>
              </a:rPr>
              <a:t> Positive feedback.</a:t>
            </a:r>
            <a:endParaRPr sz="1600">
              <a:latin typeface="Times New Roman"/>
              <a:ea typeface="Times New Roman"/>
              <a:cs typeface="Times New Roman"/>
              <a:sym typeface="Times New Roman"/>
            </a:endParaRPr>
          </a:p>
          <a:p>
            <a:pPr indent="-330200" lvl="0" marL="457200" rtl="0" algn="l">
              <a:spcBef>
                <a:spcPts val="0"/>
              </a:spcBef>
              <a:spcAft>
                <a:spcPts val="0"/>
              </a:spcAft>
              <a:buClr>
                <a:srgbClr val="B7B7B7"/>
              </a:buClr>
              <a:buSzPts val="1600"/>
              <a:buFont typeface="Times New Roman"/>
              <a:buChar char="➢"/>
            </a:pPr>
            <a:r>
              <a:rPr lang="en" sz="1600">
                <a:latin typeface="Times New Roman"/>
                <a:ea typeface="Times New Roman"/>
                <a:cs typeface="Times New Roman"/>
                <a:sym typeface="Times New Roman"/>
              </a:rPr>
              <a:t>Negative feedback.</a:t>
            </a:r>
            <a:endParaRPr sz="1600">
              <a:latin typeface="Times New Roman"/>
              <a:ea typeface="Times New Roman"/>
              <a:cs typeface="Times New Roman"/>
              <a:sym typeface="Times New Roman"/>
            </a:endParaRPr>
          </a:p>
        </p:txBody>
      </p:sp>
      <p:sp>
        <p:nvSpPr>
          <p:cNvPr id="81" name="Google Shape;81;p14"/>
          <p:cNvSpPr/>
          <p:nvPr/>
        </p:nvSpPr>
        <p:spPr>
          <a:xfrm>
            <a:off x="330378" y="389300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2" name="Google Shape;82;p14"/>
          <p:cNvSpPr txBox="1"/>
          <p:nvPr/>
        </p:nvSpPr>
        <p:spPr>
          <a:xfrm>
            <a:off x="857250" y="3789750"/>
            <a:ext cx="61722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Structure of Pituitary Gland</a:t>
            </a:r>
            <a:endParaRPr sz="3600">
              <a:solidFill>
                <a:srgbClr val="F1C232"/>
              </a:solidFill>
              <a:latin typeface="Oswald"/>
              <a:ea typeface="Oswald"/>
              <a:cs typeface="Oswald"/>
              <a:sym typeface="Oswald"/>
            </a:endParaRPr>
          </a:p>
        </p:txBody>
      </p:sp>
      <p:sp>
        <p:nvSpPr>
          <p:cNvPr id="83" name="Google Shape;83;p14"/>
          <p:cNvSpPr txBox="1"/>
          <p:nvPr/>
        </p:nvSpPr>
        <p:spPr>
          <a:xfrm>
            <a:off x="273300" y="4560400"/>
            <a:ext cx="8559300" cy="69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highlight>
                  <a:srgbClr val="FFF2CC"/>
                </a:highlight>
                <a:latin typeface="Times New Roman"/>
                <a:ea typeface="Times New Roman"/>
                <a:cs typeface="Times New Roman"/>
                <a:sym typeface="Times New Roman"/>
              </a:rPr>
              <a:t>Pituitary gland</a:t>
            </a:r>
            <a:r>
              <a:rPr lang="en" sz="2400">
                <a:latin typeface="Times New Roman"/>
                <a:ea typeface="Times New Roman"/>
                <a:cs typeface="Times New Roman"/>
                <a:sym typeface="Times New Roman"/>
              </a:rPr>
              <a:t> is a </a:t>
            </a:r>
            <a:r>
              <a:rPr lang="en" sz="2400">
                <a:highlight>
                  <a:srgbClr val="D9D2E9"/>
                </a:highlight>
                <a:latin typeface="Times New Roman"/>
                <a:ea typeface="Times New Roman"/>
                <a:cs typeface="Times New Roman"/>
                <a:sym typeface="Times New Roman"/>
              </a:rPr>
              <a:t>1cm</a:t>
            </a:r>
            <a:r>
              <a:rPr lang="en" sz="2400">
                <a:latin typeface="Times New Roman"/>
                <a:ea typeface="Times New Roman"/>
                <a:cs typeface="Times New Roman"/>
                <a:sym typeface="Times New Roman"/>
              </a:rPr>
              <a:t> gland that weigh </a:t>
            </a:r>
            <a:r>
              <a:rPr lang="en" sz="2400">
                <a:highlight>
                  <a:srgbClr val="D9D2E9"/>
                </a:highlight>
                <a:latin typeface="Times New Roman"/>
                <a:ea typeface="Times New Roman"/>
                <a:cs typeface="Times New Roman"/>
                <a:sym typeface="Times New Roman"/>
              </a:rPr>
              <a:t>0.5-1g</a:t>
            </a:r>
            <a:r>
              <a:rPr lang="en" sz="2400">
                <a:latin typeface="Times New Roman"/>
                <a:ea typeface="Times New Roman"/>
                <a:cs typeface="Times New Roman"/>
                <a:sym typeface="Times New Roman"/>
              </a:rPr>
              <a:t> controlled by Hypothalamus and consist of two lobes:</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330200" lvl="0" marL="457200" rtl="0" algn="l">
              <a:spcBef>
                <a:spcPts val="0"/>
              </a:spcBef>
              <a:spcAft>
                <a:spcPts val="0"/>
              </a:spcAft>
              <a:buClr>
                <a:srgbClr val="FFD966"/>
              </a:buClr>
              <a:buSzPts val="1600"/>
              <a:buFont typeface="Times New Roman"/>
              <a:buChar char="➔"/>
            </a:pPr>
            <a:r>
              <a:rPr lang="en" sz="2400">
                <a:highlight>
                  <a:srgbClr val="FFF2CC"/>
                </a:highlight>
                <a:latin typeface="Times New Roman"/>
                <a:ea typeface="Times New Roman"/>
                <a:cs typeface="Times New Roman"/>
                <a:sym typeface="Times New Roman"/>
              </a:rPr>
              <a:t>Anterior</a:t>
            </a:r>
            <a:r>
              <a:rPr lang="en" sz="2400">
                <a:latin typeface="Times New Roman"/>
                <a:ea typeface="Times New Roman"/>
                <a:cs typeface="Times New Roman"/>
                <a:sym typeface="Times New Roman"/>
              </a:rPr>
              <a:t> (Adenohypophysis) lobe that originates from Rathke’s pouch (pharyngeal epithelium).</a:t>
            </a:r>
            <a:endParaRPr sz="2400">
              <a:latin typeface="Times New Roman"/>
              <a:ea typeface="Times New Roman"/>
              <a:cs typeface="Times New Roman"/>
              <a:sym typeface="Times New Roman"/>
            </a:endParaRPr>
          </a:p>
          <a:p>
            <a:pPr indent="0" lvl="0" marL="914400" rtl="0" algn="l">
              <a:spcBef>
                <a:spcPts val="0"/>
              </a:spcBef>
              <a:spcAft>
                <a:spcPts val="0"/>
              </a:spcAft>
              <a:buNone/>
            </a:pPr>
            <a:r>
              <a:t/>
            </a:r>
            <a:endParaRPr sz="1000">
              <a:latin typeface="Times New Roman"/>
              <a:ea typeface="Times New Roman"/>
              <a:cs typeface="Times New Roman"/>
              <a:sym typeface="Times New Roman"/>
            </a:endParaRPr>
          </a:p>
          <a:p>
            <a:pPr indent="-330200" lvl="0" marL="457200" rtl="0" algn="l">
              <a:spcBef>
                <a:spcPts val="0"/>
              </a:spcBef>
              <a:spcAft>
                <a:spcPts val="0"/>
              </a:spcAft>
              <a:buClr>
                <a:srgbClr val="FFD966"/>
              </a:buClr>
              <a:buSzPts val="1600"/>
              <a:buFont typeface="Times New Roman"/>
              <a:buChar char="➔"/>
            </a:pPr>
            <a:r>
              <a:rPr lang="en" sz="2400">
                <a:highlight>
                  <a:srgbClr val="FFF2CC"/>
                </a:highlight>
                <a:latin typeface="Times New Roman"/>
                <a:ea typeface="Times New Roman"/>
                <a:cs typeface="Times New Roman"/>
                <a:sym typeface="Times New Roman"/>
              </a:rPr>
              <a:t>Posterior</a:t>
            </a:r>
            <a:r>
              <a:rPr lang="en" sz="2400">
                <a:latin typeface="Times New Roman"/>
                <a:ea typeface="Times New Roman"/>
                <a:cs typeface="Times New Roman"/>
                <a:sym typeface="Times New Roman"/>
              </a:rPr>
              <a:t> (Neurohypophysis) lobe that originates from hypothalamus (Which explains the presence of glial-type </a:t>
            </a:r>
            <a:r>
              <a:rPr lang="en" sz="2400">
                <a:latin typeface="Times New Roman"/>
                <a:ea typeface="Times New Roman"/>
                <a:cs typeface="Times New Roman"/>
                <a:sym typeface="Times New Roman"/>
              </a:rPr>
              <a:t>cells</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0" lvl="0" marL="914400" rtl="0" algn="l">
              <a:spcBef>
                <a:spcPts val="0"/>
              </a:spcBef>
              <a:spcAft>
                <a:spcPts val="0"/>
              </a:spcAft>
              <a:buNone/>
            </a:pPr>
            <a:r>
              <a:t/>
            </a:r>
            <a:endParaRPr sz="1000">
              <a:latin typeface="Times New Roman"/>
              <a:ea typeface="Times New Roman"/>
              <a:cs typeface="Times New Roman"/>
              <a:sym typeface="Times New Roman"/>
            </a:endParaRPr>
          </a:p>
          <a:p>
            <a:pPr indent="-330200" lvl="0" marL="457200" rtl="0" algn="l">
              <a:spcBef>
                <a:spcPts val="0"/>
              </a:spcBef>
              <a:spcAft>
                <a:spcPts val="0"/>
              </a:spcAft>
              <a:buClr>
                <a:srgbClr val="8E7CC3"/>
              </a:buClr>
              <a:buSzPts val="1600"/>
              <a:buFont typeface="Times New Roman"/>
              <a:buChar char="➔"/>
            </a:pPr>
            <a:r>
              <a:rPr lang="en" sz="2400">
                <a:highlight>
                  <a:srgbClr val="D9D2E9"/>
                </a:highlight>
                <a:latin typeface="Times New Roman"/>
                <a:ea typeface="Times New Roman"/>
                <a:cs typeface="Times New Roman"/>
                <a:sym typeface="Times New Roman"/>
              </a:rPr>
              <a:t>Infundibulum</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rPr b="1" lang="en" sz="2400">
                <a:highlight>
                  <a:srgbClr val="FFF2CC"/>
                </a:highlight>
                <a:latin typeface="Times New Roman"/>
                <a:ea typeface="Times New Roman"/>
                <a:cs typeface="Times New Roman"/>
                <a:sym typeface="Times New Roman"/>
              </a:rPr>
              <a:t>Anterior pituitary</a:t>
            </a:r>
            <a:r>
              <a:rPr lang="en" sz="2400">
                <a:latin typeface="Times New Roman"/>
                <a:ea typeface="Times New Roman"/>
                <a:cs typeface="Times New Roman"/>
                <a:sym typeface="Times New Roman"/>
              </a:rPr>
              <a:t> contains 5 cell types:</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b="1" sz="1000">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FFD966"/>
              </a:buClr>
              <a:buSzPts val="1600"/>
              <a:buFont typeface="Times New Roman"/>
              <a:buChar char="➔"/>
            </a:pPr>
            <a:r>
              <a:rPr b="1" lang="en" sz="2400">
                <a:latin typeface="Times New Roman"/>
                <a:ea typeface="Times New Roman"/>
                <a:cs typeface="Times New Roman"/>
                <a:sym typeface="Times New Roman"/>
              </a:rPr>
              <a:t>Somatotrops</a:t>
            </a:r>
            <a:r>
              <a:rPr lang="en" sz="2400">
                <a:latin typeface="Times New Roman"/>
                <a:ea typeface="Times New Roman"/>
                <a:cs typeface="Times New Roman"/>
                <a:sym typeface="Times New Roman"/>
              </a:rPr>
              <a:t> produce </a:t>
            </a:r>
            <a:r>
              <a:rPr lang="en" sz="2400">
                <a:highlight>
                  <a:srgbClr val="FFF5DC"/>
                </a:highlight>
                <a:latin typeface="Times New Roman"/>
                <a:ea typeface="Times New Roman"/>
                <a:cs typeface="Times New Roman"/>
                <a:sym typeface="Times New Roman"/>
              </a:rPr>
              <a:t>Growth Hormone (GH)</a:t>
            </a:r>
            <a:r>
              <a:rPr lang="en" sz="2400">
                <a:latin typeface="Times New Roman"/>
                <a:ea typeface="Times New Roman"/>
                <a:cs typeface="Times New Roman"/>
                <a:sym typeface="Times New Roman"/>
              </a:rPr>
              <a:t> and represent </a:t>
            </a:r>
            <a:r>
              <a:rPr lang="en" sz="2400">
                <a:highlight>
                  <a:srgbClr val="FFF2CC"/>
                </a:highlight>
                <a:latin typeface="Times New Roman"/>
                <a:ea typeface="Times New Roman"/>
                <a:cs typeface="Times New Roman"/>
                <a:sym typeface="Times New Roman"/>
              </a:rPr>
              <a:t>40%</a:t>
            </a:r>
            <a:r>
              <a:rPr lang="en" sz="2400">
                <a:latin typeface="Times New Roman"/>
                <a:ea typeface="Times New Roman"/>
                <a:cs typeface="Times New Roman"/>
                <a:sym typeface="Times New Roman"/>
              </a:rPr>
              <a:t> of anterior pituitary lobe cells.</a:t>
            </a:r>
            <a:endParaRPr sz="2400">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FFD966"/>
              </a:buClr>
              <a:buSzPts val="1600"/>
              <a:buFont typeface="Times New Roman"/>
              <a:buChar char="➔"/>
            </a:pPr>
            <a:r>
              <a:rPr b="1" lang="en" sz="2400">
                <a:latin typeface="Times New Roman"/>
                <a:ea typeface="Times New Roman"/>
                <a:cs typeface="Times New Roman"/>
                <a:sym typeface="Times New Roman"/>
              </a:rPr>
              <a:t>Corticotrops</a:t>
            </a:r>
            <a:r>
              <a:rPr lang="en" sz="2400">
                <a:latin typeface="Times New Roman"/>
                <a:ea typeface="Times New Roman"/>
                <a:cs typeface="Times New Roman"/>
                <a:sym typeface="Times New Roman"/>
              </a:rPr>
              <a:t> produce </a:t>
            </a:r>
            <a:r>
              <a:rPr lang="en" sz="2400">
                <a:solidFill>
                  <a:srgbClr val="222222"/>
                </a:solidFill>
                <a:highlight>
                  <a:srgbClr val="FFF5DC"/>
                </a:highlight>
                <a:latin typeface="Times New Roman"/>
                <a:ea typeface="Times New Roman"/>
                <a:cs typeface="Times New Roman"/>
                <a:sym typeface="Times New Roman"/>
              </a:rPr>
              <a:t>Adrenocorticotropic Hormone (</a:t>
            </a:r>
            <a:r>
              <a:rPr lang="en" sz="2400">
                <a:highlight>
                  <a:srgbClr val="FFF5DC"/>
                </a:highlight>
                <a:latin typeface="Times New Roman"/>
                <a:ea typeface="Times New Roman"/>
                <a:cs typeface="Times New Roman"/>
                <a:sym typeface="Times New Roman"/>
              </a:rPr>
              <a:t>ACTH)</a:t>
            </a:r>
            <a:r>
              <a:rPr lang="en" sz="2400">
                <a:latin typeface="Times New Roman"/>
                <a:ea typeface="Times New Roman"/>
                <a:cs typeface="Times New Roman"/>
                <a:sym typeface="Times New Roman"/>
              </a:rPr>
              <a:t> and represent </a:t>
            </a:r>
            <a:r>
              <a:rPr lang="en" sz="2400">
                <a:highlight>
                  <a:srgbClr val="FFF2CC"/>
                </a:highlight>
                <a:latin typeface="Times New Roman"/>
                <a:ea typeface="Times New Roman"/>
                <a:cs typeface="Times New Roman"/>
                <a:sym typeface="Times New Roman"/>
              </a:rPr>
              <a:t>20%</a:t>
            </a:r>
            <a:r>
              <a:rPr lang="en" sz="2400">
                <a:latin typeface="Times New Roman"/>
                <a:ea typeface="Times New Roman"/>
                <a:cs typeface="Times New Roman"/>
                <a:sym typeface="Times New Roman"/>
              </a:rPr>
              <a:t> of </a:t>
            </a:r>
            <a:r>
              <a:rPr lang="en" sz="2400">
                <a:solidFill>
                  <a:schemeClr val="dk1"/>
                </a:solidFill>
                <a:latin typeface="Times New Roman"/>
                <a:ea typeface="Times New Roman"/>
                <a:cs typeface="Times New Roman"/>
                <a:sym typeface="Times New Roman"/>
              </a:rPr>
              <a:t>anterior pituitary lobe cells.</a:t>
            </a:r>
            <a:endParaRPr sz="2400">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FFD966"/>
              </a:buClr>
              <a:buSzPts val="1600"/>
              <a:buFont typeface="Times New Roman"/>
              <a:buChar char="➔"/>
            </a:pPr>
            <a:r>
              <a:rPr b="1" lang="en" sz="2400">
                <a:latin typeface="Times New Roman"/>
                <a:ea typeface="Times New Roman"/>
                <a:cs typeface="Times New Roman"/>
                <a:sym typeface="Times New Roman"/>
              </a:rPr>
              <a:t>Thyrotropes</a:t>
            </a:r>
            <a:r>
              <a:rPr lang="en" sz="2400">
                <a:latin typeface="Times New Roman"/>
                <a:ea typeface="Times New Roman"/>
                <a:cs typeface="Times New Roman"/>
                <a:sym typeface="Times New Roman"/>
              </a:rPr>
              <a:t> produce </a:t>
            </a:r>
            <a:r>
              <a:rPr lang="en" sz="2400">
                <a:highlight>
                  <a:srgbClr val="FFF5DC"/>
                </a:highlight>
                <a:latin typeface="Times New Roman"/>
                <a:ea typeface="Times New Roman"/>
                <a:cs typeface="Times New Roman"/>
                <a:sym typeface="Times New Roman"/>
              </a:rPr>
              <a:t>Thyroid Stimulating Hormone (TSH)</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FFD966"/>
              </a:buClr>
              <a:buSzPts val="1600"/>
              <a:buFont typeface="Times New Roman"/>
              <a:buChar char="➔"/>
            </a:pPr>
            <a:r>
              <a:rPr b="1" lang="en" sz="2400">
                <a:latin typeface="Times New Roman"/>
                <a:ea typeface="Times New Roman"/>
                <a:cs typeface="Times New Roman"/>
                <a:sym typeface="Times New Roman"/>
              </a:rPr>
              <a:t>Gonadotropes</a:t>
            </a:r>
            <a:r>
              <a:rPr lang="en" sz="2400">
                <a:latin typeface="Times New Roman"/>
                <a:ea typeface="Times New Roman"/>
                <a:cs typeface="Times New Roman"/>
                <a:sym typeface="Times New Roman"/>
              </a:rPr>
              <a:t> produce </a:t>
            </a:r>
            <a:r>
              <a:rPr lang="en" sz="2250">
                <a:solidFill>
                  <a:schemeClr val="dk1"/>
                </a:solidFill>
                <a:highlight>
                  <a:srgbClr val="FFF5DC"/>
                </a:highlight>
              </a:rPr>
              <a:t>Luteinizing Hormone (</a:t>
            </a:r>
            <a:r>
              <a:rPr lang="en" sz="2400">
                <a:highlight>
                  <a:srgbClr val="FFF5DC"/>
                </a:highlight>
                <a:latin typeface="Times New Roman"/>
                <a:ea typeface="Times New Roman"/>
                <a:cs typeface="Times New Roman"/>
                <a:sym typeface="Times New Roman"/>
              </a:rPr>
              <a:t>LH)</a:t>
            </a:r>
            <a:r>
              <a:rPr lang="en" sz="2400">
                <a:latin typeface="Times New Roman"/>
                <a:ea typeface="Times New Roman"/>
                <a:cs typeface="Times New Roman"/>
                <a:sym typeface="Times New Roman"/>
              </a:rPr>
              <a:t> &amp; </a:t>
            </a:r>
            <a:r>
              <a:rPr lang="en" sz="2250">
                <a:solidFill>
                  <a:schemeClr val="dk1"/>
                </a:solidFill>
                <a:highlight>
                  <a:srgbClr val="FFF5DC"/>
                </a:highlight>
              </a:rPr>
              <a:t>Follicle Stimulating Hormone </a:t>
            </a:r>
            <a:r>
              <a:rPr lang="en" sz="2400">
                <a:highlight>
                  <a:srgbClr val="FFF5DC"/>
                </a:highlight>
                <a:latin typeface="Times New Roman"/>
                <a:ea typeface="Times New Roman"/>
                <a:cs typeface="Times New Roman"/>
                <a:sym typeface="Times New Roman"/>
              </a:rPr>
              <a:t>(FSH)</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FFD966"/>
              </a:buClr>
              <a:buSzPts val="1600"/>
              <a:buFont typeface="Times New Roman"/>
              <a:buChar char="➔"/>
            </a:pPr>
            <a:r>
              <a:rPr b="1" lang="en" sz="2400">
                <a:latin typeface="Times New Roman"/>
                <a:ea typeface="Times New Roman"/>
                <a:cs typeface="Times New Roman"/>
                <a:sym typeface="Times New Roman"/>
              </a:rPr>
              <a:t>Lactotrops</a:t>
            </a:r>
            <a:r>
              <a:rPr lang="en" sz="2400">
                <a:latin typeface="Times New Roman"/>
                <a:ea typeface="Times New Roman"/>
                <a:cs typeface="Times New Roman"/>
                <a:sym typeface="Times New Roman"/>
              </a:rPr>
              <a:t> produce </a:t>
            </a:r>
            <a:r>
              <a:rPr lang="en" sz="2250">
                <a:solidFill>
                  <a:schemeClr val="dk1"/>
                </a:solidFill>
                <a:highlight>
                  <a:srgbClr val="FFF5DC"/>
                </a:highlight>
              </a:rPr>
              <a:t>Prolactin </a:t>
            </a:r>
            <a:r>
              <a:rPr lang="en" sz="2400">
                <a:highlight>
                  <a:srgbClr val="FFF5DC"/>
                </a:highlight>
                <a:latin typeface="Times New Roman"/>
                <a:ea typeface="Times New Roman"/>
                <a:cs typeface="Times New Roman"/>
                <a:sym typeface="Times New Roman"/>
              </a:rPr>
              <a:t>(PRL)</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p:txBody>
      </p:sp>
      <p:pic>
        <p:nvPicPr>
          <p:cNvPr id="84" name="Google Shape;84;p14"/>
          <p:cNvPicPr preferRelativeResize="0"/>
          <p:nvPr/>
        </p:nvPicPr>
        <p:blipFill rotWithShape="1">
          <a:blip r:embed="rId3">
            <a:alphaModFix/>
          </a:blip>
          <a:srcRect b="7566" l="8528" r="5413" t="49923"/>
          <a:stretch/>
        </p:blipFill>
        <p:spPr>
          <a:xfrm>
            <a:off x="9251475" y="3893000"/>
            <a:ext cx="3929572" cy="1653450"/>
          </a:xfrm>
          <a:prstGeom prst="rect">
            <a:avLst/>
          </a:prstGeom>
          <a:noFill/>
          <a:ln cap="flat" cmpd="sng" w="9525">
            <a:solidFill>
              <a:srgbClr val="000000"/>
            </a:solidFill>
            <a:prstDash val="solid"/>
            <a:round/>
            <a:headEnd len="sm" w="sm" type="none"/>
            <a:tailEnd len="sm" w="sm" type="none"/>
          </a:ln>
        </p:spPr>
      </p:pic>
      <p:pic>
        <p:nvPicPr>
          <p:cNvPr id="85" name="Google Shape;85;p14"/>
          <p:cNvPicPr preferRelativeResize="0"/>
          <p:nvPr/>
        </p:nvPicPr>
        <p:blipFill rotWithShape="1">
          <a:blip r:embed="rId4">
            <a:alphaModFix/>
          </a:blip>
          <a:srcRect b="6022" l="9836" r="5071" t="38211"/>
          <a:stretch/>
        </p:blipFill>
        <p:spPr>
          <a:xfrm>
            <a:off x="9365875" y="6078500"/>
            <a:ext cx="3652800" cy="2039175"/>
          </a:xfrm>
          <a:prstGeom prst="rect">
            <a:avLst/>
          </a:prstGeom>
          <a:noFill/>
          <a:ln cap="flat" cmpd="sng" w="9525">
            <a:solidFill>
              <a:srgbClr val="000000"/>
            </a:solidFill>
            <a:prstDash val="solid"/>
            <a:round/>
            <a:headEnd len="sm" w="sm" type="none"/>
            <a:tailEnd len="sm" w="sm" type="none"/>
          </a:ln>
        </p:spPr>
      </p:pic>
      <p:pic>
        <p:nvPicPr>
          <p:cNvPr id="86" name="Google Shape;86;p14"/>
          <p:cNvPicPr preferRelativeResize="0"/>
          <p:nvPr/>
        </p:nvPicPr>
        <p:blipFill rotWithShape="1">
          <a:blip r:embed="rId5">
            <a:alphaModFix/>
          </a:blip>
          <a:srcRect b="7347" l="13108" r="16494" t="53858"/>
          <a:stretch/>
        </p:blipFill>
        <p:spPr>
          <a:xfrm>
            <a:off x="8843350" y="8745501"/>
            <a:ext cx="4819000" cy="2262224"/>
          </a:xfrm>
          <a:prstGeom prst="rect">
            <a:avLst/>
          </a:prstGeom>
          <a:noFill/>
          <a:ln cap="flat" cmpd="sng" w="9525">
            <a:solidFill>
              <a:srgbClr val="000000"/>
            </a:solidFill>
            <a:prstDash val="solid"/>
            <a:round/>
            <a:headEnd len="sm" w="sm" type="none"/>
            <a:tailEnd len="sm" w="sm" type="none"/>
          </a:ln>
        </p:spPr>
      </p:pic>
      <p:sp>
        <p:nvSpPr>
          <p:cNvPr id="87" name="Google Shape;87;p14"/>
          <p:cNvSpPr txBox="1"/>
          <p:nvPr/>
        </p:nvSpPr>
        <p:spPr>
          <a:xfrm>
            <a:off x="10271150" y="5351425"/>
            <a:ext cx="1887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a:t>
            </a:r>
            <a:endParaRPr b="1" sz="1800">
              <a:latin typeface="Merriweather"/>
              <a:ea typeface="Merriweather"/>
              <a:cs typeface="Merriweather"/>
              <a:sym typeface="Merriweather"/>
            </a:endParaRPr>
          </a:p>
        </p:txBody>
      </p:sp>
      <p:sp>
        <p:nvSpPr>
          <p:cNvPr id="88" name="Google Shape;88;p14"/>
          <p:cNvSpPr txBox="1"/>
          <p:nvPr/>
        </p:nvSpPr>
        <p:spPr>
          <a:xfrm>
            <a:off x="9365875" y="7942225"/>
            <a:ext cx="51264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a:t>
            </a:r>
            <a:r>
              <a:rPr b="1" lang="en">
                <a:latin typeface="Times New Roman"/>
                <a:ea typeface="Times New Roman"/>
                <a:cs typeface="Times New Roman"/>
                <a:sym typeface="Times New Roman"/>
              </a:rPr>
              <a:t> </a:t>
            </a:r>
            <a:r>
              <a:rPr lang="en" sz="1600">
                <a:latin typeface="Times New Roman"/>
                <a:ea typeface="Times New Roman"/>
                <a:cs typeface="Times New Roman"/>
                <a:sym typeface="Times New Roman"/>
              </a:rPr>
              <a:t> shows relation with optic chiasm</a:t>
            </a:r>
            <a:endParaRPr sz="1600">
              <a:latin typeface="Times New Roman"/>
              <a:ea typeface="Times New Roman"/>
              <a:cs typeface="Times New Roman"/>
              <a:sym typeface="Times New Roman"/>
            </a:endParaRPr>
          </a:p>
        </p:txBody>
      </p:sp>
      <p:sp>
        <p:nvSpPr>
          <p:cNvPr id="89" name="Google Shape;89;p14"/>
          <p:cNvSpPr txBox="1"/>
          <p:nvPr/>
        </p:nvSpPr>
        <p:spPr>
          <a:xfrm>
            <a:off x="8747150" y="10855150"/>
            <a:ext cx="5662800" cy="1436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2-3 </a:t>
            </a:r>
            <a:endParaRPr b="1" sz="1800">
              <a:latin typeface="Merriweather"/>
              <a:ea typeface="Merriweather"/>
              <a:cs typeface="Merriweather"/>
              <a:sym typeface="Merriweather"/>
            </a:endParaRPr>
          </a:p>
          <a:p>
            <a:pPr indent="0" lvl="0" marL="0" rtl="0" algn="l">
              <a:spcBef>
                <a:spcPts val="0"/>
              </a:spcBef>
              <a:spcAft>
                <a:spcPts val="0"/>
              </a:spcAft>
              <a:buNone/>
            </a:pPr>
            <a:r>
              <a:rPr lang="en" sz="1800">
                <a:solidFill>
                  <a:srgbClr val="B45F06"/>
                </a:solidFill>
                <a:latin typeface="Times New Roman"/>
                <a:ea typeface="Times New Roman"/>
                <a:cs typeface="Times New Roman"/>
                <a:sym typeface="Times New Roman"/>
              </a:rPr>
              <a:t>Dark Area on the left </a:t>
            </a:r>
            <a:r>
              <a:rPr lang="en" sz="1800">
                <a:solidFill>
                  <a:srgbClr val="B45F06"/>
                </a:solidFill>
                <a:latin typeface="Times New Roman"/>
                <a:ea typeface="Times New Roman"/>
                <a:cs typeface="Times New Roman"/>
                <a:sym typeface="Times New Roman"/>
              </a:rPr>
              <a:t>shows </a:t>
            </a:r>
            <a:r>
              <a:rPr lang="en" sz="1800">
                <a:solidFill>
                  <a:srgbClr val="B45F06"/>
                </a:solidFill>
                <a:latin typeface="Times New Roman"/>
                <a:ea typeface="Times New Roman"/>
                <a:cs typeface="Times New Roman"/>
                <a:sym typeface="Times New Roman"/>
              </a:rPr>
              <a:t>more vascularity </a:t>
            </a:r>
            <a:r>
              <a:rPr lang="en" sz="1800">
                <a:latin typeface="Times New Roman"/>
                <a:ea typeface="Times New Roman"/>
                <a:cs typeface="Times New Roman"/>
                <a:sym typeface="Times New Roman"/>
              </a:rPr>
              <a:t>(anterior pituitary).</a:t>
            </a:r>
            <a:endParaRPr sz="1800">
              <a:solidFill>
                <a:srgbClr val="E69138"/>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rgbClr val="B45F06"/>
                </a:solidFill>
                <a:latin typeface="Times New Roman"/>
                <a:ea typeface="Times New Roman"/>
                <a:cs typeface="Times New Roman"/>
                <a:sym typeface="Times New Roman"/>
              </a:rPr>
              <a:t>Light area on the right shows less vascularity and have more nerves</a:t>
            </a:r>
            <a:r>
              <a:rPr lang="en" sz="1800">
                <a:solidFill>
                  <a:srgbClr val="E69138"/>
                </a:solidFill>
                <a:latin typeface="Times New Roman"/>
                <a:ea typeface="Times New Roman"/>
                <a:cs typeface="Times New Roman"/>
                <a:sym typeface="Times New Roman"/>
              </a:rPr>
              <a:t> </a:t>
            </a:r>
            <a:r>
              <a:rPr lang="en" sz="1800">
                <a:latin typeface="Times New Roman"/>
                <a:ea typeface="Times New Roman"/>
                <a:cs typeface="Times New Roman"/>
                <a:sym typeface="Times New Roman"/>
              </a:rPr>
              <a:t>(posterior pituitary).</a:t>
            </a:r>
            <a:endParaRPr sz="1800">
              <a:solidFill>
                <a:srgbClr val="E69138"/>
              </a:solidFill>
              <a:latin typeface="Times New Roman"/>
              <a:ea typeface="Times New Roman"/>
              <a:cs typeface="Times New Roman"/>
              <a:sym typeface="Times New Roman"/>
            </a:endParaRPr>
          </a:p>
        </p:txBody>
      </p:sp>
      <p:sp>
        <p:nvSpPr>
          <p:cNvPr id="90" name="Google Shape;90;p14"/>
          <p:cNvSpPr/>
          <p:nvPr/>
        </p:nvSpPr>
        <p:spPr>
          <a:xfrm>
            <a:off x="330378" y="1252652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1" name="Google Shape;91;p14"/>
          <p:cNvSpPr txBox="1"/>
          <p:nvPr/>
        </p:nvSpPr>
        <p:spPr>
          <a:xfrm>
            <a:off x="857250" y="12423275"/>
            <a:ext cx="107139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Hypothalamic Control of Pituitary Secretions</a:t>
            </a:r>
            <a:endParaRPr sz="3600">
              <a:solidFill>
                <a:srgbClr val="F1C232"/>
              </a:solidFill>
              <a:latin typeface="Oswald"/>
              <a:ea typeface="Oswald"/>
              <a:cs typeface="Oswald"/>
              <a:sym typeface="Oswald"/>
            </a:endParaRPr>
          </a:p>
        </p:txBody>
      </p:sp>
      <p:sp>
        <p:nvSpPr>
          <p:cNvPr id="92" name="Google Shape;92;p14"/>
          <p:cNvSpPr txBox="1"/>
          <p:nvPr/>
        </p:nvSpPr>
        <p:spPr>
          <a:xfrm>
            <a:off x="325800" y="13088400"/>
            <a:ext cx="9040200" cy="17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Times New Roman"/>
                <a:ea typeface="Times New Roman"/>
                <a:cs typeface="Times New Roman"/>
                <a:sym typeface="Times New Roman"/>
              </a:rPr>
              <a:t>Almost all secretions by the pituitary are controlled by either:</a:t>
            </a:r>
            <a:endParaRPr sz="2600">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330200" lvl="0" marL="457200" rtl="0" algn="l">
              <a:spcBef>
                <a:spcPts val="0"/>
              </a:spcBef>
              <a:spcAft>
                <a:spcPts val="0"/>
              </a:spcAft>
              <a:buClr>
                <a:srgbClr val="FFD966"/>
              </a:buClr>
              <a:buSzPts val="1600"/>
              <a:buFont typeface="Times New Roman"/>
              <a:buChar char="➔"/>
            </a:pPr>
            <a:r>
              <a:rPr lang="en" sz="2600">
                <a:highlight>
                  <a:srgbClr val="FFF5DC"/>
                </a:highlight>
                <a:latin typeface="Times New Roman"/>
                <a:ea typeface="Times New Roman"/>
                <a:cs typeface="Times New Roman"/>
                <a:sym typeface="Times New Roman"/>
              </a:rPr>
              <a:t>Hormonal secretion</a:t>
            </a:r>
            <a:r>
              <a:rPr lang="en" sz="2600">
                <a:latin typeface="Times New Roman"/>
                <a:ea typeface="Times New Roman"/>
                <a:cs typeface="Times New Roman"/>
                <a:sym typeface="Times New Roman"/>
              </a:rPr>
              <a:t> of hypothalamus (Anterior pituitary).</a:t>
            </a:r>
            <a:endParaRPr sz="26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330200" lvl="0" marL="457200" rtl="0" algn="l">
              <a:spcBef>
                <a:spcPts val="0"/>
              </a:spcBef>
              <a:spcAft>
                <a:spcPts val="0"/>
              </a:spcAft>
              <a:buClr>
                <a:srgbClr val="FFD966"/>
              </a:buClr>
              <a:buSzPts val="1600"/>
              <a:buFont typeface="Times New Roman"/>
              <a:buChar char="➔"/>
            </a:pPr>
            <a:r>
              <a:rPr lang="en" sz="2600">
                <a:highlight>
                  <a:srgbClr val="FFF5DC"/>
                </a:highlight>
                <a:latin typeface="Times New Roman"/>
                <a:ea typeface="Times New Roman"/>
                <a:cs typeface="Times New Roman"/>
                <a:sym typeface="Times New Roman"/>
              </a:rPr>
              <a:t>Nervous signals</a:t>
            </a:r>
            <a:r>
              <a:rPr lang="en" sz="2600">
                <a:latin typeface="Times New Roman"/>
                <a:ea typeface="Times New Roman"/>
                <a:cs typeface="Times New Roman"/>
                <a:sym typeface="Times New Roman"/>
              </a:rPr>
              <a:t> from hypothalamus (Posterior pituitary).</a:t>
            </a:r>
            <a:endParaRPr sz="26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rPr b="1" lang="en" sz="2600">
                <a:highlight>
                  <a:srgbClr val="FFF5DC"/>
                </a:highlight>
                <a:latin typeface="Times New Roman"/>
                <a:ea typeface="Times New Roman"/>
                <a:cs typeface="Times New Roman"/>
                <a:sym typeface="Times New Roman"/>
              </a:rPr>
              <a:t>Hypothalamic-Pituitary Axis</a:t>
            </a:r>
            <a:r>
              <a:rPr lang="en" sz="2600">
                <a:latin typeface="Times New Roman"/>
                <a:ea typeface="Times New Roman"/>
                <a:cs typeface="Times New Roman"/>
                <a:sym typeface="Times New Roman"/>
              </a:rPr>
              <a:t> </a:t>
            </a:r>
            <a:r>
              <a:rPr lang="en" sz="2000">
                <a:latin typeface="Times New Roman"/>
                <a:ea typeface="Times New Roman"/>
                <a:cs typeface="Times New Roman"/>
                <a:sym typeface="Times New Roman"/>
              </a:rPr>
              <a:t>coordinate Thyroid gland, adrenal gland &amp; reproductive gland. It also control growth, milk production and osmoregulation.</a:t>
            </a:r>
            <a:endParaRPr sz="2000">
              <a:latin typeface="Times New Roman"/>
              <a:ea typeface="Times New Roman"/>
              <a:cs typeface="Times New Roman"/>
              <a:sym typeface="Times New Roman"/>
            </a:endParaRPr>
          </a:p>
          <a:p>
            <a:pPr indent="0" lvl="0" marL="457200" rtl="0" algn="l">
              <a:spcBef>
                <a:spcPts val="0"/>
              </a:spcBef>
              <a:spcAft>
                <a:spcPts val="0"/>
              </a:spcAft>
              <a:buNone/>
            </a:pPr>
            <a:r>
              <a:t/>
            </a:r>
            <a:endParaRPr sz="2600">
              <a:latin typeface="Times New Roman"/>
              <a:ea typeface="Times New Roman"/>
              <a:cs typeface="Times New Roman"/>
              <a:sym typeface="Times New Roman"/>
            </a:endParaRPr>
          </a:p>
        </p:txBody>
      </p:sp>
      <p:sp>
        <p:nvSpPr>
          <p:cNvPr id="93" name="Google Shape;93;p14"/>
          <p:cNvSpPr/>
          <p:nvPr/>
        </p:nvSpPr>
        <p:spPr>
          <a:xfrm>
            <a:off x="254178" y="16031727"/>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4" name="Google Shape;94;p14"/>
          <p:cNvSpPr txBox="1"/>
          <p:nvPr/>
        </p:nvSpPr>
        <p:spPr>
          <a:xfrm>
            <a:off x="781050" y="15928475"/>
            <a:ext cx="107139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Feedback Mechanism</a:t>
            </a:r>
            <a:endParaRPr>
              <a:solidFill>
                <a:srgbClr val="F1C232"/>
              </a:solidFill>
              <a:latin typeface="Oswald"/>
              <a:ea typeface="Oswald"/>
              <a:cs typeface="Oswald"/>
              <a:sym typeface="Oswald"/>
            </a:endParaRPr>
          </a:p>
        </p:txBody>
      </p:sp>
      <p:sp>
        <p:nvSpPr>
          <p:cNvPr id="95" name="Google Shape;95;p14"/>
          <p:cNvSpPr txBox="1"/>
          <p:nvPr/>
        </p:nvSpPr>
        <p:spPr>
          <a:xfrm>
            <a:off x="394300" y="16653325"/>
            <a:ext cx="13196400" cy="14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chemeClr val="dk1"/>
                </a:solidFill>
                <a:highlight>
                  <a:srgbClr val="FFF5DC"/>
                </a:highlight>
                <a:latin typeface="Times New Roman"/>
                <a:ea typeface="Times New Roman"/>
                <a:cs typeface="Times New Roman"/>
                <a:sym typeface="Times New Roman"/>
              </a:rPr>
              <a:t>Negative feedback</a:t>
            </a:r>
            <a:r>
              <a:rPr b="1" baseline="30000" lang="en" sz="2600">
                <a:solidFill>
                  <a:schemeClr val="dk1"/>
                </a:solidFill>
                <a:highlight>
                  <a:srgbClr val="FFF5DC"/>
                </a:highlight>
                <a:latin typeface="Times New Roman"/>
                <a:ea typeface="Times New Roman"/>
                <a:cs typeface="Times New Roman"/>
                <a:sym typeface="Times New Roman"/>
              </a:rPr>
              <a:t>1</a:t>
            </a:r>
            <a:r>
              <a:rPr lang="en" sz="2300">
                <a:solidFill>
                  <a:schemeClr val="dk1"/>
                </a:solidFill>
                <a:latin typeface="Times New Roman"/>
                <a:ea typeface="Times New Roman"/>
                <a:cs typeface="Times New Roman"/>
                <a:sym typeface="Times New Roman"/>
              </a:rPr>
              <a:t>: Release of hormone A stimulates the release of hormone B. Hormone B inhibits the release of hormone A.</a:t>
            </a:r>
            <a:endParaRPr b="1" sz="26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rPr b="1" lang="en" sz="2600">
                <a:highlight>
                  <a:srgbClr val="FFF5DC"/>
                </a:highlight>
                <a:latin typeface="Times New Roman"/>
                <a:ea typeface="Times New Roman"/>
                <a:cs typeface="Times New Roman"/>
                <a:sym typeface="Times New Roman"/>
              </a:rPr>
              <a:t>Positive feedback</a:t>
            </a:r>
            <a:r>
              <a:rPr b="1" baseline="30000" lang="en" sz="2600">
                <a:highlight>
                  <a:srgbClr val="FFF5DC"/>
                </a:highlight>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300">
                <a:latin typeface="Times New Roman"/>
                <a:ea typeface="Times New Roman"/>
                <a:cs typeface="Times New Roman"/>
                <a:sym typeface="Times New Roman"/>
              </a:rPr>
              <a:t>: Release of hormone A stimulates the release of hormone B. Hormone B stimulates further release of hormone A.</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pic>
        <p:nvPicPr>
          <p:cNvPr id="96" name="Google Shape;96;p14"/>
          <p:cNvPicPr preferRelativeResize="0"/>
          <p:nvPr/>
        </p:nvPicPr>
        <p:blipFill rotWithShape="1">
          <a:blip r:embed="rId6">
            <a:alphaModFix/>
          </a:blip>
          <a:srcRect b="6940" l="21048" r="20598" t="22958"/>
          <a:stretch/>
        </p:blipFill>
        <p:spPr>
          <a:xfrm>
            <a:off x="9422125" y="12651875"/>
            <a:ext cx="3929574" cy="2950484"/>
          </a:xfrm>
          <a:prstGeom prst="rect">
            <a:avLst/>
          </a:prstGeom>
          <a:noFill/>
          <a:ln cap="flat" cmpd="sng" w="9525">
            <a:solidFill>
              <a:srgbClr val="000000"/>
            </a:solidFill>
            <a:prstDash val="solid"/>
            <a:round/>
            <a:headEnd len="sm" w="sm" type="none"/>
            <a:tailEnd len="sm" w="sm" type="none"/>
          </a:ln>
        </p:spPr>
      </p:pic>
      <p:sp>
        <p:nvSpPr>
          <p:cNvPr id="97" name="Google Shape;97;p14"/>
          <p:cNvSpPr txBox="1"/>
          <p:nvPr/>
        </p:nvSpPr>
        <p:spPr>
          <a:xfrm>
            <a:off x="9263300" y="15497050"/>
            <a:ext cx="1887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2-4</a:t>
            </a:r>
            <a:endParaRPr b="1" sz="1800">
              <a:latin typeface="Merriweather"/>
              <a:ea typeface="Merriweather"/>
              <a:cs typeface="Merriweather"/>
              <a:sym typeface="Merriweather"/>
            </a:endParaRPr>
          </a:p>
        </p:txBody>
      </p:sp>
      <p:sp>
        <p:nvSpPr>
          <p:cNvPr id="98" name="Google Shape;98;p14"/>
          <p:cNvSpPr/>
          <p:nvPr/>
        </p:nvSpPr>
        <p:spPr>
          <a:xfrm>
            <a:off x="545100" y="183607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99" name="Google Shape;99;p14"/>
          <p:cNvSpPr/>
          <p:nvPr/>
        </p:nvSpPr>
        <p:spPr>
          <a:xfrm>
            <a:off x="0" y="18360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0" name="Google Shape;100;p14"/>
          <p:cNvSpPr txBox="1"/>
          <p:nvPr/>
        </p:nvSpPr>
        <p:spPr>
          <a:xfrm>
            <a:off x="-78025" y="18777275"/>
            <a:ext cx="14304300" cy="699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Negative feedback is usually the predominant controlling mechanism, that is, conditions or products resulting from action of hormone on target tissue tend to inhibit further secretion of the hormone to prevent oversecretion. For example, GH causes release of somatomedins from liver that inhibit </a:t>
            </a:r>
            <a:r>
              <a:rPr lang="en" sz="1500">
                <a:latin typeface="Times New Roman"/>
                <a:ea typeface="Times New Roman"/>
                <a:cs typeface="Times New Roman"/>
                <a:sym typeface="Times New Roman"/>
              </a:rPr>
              <a:t>further</a:t>
            </a:r>
            <a:r>
              <a:rPr lang="en" sz="1500">
                <a:latin typeface="Times New Roman"/>
                <a:ea typeface="Times New Roman"/>
                <a:cs typeface="Times New Roman"/>
                <a:sym typeface="Times New Roman"/>
              </a:rPr>
              <a:t> release of GH to </a:t>
            </a:r>
            <a:r>
              <a:rPr lang="en" sz="1500">
                <a:latin typeface="Times New Roman"/>
                <a:ea typeface="Times New Roman"/>
                <a:cs typeface="Times New Roman"/>
                <a:sym typeface="Times New Roman"/>
              </a:rPr>
              <a:t>maintain</a:t>
            </a:r>
            <a:r>
              <a:rPr lang="en" sz="1500">
                <a:latin typeface="Times New Roman"/>
                <a:ea typeface="Times New Roman"/>
                <a:cs typeface="Times New Roman"/>
                <a:sym typeface="Times New Roman"/>
              </a:rPr>
              <a:t> homeostasis.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In few cases, the conditions or products resulting from the action of hormone on target tissues results in further release of hormone, but eventually, all positive feedback reverts to negative feedback to maintain homeostasis, like in Figure 2-16.</a:t>
            </a:r>
            <a:endParaRPr sz="15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 name="Google Shape;106;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7" name="Google Shape;107;p1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108" name="Google Shape;108;p15"/>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109" name="Google Shape;109;p15"/>
          <p:cNvSpPr txBox="1"/>
          <p:nvPr/>
        </p:nvSpPr>
        <p:spPr>
          <a:xfrm>
            <a:off x="129114" y="30982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10" name="Google Shape;110;p15"/>
          <p:cNvSpPr/>
          <p:nvPr/>
        </p:nvSpPr>
        <p:spPr>
          <a:xfrm>
            <a:off x="12304175" y="19195125"/>
            <a:ext cx="765900" cy="376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15"/>
          <p:cNvPicPr preferRelativeResize="0"/>
          <p:nvPr/>
        </p:nvPicPr>
        <p:blipFill rotWithShape="1">
          <a:blip r:embed="rId3">
            <a:alphaModFix/>
          </a:blip>
          <a:srcRect b="23283" l="17821" r="24855" t="36668"/>
          <a:stretch/>
        </p:blipFill>
        <p:spPr>
          <a:xfrm>
            <a:off x="265650" y="1637775"/>
            <a:ext cx="6185773" cy="2827800"/>
          </a:xfrm>
          <a:prstGeom prst="rect">
            <a:avLst/>
          </a:prstGeom>
          <a:noFill/>
          <a:ln cap="flat" cmpd="sng" w="9525">
            <a:solidFill>
              <a:srgbClr val="000000"/>
            </a:solidFill>
            <a:prstDash val="solid"/>
            <a:round/>
            <a:headEnd len="sm" w="sm" type="none"/>
            <a:tailEnd len="sm" w="sm" type="none"/>
          </a:ln>
        </p:spPr>
      </p:pic>
      <p:pic>
        <p:nvPicPr>
          <p:cNvPr id="112" name="Google Shape;112;p15"/>
          <p:cNvPicPr preferRelativeResize="0"/>
          <p:nvPr/>
        </p:nvPicPr>
        <p:blipFill rotWithShape="1">
          <a:blip r:embed="rId4">
            <a:alphaModFix/>
          </a:blip>
          <a:srcRect b="19412" l="18418" r="24943" t="37941"/>
          <a:stretch/>
        </p:blipFill>
        <p:spPr>
          <a:xfrm>
            <a:off x="6863800" y="1516025"/>
            <a:ext cx="6645274" cy="3127176"/>
          </a:xfrm>
          <a:prstGeom prst="rect">
            <a:avLst/>
          </a:prstGeom>
          <a:noFill/>
          <a:ln cap="flat" cmpd="sng" w="9525">
            <a:solidFill>
              <a:srgbClr val="000000"/>
            </a:solidFill>
            <a:prstDash val="solid"/>
            <a:round/>
            <a:headEnd len="sm" w="sm" type="none"/>
            <a:tailEnd len="sm" w="sm" type="none"/>
          </a:ln>
        </p:spPr>
      </p:pic>
      <p:sp>
        <p:nvSpPr>
          <p:cNvPr id="113" name="Google Shape;113;p15"/>
          <p:cNvSpPr/>
          <p:nvPr/>
        </p:nvSpPr>
        <p:spPr>
          <a:xfrm>
            <a:off x="357728" y="563965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4" name="Google Shape;114;p15"/>
          <p:cNvSpPr txBox="1"/>
          <p:nvPr/>
        </p:nvSpPr>
        <p:spPr>
          <a:xfrm>
            <a:off x="884600" y="5536400"/>
            <a:ext cx="107139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Negative </a:t>
            </a:r>
            <a:r>
              <a:rPr lang="en" sz="3600">
                <a:solidFill>
                  <a:srgbClr val="F1C232"/>
                </a:solidFill>
                <a:latin typeface="Oswald"/>
                <a:ea typeface="Oswald"/>
                <a:cs typeface="Oswald"/>
                <a:sym typeface="Oswald"/>
              </a:rPr>
              <a:t>Feedback Mechanism (Long And Short Loop Reflexes)</a:t>
            </a:r>
            <a:endParaRPr>
              <a:solidFill>
                <a:srgbClr val="F1C232"/>
              </a:solidFill>
              <a:latin typeface="Oswald"/>
              <a:ea typeface="Oswald"/>
              <a:cs typeface="Oswald"/>
              <a:sym typeface="Oswald"/>
            </a:endParaRPr>
          </a:p>
        </p:txBody>
      </p:sp>
      <p:pic>
        <p:nvPicPr>
          <p:cNvPr id="115" name="Google Shape;115;p15"/>
          <p:cNvPicPr preferRelativeResize="0"/>
          <p:nvPr/>
        </p:nvPicPr>
        <p:blipFill rotWithShape="1">
          <a:blip r:embed="rId5">
            <a:alphaModFix/>
          </a:blip>
          <a:srcRect b="14541" l="29011" r="47324" t="23130"/>
          <a:stretch/>
        </p:blipFill>
        <p:spPr>
          <a:xfrm>
            <a:off x="8949000" y="6411225"/>
            <a:ext cx="3652800" cy="5372776"/>
          </a:xfrm>
          <a:prstGeom prst="rect">
            <a:avLst/>
          </a:prstGeom>
          <a:noFill/>
          <a:ln>
            <a:noFill/>
          </a:ln>
        </p:spPr>
      </p:pic>
      <p:sp>
        <p:nvSpPr>
          <p:cNvPr id="116" name="Google Shape;116;p15"/>
          <p:cNvSpPr txBox="1"/>
          <p:nvPr/>
        </p:nvSpPr>
        <p:spPr>
          <a:xfrm>
            <a:off x="379525" y="6781975"/>
            <a:ext cx="7957200" cy="5313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D966"/>
              </a:buClr>
              <a:buSzPts val="1800"/>
              <a:buFont typeface="Times New Roman"/>
              <a:buChar char="➔"/>
            </a:pPr>
            <a:r>
              <a:rPr b="1" lang="en" sz="2400">
                <a:solidFill>
                  <a:schemeClr val="dk1"/>
                </a:solidFill>
                <a:highlight>
                  <a:srgbClr val="FFF5DC"/>
                </a:highlight>
                <a:latin typeface="Times New Roman"/>
                <a:ea typeface="Times New Roman"/>
                <a:cs typeface="Times New Roman"/>
                <a:sym typeface="Times New Roman"/>
              </a:rPr>
              <a:t>Long-loop feedback</a:t>
            </a:r>
            <a:r>
              <a:rPr lang="en" sz="2400">
                <a:solidFill>
                  <a:schemeClr val="dk1"/>
                </a:solidFill>
                <a:latin typeface="Times New Roman"/>
                <a:ea typeface="Times New Roman"/>
                <a:cs typeface="Times New Roman"/>
                <a:sym typeface="Times New Roman"/>
              </a:rPr>
              <a:t> means that the hormone feeds back all the way to the hypothalamo-pituitary axis.</a:t>
            </a:r>
            <a:endParaRPr sz="24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rgbClr val="FFD966"/>
              </a:buClr>
              <a:buSzPts val="1800"/>
              <a:buFont typeface="Times New Roman"/>
              <a:buChar char="➔"/>
            </a:pPr>
            <a:r>
              <a:rPr b="1" lang="en" sz="2400">
                <a:solidFill>
                  <a:schemeClr val="dk1"/>
                </a:solidFill>
                <a:highlight>
                  <a:srgbClr val="FFF5DC"/>
                </a:highlight>
                <a:latin typeface="Times New Roman"/>
                <a:ea typeface="Times New Roman"/>
                <a:cs typeface="Times New Roman"/>
                <a:sym typeface="Times New Roman"/>
              </a:rPr>
              <a:t>Short-loop feedback</a:t>
            </a:r>
            <a:r>
              <a:rPr lang="en" sz="2400">
                <a:solidFill>
                  <a:schemeClr val="dk1"/>
                </a:solidFill>
                <a:latin typeface="Times New Roman"/>
                <a:ea typeface="Times New Roman"/>
                <a:cs typeface="Times New Roman"/>
                <a:sym typeface="Times New Roman"/>
              </a:rPr>
              <a:t> means that the anterior pituitary hormone feeds back on the hypothalamus to inhibit secretion of hypothalamic-releasing hormone.</a:t>
            </a:r>
            <a:endParaRPr sz="24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rgbClr val="FFD966"/>
              </a:buClr>
              <a:buSzPts val="1800"/>
              <a:buFont typeface="Times New Roman"/>
              <a:buChar char="➔"/>
            </a:pPr>
            <a:r>
              <a:rPr b="1" lang="en" sz="2400">
                <a:solidFill>
                  <a:schemeClr val="dk1"/>
                </a:solidFill>
                <a:highlight>
                  <a:srgbClr val="FFF5DC"/>
                </a:highlight>
                <a:latin typeface="Times New Roman"/>
                <a:ea typeface="Times New Roman"/>
                <a:cs typeface="Times New Roman"/>
                <a:sym typeface="Times New Roman"/>
              </a:rPr>
              <a:t>Ultrashort-loop feedback</a:t>
            </a:r>
            <a:r>
              <a:rPr lang="en" sz="2400">
                <a:solidFill>
                  <a:schemeClr val="dk1"/>
                </a:solidFill>
                <a:latin typeface="Times New Roman"/>
                <a:ea typeface="Times New Roman"/>
                <a:cs typeface="Times New Roman"/>
                <a:sym typeface="Times New Roman"/>
              </a:rPr>
              <a:t> in which the hypothalamic hormone inhibits its own secretion.</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rgbClr val="999999"/>
                </a:solidFill>
                <a:latin typeface="Times New Roman"/>
                <a:ea typeface="Times New Roman"/>
                <a:cs typeface="Times New Roman"/>
                <a:sym typeface="Times New Roman"/>
              </a:rPr>
              <a:t>Note: Feedback is considered a short loop only when hormones of anterior pituitary inhibit the hypothalamus.</a:t>
            </a:r>
            <a:endParaRPr sz="2000">
              <a:solidFill>
                <a:srgbClr val="999999"/>
              </a:solidFill>
              <a:latin typeface="Times New Roman"/>
              <a:ea typeface="Times New Roman"/>
              <a:cs typeface="Times New Roman"/>
              <a:sym typeface="Times New Roman"/>
            </a:endParaRPr>
          </a:p>
        </p:txBody>
      </p:sp>
      <p:sp>
        <p:nvSpPr>
          <p:cNvPr id="117" name="Google Shape;117;p15"/>
          <p:cNvSpPr/>
          <p:nvPr/>
        </p:nvSpPr>
        <p:spPr>
          <a:xfrm>
            <a:off x="264228" y="1205300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8" name="Google Shape;118;p15"/>
          <p:cNvSpPr txBox="1"/>
          <p:nvPr/>
        </p:nvSpPr>
        <p:spPr>
          <a:xfrm>
            <a:off x="714900" y="11949750"/>
            <a:ext cx="119811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Control of Anterior Pituitary (Adenohypophysis) By Hypothalamus</a:t>
            </a:r>
            <a:endParaRPr sz="3600">
              <a:solidFill>
                <a:srgbClr val="F1C232"/>
              </a:solidFill>
              <a:latin typeface="Oswald"/>
              <a:ea typeface="Oswald"/>
              <a:cs typeface="Oswald"/>
              <a:sym typeface="Oswald"/>
            </a:endParaRPr>
          </a:p>
        </p:txBody>
      </p:sp>
      <p:sp>
        <p:nvSpPr>
          <p:cNvPr id="119" name="Google Shape;119;p15"/>
          <p:cNvSpPr txBox="1"/>
          <p:nvPr/>
        </p:nvSpPr>
        <p:spPr>
          <a:xfrm>
            <a:off x="253175" y="12569075"/>
            <a:ext cx="13502700" cy="3127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Font typeface="Times New Roman"/>
              <a:buChar char="-"/>
            </a:pPr>
            <a:r>
              <a:rPr b="1" lang="en" sz="2200">
                <a:highlight>
                  <a:srgbClr val="FFF5DC"/>
                </a:highlight>
                <a:latin typeface="Times New Roman"/>
                <a:ea typeface="Times New Roman"/>
                <a:cs typeface="Times New Roman"/>
                <a:sym typeface="Times New Roman"/>
              </a:rPr>
              <a:t>Special neurons</a:t>
            </a:r>
            <a:r>
              <a:rPr lang="en" sz="2200">
                <a:latin typeface="Times New Roman"/>
                <a:ea typeface="Times New Roman"/>
                <a:cs typeface="Times New Roman"/>
                <a:sym typeface="Times New Roman"/>
              </a:rPr>
              <a:t> in the hypothalamus synthesize and secrete the hypothalamic releasing and inhibitory hormones that control secretion of anterior pituitary. </a:t>
            </a:r>
            <a:endParaRPr sz="22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Neurons send their nerve fibers to the </a:t>
            </a:r>
            <a:r>
              <a:rPr lang="en" sz="2200">
                <a:highlight>
                  <a:srgbClr val="FFF5DC"/>
                </a:highlight>
                <a:latin typeface="Times New Roman"/>
                <a:ea typeface="Times New Roman"/>
                <a:cs typeface="Times New Roman"/>
                <a:sym typeface="Times New Roman"/>
              </a:rPr>
              <a:t>median eminence</a:t>
            </a:r>
            <a:r>
              <a:rPr lang="en" sz="2200">
                <a:latin typeface="Times New Roman"/>
                <a:ea typeface="Times New Roman"/>
                <a:cs typeface="Times New Roman"/>
                <a:sym typeface="Times New Roman"/>
              </a:rPr>
              <a:t> (extension of hypothalamic tissue into the pituitary stalk).</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Hormones are secreted to the tissue fluids, absorbed into the </a:t>
            </a:r>
            <a:r>
              <a:rPr lang="en" sz="2200">
                <a:highlight>
                  <a:srgbClr val="FFF5DC"/>
                </a:highlight>
                <a:latin typeface="Times New Roman"/>
                <a:ea typeface="Times New Roman"/>
                <a:cs typeface="Times New Roman"/>
                <a:sym typeface="Times New Roman"/>
              </a:rPr>
              <a:t>Hypothalamic-Hypophysial Portal System</a:t>
            </a:r>
            <a:r>
              <a:rPr lang="en" sz="2200">
                <a:latin typeface="Times New Roman"/>
                <a:ea typeface="Times New Roman"/>
                <a:cs typeface="Times New Roman"/>
                <a:sym typeface="Times New Roman"/>
              </a:rPr>
              <a:t> and transported to the sinuses of the anterior pituitary.</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highlight>
                  <a:srgbClr val="FFF5DC"/>
                </a:highlight>
                <a:latin typeface="Times New Roman"/>
                <a:ea typeface="Times New Roman"/>
                <a:cs typeface="Times New Roman"/>
                <a:sym typeface="Times New Roman"/>
              </a:rPr>
              <a:t>Anterior pituitary gland</a:t>
            </a:r>
            <a:r>
              <a:rPr lang="en" sz="2200">
                <a:latin typeface="Times New Roman"/>
                <a:ea typeface="Times New Roman"/>
                <a:cs typeface="Times New Roman"/>
                <a:sym typeface="Times New Roman"/>
              </a:rPr>
              <a:t> is connected to hypothalamus by portal system called </a:t>
            </a:r>
            <a:r>
              <a:rPr lang="en" sz="2200">
                <a:highlight>
                  <a:srgbClr val="FFF5DC"/>
                </a:highlight>
                <a:latin typeface="Times New Roman"/>
                <a:ea typeface="Times New Roman"/>
                <a:cs typeface="Times New Roman"/>
                <a:sym typeface="Times New Roman"/>
              </a:rPr>
              <a:t>(Hypothalamic-Hypophysial Portal Vessels)</a:t>
            </a:r>
            <a:endParaRPr sz="2200">
              <a:highlight>
                <a:srgbClr val="FFF5DC"/>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p:txBody>
      </p:sp>
      <p:pic>
        <p:nvPicPr>
          <p:cNvPr id="120" name="Google Shape;120;p15"/>
          <p:cNvPicPr preferRelativeResize="0"/>
          <p:nvPr/>
        </p:nvPicPr>
        <p:blipFill rotWithShape="1">
          <a:blip r:embed="rId6">
            <a:alphaModFix/>
          </a:blip>
          <a:srcRect b="0" l="19713" r="28135" t="50409"/>
          <a:stretch/>
        </p:blipFill>
        <p:spPr>
          <a:xfrm>
            <a:off x="9159475" y="16731686"/>
            <a:ext cx="3231849" cy="2617789"/>
          </a:xfrm>
          <a:prstGeom prst="rect">
            <a:avLst/>
          </a:prstGeom>
          <a:noFill/>
          <a:ln cap="flat" cmpd="sng" w="9525">
            <a:solidFill>
              <a:srgbClr val="000000"/>
            </a:solidFill>
            <a:prstDash val="solid"/>
            <a:round/>
            <a:headEnd len="sm" w="sm" type="none"/>
            <a:tailEnd len="sm" w="sm" type="none"/>
          </a:ln>
        </p:spPr>
      </p:pic>
      <p:sp>
        <p:nvSpPr>
          <p:cNvPr id="121" name="Google Shape;121;p15"/>
          <p:cNvSpPr txBox="1"/>
          <p:nvPr/>
        </p:nvSpPr>
        <p:spPr>
          <a:xfrm>
            <a:off x="880975" y="19247700"/>
            <a:ext cx="6324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2-8 </a:t>
            </a:r>
            <a:r>
              <a:rPr b="1" lang="en">
                <a:solidFill>
                  <a:srgbClr val="B45F06"/>
                </a:solidFill>
                <a:latin typeface="Merriweather"/>
                <a:ea typeface="Merriweather"/>
                <a:cs typeface="Merriweather"/>
                <a:sym typeface="Merriweather"/>
              </a:rPr>
              <a:t>4th step is the release to circulation.</a:t>
            </a:r>
            <a:endParaRPr b="1">
              <a:solidFill>
                <a:srgbClr val="B45F06"/>
              </a:solidFill>
              <a:latin typeface="Merriweather"/>
              <a:ea typeface="Merriweather"/>
              <a:cs typeface="Merriweather"/>
              <a:sym typeface="Merriweather"/>
            </a:endParaRPr>
          </a:p>
        </p:txBody>
      </p:sp>
      <p:pic>
        <p:nvPicPr>
          <p:cNvPr id="122" name="Google Shape;122;p15"/>
          <p:cNvPicPr preferRelativeResize="0"/>
          <p:nvPr/>
        </p:nvPicPr>
        <p:blipFill rotWithShape="1">
          <a:blip r:embed="rId7">
            <a:alphaModFix/>
          </a:blip>
          <a:srcRect b="16154" l="0" r="0" t="19992"/>
          <a:stretch/>
        </p:blipFill>
        <p:spPr>
          <a:xfrm>
            <a:off x="638700" y="16550475"/>
            <a:ext cx="5198918" cy="2827800"/>
          </a:xfrm>
          <a:prstGeom prst="rect">
            <a:avLst/>
          </a:prstGeom>
          <a:noFill/>
          <a:ln cap="flat" cmpd="sng" w="9525">
            <a:solidFill>
              <a:srgbClr val="000000"/>
            </a:solidFill>
            <a:prstDash val="solid"/>
            <a:round/>
            <a:headEnd len="sm" w="sm" type="none"/>
            <a:tailEnd len="sm" w="sm" type="none"/>
          </a:ln>
        </p:spPr>
      </p:pic>
      <p:sp>
        <p:nvSpPr>
          <p:cNvPr id="123" name="Google Shape;123;p15"/>
          <p:cNvSpPr txBox="1"/>
          <p:nvPr/>
        </p:nvSpPr>
        <p:spPr>
          <a:xfrm>
            <a:off x="7882025" y="19256975"/>
            <a:ext cx="60831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2-9 </a:t>
            </a:r>
            <a:r>
              <a:rPr lang="en">
                <a:solidFill>
                  <a:srgbClr val="B45F06"/>
                </a:solidFill>
                <a:latin typeface="Merriweather"/>
                <a:ea typeface="Merriweather"/>
                <a:cs typeface="Merriweather"/>
                <a:sym typeface="Merriweather"/>
              </a:rPr>
              <a:t>What type of secretion is it? neuroendocrine</a:t>
            </a:r>
            <a:endParaRPr>
              <a:solidFill>
                <a:srgbClr val="B45F06"/>
              </a:solidFill>
              <a:latin typeface="Merriweather"/>
              <a:ea typeface="Merriweather"/>
              <a:cs typeface="Merriweather"/>
              <a:sym typeface="Merriweather"/>
            </a:endParaRPr>
          </a:p>
        </p:txBody>
      </p:sp>
      <p:sp>
        <p:nvSpPr>
          <p:cNvPr id="124" name="Google Shape;124;p15"/>
          <p:cNvSpPr txBox="1"/>
          <p:nvPr/>
        </p:nvSpPr>
        <p:spPr>
          <a:xfrm>
            <a:off x="2414888" y="4560900"/>
            <a:ext cx="1887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2-5</a:t>
            </a:r>
            <a:endParaRPr b="1" sz="1800">
              <a:latin typeface="Merriweather"/>
              <a:ea typeface="Merriweather"/>
              <a:cs typeface="Merriweather"/>
              <a:sym typeface="Merriweather"/>
            </a:endParaRPr>
          </a:p>
        </p:txBody>
      </p:sp>
      <p:sp>
        <p:nvSpPr>
          <p:cNvPr id="125" name="Google Shape;125;p15"/>
          <p:cNvSpPr txBox="1"/>
          <p:nvPr/>
        </p:nvSpPr>
        <p:spPr>
          <a:xfrm>
            <a:off x="9444600" y="4567000"/>
            <a:ext cx="1887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2-6</a:t>
            </a:r>
            <a:endParaRPr b="1" sz="1800">
              <a:latin typeface="Merriweather"/>
              <a:ea typeface="Merriweather"/>
              <a:cs typeface="Merriweather"/>
              <a:sym typeface="Merriweather"/>
            </a:endParaRPr>
          </a:p>
        </p:txBody>
      </p:sp>
      <p:sp>
        <p:nvSpPr>
          <p:cNvPr id="126" name="Google Shape;126;p15"/>
          <p:cNvSpPr txBox="1"/>
          <p:nvPr/>
        </p:nvSpPr>
        <p:spPr>
          <a:xfrm>
            <a:off x="11182775" y="6494425"/>
            <a:ext cx="18873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2-7</a:t>
            </a:r>
            <a:endParaRPr b="1" sz="1800">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16"/>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2" name="Google Shape;132;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3" name="Google Shape;133;p1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134" name="Google Shape;134;p16"/>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135" name="Google Shape;135;p16"/>
          <p:cNvSpPr txBox="1"/>
          <p:nvPr/>
        </p:nvSpPr>
        <p:spPr>
          <a:xfrm>
            <a:off x="129114" y="30982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36" name="Google Shape;136;p16"/>
          <p:cNvSpPr/>
          <p:nvPr/>
        </p:nvSpPr>
        <p:spPr>
          <a:xfrm>
            <a:off x="3357975" y="1311275"/>
            <a:ext cx="6324300" cy="1472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Hypothalamic Releasing And Inhibiting Hormones</a:t>
            </a:r>
            <a:endParaRPr sz="3000">
              <a:latin typeface="Times New Roman"/>
              <a:ea typeface="Times New Roman"/>
              <a:cs typeface="Times New Roman"/>
              <a:sym typeface="Times New Roman"/>
            </a:endParaRPr>
          </a:p>
        </p:txBody>
      </p:sp>
      <p:sp>
        <p:nvSpPr>
          <p:cNvPr id="137" name="Google Shape;137;p16"/>
          <p:cNvSpPr/>
          <p:nvPr/>
        </p:nvSpPr>
        <p:spPr>
          <a:xfrm>
            <a:off x="177500" y="3502025"/>
            <a:ext cx="2160000" cy="964200"/>
          </a:xfrm>
          <a:prstGeom prst="roundRect">
            <a:avLst>
              <a:gd fmla="val 16667" name="adj"/>
            </a:avLst>
          </a:prstGeom>
          <a:noFill/>
          <a:ln cap="flat" cmpd="sng" w="285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releasing</a:t>
            </a:r>
            <a:r>
              <a:rPr lang="en" sz="1800">
                <a:latin typeface="Times New Roman"/>
                <a:ea typeface="Times New Roman"/>
                <a:cs typeface="Times New Roman"/>
                <a:sym typeface="Times New Roman"/>
              </a:rPr>
              <a:t> </a:t>
            </a:r>
            <a:r>
              <a:rPr lang="en" sz="1800">
                <a:latin typeface="Times New Roman"/>
                <a:ea typeface="Times New Roman"/>
                <a:cs typeface="Times New Roman"/>
                <a:sym typeface="Times New Roman"/>
              </a:rPr>
              <a:t>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(GHRH)</a:t>
            </a:r>
            <a:endParaRPr sz="1800">
              <a:latin typeface="Times New Roman"/>
              <a:ea typeface="Times New Roman"/>
              <a:cs typeface="Times New Roman"/>
              <a:sym typeface="Times New Roman"/>
            </a:endParaRPr>
          </a:p>
        </p:txBody>
      </p:sp>
      <p:sp>
        <p:nvSpPr>
          <p:cNvPr id="138" name="Google Shape;138;p16"/>
          <p:cNvSpPr/>
          <p:nvPr/>
        </p:nvSpPr>
        <p:spPr>
          <a:xfrm>
            <a:off x="2522425" y="3502025"/>
            <a:ext cx="2086200" cy="9642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inhibiting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(GHIH)</a:t>
            </a:r>
            <a:endParaRPr sz="1800">
              <a:latin typeface="Times New Roman"/>
              <a:ea typeface="Times New Roman"/>
              <a:cs typeface="Times New Roman"/>
              <a:sym typeface="Times New Roman"/>
            </a:endParaRPr>
          </a:p>
        </p:txBody>
      </p:sp>
      <p:sp>
        <p:nvSpPr>
          <p:cNvPr id="139" name="Google Shape;139;p16"/>
          <p:cNvSpPr/>
          <p:nvPr/>
        </p:nvSpPr>
        <p:spPr>
          <a:xfrm>
            <a:off x="7205925" y="3502025"/>
            <a:ext cx="23598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Corticotropin-releasing hormone (CRH)</a:t>
            </a:r>
            <a:endParaRPr sz="1700">
              <a:latin typeface="Times New Roman"/>
              <a:ea typeface="Times New Roman"/>
              <a:cs typeface="Times New Roman"/>
              <a:sym typeface="Times New Roman"/>
            </a:endParaRPr>
          </a:p>
        </p:txBody>
      </p:sp>
      <p:sp>
        <p:nvSpPr>
          <p:cNvPr id="140" name="Google Shape;140;p16"/>
          <p:cNvSpPr/>
          <p:nvPr/>
        </p:nvSpPr>
        <p:spPr>
          <a:xfrm>
            <a:off x="9637413" y="3560775"/>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Gonadotropin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(GnRH)</a:t>
            </a:r>
            <a:endParaRPr sz="1800">
              <a:latin typeface="Times New Roman"/>
              <a:ea typeface="Times New Roman"/>
              <a:cs typeface="Times New Roman"/>
              <a:sym typeface="Times New Roman"/>
            </a:endParaRPr>
          </a:p>
        </p:txBody>
      </p:sp>
      <p:sp>
        <p:nvSpPr>
          <p:cNvPr id="141" name="Google Shape;141;p16"/>
          <p:cNvSpPr/>
          <p:nvPr/>
        </p:nvSpPr>
        <p:spPr>
          <a:xfrm>
            <a:off x="11869100" y="3502025"/>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Prolactin inhibitory hormone (PIH)</a:t>
            </a:r>
            <a:endParaRPr sz="1800">
              <a:latin typeface="Times New Roman"/>
              <a:ea typeface="Times New Roman"/>
              <a:cs typeface="Times New Roman"/>
              <a:sym typeface="Times New Roman"/>
            </a:endParaRPr>
          </a:p>
        </p:txBody>
      </p:sp>
      <p:cxnSp>
        <p:nvCxnSpPr>
          <p:cNvPr id="142" name="Google Shape;142;p16"/>
          <p:cNvCxnSpPr>
            <a:stCxn id="136" idx="2"/>
            <a:endCxn id="137" idx="0"/>
          </p:cNvCxnSpPr>
          <p:nvPr/>
        </p:nvCxnSpPr>
        <p:spPr>
          <a:xfrm rot="5400000">
            <a:off x="3529725" y="511775"/>
            <a:ext cx="718200" cy="52626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43" name="Google Shape;143;p16"/>
          <p:cNvCxnSpPr>
            <a:stCxn id="136" idx="2"/>
            <a:endCxn id="138" idx="0"/>
          </p:cNvCxnSpPr>
          <p:nvPr/>
        </p:nvCxnSpPr>
        <p:spPr>
          <a:xfrm rot="5400000">
            <a:off x="4683675" y="1665725"/>
            <a:ext cx="718200" cy="29547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44" name="Google Shape;144;p16"/>
          <p:cNvCxnSpPr>
            <a:stCxn id="136" idx="2"/>
            <a:endCxn id="139" idx="0"/>
          </p:cNvCxnSpPr>
          <p:nvPr/>
        </p:nvCxnSpPr>
        <p:spPr>
          <a:xfrm flipH="1" rot="-5400000">
            <a:off x="7093875" y="2210225"/>
            <a:ext cx="718200" cy="18657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45" name="Google Shape;145;p16"/>
          <p:cNvCxnSpPr>
            <a:stCxn id="136" idx="2"/>
            <a:endCxn id="140" idx="0"/>
          </p:cNvCxnSpPr>
          <p:nvPr/>
        </p:nvCxnSpPr>
        <p:spPr>
          <a:xfrm flipH="1" rot="-5400000">
            <a:off x="8230425" y="1073675"/>
            <a:ext cx="776700" cy="4197300"/>
          </a:xfrm>
          <a:prstGeom prst="curvedConnector3">
            <a:avLst>
              <a:gd fmla="val 50006" name="adj1"/>
            </a:avLst>
          </a:prstGeom>
          <a:noFill/>
          <a:ln cap="flat" cmpd="sng" w="19050">
            <a:solidFill>
              <a:srgbClr val="FFE599"/>
            </a:solidFill>
            <a:prstDash val="solid"/>
            <a:round/>
            <a:headEnd len="med" w="med" type="none"/>
            <a:tailEnd len="med" w="med" type="none"/>
          </a:ln>
        </p:spPr>
      </p:cxnSp>
      <p:cxnSp>
        <p:nvCxnSpPr>
          <p:cNvPr id="146" name="Google Shape;146;p16"/>
          <p:cNvCxnSpPr>
            <a:stCxn id="136" idx="2"/>
            <a:endCxn id="141" idx="0"/>
          </p:cNvCxnSpPr>
          <p:nvPr/>
        </p:nvCxnSpPr>
        <p:spPr>
          <a:xfrm flipH="1" rot="-5400000">
            <a:off x="9357075" y="-52975"/>
            <a:ext cx="718200" cy="63921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47" name="Google Shape;147;p16"/>
          <p:cNvSpPr/>
          <p:nvPr/>
        </p:nvSpPr>
        <p:spPr>
          <a:xfrm>
            <a:off x="4734625" y="3502025"/>
            <a:ext cx="23598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Thyrotropin-releasing hormone (TRH)</a:t>
            </a:r>
            <a:endParaRPr sz="1800">
              <a:latin typeface="Times New Roman"/>
              <a:ea typeface="Times New Roman"/>
              <a:cs typeface="Times New Roman"/>
              <a:sym typeface="Times New Roman"/>
            </a:endParaRPr>
          </a:p>
        </p:txBody>
      </p:sp>
      <p:cxnSp>
        <p:nvCxnSpPr>
          <p:cNvPr id="148" name="Google Shape;148;p16"/>
          <p:cNvCxnSpPr>
            <a:stCxn id="136" idx="2"/>
            <a:endCxn id="147" idx="0"/>
          </p:cNvCxnSpPr>
          <p:nvPr/>
        </p:nvCxnSpPr>
        <p:spPr>
          <a:xfrm rot="5400000">
            <a:off x="5858175" y="2840225"/>
            <a:ext cx="718200" cy="6057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49" name="Google Shape;149;p16"/>
          <p:cNvSpPr/>
          <p:nvPr/>
        </p:nvSpPr>
        <p:spPr>
          <a:xfrm>
            <a:off x="406850" y="5149375"/>
            <a:ext cx="13043100" cy="52533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cxnSp>
        <p:nvCxnSpPr>
          <p:cNvPr id="150" name="Google Shape;150;p16"/>
          <p:cNvCxnSpPr>
            <a:stCxn id="137" idx="2"/>
            <a:endCxn id="149" idx="1"/>
          </p:cNvCxnSpPr>
          <p:nvPr/>
        </p:nvCxnSpPr>
        <p:spPr>
          <a:xfrm rot="5400000">
            <a:off x="-822850" y="5695775"/>
            <a:ext cx="3309900" cy="850800"/>
          </a:xfrm>
          <a:prstGeom prst="curvedConnector4">
            <a:avLst>
              <a:gd fmla="val 10320" name="adj1"/>
              <a:gd fmla="val 127971" name="adj2"/>
            </a:avLst>
          </a:prstGeom>
          <a:noFill/>
          <a:ln cap="flat" cmpd="sng" w="19050">
            <a:solidFill>
              <a:srgbClr val="FFE599"/>
            </a:solidFill>
            <a:prstDash val="solid"/>
            <a:round/>
            <a:headEnd len="med" w="med" type="none"/>
            <a:tailEnd len="med" w="med" type="none"/>
          </a:ln>
        </p:spPr>
      </p:cxnSp>
      <p:pic>
        <p:nvPicPr>
          <p:cNvPr id="151" name="Google Shape;151;p16"/>
          <p:cNvPicPr preferRelativeResize="0"/>
          <p:nvPr/>
        </p:nvPicPr>
        <p:blipFill rotWithShape="1">
          <a:blip r:embed="rId3">
            <a:alphaModFix/>
          </a:blip>
          <a:srcRect b="3287" l="54140" r="5754" t="21144"/>
          <a:stretch/>
        </p:blipFill>
        <p:spPr>
          <a:xfrm>
            <a:off x="2337500" y="6439127"/>
            <a:ext cx="2086200" cy="3348654"/>
          </a:xfrm>
          <a:prstGeom prst="rect">
            <a:avLst/>
          </a:prstGeom>
          <a:noFill/>
          <a:ln cap="flat" cmpd="sng" w="9525">
            <a:solidFill>
              <a:srgbClr val="000000"/>
            </a:solidFill>
            <a:prstDash val="solid"/>
            <a:round/>
            <a:headEnd len="sm" w="sm" type="none"/>
            <a:tailEnd len="sm" w="sm" type="none"/>
          </a:ln>
        </p:spPr>
      </p:pic>
      <p:pic>
        <p:nvPicPr>
          <p:cNvPr id="152" name="Google Shape;152;p16"/>
          <p:cNvPicPr preferRelativeResize="0"/>
          <p:nvPr/>
        </p:nvPicPr>
        <p:blipFill rotWithShape="1">
          <a:blip r:embed="rId4">
            <a:alphaModFix/>
          </a:blip>
          <a:srcRect b="7636" l="2534" r="2553" t="2733"/>
          <a:stretch/>
        </p:blipFill>
        <p:spPr>
          <a:xfrm>
            <a:off x="7716600" y="5336675"/>
            <a:ext cx="3927550" cy="2285500"/>
          </a:xfrm>
          <a:prstGeom prst="rect">
            <a:avLst/>
          </a:prstGeom>
          <a:noFill/>
          <a:ln cap="flat" cmpd="sng" w="9525">
            <a:solidFill>
              <a:srgbClr val="000000"/>
            </a:solidFill>
            <a:prstDash val="solid"/>
            <a:round/>
            <a:headEnd len="sm" w="sm" type="none"/>
            <a:tailEnd len="sm" w="sm" type="none"/>
          </a:ln>
        </p:spPr>
      </p:pic>
      <p:sp>
        <p:nvSpPr>
          <p:cNvPr id="153" name="Google Shape;153;p16"/>
          <p:cNvSpPr txBox="1"/>
          <p:nvPr/>
        </p:nvSpPr>
        <p:spPr>
          <a:xfrm>
            <a:off x="5892000" y="7657025"/>
            <a:ext cx="7566000" cy="23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2-11</a:t>
            </a:r>
            <a:r>
              <a:rPr b="1" lang="en" sz="1800">
                <a:solidFill>
                  <a:schemeClr val="dk1"/>
                </a:solidFill>
                <a:latin typeface="Merriweather"/>
                <a:ea typeface="Merriweather"/>
                <a:cs typeface="Merriweather"/>
                <a:sym typeface="Merriweather"/>
              </a:rPr>
              <a:t> </a:t>
            </a:r>
            <a:r>
              <a:rPr lang="en" sz="1500">
                <a:solidFill>
                  <a:srgbClr val="999999"/>
                </a:solidFill>
                <a:latin typeface="Times New Roman"/>
                <a:ea typeface="Times New Roman"/>
                <a:cs typeface="Times New Roman"/>
                <a:sym typeface="Times New Roman"/>
              </a:rPr>
              <a:t>Growth hormone secretion is regulated by negative feedback (see Fig 2-7). Three feedback loops including both long and short loops are involved.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rgbClr val="999999"/>
                </a:solidFill>
                <a:latin typeface="Times New Roman"/>
                <a:ea typeface="Times New Roman"/>
                <a:cs typeface="Times New Roman"/>
                <a:sym typeface="Times New Roman"/>
              </a:rPr>
              <a:t>(1) GHRH inhibits its own secretion from the hypothalamus via an ultrashort-loop feedback.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rgbClr val="999999"/>
                </a:solidFill>
                <a:latin typeface="Times New Roman"/>
                <a:ea typeface="Times New Roman"/>
                <a:cs typeface="Times New Roman"/>
                <a:sym typeface="Times New Roman"/>
              </a:rPr>
              <a:t>(2) Somatomedins, which are byproducts of the growth hormone action on target tissues, inhibit secretion of growth hormone by the anterior pituitary.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rgbClr val="999999"/>
                </a:solidFill>
                <a:latin typeface="Times New Roman"/>
                <a:ea typeface="Times New Roman"/>
                <a:cs typeface="Times New Roman"/>
                <a:sym typeface="Times New Roman"/>
              </a:rPr>
              <a:t>(3) Both growth hormone and somatomedins stimulate the secretion of somatostatin by the hypothalamus. </a:t>
            </a:r>
            <a:endParaRPr sz="15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500">
                <a:solidFill>
                  <a:srgbClr val="999999"/>
                </a:solidFill>
                <a:latin typeface="Times New Roman"/>
                <a:ea typeface="Times New Roman"/>
                <a:cs typeface="Times New Roman"/>
                <a:sym typeface="Times New Roman"/>
              </a:rPr>
              <a:t>The overall effect of this third loop is inhibitory (i.e., negative feedback) because somatostatin inhibits growth hormone secretion by the anterior pituitary.</a:t>
            </a:r>
            <a:endParaRPr sz="1500">
              <a:solidFill>
                <a:srgbClr val="999999"/>
              </a:solidFill>
              <a:latin typeface="Times New Roman"/>
              <a:ea typeface="Times New Roman"/>
              <a:cs typeface="Times New Roman"/>
              <a:sym typeface="Times New Roman"/>
            </a:endParaRPr>
          </a:p>
        </p:txBody>
      </p:sp>
      <p:sp>
        <p:nvSpPr>
          <p:cNvPr id="154" name="Google Shape;154;p16"/>
          <p:cNvSpPr txBox="1"/>
          <p:nvPr/>
        </p:nvSpPr>
        <p:spPr>
          <a:xfrm>
            <a:off x="2453000" y="9616075"/>
            <a:ext cx="2160000" cy="624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2-10</a:t>
            </a:r>
            <a:endParaRPr b="1">
              <a:solidFill>
                <a:srgbClr val="E69138"/>
              </a:solidFill>
              <a:latin typeface="Merriweather"/>
              <a:ea typeface="Merriweather"/>
              <a:cs typeface="Merriweather"/>
              <a:sym typeface="Merriweather"/>
            </a:endParaRPr>
          </a:p>
        </p:txBody>
      </p:sp>
      <p:cxnSp>
        <p:nvCxnSpPr>
          <p:cNvPr id="155" name="Google Shape;155;p16"/>
          <p:cNvCxnSpPr/>
          <p:nvPr/>
        </p:nvCxnSpPr>
        <p:spPr>
          <a:xfrm flipH="1">
            <a:off x="486225" y="4486950"/>
            <a:ext cx="3079200" cy="633900"/>
          </a:xfrm>
          <a:prstGeom prst="curvedConnector3">
            <a:avLst>
              <a:gd fmla="val 50000" name="adj1"/>
            </a:avLst>
          </a:prstGeom>
          <a:noFill/>
          <a:ln cap="flat" cmpd="sng" w="19050">
            <a:solidFill>
              <a:srgbClr val="FFE599"/>
            </a:solidFill>
            <a:prstDash val="solid"/>
            <a:round/>
            <a:headEnd len="med" w="med" type="none"/>
            <a:tailEnd len="med" w="med" type="none"/>
          </a:ln>
        </p:spPr>
      </p:cxnSp>
      <p:sp>
        <p:nvSpPr>
          <p:cNvPr id="156" name="Google Shape;156;p16"/>
          <p:cNvSpPr txBox="1"/>
          <p:nvPr/>
        </p:nvSpPr>
        <p:spPr>
          <a:xfrm>
            <a:off x="684900" y="5229175"/>
            <a:ext cx="6845400" cy="119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GHRH</a:t>
            </a:r>
            <a:r>
              <a:rPr lang="en" sz="1800">
                <a:solidFill>
                  <a:schemeClr val="dk1"/>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Stimulates release of </a:t>
            </a:r>
            <a:r>
              <a:rPr b="1" lang="en" sz="2400">
                <a:solidFill>
                  <a:schemeClr val="dk1"/>
                </a:solidFill>
                <a:highlight>
                  <a:srgbClr val="FFF5DC"/>
                </a:highlight>
                <a:latin typeface="Times New Roman"/>
                <a:ea typeface="Times New Roman"/>
                <a:cs typeface="Times New Roman"/>
                <a:sym typeface="Times New Roman"/>
              </a:rPr>
              <a:t>Growth Hormone. </a:t>
            </a:r>
            <a:endParaRPr b="1" sz="2400">
              <a:solidFill>
                <a:schemeClr val="dk1"/>
              </a:solidFill>
              <a:highlight>
                <a:srgbClr val="FFF5DC"/>
              </a:highlight>
              <a:latin typeface="Times New Roman"/>
              <a:ea typeface="Times New Roman"/>
              <a:cs typeface="Times New Roman"/>
              <a:sym typeface="Times New Roman"/>
            </a:endParaRPr>
          </a:p>
          <a:p>
            <a:pPr indent="0" lvl="0" marL="457200" rtl="0" algn="l">
              <a:spcBef>
                <a:spcPts val="0"/>
              </a:spcBef>
              <a:spcAft>
                <a:spcPts val="0"/>
              </a:spcAft>
              <a:buNone/>
            </a:pPr>
            <a:r>
              <a:t/>
            </a:r>
            <a:endParaRPr b="1" sz="1000">
              <a:solidFill>
                <a:schemeClr val="dk1"/>
              </a:solidFill>
              <a:highlight>
                <a:srgbClr val="FFF5DC"/>
              </a:highlight>
              <a:latin typeface="Times New Roman"/>
              <a:ea typeface="Times New Roman"/>
              <a:cs typeface="Times New Roman"/>
              <a:sym typeface="Times New Roman"/>
            </a:endParaRPr>
          </a:p>
          <a:p>
            <a:pPr indent="-342900" lvl="0" marL="457200" rtl="0" algn="l">
              <a:spcBef>
                <a:spcPts val="0"/>
              </a:spcBef>
              <a:spcAft>
                <a:spcPts val="0"/>
              </a:spcAft>
              <a:buClr>
                <a:srgbClr val="FFE599"/>
              </a:buClr>
              <a:buSzPts val="1800"/>
              <a:buFont typeface="Times New Roman"/>
              <a:buChar char="➔"/>
            </a:pPr>
            <a:r>
              <a:rPr lang="en" sz="2400">
                <a:solidFill>
                  <a:schemeClr val="dk1"/>
                </a:solidFill>
                <a:latin typeface="Times New Roman"/>
                <a:ea typeface="Times New Roman"/>
                <a:cs typeface="Times New Roman"/>
                <a:sym typeface="Times New Roman"/>
              </a:rPr>
              <a:t>GHIH</a:t>
            </a:r>
            <a:r>
              <a:rPr lang="en" sz="1800">
                <a:solidFill>
                  <a:schemeClr val="dk1"/>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inhibit release of </a:t>
            </a:r>
            <a:r>
              <a:rPr b="1" lang="en" sz="2400">
                <a:solidFill>
                  <a:schemeClr val="dk1"/>
                </a:solidFill>
                <a:highlight>
                  <a:srgbClr val="FFF5DC"/>
                </a:highlight>
                <a:latin typeface="Times New Roman"/>
                <a:ea typeface="Times New Roman"/>
                <a:cs typeface="Times New Roman"/>
                <a:sym typeface="Times New Roman"/>
              </a:rPr>
              <a:t>Growth Hormone. </a:t>
            </a:r>
            <a:endParaRPr b="1" sz="2400">
              <a:solidFill>
                <a:schemeClr val="dk1"/>
              </a:solidFill>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highlight>
                <a:srgbClr val="FFF5DC"/>
              </a:highlight>
              <a:latin typeface="Times New Roman"/>
              <a:ea typeface="Times New Roman"/>
              <a:cs typeface="Times New Roman"/>
              <a:sym typeface="Times New Roman"/>
            </a:endParaRPr>
          </a:p>
        </p:txBody>
      </p:sp>
      <p:sp>
        <p:nvSpPr>
          <p:cNvPr id="157" name="Google Shape;157;p16"/>
          <p:cNvSpPr/>
          <p:nvPr/>
        </p:nvSpPr>
        <p:spPr>
          <a:xfrm>
            <a:off x="3463225" y="10665150"/>
            <a:ext cx="6324300" cy="1472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Hypothalamic Releasing And Inhibiting Hormones</a:t>
            </a:r>
            <a:endParaRPr sz="3000">
              <a:latin typeface="Times New Roman"/>
              <a:ea typeface="Times New Roman"/>
              <a:cs typeface="Times New Roman"/>
              <a:sym typeface="Times New Roman"/>
            </a:endParaRPr>
          </a:p>
        </p:txBody>
      </p:sp>
      <p:sp>
        <p:nvSpPr>
          <p:cNvPr id="158" name="Google Shape;158;p16"/>
          <p:cNvSpPr/>
          <p:nvPr/>
        </p:nvSpPr>
        <p:spPr>
          <a:xfrm>
            <a:off x="206550" y="12855900"/>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(GHRH)</a:t>
            </a:r>
            <a:endParaRPr sz="1800">
              <a:latin typeface="Times New Roman"/>
              <a:ea typeface="Times New Roman"/>
              <a:cs typeface="Times New Roman"/>
              <a:sym typeface="Times New Roman"/>
            </a:endParaRPr>
          </a:p>
        </p:txBody>
      </p:sp>
      <p:sp>
        <p:nvSpPr>
          <p:cNvPr id="159" name="Google Shape;159;p16"/>
          <p:cNvSpPr/>
          <p:nvPr/>
        </p:nvSpPr>
        <p:spPr>
          <a:xfrm>
            <a:off x="2551475" y="12855900"/>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inhibiting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(GHIH)</a:t>
            </a:r>
            <a:endParaRPr sz="1800">
              <a:latin typeface="Times New Roman"/>
              <a:ea typeface="Times New Roman"/>
              <a:cs typeface="Times New Roman"/>
              <a:sym typeface="Times New Roman"/>
            </a:endParaRPr>
          </a:p>
        </p:txBody>
      </p:sp>
      <p:sp>
        <p:nvSpPr>
          <p:cNvPr id="160" name="Google Shape;160;p16"/>
          <p:cNvSpPr/>
          <p:nvPr/>
        </p:nvSpPr>
        <p:spPr>
          <a:xfrm>
            <a:off x="7205875" y="12855900"/>
            <a:ext cx="23598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Corticotropin-releasing hormone (CRH)</a:t>
            </a:r>
            <a:endParaRPr sz="1700">
              <a:latin typeface="Times New Roman"/>
              <a:ea typeface="Times New Roman"/>
              <a:cs typeface="Times New Roman"/>
              <a:sym typeface="Times New Roman"/>
            </a:endParaRPr>
          </a:p>
        </p:txBody>
      </p:sp>
      <p:sp>
        <p:nvSpPr>
          <p:cNvPr id="161" name="Google Shape;161;p16"/>
          <p:cNvSpPr/>
          <p:nvPr/>
        </p:nvSpPr>
        <p:spPr>
          <a:xfrm>
            <a:off x="9612150" y="12855900"/>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Gonadotropin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(GnRH)</a:t>
            </a:r>
            <a:endParaRPr sz="1800">
              <a:latin typeface="Times New Roman"/>
              <a:ea typeface="Times New Roman"/>
              <a:cs typeface="Times New Roman"/>
              <a:sym typeface="Times New Roman"/>
            </a:endParaRPr>
          </a:p>
        </p:txBody>
      </p:sp>
      <p:sp>
        <p:nvSpPr>
          <p:cNvPr id="162" name="Google Shape;162;p16"/>
          <p:cNvSpPr/>
          <p:nvPr/>
        </p:nvSpPr>
        <p:spPr>
          <a:xfrm>
            <a:off x="11898150" y="12855900"/>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Prolactin inhibitory hormone (PIH)</a:t>
            </a:r>
            <a:endParaRPr sz="1800">
              <a:latin typeface="Times New Roman"/>
              <a:ea typeface="Times New Roman"/>
              <a:cs typeface="Times New Roman"/>
              <a:sym typeface="Times New Roman"/>
            </a:endParaRPr>
          </a:p>
        </p:txBody>
      </p:sp>
      <p:cxnSp>
        <p:nvCxnSpPr>
          <p:cNvPr id="163" name="Google Shape;163;p16"/>
          <p:cNvCxnSpPr>
            <a:stCxn id="157" idx="2"/>
            <a:endCxn id="158" idx="0"/>
          </p:cNvCxnSpPr>
          <p:nvPr/>
        </p:nvCxnSpPr>
        <p:spPr>
          <a:xfrm rot="5400000">
            <a:off x="3596875" y="9827550"/>
            <a:ext cx="718200" cy="5338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64" name="Google Shape;164;p16"/>
          <p:cNvCxnSpPr>
            <a:stCxn id="157" idx="2"/>
            <a:endCxn id="159" idx="0"/>
          </p:cNvCxnSpPr>
          <p:nvPr/>
        </p:nvCxnSpPr>
        <p:spPr>
          <a:xfrm rot="5400000">
            <a:off x="4750825" y="10981500"/>
            <a:ext cx="718200" cy="30309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65" name="Google Shape;165;p16"/>
          <p:cNvCxnSpPr>
            <a:stCxn id="157" idx="2"/>
            <a:endCxn id="160" idx="0"/>
          </p:cNvCxnSpPr>
          <p:nvPr/>
        </p:nvCxnSpPr>
        <p:spPr>
          <a:xfrm flipH="1" rot="-5400000">
            <a:off x="7146475" y="11616750"/>
            <a:ext cx="718200" cy="17604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66" name="Google Shape;166;p16"/>
          <p:cNvCxnSpPr>
            <a:stCxn id="157" idx="2"/>
            <a:endCxn id="161" idx="0"/>
          </p:cNvCxnSpPr>
          <p:nvPr/>
        </p:nvCxnSpPr>
        <p:spPr>
          <a:xfrm flipH="1" rot="-5400000">
            <a:off x="8299675" y="10463550"/>
            <a:ext cx="718200" cy="4066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67" name="Google Shape;167;p16"/>
          <p:cNvCxnSpPr>
            <a:stCxn id="157" idx="2"/>
            <a:endCxn id="162" idx="0"/>
          </p:cNvCxnSpPr>
          <p:nvPr/>
        </p:nvCxnSpPr>
        <p:spPr>
          <a:xfrm flipH="1" rot="-5400000">
            <a:off x="9424225" y="9339000"/>
            <a:ext cx="718200" cy="63159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68" name="Google Shape;168;p16"/>
          <p:cNvSpPr/>
          <p:nvPr/>
        </p:nvSpPr>
        <p:spPr>
          <a:xfrm>
            <a:off x="4734575" y="12855900"/>
            <a:ext cx="2359800" cy="9642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Thyrotropin-releasing hormone (TRH)</a:t>
            </a:r>
            <a:endParaRPr sz="1800">
              <a:latin typeface="Times New Roman"/>
              <a:ea typeface="Times New Roman"/>
              <a:cs typeface="Times New Roman"/>
              <a:sym typeface="Times New Roman"/>
            </a:endParaRPr>
          </a:p>
        </p:txBody>
      </p:sp>
      <p:cxnSp>
        <p:nvCxnSpPr>
          <p:cNvPr id="169" name="Google Shape;169;p16"/>
          <p:cNvCxnSpPr>
            <a:stCxn id="157" idx="2"/>
            <a:endCxn id="168" idx="0"/>
          </p:cNvCxnSpPr>
          <p:nvPr/>
        </p:nvCxnSpPr>
        <p:spPr>
          <a:xfrm rot="5400000">
            <a:off x="5910775" y="12141450"/>
            <a:ext cx="718200" cy="7110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70" name="Google Shape;170;p16"/>
          <p:cNvSpPr/>
          <p:nvPr/>
        </p:nvSpPr>
        <p:spPr>
          <a:xfrm>
            <a:off x="512100" y="14503250"/>
            <a:ext cx="13043100" cy="50148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cxnSp>
        <p:nvCxnSpPr>
          <p:cNvPr id="171" name="Google Shape;171;p16"/>
          <p:cNvCxnSpPr>
            <a:stCxn id="168" idx="2"/>
            <a:endCxn id="170" idx="0"/>
          </p:cNvCxnSpPr>
          <p:nvPr/>
        </p:nvCxnSpPr>
        <p:spPr>
          <a:xfrm flipH="1" rot="-5400000">
            <a:off x="6132575" y="13602000"/>
            <a:ext cx="683100" cy="1119300"/>
          </a:xfrm>
          <a:prstGeom prst="curvedConnector3">
            <a:avLst>
              <a:gd fmla="val 50004" name="adj1"/>
            </a:avLst>
          </a:prstGeom>
          <a:noFill/>
          <a:ln cap="flat" cmpd="sng" w="19050">
            <a:solidFill>
              <a:srgbClr val="FFE599"/>
            </a:solidFill>
            <a:prstDash val="solid"/>
            <a:round/>
            <a:headEnd len="med" w="med" type="none"/>
            <a:tailEnd len="med" w="med" type="none"/>
          </a:ln>
        </p:spPr>
      </p:cxnSp>
      <p:sp>
        <p:nvSpPr>
          <p:cNvPr id="172" name="Google Shape;172;p16"/>
          <p:cNvSpPr txBox="1"/>
          <p:nvPr/>
        </p:nvSpPr>
        <p:spPr>
          <a:xfrm>
            <a:off x="824300" y="14590075"/>
            <a:ext cx="7971600" cy="119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Stimulates release of </a:t>
            </a:r>
            <a:r>
              <a:rPr b="1" lang="en" sz="2300">
                <a:solidFill>
                  <a:schemeClr val="dk1"/>
                </a:solidFill>
                <a:highlight>
                  <a:srgbClr val="FFF5DC"/>
                </a:highlight>
                <a:latin typeface="Times New Roman"/>
                <a:ea typeface="Times New Roman"/>
                <a:cs typeface="Times New Roman"/>
                <a:sym typeface="Times New Roman"/>
              </a:rPr>
              <a:t>Thyroid Stimulating Hormone (TSH)</a:t>
            </a:r>
            <a:r>
              <a:rPr lang="en" sz="2300">
                <a:solidFill>
                  <a:schemeClr val="dk1"/>
                </a:solidFill>
                <a:latin typeface="Times New Roman"/>
                <a:ea typeface="Times New Roman"/>
                <a:cs typeface="Times New Roman"/>
                <a:sym typeface="Times New Roman"/>
              </a:rPr>
              <a:t>.</a:t>
            </a:r>
            <a:endParaRPr b="1" sz="2400">
              <a:solidFill>
                <a:schemeClr val="dk1"/>
              </a:solidFill>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highlight>
                <a:srgbClr val="FFF5DC"/>
              </a:highlight>
              <a:latin typeface="Times New Roman"/>
              <a:ea typeface="Times New Roman"/>
              <a:cs typeface="Times New Roman"/>
              <a:sym typeface="Times New Roman"/>
            </a:endParaRPr>
          </a:p>
        </p:txBody>
      </p:sp>
      <p:pic>
        <p:nvPicPr>
          <p:cNvPr id="173" name="Google Shape;173;p16"/>
          <p:cNvPicPr preferRelativeResize="0"/>
          <p:nvPr/>
        </p:nvPicPr>
        <p:blipFill rotWithShape="1">
          <a:blip r:embed="rId5">
            <a:alphaModFix/>
          </a:blip>
          <a:srcRect b="11138" l="49053" r="25596" t="28977"/>
          <a:stretch/>
        </p:blipFill>
        <p:spPr>
          <a:xfrm>
            <a:off x="2834225" y="15146775"/>
            <a:ext cx="2733523" cy="4035848"/>
          </a:xfrm>
          <a:prstGeom prst="rect">
            <a:avLst/>
          </a:prstGeom>
          <a:noFill/>
          <a:ln cap="flat" cmpd="sng" w="9525">
            <a:solidFill>
              <a:srgbClr val="000000"/>
            </a:solidFill>
            <a:prstDash val="solid"/>
            <a:round/>
            <a:headEnd len="sm" w="sm" type="none"/>
            <a:tailEnd len="sm" w="sm" type="none"/>
          </a:ln>
        </p:spPr>
      </p:pic>
      <p:pic>
        <p:nvPicPr>
          <p:cNvPr id="174" name="Google Shape;174;p16"/>
          <p:cNvPicPr preferRelativeResize="0"/>
          <p:nvPr/>
        </p:nvPicPr>
        <p:blipFill rotWithShape="1">
          <a:blip r:embed="rId6">
            <a:alphaModFix/>
          </a:blip>
          <a:srcRect b="6295" l="28501" r="37923" t="40396"/>
          <a:stretch/>
        </p:blipFill>
        <p:spPr>
          <a:xfrm>
            <a:off x="7295575" y="15568625"/>
            <a:ext cx="3382726" cy="3545800"/>
          </a:xfrm>
          <a:prstGeom prst="rect">
            <a:avLst/>
          </a:prstGeom>
          <a:noFill/>
          <a:ln cap="flat" cmpd="sng" w="9525">
            <a:solidFill>
              <a:srgbClr val="000000"/>
            </a:solidFill>
            <a:prstDash val="solid"/>
            <a:round/>
            <a:headEnd len="sm" w="sm" type="none"/>
            <a:tailEnd len="sm" w="sm" type="none"/>
          </a:ln>
        </p:spPr>
      </p:pic>
      <p:sp>
        <p:nvSpPr>
          <p:cNvPr id="175" name="Google Shape;175;p16"/>
          <p:cNvSpPr txBox="1"/>
          <p:nvPr/>
        </p:nvSpPr>
        <p:spPr>
          <a:xfrm>
            <a:off x="588300" y="16446375"/>
            <a:ext cx="2451600" cy="1551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2-12 </a:t>
            </a:r>
            <a:r>
              <a:rPr lang="en">
                <a:solidFill>
                  <a:srgbClr val="999999"/>
                </a:solidFill>
                <a:latin typeface="Times New Roman"/>
                <a:ea typeface="Times New Roman"/>
                <a:cs typeface="Times New Roman"/>
                <a:sym typeface="Times New Roman"/>
              </a:rPr>
              <a:t>T3 is The active form of T4, Thus it mediates the inhibition of TRH &amp; TSH.</a:t>
            </a:r>
            <a:endParaRPr>
              <a:solidFill>
                <a:srgbClr val="999999"/>
              </a:solidFill>
              <a:latin typeface="Times New Roman"/>
              <a:ea typeface="Times New Roman"/>
              <a:cs typeface="Times New Roman"/>
              <a:sym typeface="Times New Roman"/>
            </a:endParaRPr>
          </a:p>
        </p:txBody>
      </p:sp>
      <p:sp>
        <p:nvSpPr>
          <p:cNvPr id="176" name="Google Shape;176;p16"/>
          <p:cNvSpPr txBox="1"/>
          <p:nvPr/>
        </p:nvSpPr>
        <p:spPr>
          <a:xfrm>
            <a:off x="10787675" y="15655225"/>
            <a:ext cx="2451600" cy="3459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2-13</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rgbClr val="999999"/>
                </a:solidFill>
                <a:latin typeface="Times New Roman"/>
                <a:ea typeface="Times New Roman"/>
                <a:cs typeface="Times New Roman"/>
                <a:sym typeface="Times New Roman"/>
              </a:rPr>
              <a:t>TRH is secreted by the hypothalamus and acts on the thyrotrophs of the anterior pituitary to cause secretion of TSH. TSH then acts on the thyroid gland to stimulate the synthesis and secretion of thyroid hormones.</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rgbClr val="999999"/>
                </a:solidFill>
                <a:latin typeface="Times New Roman"/>
                <a:ea typeface="Times New Roman"/>
                <a:cs typeface="Times New Roman"/>
                <a:sym typeface="Times New Roman"/>
              </a:rPr>
              <a:t>The thyroid hormones secretion will cause a </a:t>
            </a:r>
            <a:r>
              <a:rPr lang="en">
                <a:solidFill>
                  <a:srgbClr val="999999"/>
                </a:solidFill>
                <a:latin typeface="Times New Roman"/>
                <a:ea typeface="Times New Roman"/>
                <a:cs typeface="Times New Roman"/>
                <a:sym typeface="Times New Roman"/>
              </a:rPr>
              <a:t>negative </a:t>
            </a:r>
            <a:r>
              <a:rPr lang="en">
                <a:solidFill>
                  <a:srgbClr val="999999"/>
                </a:solidFill>
                <a:latin typeface="Times New Roman"/>
                <a:ea typeface="Times New Roman"/>
                <a:cs typeface="Times New Roman"/>
                <a:sym typeface="Times New Roman"/>
              </a:rPr>
              <a:t>feedback on the anterior pituitary to inhibit further secretion of TSH.</a:t>
            </a:r>
            <a:endParaRPr>
              <a:solidFill>
                <a:srgbClr val="999999"/>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17"/>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2" name="Google Shape;182;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3" name="Google Shape;183;p1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184" name="Google Shape;184;p17"/>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185" name="Google Shape;185;p17"/>
          <p:cNvSpPr txBox="1"/>
          <p:nvPr/>
        </p:nvSpPr>
        <p:spPr>
          <a:xfrm>
            <a:off x="129114" y="30982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86" name="Google Shape;186;p17"/>
          <p:cNvSpPr/>
          <p:nvPr/>
        </p:nvSpPr>
        <p:spPr>
          <a:xfrm>
            <a:off x="3303175" y="1413025"/>
            <a:ext cx="6324300" cy="1472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Hypothalamic Releasing And Inhibiting Hormones</a:t>
            </a:r>
            <a:endParaRPr sz="3000">
              <a:latin typeface="Times New Roman"/>
              <a:ea typeface="Times New Roman"/>
              <a:cs typeface="Times New Roman"/>
              <a:sym typeface="Times New Roman"/>
            </a:endParaRPr>
          </a:p>
        </p:txBody>
      </p:sp>
      <p:sp>
        <p:nvSpPr>
          <p:cNvPr id="187" name="Google Shape;187;p17"/>
          <p:cNvSpPr/>
          <p:nvPr/>
        </p:nvSpPr>
        <p:spPr>
          <a:xfrm>
            <a:off x="122700" y="3603775"/>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(GHRH)</a:t>
            </a:r>
            <a:endParaRPr sz="1800">
              <a:latin typeface="Times New Roman"/>
              <a:ea typeface="Times New Roman"/>
              <a:cs typeface="Times New Roman"/>
              <a:sym typeface="Times New Roman"/>
            </a:endParaRPr>
          </a:p>
        </p:txBody>
      </p:sp>
      <p:sp>
        <p:nvSpPr>
          <p:cNvPr id="188" name="Google Shape;188;p17"/>
          <p:cNvSpPr/>
          <p:nvPr/>
        </p:nvSpPr>
        <p:spPr>
          <a:xfrm>
            <a:off x="2391425" y="3603775"/>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inhibiting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(GHIH)</a:t>
            </a:r>
            <a:endParaRPr sz="1800">
              <a:latin typeface="Times New Roman"/>
              <a:ea typeface="Times New Roman"/>
              <a:cs typeface="Times New Roman"/>
              <a:sym typeface="Times New Roman"/>
            </a:endParaRPr>
          </a:p>
        </p:txBody>
      </p:sp>
      <p:sp>
        <p:nvSpPr>
          <p:cNvPr id="189" name="Google Shape;189;p17"/>
          <p:cNvSpPr/>
          <p:nvPr/>
        </p:nvSpPr>
        <p:spPr>
          <a:xfrm>
            <a:off x="7015825" y="3603775"/>
            <a:ext cx="2313600" cy="9642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Corticotropin-releasing</a:t>
            </a:r>
            <a:r>
              <a:rPr lang="en" sz="1700">
                <a:latin typeface="Times New Roman"/>
                <a:ea typeface="Times New Roman"/>
                <a:cs typeface="Times New Roman"/>
                <a:sym typeface="Times New Roman"/>
              </a:rPr>
              <a:t> hormone (CRH)</a:t>
            </a:r>
            <a:endParaRPr sz="1700">
              <a:latin typeface="Times New Roman"/>
              <a:ea typeface="Times New Roman"/>
              <a:cs typeface="Times New Roman"/>
              <a:sym typeface="Times New Roman"/>
            </a:endParaRPr>
          </a:p>
        </p:txBody>
      </p:sp>
      <p:sp>
        <p:nvSpPr>
          <p:cNvPr id="190" name="Google Shape;190;p17"/>
          <p:cNvSpPr/>
          <p:nvPr/>
        </p:nvSpPr>
        <p:spPr>
          <a:xfrm>
            <a:off x="9528300" y="3603775"/>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Gonadotropin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(GnRH)</a:t>
            </a:r>
            <a:endParaRPr sz="1800">
              <a:latin typeface="Times New Roman"/>
              <a:ea typeface="Times New Roman"/>
              <a:cs typeface="Times New Roman"/>
              <a:sym typeface="Times New Roman"/>
            </a:endParaRPr>
          </a:p>
        </p:txBody>
      </p:sp>
      <p:sp>
        <p:nvSpPr>
          <p:cNvPr id="191" name="Google Shape;191;p17"/>
          <p:cNvSpPr/>
          <p:nvPr/>
        </p:nvSpPr>
        <p:spPr>
          <a:xfrm>
            <a:off x="11814300" y="3603775"/>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Prolactin inhibitory hormone (PIH)</a:t>
            </a:r>
            <a:endParaRPr sz="1800">
              <a:latin typeface="Times New Roman"/>
              <a:ea typeface="Times New Roman"/>
              <a:cs typeface="Times New Roman"/>
              <a:sym typeface="Times New Roman"/>
            </a:endParaRPr>
          </a:p>
        </p:txBody>
      </p:sp>
      <p:cxnSp>
        <p:nvCxnSpPr>
          <p:cNvPr id="192" name="Google Shape;192;p17"/>
          <p:cNvCxnSpPr>
            <a:stCxn id="186" idx="2"/>
            <a:endCxn id="187" idx="0"/>
          </p:cNvCxnSpPr>
          <p:nvPr/>
        </p:nvCxnSpPr>
        <p:spPr>
          <a:xfrm rot="5400000">
            <a:off x="3474925" y="613525"/>
            <a:ext cx="718200" cy="52626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93" name="Google Shape;193;p17"/>
          <p:cNvCxnSpPr>
            <a:stCxn id="186" idx="2"/>
            <a:endCxn id="188" idx="0"/>
          </p:cNvCxnSpPr>
          <p:nvPr/>
        </p:nvCxnSpPr>
        <p:spPr>
          <a:xfrm rot="5400000">
            <a:off x="4590775" y="1729375"/>
            <a:ext cx="718200" cy="30309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94" name="Google Shape;194;p17"/>
          <p:cNvCxnSpPr>
            <a:stCxn id="186" idx="2"/>
            <a:endCxn id="189" idx="0"/>
          </p:cNvCxnSpPr>
          <p:nvPr/>
        </p:nvCxnSpPr>
        <p:spPr>
          <a:xfrm flipH="1" rot="-5400000">
            <a:off x="6959875" y="2391175"/>
            <a:ext cx="718200" cy="17073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95" name="Google Shape;195;p17"/>
          <p:cNvCxnSpPr>
            <a:stCxn id="186" idx="2"/>
            <a:endCxn id="190" idx="0"/>
          </p:cNvCxnSpPr>
          <p:nvPr/>
        </p:nvCxnSpPr>
        <p:spPr>
          <a:xfrm flipH="1" rot="-5400000">
            <a:off x="8177725" y="1173325"/>
            <a:ext cx="718200" cy="41430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196" name="Google Shape;196;p17"/>
          <p:cNvCxnSpPr>
            <a:stCxn id="186" idx="2"/>
            <a:endCxn id="191" idx="0"/>
          </p:cNvCxnSpPr>
          <p:nvPr/>
        </p:nvCxnSpPr>
        <p:spPr>
          <a:xfrm flipH="1" rot="-5400000">
            <a:off x="9320725" y="30325"/>
            <a:ext cx="718200" cy="64290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97" name="Google Shape;197;p17"/>
          <p:cNvSpPr/>
          <p:nvPr/>
        </p:nvSpPr>
        <p:spPr>
          <a:xfrm>
            <a:off x="4544525" y="3603775"/>
            <a:ext cx="23136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Thyrotropin-releasing</a:t>
            </a:r>
            <a:r>
              <a:rPr lang="en" sz="1800">
                <a:latin typeface="Times New Roman"/>
                <a:ea typeface="Times New Roman"/>
                <a:cs typeface="Times New Roman"/>
                <a:sym typeface="Times New Roman"/>
              </a:rPr>
              <a:t> hormone (TRH)</a:t>
            </a:r>
            <a:endParaRPr sz="1800">
              <a:latin typeface="Times New Roman"/>
              <a:ea typeface="Times New Roman"/>
              <a:cs typeface="Times New Roman"/>
              <a:sym typeface="Times New Roman"/>
            </a:endParaRPr>
          </a:p>
        </p:txBody>
      </p:sp>
      <p:cxnSp>
        <p:nvCxnSpPr>
          <p:cNvPr id="198" name="Google Shape;198;p17"/>
          <p:cNvCxnSpPr>
            <a:stCxn id="186" idx="2"/>
            <a:endCxn id="197" idx="0"/>
          </p:cNvCxnSpPr>
          <p:nvPr/>
        </p:nvCxnSpPr>
        <p:spPr>
          <a:xfrm rot="5400000">
            <a:off x="5724175" y="2862775"/>
            <a:ext cx="718200" cy="7641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199" name="Google Shape;199;p17"/>
          <p:cNvSpPr/>
          <p:nvPr/>
        </p:nvSpPr>
        <p:spPr>
          <a:xfrm>
            <a:off x="352050" y="5251125"/>
            <a:ext cx="13043100" cy="50148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0" name="Google Shape;200;p17"/>
          <p:cNvSpPr txBox="1"/>
          <p:nvPr/>
        </p:nvSpPr>
        <p:spPr>
          <a:xfrm>
            <a:off x="664250" y="5337950"/>
            <a:ext cx="9429600" cy="119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Stimulates release of </a:t>
            </a:r>
            <a:r>
              <a:rPr b="1" lang="en" sz="2300">
                <a:solidFill>
                  <a:schemeClr val="dk1"/>
                </a:solidFill>
                <a:highlight>
                  <a:srgbClr val="FFF5DC"/>
                </a:highlight>
                <a:latin typeface="Times New Roman"/>
                <a:ea typeface="Times New Roman"/>
                <a:cs typeface="Times New Roman"/>
                <a:sym typeface="Times New Roman"/>
              </a:rPr>
              <a:t>Adrenocorticotropin Hormone (ACTH)</a:t>
            </a:r>
            <a:r>
              <a:rPr lang="en" sz="2300">
                <a:solidFill>
                  <a:schemeClr val="dk1"/>
                </a:solidFill>
                <a:latin typeface="Times New Roman"/>
                <a:ea typeface="Times New Roman"/>
                <a:cs typeface="Times New Roman"/>
                <a:sym typeface="Times New Roman"/>
              </a:rPr>
              <a:t>.</a:t>
            </a:r>
            <a:endParaRPr b="1" sz="2400">
              <a:solidFill>
                <a:schemeClr val="dk1"/>
              </a:solidFill>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highlight>
                <a:srgbClr val="FFF5DC"/>
              </a:highlight>
              <a:latin typeface="Times New Roman"/>
              <a:ea typeface="Times New Roman"/>
              <a:cs typeface="Times New Roman"/>
              <a:sym typeface="Times New Roman"/>
            </a:endParaRPr>
          </a:p>
        </p:txBody>
      </p:sp>
      <p:cxnSp>
        <p:nvCxnSpPr>
          <p:cNvPr id="201" name="Google Shape;201;p17"/>
          <p:cNvCxnSpPr>
            <a:stCxn id="189" idx="2"/>
            <a:endCxn id="199" idx="0"/>
          </p:cNvCxnSpPr>
          <p:nvPr/>
        </p:nvCxnSpPr>
        <p:spPr>
          <a:xfrm rot="5400000">
            <a:off x="7181575" y="4260025"/>
            <a:ext cx="683100" cy="1299000"/>
          </a:xfrm>
          <a:prstGeom prst="curvedConnector3">
            <a:avLst>
              <a:gd fmla="val 50004" name="adj1"/>
            </a:avLst>
          </a:prstGeom>
          <a:noFill/>
          <a:ln cap="flat" cmpd="sng" w="19050">
            <a:solidFill>
              <a:srgbClr val="FFE599"/>
            </a:solidFill>
            <a:prstDash val="solid"/>
            <a:round/>
            <a:headEnd len="med" w="med" type="none"/>
            <a:tailEnd len="med" w="med" type="none"/>
          </a:ln>
        </p:spPr>
      </p:cxnSp>
      <p:pic>
        <p:nvPicPr>
          <p:cNvPr id="202" name="Google Shape;202;p17"/>
          <p:cNvPicPr preferRelativeResize="0"/>
          <p:nvPr/>
        </p:nvPicPr>
        <p:blipFill rotWithShape="1">
          <a:blip r:embed="rId3">
            <a:alphaModFix/>
          </a:blip>
          <a:srcRect b="8932" l="48117" r="24155" t="31557"/>
          <a:stretch/>
        </p:blipFill>
        <p:spPr>
          <a:xfrm>
            <a:off x="2687925" y="5900350"/>
            <a:ext cx="3093203" cy="4149076"/>
          </a:xfrm>
          <a:prstGeom prst="rect">
            <a:avLst/>
          </a:prstGeom>
          <a:noFill/>
          <a:ln cap="flat" cmpd="sng" w="9525">
            <a:solidFill>
              <a:srgbClr val="000000"/>
            </a:solidFill>
            <a:prstDash val="solid"/>
            <a:round/>
            <a:headEnd len="sm" w="sm" type="none"/>
            <a:tailEnd len="sm" w="sm" type="none"/>
          </a:ln>
        </p:spPr>
      </p:pic>
      <p:pic>
        <p:nvPicPr>
          <p:cNvPr id="203" name="Google Shape;203;p17"/>
          <p:cNvPicPr preferRelativeResize="0"/>
          <p:nvPr/>
        </p:nvPicPr>
        <p:blipFill rotWithShape="1">
          <a:blip r:embed="rId4">
            <a:alphaModFix/>
          </a:blip>
          <a:srcRect b="18585" l="29726" r="39860" t="33563"/>
          <a:stretch/>
        </p:blipFill>
        <p:spPr>
          <a:xfrm>
            <a:off x="7135525" y="6095449"/>
            <a:ext cx="3788326" cy="3725348"/>
          </a:xfrm>
          <a:prstGeom prst="rect">
            <a:avLst/>
          </a:prstGeom>
          <a:noFill/>
          <a:ln cap="flat" cmpd="sng" w="9525">
            <a:solidFill>
              <a:srgbClr val="000000"/>
            </a:solidFill>
            <a:prstDash val="solid"/>
            <a:round/>
            <a:headEnd len="sm" w="sm" type="none"/>
            <a:tailEnd len="sm" w="sm" type="none"/>
          </a:ln>
        </p:spPr>
      </p:pic>
      <p:sp>
        <p:nvSpPr>
          <p:cNvPr id="204" name="Google Shape;204;p17"/>
          <p:cNvSpPr txBox="1"/>
          <p:nvPr/>
        </p:nvSpPr>
        <p:spPr>
          <a:xfrm>
            <a:off x="707050" y="7251800"/>
            <a:ext cx="2451600" cy="1551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2-14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05" name="Google Shape;205;p17"/>
          <p:cNvSpPr txBox="1"/>
          <p:nvPr/>
        </p:nvSpPr>
        <p:spPr>
          <a:xfrm>
            <a:off x="10917550" y="5992275"/>
            <a:ext cx="2451600" cy="15513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2-15</a:t>
            </a:r>
            <a:endParaRPr b="1" sz="1800">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sz="1600">
                <a:solidFill>
                  <a:srgbClr val="999999"/>
                </a:solidFill>
                <a:latin typeface="Times New Roman"/>
                <a:ea typeface="Times New Roman"/>
                <a:cs typeface="Times New Roman"/>
                <a:sym typeface="Times New Roman"/>
              </a:rPr>
              <a:t> CRH is secreted by the hypothalamus and acts on the corticotrophs of the anterior pituitary to cause secretion of ACTH. In turn, ACTH acts on the cells of the adrenal cortex to stimulate the synthesis and secretion of adrenocortical hormones.</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999999"/>
                </a:solidFill>
                <a:latin typeface="Times New Roman"/>
                <a:ea typeface="Times New Roman"/>
                <a:cs typeface="Times New Roman"/>
                <a:sym typeface="Times New Roman"/>
              </a:rPr>
              <a:t>It’s a long loop negative feedback.</a:t>
            </a:r>
            <a:endParaRPr sz="16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06" name="Google Shape;206;p17"/>
          <p:cNvSpPr/>
          <p:nvPr/>
        </p:nvSpPr>
        <p:spPr>
          <a:xfrm>
            <a:off x="3463225" y="10588950"/>
            <a:ext cx="6324300" cy="1472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Hypothalamic Releasing And Inhibiting Hormones</a:t>
            </a:r>
            <a:endParaRPr sz="3000">
              <a:latin typeface="Times New Roman"/>
              <a:ea typeface="Times New Roman"/>
              <a:cs typeface="Times New Roman"/>
              <a:sym typeface="Times New Roman"/>
            </a:endParaRPr>
          </a:p>
        </p:txBody>
      </p:sp>
      <p:sp>
        <p:nvSpPr>
          <p:cNvPr id="207" name="Google Shape;207;p17"/>
          <p:cNvSpPr/>
          <p:nvPr/>
        </p:nvSpPr>
        <p:spPr>
          <a:xfrm>
            <a:off x="206550" y="12779700"/>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(GHRH)</a:t>
            </a:r>
            <a:endParaRPr sz="1800">
              <a:latin typeface="Times New Roman"/>
              <a:ea typeface="Times New Roman"/>
              <a:cs typeface="Times New Roman"/>
              <a:sym typeface="Times New Roman"/>
            </a:endParaRPr>
          </a:p>
        </p:txBody>
      </p:sp>
      <p:sp>
        <p:nvSpPr>
          <p:cNvPr id="208" name="Google Shape;208;p17"/>
          <p:cNvSpPr/>
          <p:nvPr/>
        </p:nvSpPr>
        <p:spPr>
          <a:xfrm>
            <a:off x="2551475" y="12779700"/>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inhibiting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(GHIH)</a:t>
            </a:r>
            <a:endParaRPr sz="1800">
              <a:latin typeface="Times New Roman"/>
              <a:ea typeface="Times New Roman"/>
              <a:cs typeface="Times New Roman"/>
              <a:sym typeface="Times New Roman"/>
            </a:endParaRPr>
          </a:p>
        </p:txBody>
      </p:sp>
      <p:sp>
        <p:nvSpPr>
          <p:cNvPr id="209" name="Google Shape;209;p17"/>
          <p:cNvSpPr/>
          <p:nvPr/>
        </p:nvSpPr>
        <p:spPr>
          <a:xfrm>
            <a:off x="7175875" y="12779700"/>
            <a:ext cx="23523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Corticotropin-releasing hormone (CRH)</a:t>
            </a:r>
            <a:endParaRPr sz="1700">
              <a:latin typeface="Times New Roman"/>
              <a:ea typeface="Times New Roman"/>
              <a:cs typeface="Times New Roman"/>
              <a:sym typeface="Times New Roman"/>
            </a:endParaRPr>
          </a:p>
        </p:txBody>
      </p:sp>
      <p:sp>
        <p:nvSpPr>
          <p:cNvPr id="210" name="Google Shape;210;p17"/>
          <p:cNvSpPr/>
          <p:nvPr/>
        </p:nvSpPr>
        <p:spPr>
          <a:xfrm>
            <a:off x="9612150" y="12779700"/>
            <a:ext cx="2160000" cy="9642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Gonadotropin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(GnRH)</a:t>
            </a:r>
            <a:endParaRPr sz="1800">
              <a:latin typeface="Times New Roman"/>
              <a:ea typeface="Times New Roman"/>
              <a:cs typeface="Times New Roman"/>
              <a:sym typeface="Times New Roman"/>
            </a:endParaRPr>
          </a:p>
        </p:txBody>
      </p:sp>
      <p:sp>
        <p:nvSpPr>
          <p:cNvPr id="211" name="Google Shape;211;p17"/>
          <p:cNvSpPr/>
          <p:nvPr/>
        </p:nvSpPr>
        <p:spPr>
          <a:xfrm>
            <a:off x="11898150" y="12779700"/>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Prolactin inhibitory hormone (PIH)</a:t>
            </a:r>
            <a:endParaRPr sz="1800">
              <a:latin typeface="Times New Roman"/>
              <a:ea typeface="Times New Roman"/>
              <a:cs typeface="Times New Roman"/>
              <a:sym typeface="Times New Roman"/>
            </a:endParaRPr>
          </a:p>
        </p:txBody>
      </p:sp>
      <p:cxnSp>
        <p:nvCxnSpPr>
          <p:cNvPr id="212" name="Google Shape;212;p17"/>
          <p:cNvCxnSpPr>
            <a:stCxn id="206" idx="2"/>
            <a:endCxn id="207" idx="0"/>
          </p:cNvCxnSpPr>
          <p:nvPr/>
        </p:nvCxnSpPr>
        <p:spPr>
          <a:xfrm rot="5400000">
            <a:off x="3596875" y="9751350"/>
            <a:ext cx="718200" cy="5338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13" name="Google Shape;213;p17"/>
          <p:cNvCxnSpPr>
            <a:stCxn id="206" idx="2"/>
            <a:endCxn id="208" idx="0"/>
          </p:cNvCxnSpPr>
          <p:nvPr/>
        </p:nvCxnSpPr>
        <p:spPr>
          <a:xfrm rot="5400000">
            <a:off x="4750825" y="10905300"/>
            <a:ext cx="718200" cy="30309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14" name="Google Shape;214;p17"/>
          <p:cNvCxnSpPr>
            <a:stCxn id="206" idx="2"/>
            <a:endCxn id="209" idx="0"/>
          </p:cNvCxnSpPr>
          <p:nvPr/>
        </p:nvCxnSpPr>
        <p:spPr>
          <a:xfrm flipH="1" rot="-5400000">
            <a:off x="7129675" y="11557350"/>
            <a:ext cx="718200" cy="1726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15" name="Google Shape;215;p17"/>
          <p:cNvCxnSpPr>
            <a:stCxn id="206" idx="2"/>
            <a:endCxn id="210" idx="0"/>
          </p:cNvCxnSpPr>
          <p:nvPr/>
        </p:nvCxnSpPr>
        <p:spPr>
          <a:xfrm flipH="1" rot="-5400000">
            <a:off x="8299675" y="10387350"/>
            <a:ext cx="718200" cy="4066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16" name="Google Shape;216;p17"/>
          <p:cNvCxnSpPr>
            <a:stCxn id="206" idx="2"/>
            <a:endCxn id="211" idx="0"/>
          </p:cNvCxnSpPr>
          <p:nvPr/>
        </p:nvCxnSpPr>
        <p:spPr>
          <a:xfrm flipH="1" rot="-5400000">
            <a:off x="9424225" y="9262800"/>
            <a:ext cx="718200" cy="63159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217" name="Google Shape;217;p17"/>
          <p:cNvSpPr/>
          <p:nvPr/>
        </p:nvSpPr>
        <p:spPr>
          <a:xfrm>
            <a:off x="4780888" y="12779700"/>
            <a:ext cx="23136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Thyrotropin-releasing hormone (TRH)</a:t>
            </a:r>
            <a:endParaRPr sz="1800">
              <a:latin typeface="Times New Roman"/>
              <a:ea typeface="Times New Roman"/>
              <a:cs typeface="Times New Roman"/>
              <a:sym typeface="Times New Roman"/>
            </a:endParaRPr>
          </a:p>
        </p:txBody>
      </p:sp>
      <p:cxnSp>
        <p:nvCxnSpPr>
          <p:cNvPr id="218" name="Google Shape;218;p17"/>
          <p:cNvCxnSpPr>
            <a:stCxn id="206" idx="2"/>
            <a:endCxn id="217" idx="0"/>
          </p:cNvCxnSpPr>
          <p:nvPr/>
        </p:nvCxnSpPr>
        <p:spPr>
          <a:xfrm rot="5400000">
            <a:off x="5922475" y="12076950"/>
            <a:ext cx="718200" cy="6876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219" name="Google Shape;219;p17"/>
          <p:cNvSpPr/>
          <p:nvPr/>
        </p:nvSpPr>
        <p:spPr>
          <a:xfrm>
            <a:off x="588300" y="14192725"/>
            <a:ext cx="13043100" cy="52491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0" name="Google Shape;220;p17"/>
          <p:cNvSpPr txBox="1"/>
          <p:nvPr/>
        </p:nvSpPr>
        <p:spPr>
          <a:xfrm>
            <a:off x="855450" y="14233350"/>
            <a:ext cx="12630900" cy="119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causes release of two gonadotropic hormones:</a:t>
            </a:r>
            <a:endParaRPr sz="23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rgbClr val="FFF2CC"/>
              </a:buClr>
              <a:buSzPts val="1200"/>
              <a:buFont typeface="Times New Roman"/>
              <a:buChar char="★"/>
            </a:pPr>
            <a:r>
              <a:rPr b="1" lang="en" sz="2300">
                <a:solidFill>
                  <a:schemeClr val="dk1"/>
                </a:solidFill>
                <a:highlight>
                  <a:srgbClr val="FFF5DC"/>
                </a:highlight>
                <a:latin typeface="Times New Roman"/>
                <a:ea typeface="Times New Roman"/>
                <a:cs typeface="Times New Roman"/>
                <a:sym typeface="Times New Roman"/>
              </a:rPr>
              <a:t>Luteinizing (LH)</a:t>
            </a:r>
            <a:r>
              <a:rPr lang="en" sz="2300">
                <a:solidFill>
                  <a:schemeClr val="dk1"/>
                </a:solidFill>
                <a:latin typeface="Times New Roman"/>
                <a:ea typeface="Times New Roman"/>
                <a:cs typeface="Times New Roman"/>
                <a:sym typeface="Times New Roman"/>
              </a:rPr>
              <a:t>.</a:t>
            </a:r>
            <a:endParaRPr sz="23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rgbClr val="FFF2CC"/>
              </a:buClr>
              <a:buSzPts val="1200"/>
              <a:buFont typeface="Times New Roman"/>
              <a:buChar char="★"/>
            </a:pPr>
            <a:r>
              <a:rPr b="1" lang="en" sz="2300">
                <a:solidFill>
                  <a:schemeClr val="dk1"/>
                </a:solidFill>
                <a:highlight>
                  <a:srgbClr val="FFF5DC"/>
                </a:highlight>
                <a:latin typeface="Times New Roman"/>
                <a:ea typeface="Times New Roman"/>
                <a:cs typeface="Times New Roman"/>
                <a:sym typeface="Times New Roman"/>
              </a:rPr>
              <a:t>Follicle-stimulating hormone (FSH)</a:t>
            </a:r>
            <a:endParaRPr sz="2300">
              <a:solidFill>
                <a:schemeClr val="dk1"/>
              </a:solidFill>
              <a:latin typeface="Times New Roman"/>
              <a:ea typeface="Times New Roman"/>
              <a:cs typeface="Times New Roman"/>
              <a:sym typeface="Times New Roman"/>
            </a:endParaRPr>
          </a:p>
          <a:p>
            <a:pPr indent="0" lvl="0" marL="914400" rtl="0" algn="l">
              <a:spcBef>
                <a:spcPts val="0"/>
              </a:spcBef>
              <a:spcAft>
                <a:spcPts val="0"/>
              </a:spcAft>
              <a:buNone/>
            </a:pPr>
            <a:r>
              <a:t/>
            </a:r>
            <a:endParaRPr b="1" sz="2400">
              <a:solidFill>
                <a:schemeClr val="dk1"/>
              </a:solidFill>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highlight>
                <a:srgbClr val="FFF5DC"/>
              </a:highlight>
              <a:latin typeface="Times New Roman"/>
              <a:ea typeface="Times New Roman"/>
              <a:cs typeface="Times New Roman"/>
              <a:sym typeface="Times New Roman"/>
            </a:endParaRPr>
          </a:p>
        </p:txBody>
      </p:sp>
      <p:cxnSp>
        <p:nvCxnSpPr>
          <p:cNvPr id="221" name="Google Shape;221;p17"/>
          <p:cNvCxnSpPr>
            <a:stCxn id="210" idx="2"/>
            <a:endCxn id="219" idx="0"/>
          </p:cNvCxnSpPr>
          <p:nvPr/>
        </p:nvCxnSpPr>
        <p:spPr>
          <a:xfrm rot="5400000">
            <a:off x="8676600" y="12177150"/>
            <a:ext cx="448800" cy="3582300"/>
          </a:xfrm>
          <a:prstGeom prst="curvedConnector3">
            <a:avLst>
              <a:gd fmla="val 50003" name="adj1"/>
            </a:avLst>
          </a:prstGeom>
          <a:noFill/>
          <a:ln cap="flat" cmpd="sng" w="19050">
            <a:solidFill>
              <a:srgbClr val="FFE599"/>
            </a:solidFill>
            <a:prstDash val="solid"/>
            <a:round/>
            <a:headEnd len="med" w="med" type="none"/>
            <a:tailEnd len="med" w="med" type="none"/>
          </a:ln>
        </p:spPr>
      </p:cxnSp>
      <p:pic>
        <p:nvPicPr>
          <p:cNvPr id="222" name="Google Shape;222;p17"/>
          <p:cNvPicPr preferRelativeResize="0"/>
          <p:nvPr/>
        </p:nvPicPr>
        <p:blipFill rotWithShape="1">
          <a:blip r:embed="rId5">
            <a:alphaModFix/>
          </a:blip>
          <a:srcRect b="23851" l="24639" r="53937" t="47990"/>
          <a:stretch/>
        </p:blipFill>
        <p:spPr>
          <a:xfrm>
            <a:off x="983100" y="15726975"/>
            <a:ext cx="3121178" cy="2563924"/>
          </a:xfrm>
          <a:prstGeom prst="rect">
            <a:avLst/>
          </a:prstGeom>
          <a:noFill/>
          <a:ln cap="flat" cmpd="sng" w="9525">
            <a:solidFill>
              <a:srgbClr val="000000"/>
            </a:solidFill>
            <a:prstDash val="solid"/>
            <a:round/>
            <a:headEnd len="sm" w="sm" type="none"/>
            <a:tailEnd len="sm" w="sm" type="none"/>
          </a:ln>
        </p:spPr>
      </p:pic>
      <p:pic>
        <p:nvPicPr>
          <p:cNvPr id="223" name="Google Shape;223;p17"/>
          <p:cNvPicPr preferRelativeResize="0"/>
          <p:nvPr/>
        </p:nvPicPr>
        <p:blipFill rotWithShape="1">
          <a:blip r:embed="rId6">
            <a:alphaModFix/>
          </a:blip>
          <a:srcRect b="11829" l="21867" r="21080" t="20921"/>
          <a:stretch/>
        </p:blipFill>
        <p:spPr>
          <a:xfrm>
            <a:off x="4653276" y="15642976"/>
            <a:ext cx="4218048" cy="3107452"/>
          </a:xfrm>
          <a:prstGeom prst="rect">
            <a:avLst/>
          </a:prstGeom>
          <a:noFill/>
          <a:ln cap="flat" cmpd="sng" w="9525">
            <a:solidFill>
              <a:srgbClr val="000000"/>
            </a:solidFill>
            <a:prstDash val="solid"/>
            <a:round/>
            <a:headEnd len="sm" w="sm" type="none"/>
            <a:tailEnd len="sm" w="sm" type="none"/>
          </a:ln>
        </p:spPr>
      </p:pic>
      <p:sp>
        <p:nvSpPr>
          <p:cNvPr id="224" name="Google Shape;224;p17"/>
          <p:cNvSpPr txBox="1"/>
          <p:nvPr/>
        </p:nvSpPr>
        <p:spPr>
          <a:xfrm>
            <a:off x="894575" y="18141275"/>
            <a:ext cx="3643500" cy="13899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2-16</a:t>
            </a:r>
            <a:r>
              <a:rPr b="1" lang="en" sz="1800">
                <a:solidFill>
                  <a:srgbClr val="999999"/>
                </a:solidFill>
                <a:latin typeface="Merriweather"/>
                <a:ea typeface="Merriweather"/>
                <a:cs typeface="Merriweather"/>
                <a:sym typeface="Merriweather"/>
              </a:rPr>
              <a:t> </a:t>
            </a:r>
            <a:r>
              <a:rPr lang="en" sz="900">
                <a:solidFill>
                  <a:srgbClr val="999999"/>
                </a:solidFill>
                <a:highlight>
                  <a:srgbClr val="FFFFFF"/>
                </a:highlight>
                <a:latin typeface="Times New Roman"/>
                <a:ea typeface="Times New Roman"/>
                <a:cs typeface="Times New Roman"/>
                <a:sym typeface="Times New Roman"/>
              </a:rPr>
              <a:t>why does estrogen at times cause GnRH to be increased in day 12-14 of ovulation as opposed to negative feedback in the remaining days? Simply in these days there is gonna be a higher estrogen concentration which will cause a switch in the feedback mechanism from negative to positive, the reasons for this are not clear.</a:t>
            </a:r>
            <a:endParaRPr b="1"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25" name="Google Shape;225;p17"/>
          <p:cNvSpPr txBox="1"/>
          <p:nvPr/>
        </p:nvSpPr>
        <p:spPr>
          <a:xfrm>
            <a:off x="4537950" y="18635939"/>
            <a:ext cx="46713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2-17 </a:t>
            </a:r>
            <a:r>
              <a:rPr lang="en" sz="1000">
                <a:solidFill>
                  <a:srgbClr val="999999"/>
                </a:solidFill>
                <a:latin typeface="Times New Roman"/>
                <a:ea typeface="Times New Roman"/>
                <a:cs typeface="Times New Roman"/>
                <a:sym typeface="Times New Roman"/>
              </a:rPr>
              <a:t>S</a:t>
            </a:r>
            <a:r>
              <a:rPr lang="en" sz="1000">
                <a:solidFill>
                  <a:srgbClr val="999999"/>
                </a:solidFill>
                <a:latin typeface="Times New Roman"/>
                <a:ea typeface="Times New Roman"/>
                <a:cs typeface="Times New Roman"/>
                <a:sym typeface="Times New Roman"/>
              </a:rPr>
              <a:t>ertoli and leydig are types of cells present in testis</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pic>
        <p:nvPicPr>
          <p:cNvPr id="226" name="Google Shape;226;p17"/>
          <p:cNvPicPr preferRelativeResize="0"/>
          <p:nvPr/>
        </p:nvPicPr>
        <p:blipFill rotWithShape="1">
          <a:blip r:embed="rId7">
            <a:alphaModFix/>
          </a:blip>
          <a:srcRect b="14349" l="31274" r="30568" t="27743"/>
          <a:stretch/>
        </p:blipFill>
        <p:spPr>
          <a:xfrm>
            <a:off x="9551311" y="15613550"/>
            <a:ext cx="3362342" cy="3189052"/>
          </a:xfrm>
          <a:prstGeom prst="rect">
            <a:avLst/>
          </a:prstGeom>
          <a:noFill/>
          <a:ln cap="flat" cmpd="sng" w="9525">
            <a:solidFill>
              <a:srgbClr val="000000"/>
            </a:solidFill>
            <a:prstDash val="solid"/>
            <a:round/>
            <a:headEnd len="sm" w="sm" type="none"/>
            <a:tailEnd len="sm" w="sm" type="none"/>
          </a:ln>
        </p:spPr>
      </p:pic>
      <p:sp>
        <p:nvSpPr>
          <p:cNvPr id="227" name="Google Shape;227;p17"/>
          <p:cNvSpPr txBox="1"/>
          <p:nvPr/>
        </p:nvSpPr>
        <p:spPr>
          <a:xfrm>
            <a:off x="9047250" y="18612850"/>
            <a:ext cx="46713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2-18 </a:t>
            </a:r>
            <a:r>
              <a:rPr lang="en" sz="1000">
                <a:solidFill>
                  <a:srgbClr val="999999"/>
                </a:solidFill>
                <a:latin typeface="Times New Roman"/>
                <a:ea typeface="Times New Roman"/>
                <a:cs typeface="Times New Roman"/>
                <a:sym typeface="Times New Roman"/>
              </a:rPr>
              <a:t>Long loop negative f</a:t>
            </a:r>
            <a:r>
              <a:rPr lang="en" sz="1000">
                <a:solidFill>
                  <a:srgbClr val="999999"/>
                </a:solidFill>
                <a:latin typeface="Times New Roman"/>
                <a:ea typeface="Times New Roman"/>
                <a:cs typeface="Times New Roman"/>
                <a:sym typeface="Times New Roman"/>
              </a:rPr>
              <a:t>eedback mechanism “sex steroids”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18"/>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3" name="Google Shape;233;p1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4" name="Google Shape;234;p1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235" name="Google Shape;235;p18"/>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236" name="Google Shape;236;p18"/>
          <p:cNvSpPr txBox="1"/>
          <p:nvPr/>
        </p:nvSpPr>
        <p:spPr>
          <a:xfrm>
            <a:off x="129114" y="30982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237" name="Google Shape;237;p18"/>
          <p:cNvSpPr/>
          <p:nvPr/>
        </p:nvSpPr>
        <p:spPr>
          <a:xfrm>
            <a:off x="3463225" y="1368750"/>
            <a:ext cx="6324300" cy="14727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Hypothalamic Releasing And Inhibiting Hormones</a:t>
            </a:r>
            <a:endParaRPr sz="3000">
              <a:latin typeface="Times New Roman"/>
              <a:ea typeface="Times New Roman"/>
              <a:cs typeface="Times New Roman"/>
              <a:sym typeface="Times New Roman"/>
            </a:endParaRPr>
          </a:p>
        </p:txBody>
      </p:sp>
      <p:sp>
        <p:nvSpPr>
          <p:cNvPr id="238" name="Google Shape;238;p18"/>
          <p:cNvSpPr/>
          <p:nvPr/>
        </p:nvSpPr>
        <p:spPr>
          <a:xfrm>
            <a:off x="130350" y="3559500"/>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(GHRH)</a:t>
            </a:r>
            <a:endParaRPr sz="1800">
              <a:latin typeface="Times New Roman"/>
              <a:ea typeface="Times New Roman"/>
              <a:cs typeface="Times New Roman"/>
              <a:sym typeface="Times New Roman"/>
            </a:endParaRPr>
          </a:p>
        </p:txBody>
      </p:sp>
      <p:sp>
        <p:nvSpPr>
          <p:cNvPr id="239" name="Google Shape;239;p18"/>
          <p:cNvSpPr/>
          <p:nvPr/>
        </p:nvSpPr>
        <p:spPr>
          <a:xfrm>
            <a:off x="2475275" y="3559500"/>
            <a:ext cx="20862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Growth hormone inhibiting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(GHIH)</a:t>
            </a:r>
            <a:endParaRPr sz="1800">
              <a:latin typeface="Times New Roman"/>
              <a:ea typeface="Times New Roman"/>
              <a:cs typeface="Times New Roman"/>
              <a:sym typeface="Times New Roman"/>
            </a:endParaRPr>
          </a:p>
        </p:txBody>
      </p:sp>
      <p:sp>
        <p:nvSpPr>
          <p:cNvPr id="240" name="Google Shape;240;p18"/>
          <p:cNvSpPr/>
          <p:nvPr/>
        </p:nvSpPr>
        <p:spPr>
          <a:xfrm>
            <a:off x="7143175" y="3559500"/>
            <a:ext cx="23463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Corticotropin-releasing hormone (CRH)</a:t>
            </a:r>
            <a:endParaRPr sz="1700">
              <a:latin typeface="Times New Roman"/>
              <a:ea typeface="Times New Roman"/>
              <a:cs typeface="Times New Roman"/>
              <a:sym typeface="Times New Roman"/>
            </a:endParaRPr>
          </a:p>
        </p:txBody>
      </p:sp>
      <p:sp>
        <p:nvSpPr>
          <p:cNvPr id="241" name="Google Shape;241;p18"/>
          <p:cNvSpPr/>
          <p:nvPr/>
        </p:nvSpPr>
        <p:spPr>
          <a:xfrm>
            <a:off x="9612150" y="3559500"/>
            <a:ext cx="21600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Gonadotropin -releasing hormone</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(GnRH)</a:t>
            </a:r>
            <a:endParaRPr sz="1800">
              <a:latin typeface="Times New Roman"/>
              <a:ea typeface="Times New Roman"/>
              <a:cs typeface="Times New Roman"/>
              <a:sym typeface="Times New Roman"/>
            </a:endParaRPr>
          </a:p>
        </p:txBody>
      </p:sp>
      <p:sp>
        <p:nvSpPr>
          <p:cNvPr id="242" name="Google Shape;242;p18"/>
          <p:cNvSpPr/>
          <p:nvPr/>
        </p:nvSpPr>
        <p:spPr>
          <a:xfrm>
            <a:off x="11898150" y="3559500"/>
            <a:ext cx="2086200" cy="9642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Prolactin inhibitory hormone (PIH)</a:t>
            </a:r>
            <a:endParaRPr sz="1800">
              <a:latin typeface="Times New Roman"/>
              <a:ea typeface="Times New Roman"/>
              <a:cs typeface="Times New Roman"/>
              <a:sym typeface="Times New Roman"/>
            </a:endParaRPr>
          </a:p>
        </p:txBody>
      </p:sp>
      <p:cxnSp>
        <p:nvCxnSpPr>
          <p:cNvPr id="243" name="Google Shape;243;p18"/>
          <p:cNvCxnSpPr>
            <a:stCxn id="237" idx="2"/>
            <a:endCxn id="238" idx="0"/>
          </p:cNvCxnSpPr>
          <p:nvPr/>
        </p:nvCxnSpPr>
        <p:spPr>
          <a:xfrm rot="5400000">
            <a:off x="3558775" y="493050"/>
            <a:ext cx="718200" cy="54150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44" name="Google Shape;244;p18"/>
          <p:cNvCxnSpPr>
            <a:stCxn id="237" idx="2"/>
            <a:endCxn id="239" idx="0"/>
          </p:cNvCxnSpPr>
          <p:nvPr/>
        </p:nvCxnSpPr>
        <p:spPr>
          <a:xfrm rot="5400000">
            <a:off x="4712725" y="1647000"/>
            <a:ext cx="718200" cy="31071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45" name="Google Shape;245;p18"/>
          <p:cNvCxnSpPr>
            <a:stCxn id="237" idx="2"/>
            <a:endCxn id="240" idx="0"/>
          </p:cNvCxnSpPr>
          <p:nvPr/>
        </p:nvCxnSpPr>
        <p:spPr>
          <a:xfrm flipH="1" rot="-5400000">
            <a:off x="7111825" y="2355000"/>
            <a:ext cx="718200" cy="16911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46" name="Google Shape;246;p18"/>
          <p:cNvCxnSpPr>
            <a:stCxn id="237" idx="2"/>
            <a:endCxn id="241" idx="0"/>
          </p:cNvCxnSpPr>
          <p:nvPr/>
        </p:nvCxnSpPr>
        <p:spPr>
          <a:xfrm flipH="1" rot="-5400000">
            <a:off x="8299675" y="1167150"/>
            <a:ext cx="718200" cy="4066800"/>
          </a:xfrm>
          <a:prstGeom prst="curvedConnector3">
            <a:avLst>
              <a:gd fmla="val 49990" name="adj1"/>
            </a:avLst>
          </a:prstGeom>
          <a:noFill/>
          <a:ln cap="flat" cmpd="sng" w="19050">
            <a:solidFill>
              <a:srgbClr val="FFE599"/>
            </a:solidFill>
            <a:prstDash val="solid"/>
            <a:round/>
            <a:headEnd len="med" w="med" type="none"/>
            <a:tailEnd len="med" w="med" type="none"/>
          </a:ln>
        </p:spPr>
      </p:cxnSp>
      <p:cxnSp>
        <p:nvCxnSpPr>
          <p:cNvPr id="247" name="Google Shape;247;p18"/>
          <p:cNvCxnSpPr>
            <a:stCxn id="237" idx="2"/>
            <a:endCxn id="242" idx="0"/>
          </p:cNvCxnSpPr>
          <p:nvPr/>
        </p:nvCxnSpPr>
        <p:spPr>
          <a:xfrm flipH="1" rot="-5400000">
            <a:off x="9424225" y="42600"/>
            <a:ext cx="718200" cy="63159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248" name="Google Shape;248;p18"/>
          <p:cNvSpPr/>
          <p:nvPr/>
        </p:nvSpPr>
        <p:spPr>
          <a:xfrm>
            <a:off x="4687475" y="3559500"/>
            <a:ext cx="23463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Thyrotropin-releasing hormone (TRH)</a:t>
            </a:r>
            <a:endParaRPr sz="1800">
              <a:latin typeface="Times New Roman"/>
              <a:ea typeface="Times New Roman"/>
              <a:cs typeface="Times New Roman"/>
              <a:sym typeface="Times New Roman"/>
            </a:endParaRPr>
          </a:p>
        </p:txBody>
      </p:sp>
      <p:cxnSp>
        <p:nvCxnSpPr>
          <p:cNvPr id="249" name="Google Shape;249;p18"/>
          <p:cNvCxnSpPr>
            <a:stCxn id="237" idx="2"/>
            <a:endCxn id="248" idx="0"/>
          </p:cNvCxnSpPr>
          <p:nvPr/>
        </p:nvCxnSpPr>
        <p:spPr>
          <a:xfrm rot="5400000">
            <a:off x="5883925" y="2818200"/>
            <a:ext cx="718200" cy="764700"/>
          </a:xfrm>
          <a:prstGeom prst="curvedConnector3">
            <a:avLst>
              <a:gd fmla="val 49990" name="adj1"/>
            </a:avLst>
          </a:prstGeom>
          <a:noFill/>
          <a:ln cap="flat" cmpd="sng" w="19050">
            <a:solidFill>
              <a:srgbClr val="FFE599"/>
            </a:solidFill>
            <a:prstDash val="solid"/>
            <a:round/>
            <a:headEnd len="med" w="med" type="none"/>
            <a:tailEnd len="med" w="med" type="none"/>
          </a:ln>
        </p:spPr>
      </p:cxnSp>
      <p:sp>
        <p:nvSpPr>
          <p:cNvPr id="250" name="Google Shape;250;p18"/>
          <p:cNvSpPr/>
          <p:nvPr/>
        </p:nvSpPr>
        <p:spPr>
          <a:xfrm>
            <a:off x="512100" y="5383701"/>
            <a:ext cx="13043100" cy="5622300"/>
          </a:xfrm>
          <a:prstGeom prst="roundRect">
            <a:avLst>
              <a:gd fmla="val 16667" name="adj"/>
            </a:avLst>
          </a:prstGeom>
          <a:no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2400">
              <a:highlight>
                <a:srgbClr val="FFF5DC"/>
              </a:highlight>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cxnSp>
        <p:nvCxnSpPr>
          <p:cNvPr id="251" name="Google Shape;251;p18"/>
          <p:cNvCxnSpPr>
            <a:stCxn id="242" idx="2"/>
            <a:endCxn id="250" idx="0"/>
          </p:cNvCxnSpPr>
          <p:nvPr/>
        </p:nvCxnSpPr>
        <p:spPr>
          <a:xfrm rot="5400000">
            <a:off x="9557400" y="1999950"/>
            <a:ext cx="860100" cy="5907600"/>
          </a:xfrm>
          <a:prstGeom prst="curvedConnector3">
            <a:avLst>
              <a:gd fmla="val 49993" name="adj1"/>
            </a:avLst>
          </a:prstGeom>
          <a:noFill/>
          <a:ln cap="flat" cmpd="sng" w="19050">
            <a:solidFill>
              <a:srgbClr val="FFE599"/>
            </a:solidFill>
            <a:prstDash val="solid"/>
            <a:round/>
            <a:headEnd len="med" w="med" type="none"/>
            <a:tailEnd len="med" w="med" type="none"/>
          </a:ln>
        </p:spPr>
      </p:cxnSp>
      <p:sp>
        <p:nvSpPr>
          <p:cNvPr id="252" name="Google Shape;252;p18"/>
          <p:cNvSpPr txBox="1"/>
          <p:nvPr/>
        </p:nvSpPr>
        <p:spPr>
          <a:xfrm>
            <a:off x="855450" y="5470350"/>
            <a:ext cx="10674300" cy="119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Also called </a:t>
            </a:r>
            <a:r>
              <a:rPr b="1" lang="en" sz="2300">
                <a:solidFill>
                  <a:schemeClr val="dk1"/>
                </a:solidFill>
                <a:highlight>
                  <a:srgbClr val="FFF5DC"/>
                </a:highlight>
                <a:latin typeface="Times New Roman"/>
                <a:ea typeface="Times New Roman"/>
                <a:cs typeface="Times New Roman"/>
                <a:sym typeface="Times New Roman"/>
              </a:rPr>
              <a:t>Dopamine</a:t>
            </a:r>
            <a:r>
              <a:rPr lang="en" sz="2300">
                <a:solidFill>
                  <a:schemeClr val="dk1"/>
                </a:solidFill>
                <a:latin typeface="Times New Roman"/>
                <a:ea typeface="Times New Roman"/>
                <a:cs typeface="Times New Roman"/>
                <a:sym typeface="Times New Roman"/>
              </a:rPr>
              <a:t>. </a:t>
            </a:r>
            <a:endParaRPr sz="23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rgbClr val="FFE599"/>
              </a:buClr>
              <a:buSzPts val="1800"/>
              <a:buFont typeface="Times New Roman"/>
              <a:buChar char="➔"/>
            </a:pPr>
            <a:r>
              <a:rPr lang="en" sz="2300">
                <a:solidFill>
                  <a:schemeClr val="dk1"/>
                </a:solidFill>
                <a:latin typeface="Times New Roman"/>
                <a:ea typeface="Times New Roman"/>
                <a:cs typeface="Times New Roman"/>
                <a:sym typeface="Times New Roman"/>
              </a:rPr>
              <a:t>Inhibit secretion of </a:t>
            </a:r>
            <a:r>
              <a:rPr b="1" lang="en" sz="2300">
                <a:solidFill>
                  <a:schemeClr val="dk1"/>
                </a:solidFill>
                <a:highlight>
                  <a:srgbClr val="FFF2CC"/>
                </a:highlight>
                <a:latin typeface="Times New Roman"/>
                <a:ea typeface="Times New Roman"/>
                <a:cs typeface="Times New Roman"/>
                <a:sym typeface="Times New Roman"/>
              </a:rPr>
              <a:t>Prolactin</a:t>
            </a:r>
            <a:r>
              <a:rPr lang="en" sz="2300">
                <a:solidFill>
                  <a:schemeClr val="dk1"/>
                </a:solidFill>
                <a:latin typeface="Times New Roman"/>
                <a:ea typeface="Times New Roman"/>
                <a:cs typeface="Times New Roman"/>
                <a:sym typeface="Times New Roman"/>
              </a:rPr>
              <a:t>.</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highlight>
                <a:srgbClr val="FFF5DC"/>
              </a:highlight>
              <a:latin typeface="Times New Roman"/>
              <a:ea typeface="Times New Roman"/>
              <a:cs typeface="Times New Roman"/>
              <a:sym typeface="Times New Roman"/>
            </a:endParaRPr>
          </a:p>
        </p:txBody>
      </p:sp>
      <p:pic>
        <p:nvPicPr>
          <p:cNvPr id="253" name="Google Shape;253;p18"/>
          <p:cNvPicPr preferRelativeResize="0"/>
          <p:nvPr/>
        </p:nvPicPr>
        <p:blipFill rotWithShape="1">
          <a:blip r:embed="rId3">
            <a:alphaModFix/>
          </a:blip>
          <a:srcRect b="13212" l="50794" r="31814" t="34790"/>
          <a:stretch/>
        </p:blipFill>
        <p:spPr>
          <a:xfrm>
            <a:off x="10281575" y="5470350"/>
            <a:ext cx="2607174" cy="4871800"/>
          </a:xfrm>
          <a:prstGeom prst="rect">
            <a:avLst/>
          </a:prstGeom>
          <a:noFill/>
          <a:ln>
            <a:noFill/>
          </a:ln>
        </p:spPr>
      </p:pic>
      <p:sp>
        <p:nvSpPr>
          <p:cNvPr id="254" name="Google Shape;254;p18"/>
          <p:cNvSpPr/>
          <p:nvPr/>
        </p:nvSpPr>
        <p:spPr>
          <a:xfrm>
            <a:off x="12304175" y="15842325"/>
            <a:ext cx="765900" cy="376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18"/>
          <p:cNvPicPr preferRelativeResize="0"/>
          <p:nvPr/>
        </p:nvPicPr>
        <p:blipFill rotWithShape="1">
          <a:blip r:embed="rId4">
            <a:alphaModFix/>
          </a:blip>
          <a:srcRect b="13947" l="26150" r="36517" t="22394"/>
          <a:stretch/>
        </p:blipFill>
        <p:spPr>
          <a:xfrm>
            <a:off x="1425750" y="6660450"/>
            <a:ext cx="2695123" cy="3798524"/>
          </a:xfrm>
          <a:prstGeom prst="rect">
            <a:avLst/>
          </a:prstGeom>
          <a:noFill/>
          <a:ln cap="flat" cmpd="sng" w="9525">
            <a:solidFill>
              <a:srgbClr val="000000"/>
            </a:solidFill>
            <a:prstDash val="solid"/>
            <a:round/>
            <a:headEnd len="sm" w="sm" type="none"/>
            <a:tailEnd len="sm" w="sm" type="none"/>
          </a:ln>
        </p:spPr>
      </p:pic>
      <p:sp>
        <p:nvSpPr>
          <p:cNvPr id="256" name="Google Shape;256;p18"/>
          <p:cNvSpPr txBox="1"/>
          <p:nvPr/>
        </p:nvSpPr>
        <p:spPr>
          <a:xfrm>
            <a:off x="4262875" y="7119650"/>
            <a:ext cx="5379000" cy="2998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2-19 </a:t>
            </a:r>
            <a:r>
              <a:rPr lang="en">
                <a:solidFill>
                  <a:srgbClr val="999999"/>
                </a:solidFill>
                <a:latin typeface="Merriweather"/>
                <a:ea typeface="Merriweather"/>
                <a:cs typeface="Merriweather"/>
                <a:sym typeface="Merriweather"/>
              </a:rPr>
              <a:t>There are two regulatory pathways from the hypothalamus, one inhibitory (via dopamine, which acts by decreasing cAMP levels) and the other stimulatory (via TRH). In persons who are not pregnant or lactating, prolactin secretion is tonically inhibited by dopamine (prolactin-inhibiting factor [PIF]) from the hypothalamus. In other words, the inhibitory effect of dopamine dominates and overrides the stimulatory effect of TRH in normal conditions.</a:t>
            </a:r>
            <a:endParaRPr>
              <a:solidFill>
                <a:srgbClr val="999999"/>
              </a:solidFill>
              <a:latin typeface="Times New Roman"/>
              <a:ea typeface="Times New Roman"/>
              <a:cs typeface="Times New Roman"/>
              <a:sym typeface="Times New Roman"/>
            </a:endParaRPr>
          </a:p>
        </p:txBody>
      </p:sp>
      <p:sp>
        <p:nvSpPr>
          <p:cNvPr id="257" name="Google Shape;257;p18"/>
          <p:cNvSpPr txBox="1"/>
          <p:nvPr/>
        </p:nvSpPr>
        <p:spPr>
          <a:xfrm>
            <a:off x="10586375" y="10107850"/>
            <a:ext cx="2160000" cy="898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2-20</a:t>
            </a:r>
            <a:endParaRPr b="1" sz="1800">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58" name="Google Shape;258;p18"/>
          <p:cNvSpPr/>
          <p:nvPr/>
        </p:nvSpPr>
        <p:spPr>
          <a:xfrm>
            <a:off x="10115325" y="5594225"/>
            <a:ext cx="259500" cy="288600"/>
          </a:xfrm>
          <a:prstGeom prst="ellipse">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
          <p:cNvSpPr txBox="1"/>
          <p:nvPr/>
        </p:nvSpPr>
        <p:spPr>
          <a:xfrm>
            <a:off x="10100775" y="5552050"/>
            <a:ext cx="2886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966"/>
                </a:solidFill>
              </a:rPr>
              <a:t>1</a:t>
            </a:r>
            <a:endParaRPr>
              <a:solidFill>
                <a:srgbClr val="FFD966"/>
              </a:solidFill>
            </a:endParaRPr>
          </a:p>
        </p:txBody>
      </p:sp>
      <p:sp>
        <p:nvSpPr>
          <p:cNvPr id="260" name="Google Shape;260;p18"/>
          <p:cNvSpPr/>
          <p:nvPr/>
        </p:nvSpPr>
        <p:spPr>
          <a:xfrm>
            <a:off x="10168350" y="10014800"/>
            <a:ext cx="259500" cy="288600"/>
          </a:xfrm>
          <a:prstGeom prst="ellipse">
            <a:avLst/>
          </a:prstGeom>
          <a:no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txBox="1"/>
          <p:nvPr/>
        </p:nvSpPr>
        <p:spPr>
          <a:xfrm>
            <a:off x="10231675" y="5759050"/>
            <a:ext cx="1696800" cy="1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txBox="1"/>
          <p:nvPr/>
        </p:nvSpPr>
        <p:spPr>
          <a:xfrm>
            <a:off x="10153800" y="9948200"/>
            <a:ext cx="2886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966"/>
                </a:solidFill>
              </a:rPr>
              <a:t>2</a:t>
            </a:r>
            <a:endParaRPr>
              <a:solidFill>
                <a:srgbClr val="FFD966"/>
              </a:solidFill>
            </a:endParaRPr>
          </a:p>
        </p:txBody>
      </p:sp>
      <p:sp>
        <p:nvSpPr>
          <p:cNvPr id="263" name="Google Shape;263;p18"/>
          <p:cNvSpPr/>
          <p:nvPr/>
        </p:nvSpPr>
        <p:spPr>
          <a:xfrm>
            <a:off x="303378" y="1156840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4" name="Google Shape;264;p18"/>
          <p:cNvSpPr txBox="1"/>
          <p:nvPr/>
        </p:nvSpPr>
        <p:spPr>
          <a:xfrm>
            <a:off x="830250" y="11465150"/>
            <a:ext cx="119811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Control of Posterior Pituitary (Neurohypophysis) By Hypothalamus</a:t>
            </a:r>
            <a:endParaRPr sz="3600">
              <a:solidFill>
                <a:srgbClr val="F1C232"/>
              </a:solidFill>
              <a:latin typeface="Oswald"/>
              <a:ea typeface="Oswald"/>
              <a:cs typeface="Oswald"/>
              <a:sym typeface="Oswald"/>
            </a:endParaRPr>
          </a:p>
        </p:txBody>
      </p:sp>
      <p:sp>
        <p:nvSpPr>
          <p:cNvPr id="265" name="Google Shape;265;p18"/>
          <p:cNvSpPr txBox="1"/>
          <p:nvPr/>
        </p:nvSpPr>
        <p:spPr>
          <a:xfrm>
            <a:off x="422925" y="12232000"/>
            <a:ext cx="13236900" cy="38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Times New Roman"/>
                <a:ea typeface="Times New Roman"/>
                <a:cs typeface="Times New Roman"/>
                <a:sym typeface="Times New Roman"/>
              </a:rPr>
              <a:t>Hormones synthesized in the </a:t>
            </a:r>
            <a:r>
              <a:rPr b="1" lang="en" sz="2400">
                <a:highlight>
                  <a:srgbClr val="FFF5DC"/>
                </a:highlight>
                <a:latin typeface="Times New Roman"/>
                <a:ea typeface="Times New Roman"/>
                <a:cs typeface="Times New Roman"/>
                <a:sym typeface="Times New Roman"/>
              </a:rPr>
              <a:t>supraoptic nuclei</a:t>
            </a:r>
            <a:r>
              <a:rPr lang="en" sz="2400">
                <a:latin typeface="Times New Roman"/>
                <a:ea typeface="Times New Roman"/>
                <a:cs typeface="Times New Roman"/>
                <a:sym typeface="Times New Roman"/>
              </a:rPr>
              <a:t> </a:t>
            </a:r>
            <a:r>
              <a:rPr b="1" lang="en" sz="2400">
                <a:latin typeface="Times New Roman"/>
                <a:ea typeface="Times New Roman"/>
                <a:cs typeface="Times New Roman"/>
                <a:sym typeface="Times New Roman"/>
              </a:rPr>
              <a:t>(Antidiuretic hormone, ADH) </a:t>
            </a:r>
            <a:r>
              <a:rPr b="1" lang="en">
                <a:solidFill>
                  <a:srgbClr val="B45F06"/>
                </a:solidFill>
                <a:latin typeface="Times New Roman"/>
                <a:ea typeface="Times New Roman"/>
                <a:cs typeface="Times New Roman"/>
                <a:sym typeface="Times New Roman"/>
              </a:rPr>
              <a:t>it synthesizes (1\6 of total oxytocin) and  paraventricular secretes (1\6 of ADH) </a:t>
            </a:r>
            <a:r>
              <a:rPr lang="en" sz="2400">
                <a:latin typeface="Times New Roman"/>
                <a:ea typeface="Times New Roman"/>
                <a:cs typeface="Times New Roman"/>
                <a:sym typeface="Times New Roman"/>
              </a:rPr>
              <a:t> and </a:t>
            </a:r>
            <a:r>
              <a:rPr b="1" lang="en" sz="2400">
                <a:highlight>
                  <a:srgbClr val="FFF5DC"/>
                </a:highlight>
                <a:latin typeface="Times New Roman"/>
                <a:ea typeface="Times New Roman"/>
                <a:cs typeface="Times New Roman"/>
                <a:sym typeface="Times New Roman"/>
              </a:rPr>
              <a:t>paraventricular nuclei</a:t>
            </a:r>
            <a:r>
              <a:rPr lang="en" sz="2400">
                <a:latin typeface="Times New Roman"/>
                <a:ea typeface="Times New Roman"/>
                <a:cs typeface="Times New Roman"/>
                <a:sym typeface="Times New Roman"/>
              </a:rPr>
              <a:t> </a:t>
            </a:r>
            <a:r>
              <a:rPr lang="en" sz="2400">
                <a:latin typeface="Times New Roman"/>
                <a:ea typeface="Times New Roman"/>
                <a:cs typeface="Times New Roman"/>
                <a:sym typeface="Times New Roman"/>
              </a:rPr>
              <a:t>(</a:t>
            </a:r>
            <a:r>
              <a:rPr b="1" lang="en" sz="2400">
                <a:latin typeface="Times New Roman"/>
                <a:ea typeface="Times New Roman"/>
                <a:cs typeface="Times New Roman"/>
                <a:sym typeface="Times New Roman"/>
              </a:rPr>
              <a:t>Oxytocin)</a:t>
            </a:r>
            <a:r>
              <a:rPr lang="en" sz="2400">
                <a:latin typeface="Times New Roman"/>
                <a:ea typeface="Times New Roman"/>
                <a:cs typeface="Times New Roman"/>
                <a:sym typeface="Times New Roman"/>
              </a:rPr>
              <a:t> of the hypothalamus and released in posterior pituitary.</a:t>
            </a:r>
            <a:endParaRPr sz="2400">
              <a:latin typeface="Times New Roman"/>
              <a:ea typeface="Times New Roman"/>
              <a:cs typeface="Times New Roman"/>
              <a:sym typeface="Times New Roman"/>
            </a:endParaRPr>
          </a:p>
        </p:txBody>
      </p:sp>
      <p:pic>
        <p:nvPicPr>
          <p:cNvPr id="266" name="Google Shape;266;p18"/>
          <p:cNvPicPr preferRelativeResize="0"/>
          <p:nvPr/>
        </p:nvPicPr>
        <p:blipFill rotWithShape="1">
          <a:blip r:embed="rId5">
            <a:alphaModFix/>
          </a:blip>
          <a:srcRect b="11826" l="26112" r="30916" t="49701"/>
          <a:stretch/>
        </p:blipFill>
        <p:spPr>
          <a:xfrm>
            <a:off x="216725" y="14061075"/>
            <a:ext cx="5127501" cy="3424624"/>
          </a:xfrm>
          <a:prstGeom prst="rect">
            <a:avLst/>
          </a:prstGeom>
          <a:noFill/>
          <a:ln cap="flat" cmpd="sng" w="9525">
            <a:solidFill>
              <a:srgbClr val="000000"/>
            </a:solidFill>
            <a:prstDash val="solid"/>
            <a:round/>
            <a:headEnd len="sm" w="sm" type="none"/>
            <a:tailEnd len="sm" w="sm" type="none"/>
          </a:ln>
        </p:spPr>
      </p:pic>
      <p:pic>
        <p:nvPicPr>
          <p:cNvPr id="267" name="Google Shape;267;p18"/>
          <p:cNvPicPr preferRelativeResize="0"/>
          <p:nvPr/>
        </p:nvPicPr>
        <p:blipFill rotWithShape="1">
          <a:blip r:embed="rId6">
            <a:alphaModFix/>
          </a:blip>
          <a:srcRect b="17331" l="33102" r="31712" t="30511"/>
          <a:stretch/>
        </p:blipFill>
        <p:spPr>
          <a:xfrm>
            <a:off x="5694175" y="13879226"/>
            <a:ext cx="3484102" cy="3606476"/>
          </a:xfrm>
          <a:prstGeom prst="rect">
            <a:avLst/>
          </a:prstGeom>
          <a:noFill/>
          <a:ln cap="flat" cmpd="sng" w="9525">
            <a:solidFill>
              <a:srgbClr val="000000"/>
            </a:solidFill>
            <a:prstDash val="solid"/>
            <a:round/>
            <a:headEnd len="sm" w="sm" type="none"/>
            <a:tailEnd len="sm" w="sm" type="none"/>
          </a:ln>
        </p:spPr>
      </p:pic>
      <p:pic>
        <p:nvPicPr>
          <p:cNvPr id="268" name="Google Shape;268;p18"/>
          <p:cNvPicPr preferRelativeResize="0"/>
          <p:nvPr/>
        </p:nvPicPr>
        <p:blipFill rotWithShape="1">
          <a:blip r:embed="rId7">
            <a:alphaModFix/>
          </a:blip>
          <a:srcRect b="3031" l="16915" r="44876" t="18445"/>
          <a:stretch/>
        </p:blipFill>
        <p:spPr>
          <a:xfrm>
            <a:off x="9641875" y="13367334"/>
            <a:ext cx="3515194" cy="4290068"/>
          </a:xfrm>
          <a:prstGeom prst="rect">
            <a:avLst/>
          </a:prstGeom>
          <a:noFill/>
          <a:ln cap="flat" cmpd="sng" w="9525">
            <a:solidFill>
              <a:srgbClr val="000000"/>
            </a:solidFill>
            <a:prstDash val="solid"/>
            <a:round/>
            <a:headEnd len="sm" w="sm" type="none"/>
            <a:tailEnd len="sm" w="sm" type="none"/>
          </a:ln>
        </p:spPr>
      </p:pic>
      <p:sp>
        <p:nvSpPr>
          <p:cNvPr id="269" name="Google Shape;269;p18"/>
          <p:cNvSpPr/>
          <p:nvPr/>
        </p:nvSpPr>
        <p:spPr>
          <a:xfrm>
            <a:off x="11597797" y="13345550"/>
            <a:ext cx="1886100" cy="727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txBox="1"/>
          <p:nvPr/>
        </p:nvSpPr>
        <p:spPr>
          <a:xfrm>
            <a:off x="1669275" y="17508300"/>
            <a:ext cx="24516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2-21</a:t>
            </a:r>
            <a:endParaRPr b="1" sz="1800">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71" name="Google Shape;271;p18"/>
          <p:cNvSpPr txBox="1"/>
          <p:nvPr/>
        </p:nvSpPr>
        <p:spPr>
          <a:xfrm>
            <a:off x="6165075" y="17508300"/>
            <a:ext cx="24516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2-22</a:t>
            </a:r>
            <a:endParaRPr b="1" sz="1800">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72" name="Google Shape;272;p18"/>
          <p:cNvSpPr txBox="1"/>
          <p:nvPr/>
        </p:nvSpPr>
        <p:spPr>
          <a:xfrm>
            <a:off x="9739400" y="17416350"/>
            <a:ext cx="3733200" cy="15741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2-23 </a:t>
            </a:r>
            <a:r>
              <a:rPr lang="en">
                <a:latin typeface="Times New Roman"/>
                <a:ea typeface="Times New Roman"/>
                <a:cs typeface="Times New Roman"/>
                <a:sym typeface="Times New Roman"/>
              </a:rPr>
              <a:t>Magnocellular neurons in paraventricular and supraoptic nuclei secrete oxytocin and vasopressin directly into capillaries in the posterior lobe.</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73" name="Google Shape;273;p18"/>
          <p:cNvSpPr/>
          <p:nvPr/>
        </p:nvSpPr>
        <p:spPr>
          <a:xfrm>
            <a:off x="12354350" y="9976025"/>
            <a:ext cx="765900" cy="533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19"/>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79" name="Google Shape;279;p1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0" name="Google Shape;280;p1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a:t>
            </a:r>
            <a:endParaRPr sz="3500">
              <a:latin typeface="Oswald"/>
              <a:ea typeface="Oswald"/>
              <a:cs typeface="Oswald"/>
              <a:sym typeface="Oswald"/>
            </a:endParaRPr>
          </a:p>
        </p:txBody>
      </p:sp>
      <p:sp>
        <p:nvSpPr>
          <p:cNvPr id="281" name="Google Shape;281;p19"/>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HYPOTHALAMO-PITUITARY AXIS AND REGULATORY MECHANISMS </a:t>
            </a:r>
            <a:endParaRPr sz="3200">
              <a:solidFill>
                <a:srgbClr val="FFFFFF"/>
              </a:solidFill>
              <a:latin typeface="Oswald"/>
              <a:ea typeface="Oswald"/>
              <a:cs typeface="Oswald"/>
              <a:sym typeface="Oswald"/>
            </a:endParaRPr>
          </a:p>
        </p:txBody>
      </p:sp>
      <p:sp>
        <p:nvSpPr>
          <p:cNvPr id="282" name="Google Shape;282;p19"/>
          <p:cNvSpPr txBox="1"/>
          <p:nvPr/>
        </p:nvSpPr>
        <p:spPr>
          <a:xfrm>
            <a:off x="129114" y="309827"/>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83" name="Google Shape;283;p19"/>
          <p:cNvSpPr/>
          <p:nvPr/>
        </p:nvSpPr>
        <p:spPr>
          <a:xfrm>
            <a:off x="12304175" y="19195125"/>
            <a:ext cx="765900" cy="376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07578" y="133315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85" name="Google Shape;285;p19"/>
          <p:cNvSpPr txBox="1"/>
          <p:nvPr/>
        </p:nvSpPr>
        <p:spPr>
          <a:xfrm>
            <a:off x="834450" y="1229900"/>
            <a:ext cx="61722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Clinical Application</a:t>
            </a:r>
            <a:endParaRPr sz="3600">
              <a:solidFill>
                <a:srgbClr val="F1C232"/>
              </a:solidFill>
              <a:latin typeface="Oswald"/>
              <a:ea typeface="Oswald"/>
              <a:cs typeface="Oswald"/>
              <a:sym typeface="Oswald"/>
            </a:endParaRPr>
          </a:p>
        </p:txBody>
      </p:sp>
      <p:sp>
        <p:nvSpPr>
          <p:cNvPr id="286" name="Google Shape;286;p19"/>
          <p:cNvSpPr txBox="1"/>
          <p:nvPr/>
        </p:nvSpPr>
        <p:spPr>
          <a:xfrm>
            <a:off x="336350" y="1986925"/>
            <a:ext cx="11967900" cy="29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91375" y="2007850"/>
            <a:ext cx="13483200" cy="2690700"/>
          </a:xfrm>
          <a:prstGeom prst="rect">
            <a:avLst/>
          </a:prstGeom>
          <a:noFill/>
          <a:ln cap="flat" cmpd="sng" w="19050">
            <a:solidFill>
              <a:srgbClr val="FFF2CC"/>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88" name="Google Shape;288;p19"/>
          <p:cNvSpPr txBox="1"/>
          <p:nvPr/>
        </p:nvSpPr>
        <p:spPr>
          <a:xfrm>
            <a:off x="454175" y="2163650"/>
            <a:ext cx="13172700" cy="2391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D966"/>
              </a:buClr>
              <a:buSzPts val="1400"/>
              <a:buFont typeface="Times New Roman"/>
              <a:buChar char="➔"/>
            </a:pPr>
            <a:r>
              <a:rPr lang="en" sz="2400">
                <a:latin typeface="Times New Roman"/>
                <a:ea typeface="Times New Roman"/>
                <a:cs typeface="Times New Roman"/>
                <a:sym typeface="Times New Roman"/>
              </a:rPr>
              <a:t>What will happen if pituitary gland is removed from its normal position and transplanted to other part of the body?</a:t>
            </a:r>
            <a:endParaRPr sz="2400">
              <a:latin typeface="Times New Roman"/>
              <a:ea typeface="Times New Roman"/>
              <a:cs typeface="Times New Roman"/>
              <a:sym typeface="Times New Roman"/>
            </a:endParaRPr>
          </a:p>
          <a:p>
            <a:pPr indent="-317500" lvl="0" marL="457200" rtl="0" algn="l">
              <a:spcBef>
                <a:spcPts val="0"/>
              </a:spcBef>
              <a:spcAft>
                <a:spcPts val="0"/>
              </a:spcAft>
              <a:buClr>
                <a:srgbClr val="FFF2CC"/>
              </a:buClr>
              <a:buSzPts val="1400"/>
              <a:buFont typeface="Times New Roman"/>
              <a:buChar char="★"/>
            </a:pPr>
            <a:r>
              <a:rPr lang="en" sz="2400">
                <a:latin typeface="Times New Roman"/>
                <a:ea typeface="Times New Roman"/>
                <a:cs typeface="Times New Roman"/>
                <a:sym typeface="Times New Roman"/>
              </a:rPr>
              <a:t>Release of all hormones will stop. </a:t>
            </a:r>
            <a:endParaRPr sz="2400">
              <a:latin typeface="Times New Roman"/>
              <a:ea typeface="Times New Roman"/>
              <a:cs typeface="Times New Roman"/>
              <a:sym typeface="Times New Roman"/>
            </a:endParaRPr>
          </a:p>
          <a:p>
            <a:pPr indent="-317500" lvl="0" marL="457200" rtl="0" algn="l">
              <a:spcBef>
                <a:spcPts val="0"/>
              </a:spcBef>
              <a:spcAft>
                <a:spcPts val="0"/>
              </a:spcAft>
              <a:buClr>
                <a:srgbClr val="FFF2CC"/>
              </a:buClr>
              <a:buSzPts val="1400"/>
              <a:buFont typeface="Times New Roman"/>
              <a:buChar char="★"/>
            </a:pPr>
            <a:r>
              <a:rPr lang="en" sz="2400">
                <a:latin typeface="Times New Roman"/>
                <a:ea typeface="Times New Roman"/>
                <a:cs typeface="Times New Roman"/>
                <a:sym typeface="Times New Roman"/>
              </a:rPr>
              <a:t>Release of some hormones will decrease to very low levels.</a:t>
            </a:r>
            <a:endParaRPr sz="2400">
              <a:latin typeface="Times New Roman"/>
              <a:ea typeface="Times New Roman"/>
              <a:cs typeface="Times New Roman"/>
              <a:sym typeface="Times New Roman"/>
            </a:endParaRPr>
          </a:p>
          <a:p>
            <a:pPr indent="-317500" lvl="0" marL="457200" rtl="0" algn="l">
              <a:spcBef>
                <a:spcPts val="0"/>
              </a:spcBef>
              <a:spcAft>
                <a:spcPts val="0"/>
              </a:spcAft>
              <a:buClr>
                <a:srgbClr val="FFF2CC"/>
              </a:buClr>
              <a:buSzPts val="1400"/>
              <a:buFont typeface="Times New Roman"/>
              <a:buChar char="★"/>
            </a:pPr>
            <a:r>
              <a:rPr lang="en" sz="2400">
                <a:latin typeface="Times New Roman"/>
                <a:ea typeface="Times New Roman"/>
                <a:cs typeface="Times New Roman"/>
                <a:sym typeface="Times New Roman"/>
              </a:rPr>
              <a:t>Release of some hormones will increase.</a:t>
            </a:r>
            <a:endParaRPr sz="2400">
              <a:latin typeface="Times New Roman"/>
              <a:ea typeface="Times New Roman"/>
              <a:cs typeface="Times New Roman"/>
              <a:sym typeface="Times New Roman"/>
            </a:endParaRPr>
          </a:p>
          <a:p>
            <a:pPr indent="0" lvl="0" marL="914400" rtl="0" algn="l">
              <a:spcBef>
                <a:spcPts val="0"/>
              </a:spcBef>
              <a:spcAft>
                <a:spcPts val="0"/>
              </a:spcAft>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rPr lang="en" sz="1800">
                <a:latin typeface="Times New Roman"/>
                <a:ea typeface="Times New Roman"/>
                <a:cs typeface="Times New Roman"/>
                <a:sym typeface="Times New Roman"/>
              </a:rPr>
              <a:t>Answer: both the </a:t>
            </a:r>
            <a:r>
              <a:rPr lang="en" sz="1800">
                <a:highlight>
                  <a:srgbClr val="FFF2CC"/>
                </a:highlight>
                <a:latin typeface="Times New Roman"/>
                <a:ea typeface="Times New Roman"/>
                <a:cs typeface="Times New Roman"/>
                <a:sym typeface="Times New Roman"/>
              </a:rPr>
              <a:t>2nd</a:t>
            </a:r>
            <a:r>
              <a:rPr lang="en" sz="1800">
                <a:latin typeface="Times New Roman"/>
                <a:ea typeface="Times New Roman"/>
                <a:cs typeface="Times New Roman"/>
                <a:sym typeface="Times New Roman"/>
              </a:rPr>
              <a:t> and </a:t>
            </a:r>
            <a:r>
              <a:rPr lang="en" sz="1800">
                <a:highlight>
                  <a:srgbClr val="FFF2CC"/>
                </a:highlight>
                <a:latin typeface="Times New Roman"/>
                <a:ea typeface="Times New Roman"/>
                <a:cs typeface="Times New Roman"/>
                <a:sym typeface="Times New Roman"/>
              </a:rPr>
              <a:t>3rd</a:t>
            </a:r>
            <a:r>
              <a:rPr lang="en" sz="1800">
                <a:latin typeface="Times New Roman"/>
                <a:ea typeface="Times New Roman"/>
                <a:cs typeface="Times New Roman"/>
                <a:sym typeface="Times New Roman"/>
              </a:rPr>
              <a:t> answer are correct, Prolactin is the only hormone that will not be inhibited and thus </a:t>
            </a:r>
            <a:r>
              <a:rPr lang="en" sz="1800">
                <a:latin typeface="Times New Roman"/>
                <a:ea typeface="Times New Roman"/>
                <a:cs typeface="Times New Roman"/>
                <a:sym typeface="Times New Roman"/>
              </a:rPr>
              <a:t>it’ll </a:t>
            </a:r>
            <a:r>
              <a:rPr lang="en" sz="1800">
                <a:latin typeface="Times New Roman"/>
                <a:ea typeface="Times New Roman"/>
                <a:cs typeface="Times New Roman"/>
                <a:sym typeface="Times New Roman"/>
              </a:rPr>
              <a:t>increase.</a:t>
            </a:r>
            <a:endParaRPr sz="1800">
              <a:latin typeface="Times New Roman"/>
              <a:ea typeface="Times New Roman"/>
              <a:cs typeface="Times New Roman"/>
              <a:sym typeface="Times New Roman"/>
            </a:endParaRPr>
          </a:p>
          <a:p>
            <a:pPr indent="0" lvl="0" marL="91440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289" name="Google Shape;289;p19"/>
          <p:cNvSpPr/>
          <p:nvPr/>
        </p:nvSpPr>
        <p:spPr>
          <a:xfrm>
            <a:off x="321228" y="506294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90" name="Google Shape;290;p19"/>
          <p:cNvSpPr txBox="1"/>
          <p:nvPr/>
        </p:nvSpPr>
        <p:spPr>
          <a:xfrm>
            <a:off x="848100" y="4959688"/>
            <a:ext cx="119811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Summary of Hypothalamic Control of Pituitary Gland</a:t>
            </a:r>
            <a:endParaRPr sz="3600">
              <a:solidFill>
                <a:srgbClr val="F1C232"/>
              </a:solidFill>
              <a:latin typeface="Oswald"/>
              <a:ea typeface="Oswald"/>
              <a:cs typeface="Oswald"/>
              <a:sym typeface="Oswald"/>
            </a:endParaRPr>
          </a:p>
        </p:txBody>
      </p:sp>
      <p:pic>
        <p:nvPicPr>
          <p:cNvPr id="291" name="Google Shape;291;p19"/>
          <p:cNvPicPr preferRelativeResize="0"/>
          <p:nvPr/>
        </p:nvPicPr>
        <p:blipFill rotWithShape="1">
          <a:blip r:embed="rId3">
            <a:alphaModFix/>
          </a:blip>
          <a:srcRect b="10635" l="28072" r="24857" t="34963"/>
          <a:stretch/>
        </p:blipFill>
        <p:spPr>
          <a:xfrm>
            <a:off x="454175" y="5920950"/>
            <a:ext cx="5121901" cy="3944376"/>
          </a:xfrm>
          <a:prstGeom prst="rect">
            <a:avLst/>
          </a:prstGeom>
          <a:noFill/>
          <a:ln cap="flat" cmpd="sng" w="9525">
            <a:solidFill>
              <a:srgbClr val="000000"/>
            </a:solidFill>
            <a:prstDash val="solid"/>
            <a:round/>
            <a:headEnd len="sm" w="sm" type="none"/>
            <a:tailEnd len="sm" w="sm" type="none"/>
          </a:ln>
        </p:spPr>
      </p:pic>
      <p:pic>
        <p:nvPicPr>
          <p:cNvPr id="292" name="Google Shape;292;p19"/>
          <p:cNvPicPr preferRelativeResize="0"/>
          <p:nvPr/>
        </p:nvPicPr>
        <p:blipFill rotWithShape="1">
          <a:blip r:embed="rId4">
            <a:alphaModFix/>
          </a:blip>
          <a:srcRect b="13616" l="17479" r="24773" t="27333"/>
          <a:stretch/>
        </p:blipFill>
        <p:spPr>
          <a:xfrm>
            <a:off x="6657000" y="5941975"/>
            <a:ext cx="6172198" cy="3944368"/>
          </a:xfrm>
          <a:prstGeom prst="rect">
            <a:avLst/>
          </a:prstGeom>
          <a:noFill/>
          <a:ln cap="flat" cmpd="sng" w="9525">
            <a:solidFill>
              <a:srgbClr val="000000"/>
            </a:solidFill>
            <a:prstDash val="solid"/>
            <a:round/>
            <a:headEnd len="sm" w="sm" type="none"/>
            <a:tailEnd len="sm" w="sm" type="none"/>
          </a:ln>
        </p:spPr>
      </p:pic>
      <p:graphicFrame>
        <p:nvGraphicFramePr>
          <p:cNvPr id="293" name="Google Shape;293;p19"/>
          <p:cNvGraphicFramePr/>
          <p:nvPr/>
        </p:nvGraphicFramePr>
        <p:xfrm>
          <a:off x="559750" y="11393688"/>
          <a:ext cx="3000000" cy="3000000"/>
        </p:xfrm>
        <a:graphic>
          <a:graphicData uri="http://schemas.openxmlformats.org/drawingml/2006/table">
            <a:tbl>
              <a:tblPr>
                <a:noFill/>
                <a:tableStyleId>{4D853112-FE44-4F0E-AFE5-10273C5BAF0A}</a:tableStyleId>
              </a:tblPr>
              <a:tblGrid>
                <a:gridCol w="3139450"/>
                <a:gridCol w="3139450"/>
                <a:gridCol w="3139450"/>
                <a:gridCol w="3139450"/>
              </a:tblGrid>
              <a:tr h="641625">
                <a:tc>
                  <a:txBody>
                    <a:bodyPr/>
                    <a:lstStyle/>
                    <a:p>
                      <a:pPr indent="0" lvl="0" marL="0" rtl="0" algn="ctr">
                        <a:spcBef>
                          <a:spcPts val="0"/>
                        </a:spcBef>
                        <a:spcAft>
                          <a:spcPts val="0"/>
                        </a:spcAft>
                        <a:buNone/>
                      </a:pPr>
                      <a:r>
                        <a:rPr b="1" lang="en" sz="2300">
                          <a:solidFill>
                            <a:srgbClr val="FFFFFF"/>
                          </a:solidFill>
                          <a:latin typeface="Times New Roman"/>
                          <a:ea typeface="Times New Roman"/>
                          <a:cs typeface="Times New Roman"/>
                          <a:sym typeface="Times New Roman"/>
                        </a:rPr>
                        <a:t>H</a:t>
                      </a:r>
                      <a:r>
                        <a:rPr b="1" lang="en" sz="2300">
                          <a:solidFill>
                            <a:srgbClr val="FFFFFF"/>
                          </a:solidFill>
                          <a:latin typeface="Times New Roman"/>
                          <a:ea typeface="Times New Roman"/>
                          <a:cs typeface="Times New Roman"/>
                          <a:sym typeface="Times New Roman"/>
                        </a:rPr>
                        <a:t>ormone</a:t>
                      </a:r>
                      <a:endParaRPr b="1" sz="23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b="1" lang="en" sz="2300">
                          <a:solidFill>
                            <a:srgbClr val="FFFFFF"/>
                          </a:solidFill>
                          <a:latin typeface="Times New Roman"/>
                          <a:ea typeface="Times New Roman"/>
                          <a:cs typeface="Times New Roman"/>
                          <a:sym typeface="Times New Roman"/>
                        </a:rPr>
                        <a:t>Target Tissue</a:t>
                      </a:r>
                      <a:endParaRPr b="1" sz="23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b="1" lang="en" sz="2300">
                          <a:solidFill>
                            <a:srgbClr val="FFFFFF"/>
                          </a:solidFill>
                          <a:latin typeface="Times New Roman"/>
                          <a:ea typeface="Times New Roman"/>
                          <a:cs typeface="Times New Roman"/>
                          <a:sym typeface="Times New Roman"/>
                        </a:rPr>
                        <a:t>Principal Actions</a:t>
                      </a:r>
                      <a:endParaRPr b="1" sz="23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b="1" lang="en" sz="2300">
                          <a:solidFill>
                            <a:srgbClr val="FFFFFF"/>
                          </a:solidFill>
                          <a:latin typeface="Times New Roman"/>
                          <a:ea typeface="Times New Roman"/>
                          <a:cs typeface="Times New Roman"/>
                          <a:sym typeface="Times New Roman"/>
                        </a:rPr>
                        <a:t>Regulation Of Secretion</a:t>
                      </a:r>
                      <a:endParaRPr b="1" sz="23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ACH (Adrenocorticotropic Hormone)</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Adrenal cortex</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 secretion of glucocorticoids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Stimulated by CRH (corticotropin-releasing hormone)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Inhibited by glucocorticoids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28575">
                      <a:solidFill>
                        <a:srgbClr val="FFFFFF"/>
                      </a:solidFill>
                      <a:prstDash val="solid"/>
                      <a:round/>
                      <a:headEnd len="sm" w="sm" type="none"/>
                      <a:tailEnd len="sm" w="sm" type="none"/>
                    </a:lnT>
                    <a:lnB cap="flat" cmpd="sng" w="19050">
                      <a:solidFill>
                        <a:srgbClr val="F1C232"/>
                      </a:solidFill>
                      <a:prstDash val="solid"/>
                      <a:round/>
                      <a:headEnd len="sm" w="sm" type="none"/>
                      <a:tailEnd len="sm" w="sm" type="none"/>
                    </a:lnB>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TSH(thyroid-stimulating Hormone)</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Thyroid gland</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 secretion of thyroid hormones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Stimulated by TRH (thyrotropin-releasing hormone) inhibited by thyroid hormone</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GH(Growth Hormone)</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Most tissues</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Promotes protein synthesis and growth , lipolysis and increased blood glucose</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Inhibited by somatostatin </a:t>
                      </a:r>
                      <a:endParaRPr sz="1800">
                        <a:latin typeface="Times New Roman"/>
                        <a:ea typeface="Times New Roman"/>
                        <a:cs typeface="Times New Roman"/>
                        <a:sym typeface="Times New Roman"/>
                      </a:endParaRPr>
                    </a:p>
                    <a:p>
                      <a:pPr indent="0" lvl="0" marL="0" rtl="0" algn="ctr">
                        <a:spcBef>
                          <a:spcPts val="0"/>
                        </a:spcBef>
                        <a:spcAft>
                          <a:spcPts val="0"/>
                        </a:spcAft>
                        <a:buNone/>
                      </a:pPr>
                      <a:r>
                        <a:rPr lang="en" sz="1800">
                          <a:latin typeface="Times New Roman"/>
                          <a:ea typeface="Times New Roman"/>
                          <a:cs typeface="Times New Roman"/>
                          <a:sym typeface="Times New Roman"/>
                        </a:rPr>
                        <a:t>Stimulated by growth hormone-releasing hormone</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FSH(follicle-stimulating Hormone)</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Gonads</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Promotes gamete production and stimulates estrogen production in females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Stimulated by GnRH(gonadotropin-releasing hormone) inhibited by sex steroids and inhibin</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PRL(prolactin)</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Mammary glands and other sex accessory organs</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Promote milk production in lactating females , additional actions in other organs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Inhibited by PIH(prolactin-inhibiting Hormone)</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r>
              <a:tr h="617000">
                <a:tc>
                  <a:txBody>
                    <a:bodyPr/>
                    <a:lstStyle/>
                    <a:p>
                      <a:pPr indent="0" lvl="0" marL="0" rtl="0" algn="ctr">
                        <a:spcBef>
                          <a:spcPts val="0"/>
                        </a:spcBef>
                        <a:spcAft>
                          <a:spcPts val="0"/>
                        </a:spcAft>
                        <a:buNone/>
                      </a:pPr>
                      <a:r>
                        <a:rPr b="1" lang="en" sz="2000">
                          <a:solidFill>
                            <a:srgbClr val="FFFFFF"/>
                          </a:solidFill>
                          <a:latin typeface="Times New Roman"/>
                          <a:ea typeface="Times New Roman"/>
                          <a:cs typeface="Times New Roman"/>
                          <a:sym typeface="Times New Roman"/>
                        </a:rPr>
                        <a:t>LH(luteinizing Hormone)</a:t>
                      </a:r>
                      <a:endParaRPr b="1" sz="20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Gonads</a:t>
                      </a:r>
                      <a:endParaRPr sz="1800">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Stimulates sex hormone secretion , ovulation and corpus luteum formation in females , stimulation of testosterone secretion in males.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c>
                  <a:txBody>
                    <a:bodyPr/>
                    <a:lstStyle/>
                    <a:p>
                      <a:pPr indent="0" lvl="0" marL="0" rtl="0" algn="ctr">
                        <a:spcBef>
                          <a:spcPts val="0"/>
                        </a:spcBef>
                        <a:spcAft>
                          <a:spcPts val="0"/>
                        </a:spcAft>
                        <a:buNone/>
                      </a:pPr>
                      <a:r>
                        <a:rPr lang="en" sz="1800">
                          <a:latin typeface="Times New Roman"/>
                          <a:ea typeface="Times New Roman"/>
                          <a:cs typeface="Times New Roman"/>
                          <a:sym typeface="Times New Roman"/>
                        </a:rPr>
                        <a:t>Stimulated by GnRH , Inhibited by sex steroids</a:t>
                      </a:r>
                      <a:endParaRPr sz="1800">
                        <a:latin typeface="Times New Roman"/>
                        <a:ea typeface="Times New Roman"/>
                        <a:cs typeface="Times New Roman"/>
                        <a:sym typeface="Times New Roman"/>
                      </a:endParaRPr>
                    </a:p>
                  </a:txBody>
                  <a:tcPr marT="91425" marB="91425" marR="91425" marL="91425" anchor="ctr">
                    <a:lnL cap="flat" cmpd="sng" w="19050">
                      <a:solidFill>
                        <a:srgbClr val="F1C232"/>
                      </a:solidFill>
                      <a:prstDash val="solid"/>
                      <a:round/>
                      <a:headEnd len="sm" w="sm" type="none"/>
                      <a:tailEnd len="sm" w="sm" type="none"/>
                    </a:lnL>
                    <a:lnR cap="flat" cmpd="sng" w="19050">
                      <a:solidFill>
                        <a:srgbClr val="F1C232"/>
                      </a:solidFill>
                      <a:prstDash val="solid"/>
                      <a:round/>
                      <a:headEnd len="sm" w="sm" type="none"/>
                      <a:tailEnd len="sm" w="sm" type="none"/>
                    </a:lnR>
                    <a:lnT cap="flat" cmpd="sng" w="19050">
                      <a:solidFill>
                        <a:srgbClr val="F1C232"/>
                      </a:solidFill>
                      <a:prstDash val="solid"/>
                      <a:round/>
                      <a:headEnd len="sm" w="sm" type="none"/>
                      <a:tailEnd len="sm" w="sm" type="none"/>
                    </a:lnT>
                    <a:lnB cap="flat" cmpd="sng" w="19050">
                      <a:solidFill>
                        <a:srgbClr val="F1C232"/>
                      </a:solidFill>
                      <a:prstDash val="solid"/>
                      <a:round/>
                      <a:headEnd len="sm" w="sm" type="none"/>
                      <a:tailEnd len="sm" w="sm" type="none"/>
                    </a:lnB>
                  </a:tcPr>
                </a:tc>
              </a:tr>
            </a:tbl>
          </a:graphicData>
        </a:graphic>
      </p:graphicFrame>
      <p:sp>
        <p:nvSpPr>
          <p:cNvPr id="294" name="Google Shape;294;p19"/>
          <p:cNvSpPr/>
          <p:nvPr/>
        </p:nvSpPr>
        <p:spPr>
          <a:xfrm>
            <a:off x="321228" y="1062554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95" name="Google Shape;295;p19"/>
          <p:cNvSpPr txBox="1"/>
          <p:nvPr/>
        </p:nvSpPr>
        <p:spPr>
          <a:xfrm>
            <a:off x="848100" y="10522288"/>
            <a:ext cx="119811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Summary of Anterior Pituitary Hormones</a:t>
            </a:r>
            <a:endParaRPr sz="3600">
              <a:solidFill>
                <a:srgbClr val="F1C232"/>
              </a:solidFill>
              <a:latin typeface="Oswald"/>
              <a:ea typeface="Oswald"/>
              <a:cs typeface="Oswald"/>
              <a:sym typeface="Oswald"/>
            </a:endParaRPr>
          </a:p>
        </p:txBody>
      </p:sp>
      <p:sp>
        <p:nvSpPr>
          <p:cNvPr id="296" name="Google Shape;296;p19"/>
          <p:cNvSpPr txBox="1"/>
          <p:nvPr/>
        </p:nvSpPr>
        <p:spPr>
          <a:xfrm>
            <a:off x="1628850" y="9772350"/>
            <a:ext cx="24516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2-24</a:t>
            </a:r>
            <a:endParaRPr b="1" sz="1800">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
        <p:nvSpPr>
          <p:cNvPr id="297" name="Google Shape;297;p19"/>
          <p:cNvSpPr txBox="1"/>
          <p:nvPr/>
        </p:nvSpPr>
        <p:spPr>
          <a:xfrm>
            <a:off x="8320700" y="9794325"/>
            <a:ext cx="2451600" cy="777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800">
                <a:latin typeface="Merriweather"/>
                <a:ea typeface="Merriweather"/>
                <a:cs typeface="Merriweather"/>
                <a:sym typeface="Merriweather"/>
              </a:rPr>
              <a:t>Figure 2-25</a:t>
            </a:r>
            <a:endParaRPr b="1" sz="1800">
              <a:latin typeface="Merriweather"/>
              <a:ea typeface="Merriweather"/>
              <a:cs typeface="Merriweather"/>
              <a:sym typeface="Merriweather"/>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999999"/>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20"/>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303" name="Google Shape;303;p20"/>
          <p:cNvSpPr txBox="1"/>
          <p:nvPr/>
        </p:nvSpPr>
        <p:spPr>
          <a:xfrm>
            <a:off x="783200" y="2456375"/>
            <a:ext cx="12709200" cy="16233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lt1"/>
              </a:buClr>
              <a:buSzPts val="3000"/>
              <a:buFont typeface="Times New Roman"/>
              <a:buAutoNum type="arabicPeriod"/>
            </a:pPr>
            <a:r>
              <a:rPr lang="en" sz="3000">
                <a:solidFill>
                  <a:schemeClr val="lt1"/>
                </a:solidFill>
                <a:latin typeface="Times New Roman"/>
                <a:ea typeface="Times New Roman"/>
                <a:cs typeface="Times New Roman"/>
                <a:sym typeface="Times New Roman"/>
              </a:rPr>
              <a:t>Which of the following hormones originates in the anterior pituitary?</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Growth hormone-releasing hormone.</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Somatostatin.</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Oxytocin.</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Thyroid-stimulating hormone.</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2.   </a:t>
            </a:r>
            <a:r>
              <a:rPr lang="en" sz="3000">
                <a:solidFill>
                  <a:schemeClr val="lt1"/>
                </a:solidFill>
                <a:latin typeface="Times New Roman"/>
                <a:ea typeface="Times New Roman"/>
                <a:cs typeface="Times New Roman"/>
                <a:sym typeface="Times New Roman"/>
              </a:rPr>
              <a:t>The two hormones released from the neurohypophysis are actually manufactured in which of the following?</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t>
            </a:r>
            <a:r>
              <a:rPr lang="en" sz="3000">
                <a:solidFill>
                  <a:schemeClr val="lt1"/>
                </a:solidFill>
                <a:latin typeface="Times New Roman"/>
                <a:ea typeface="Times New Roman"/>
                <a:cs typeface="Times New Roman"/>
                <a:sym typeface="Times New Roman"/>
              </a:rPr>
              <a:t>Paraventricular and supraoptic nuclei of the hypothalamus.</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t>
            </a:r>
            <a:r>
              <a:rPr lang="en" sz="3000">
                <a:solidFill>
                  <a:schemeClr val="lt1"/>
                </a:solidFill>
                <a:latin typeface="Times New Roman"/>
                <a:ea typeface="Times New Roman"/>
                <a:cs typeface="Times New Roman"/>
                <a:sym typeface="Times New Roman"/>
              </a:rPr>
              <a:t>Hypophyseal portal vein.</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t>
            </a:r>
            <a:r>
              <a:rPr lang="en" sz="3000">
                <a:solidFill>
                  <a:schemeClr val="lt1"/>
                </a:solidFill>
                <a:latin typeface="Times New Roman"/>
                <a:ea typeface="Times New Roman"/>
                <a:cs typeface="Times New Roman"/>
                <a:sym typeface="Times New Roman"/>
              </a:rPr>
              <a:t>Pars intermedia.</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t>
            </a:r>
            <a:r>
              <a:rPr lang="en" sz="3000">
                <a:solidFill>
                  <a:schemeClr val="lt1"/>
                </a:solidFill>
                <a:latin typeface="Times New Roman"/>
                <a:ea typeface="Times New Roman"/>
                <a:cs typeface="Times New Roman"/>
                <a:sym typeface="Times New Roman"/>
              </a:rPr>
              <a:t>Adenophysis.</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3.  </a:t>
            </a:r>
            <a:r>
              <a:rPr lang="en" sz="3000">
                <a:solidFill>
                  <a:srgbClr val="FFFFFF"/>
                </a:solidFill>
                <a:latin typeface="Times New Roman"/>
                <a:ea typeface="Times New Roman"/>
                <a:cs typeface="Times New Roman"/>
                <a:sym typeface="Times New Roman"/>
              </a:rPr>
              <a:t>When  t</a:t>
            </a:r>
            <a:r>
              <a:rPr lang="en" sz="3000">
                <a:solidFill>
                  <a:srgbClr val="FFFFFF"/>
                </a:solidFill>
                <a:latin typeface="Times New Roman"/>
                <a:ea typeface="Times New Roman"/>
                <a:cs typeface="Times New Roman"/>
                <a:sym typeface="Times New Roman"/>
              </a:rPr>
              <a:t>he anterior pituitary hormone feeds back on the hypothalamus to inhibit secretion of hypothalamic-releasing hormone this called:</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Positive feedback.</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Short-loop feedback.</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Long-loop feedback.</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Ultra-short feedback.</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4.  </a:t>
            </a:r>
            <a:r>
              <a:rPr lang="en" sz="3000">
                <a:solidFill>
                  <a:schemeClr val="lt1"/>
                </a:solidFill>
                <a:latin typeface="Times New Roman"/>
                <a:ea typeface="Times New Roman"/>
                <a:cs typeface="Times New Roman"/>
                <a:sym typeface="Times New Roman"/>
              </a:rPr>
              <a:t>In males which hormone stimulates Sertoli cells to produce androgen binding globulin (ABG)?</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Oxytocin.</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FSH.</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LH.</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GnRH.</a:t>
            </a:r>
            <a:r>
              <a:rPr lang="en" sz="3000">
                <a:solidFill>
                  <a:schemeClr val="lt1"/>
                </a:solidFill>
                <a:latin typeface="Times New Roman"/>
                <a:ea typeface="Times New Roman"/>
                <a:cs typeface="Times New Roman"/>
                <a:sym typeface="Times New Roman"/>
              </a:rPr>
              <a:t>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5.  </a:t>
            </a:r>
            <a:r>
              <a:rPr lang="en" sz="3000">
                <a:solidFill>
                  <a:schemeClr val="lt1"/>
                </a:solidFill>
                <a:latin typeface="Times New Roman"/>
                <a:ea typeface="Times New Roman"/>
                <a:cs typeface="Times New Roman"/>
                <a:sym typeface="Times New Roman"/>
              </a:rPr>
              <a:t>For milk to pass from the nipple of the mother into the mouth of the nursing infant, what must occur?</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Oxytocin secretion from the posterior pituitary must take place.</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The baby’s mouth must develop a strong negative pressure over the nipple.</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Myoepithelial cells must relax.</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Prolactin levels must fall.</a:t>
            </a:r>
            <a:endParaRPr sz="3000">
              <a:solidFill>
                <a:schemeClr val="lt1"/>
              </a:solidFill>
              <a:latin typeface="Times New Roman"/>
              <a:ea typeface="Times New Roman"/>
              <a:cs typeface="Times New Roman"/>
              <a:sym typeface="Times New Roman"/>
            </a:endParaRPr>
          </a:p>
        </p:txBody>
      </p:sp>
      <p:sp>
        <p:nvSpPr>
          <p:cNvPr id="304" name="Google Shape;304;p20"/>
          <p:cNvSpPr txBox="1"/>
          <p:nvPr/>
        </p:nvSpPr>
        <p:spPr>
          <a:xfrm>
            <a:off x="9990250" y="18440650"/>
            <a:ext cx="37866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Oswald"/>
                <a:ea typeface="Oswald"/>
                <a:cs typeface="Oswald"/>
                <a:sym typeface="Oswald"/>
              </a:rPr>
              <a:t>ANSWER KEY: D, A, B, B, A</a:t>
            </a:r>
            <a:endParaRPr sz="3000">
              <a:solidFill>
                <a:schemeClr val="lt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21"/>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310" name="Google Shape;310;p21"/>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311" name="Google Shape;311;p21"/>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312" name="Google Shape;312;p21"/>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313" name="Google Shape;313;p21"/>
          <p:cNvSpPr txBox="1"/>
          <p:nvPr/>
        </p:nvSpPr>
        <p:spPr>
          <a:xfrm>
            <a:off x="210775" y="5207000"/>
            <a:ext cx="138864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300">
                <a:solidFill>
                  <a:srgbClr val="FFFFFF"/>
                </a:solidFill>
                <a:latin typeface="Oswald"/>
                <a:ea typeface="Oswald"/>
                <a:cs typeface="Oswald"/>
                <a:sym typeface="Oswald"/>
              </a:rPr>
              <a:t>Taif Alshammari</a:t>
            </a:r>
            <a:endParaRPr sz="63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