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9935825" cx="14097000"/>
  <p:notesSz cx="6858000" cy="9144000"/>
  <p:embeddedFontLst>
    <p:embeddedFont>
      <p:font typeface="Oswald"/>
      <p:regular r:id="rId19"/>
      <p:bold r:id="rId20"/>
    </p:embeddedFont>
    <p:embeddedFont>
      <p:font typeface="Merriweather"/>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A9FF03C-1493-492C-B283-E786B04D0830}">
  <a:tblStyle styleId="{6A9FF03C-1493-492C-B283-E786B04D083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bold.fntdata"/><Relationship Id="rId11" Type="http://schemas.openxmlformats.org/officeDocument/2006/relationships/slide" Target="slides/slide5.xml"/><Relationship Id="rId22" Type="http://schemas.openxmlformats.org/officeDocument/2006/relationships/font" Target="fonts/Merriweather-bold.fntdata"/><Relationship Id="rId10" Type="http://schemas.openxmlformats.org/officeDocument/2006/relationships/slide" Target="slides/slide4.xml"/><Relationship Id="rId21" Type="http://schemas.openxmlformats.org/officeDocument/2006/relationships/font" Target="fonts/Merriweather-regular.fntdata"/><Relationship Id="rId13" Type="http://schemas.openxmlformats.org/officeDocument/2006/relationships/slide" Target="slides/slide7.xml"/><Relationship Id="rId24" Type="http://schemas.openxmlformats.org/officeDocument/2006/relationships/font" Target="fonts/Merriweather-boldItalic.fntdata"/><Relationship Id="rId12" Type="http://schemas.openxmlformats.org/officeDocument/2006/relationships/slide" Target="slides/slide6.xml"/><Relationship Id="rId23" Type="http://schemas.openxmlformats.org/officeDocument/2006/relationships/font" Target="fonts/Merriweather-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Oswald-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944959f5105b310_0: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944959f5105b3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bf2781c37f62b10_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bf2781c37f62b1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405ef62539df743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405ef62539df74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bf2781c37f62b10_1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bf2781c37f62b1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7bf2781c37f62b10_2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bf2781c37f62b1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6cbbac86693fb276_2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6cbbac86693fb27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6cbbac86693fb276_3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cbbac86693fb276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cbbac86693fb276_4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6cbbac86693fb27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hyperlink" Target="https://docs.google.com/presentation/d/1ynPb9i0-P4zuPXFz6A5qslHVNVc11TqphtxRHahRKE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2.jpg"/><Relationship Id="rId5" Type="http://schemas.openxmlformats.org/officeDocument/2006/relationships/image" Target="../media/image6.jpg"/><Relationship Id="rId6"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10.png"/><Relationship Id="rId6"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36.png"/><Relationship Id="rId5" Type="http://schemas.openxmlformats.org/officeDocument/2006/relationships/image" Target="../media/image13.jpg"/><Relationship Id="rId6"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18.jpg"/><Relationship Id="rId5" Type="http://schemas.openxmlformats.org/officeDocument/2006/relationships/image" Target="../media/image15.jpg"/><Relationship Id="rId6" Type="http://schemas.openxmlformats.org/officeDocument/2006/relationships/image" Target="../media/image21.jpg"/><Relationship Id="rId7"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24.jpg"/><Relationship Id="rId5" Type="http://schemas.openxmlformats.org/officeDocument/2006/relationships/image" Target="../media/image22.jpg"/><Relationship Id="rId6" Type="http://schemas.openxmlformats.org/officeDocument/2006/relationships/image" Target="../media/image19.jpg"/><Relationship Id="rId7" Type="http://schemas.openxmlformats.org/officeDocument/2006/relationships/image" Target="../media/image20.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57025" y="7423875"/>
            <a:ext cx="14742000" cy="12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600">
                <a:solidFill>
                  <a:srgbClr val="FFD966"/>
                </a:solidFill>
                <a:latin typeface="Oswald"/>
                <a:ea typeface="Oswald"/>
                <a:cs typeface="Oswald"/>
                <a:sym typeface="Oswald"/>
              </a:rPr>
              <a:t>LECTURE III &amp; </a:t>
            </a:r>
            <a:r>
              <a:rPr lang="en" sz="5600">
                <a:solidFill>
                  <a:srgbClr val="FFD966"/>
                </a:solidFill>
                <a:latin typeface="Oswald"/>
                <a:ea typeface="Oswald"/>
                <a:cs typeface="Oswald"/>
                <a:sym typeface="Oswald"/>
              </a:rPr>
              <a:t>IV</a:t>
            </a:r>
            <a:r>
              <a:rPr lang="en" sz="5600">
                <a:solidFill>
                  <a:srgbClr val="FFD966"/>
                </a:solidFill>
                <a:latin typeface="Oswald"/>
                <a:ea typeface="Oswald"/>
                <a:cs typeface="Oswald"/>
                <a:sym typeface="Oswald"/>
              </a:rPr>
              <a:t>: </a:t>
            </a:r>
            <a:r>
              <a:rPr lang="en" sz="5600">
                <a:solidFill>
                  <a:srgbClr val="FFD966"/>
                </a:solidFill>
                <a:latin typeface="Oswald"/>
                <a:ea typeface="Oswald"/>
                <a:cs typeface="Oswald"/>
                <a:sym typeface="Oswald"/>
              </a:rPr>
              <a:t>Anterior Pituitary Gland (Part I &amp; II)</a:t>
            </a:r>
            <a:endParaRPr sz="5600">
              <a:solidFill>
                <a:srgbClr val="FFD966"/>
              </a:solidFill>
              <a:latin typeface="Oswald"/>
              <a:ea typeface="Oswald"/>
              <a:cs typeface="Oswald"/>
              <a:sym typeface="Oswald"/>
            </a:endParaRPr>
          </a:p>
        </p:txBody>
      </p:sp>
      <p:sp>
        <p:nvSpPr>
          <p:cNvPr id="66" name="Google Shape;66;p13"/>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id="312" name="Google Shape;312;p22"/>
          <p:cNvPicPr preferRelativeResize="0"/>
          <p:nvPr/>
        </p:nvPicPr>
        <p:blipFill>
          <a:blip r:embed="rId3">
            <a:alphaModFix/>
          </a:blip>
          <a:stretch>
            <a:fillRect/>
          </a:stretch>
        </p:blipFill>
        <p:spPr>
          <a:xfrm>
            <a:off x="0" y="28350"/>
            <a:ext cx="14097000" cy="19935825"/>
          </a:xfrm>
          <a:prstGeom prst="rect">
            <a:avLst/>
          </a:prstGeom>
          <a:noFill/>
          <a:ln>
            <a:noFill/>
          </a:ln>
        </p:spPr>
      </p:pic>
      <p:sp>
        <p:nvSpPr>
          <p:cNvPr id="313" name="Google Shape;313;p22"/>
          <p:cNvSpPr txBox="1"/>
          <p:nvPr/>
        </p:nvSpPr>
        <p:spPr>
          <a:xfrm>
            <a:off x="1052325" y="2294675"/>
            <a:ext cx="12379500" cy="135465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Which of the following increases secretion of GH?</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Senescence</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Insulin-like growth factor-1 (IGF-1)</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Somatostatin</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Hypoglycemia</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Which anterior pituitary hormone plays a major role in the regulation of a nonendocrine target gland?</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ACTH</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TSH</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Prolactin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FSH</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Why is milk produced by a woman only after delivery, not before?</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Levels of LH and FSH are too low during pregnancy to support milk production</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High levels of progesterone and estrogen during pregnancy suppress milk production</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The alveolar cells of the breast do not reach maturity until after delivery</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High levels of oxytocin are required for milk production to begin, and oxytocin is not secreted until the baby stimulates the nipple</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GH secretion would most likely be suppressed under which condition?</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Acute hyperglycemia</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Deep sleep</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Gigantism</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Exercise</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Which of the following conditions or hormones would most likely increase GH secretion?</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Hyperglycemia</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Exercise</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Aging</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Somatomedin</a:t>
            </a:r>
            <a:endParaRPr sz="3000">
              <a:solidFill>
                <a:srgbClr val="FFFFFF"/>
              </a:solidFill>
              <a:latin typeface="Times New Roman"/>
              <a:ea typeface="Times New Roman"/>
              <a:cs typeface="Times New Roman"/>
              <a:sym typeface="Times New Roman"/>
            </a:endParaRPr>
          </a:p>
        </p:txBody>
      </p:sp>
      <p:sp>
        <p:nvSpPr>
          <p:cNvPr id="314" name="Google Shape;314;p22"/>
          <p:cNvSpPr txBox="1"/>
          <p:nvPr/>
        </p:nvSpPr>
        <p:spPr>
          <a:xfrm>
            <a:off x="9918700" y="18440650"/>
            <a:ext cx="3858300" cy="6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ANSWER KEY: D, C, B, A, B</a:t>
            </a:r>
            <a:endParaRPr sz="3000">
              <a:solidFill>
                <a:srgbClr val="FFFFFF"/>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23"/>
          <p:cNvPicPr preferRelativeResize="0"/>
          <p:nvPr/>
        </p:nvPicPr>
        <p:blipFill>
          <a:blip r:embed="rId3">
            <a:alphaModFix/>
          </a:blip>
          <a:stretch>
            <a:fillRect/>
          </a:stretch>
        </p:blipFill>
        <p:spPr>
          <a:xfrm>
            <a:off x="0" y="28350"/>
            <a:ext cx="14097000" cy="19935825"/>
          </a:xfrm>
          <a:prstGeom prst="rect">
            <a:avLst/>
          </a:prstGeom>
          <a:noFill/>
          <a:ln>
            <a:noFill/>
          </a:ln>
        </p:spPr>
      </p:pic>
      <p:sp>
        <p:nvSpPr>
          <p:cNvPr id="320" name="Google Shape;320;p23"/>
          <p:cNvSpPr txBox="1"/>
          <p:nvPr/>
        </p:nvSpPr>
        <p:spPr>
          <a:xfrm>
            <a:off x="1139975" y="2323875"/>
            <a:ext cx="12350400" cy="110202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Lipolytic effect of growth hormone is suppressed by</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Glucose administration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Fasting</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Stress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Hypoglycemia</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Growth hormone increases the</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Absorption of calcium from GIT</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Excretion of sodium by kidney</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Excretion of potassium by kidney</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Excretion of magnesium by kidney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rgbClr val="FFFFFF"/>
                </a:solidFill>
                <a:latin typeface="Times New Roman"/>
                <a:ea typeface="Times New Roman"/>
                <a:cs typeface="Times New Roman"/>
                <a:sym typeface="Times New Roman"/>
              </a:rPr>
              <a:t>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Growth hormone secretion is inhibited by</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Glucagon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Estrogen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Androgens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Growth hormone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Growth hormone has all of the following effects on the protein metabolism except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Increased protein synthesis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Increased amino acid level in blood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Decreased protein catabolism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Increased nuclear transcription of  DNA to form RNA </a:t>
            </a:r>
            <a:endParaRPr sz="30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rabicPeriod"/>
            </a:pPr>
            <a:r>
              <a:rPr lang="en" sz="3000">
                <a:solidFill>
                  <a:srgbClr val="FFFFFF"/>
                </a:solidFill>
                <a:latin typeface="Times New Roman"/>
                <a:ea typeface="Times New Roman"/>
                <a:cs typeface="Times New Roman"/>
                <a:sym typeface="Times New Roman"/>
              </a:rPr>
              <a:t>The effect of growth hormone on fat metabolism includes all of the following except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Breakdown of stored fat</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Decreased conversion of fatty acids to acetyl CoA</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Increased free fatty acid level in blood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AutoNum type="alphaUcParenR"/>
            </a:pPr>
            <a:r>
              <a:rPr lang="en" sz="3000">
                <a:solidFill>
                  <a:srgbClr val="FFFFFF"/>
                </a:solidFill>
                <a:latin typeface="Times New Roman"/>
                <a:ea typeface="Times New Roman"/>
                <a:cs typeface="Times New Roman"/>
                <a:sym typeface="Times New Roman"/>
              </a:rPr>
              <a:t>Increase mobilization of free fatty acids from adipose tissue stores</a:t>
            </a:r>
            <a:endParaRPr sz="3000">
              <a:solidFill>
                <a:srgbClr val="FFFFFF"/>
              </a:solidFill>
              <a:latin typeface="Times New Roman"/>
              <a:ea typeface="Times New Roman"/>
              <a:cs typeface="Times New Roman"/>
              <a:sym typeface="Times New Roman"/>
            </a:endParaRPr>
          </a:p>
        </p:txBody>
      </p:sp>
      <p:sp>
        <p:nvSpPr>
          <p:cNvPr id="321" name="Google Shape;321;p23"/>
          <p:cNvSpPr txBox="1"/>
          <p:nvPr/>
        </p:nvSpPr>
        <p:spPr>
          <a:xfrm>
            <a:off x="9918700" y="18440650"/>
            <a:ext cx="3858300" cy="6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ANSWER KEY: </a:t>
            </a:r>
            <a:r>
              <a:rPr lang="en" sz="3000">
                <a:solidFill>
                  <a:schemeClr val="lt1"/>
                </a:solidFill>
                <a:latin typeface="Oswald"/>
                <a:ea typeface="Oswald"/>
                <a:cs typeface="Oswald"/>
                <a:sym typeface="Oswald"/>
              </a:rPr>
              <a:t>A, A, D, B, B</a:t>
            </a:r>
            <a:endParaRPr sz="3000">
              <a:solidFill>
                <a:srgbClr val="FFFFFF"/>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pic>
        <p:nvPicPr>
          <p:cNvPr id="326" name="Google Shape;326;p24"/>
          <p:cNvPicPr preferRelativeResize="0"/>
          <p:nvPr/>
        </p:nvPicPr>
        <p:blipFill>
          <a:blip r:embed="rId3">
            <a:alphaModFix/>
          </a:blip>
          <a:stretch>
            <a:fillRect/>
          </a:stretch>
        </p:blipFill>
        <p:spPr>
          <a:xfrm>
            <a:off x="1629" y="0"/>
            <a:ext cx="14093741" cy="19935824"/>
          </a:xfrm>
          <a:prstGeom prst="rect">
            <a:avLst/>
          </a:prstGeom>
          <a:noFill/>
          <a:ln>
            <a:noFill/>
          </a:ln>
        </p:spPr>
      </p:pic>
      <p:sp>
        <p:nvSpPr>
          <p:cNvPr id="327" name="Google Shape;327;p24"/>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328" name="Google Shape;328;p24"/>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329" name="Google Shape;329;p24"/>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330" name="Google Shape;330;p24"/>
          <p:cNvSpPr txBox="1"/>
          <p:nvPr/>
        </p:nvSpPr>
        <p:spPr>
          <a:xfrm>
            <a:off x="210775" y="5511800"/>
            <a:ext cx="138864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Maha Alnahdi </a:t>
            </a:r>
            <a:endParaRPr sz="60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nvSpPr>
        <p:spPr>
          <a:xfrm>
            <a:off x="71200" y="19508625"/>
            <a:ext cx="14097000" cy="433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All hormones secreted by the anterior pituitary glands function to act on other glands (e.g. prolactin on mammary gland), except GH, which acts directly on tissues. </a:t>
            </a:r>
            <a:endParaRPr sz="1600">
              <a:latin typeface="Times New Roman"/>
              <a:ea typeface="Times New Roman"/>
              <a:cs typeface="Times New Roman"/>
              <a:sym typeface="Times New Roman"/>
            </a:endParaRPr>
          </a:p>
        </p:txBody>
      </p:sp>
      <p:sp>
        <p:nvSpPr>
          <p:cNvPr id="72" name="Google Shape;72;p14"/>
          <p:cNvSpPr txBox="1"/>
          <p:nvPr>
            <p:ph type="title"/>
          </p:nvPr>
        </p:nvSpPr>
        <p:spPr>
          <a:xfrm>
            <a:off x="929925" y="16495450"/>
            <a:ext cx="11331900" cy="964200"/>
          </a:xfrm>
          <a:prstGeom prst="rect">
            <a:avLst/>
          </a:prstGeom>
        </p:spPr>
        <p:txBody>
          <a:bodyPr anchorCtr="0" anchor="t" bIns="212075" lIns="212075" spcFirstLastPara="1" rIns="212075" wrap="square" tIns="21207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Growth Hormone (Somatotropic Hormone or Somatotropin) </a:t>
            </a:r>
            <a:endParaRPr sz="3600">
              <a:solidFill>
                <a:srgbClr val="F1C232"/>
              </a:solidFill>
              <a:latin typeface="Oswald"/>
              <a:ea typeface="Oswald"/>
              <a:cs typeface="Oswald"/>
              <a:sym typeface="Oswald"/>
            </a:endParaRPr>
          </a:p>
        </p:txBody>
      </p:sp>
      <p:sp>
        <p:nvSpPr>
          <p:cNvPr id="73" name="Google Shape;73;p14"/>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 name="Google Shape;75;p14"/>
          <p:cNvSpPr/>
          <p:nvPr/>
        </p:nvSpPr>
        <p:spPr>
          <a:xfrm rot="10800000">
            <a:off x="302750" y="1222500"/>
            <a:ext cx="13446000" cy="44115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77" name="Google Shape;77;p14"/>
          <p:cNvSpPr/>
          <p:nvPr/>
        </p:nvSpPr>
        <p:spPr>
          <a:xfrm>
            <a:off x="780250" y="870041"/>
            <a:ext cx="134460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8" name="Google Shape;78;p14"/>
          <p:cNvSpPr/>
          <p:nvPr/>
        </p:nvSpPr>
        <p:spPr>
          <a:xfrm>
            <a:off x="283700" y="8700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331315" y="8609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80" name="Google Shape;80;p14"/>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a:t>
            </a:r>
            <a:r>
              <a:rPr lang="en" sz="3200">
                <a:solidFill>
                  <a:srgbClr val="FFFFFF"/>
                </a:solidFill>
                <a:latin typeface="Oswald"/>
                <a:ea typeface="Oswald"/>
                <a:cs typeface="Oswald"/>
                <a:sym typeface="Oswald"/>
              </a:rPr>
              <a:t> </a:t>
            </a:r>
            <a:endParaRPr sz="3200">
              <a:solidFill>
                <a:srgbClr val="FFFFFF"/>
              </a:solidFill>
              <a:latin typeface="Oswald"/>
              <a:ea typeface="Oswald"/>
              <a:cs typeface="Oswald"/>
              <a:sym typeface="Oswald"/>
            </a:endParaRPr>
          </a:p>
        </p:txBody>
      </p:sp>
      <p:sp>
        <p:nvSpPr>
          <p:cNvPr id="81" name="Google Shape;81;p14"/>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2" name="Google Shape;82;p14"/>
          <p:cNvSpPr txBox="1"/>
          <p:nvPr/>
        </p:nvSpPr>
        <p:spPr>
          <a:xfrm>
            <a:off x="512200" y="1303550"/>
            <a:ext cx="11421900" cy="234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Anterior pituitary hormones ( GH, Prolactin, </a:t>
            </a:r>
            <a:r>
              <a:rPr b="1" lang="en" sz="1800">
                <a:solidFill>
                  <a:srgbClr val="8E7CC3"/>
                </a:solidFill>
                <a:latin typeface="Times New Roman"/>
                <a:ea typeface="Times New Roman"/>
                <a:cs typeface="Times New Roman"/>
                <a:sym typeface="Times New Roman"/>
              </a:rPr>
              <a:t>TSH, FSH, LH, ACTH</a:t>
            </a:r>
            <a:r>
              <a:rPr b="1" lang="en" sz="1800">
                <a:latin typeface="Times New Roman"/>
                <a:ea typeface="Times New Roman"/>
                <a:cs typeface="Times New Roman"/>
                <a:sym typeface="Times New Roman"/>
              </a:rPr>
              <a:t>)</a:t>
            </a:r>
            <a:endParaRPr b="1" sz="1800">
              <a:latin typeface="Times New Roman"/>
              <a:ea typeface="Times New Roman"/>
              <a:cs typeface="Times New Roman"/>
              <a:sym typeface="Times New Roman"/>
            </a:endParaRPr>
          </a:p>
          <a:p>
            <a:pPr indent="-342900" lvl="0" marL="457200" rtl="0" algn="l">
              <a:spcBef>
                <a:spcPts val="0"/>
              </a:spcBef>
              <a:spcAft>
                <a:spcPts val="0"/>
              </a:spcAft>
              <a:buClr>
                <a:srgbClr val="8E7CC3"/>
              </a:buClr>
              <a:buSzPts val="1800"/>
              <a:buFont typeface="Times New Roman"/>
              <a:buChar char="●"/>
            </a:pPr>
            <a:r>
              <a:rPr b="1" lang="en" sz="1800">
                <a:solidFill>
                  <a:srgbClr val="8E7CC3"/>
                </a:solidFill>
                <a:latin typeface="Times New Roman"/>
                <a:ea typeface="Times New Roman"/>
                <a:cs typeface="Times New Roman"/>
                <a:sym typeface="Times New Roman"/>
              </a:rPr>
              <a:t>Describe actions of Anterior Pituitary hormones</a:t>
            </a:r>
            <a:endParaRPr b="1" sz="1800">
              <a:solidFill>
                <a:srgbClr val="8E7CC3"/>
              </a:solidFill>
              <a:latin typeface="Times New Roman"/>
              <a:ea typeface="Times New Roman"/>
              <a:cs typeface="Times New Roman"/>
              <a:sym typeface="Times New Roman"/>
            </a:endParaRPr>
          </a:p>
          <a:p>
            <a:pPr indent="-342900" lvl="0" marL="457200" rtl="0" algn="l">
              <a:spcBef>
                <a:spcPts val="0"/>
              </a:spcBef>
              <a:spcAft>
                <a:spcPts val="0"/>
              </a:spcAft>
              <a:buClr>
                <a:srgbClr val="8E7CC3"/>
              </a:buClr>
              <a:buSzPts val="1800"/>
              <a:buFont typeface="Times New Roman"/>
              <a:buChar char="●"/>
            </a:pPr>
            <a:r>
              <a:rPr b="1" lang="en" sz="1800">
                <a:solidFill>
                  <a:srgbClr val="8E7CC3"/>
                </a:solidFill>
                <a:latin typeface="Times New Roman"/>
                <a:ea typeface="Times New Roman"/>
                <a:cs typeface="Times New Roman"/>
                <a:sym typeface="Times New Roman"/>
              </a:rPr>
              <a:t>Mechanism of action of hormones</a:t>
            </a:r>
            <a:endParaRPr b="1" sz="1800">
              <a:solidFill>
                <a:srgbClr val="8E7CC3"/>
              </a:solidFill>
              <a:latin typeface="Times New Roman"/>
              <a:ea typeface="Times New Roman"/>
              <a:cs typeface="Times New Roman"/>
              <a:sym typeface="Times New Roman"/>
            </a:endParaRPr>
          </a:p>
          <a:p>
            <a:pPr indent="-342900" lvl="0" marL="457200" rtl="0" algn="l">
              <a:spcBef>
                <a:spcPts val="0"/>
              </a:spcBef>
              <a:spcAft>
                <a:spcPts val="0"/>
              </a:spcAft>
              <a:buClr>
                <a:srgbClr val="8E7CC3"/>
              </a:buClr>
              <a:buSzPts val="1800"/>
              <a:buFont typeface="Times New Roman"/>
              <a:buChar char="-"/>
            </a:pPr>
            <a:r>
              <a:rPr b="1" lang="en" sz="1800">
                <a:solidFill>
                  <a:srgbClr val="8E7CC3"/>
                </a:solidFill>
                <a:latin typeface="Times New Roman"/>
                <a:ea typeface="Times New Roman"/>
                <a:cs typeface="Times New Roman"/>
                <a:sym typeface="Times New Roman"/>
              </a:rPr>
              <a:t>Hormone receptors, down-regulation and up-regulation</a:t>
            </a:r>
            <a:endParaRPr b="1" sz="1800">
              <a:solidFill>
                <a:srgbClr val="8E7CC3"/>
              </a:solidFill>
              <a:latin typeface="Times New Roman"/>
              <a:ea typeface="Times New Roman"/>
              <a:cs typeface="Times New Roman"/>
              <a:sym typeface="Times New Roman"/>
            </a:endParaRPr>
          </a:p>
          <a:p>
            <a:pPr indent="-342900" lvl="0" marL="457200" rtl="0" algn="l">
              <a:spcBef>
                <a:spcPts val="0"/>
              </a:spcBef>
              <a:spcAft>
                <a:spcPts val="0"/>
              </a:spcAft>
              <a:buClr>
                <a:srgbClr val="8E7CC3"/>
              </a:buClr>
              <a:buSzPts val="1800"/>
              <a:buFont typeface="Times New Roman"/>
              <a:buChar char="-"/>
            </a:pPr>
            <a:r>
              <a:rPr b="1" lang="en" sz="1800">
                <a:solidFill>
                  <a:srgbClr val="8E7CC3"/>
                </a:solidFill>
                <a:latin typeface="Times New Roman"/>
                <a:ea typeface="Times New Roman"/>
                <a:cs typeface="Times New Roman"/>
                <a:sym typeface="Times New Roman"/>
              </a:rPr>
              <a:t>Intracellular signaling</a:t>
            </a:r>
            <a:endParaRPr b="1" sz="1800">
              <a:solidFill>
                <a:srgbClr val="8E7CC3"/>
              </a:solidFill>
              <a:latin typeface="Times New Roman"/>
              <a:ea typeface="Times New Roman"/>
              <a:cs typeface="Times New Roman"/>
              <a:sym typeface="Times New Roman"/>
            </a:endParaRPr>
          </a:p>
          <a:p>
            <a:pPr indent="-342900" lvl="0" marL="457200" rtl="0" algn="l">
              <a:spcBef>
                <a:spcPts val="0"/>
              </a:spcBef>
              <a:spcAft>
                <a:spcPts val="0"/>
              </a:spcAft>
              <a:buClr>
                <a:srgbClr val="8E7CC3"/>
              </a:buClr>
              <a:buSzPts val="1800"/>
              <a:buFont typeface="Times New Roman"/>
              <a:buChar char="-"/>
            </a:pPr>
            <a:r>
              <a:rPr b="1" lang="en" sz="1800">
                <a:solidFill>
                  <a:srgbClr val="8E7CC3"/>
                </a:solidFill>
                <a:latin typeface="Times New Roman"/>
                <a:ea typeface="Times New Roman"/>
                <a:cs typeface="Times New Roman"/>
                <a:sym typeface="Times New Roman"/>
              </a:rPr>
              <a:t>Second messenger mechanism</a:t>
            </a:r>
            <a:endParaRPr b="1" sz="1800">
              <a:solidFill>
                <a:srgbClr val="8E7CC3"/>
              </a:solidFill>
              <a:latin typeface="Times New Roman"/>
              <a:ea typeface="Times New Roman"/>
              <a:cs typeface="Times New Roman"/>
              <a:sym typeface="Times New Roman"/>
            </a:endParaRPr>
          </a:p>
          <a:p>
            <a:pPr indent="-342900" lvl="0" marL="457200" rtl="0" algn="l">
              <a:spcBef>
                <a:spcPts val="0"/>
              </a:spcBef>
              <a:spcAft>
                <a:spcPts val="0"/>
              </a:spcAft>
              <a:buClr>
                <a:srgbClr val="8E7CC3"/>
              </a:buClr>
              <a:buSzPts val="1800"/>
              <a:buFont typeface="Times New Roman"/>
              <a:buChar char="●"/>
            </a:pPr>
            <a:r>
              <a:rPr b="1" lang="en" sz="1800">
                <a:solidFill>
                  <a:srgbClr val="8E7CC3"/>
                </a:solidFill>
                <a:latin typeface="Times New Roman"/>
                <a:ea typeface="Times New Roman"/>
                <a:cs typeface="Times New Roman"/>
                <a:sym typeface="Times New Roman"/>
              </a:rPr>
              <a:t>Know conditions related to hypo or hyper secretion of Anterior Pituitary hormones</a:t>
            </a:r>
            <a:endParaRPr b="1" sz="1800">
              <a:solidFill>
                <a:srgbClr val="8E7CC3"/>
              </a:solidFill>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Growth Hormone </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Physiological functions</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Regulation of GH secretion</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Feedback mechanism</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Factors controlling secretion</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Prolactin </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Physiological functions</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Regulation of prolactin secretion</a:t>
            </a:r>
            <a:endParaRPr b="1" sz="1800">
              <a:latin typeface="Times New Roman"/>
              <a:ea typeface="Times New Roman"/>
              <a:cs typeface="Times New Roman"/>
              <a:sym typeface="Times New Roman"/>
            </a:endParaRPr>
          </a:p>
        </p:txBody>
      </p:sp>
      <p:sp>
        <p:nvSpPr>
          <p:cNvPr id="83" name="Google Shape;83;p14"/>
          <p:cNvSpPr txBox="1"/>
          <p:nvPr/>
        </p:nvSpPr>
        <p:spPr>
          <a:xfrm>
            <a:off x="1052950" y="5836975"/>
            <a:ext cx="112776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Stimuli for Hormonal Secretion</a:t>
            </a:r>
            <a:endParaRPr sz="3600">
              <a:solidFill>
                <a:srgbClr val="F1C232"/>
              </a:solidFill>
              <a:latin typeface="Oswald"/>
              <a:ea typeface="Oswald"/>
              <a:cs typeface="Oswald"/>
              <a:sym typeface="Oswald"/>
            </a:endParaRPr>
          </a:p>
          <a:p>
            <a:pPr indent="0" lvl="0" marL="0" rtl="0" algn="l">
              <a:spcBef>
                <a:spcPts val="0"/>
              </a:spcBef>
              <a:spcAft>
                <a:spcPts val="0"/>
              </a:spcAft>
              <a:buNone/>
            </a:pPr>
            <a:r>
              <a:t/>
            </a:r>
            <a:endParaRPr sz="3600">
              <a:solidFill>
                <a:srgbClr val="F1C232"/>
              </a:solidFill>
              <a:latin typeface="Oswald"/>
              <a:ea typeface="Oswald"/>
              <a:cs typeface="Oswald"/>
              <a:sym typeface="Oswald"/>
            </a:endParaRPr>
          </a:p>
        </p:txBody>
      </p:sp>
      <p:pic>
        <p:nvPicPr>
          <p:cNvPr id="84" name="Google Shape;84;p14"/>
          <p:cNvPicPr preferRelativeResize="0"/>
          <p:nvPr/>
        </p:nvPicPr>
        <p:blipFill rotWithShape="1">
          <a:blip r:embed="rId3">
            <a:alphaModFix/>
          </a:blip>
          <a:srcRect b="10267" l="14003" r="15484" t="10019"/>
          <a:stretch/>
        </p:blipFill>
        <p:spPr>
          <a:xfrm>
            <a:off x="512200" y="6607325"/>
            <a:ext cx="6119310" cy="4611624"/>
          </a:xfrm>
          <a:prstGeom prst="rect">
            <a:avLst/>
          </a:prstGeom>
          <a:noFill/>
          <a:ln cap="flat" cmpd="sng" w="9525">
            <a:solidFill>
              <a:srgbClr val="000000"/>
            </a:solidFill>
            <a:prstDash val="solid"/>
            <a:round/>
            <a:headEnd len="sm" w="sm" type="none"/>
            <a:tailEnd len="sm" w="sm" type="none"/>
          </a:ln>
        </p:spPr>
      </p:pic>
      <p:sp>
        <p:nvSpPr>
          <p:cNvPr id="85" name="Google Shape;85;p14"/>
          <p:cNvSpPr txBox="1"/>
          <p:nvPr/>
        </p:nvSpPr>
        <p:spPr>
          <a:xfrm>
            <a:off x="7793725" y="5836975"/>
            <a:ext cx="6760500" cy="16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Anterior Pituitary Gland (Adenohypophysis)</a:t>
            </a:r>
            <a:endParaRPr sz="3600">
              <a:solidFill>
                <a:srgbClr val="F1C232"/>
              </a:solidFill>
              <a:latin typeface="Oswald"/>
              <a:ea typeface="Oswald"/>
              <a:cs typeface="Oswald"/>
              <a:sym typeface="Oswald"/>
            </a:endParaRPr>
          </a:p>
          <a:p>
            <a:pPr indent="0" lvl="0" marL="0" rtl="0" algn="l">
              <a:spcBef>
                <a:spcPts val="0"/>
              </a:spcBef>
              <a:spcAft>
                <a:spcPts val="0"/>
              </a:spcAft>
              <a:buNone/>
            </a:pPr>
            <a:r>
              <a:t/>
            </a:r>
            <a:endParaRPr sz="3600">
              <a:solidFill>
                <a:srgbClr val="F1C232"/>
              </a:solidFill>
            </a:endParaRPr>
          </a:p>
        </p:txBody>
      </p:sp>
      <p:sp>
        <p:nvSpPr>
          <p:cNvPr id="86" name="Google Shape;86;p14"/>
          <p:cNvSpPr txBox="1"/>
          <p:nvPr/>
        </p:nvSpPr>
        <p:spPr>
          <a:xfrm>
            <a:off x="7409650" y="7021688"/>
            <a:ext cx="6339000" cy="2503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It </a:t>
            </a:r>
            <a:r>
              <a:rPr lang="en" sz="2100">
                <a:latin typeface="Times New Roman"/>
                <a:ea typeface="Times New Roman"/>
                <a:cs typeface="Times New Roman"/>
                <a:sym typeface="Times New Roman"/>
              </a:rPr>
              <a:t>is connected to hypothalamus by portal system: “hypothalamic-hypophysial portal vessels”.</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p:txBody>
      </p:sp>
      <p:pic>
        <p:nvPicPr>
          <p:cNvPr id="87" name="Google Shape;87;p14"/>
          <p:cNvPicPr preferRelativeResize="0"/>
          <p:nvPr/>
        </p:nvPicPr>
        <p:blipFill>
          <a:blip r:embed="rId4">
            <a:alphaModFix/>
          </a:blip>
          <a:stretch>
            <a:fillRect/>
          </a:stretch>
        </p:blipFill>
        <p:spPr>
          <a:xfrm>
            <a:off x="8527504" y="7781249"/>
            <a:ext cx="3406600" cy="3111621"/>
          </a:xfrm>
          <a:prstGeom prst="rect">
            <a:avLst/>
          </a:prstGeom>
          <a:noFill/>
          <a:ln cap="flat" cmpd="sng" w="9525">
            <a:solidFill>
              <a:srgbClr val="000000"/>
            </a:solidFill>
            <a:prstDash val="solid"/>
            <a:round/>
            <a:headEnd len="sm" w="sm" type="none"/>
            <a:tailEnd len="sm" w="sm" type="none"/>
          </a:ln>
        </p:spPr>
      </p:pic>
      <p:sp>
        <p:nvSpPr>
          <p:cNvPr id="88" name="Google Shape;88;p14"/>
          <p:cNvSpPr txBox="1"/>
          <p:nvPr/>
        </p:nvSpPr>
        <p:spPr>
          <a:xfrm>
            <a:off x="1052950" y="11603950"/>
            <a:ext cx="112776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Anterior Pituitary</a:t>
            </a:r>
            <a:r>
              <a:rPr lang="en" sz="3600">
                <a:solidFill>
                  <a:srgbClr val="F1C232"/>
                </a:solidFill>
                <a:latin typeface="Oswald"/>
                <a:ea typeface="Oswald"/>
                <a:cs typeface="Oswald"/>
                <a:sym typeface="Oswald"/>
              </a:rPr>
              <a:t> Hormones </a:t>
            </a:r>
            <a:endParaRPr sz="3600">
              <a:solidFill>
                <a:srgbClr val="F1C232"/>
              </a:solidFill>
              <a:latin typeface="Oswald"/>
              <a:ea typeface="Oswald"/>
              <a:cs typeface="Oswald"/>
              <a:sym typeface="Oswald"/>
            </a:endParaRPr>
          </a:p>
          <a:p>
            <a:pPr indent="0" lvl="0" marL="0" rtl="0" algn="l">
              <a:spcBef>
                <a:spcPts val="0"/>
              </a:spcBef>
              <a:spcAft>
                <a:spcPts val="0"/>
              </a:spcAft>
              <a:buNone/>
            </a:pPr>
            <a:r>
              <a:t/>
            </a:r>
            <a:endParaRPr sz="3600">
              <a:solidFill>
                <a:srgbClr val="F1C232"/>
              </a:solidFill>
              <a:latin typeface="Oswald"/>
              <a:ea typeface="Oswald"/>
              <a:cs typeface="Oswald"/>
              <a:sym typeface="Oswald"/>
            </a:endParaRPr>
          </a:p>
        </p:txBody>
      </p:sp>
      <p:pic>
        <p:nvPicPr>
          <p:cNvPr id="89" name="Google Shape;89;p14"/>
          <p:cNvPicPr preferRelativeResize="0"/>
          <p:nvPr/>
        </p:nvPicPr>
        <p:blipFill>
          <a:blip r:embed="rId5">
            <a:alphaModFix/>
          </a:blip>
          <a:stretch>
            <a:fillRect/>
          </a:stretch>
        </p:blipFill>
        <p:spPr>
          <a:xfrm>
            <a:off x="11173962" y="11009875"/>
            <a:ext cx="2703160" cy="3219524"/>
          </a:xfrm>
          <a:prstGeom prst="rect">
            <a:avLst/>
          </a:prstGeom>
          <a:noFill/>
          <a:ln cap="flat" cmpd="sng" w="9525">
            <a:solidFill>
              <a:srgbClr val="000000"/>
            </a:solidFill>
            <a:prstDash val="solid"/>
            <a:round/>
            <a:headEnd len="sm" w="sm" type="none"/>
            <a:tailEnd len="sm" w="sm" type="none"/>
          </a:ln>
        </p:spPr>
      </p:pic>
      <p:sp>
        <p:nvSpPr>
          <p:cNvPr id="90" name="Google Shape;90;p14"/>
          <p:cNvSpPr txBox="1"/>
          <p:nvPr/>
        </p:nvSpPr>
        <p:spPr>
          <a:xfrm>
            <a:off x="331325" y="12192275"/>
            <a:ext cx="10452600" cy="37878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Pituitary hormones are classified as peptide hormones.</a:t>
            </a:r>
            <a:endParaRPr sz="1900">
              <a:solidFill>
                <a:schemeClr val="dk1"/>
              </a:solidFill>
              <a:latin typeface="Times New Roman"/>
              <a:ea typeface="Times New Roman"/>
              <a:cs typeface="Times New Roman"/>
              <a:sym typeface="Times New Roman"/>
            </a:endParaRPr>
          </a:p>
          <a:p>
            <a:pPr indent="-349250" lvl="0" marL="457200" rtl="0" algn="l">
              <a:lnSpc>
                <a:spcPct val="115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Six major hormones are secreted by the anterior lobe of the pituitary:</a:t>
            </a:r>
            <a:endParaRPr sz="1900">
              <a:solidFill>
                <a:schemeClr val="dk1"/>
              </a:solidFill>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highlight>
                  <a:srgbClr val="FFF2CC"/>
                </a:highlight>
                <a:latin typeface="Times New Roman"/>
                <a:ea typeface="Times New Roman"/>
                <a:cs typeface="Times New Roman"/>
                <a:sym typeface="Times New Roman"/>
              </a:rPr>
              <a:t>Growth hormone</a:t>
            </a:r>
            <a:r>
              <a:rPr b="1" baseline="30000" lang="en" sz="1900">
                <a:highlight>
                  <a:srgbClr val="FFF2CC"/>
                </a:highlight>
                <a:latin typeface="Times New Roman"/>
                <a:ea typeface="Times New Roman"/>
                <a:cs typeface="Times New Roman"/>
                <a:sym typeface="Times New Roman"/>
              </a:rPr>
              <a:t>1</a:t>
            </a:r>
            <a:r>
              <a:rPr b="1" lang="en" sz="1900">
                <a:latin typeface="Times New Roman"/>
                <a:ea typeface="Times New Roman"/>
                <a:cs typeface="Times New Roman"/>
                <a:sym typeface="Times New Roman"/>
              </a:rPr>
              <a:t>:</a:t>
            </a:r>
            <a:r>
              <a:rPr lang="en" sz="1900">
                <a:latin typeface="Times New Roman"/>
                <a:ea typeface="Times New Roman"/>
                <a:cs typeface="Times New Roman"/>
                <a:sym typeface="Times New Roman"/>
              </a:rPr>
              <a:t> promotes growth of the entire body by </a:t>
            </a:r>
            <a:r>
              <a:rPr lang="en" sz="1900">
                <a:latin typeface="Times New Roman"/>
                <a:ea typeface="Times New Roman"/>
                <a:cs typeface="Times New Roman"/>
                <a:sym typeface="Times New Roman"/>
              </a:rPr>
              <a:t>affecting</a:t>
            </a:r>
            <a:r>
              <a:rPr lang="en" sz="1900">
                <a:latin typeface="Times New Roman"/>
                <a:ea typeface="Times New Roman"/>
                <a:cs typeface="Times New Roman"/>
                <a:sym typeface="Times New Roman"/>
              </a:rPr>
              <a:t> protein formation, cell multiplication, and cell </a:t>
            </a:r>
            <a:r>
              <a:rPr lang="en" sz="1900">
                <a:latin typeface="Times New Roman"/>
                <a:ea typeface="Times New Roman"/>
                <a:cs typeface="Times New Roman"/>
                <a:sym typeface="Times New Roman"/>
              </a:rPr>
              <a:t>differentiation</a:t>
            </a:r>
            <a:r>
              <a:rPr lang="en" sz="1900">
                <a:latin typeface="Times New Roman"/>
                <a:ea typeface="Times New Roman"/>
                <a:cs typeface="Times New Roman"/>
                <a:sym typeface="Times New Roman"/>
              </a:rPr>
              <a:t>.</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highlight>
                  <a:srgbClr val="FFF2CC"/>
                </a:highlight>
                <a:latin typeface="Times New Roman"/>
                <a:ea typeface="Times New Roman"/>
                <a:cs typeface="Times New Roman"/>
                <a:sym typeface="Times New Roman"/>
              </a:rPr>
              <a:t>Prolactin:</a:t>
            </a:r>
            <a:r>
              <a:rPr lang="en" sz="1900">
                <a:latin typeface="Times New Roman"/>
                <a:ea typeface="Times New Roman"/>
                <a:cs typeface="Times New Roman"/>
                <a:sym typeface="Times New Roman"/>
              </a:rPr>
              <a:t> promotes mammary gland development and milk production.</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highlight>
                  <a:srgbClr val="FFF2CC"/>
                </a:highlight>
                <a:latin typeface="Times New Roman"/>
                <a:ea typeface="Times New Roman"/>
                <a:cs typeface="Times New Roman"/>
                <a:sym typeface="Times New Roman"/>
              </a:rPr>
              <a:t>Adrenocorticotropin (corticotropin):</a:t>
            </a:r>
            <a:r>
              <a:rPr lang="en" sz="1900">
                <a:highlight>
                  <a:srgbClr val="FFF2CC"/>
                </a:highlight>
                <a:latin typeface="Times New Roman"/>
                <a:ea typeface="Times New Roman"/>
                <a:cs typeface="Times New Roman"/>
                <a:sym typeface="Times New Roman"/>
              </a:rPr>
              <a:t> </a:t>
            </a:r>
            <a:r>
              <a:rPr lang="en" sz="1900">
                <a:latin typeface="Times New Roman"/>
                <a:ea typeface="Times New Roman"/>
                <a:cs typeface="Times New Roman"/>
                <a:sym typeface="Times New Roman"/>
              </a:rPr>
              <a:t>controls the secretion of some of the adrenocortical hormones, which </a:t>
            </a:r>
            <a:r>
              <a:rPr lang="en" sz="1900">
                <a:latin typeface="Times New Roman"/>
                <a:ea typeface="Times New Roman"/>
                <a:cs typeface="Times New Roman"/>
                <a:sym typeface="Times New Roman"/>
              </a:rPr>
              <a:t>affect</a:t>
            </a:r>
            <a:r>
              <a:rPr lang="en" sz="1900">
                <a:latin typeface="Times New Roman"/>
                <a:ea typeface="Times New Roman"/>
                <a:cs typeface="Times New Roman"/>
                <a:sym typeface="Times New Roman"/>
              </a:rPr>
              <a:t> metabolism of glucose, proteins, and fats.</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highlight>
                  <a:srgbClr val="FFF2CC"/>
                </a:highlight>
                <a:latin typeface="Times New Roman"/>
                <a:ea typeface="Times New Roman"/>
                <a:cs typeface="Times New Roman"/>
                <a:sym typeface="Times New Roman"/>
              </a:rPr>
              <a:t>Thyroid-stimulating hormone (thyrotropin):</a:t>
            </a:r>
            <a:r>
              <a:rPr lang="en" sz="1900">
                <a:highlight>
                  <a:srgbClr val="FFF2CC"/>
                </a:highlight>
                <a:latin typeface="Times New Roman"/>
                <a:ea typeface="Times New Roman"/>
                <a:cs typeface="Times New Roman"/>
                <a:sym typeface="Times New Roman"/>
              </a:rPr>
              <a:t> </a:t>
            </a:r>
            <a:r>
              <a:rPr lang="en" sz="1900">
                <a:latin typeface="Times New Roman"/>
                <a:ea typeface="Times New Roman"/>
                <a:cs typeface="Times New Roman"/>
                <a:sym typeface="Times New Roman"/>
              </a:rPr>
              <a:t>controls the secretion rate of thyroxine and triiodothyronine by the thyroid  gland.</a:t>
            </a:r>
            <a:endParaRPr sz="19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900">
                <a:latin typeface="Times New Roman"/>
                <a:ea typeface="Times New Roman"/>
                <a:cs typeface="Times New Roman"/>
                <a:sym typeface="Times New Roman"/>
              </a:rPr>
              <a:t>Two separate gonadotropic hormones, control growth of the ovaries and testes, as well as their hormonal and reproductive activities: </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highlight>
                  <a:srgbClr val="FFF2CC"/>
                </a:highlight>
                <a:latin typeface="Times New Roman"/>
                <a:ea typeface="Times New Roman"/>
                <a:cs typeface="Times New Roman"/>
                <a:sym typeface="Times New Roman"/>
              </a:rPr>
              <a:t>Follicle-stimulating hormone</a:t>
            </a:r>
            <a:endParaRPr b="1" sz="1900">
              <a:highlight>
                <a:srgbClr val="FFF2CC"/>
              </a:highlight>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highlight>
                  <a:srgbClr val="FFF2CC"/>
                </a:highlight>
                <a:latin typeface="Times New Roman"/>
                <a:ea typeface="Times New Roman"/>
                <a:cs typeface="Times New Roman"/>
                <a:sym typeface="Times New Roman"/>
              </a:rPr>
              <a:t>Luteinizing hormone</a:t>
            </a:r>
            <a:endParaRPr b="1" sz="1900">
              <a:highlight>
                <a:srgbClr val="FFF2CC"/>
              </a:highlight>
              <a:latin typeface="Times New Roman"/>
              <a:ea typeface="Times New Roman"/>
              <a:cs typeface="Times New Roman"/>
              <a:sym typeface="Times New Roman"/>
            </a:endParaRPr>
          </a:p>
        </p:txBody>
      </p:sp>
      <p:sp>
        <p:nvSpPr>
          <p:cNvPr id="91" name="Google Shape;91;p14"/>
          <p:cNvSpPr/>
          <p:nvPr/>
        </p:nvSpPr>
        <p:spPr>
          <a:xfrm>
            <a:off x="584353" y="59897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2" name="Google Shape;92;p14"/>
          <p:cNvSpPr/>
          <p:nvPr/>
        </p:nvSpPr>
        <p:spPr>
          <a:xfrm>
            <a:off x="7268953" y="59897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3" name="Google Shape;93;p14"/>
          <p:cNvSpPr/>
          <p:nvPr/>
        </p:nvSpPr>
        <p:spPr>
          <a:xfrm>
            <a:off x="7025975" y="5989775"/>
            <a:ext cx="46800" cy="52584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4" name="Google Shape;94;p14"/>
          <p:cNvSpPr/>
          <p:nvPr/>
        </p:nvSpPr>
        <p:spPr>
          <a:xfrm>
            <a:off x="584353" y="116934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95" name="Google Shape;95;p14"/>
          <p:cNvPicPr preferRelativeResize="0"/>
          <p:nvPr/>
        </p:nvPicPr>
        <p:blipFill>
          <a:blip r:embed="rId6">
            <a:alphaModFix/>
          </a:blip>
          <a:stretch>
            <a:fillRect/>
          </a:stretch>
        </p:blipFill>
        <p:spPr>
          <a:xfrm>
            <a:off x="11355413" y="14809763"/>
            <a:ext cx="2218948" cy="3219535"/>
          </a:xfrm>
          <a:prstGeom prst="rect">
            <a:avLst/>
          </a:prstGeom>
          <a:noFill/>
          <a:ln cap="flat" cmpd="sng" w="9525">
            <a:solidFill>
              <a:srgbClr val="000000"/>
            </a:solidFill>
            <a:prstDash val="solid"/>
            <a:round/>
            <a:headEnd len="sm" w="sm" type="none"/>
            <a:tailEnd len="sm" w="sm" type="none"/>
          </a:ln>
        </p:spPr>
      </p:pic>
      <p:sp>
        <p:nvSpPr>
          <p:cNvPr id="96" name="Google Shape;96;p14"/>
          <p:cNvSpPr txBox="1"/>
          <p:nvPr/>
        </p:nvSpPr>
        <p:spPr>
          <a:xfrm>
            <a:off x="11173950" y="18029300"/>
            <a:ext cx="3057300" cy="5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3-4 </a:t>
            </a:r>
            <a:r>
              <a:rPr lang="en" sz="1600">
                <a:solidFill>
                  <a:schemeClr val="dk1"/>
                </a:solidFill>
                <a:latin typeface="Times New Roman"/>
                <a:ea typeface="Times New Roman"/>
                <a:cs typeface="Times New Roman"/>
                <a:sym typeface="Times New Roman"/>
              </a:rPr>
              <a:t>Steps</a:t>
            </a:r>
            <a:r>
              <a:rPr lang="en" sz="1600">
                <a:latin typeface="Times New Roman"/>
                <a:ea typeface="Times New Roman"/>
                <a:cs typeface="Times New Roman"/>
                <a:sym typeface="Times New Roman"/>
              </a:rPr>
              <a:t> involved in the synthesis of peptide hormones.</a:t>
            </a:r>
            <a:endParaRPr sz="1600">
              <a:latin typeface="Times New Roman"/>
              <a:ea typeface="Times New Roman"/>
              <a:cs typeface="Times New Roman"/>
              <a:sym typeface="Times New Roman"/>
            </a:endParaRPr>
          </a:p>
        </p:txBody>
      </p:sp>
      <p:sp>
        <p:nvSpPr>
          <p:cNvPr id="97" name="Google Shape;97;p14"/>
          <p:cNvSpPr txBox="1"/>
          <p:nvPr/>
        </p:nvSpPr>
        <p:spPr>
          <a:xfrm>
            <a:off x="2628200" y="11155200"/>
            <a:ext cx="18873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a:t>
            </a:r>
            <a:endParaRPr sz="1600">
              <a:latin typeface="Times New Roman"/>
              <a:ea typeface="Times New Roman"/>
              <a:cs typeface="Times New Roman"/>
              <a:sym typeface="Times New Roman"/>
            </a:endParaRPr>
          </a:p>
        </p:txBody>
      </p:sp>
      <p:sp>
        <p:nvSpPr>
          <p:cNvPr id="98" name="Google Shape;98;p14"/>
          <p:cNvSpPr txBox="1"/>
          <p:nvPr/>
        </p:nvSpPr>
        <p:spPr>
          <a:xfrm>
            <a:off x="8527500" y="10803775"/>
            <a:ext cx="18873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3-2</a:t>
            </a:r>
            <a:endParaRPr sz="1600">
              <a:latin typeface="Times New Roman"/>
              <a:ea typeface="Times New Roman"/>
              <a:cs typeface="Times New Roman"/>
              <a:sym typeface="Times New Roman"/>
            </a:endParaRPr>
          </a:p>
        </p:txBody>
      </p:sp>
      <p:sp>
        <p:nvSpPr>
          <p:cNvPr id="99" name="Google Shape;99;p14"/>
          <p:cNvSpPr txBox="1"/>
          <p:nvPr/>
        </p:nvSpPr>
        <p:spPr>
          <a:xfrm>
            <a:off x="11772236" y="14136697"/>
            <a:ext cx="15066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3-3</a:t>
            </a:r>
            <a:endParaRPr sz="1600">
              <a:latin typeface="Times New Roman"/>
              <a:ea typeface="Times New Roman"/>
              <a:cs typeface="Times New Roman"/>
              <a:sym typeface="Times New Roman"/>
            </a:endParaRPr>
          </a:p>
        </p:txBody>
      </p:sp>
      <p:sp>
        <p:nvSpPr>
          <p:cNvPr id="100" name="Google Shape;100;p14"/>
          <p:cNvSpPr/>
          <p:nvPr/>
        </p:nvSpPr>
        <p:spPr>
          <a:xfrm>
            <a:off x="584353" y="167651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1" name="Google Shape;101;p14"/>
          <p:cNvSpPr txBox="1"/>
          <p:nvPr/>
        </p:nvSpPr>
        <p:spPr>
          <a:xfrm>
            <a:off x="331325" y="17217275"/>
            <a:ext cx="9607500" cy="16182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latin typeface="Times New Roman"/>
                <a:ea typeface="Times New Roman"/>
                <a:cs typeface="Times New Roman"/>
                <a:sym typeface="Times New Roman"/>
              </a:rPr>
              <a:t>Synthesized and secreted by </a:t>
            </a:r>
            <a:r>
              <a:rPr b="1" i="1" lang="en" sz="2100">
                <a:latin typeface="Times New Roman"/>
                <a:ea typeface="Times New Roman"/>
                <a:cs typeface="Times New Roman"/>
                <a:sym typeface="Times New Roman"/>
              </a:rPr>
              <a:t>somatotrophs</a:t>
            </a:r>
            <a:r>
              <a:rPr lang="en" sz="2100">
                <a:latin typeface="Times New Roman"/>
                <a:ea typeface="Times New Roman"/>
                <a:cs typeface="Times New Roman"/>
                <a:sym typeface="Times New Roman"/>
              </a:rPr>
              <a:t> in the anterior pituitary.</a:t>
            </a:r>
            <a:endParaRPr sz="2100">
              <a:solidFill>
                <a:srgbClr val="8E7CC3"/>
              </a:solidFill>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The synthesis of growth hormone is stimulated by GHRH &amp; </a:t>
            </a:r>
            <a:r>
              <a:rPr lang="en" sz="2100">
                <a:latin typeface="Times New Roman"/>
                <a:ea typeface="Times New Roman"/>
                <a:cs typeface="Times New Roman"/>
                <a:sym typeface="Times New Roman"/>
              </a:rPr>
              <a:t>inhibited by Somatostatin (also known as somatotropin release–inhibiting factor [SRIF]).</a:t>
            </a:r>
            <a:endParaRPr sz="2100">
              <a:latin typeface="Times New Roman"/>
              <a:ea typeface="Times New Roman"/>
              <a:cs typeface="Times New Roman"/>
              <a:sym typeface="Times New Roman"/>
            </a:endParaRPr>
          </a:p>
          <a:p>
            <a:pPr indent="-361950" lvl="0" marL="457200" rtl="0" algn="l">
              <a:spcBef>
                <a:spcPts val="0"/>
              </a:spcBef>
              <a:spcAft>
                <a:spcPts val="0"/>
              </a:spcAft>
              <a:buClr>
                <a:srgbClr val="8E7CC3"/>
              </a:buClr>
              <a:buSzPts val="2100"/>
              <a:buFont typeface="Times New Roman"/>
              <a:buChar char="●"/>
            </a:pPr>
            <a:r>
              <a:rPr lang="en" sz="2100">
                <a:solidFill>
                  <a:srgbClr val="8E7CC3"/>
                </a:solidFill>
                <a:latin typeface="Times New Roman"/>
                <a:ea typeface="Times New Roman"/>
                <a:cs typeface="Times New Roman"/>
                <a:sym typeface="Times New Roman"/>
              </a:rPr>
              <a:t>It is a small protein molecule that contains 191 amino acids.</a:t>
            </a:r>
            <a:endParaRPr sz="2100">
              <a:solidFill>
                <a:srgbClr val="8E7CC3"/>
              </a:solidFill>
              <a:latin typeface="Times New Roman"/>
              <a:ea typeface="Times New Roman"/>
              <a:cs typeface="Times New Roman"/>
              <a:sym typeface="Times New Roman"/>
            </a:endParaRPr>
          </a:p>
          <a:p>
            <a:pPr indent="-361950" lvl="0" marL="457200" rtl="0" algn="l">
              <a:spcBef>
                <a:spcPts val="0"/>
              </a:spcBef>
              <a:spcAft>
                <a:spcPts val="0"/>
              </a:spcAft>
              <a:buClr>
                <a:srgbClr val="8E7CC3"/>
              </a:buClr>
              <a:buSzPts val="2100"/>
              <a:buFont typeface="Times New Roman"/>
              <a:buChar char="●"/>
            </a:pPr>
            <a:r>
              <a:rPr lang="en" sz="2100">
                <a:solidFill>
                  <a:srgbClr val="8E7CC3"/>
                </a:solidFill>
                <a:latin typeface="Times New Roman"/>
                <a:ea typeface="Times New Roman"/>
                <a:cs typeface="Times New Roman"/>
                <a:sym typeface="Times New Roman"/>
              </a:rPr>
              <a:t>It has a molecular weight of 22,000.</a:t>
            </a:r>
            <a:endParaRPr sz="2100">
              <a:latin typeface="Times New Roman"/>
              <a:ea typeface="Times New Roman"/>
              <a:cs typeface="Times New Roman"/>
              <a:sym typeface="Times New Roman"/>
            </a:endParaRPr>
          </a:p>
        </p:txBody>
      </p:sp>
      <p:sp>
        <p:nvSpPr>
          <p:cNvPr id="102" name="Google Shape;102;p14"/>
          <p:cNvSpPr/>
          <p:nvPr/>
        </p:nvSpPr>
        <p:spPr>
          <a:xfrm>
            <a:off x="545100" y="190465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a:p>
        </p:txBody>
      </p:sp>
      <p:sp>
        <p:nvSpPr>
          <p:cNvPr id="103" name="Google Shape;103;p14"/>
          <p:cNvSpPr/>
          <p:nvPr/>
        </p:nvSpPr>
        <p:spPr>
          <a:xfrm>
            <a:off x="0" y="19046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45720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5"/>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9" name="Google Shape;109;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0" name="Google Shape;110;p1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111" name="Google Shape;111;p15"/>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112" name="Google Shape;112;p15"/>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13" name="Google Shape;113;p15"/>
          <p:cNvSpPr txBox="1"/>
          <p:nvPr/>
        </p:nvSpPr>
        <p:spPr>
          <a:xfrm>
            <a:off x="451350" y="3254475"/>
            <a:ext cx="13194300" cy="18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999999"/>
                </a:solidFill>
                <a:latin typeface="Times New Roman"/>
                <a:ea typeface="Times New Roman"/>
                <a:cs typeface="Times New Roman"/>
                <a:sym typeface="Times New Roman"/>
              </a:rPr>
              <a:t>Recall from the 1st lecture that peptide hormone exert their effect through 2nd messenger systems, which include: </a:t>
            </a:r>
            <a:endParaRPr sz="1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900">
                <a:solidFill>
                  <a:srgbClr val="999999"/>
                </a:solidFill>
                <a:latin typeface="Times New Roman"/>
                <a:ea typeface="Times New Roman"/>
                <a:cs typeface="Times New Roman"/>
                <a:sym typeface="Times New Roman"/>
              </a:rPr>
              <a:t>(a) Adenylate Cyclase-cAMP mechanism, (b) Phospholipase C-IP3/DAG, (c) Tyrosine Kinase System.</a:t>
            </a:r>
            <a:endParaRPr b="1" i="1" sz="1900">
              <a:solidFill>
                <a:srgbClr val="999999"/>
              </a:solidFill>
              <a:latin typeface="Times New Roman"/>
              <a:ea typeface="Times New Roman"/>
              <a:cs typeface="Times New Roman"/>
              <a:sym typeface="Times New Roman"/>
            </a:endParaRPr>
          </a:p>
          <a:p>
            <a:pPr indent="-349250" lvl="0" marL="457200" rtl="0" algn="l">
              <a:spcBef>
                <a:spcPts val="0"/>
              </a:spcBef>
              <a:spcAft>
                <a:spcPts val="0"/>
              </a:spcAft>
              <a:buClr>
                <a:srgbClr val="999999"/>
              </a:buClr>
              <a:buSzPts val="1900"/>
              <a:buFont typeface="Times New Roman"/>
              <a:buChar char="●"/>
            </a:pPr>
            <a:r>
              <a:rPr lang="en" sz="1900">
                <a:solidFill>
                  <a:srgbClr val="999999"/>
                </a:solidFill>
                <a:latin typeface="Times New Roman"/>
                <a:ea typeface="Times New Roman"/>
                <a:cs typeface="Times New Roman"/>
                <a:sym typeface="Times New Roman"/>
              </a:rPr>
              <a:t>Remember that </a:t>
            </a:r>
            <a:r>
              <a:rPr b="1" i="1" lang="en" sz="1900">
                <a:solidFill>
                  <a:srgbClr val="999999"/>
                </a:solidFill>
                <a:latin typeface="Times New Roman"/>
                <a:ea typeface="Times New Roman"/>
                <a:cs typeface="Times New Roman"/>
                <a:sym typeface="Times New Roman"/>
              </a:rPr>
              <a:t>G proteins</a:t>
            </a:r>
            <a:r>
              <a:rPr lang="en" sz="1900">
                <a:solidFill>
                  <a:srgbClr val="999999"/>
                </a:solidFill>
                <a:latin typeface="Times New Roman"/>
                <a:ea typeface="Times New Roman"/>
                <a:cs typeface="Times New Roman"/>
                <a:sym typeface="Times New Roman"/>
              </a:rPr>
              <a:t> can be either stimulatory or inhibitory and are called, accordingly, </a:t>
            </a:r>
            <a:r>
              <a:rPr b="1" i="1" lang="en" sz="1900">
                <a:solidFill>
                  <a:srgbClr val="999999"/>
                </a:solidFill>
                <a:latin typeface="Times New Roman"/>
                <a:ea typeface="Times New Roman"/>
                <a:cs typeface="Times New Roman"/>
                <a:sym typeface="Times New Roman"/>
              </a:rPr>
              <a:t>G</a:t>
            </a:r>
            <a:r>
              <a:rPr b="1" i="1" lang="en" sz="1900">
                <a:solidFill>
                  <a:srgbClr val="999999"/>
                </a:solidFill>
                <a:latin typeface="Times New Roman"/>
                <a:ea typeface="Times New Roman"/>
                <a:cs typeface="Times New Roman"/>
                <a:sym typeface="Times New Roman"/>
              </a:rPr>
              <a:t>s</a:t>
            </a:r>
            <a:r>
              <a:rPr lang="en" sz="1900">
                <a:solidFill>
                  <a:srgbClr val="999999"/>
                </a:solidFill>
                <a:latin typeface="Times New Roman"/>
                <a:ea typeface="Times New Roman"/>
                <a:cs typeface="Times New Roman"/>
                <a:sym typeface="Times New Roman"/>
              </a:rPr>
              <a:t> </a:t>
            </a:r>
            <a:r>
              <a:rPr lang="en" sz="1900">
                <a:solidFill>
                  <a:srgbClr val="999999"/>
                </a:solidFill>
                <a:latin typeface="Times New Roman"/>
                <a:ea typeface="Times New Roman"/>
                <a:cs typeface="Times New Roman"/>
                <a:sym typeface="Times New Roman"/>
              </a:rPr>
              <a:t>or </a:t>
            </a:r>
            <a:r>
              <a:rPr b="1" i="1" lang="en" sz="1900">
                <a:solidFill>
                  <a:srgbClr val="999999"/>
                </a:solidFill>
                <a:latin typeface="Times New Roman"/>
                <a:ea typeface="Times New Roman"/>
                <a:cs typeface="Times New Roman"/>
                <a:sym typeface="Times New Roman"/>
              </a:rPr>
              <a:t>Gi</a:t>
            </a:r>
            <a:r>
              <a:rPr lang="en" sz="1900">
                <a:solidFill>
                  <a:srgbClr val="999999"/>
                </a:solidFill>
                <a:latin typeface="Times New Roman"/>
                <a:ea typeface="Times New Roman"/>
                <a:cs typeface="Times New Roman"/>
                <a:sym typeface="Times New Roman"/>
              </a:rPr>
              <a:t>. Stimulatory or inhibitory activity resides in the </a:t>
            </a:r>
            <a:r>
              <a:rPr b="1" i="1" lang="en" sz="1900">
                <a:solidFill>
                  <a:srgbClr val="999999"/>
                </a:solidFill>
                <a:latin typeface="Times New Roman"/>
                <a:ea typeface="Times New Roman"/>
                <a:cs typeface="Times New Roman"/>
                <a:sym typeface="Times New Roman"/>
              </a:rPr>
              <a:t>α</a:t>
            </a:r>
            <a:r>
              <a:rPr lang="en" sz="1900">
                <a:solidFill>
                  <a:srgbClr val="999999"/>
                </a:solidFill>
                <a:latin typeface="Times New Roman"/>
                <a:ea typeface="Times New Roman"/>
                <a:cs typeface="Times New Roman"/>
                <a:sym typeface="Times New Roman"/>
              </a:rPr>
              <a:t> subunit (</a:t>
            </a:r>
            <a:r>
              <a:rPr b="1" i="1" lang="en" sz="1900">
                <a:solidFill>
                  <a:srgbClr val="999999"/>
                </a:solidFill>
                <a:latin typeface="Times New Roman"/>
                <a:ea typeface="Times New Roman"/>
                <a:cs typeface="Times New Roman"/>
                <a:sym typeface="Times New Roman"/>
              </a:rPr>
              <a:t>α</a:t>
            </a:r>
            <a:r>
              <a:rPr b="1" baseline="-25000" i="1" lang="en" sz="1900">
                <a:solidFill>
                  <a:srgbClr val="999999"/>
                </a:solidFill>
                <a:latin typeface="Times New Roman"/>
                <a:ea typeface="Times New Roman"/>
                <a:cs typeface="Times New Roman"/>
                <a:sym typeface="Times New Roman"/>
              </a:rPr>
              <a:t>s</a:t>
            </a:r>
            <a:r>
              <a:rPr b="1" i="1" lang="en" sz="1900">
                <a:solidFill>
                  <a:srgbClr val="999999"/>
                </a:solidFill>
                <a:latin typeface="Times New Roman"/>
                <a:ea typeface="Times New Roman"/>
                <a:cs typeface="Times New Roman"/>
                <a:sym typeface="Times New Roman"/>
              </a:rPr>
              <a:t> </a:t>
            </a:r>
            <a:r>
              <a:rPr lang="en" sz="1900">
                <a:solidFill>
                  <a:srgbClr val="999999"/>
                </a:solidFill>
                <a:latin typeface="Times New Roman"/>
                <a:ea typeface="Times New Roman"/>
                <a:cs typeface="Times New Roman"/>
                <a:sym typeface="Times New Roman"/>
              </a:rPr>
              <a:t>or </a:t>
            </a:r>
            <a:r>
              <a:rPr b="1" i="1" lang="en" sz="1900">
                <a:solidFill>
                  <a:srgbClr val="999999"/>
                </a:solidFill>
                <a:latin typeface="Times New Roman"/>
                <a:ea typeface="Times New Roman"/>
                <a:cs typeface="Times New Roman"/>
                <a:sym typeface="Times New Roman"/>
              </a:rPr>
              <a:t>α</a:t>
            </a:r>
            <a:r>
              <a:rPr b="1" baseline="-25000" i="1" lang="en" sz="1900">
                <a:solidFill>
                  <a:srgbClr val="999999"/>
                </a:solidFill>
                <a:latin typeface="Times New Roman"/>
                <a:ea typeface="Times New Roman"/>
                <a:cs typeface="Times New Roman"/>
                <a:sym typeface="Times New Roman"/>
              </a:rPr>
              <a:t>i</a:t>
            </a:r>
            <a:r>
              <a:rPr lang="en" sz="1900">
                <a:solidFill>
                  <a:srgbClr val="999999"/>
                </a:solidFill>
                <a:latin typeface="Times New Roman"/>
                <a:ea typeface="Times New Roman"/>
                <a:cs typeface="Times New Roman"/>
                <a:sym typeface="Times New Roman"/>
              </a:rPr>
              <a:t>). Thus when </a:t>
            </a:r>
            <a:r>
              <a:rPr b="1" i="1" lang="en" sz="1900">
                <a:solidFill>
                  <a:srgbClr val="999999"/>
                </a:solidFill>
                <a:latin typeface="Times New Roman"/>
                <a:ea typeface="Times New Roman"/>
                <a:cs typeface="Times New Roman"/>
                <a:sym typeface="Times New Roman"/>
              </a:rPr>
              <a:t>GTP</a:t>
            </a:r>
            <a:r>
              <a:rPr lang="en" sz="1900">
                <a:solidFill>
                  <a:srgbClr val="999999"/>
                </a:solidFill>
                <a:latin typeface="Times New Roman"/>
                <a:ea typeface="Times New Roman"/>
                <a:cs typeface="Times New Roman"/>
                <a:sym typeface="Times New Roman"/>
              </a:rPr>
              <a:t> is bound to the </a:t>
            </a:r>
            <a:r>
              <a:rPr b="1" i="1" lang="en" sz="1900">
                <a:solidFill>
                  <a:srgbClr val="999999"/>
                </a:solidFill>
                <a:latin typeface="Times New Roman"/>
                <a:ea typeface="Times New Roman"/>
                <a:cs typeface="Times New Roman"/>
                <a:sym typeface="Times New Roman"/>
              </a:rPr>
              <a:t>α</a:t>
            </a:r>
            <a:r>
              <a:rPr b="1" baseline="-25000" i="1" lang="en" sz="1900">
                <a:solidFill>
                  <a:srgbClr val="999999"/>
                </a:solidFill>
                <a:latin typeface="Times New Roman"/>
                <a:ea typeface="Times New Roman"/>
                <a:cs typeface="Times New Roman"/>
                <a:sym typeface="Times New Roman"/>
              </a:rPr>
              <a:t>s</a:t>
            </a:r>
            <a:r>
              <a:rPr lang="en" sz="1900">
                <a:solidFill>
                  <a:srgbClr val="999999"/>
                </a:solidFill>
                <a:latin typeface="Times New Roman"/>
                <a:ea typeface="Times New Roman"/>
                <a:cs typeface="Times New Roman"/>
                <a:sym typeface="Times New Roman"/>
              </a:rPr>
              <a:t> subunit of a </a:t>
            </a:r>
            <a:r>
              <a:rPr b="1" i="1" lang="en" sz="1900">
                <a:solidFill>
                  <a:srgbClr val="999999"/>
                </a:solidFill>
                <a:latin typeface="Times New Roman"/>
                <a:ea typeface="Times New Roman"/>
                <a:cs typeface="Times New Roman"/>
                <a:sym typeface="Times New Roman"/>
              </a:rPr>
              <a:t>G</a:t>
            </a:r>
            <a:r>
              <a:rPr b="1" baseline="-25000" i="1" lang="en" sz="1900">
                <a:solidFill>
                  <a:srgbClr val="999999"/>
                </a:solidFill>
                <a:latin typeface="Times New Roman"/>
                <a:ea typeface="Times New Roman"/>
                <a:cs typeface="Times New Roman"/>
                <a:sym typeface="Times New Roman"/>
              </a:rPr>
              <a:t>s</a:t>
            </a:r>
            <a:r>
              <a:rPr baseline="-25000" lang="en" sz="1900">
                <a:solidFill>
                  <a:srgbClr val="999999"/>
                </a:solidFill>
                <a:latin typeface="Times New Roman"/>
                <a:ea typeface="Times New Roman"/>
                <a:cs typeface="Times New Roman"/>
                <a:sym typeface="Times New Roman"/>
              </a:rPr>
              <a:t> </a:t>
            </a:r>
            <a:r>
              <a:rPr lang="en" sz="1900">
                <a:solidFill>
                  <a:srgbClr val="999999"/>
                </a:solidFill>
                <a:latin typeface="Times New Roman"/>
                <a:ea typeface="Times New Roman"/>
                <a:cs typeface="Times New Roman"/>
                <a:sym typeface="Times New Roman"/>
              </a:rPr>
              <a:t>protein, the </a:t>
            </a:r>
            <a:r>
              <a:rPr b="1" i="1" lang="en" sz="1900">
                <a:solidFill>
                  <a:srgbClr val="999999"/>
                </a:solidFill>
                <a:latin typeface="Times New Roman"/>
                <a:ea typeface="Times New Roman"/>
                <a:cs typeface="Times New Roman"/>
                <a:sym typeface="Times New Roman"/>
              </a:rPr>
              <a:t>G</a:t>
            </a:r>
            <a:r>
              <a:rPr b="1" baseline="-25000" i="1" lang="en" sz="1900">
                <a:solidFill>
                  <a:srgbClr val="999999"/>
                </a:solidFill>
                <a:latin typeface="Times New Roman"/>
                <a:ea typeface="Times New Roman"/>
                <a:cs typeface="Times New Roman"/>
                <a:sym typeface="Times New Roman"/>
              </a:rPr>
              <a:t>s</a:t>
            </a:r>
            <a:r>
              <a:rPr lang="en" sz="1900">
                <a:solidFill>
                  <a:srgbClr val="999999"/>
                </a:solidFill>
                <a:latin typeface="Times New Roman"/>
                <a:ea typeface="Times New Roman"/>
                <a:cs typeface="Times New Roman"/>
                <a:sym typeface="Times New Roman"/>
              </a:rPr>
              <a:t> protein stimulates the effector enzyme (e.g., </a:t>
            </a:r>
            <a:r>
              <a:rPr b="1" i="1" lang="en" sz="1900">
                <a:solidFill>
                  <a:srgbClr val="999999"/>
                </a:solidFill>
                <a:latin typeface="Times New Roman"/>
                <a:ea typeface="Times New Roman"/>
                <a:cs typeface="Times New Roman"/>
                <a:sym typeface="Times New Roman"/>
              </a:rPr>
              <a:t>adenylyl cyclase</a:t>
            </a:r>
            <a:r>
              <a:rPr lang="en" sz="1900">
                <a:solidFill>
                  <a:srgbClr val="999999"/>
                </a:solidFill>
                <a:latin typeface="Times New Roman"/>
                <a:ea typeface="Times New Roman"/>
                <a:cs typeface="Times New Roman"/>
                <a:sym typeface="Times New Roman"/>
              </a:rPr>
              <a:t>). When </a:t>
            </a:r>
            <a:r>
              <a:rPr b="1" i="1" lang="en" sz="1900">
                <a:solidFill>
                  <a:srgbClr val="999999"/>
                </a:solidFill>
                <a:latin typeface="Times New Roman"/>
                <a:ea typeface="Times New Roman"/>
                <a:cs typeface="Times New Roman"/>
                <a:sym typeface="Times New Roman"/>
              </a:rPr>
              <a:t>GTP</a:t>
            </a:r>
            <a:r>
              <a:rPr lang="en" sz="1900">
                <a:solidFill>
                  <a:srgbClr val="999999"/>
                </a:solidFill>
                <a:latin typeface="Times New Roman"/>
                <a:ea typeface="Times New Roman"/>
                <a:cs typeface="Times New Roman"/>
                <a:sym typeface="Times New Roman"/>
              </a:rPr>
              <a:t> is bound to the </a:t>
            </a:r>
            <a:r>
              <a:rPr b="1" i="1" lang="en" sz="1900">
                <a:solidFill>
                  <a:srgbClr val="999999"/>
                </a:solidFill>
                <a:latin typeface="Times New Roman"/>
                <a:ea typeface="Times New Roman"/>
                <a:cs typeface="Times New Roman"/>
                <a:sym typeface="Times New Roman"/>
              </a:rPr>
              <a:t>α</a:t>
            </a:r>
            <a:r>
              <a:rPr b="1" baseline="-25000" i="1" lang="en" sz="1900">
                <a:solidFill>
                  <a:srgbClr val="999999"/>
                </a:solidFill>
                <a:latin typeface="Times New Roman"/>
                <a:ea typeface="Times New Roman"/>
                <a:cs typeface="Times New Roman"/>
                <a:sym typeface="Times New Roman"/>
              </a:rPr>
              <a:t>i</a:t>
            </a:r>
            <a:r>
              <a:rPr baseline="-25000" lang="en" sz="1900">
                <a:solidFill>
                  <a:srgbClr val="999999"/>
                </a:solidFill>
                <a:latin typeface="Times New Roman"/>
                <a:ea typeface="Times New Roman"/>
                <a:cs typeface="Times New Roman"/>
                <a:sym typeface="Times New Roman"/>
              </a:rPr>
              <a:t> </a:t>
            </a:r>
            <a:r>
              <a:rPr lang="en" sz="1900">
                <a:solidFill>
                  <a:srgbClr val="999999"/>
                </a:solidFill>
                <a:latin typeface="Times New Roman"/>
                <a:ea typeface="Times New Roman"/>
                <a:cs typeface="Times New Roman"/>
                <a:sym typeface="Times New Roman"/>
              </a:rPr>
              <a:t>subunit of a </a:t>
            </a:r>
            <a:r>
              <a:rPr b="1" i="1" lang="en" sz="1900">
                <a:solidFill>
                  <a:srgbClr val="999999"/>
                </a:solidFill>
                <a:latin typeface="Times New Roman"/>
                <a:ea typeface="Times New Roman"/>
                <a:cs typeface="Times New Roman"/>
                <a:sym typeface="Times New Roman"/>
              </a:rPr>
              <a:t>G</a:t>
            </a:r>
            <a:r>
              <a:rPr b="1" baseline="-25000" i="1" lang="en" sz="1900">
                <a:solidFill>
                  <a:srgbClr val="999999"/>
                </a:solidFill>
                <a:latin typeface="Times New Roman"/>
                <a:ea typeface="Times New Roman"/>
                <a:cs typeface="Times New Roman"/>
                <a:sym typeface="Times New Roman"/>
              </a:rPr>
              <a:t>i</a:t>
            </a:r>
            <a:r>
              <a:rPr baseline="-25000" lang="en" sz="1900">
                <a:solidFill>
                  <a:srgbClr val="999999"/>
                </a:solidFill>
                <a:latin typeface="Times New Roman"/>
                <a:ea typeface="Times New Roman"/>
                <a:cs typeface="Times New Roman"/>
                <a:sym typeface="Times New Roman"/>
              </a:rPr>
              <a:t> </a:t>
            </a:r>
            <a:r>
              <a:rPr lang="en" sz="1900">
                <a:solidFill>
                  <a:srgbClr val="999999"/>
                </a:solidFill>
                <a:latin typeface="Times New Roman"/>
                <a:ea typeface="Times New Roman"/>
                <a:cs typeface="Times New Roman"/>
                <a:sym typeface="Times New Roman"/>
              </a:rPr>
              <a:t>protein, the </a:t>
            </a:r>
            <a:r>
              <a:rPr b="1" i="1" lang="en" sz="1900">
                <a:solidFill>
                  <a:srgbClr val="999999"/>
                </a:solidFill>
                <a:latin typeface="Times New Roman"/>
                <a:ea typeface="Times New Roman"/>
                <a:cs typeface="Times New Roman"/>
                <a:sym typeface="Times New Roman"/>
              </a:rPr>
              <a:t>G</a:t>
            </a:r>
            <a:r>
              <a:rPr b="1" baseline="-25000" i="1" lang="en" sz="1900">
                <a:solidFill>
                  <a:srgbClr val="999999"/>
                </a:solidFill>
                <a:latin typeface="Times New Roman"/>
                <a:ea typeface="Times New Roman"/>
                <a:cs typeface="Times New Roman"/>
                <a:sym typeface="Times New Roman"/>
              </a:rPr>
              <a:t>i</a:t>
            </a:r>
            <a:r>
              <a:rPr lang="en" sz="1900">
                <a:solidFill>
                  <a:srgbClr val="999999"/>
                </a:solidFill>
                <a:latin typeface="Times New Roman"/>
                <a:ea typeface="Times New Roman"/>
                <a:cs typeface="Times New Roman"/>
                <a:sym typeface="Times New Roman"/>
              </a:rPr>
              <a:t> protein inhibits the effector enzyme. </a:t>
            </a:r>
            <a:endParaRPr sz="1900">
              <a:solidFill>
                <a:srgbClr val="999999"/>
              </a:solidFill>
              <a:latin typeface="Times New Roman"/>
              <a:ea typeface="Times New Roman"/>
              <a:cs typeface="Times New Roman"/>
              <a:sym typeface="Times New Roman"/>
            </a:endParaRPr>
          </a:p>
        </p:txBody>
      </p:sp>
      <p:pic>
        <p:nvPicPr>
          <p:cNvPr id="114" name="Google Shape;114;p15"/>
          <p:cNvPicPr preferRelativeResize="0"/>
          <p:nvPr/>
        </p:nvPicPr>
        <p:blipFill>
          <a:blip r:embed="rId3">
            <a:alphaModFix/>
          </a:blip>
          <a:stretch>
            <a:fillRect/>
          </a:stretch>
        </p:blipFill>
        <p:spPr>
          <a:xfrm>
            <a:off x="322667" y="5195763"/>
            <a:ext cx="6655976" cy="5814850"/>
          </a:xfrm>
          <a:prstGeom prst="rect">
            <a:avLst/>
          </a:prstGeom>
          <a:noFill/>
          <a:ln cap="flat" cmpd="sng" w="47625">
            <a:solidFill>
              <a:srgbClr val="8E7CC3"/>
            </a:solidFill>
            <a:prstDash val="solid"/>
            <a:round/>
            <a:headEnd len="sm" w="sm" type="none"/>
            <a:tailEnd len="sm" w="sm" type="none"/>
          </a:ln>
        </p:spPr>
      </p:pic>
      <p:pic>
        <p:nvPicPr>
          <p:cNvPr id="115" name="Google Shape;115;p15"/>
          <p:cNvPicPr preferRelativeResize="0"/>
          <p:nvPr/>
        </p:nvPicPr>
        <p:blipFill>
          <a:blip r:embed="rId4">
            <a:alphaModFix/>
          </a:blip>
          <a:stretch>
            <a:fillRect/>
          </a:stretch>
        </p:blipFill>
        <p:spPr>
          <a:xfrm>
            <a:off x="6991156" y="5195743"/>
            <a:ext cx="6783174" cy="5814851"/>
          </a:xfrm>
          <a:prstGeom prst="rect">
            <a:avLst/>
          </a:prstGeom>
          <a:noFill/>
          <a:ln cap="flat" cmpd="sng" w="47625">
            <a:solidFill>
              <a:srgbClr val="8E7CC3"/>
            </a:solidFill>
            <a:prstDash val="solid"/>
            <a:round/>
            <a:headEnd len="sm" w="sm" type="none"/>
            <a:tailEnd len="sm" w="sm" type="none"/>
          </a:ln>
        </p:spPr>
      </p:pic>
      <p:sp>
        <p:nvSpPr>
          <p:cNvPr id="116" name="Google Shape;116;p15"/>
          <p:cNvSpPr txBox="1"/>
          <p:nvPr/>
        </p:nvSpPr>
        <p:spPr>
          <a:xfrm>
            <a:off x="588900" y="11010604"/>
            <a:ext cx="6459600" cy="56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3-5 </a:t>
            </a:r>
            <a:r>
              <a:rPr b="1" lang="en" sz="1600">
                <a:solidFill>
                  <a:srgbClr val="999999"/>
                </a:solidFill>
                <a:latin typeface="Times New Roman"/>
                <a:ea typeface="Times New Roman"/>
                <a:cs typeface="Times New Roman"/>
                <a:sym typeface="Times New Roman"/>
              </a:rPr>
              <a:t>Adenylyl Cyclase Mechanism</a:t>
            </a:r>
            <a:r>
              <a:rPr b="1" i="1" lang="en" sz="1600">
                <a:solidFill>
                  <a:srgbClr val="999999"/>
                </a:solidFill>
                <a:latin typeface="Times New Roman"/>
                <a:ea typeface="Times New Roman"/>
                <a:cs typeface="Times New Roman"/>
                <a:sym typeface="Times New Roman"/>
              </a:rPr>
              <a:t>:</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In this example, the hormone utilizes a </a:t>
            </a:r>
            <a:r>
              <a:rPr b="1" i="1" lang="en" sz="1600">
                <a:solidFill>
                  <a:srgbClr val="999999"/>
                </a:solidFill>
                <a:latin typeface="Times New Roman"/>
                <a:ea typeface="Times New Roman"/>
                <a:cs typeface="Times New Roman"/>
                <a:sym typeface="Times New Roman"/>
              </a:rPr>
              <a:t>Gs</a:t>
            </a:r>
            <a:r>
              <a:rPr lang="en" sz="1600">
                <a:solidFill>
                  <a:srgbClr val="999999"/>
                </a:solidFill>
                <a:latin typeface="Times New Roman"/>
                <a:ea typeface="Times New Roman"/>
                <a:cs typeface="Times New Roman"/>
                <a:sym typeface="Times New Roman"/>
              </a:rPr>
              <a:t> protein (rather than a </a:t>
            </a:r>
            <a:r>
              <a:rPr b="1" i="1" lang="en" sz="1600">
                <a:solidFill>
                  <a:srgbClr val="999999"/>
                </a:solidFill>
                <a:latin typeface="Times New Roman"/>
                <a:ea typeface="Times New Roman"/>
                <a:cs typeface="Times New Roman"/>
                <a:sym typeface="Times New Roman"/>
              </a:rPr>
              <a:t>Gi</a:t>
            </a:r>
            <a:r>
              <a:rPr lang="en" sz="1600">
                <a:solidFill>
                  <a:srgbClr val="999999"/>
                </a:solidFill>
                <a:latin typeface="Times New Roman"/>
                <a:ea typeface="Times New Roman"/>
                <a:cs typeface="Times New Roman"/>
                <a:sym typeface="Times New Roman"/>
              </a:rPr>
              <a:t> protein). </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1. Hormone binds which produces two changes: </a:t>
            </a:r>
            <a:endParaRPr sz="1600">
              <a:solidFill>
                <a:srgbClr val="999999"/>
              </a:solidFill>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Font typeface="Times New Roman"/>
              <a:buChar char="●"/>
            </a:pPr>
            <a:r>
              <a:rPr b="1" i="1" lang="en" sz="1600">
                <a:solidFill>
                  <a:srgbClr val="999999"/>
                </a:solidFill>
                <a:latin typeface="Times New Roman"/>
                <a:ea typeface="Times New Roman"/>
                <a:cs typeface="Times New Roman"/>
                <a:sym typeface="Times New Roman"/>
              </a:rPr>
              <a:t>GDP</a:t>
            </a:r>
            <a:r>
              <a:rPr lang="en" sz="1600">
                <a:solidFill>
                  <a:srgbClr val="999999"/>
                </a:solidFill>
                <a:latin typeface="Times New Roman"/>
                <a:ea typeface="Times New Roman"/>
                <a:cs typeface="Times New Roman"/>
                <a:sym typeface="Times New Roman"/>
              </a:rPr>
              <a:t> is released from the </a:t>
            </a:r>
            <a:r>
              <a:rPr b="1" i="1" lang="en" sz="1600">
                <a:solidFill>
                  <a:srgbClr val="999999"/>
                </a:solidFill>
                <a:latin typeface="Times New Roman"/>
                <a:ea typeface="Times New Roman"/>
                <a:cs typeface="Times New Roman"/>
                <a:sym typeface="Times New Roman"/>
              </a:rPr>
              <a:t>α</a:t>
            </a:r>
            <a:r>
              <a:rPr b="1" baseline="-25000" i="1" lang="en" sz="1600">
                <a:solidFill>
                  <a:srgbClr val="999999"/>
                </a:solidFill>
                <a:latin typeface="Times New Roman"/>
                <a:ea typeface="Times New Roman"/>
                <a:cs typeface="Times New Roman"/>
                <a:sym typeface="Times New Roman"/>
              </a:rPr>
              <a:t>s</a:t>
            </a:r>
            <a:r>
              <a:rPr lang="en" sz="1600">
                <a:solidFill>
                  <a:srgbClr val="999999"/>
                </a:solidFill>
                <a:latin typeface="Times New Roman"/>
                <a:ea typeface="Times New Roman"/>
                <a:cs typeface="Times New Roman"/>
                <a:sym typeface="Times New Roman"/>
              </a:rPr>
              <a:t> subunit and is replaced by </a:t>
            </a:r>
            <a:r>
              <a:rPr b="1" i="1" lang="en" sz="1600">
                <a:solidFill>
                  <a:srgbClr val="999999"/>
                </a:solidFill>
                <a:latin typeface="Times New Roman"/>
                <a:ea typeface="Times New Roman"/>
                <a:cs typeface="Times New Roman"/>
                <a:sym typeface="Times New Roman"/>
              </a:rPr>
              <a:t>GTP</a:t>
            </a:r>
            <a:endParaRPr b="1" i="1" sz="1600">
              <a:solidFill>
                <a:srgbClr val="999999"/>
              </a:solidFill>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Font typeface="Times New Roman"/>
              <a:buChar char="●"/>
            </a:pPr>
            <a:r>
              <a:rPr b="1" i="1" lang="en" sz="1600">
                <a:solidFill>
                  <a:srgbClr val="999999"/>
                </a:solidFill>
                <a:latin typeface="Times New Roman"/>
                <a:ea typeface="Times New Roman"/>
                <a:cs typeface="Times New Roman"/>
                <a:sym typeface="Times New Roman"/>
              </a:rPr>
              <a:t>α</a:t>
            </a:r>
            <a:r>
              <a:rPr b="1" baseline="-25000" i="1" lang="en" sz="1600">
                <a:solidFill>
                  <a:srgbClr val="999999"/>
                </a:solidFill>
                <a:latin typeface="Times New Roman"/>
                <a:ea typeface="Times New Roman"/>
                <a:cs typeface="Times New Roman"/>
                <a:sym typeface="Times New Roman"/>
              </a:rPr>
              <a:t>s</a:t>
            </a:r>
            <a:r>
              <a:rPr lang="en" sz="1600">
                <a:solidFill>
                  <a:srgbClr val="999999"/>
                </a:solidFill>
                <a:latin typeface="Times New Roman"/>
                <a:ea typeface="Times New Roman"/>
                <a:cs typeface="Times New Roman"/>
                <a:sym typeface="Times New Roman"/>
              </a:rPr>
              <a:t> subunit of </a:t>
            </a:r>
            <a:r>
              <a:rPr b="1" i="1" lang="en" sz="1600">
                <a:solidFill>
                  <a:srgbClr val="999999"/>
                </a:solidFill>
                <a:latin typeface="Times New Roman"/>
                <a:ea typeface="Times New Roman"/>
                <a:cs typeface="Times New Roman"/>
                <a:sym typeface="Times New Roman"/>
              </a:rPr>
              <a:t>Gs</a:t>
            </a:r>
            <a:r>
              <a:rPr lang="en" sz="1600">
                <a:solidFill>
                  <a:srgbClr val="999999"/>
                </a:solidFill>
                <a:latin typeface="Times New Roman"/>
                <a:ea typeface="Times New Roman"/>
                <a:cs typeface="Times New Roman"/>
                <a:sym typeface="Times New Roman"/>
              </a:rPr>
              <a:t> protein detaches</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2. The </a:t>
            </a:r>
            <a:r>
              <a:rPr b="1" i="1" lang="en" sz="1600">
                <a:solidFill>
                  <a:srgbClr val="999999"/>
                </a:solidFill>
                <a:latin typeface="Times New Roman"/>
                <a:ea typeface="Times New Roman"/>
                <a:cs typeface="Times New Roman"/>
                <a:sym typeface="Times New Roman"/>
              </a:rPr>
              <a:t>α</a:t>
            </a:r>
            <a:r>
              <a:rPr b="1" baseline="-25000" i="1" lang="en" sz="1600">
                <a:solidFill>
                  <a:srgbClr val="999999"/>
                </a:solidFill>
                <a:latin typeface="Times New Roman"/>
                <a:ea typeface="Times New Roman"/>
                <a:cs typeface="Times New Roman"/>
                <a:sym typeface="Times New Roman"/>
              </a:rPr>
              <a:t>s</a:t>
            </a:r>
            <a:r>
              <a:rPr b="1" i="1" lang="en" sz="1600">
                <a:solidFill>
                  <a:srgbClr val="999999"/>
                </a:solidFill>
                <a:latin typeface="Times New Roman"/>
                <a:ea typeface="Times New Roman"/>
                <a:cs typeface="Times New Roman"/>
                <a:sym typeface="Times New Roman"/>
              </a:rPr>
              <a:t>-GTP</a:t>
            </a:r>
            <a:r>
              <a:rPr lang="en" sz="1600">
                <a:solidFill>
                  <a:srgbClr val="999999"/>
                </a:solidFill>
                <a:latin typeface="Times New Roman"/>
                <a:ea typeface="Times New Roman"/>
                <a:cs typeface="Times New Roman"/>
                <a:sym typeface="Times New Roman"/>
              </a:rPr>
              <a:t> complex activates </a:t>
            </a:r>
            <a:r>
              <a:rPr b="1" i="1" lang="en" sz="1600">
                <a:solidFill>
                  <a:srgbClr val="999999"/>
                </a:solidFill>
                <a:latin typeface="Times New Roman"/>
                <a:ea typeface="Times New Roman"/>
                <a:cs typeface="Times New Roman"/>
                <a:sym typeface="Times New Roman"/>
              </a:rPr>
              <a:t>adenylyl cyclase</a:t>
            </a:r>
            <a:r>
              <a:rPr lang="en" sz="1600">
                <a:solidFill>
                  <a:srgbClr val="999999"/>
                </a:solidFill>
                <a:latin typeface="Times New Roman"/>
                <a:ea typeface="Times New Roman"/>
                <a:cs typeface="Times New Roman"/>
                <a:sym typeface="Times New Roman"/>
              </a:rPr>
              <a:t>.</a:t>
            </a:r>
            <a:endParaRPr sz="1600">
              <a:solidFill>
                <a:srgbClr val="999999"/>
              </a:solidFill>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Font typeface="Times New Roman"/>
              <a:buChar char="●"/>
            </a:pPr>
            <a:r>
              <a:rPr lang="en" sz="1600">
                <a:solidFill>
                  <a:srgbClr val="999999"/>
                </a:solidFill>
                <a:latin typeface="Times New Roman"/>
                <a:ea typeface="Times New Roman"/>
                <a:cs typeface="Times New Roman"/>
                <a:sym typeface="Times New Roman"/>
              </a:rPr>
              <a:t>Activated </a:t>
            </a:r>
            <a:r>
              <a:rPr b="1" i="1" lang="en" sz="1600">
                <a:solidFill>
                  <a:srgbClr val="999999"/>
                </a:solidFill>
                <a:latin typeface="Times New Roman"/>
                <a:ea typeface="Times New Roman"/>
                <a:cs typeface="Times New Roman"/>
                <a:sym typeface="Times New Roman"/>
              </a:rPr>
              <a:t>adenylyl cyclase</a:t>
            </a:r>
            <a:r>
              <a:rPr lang="en" sz="1600">
                <a:solidFill>
                  <a:srgbClr val="999999"/>
                </a:solidFill>
                <a:latin typeface="Times New Roman"/>
                <a:ea typeface="Times New Roman"/>
                <a:cs typeface="Times New Roman"/>
                <a:sym typeface="Times New Roman"/>
              </a:rPr>
              <a:t> converts </a:t>
            </a:r>
            <a:r>
              <a:rPr b="1" i="1" lang="en" sz="1600">
                <a:solidFill>
                  <a:srgbClr val="999999"/>
                </a:solidFill>
                <a:latin typeface="Times New Roman"/>
                <a:ea typeface="Times New Roman"/>
                <a:cs typeface="Times New Roman"/>
                <a:sym typeface="Times New Roman"/>
              </a:rPr>
              <a:t>ATP</a:t>
            </a:r>
            <a:r>
              <a:rPr lang="en" sz="1600">
                <a:solidFill>
                  <a:srgbClr val="999999"/>
                </a:solidFill>
                <a:latin typeface="Times New Roman"/>
                <a:ea typeface="Times New Roman"/>
                <a:cs typeface="Times New Roman"/>
                <a:sym typeface="Times New Roman"/>
              </a:rPr>
              <a:t> to </a:t>
            </a:r>
            <a:r>
              <a:rPr b="1" i="1" lang="en" sz="1600">
                <a:solidFill>
                  <a:srgbClr val="999999"/>
                </a:solidFill>
                <a:latin typeface="Times New Roman"/>
                <a:ea typeface="Times New Roman"/>
                <a:cs typeface="Times New Roman"/>
                <a:sym typeface="Times New Roman"/>
              </a:rPr>
              <a:t>cAMP</a:t>
            </a:r>
            <a:r>
              <a:rPr lang="en" sz="1600">
                <a:solidFill>
                  <a:srgbClr val="999999"/>
                </a:solidFill>
                <a:latin typeface="Times New Roman"/>
                <a:ea typeface="Times New Roman"/>
                <a:cs typeface="Times New Roman"/>
                <a:sym typeface="Times New Roman"/>
              </a:rPr>
              <a:t> (2nd messenger).</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3. </a:t>
            </a:r>
            <a:r>
              <a:rPr b="1" i="1" lang="en" sz="1600">
                <a:solidFill>
                  <a:srgbClr val="999999"/>
                </a:solidFill>
                <a:latin typeface="Times New Roman"/>
                <a:ea typeface="Times New Roman"/>
                <a:cs typeface="Times New Roman"/>
                <a:sym typeface="Times New Roman"/>
              </a:rPr>
              <a:t>cAMP</a:t>
            </a:r>
            <a:r>
              <a:rPr lang="en" sz="1600">
                <a:solidFill>
                  <a:srgbClr val="999999"/>
                </a:solidFill>
                <a:latin typeface="Times New Roman"/>
                <a:ea typeface="Times New Roman"/>
                <a:cs typeface="Times New Roman"/>
                <a:sym typeface="Times New Roman"/>
              </a:rPr>
              <a:t> activates </a:t>
            </a:r>
            <a:r>
              <a:rPr b="1" i="1" lang="en" sz="1600">
                <a:solidFill>
                  <a:srgbClr val="999999"/>
                </a:solidFill>
                <a:latin typeface="Times New Roman"/>
                <a:ea typeface="Times New Roman"/>
                <a:cs typeface="Times New Roman"/>
                <a:sym typeface="Times New Roman"/>
              </a:rPr>
              <a:t>protein kinase A</a:t>
            </a:r>
            <a:r>
              <a:rPr lang="en" sz="1600">
                <a:solidFill>
                  <a:srgbClr val="999999"/>
                </a:solidFill>
                <a:latin typeface="Times New Roman"/>
                <a:ea typeface="Times New Roman"/>
                <a:cs typeface="Times New Roman"/>
                <a:sym typeface="Times New Roman"/>
              </a:rPr>
              <a:t> which phosphorylates intracellular proteins and produces the final physiologic actions.</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4. Intracellular </a:t>
            </a:r>
            <a:r>
              <a:rPr b="1" i="1" lang="en" sz="1600">
                <a:solidFill>
                  <a:srgbClr val="999999"/>
                </a:solidFill>
                <a:latin typeface="Times New Roman"/>
                <a:ea typeface="Times New Roman"/>
                <a:cs typeface="Times New Roman"/>
                <a:sym typeface="Times New Roman"/>
              </a:rPr>
              <a:t>cAMP</a:t>
            </a:r>
            <a:r>
              <a:rPr lang="en" sz="1600">
                <a:solidFill>
                  <a:srgbClr val="999999"/>
                </a:solidFill>
                <a:latin typeface="Times New Roman"/>
                <a:ea typeface="Times New Roman"/>
                <a:cs typeface="Times New Roman"/>
                <a:sym typeface="Times New Roman"/>
              </a:rPr>
              <a:t> is degraded to an inactive metabolite (</a:t>
            </a:r>
            <a:r>
              <a:rPr b="1" i="1" lang="en" sz="1600">
                <a:solidFill>
                  <a:srgbClr val="999999"/>
                </a:solidFill>
                <a:latin typeface="Times New Roman"/>
                <a:ea typeface="Times New Roman"/>
                <a:cs typeface="Times New Roman"/>
                <a:sym typeface="Times New Roman"/>
              </a:rPr>
              <a:t>5′ AMP</a:t>
            </a:r>
            <a:r>
              <a:rPr lang="en" sz="1600">
                <a:solidFill>
                  <a:srgbClr val="999999"/>
                </a:solidFill>
                <a:latin typeface="Times New Roman"/>
                <a:ea typeface="Times New Roman"/>
                <a:cs typeface="Times New Roman"/>
                <a:sym typeface="Times New Roman"/>
              </a:rPr>
              <a:t>), by the enzyme </a:t>
            </a:r>
            <a:r>
              <a:rPr i="1" lang="en" sz="1600">
                <a:solidFill>
                  <a:srgbClr val="999999"/>
                </a:solidFill>
                <a:latin typeface="Times New Roman"/>
                <a:ea typeface="Times New Roman"/>
                <a:cs typeface="Times New Roman"/>
                <a:sym typeface="Times New Roman"/>
              </a:rPr>
              <a:t>phosphodiesterase</a:t>
            </a:r>
            <a:r>
              <a:rPr lang="en" sz="1600">
                <a:solidFill>
                  <a:srgbClr val="999999"/>
                </a:solidFill>
                <a:latin typeface="Times New Roman"/>
                <a:ea typeface="Times New Roman"/>
                <a:cs typeface="Times New Roman"/>
                <a:sym typeface="Times New Roman"/>
              </a:rPr>
              <a:t>, thereby turning off the action of the second messenger.</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999999"/>
              </a:solidFill>
              <a:latin typeface="Times New Roman"/>
              <a:ea typeface="Times New Roman"/>
              <a:cs typeface="Times New Roman"/>
              <a:sym typeface="Times New Roman"/>
            </a:endParaRPr>
          </a:p>
        </p:txBody>
      </p:sp>
      <p:sp>
        <p:nvSpPr>
          <p:cNvPr id="117" name="Google Shape;117;p15"/>
          <p:cNvSpPr txBox="1"/>
          <p:nvPr/>
        </p:nvSpPr>
        <p:spPr>
          <a:xfrm>
            <a:off x="7426387" y="11010596"/>
            <a:ext cx="5912700" cy="43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3-6 </a:t>
            </a:r>
            <a:r>
              <a:rPr b="1" lang="en" sz="1600">
                <a:solidFill>
                  <a:srgbClr val="999999"/>
                </a:solidFill>
                <a:latin typeface="Times New Roman"/>
                <a:ea typeface="Times New Roman"/>
                <a:cs typeface="Times New Roman"/>
                <a:sym typeface="Times New Roman"/>
              </a:rPr>
              <a:t>Phospholipase C-IP3/DAG </a:t>
            </a:r>
            <a:r>
              <a:rPr b="1" lang="en" sz="1600">
                <a:solidFill>
                  <a:srgbClr val="999999"/>
                </a:solidFill>
                <a:latin typeface="Times New Roman"/>
                <a:ea typeface="Times New Roman"/>
                <a:cs typeface="Times New Roman"/>
                <a:sym typeface="Times New Roman"/>
              </a:rPr>
              <a:t>Mechanism</a:t>
            </a:r>
            <a:r>
              <a:rPr b="1" lang="en" sz="1600">
                <a:solidFill>
                  <a:srgbClr val="999999"/>
                </a:solidFill>
                <a:latin typeface="Times New Roman"/>
                <a:ea typeface="Times New Roman"/>
                <a:cs typeface="Times New Roman"/>
                <a:sym typeface="Times New Roman"/>
              </a:rPr>
              <a:t>:</a:t>
            </a:r>
            <a:r>
              <a:rPr lang="en" sz="1600">
                <a:solidFill>
                  <a:srgbClr val="999999"/>
                </a:solidFill>
                <a:latin typeface="Times New Roman"/>
                <a:ea typeface="Times New Roman"/>
                <a:cs typeface="Times New Roman"/>
                <a:sym typeface="Times New Roman"/>
              </a:rPr>
              <a:t> </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This mechanism involves utilizing a </a:t>
            </a:r>
            <a:r>
              <a:rPr b="1" i="1" lang="en" sz="1600">
                <a:solidFill>
                  <a:srgbClr val="999999"/>
                </a:solidFill>
                <a:latin typeface="Times New Roman"/>
                <a:ea typeface="Times New Roman"/>
                <a:cs typeface="Times New Roman"/>
                <a:sym typeface="Times New Roman"/>
              </a:rPr>
              <a:t>Gq </a:t>
            </a:r>
            <a:r>
              <a:rPr lang="en" sz="1600">
                <a:solidFill>
                  <a:srgbClr val="999999"/>
                </a:solidFill>
                <a:latin typeface="Times New Roman"/>
                <a:ea typeface="Times New Roman"/>
                <a:cs typeface="Times New Roman"/>
                <a:sym typeface="Times New Roman"/>
              </a:rPr>
              <a:t>protein</a:t>
            </a:r>
            <a:r>
              <a:rPr b="1" i="1" lang="en" sz="1600">
                <a:solidFill>
                  <a:srgbClr val="999999"/>
                </a:solidFill>
                <a:latin typeface="Times New Roman"/>
                <a:ea typeface="Times New Roman"/>
                <a:cs typeface="Times New Roman"/>
                <a:sym typeface="Times New Roman"/>
              </a:rPr>
              <a:t>.</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600">
                <a:solidFill>
                  <a:srgbClr val="999999"/>
                </a:solidFill>
                <a:latin typeface="Times New Roman"/>
                <a:ea typeface="Times New Roman"/>
                <a:cs typeface="Times New Roman"/>
                <a:sym typeface="Times New Roman"/>
              </a:rPr>
              <a:t>1. Hormone binds which produces two changes: </a:t>
            </a:r>
            <a:endParaRPr sz="1600">
              <a:solidFill>
                <a:srgbClr val="999999"/>
              </a:solidFill>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Font typeface="Times New Roman"/>
              <a:buChar char="●"/>
            </a:pPr>
            <a:r>
              <a:rPr b="1" i="1" lang="en" sz="1600">
                <a:solidFill>
                  <a:srgbClr val="999999"/>
                </a:solidFill>
                <a:latin typeface="Times New Roman"/>
                <a:ea typeface="Times New Roman"/>
                <a:cs typeface="Times New Roman"/>
                <a:sym typeface="Times New Roman"/>
              </a:rPr>
              <a:t>GDP</a:t>
            </a:r>
            <a:r>
              <a:rPr lang="en" sz="1600">
                <a:solidFill>
                  <a:srgbClr val="999999"/>
                </a:solidFill>
                <a:latin typeface="Times New Roman"/>
                <a:ea typeface="Times New Roman"/>
                <a:cs typeface="Times New Roman"/>
                <a:sym typeface="Times New Roman"/>
              </a:rPr>
              <a:t> is released from the </a:t>
            </a:r>
            <a:r>
              <a:rPr b="1" i="1" lang="en" sz="1600">
                <a:solidFill>
                  <a:srgbClr val="999999"/>
                </a:solidFill>
                <a:latin typeface="Times New Roman"/>
                <a:ea typeface="Times New Roman"/>
                <a:cs typeface="Times New Roman"/>
                <a:sym typeface="Times New Roman"/>
              </a:rPr>
              <a:t>α</a:t>
            </a:r>
            <a:r>
              <a:rPr b="1" baseline="-25000" i="1" lang="en" sz="1600">
                <a:solidFill>
                  <a:srgbClr val="999999"/>
                </a:solidFill>
                <a:latin typeface="Times New Roman"/>
                <a:ea typeface="Times New Roman"/>
                <a:cs typeface="Times New Roman"/>
                <a:sym typeface="Times New Roman"/>
              </a:rPr>
              <a:t>q</a:t>
            </a:r>
            <a:r>
              <a:rPr lang="en" sz="1600">
                <a:solidFill>
                  <a:srgbClr val="999999"/>
                </a:solidFill>
                <a:latin typeface="Times New Roman"/>
                <a:ea typeface="Times New Roman"/>
                <a:cs typeface="Times New Roman"/>
                <a:sym typeface="Times New Roman"/>
              </a:rPr>
              <a:t> subunit and is replaced by </a:t>
            </a:r>
            <a:r>
              <a:rPr b="1" i="1" lang="en" sz="1600">
                <a:solidFill>
                  <a:srgbClr val="999999"/>
                </a:solidFill>
                <a:latin typeface="Times New Roman"/>
                <a:ea typeface="Times New Roman"/>
                <a:cs typeface="Times New Roman"/>
                <a:sym typeface="Times New Roman"/>
              </a:rPr>
              <a:t>GTP</a:t>
            </a:r>
            <a:endParaRPr b="1" i="1" sz="1600">
              <a:solidFill>
                <a:srgbClr val="999999"/>
              </a:solidFill>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Font typeface="Times New Roman"/>
              <a:buChar char="●"/>
            </a:pPr>
            <a:r>
              <a:rPr b="1" i="1" lang="en" sz="1600">
                <a:solidFill>
                  <a:srgbClr val="999999"/>
                </a:solidFill>
                <a:latin typeface="Times New Roman"/>
                <a:ea typeface="Times New Roman"/>
                <a:cs typeface="Times New Roman"/>
                <a:sym typeface="Times New Roman"/>
              </a:rPr>
              <a:t>α</a:t>
            </a:r>
            <a:r>
              <a:rPr b="1" baseline="-25000" i="1" lang="en" sz="1600">
                <a:solidFill>
                  <a:srgbClr val="999999"/>
                </a:solidFill>
                <a:latin typeface="Times New Roman"/>
                <a:ea typeface="Times New Roman"/>
                <a:cs typeface="Times New Roman"/>
                <a:sym typeface="Times New Roman"/>
              </a:rPr>
              <a:t>q</a:t>
            </a:r>
            <a:r>
              <a:rPr lang="en" sz="1600">
                <a:solidFill>
                  <a:srgbClr val="999999"/>
                </a:solidFill>
                <a:latin typeface="Times New Roman"/>
                <a:ea typeface="Times New Roman"/>
                <a:cs typeface="Times New Roman"/>
                <a:sym typeface="Times New Roman"/>
              </a:rPr>
              <a:t> subunit of </a:t>
            </a:r>
            <a:r>
              <a:rPr b="1" i="1" lang="en" sz="1600">
                <a:solidFill>
                  <a:srgbClr val="999999"/>
                </a:solidFill>
                <a:latin typeface="Times New Roman"/>
                <a:ea typeface="Times New Roman"/>
                <a:cs typeface="Times New Roman"/>
                <a:sym typeface="Times New Roman"/>
              </a:rPr>
              <a:t>Gq</a:t>
            </a:r>
            <a:r>
              <a:rPr lang="en" sz="1600">
                <a:solidFill>
                  <a:srgbClr val="999999"/>
                </a:solidFill>
                <a:latin typeface="Times New Roman"/>
                <a:ea typeface="Times New Roman"/>
                <a:cs typeface="Times New Roman"/>
                <a:sym typeface="Times New Roman"/>
              </a:rPr>
              <a:t> protein detaches</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600">
                <a:solidFill>
                  <a:srgbClr val="999999"/>
                </a:solidFill>
                <a:latin typeface="Times New Roman"/>
                <a:ea typeface="Times New Roman"/>
                <a:cs typeface="Times New Roman"/>
                <a:sym typeface="Times New Roman"/>
              </a:rPr>
              <a:t>2. The </a:t>
            </a:r>
            <a:r>
              <a:rPr b="1" i="1" lang="en" sz="1600">
                <a:solidFill>
                  <a:srgbClr val="999999"/>
                </a:solidFill>
                <a:latin typeface="Times New Roman"/>
                <a:ea typeface="Times New Roman"/>
                <a:cs typeface="Times New Roman"/>
                <a:sym typeface="Times New Roman"/>
              </a:rPr>
              <a:t>α</a:t>
            </a:r>
            <a:r>
              <a:rPr b="1" baseline="-25000" i="1" lang="en" sz="1600">
                <a:solidFill>
                  <a:srgbClr val="999999"/>
                </a:solidFill>
                <a:latin typeface="Times New Roman"/>
                <a:ea typeface="Times New Roman"/>
                <a:cs typeface="Times New Roman"/>
                <a:sym typeface="Times New Roman"/>
              </a:rPr>
              <a:t>q</a:t>
            </a:r>
            <a:r>
              <a:rPr b="1" i="1" lang="en" sz="1600">
                <a:solidFill>
                  <a:srgbClr val="999999"/>
                </a:solidFill>
                <a:latin typeface="Times New Roman"/>
                <a:ea typeface="Times New Roman"/>
                <a:cs typeface="Times New Roman"/>
                <a:sym typeface="Times New Roman"/>
              </a:rPr>
              <a:t>-GTP</a:t>
            </a:r>
            <a:r>
              <a:rPr lang="en" sz="1600">
                <a:solidFill>
                  <a:srgbClr val="999999"/>
                </a:solidFill>
                <a:latin typeface="Times New Roman"/>
                <a:ea typeface="Times New Roman"/>
                <a:cs typeface="Times New Roman"/>
                <a:sym typeface="Times New Roman"/>
              </a:rPr>
              <a:t> complex activates </a:t>
            </a:r>
            <a:r>
              <a:rPr b="1" i="1" lang="en" sz="1600">
                <a:solidFill>
                  <a:srgbClr val="999999"/>
                </a:solidFill>
                <a:latin typeface="Times New Roman"/>
                <a:ea typeface="Times New Roman"/>
                <a:cs typeface="Times New Roman"/>
                <a:sym typeface="Times New Roman"/>
              </a:rPr>
              <a:t>phospholipase C</a:t>
            </a:r>
            <a:r>
              <a:rPr lang="en" sz="1600">
                <a:solidFill>
                  <a:srgbClr val="999999"/>
                </a:solidFill>
                <a:latin typeface="Times New Roman"/>
                <a:ea typeface="Times New Roman"/>
                <a:cs typeface="Times New Roman"/>
                <a:sym typeface="Times New Roman"/>
              </a:rPr>
              <a:t>.</a:t>
            </a:r>
            <a:endParaRPr sz="1600">
              <a:solidFill>
                <a:srgbClr val="999999"/>
              </a:solidFill>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Font typeface="Times New Roman"/>
              <a:buChar char="●"/>
            </a:pPr>
            <a:r>
              <a:rPr lang="en" sz="1600">
                <a:solidFill>
                  <a:srgbClr val="999999"/>
                </a:solidFill>
                <a:latin typeface="Times New Roman"/>
                <a:ea typeface="Times New Roman"/>
                <a:cs typeface="Times New Roman"/>
                <a:sym typeface="Times New Roman"/>
              </a:rPr>
              <a:t>Activated </a:t>
            </a:r>
            <a:r>
              <a:rPr b="1" i="1" lang="en" sz="1600">
                <a:solidFill>
                  <a:srgbClr val="999999"/>
                </a:solidFill>
                <a:latin typeface="Times New Roman"/>
                <a:ea typeface="Times New Roman"/>
                <a:cs typeface="Times New Roman"/>
                <a:sym typeface="Times New Roman"/>
              </a:rPr>
              <a:t>phospholipase C</a:t>
            </a:r>
            <a:r>
              <a:rPr lang="en" sz="1600">
                <a:solidFill>
                  <a:srgbClr val="999999"/>
                </a:solidFill>
                <a:latin typeface="Times New Roman"/>
                <a:ea typeface="Times New Roman"/>
                <a:cs typeface="Times New Roman"/>
                <a:sym typeface="Times New Roman"/>
              </a:rPr>
              <a:t> Cleaves (PIP</a:t>
            </a:r>
            <a:r>
              <a:rPr baseline="-25000" lang="en" sz="1600">
                <a:solidFill>
                  <a:srgbClr val="999999"/>
                </a:solidFill>
                <a:latin typeface="Times New Roman"/>
                <a:ea typeface="Times New Roman"/>
                <a:cs typeface="Times New Roman"/>
                <a:sym typeface="Times New Roman"/>
              </a:rPr>
              <a:t>2</a:t>
            </a:r>
            <a:r>
              <a:rPr lang="en" sz="1600">
                <a:solidFill>
                  <a:srgbClr val="999999"/>
                </a:solidFill>
                <a:latin typeface="Times New Roman"/>
                <a:ea typeface="Times New Roman"/>
                <a:cs typeface="Times New Roman"/>
                <a:sym typeface="Times New Roman"/>
              </a:rPr>
              <a:t>) into </a:t>
            </a:r>
            <a:r>
              <a:rPr b="1" i="1" lang="en" sz="1600">
                <a:solidFill>
                  <a:srgbClr val="999999"/>
                </a:solidFill>
                <a:latin typeface="Times New Roman"/>
                <a:ea typeface="Times New Roman"/>
                <a:cs typeface="Times New Roman"/>
                <a:sym typeface="Times New Roman"/>
              </a:rPr>
              <a:t>DAG</a:t>
            </a:r>
            <a:r>
              <a:rPr lang="en" sz="1600">
                <a:solidFill>
                  <a:srgbClr val="999999"/>
                </a:solidFill>
                <a:latin typeface="Times New Roman"/>
                <a:ea typeface="Times New Roman"/>
                <a:cs typeface="Times New Roman"/>
                <a:sym typeface="Times New Roman"/>
              </a:rPr>
              <a:t> and </a:t>
            </a:r>
            <a:r>
              <a:rPr b="1" i="1" lang="en" sz="1600">
                <a:solidFill>
                  <a:srgbClr val="999999"/>
                </a:solidFill>
                <a:latin typeface="Times New Roman"/>
                <a:ea typeface="Times New Roman"/>
                <a:cs typeface="Times New Roman"/>
                <a:sym typeface="Times New Roman"/>
              </a:rPr>
              <a:t>IP</a:t>
            </a:r>
            <a:r>
              <a:rPr b="1" baseline="-25000" i="1" lang="en" sz="1600">
                <a:solidFill>
                  <a:srgbClr val="999999"/>
                </a:solidFill>
                <a:latin typeface="Times New Roman"/>
                <a:ea typeface="Times New Roman"/>
                <a:cs typeface="Times New Roman"/>
                <a:sym typeface="Times New Roman"/>
              </a:rPr>
              <a:t>3</a:t>
            </a:r>
            <a:r>
              <a:rPr lang="en" sz="1600">
                <a:solidFill>
                  <a:srgbClr val="999999"/>
                </a:solidFill>
                <a:latin typeface="Times New Roman"/>
                <a:ea typeface="Times New Roman"/>
                <a:cs typeface="Times New Roman"/>
                <a:sym typeface="Times New Roman"/>
              </a:rPr>
              <a:t> </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600">
                <a:solidFill>
                  <a:srgbClr val="999999"/>
                </a:solidFill>
                <a:latin typeface="Times New Roman"/>
                <a:ea typeface="Times New Roman"/>
                <a:cs typeface="Times New Roman"/>
                <a:sym typeface="Times New Roman"/>
              </a:rPr>
              <a:t>3. </a:t>
            </a:r>
            <a:r>
              <a:rPr b="1" i="1" lang="en" sz="1600">
                <a:solidFill>
                  <a:srgbClr val="999999"/>
                </a:solidFill>
                <a:latin typeface="Times New Roman"/>
                <a:ea typeface="Times New Roman"/>
                <a:cs typeface="Times New Roman"/>
                <a:sym typeface="Times New Roman"/>
              </a:rPr>
              <a:t>IP</a:t>
            </a:r>
            <a:r>
              <a:rPr b="1" baseline="-25000" i="1" lang="en" sz="1600">
                <a:solidFill>
                  <a:srgbClr val="999999"/>
                </a:solidFill>
                <a:latin typeface="Times New Roman"/>
                <a:ea typeface="Times New Roman"/>
                <a:cs typeface="Times New Roman"/>
                <a:sym typeface="Times New Roman"/>
              </a:rPr>
              <a:t>3</a:t>
            </a:r>
            <a:r>
              <a:rPr lang="en" sz="1600">
                <a:solidFill>
                  <a:srgbClr val="999999"/>
                </a:solidFill>
                <a:latin typeface="Times New Roman"/>
                <a:ea typeface="Times New Roman"/>
                <a:cs typeface="Times New Roman"/>
                <a:sym typeface="Times New Roman"/>
              </a:rPr>
              <a:t> releases calcium from mitochondria and sER. Calcium &amp; DAG activate </a:t>
            </a:r>
            <a:r>
              <a:rPr b="1" i="1" lang="en" sz="1600">
                <a:solidFill>
                  <a:srgbClr val="999999"/>
                </a:solidFill>
                <a:latin typeface="Times New Roman"/>
                <a:ea typeface="Times New Roman"/>
                <a:cs typeface="Times New Roman"/>
                <a:sym typeface="Times New Roman"/>
              </a:rPr>
              <a:t>protein kinase C</a:t>
            </a:r>
            <a:r>
              <a:rPr lang="en" sz="1600">
                <a:solidFill>
                  <a:srgbClr val="999999"/>
                </a:solidFill>
                <a:latin typeface="Times New Roman"/>
                <a:ea typeface="Times New Roman"/>
                <a:cs typeface="Times New Roman"/>
                <a:sym typeface="Times New Roman"/>
              </a:rPr>
              <a:t> which phosphorylates intracellular proteins and produces the final physiologic actions.</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999999"/>
              </a:solidFill>
              <a:latin typeface="Times New Roman"/>
              <a:ea typeface="Times New Roman"/>
              <a:cs typeface="Times New Roman"/>
              <a:sym typeface="Times New Roman"/>
            </a:endParaRPr>
          </a:p>
        </p:txBody>
      </p:sp>
      <p:pic>
        <p:nvPicPr>
          <p:cNvPr id="118" name="Google Shape;118;p15"/>
          <p:cNvPicPr preferRelativeResize="0"/>
          <p:nvPr/>
        </p:nvPicPr>
        <p:blipFill rotWithShape="1">
          <a:blip r:embed="rId5">
            <a:alphaModFix/>
          </a:blip>
          <a:srcRect b="546" l="327" r="446" t="0"/>
          <a:stretch/>
        </p:blipFill>
        <p:spPr>
          <a:xfrm>
            <a:off x="702063" y="14321331"/>
            <a:ext cx="6233273" cy="4421999"/>
          </a:xfrm>
          <a:prstGeom prst="rect">
            <a:avLst/>
          </a:prstGeom>
          <a:noFill/>
          <a:ln cap="flat" cmpd="sng" w="47625">
            <a:solidFill>
              <a:srgbClr val="8E7CC3"/>
            </a:solidFill>
            <a:prstDash val="solid"/>
            <a:round/>
            <a:headEnd len="sm" w="sm" type="none"/>
            <a:tailEnd len="sm" w="sm" type="none"/>
          </a:ln>
        </p:spPr>
      </p:pic>
      <p:pic>
        <p:nvPicPr>
          <p:cNvPr id="119" name="Google Shape;119;p15"/>
          <p:cNvPicPr preferRelativeResize="0"/>
          <p:nvPr/>
        </p:nvPicPr>
        <p:blipFill>
          <a:blip r:embed="rId6">
            <a:alphaModFix/>
          </a:blip>
          <a:stretch>
            <a:fillRect/>
          </a:stretch>
        </p:blipFill>
        <p:spPr>
          <a:xfrm>
            <a:off x="7426371" y="14585890"/>
            <a:ext cx="6160600" cy="3921400"/>
          </a:xfrm>
          <a:prstGeom prst="rect">
            <a:avLst/>
          </a:prstGeom>
          <a:noFill/>
          <a:ln cap="flat" cmpd="sng" w="9525">
            <a:solidFill>
              <a:srgbClr val="000000"/>
            </a:solidFill>
            <a:prstDash val="solid"/>
            <a:round/>
            <a:headEnd len="sm" w="sm" type="none"/>
            <a:tailEnd len="sm" w="sm" type="none"/>
          </a:ln>
        </p:spPr>
      </p:pic>
      <p:sp>
        <p:nvSpPr>
          <p:cNvPr id="120" name="Google Shape;120;p15"/>
          <p:cNvSpPr txBox="1"/>
          <p:nvPr/>
        </p:nvSpPr>
        <p:spPr>
          <a:xfrm>
            <a:off x="451425" y="1885075"/>
            <a:ext cx="13194300" cy="13695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Times New Roman"/>
              <a:buChar char="●"/>
            </a:pPr>
            <a:r>
              <a:rPr b="1" lang="en" sz="2100">
                <a:latin typeface="Times New Roman"/>
                <a:ea typeface="Times New Roman"/>
                <a:cs typeface="Times New Roman"/>
                <a:sym typeface="Times New Roman"/>
              </a:rPr>
              <a:t>GHRH</a:t>
            </a:r>
            <a:r>
              <a:rPr lang="en" sz="2100">
                <a:latin typeface="Times New Roman"/>
                <a:ea typeface="Times New Roman"/>
                <a:cs typeface="Times New Roman"/>
                <a:sym typeface="Times New Roman"/>
              </a:rPr>
              <a:t> → binds to a </a:t>
            </a:r>
            <a:r>
              <a:rPr lang="en" sz="2100">
                <a:solidFill>
                  <a:schemeClr val="dk1"/>
                </a:solidFill>
                <a:latin typeface="Times New Roman"/>
                <a:ea typeface="Times New Roman"/>
                <a:cs typeface="Times New Roman"/>
                <a:sym typeface="Times New Roman"/>
              </a:rPr>
              <a:t>Gs-protein coupled </a:t>
            </a:r>
            <a:r>
              <a:rPr lang="en" sz="2100">
                <a:latin typeface="Times New Roman"/>
                <a:ea typeface="Times New Roman"/>
                <a:cs typeface="Times New Roman"/>
                <a:sym typeface="Times New Roman"/>
              </a:rPr>
              <a:t>receptor → activates either adenylyl cyclase or phospholipase C mechanisms → cAMP &amp; IP3/Ca → secretion and synthesis of growth hormone.</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b="1" lang="en" sz="2100">
                <a:latin typeface="Times New Roman"/>
                <a:ea typeface="Times New Roman"/>
                <a:cs typeface="Times New Roman"/>
                <a:sym typeface="Times New Roman"/>
              </a:rPr>
              <a:t>Somatostatin</a:t>
            </a:r>
            <a:r>
              <a:rPr lang="en" sz="2100">
                <a:latin typeface="Times New Roman"/>
                <a:ea typeface="Times New Roman"/>
                <a:cs typeface="Times New Roman"/>
                <a:sym typeface="Times New Roman"/>
              </a:rPr>
              <a:t> (SRIF) </a:t>
            </a:r>
            <a:r>
              <a:rPr lang="en" sz="2100">
                <a:solidFill>
                  <a:schemeClr val="dk1"/>
                </a:solidFill>
                <a:latin typeface="Times New Roman"/>
                <a:ea typeface="Times New Roman"/>
                <a:cs typeface="Times New Roman"/>
                <a:sym typeface="Times New Roman"/>
              </a:rPr>
              <a:t>→ binds to a Gi-protein coupled receptor → </a:t>
            </a:r>
            <a:r>
              <a:rPr lang="en" sz="2100">
                <a:latin typeface="Times New Roman"/>
                <a:ea typeface="Times New Roman"/>
                <a:cs typeface="Times New Roman"/>
                <a:sym typeface="Times New Roman"/>
              </a:rPr>
              <a:t>inhibits generation of cAMP </a:t>
            </a:r>
            <a:r>
              <a:rPr lang="en" sz="2100">
                <a:solidFill>
                  <a:schemeClr val="dk1"/>
                </a:solidFill>
                <a:latin typeface="Times New Roman"/>
                <a:ea typeface="Times New Roman"/>
                <a:cs typeface="Times New Roman"/>
                <a:sym typeface="Times New Roman"/>
              </a:rPr>
              <a:t>→ </a:t>
            </a:r>
            <a:r>
              <a:rPr lang="en" sz="2100">
                <a:latin typeface="Times New Roman"/>
                <a:ea typeface="Times New Roman"/>
                <a:cs typeface="Times New Roman"/>
                <a:sym typeface="Times New Roman"/>
              </a:rPr>
              <a:t>Decrease secretion.</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p:txBody>
      </p:sp>
      <p:sp>
        <p:nvSpPr>
          <p:cNvPr id="121" name="Google Shape;121;p15"/>
          <p:cNvSpPr txBox="1"/>
          <p:nvPr/>
        </p:nvSpPr>
        <p:spPr>
          <a:xfrm>
            <a:off x="1052950" y="1324313"/>
            <a:ext cx="108090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8E7CC3"/>
                </a:solidFill>
                <a:latin typeface="Oswald"/>
                <a:ea typeface="Oswald"/>
                <a:cs typeface="Oswald"/>
                <a:sym typeface="Oswald"/>
              </a:rPr>
              <a:t>Regulation of Growth Hormone Secretion</a:t>
            </a:r>
            <a:endParaRPr sz="3600">
              <a:solidFill>
                <a:srgbClr val="8E7CC3"/>
              </a:solidFill>
              <a:latin typeface="Oswald"/>
              <a:ea typeface="Oswald"/>
              <a:cs typeface="Oswald"/>
              <a:sym typeface="Oswald"/>
            </a:endParaRPr>
          </a:p>
          <a:p>
            <a:pPr indent="0" lvl="0" marL="0" rtl="0" algn="l">
              <a:spcBef>
                <a:spcPts val="0"/>
              </a:spcBef>
              <a:spcAft>
                <a:spcPts val="0"/>
              </a:spcAft>
              <a:buNone/>
            </a:pPr>
            <a:r>
              <a:t/>
            </a:r>
            <a:endParaRPr sz="3600">
              <a:solidFill>
                <a:srgbClr val="8E7CC3"/>
              </a:solidFill>
              <a:latin typeface="Oswald"/>
              <a:ea typeface="Oswald"/>
              <a:cs typeface="Oswald"/>
              <a:sym typeface="Oswald"/>
            </a:endParaRPr>
          </a:p>
        </p:txBody>
      </p:sp>
      <p:sp>
        <p:nvSpPr>
          <p:cNvPr id="122" name="Google Shape;122;p15"/>
          <p:cNvSpPr/>
          <p:nvPr/>
        </p:nvSpPr>
        <p:spPr>
          <a:xfrm>
            <a:off x="584353" y="1451577"/>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3" name="Google Shape;123;p15"/>
          <p:cNvSpPr txBox="1"/>
          <p:nvPr/>
        </p:nvSpPr>
        <p:spPr>
          <a:xfrm>
            <a:off x="815400" y="18743325"/>
            <a:ext cx="62331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3-7 </a:t>
            </a:r>
            <a:r>
              <a:rPr b="1" lang="en" sz="1600">
                <a:solidFill>
                  <a:srgbClr val="999999"/>
                </a:solidFill>
                <a:latin typeface="Times New Roman"/>
                <a:ea typeface="Times New Roman"/>
                <a:cs typeface="Times New Roman"/>
                <a:sym typeface="Times New Roman"/>
              </a:rPr>
              <a:t>Somatostatin</a:t>
            </a:r>
            <a:r>
              <a:rPr lang="en" sz="1600">
                <a:solidFill>
                  <a:srgbClr val="999999"/>
                </a:solidFill>
                <a:latin typeface="Times New Roman"/>
                <a:ea typeface="Times New Roman"/>
                <a:cs typeface="Times New Roman"/>
                <a:sym typeface="Times New Roman"/>
              </a:rPr>
              <a:t> binds to its own membrane receptor, which is coupled to </a:t>
            </a:r>
            <a:r>
              <a:rPr b="1" i="1" lang="en" sz="1600">
                <a:solidFill>
                  <a:srgbClr val="999999"/>
                </a:solidFill>
                <a:latin typeface="Times New Roman"/>
                <a:ea typeface="Times New Roman"/>
                <a:cs typeface="Times New Roman"/>
                <a:sym typeface="Times New Roman"/>
              </a:rPr>
              <a:t>adenylyl cyclase</a:t>
            </a:r>
            <a:r>
              <a:rPr lang="en" sz="1600">
                <a:solidFill>
                  <a:srgbClr val="999999"/>
                </a:solidFill>
                <a:latin typeface="Times New Roman"/>
                <a:ea typeface="Times New Roman"/>
                <a:cs typeface="Times New Roman"/>
                <a:sym typeface="Times New Roman"/>
              </a:rPr>
              <a:t> by a </a:t>
            </a:r>
            <a:r>
              <a:rPr b="1" i="1" lang="en" sz="1600">
                <a:solidFill>
                  <a:srgbClr val="999999"/>
                </a:solidFill>
                <a:latin typeface="Times New Roman"/>
                <a:ea typeface="Times New Roman"/>
                <a:cs typeface="Times New Roman"/>
                <a:sym typeface="Times New Roman"/>
              </a:rPr>
              <a:t>Gi</a:t>
            </a:r>
            <a:r>
              <a:rPr lang="en" sz="1600">
                <a:solidFill>
                  <a:srgbClr val="999999"/>
                </a:solidFill>
                <a:latin typeface="Times New Roman"/>
                <a:ea typeface="Times New Roman"/>
                <a:cs typeface="Times New Roman"/>
                <a:sym typeface="Times New Roman"/>
              </a:rPr>
              <a:t> protein, inhibiting the generation of cAMP and decreasing growth hormone secretion.</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999999"/>
              </a:solidFill>
              <a:latin typeface="Times New Roman"/>
              <a:ea typeface="Times New Roman"/>
              <a:cs typeface="Times New Roman"/>
              <a:sym typeface="Times New Roman"/>
            </a:endParaRPr>
          </a:p>
        </p:txBody>
      </p:sp>
      <p:sp>
        <p:nvSpPr>
          <p:cNvPr id="124" name="Google Shape;124;p15"/>
          <p:cNvSpPr txBox="1"/>
          <p:nvPr/>
        </p:nvSpPr>
        <p:spPr>
          <a:xfrm>
            <a:off x="7857976" y="18507300"/>
            <a:ext cx="5300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3-8 </a:t>
            </a:r>
            <a:r>
              <a:rPr lang="en" sz="1600">
                <a:solidFill>
                  <a:schemeClr val="dk1"/>
                </a:solidFill>
                <a:latin typeface="Times New Roman"/>
                <a:ea typeface="Times New Roman"/>
                <a:cs typeface="Times New Roman"/>
                <a:sym typeface="Times New Roman"/>
              </a:rPr>
              <a:t>Regulation of growth hormone secretion </a:t>
            </a:r>
            <a:endParaRPr sz="16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6"/>
          <p:cNvSpPr/>
          <p:nvPr/>
        </p:nvSpPr>
        <p:spPr>
          <a:xfrm>
            <a:off x="6756150" y="2832575"/>
            <a:ext cx="6109200" cy="5746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txBox="1"/>
          <p:nvPr/>
        </p:nvSpPr>
        <p:spPr>
          <a:xfrm>
            <a:off x="6747425" y="6335625"/>
            <a:ext cx="6109200" cy="14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Growth hormone secretory rates are not constant over a lifetime. </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It increases steadily from birth into early childhood. </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During childhood, secretion remains relatively stable. </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At puberty, there is an enormous secretory burst, induced in females by </a:t>
            </a:r>
            <a:r>
              <a:rPr i="1" lang="en">
                <a:solidFill>
                  <a:schemeClr val="dk1"/>
                </a:solidFill>
                <a:latin typeface="Times New Roman"/>
                <a:ea typeface="Times New Roman"/>
                <a:cs typeface="Times New Roman"/>
                <a:sym typeface="Times New Roman"/>
              </a:rPr>
              <a:t>estrogen</a:t>
            </a:r>
            <a:r>
              <a:rPr lang="en">
                <a:solidFill>
                  <a:schemeClr val="dk1"/>
                </a:solidFill>
                <a:latin typeface="Times New Roman"/>
                <a:ea typeface="Times New Roman"/>
                <a:cs typeface="Times New Roman"/>
                <a:sym typeface="Times New Roman"/>
              </a:rPr>
              <a:t> and in males by </a:t>
            </a:r>
            <a:r>
              <a:rPr i="1" lang="en">
                <a:solidFill>
                  <a:schemeClr val="dk1"/>
                </a:solidFill>
                <a:latin typeface="Times New Roman"/>
                <a:ea typeface="Times New Roman"/>
                <a:cs typeface="Times New Roman"/>
                <a:sym typeface="Times New Roman"/>
              </a:rPr>
              <a:t>testosterone</a:t>
            </a:r>
            <a:r>
              <a:rPr lang="en">
                <a:solidFill>
                  <a:schemeClr val="dk1"/>
                </a:solidFill>
                <a:latin typeface="Times New Roman"/>
                <a:ea typeface="Times New Roman"/>
                <a:cs typeface="Times New Roman"/>
                <a:sym typeface="Times New Roman"/>
              </a:rPr>
              <a:t>. The high pubertal levels are responsible for the growth spurt of puberty. </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After puberty, the rate of growth hormone secretion declines to a stable level. </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Finally, in senescence, growth hormone secretory rates decline to their lowest levels.</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p:txBody>
      </p:sp>
      <p:sp>
        <p:nvSpPr>
          <p:cNvPr id="131" name="Google Shape;131;p16"/>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2" name="Google Shape;132;p1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3" name="Google Shape;133;p1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134" name="Google Shape;134;p16"/>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135" name="Google Shape;135;p16"/>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pic>
        <p:nvPicPr>
          <p:cNvPr id="136" name="Google Shape;136;p16"/>
          <p:cNvPicPr preferRelativeResize="0"/>
          <p:nvPr/>
        </p:nvPicPr>
        <p:blipFill>
          <a:blip r:embed="rId3">
            <a:alphaModFix/>
          </a:blip>
          <a:stretch>
            <a:fillRect/>
          </a:stretch>
        </p:blipFill>
        <p:spPr>
          <a:xfrm>
            <a:off x="656630" y="3032469"/>
            <a:ext cx="5671003" cy="3996828"/>
          </a:xfrm>
          <a:prstGeom prst="rect">
            <a:avLst/>
          </a:prstGeom>
          <a:noFill/>
          <a:ln>
            <a:noFill/>
          </a:ln>
        </p:spPr>
      </p:pic>
      <p:pic>
        <p:nvPicPr>
          <p:cNvPr id="137" name="Google Shape;137;p16"/>
          <p:cNvPicPr preferRelativeResize="0"/>
          <p:nvPr/>
        </p:nvPicPr>
        <p:blipFill rotWithShape="1">
          <a:blip r:embed="rId4">
            <a:alphaModFix/>
          </a:blip>
          <a:srcRect b="6637" l="3769" r="5609" t="24434"/>
          <a:stretch/>
        </p:blipFill>
        <p:spPr>
          <a:xfrm>
            <a:off x="6842825" y="2956275"/>
            <a:ext cx="5946324" cy="3391931"/>
          </a:xfrm>
          <a:prstGeom prst="rect">
            <a:avLst/>
          </a:prstGeom>
          <a:noFill/>
          <a:ln cap="flat" cmpd="sng" w="47625">
            <a:solidFill>
              <a:srgbClr val="8E7CC3"/>
            </a:solidFill>
            <a:prstDash val="solid"/>
            <a:round/>
            <a:headEnd len="sm" w="sm" type="none"/>
            <a:tailEnd len="sm" w="sm" type="none"/>
          </a:ln>
        </p:spPr>
      </p:pic>
      <p:sp>
        <p:nvSpPr>
          <p:cNvPr id="138" name="Google Shape;138;p16"/>
          <p:cNvSpPr txBox="1"/>
          <p:nvPr/>
        </p:nvSpPr>
        <p:spPr>
          <a:xfrm>
            <a:off x="656622" y="7029290"/>
            <a:ext cx="56709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Typical variations in growth hormone secretion throughout the day, demonstrating the especially powerful effect of strenuous exercise and also the high rate of growth hormone secretion that occurs during the first few hours of deep sleep.</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39" name="Google Shape;139;p16"/>
          <p:cNvSpPr txBox="1"/>
          <p:nvPr/>
        </p:nvSpPr>
        <p:spPr>
          <a:xfrm>
            <a:off x="188025" y="2110175"/>
            <a:ext cx="13618800" cy="798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latin typeface="Times New Roman"/>
                <a:ea typeface="Times New Roman"/>
                <a:cs typeface="Times New Roman"/>
                <a:sym typeface="Times New Roman"/>
              </a:rPr>
              <a:t>Growth hormone is secreted in a </a:t>
            </a:r>
            <a:r>
              <a:rPr b="1" lang="en" sz="2200">
                <a:latin typeface="Times New Roman"/>
                <a:ea typeface="Times New Roman"/>
                <a:cs typeface="Times New Roman"/>
                <a:sym typeface="Times New Roman"/>
              </a:rPr>
              <a:t>pulsatile pattern, </a:t>
            </a:r>
            <a:r>
              <a:rPr lang="en" sz="2200">
                <a:latin typeface="Times New Roman"/>
                <a:ea typeface="Times New Roman"/>
                <a:cs typeface="Times New Roman"/>
                <a:sym typeface="Times New Roman"/>
              </a:rPr>
              <a:t>with bursts of secretion occurring approximately </a:t>
            </a:r>
            <a:r>
              <a:rPr lang="en" sz="2200">
                <a:solidFill>
                  <a:srgbClr val="8E7CC3"/>
                </a:solidFill>
                <a:latin typeface="Times New Roman"/>
                <a:ea typeface="Times New Roman"/>
                <a:cs typeface="Times New Roman"/>
                <a:sym typeface="Times New Roman"/>
              </a:rPr>
              <a:t>every </a:t>
            </a:r>
            <a:r>
              <a:rPr b="1" lang="en" sz="2200">
                <a:solidFill>
                  <a:srgbClr val="8E7CC3"/>
                </a:solidFill>
                <a:latin typeface="Times New Roman"/>
                <a:ea typeface="Times New Roman"/>
                <a:cs typeface="Times New Roman"/>
                <a:sym typeface="Times New Roman"/>
              </a:rPr>
              <a:t>2</a:t>
            </a:r>
            <a:r>
              <a:rPr lang="en" sz="2200">
                <a:solidFill>
                  <a:srgbClr val="8E7CC3"/>
                </a:solidFill>
                <a:latin typeface="Times New Roman"/>
                <a:ea typeface="Times New Roman"/>
                <a:cs typeface="Times New Roman"/>
                <a:sym typeface="Times New Roman"/>
              </a:rPr>
              <a:t> hours.</a:t>
            </a:r>
            <a:endParaRPr sz="2200">
              <a:solidFill>
                <a:srgbClr val="8E7CC3"/>
              </a:solidFill>
              <a:latin typeface="Times New Roman"/>
              <a:ea typeface="Times New Roman"/>
              <a:cs typeface="Times New Roman"/>
              <a:sym typeface="Times New Roman"/>
            </a:endParaRPr>
          </a:p>
        </p:txBody>
      </p:sp>
      <p:sp>
        <p:nvSpPr>
          <p:cNvPr id="140" name="Google Shape;140;p16"/>
          <p:cNvSpPr txBox="1"/>
          <p:nvPr/>
        </p:nvSpPr>
        <p:spPr>
          <a:xfrm>
            <a:off x="6976025" y="8512300"/>
            <a:ext cx="70593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3-10 </a:t>
            </a:r>
            <a:endParaRPr sz="1600">
              <a:latin typeface="Times New Roman"/>
              <a:ea typeface="Times New Roman"/>
              <a:cs typeface="Times New Roman"/>
              <a:sym typeface="Times New Roman"/>
            </a:endParaRPr>
          </a:p>
        </p:txBody>
      </p:sp>
      <p:sp>
        <p:nvSpPr>
          <p:cNvPr id="141" name="Google Shape;141;p16"/>
          <p:cNvSpPr txBox="1"/>
          <p:nvPr/>
        </p:nvSpPr>
        <p:spPr>
          <a:xfrm>
            <a:off x="1052950" y="1324313"/>
            <a:ext cx="108090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Regulation of Growth Hormone Secretion</a:t>
            </a:r>
            <a:endParaRPr sz="3600">
              <a:solidFill>
                <a:srgbClr val="F1C232"/>
              </a:solidFill>
              <a:latin typeface="Oswald"/>
              <a:ea typeface="Oswald"/>
              <a:cs typeface="Oswald"/>
              <a:sym typeface="Oswald"/>
            </a:endParaRPr>
          </a:p>
          <a:p>
            <a:pPr indent="0" lvl="0" marL="0" rtl="0" algn="l">
              <a:spcBef>
                <a:spcPts val="0"/>
              </a:spcBef>
              <a:spcAft>
                <a:spcPts val="0"/>
              </a:spcAft>
              <a:buNone/>
            </a:pPr>
            <a:r>
              <a:t/>
            </a:r>
            <a:endParaRPr sz="3600">
              <a:solidFill>
                <a:srgbClr val="F1C232"/>
              </a:solidFill>
              <a:latin typeface="Oswald"/>
              <a:ea typeface="Oswald"/>
              <a:cs typeface="Oswald"/>
              <a:sym typeface="Oswald"/>
            </a:endParaRPr>
          </a:p>
        </p:txBody>
      </p:sp>
      <p:sp>
        <p:nvSpPr>
          <p:cNvPr id="142" name="Google Shape;142;p16"/>
          <p:cNvSpPr/>
          <p:nvPr/>
        </p:nvSpPr>
        <p:spPr>
          <a:xfrm>
            <a:off x="584353" y="14515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3" name="Google Shape;143;p16"/>
          <p:cNvSpPr txBox="1"/>
          <p:nvPr/>
        </p:nvSpPr>
        <p:spPr>
          <a:xfrm>
            <a:off x="1052950" y="9180300"/>
            <a:ext cx="112776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Mechanism of</a:t>
            </a:r>
            <a:r>
              <a:rPr lang="en" sz="3600">
                <a:solidFill>
                  <a:srgbClr val="F1C232"/>
                </a:solidFill>
                <a:latin typeface="Oswald"/>
                <a:ea typeface="Oswald"/>
                <a:cs typeface="Oswald"/>
                <a:sym typeface="Oswald"/>
              </a:rPr>
              <a:t> </a:t>
            </a:r>
            <a:r>
              <a:rPr lang="en" sz="3600">
                <a:solidFill>
                  <a:srgbClr val="F1C232"/>
                </a:solidFill>
                <a:latin typeface="Oswald"/>
                <a:ea typeface="Oswald"/>
                <a:cs typeface="Oswald"/>
                <a:sym typeface="Oswald"/>
              </a:rPr>
              <a:t>Action </a:t>
            </a:r>
            <a:endParaRPr sz="3600">
              <a:solidFill>
                <a:srgbClr val="F1C232"/>
              </a:solidFill>
              <a:latin typeface="Oswald"/>
              <a:ea typeface="Oswald"/>
              <a:cs typeface="Oswald"/>
              <a:sym typeface="Oswald"/>
            </a:endParaRPr>
          </a:p>
        </p:txBody>
      </p:sp>
      <p:graphicFrame>
        <p:nvGraphicFramePr>
          <p:cNvPr id="144" name="Google Shape;144;p16"/>
          <p:cNvGraphicFramePr/>
          <p:nvPr/>
        </p:nvGraphicFramePr>
        <p:xfrm>
          <a:off x="472725" y="10087805"/>
          <a:ext cx="3000000" cy="3000000"/>
        </p:xfrm>
        <a:graphic>
          <a:graphicData uri="http://schemas.openxmlformats.org/drawingml/2006/table">
            <a:tbl>
              <a:tblPr>
                <a:noFill/>
                <a:tableStyleId>{6A9FF03C-1493-492C-B283-E786B04D0830}</a:tableStyleId>
              </a:tblPr>
              <a:tblGrid>
                <a:gridCol w="6527325"/>
                <a:gridCol w="6527325"/>
              </a:tblGrid>
              <a:tr h="545100">
                <a:tc>
                  <a:txBody>
                    <a:bodyPr/>
                    <a:lstStyle/>
                    <a:p>
                      <a:pPr indent="0" lvl="0" marL="0" rtl="0" algn="ctr">
                        <a:spcBef>
                          <a:spcPts val="0"/>
                        </a:spcBef>
                        <a:spcAft>
                          <a:spcPts val="0"/>
                        </a:spcAft>
                        <a:buNone/>
                      </a:pPr>
                      <a:r>
                        <a:rPr lang="en" sz="2600">
                          <a:latin typeface="Oswald"/>
                          <a:ea typeface="Oswald"/>
                          <a:cs typeface="Oswald"/>
                          <a:sym typeface="Oswald"/>
                        </a:rPr>
                        <a:t>Indirect Effect (Somatomedins)</a:t>
                      </a:r>
                      <a:endParaRPr sz="2600">
                        <a:latin typeface="Oswald"/>
                        <a:ea typeface="Oswald"/>
                        <a:cs typeface="Oswald"/>
                        <a:sym typeface="Oswald"/>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 sz="2600">
                          <a:latin typeface="Oswald"/>
                          <a:ea typeface="Oswald"/>
                          <a:cs typeface="Oswald"/>
                          <a:sym typeface="Oswald"/>
                        </a:rPr>
                        <a:t>Direct Effect (GH)</a:t>
                      </a:r>
                      <a:endParaRPr sz="2600">
                        <a:latin typeface="Oswald"/>
                        <a:ea typeface="Oswald"/>
                        <a:cs typeface="Oswald"/>
                        <a:sym typeface="Oswald"/>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r>
              <a:tr h="3529800">
                <a:tc>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086650">
                <a:tc>
                  <a:txBody>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Mediated indirectly through the production of somatomedins (or insulin-like growth factors [IGFs]</a:t>
                      </a:r>
                      <a:r>
                        <a:rPr baseline="30000" lang="en" sz="2200">
                          <a:latin typeface="Times New Roman"/>
                          <a:ea typeface="Times New Roman"/>
                          <a:cs typeface="Times New Roman"/>
                          <a:sym typeface="Times New Roman"/>
                        </a:rPr>
                        <a:t>1</a:t>
                      </a:r>
                      <a:r>
                        <a:rPr lang="en" sz="2200">
                          <a:latin typeface="Times New Roman"/>
                          <a:ea typeface="Times New Roman"/>
                          <a:cs typeface="Times New Roman"/>
                          <a:sym typeface="Times New Roman"/>
                        </a:rPr>
                        <a:t>) in the liver.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The most important of the somatomedins is somatomedin C or IGF-1, </a:t>
                      </a:r>
                      <a:r>
                        <a:rPr lang="en" sz="2200">
                          <a:solidFill>
                            <a:srgbClr val="8E7CC3"/>
                          </a:solidFill>
                          <a:latin typeface="Times New Roman"/>
                          <a:ea typeface="Times New Roman"/>
                          <a:cs typeface="Times New Roman"/>
                          <a:sym typeface="Times New Roman"/>
                        </a:rPr>
                        <a:t>It has a molecular weight of 4500-7500.</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solidFill>
                            <a:srgbClr val="B45F06"/>
                          </a:solidFill>
                          <a:latin typeface="Times New Roman"/>
                          <a:ea typeface="Times New Roman"/>
                          <a:cs typeface="Times New Roman"/>
                          <a:sym typeface="Times New Roman"/>
                        </a:rPr>
                        <a:t>More potent.</a:t>
                      </a:r>
                      <a:r>
                        <a:rPr lang="en" sz="2200">
                          <a:solidFill>
                            <a:srgbClr val="999999"/>
                          </a:solidFill>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68300" lvl="0" marL="457200" rtl="0" algn="l">
                        <a:spcBef>
                          <a:spcPts val="0"/>
                        </a:spcBef>
                        <a:spcAft>
                          <a:spcPts val="0"/>
                        </a:spcAft>
                        <a:buSzPts val="2200"/>
                        <a:buFont typeface="Times New Roman"/>
                        <a:buChar char="●"/>
                      </a:pPr>
                      <a:r>
                        <a:rPr lang="en" sz="2200">
                          <a:solidFill>
                            <a:schemeClr val="dk1"/>
                          </a:solidFill>
                          <a:latin typeface="Times New Roman"/>
                          <a:ea typeface="Times New Roman"/>
                          <a:cs typeface="Times New Roman"/>
                          <a:sym typeface="Times New Roman"/>
                        </a:rPr>
                        <a:t>Target tissues: Skeletal muscles, liver and adipose tissue.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Mediated by tyrosine kinase–associated receptors.</a:t>
                      </a:r>
                      <a:endParaRPr sz="2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pic>
        <p:nvPicPr>
          <p:cNvPr id="145" name="Google Shape;145;p16"/>
          <p:cNvPicPr preferRelativeResize="0"/>
          <p:nvPr/>
        </p:nvPicPr>
        <p:blipFill rotWithShape="1">
          <a:blip r:embed="rId5">
            <a:alphaModFix/>
          </a:blip>
          <a:srcRect b="11347" l="0" r="0" t="0"/>
          <a:stretch/>
        </p:blipFill>
        <p:spPr>
          <a:xfrm>
            <a:off x="8073441" y="10948237"/>
            <a:ext cx="4352889" cy="3000001"/>
          </a:xfrm>
          <a:prstGeom prst="rect">
            <a:avLst/>
          </a:prstGeom>
          <a:noFill/>
          <a:ln cap="flat" cmpd="sng" w="9525">
            <a:solidFill>
              <a:srgbClr val="000000"/>
            </a:solidFill>
            <a:prstDash val="solid"/>
            <a:round/>
            <a:headEnd len="sm" w="sm" type="none"/>
            <a:tailEnd len="sm" w="sm" type="none"/>
          </a:ln>
        </p:spPr>
      </p:pic>
      <p:pic>
        <p:nvPicPr>
          <p:cNvPr id="146" name="Google Shape;146;p16"/>
          <p:cNvPicPr preferRelativeResize="0"/>
          <p:nvPr/>
        </p:nvPicPr>
        <p:blipFill>
          <a:blip r:embed="rId6">
            <a:alphaModFix/>
          </a:blip>
          <a:stretch>
            <a:fillRect/>
          </a:stretch>
        </p:blipFill>
        <p:spPr>
          <a:xfrm>
            <a:off x="1157238" y="10850615"/>
            <a:ext cx="4669775" cy="3195228"/>
          </a:xfrm>
          <a:prstGeom prst="rect">
            <a:avLst/>
          </a:prstGeom>
          <a:noFill/>
          <a:ln cap="flat" cmpd="sng" w="9525">
            <a:solidFill>
              <a:srgbClr val="000000"/>
            </a:solidFill>
            <a:prstDash val="solid"/>
            <a:round/>
            <a:headEnd len="sm" w="sm" type="none"/>
            <a:tailEnd len="sm" w="sm" type="none"/>
          </a:ln>
        </p:spPr>
      </p:pic>
      <p:sp>
        <p:nvSpPr>
          <p:cNvPr id="147" name="Google Shape;147;p16"/>
          <p:cNvSpPr txBox="1"/>
          <p:nvPr/>
        </p:nvSpPr>
        <p:spPr>
          <a:xfrm>
            <a:off x="0" y="19175200"/>
            <a:ext cx="13806900" cy="1202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It’s called IGFs because many of the somatomedin effects on growth are similar to the effects of insulin on growth. </a:t>
            </a:r>
            <a:r>
              <a:rPr lang="en" sz="1600">
                <a:latin typeface="Times New Roman"/>
                <a:ea typeface="Times New Roman"/>
                <a:cs typeface="Times New Roman"/>
                <a:sym typeface="Times New Roman"/>
              </a:rPr>
              <a:t>Including</a:t>
            </a:r>
            <a:r>
              <a:rPr lang="en" sz="1600">
                <a:latin typeface="Times New Roman"/>
                <a:ea typeface="Times New Roman"/>
                <a:cs typeface="Times New Roman"/>
                <a:sym typeface="Times New Roman"/>
              </a:rPr>
              <a:t> its effect on amino acid transport. </a:t>
            </a:r>
            <a:endParaRPr sz="1600">
              <a:latin typeface="Times New Roman"/>
              <a:ea typeface="Times New Roman"/>
              <a:cs typeface="Times New Roman"/>
              <a:sym typeface="Times New Roman"/>
            </a:endParaRPr>
          </a:p>
        </p:txBody>
      </p:sp>
      <p:sp>
        <p:nvSpPr>
          <p:cNvPr id="148" name="Google Shape;148;p16"/>
          <p:cNvSpPr/>
          <p:nvPr/>
        </p:nvSpPr>
        <p:spPr>
          <a:xfrm>
            <a:off x="545100" y="187417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49" name="Google Shape;149;p16"/>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0" name="Google Shape;150;p16"/>
          <p:cNvSpPr/>
          <p:nvPr/>
        </p:nvSpPr>
        <p:spPr>
          <a:xfrm>
            <a:off x="584353" y="92889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1" name="Google Shape;151;p16"/>
          <p:cNvSpPr txBox="1"/>
          <p:nvPr/>
        </p:nvSpPr>
        <p:spPr>
          <a:xfrm>
            <a:off x="546800" y="8141675"/>
            <a:ext cx="30000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3-9 </a:t>
            </a:r>
            <a:endParaRPr/>
          </a:p>
        </p:txBody>
      </p:sp>
      <p:sp>
        <p:nvSpPr>
          <p:cNvPr id="152" name="Google Shape;152;p16"/>
          <p:cNvSpPr/>
          <p:nvPr/>
        </p:nvSpPr>
        <p:spPr>
          <a:xfrm>
            <a:off x="623000" y="2990375"/>
            <a:ext cx="5704500" cy="5222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7"/>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8" name="Google Shape;158;p1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9" name="Google Shape;159;p1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160" name="Google Shape;160;p17"/>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161" name="Google Shape;161;p17"/>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pic>
        <p:nvPicPr>
          <p:cNvPr id="162" name="Google Shape;162;p17"/>
          <p:cNvPicPr preferRelativeResize="0"/>
          <p:nvPr/>
        </p:nvPicPr>
        <p:blipFill>
          <a:blip r:embed="rId3">
            <a:alphaModFix/>
          </a:blip>
          <a:stretch>
            <a:fillRect/>
          </a:stretch>
        </p:blipFill>
        <p:spPr>
          <a:xfrm>
            <a:off x="5414977" y="14679177"/>
            <a:ext cx="2075231" cy="2500200"/>
          </a:xfrm>
          <a:prstGeom prst="rect">
            <a:avLst/>
          </a:prstGeom>
          <a:noFill/>
          <a:ln cap="flat" cmpd="sng" w="9525">
            <a:solidFill>
              <a:srgbClr val="000000"/>
            </a:solidFill>
            <a:prstDash val="solid"/>
            <a:round/>
            <a:headEnd len="sm" w="sm" type="none"/>
            <a:tailEnd len="sm" w="sm" type="none"/>
          </a:ln>
        </p:spPr>
      </p:pic>
      <p:sp>
        <p:nvSpPr>
          <p:cNvPr id="163" name="Google Shape;163;p17"/>
          <p:cNvSpPr txBox="1"/>
          <p:nvPr/>
        </p:nvSpPr>
        <p:spPr>
          <a:xfrm>
            <a:off x="-30100" y="18276400"/>
            <a:ext cx="13677600" cy="25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b="1" lang="en" sz="1600">
                <a:latin typeface="Times New Roman"/>
                <a:ea typeface="Times New Roman"/>
                <a:cs typeface="Times New Roman"/>
                <a:sym typeface="Times New Roman"/>
              </a:rPr>
              <a:t>Diabetogenicity mechanism: </a:t>
            </a:r>
            <a:r>
              <a:rPr lang="en" sz="1600">
                <a:latin typeface="Times New Roman"/>
                <a:ea typeface="Times New Roman"/>
                <a:cs typeface="Times New Roman"/>
                <a:sym typeface="Times New Roman"/>
              </a:rPr>
              <a:t>Growth hormone causes an increase in plasma free fatty acids, these fatty acids can act on inflammatory cells to cause the release of inflammatory mediators such as (TNF-alpha, IL-1 and IL-6), in turn, these cytokines can act on body tissues to antagonize the effect of insulin. This mechanism is also mainly responsible for the increased incidence of diabetes in obese individuals.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Fat must be converted to Acetyl-CoA to enter Krebs cycle, this conversion also results in the formation of ketone bodies, thus a person with GH excess may suffer from ketoacidosis or diabetic ketoacidosis. </a:t>
            </a:r>
            <a:endParaRPr sz="1600">
              <a:latin typeface="Times New Roman"/>
              <a:ea typeface="Times New Roman"/>
              <a:cs typeface="Times New Roman"/>
              <a:sym typeface="Times New Roman"/>
            </a:endParaRPr>
          </a:p>
        </p:txBody>
      </p:sp>
      <p:sp>
        <p:nvSpPr>
          <p:cNvPr id="164" name="Google Shape;164;p17"/>
          <p:cNvSpPr/>
          <p:nvPr/>
        </p:nvSpPr>
        <p:spPr>
          <a:xfrm>
            <a:off x="528300" y="18064698"/>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65" name="Google Shape;165;p17"/>
          <p:cNvSpPr/>
          <p:nvPr/>
        </p:nvSpPr>
        <p:spPr>
          <a:xfrm>
            <a:off x="-16800" y="18064698"/>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166" name="Google Shape;166;p17"/>
          <p:cNvPicPr preferRelativeResize="0"/>
          <p:nvPr/>
        </p:nvPicPr>
        <p:blipFill rotWithShape="1">
          <a:blip r:embed="rId4">
            <a:alphaModFix/>
          </a:blip>
          <a:srcRect b="5629" l="11168" r="10455" t="9839"/>
          <a:stretch/>
        </p:blipFill>
        <p:spPr>
          <a:xfrm>
            <a:off x="725237" y="14498550"/>
            <a:ext cx="3253829" cy="2451476"/>
          </a:xfrm>
          <a:prstGeom prst="rect">
            <a:avLst/>
          </a:prstGeom>
          <a:noFill/>
          <a:ln cap="flat" cmpd="sng" w="9525">
            <a:solidFill>
              <a:srgbClr val="000000"/>
            </a:solidFill>
            <a:prstDash val="solid"/>
            <a:round/>
            <a:headEnd len="sm" w="sm" type="none"/>
            <a:tailEnd len="sm" w="sm" type="none"/>
          </a:ln>
        </p:spPr>
      </p:pic>
      <p:sp>
        <p:nvSpPr>
          <p:cNvPr id="167" name="Google Shape;167;p17"/>
          <p:cNvSpPr txBox="1"/>
          <p:nvPr/>
        </p:nvSpPr>
        <p:spPr>
          <a:xfrm>
            <a:off x="4463025" y="17166750"/>
            <a:ext cx="48141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3-13 </a:t>
            </a:r>
            <a:r>
              <a:rPr lang="en" sz="1600">
                <a:solidFill>
                  <a:srgbClr val="B45F06"/>
                </a:solidFill>
                <a:latin typeface="Times New Roman"/>
                <a:ea typeface="Times New Roman"/>
                <a:cs typeface="Times New Roman"/>
                <a:sym typeface="Times New Roman"/>
              </a:rPr>
              <a:t>GH prevents the activation of Glut-4 by insulin, which stops the transport of glucose from blood into cells.</a:t>
            </a:r>
            <a:endParaRPr sz="1600">
              <a:solidFill>
                <a:srgbClr val="B45F06"/>
              </a:solidFill>
              <a:latin typeface="Times New Roman"/>
              <a:ea typeface="Times New Roman"/>
              <a:cs typeface="Times New Roman"/>
              <a:sym typeface="Times New Roman"/>
            </a:endParaRPr>
          </a:p>
        </p:txBody>
      </p:sp>
      <p:pic>
        <p:nvPicPr>
          <p:cNvPr id="168" name="Google Shape;168;p17"/>
          <p:cNvPicPr preferRelativeResize="0"/>
          <p:nvPr/>
        </p:nvPicPr>
        <p:blipFill>
          <a:blip r:embed="rId5">
            <a:alphaModFix/>
          </a:blip>
          <a:stretch>
            <a:fillRect/>
          </a:stretch>
        </p:blipFill>
        <p:spPr>
          <a:xfrm>
            <a:off x="10031275" y="14498554"/>
            <a:ext cx="2992350" cy="2451471"/>
          </a:xfrm>
          <a:prstGeom prst="rect">
            <a:avLst/>
          </a:prstGeom>
          <a:noFill/>
          <a:ln cap="flat" cmpd="sng" w="9525">
            <a:solidFill>
              <a:srgbClr val="000000"/>
            </a:solidFill>
            <a:prstDash val="solid"/>
            <a:round/>
            <a:headEnd len="sm" w="sm" type="none"/>
            <a:tailEnd len="sm" w="sm" type="none"/>
          </a:ln>
        </p:spPr>
      </p:pic>
      <p:sp>
        <p:nvSpPr>
          <p:cNvPr id="169" name="Google Shape;169;p17"/>
          <p:cNvSpPr txBox="1"/>
          <p:nvPr/>
        </p:nvSpPr>
        <p:spPr>
          <a:xfrm>
            <a:off x="9584750" y="16948101"/>
            <a:ext cx="40518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3-14 </a:t>
            </a:r>
            <a:r>
              <a:rPr lang="en" sz="1600">
                <a:latin typeface="Times New Roman"/>
                <a:ea typeface="Times New Roman"/>
                <a:cs typeface="Times New Roman"/>
                <a:sym typeface="Times New Roman"/>
              </a:rPr>
              <a:t>Comparison of weight gain of a rat injected daily with growth hormone with that of a normal littermate.</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170" name="Google Shape;170;p17"/>
          <p:cNvSpPr/>
          <p:nvPr/>
        </p:nvSpPr>
        <p:spPr>
          <a:xfrm>
            <a:off x="584353" y="14515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171" name="Google Shape;171;p17"/>
          <p:cNvGraphicFramePr/>
          <p:nvPr/>
        </p:nvGraphicFramePr>
        <p:xfrm>
          <a:off x="449550" y="2034113"/>
          <a:ext cx="3000000" cy="3000000"/>
        </p:xfrm>
        <a:graphic>
          <a:graphicData uri="http://schemas.openxmlformats.org/drawingml/2006/table">
            <a:tbl>
              <a:tblPr>
                <a:noFill/>
                <a:tableStyleId>{6A9FF03C-1493-492C-B283-E786B04D0830}</a:tableStyleId>
              </a:tblPr>
              <a:tblGrid>
                <a:gridCol w="6598950"/>
                <a:gridCol w="6598950"/>
              </a:tblGrid>
              <a:tr h="100000">
                <a:tc>
                  <a:txBody>
                    <a:bodyPr/>
                    <a:lstStyle/>
                    <a:p>
                      <a:pPr indent="0" lvl="0" marL="0" rtl="0" algn="ctr">
                        <a:spcBef>
                          <a:spcPts val="0"/>
                        </a:spcBef>
                        <a:spcAft>
                          <a:spcPts val="0"/>
                        </a:spcAft>
                        <a:buClr>
                          <a:schemeClr val="dk1"/>
                        </a:buClr>
                        <a:buSzPts val="1100"/>
                        <a:buFont typeface="Arial"/>
                        <a:buNone/>
                      </a:pPr>
                      <a:r>
                        <a:rPr lang="en" sz="2600">
                          <a:solidFill>
                            <a:schemeClr val="dk1"/>
                          </a:solidFill>
                          <a:latin typeface="Oswald"/>
                          <a:ea typeface="Oswald"/>
                          <a:cs typeface="Oswald"/>
                          <a:sym typeface="Oswald"/>
                        </a:rPr>
                        <a:t>Long Term Effect</a:t>
                      </a:r>
                      <a:endParaRPr sz="2600">
                        <a:latin typeface="Oswald"/>
                        <a:ea typeface="Oswald"/>
                        <a:cs typeface="Oswald"/>
                        <a:sym typeface="Oswald"/>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Clr>
                          <a:schemeClr val="dk1"/>
                        </a:buClr>
                        <a:buSzPts val="1100"/>
                        <a:buFont typeface="Arial"/>
                        <a:buNone/>
                      </a:pPr>
                      <a:r>
                        <a:rPr lang="en" sz="2600">
                          <a:solidFill>
                            <a:schemeClr val="dk1"/>
                          </a:solidFill>
                          <a:latin typeface="Oswald"/>
                          <a:ea typeface="Oswald"/>
                          <a:cs typeface="Oswald"/>
                          <a:sym typeface="Oswald"/>
                        </a:rPr>
                        <a:t>Short Term Metabolic Effects</a:t>
                      </a:r>
                      <a:endParaRPr sz="2600">
                        <a:latin typeface="Oswald"/>
                        <a:ea typeface="Oswald"/>
                        <a:cs typeface="Oswald"/>
                        <a:sym typeface="Oswald"/>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r>
              <a:tr h="3538325">
                <a:tc>
                  <a:txBody>
                    <a:bodyPr/>
                    <a:lstStyle/>
                    <a:p>
                      <a:pPr indent="0" lvl="0" marL="0" rtl="0" algn="l">
                        <a:spcBef>
                          <a:spcPts val="0"/>
                        </a:spcBef>
                        <a:spcAft>
                          <a:spcPts val="0"/>
                        </a:spcAft>
                        <a:buClr>
                          <a:schemeClr val="dk1"/>
                        </a:buClr>
                        <a:buSzPts val="1100"/>
                        <a:buFont typeface="Arial"/>
                        <a:buNone/>
                      </a:pPr>
                      <a:r>
                        <a:rPr lang="en" sz="2100">
                          <a:solidFill>
                            <a:schemeClr val="dk1"/>
                          </a:solidFill>
                          <a:latin typeface="Times New Roman"/>
                          <a:ea typeface="Times New Roman"/>
                          <a:cs typeface="Times New Roman"/>
                          <a:sym typeface="Times New Roman"/>
                        </a:rPr>
                        <a:t>Promotion of growth:</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 cellular sizes &amp; ↑ mitosis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 tissue growth &amp; organ size</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Indirect effect:</a:t>
                      </a:r>
                      <a:endParaRPr b="1" sz="21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100">
                          <a:solidFill>
                            <a:schemeClr val="dk1"/>
                          </a:solidFill>
                          <a:latin typeface="Times New Roman"/>
                          <a:ea typeface="Times New Roman"/>
                          <a:cs typeface="Times New Roman"/>
                          <a:sym typeface="Times New Roman"/>
                        </a:rPr>
                        <a:t>Depends on somatomedin ‘insulin– like growth factor [IGF-I &amp; II] secreted by the liver, which is responsible for effect of GH on bone &amp; cartilage growth and increase the synthesis of protein in skeletal muscles. </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500">
                        <a:solidFill>
                          <a:srgbClr val="999999"/>
                        </a:solidFill>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Protein metabolism (Anabolic):</a:t>
                      </a:r>
                      <a:endParaRPr b="1" sz="21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100">
                          <a:solidFill>
                            <a:schemeClr val="dk1"/>
                          </a:solidFill>
                          <a:latin typeface="Times New Roman"/>
                          <a:ea typeface="Times New Roman"/>
                          <a:cs typeface="Times New Roman"/>
                          <a:sym typeface="Times New Roman"/>
                        </a:rPr>
                        <a:t>Increase rate of protein synthesis in all cells</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100">
                          <a:solidFill>
                            <a:schemeClr val="dk1"/>
                          </a:solidFill>
                          <a:latin typeface="Times New Roman"/>
                          <a:ea typeface="Times New Roman"/>
                          <a:cs typeface="Times New Roman"/>
                          <a:sym typeface="Times New Roman"/>
                        </a:rPr>
                        <a:t>through:</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 amino acids transport into cells.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Increased nuclear transcription of  DNA to form RNA. </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Enhancement of  RNA translation  to cause protein synthesis.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Decrease protein catabolism “protein sparer”. </a:t>
                      </a:r>
                      <a:r>
                        <a:rPr lang="en" sz="1600">
                          <a:solidFill>
                            <a:srgbClr val="999999"/>
                          </a:solidFill>
                          <a:latin typeface="Times New Roman"/>
                          <a:ea typeface="Times New Roman"/>
                          <a:cs typeface="Times New Roman"/>
                          <a:sym typeface="Times New Roman"/>
                        </a:rPr>
                        <a:t>(because fatty acids are used as an energy source instead of proteins)</a:t>
                      </a:r>
                      <a:endParaRPr sz="1600">
                        <a:solidFill>
                          <a:srgbClr val="999999"/>
                        </a:solidFill>
                        <a:latin typeface="Times New Roman"/>
                        <a:ea typeface="Times New Roman"/>
                        <a:cs typeface="Times New Roman"/>
                        <a:sym typeface="Times New Roman"/>
                      </a:endParaRPr>
                    </a:p>
                    <a:p>
                      <a:pPr indent="-361950" lvl="0" marL="457200" rtl="0" algn="l">
                        <a:spcBef>
                          <a:spcPts val="0"/>
                        </a:spcBef>
                        <a:spcAft>
                          <a:spcPts val="0"/>
                        </a:spcAft>
                        <a:buClr>
                          <a:srgbClr val="B45F06"/>
                        </a:buClr>
                        <a:buSzPts val="2100"/>
                        <a:buFont typeface="Times New Roman"/>
                        <a:buChar char="●"/>
                      </a:pPr>
                      <a:r>
                        <a:rPr lang="en" sz="2100">
                          <a:solidFill>
                            <a:srgbClr val="B45F06"/>
                          </a:solidFill>
                          <a:latin typeface="Times New Roman"/>
                          <a:ea typeface="Times New Roman"/>
                          <a:cs typeface="Times New Roman"/>
                          <a:sym typeface="Times New Roman"/>
                        </a:rPr>
                        <a:t>Increases lean body mass.</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00075">
                <a:tc>
                  <a:txBody>
                    <a:bodyPr/>
                    <a:lstStyle/>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1.  Linear growth of long bones:</a:t>
                      </a:r>
                      <a:endParaRPr b="1"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Long bones grow in length at epiphyseal cartilages, causing deposition of new cartilage (↑collagen synthesis) followed  by its conversion into bone.</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When bony fusion occurs between shaft &amp; epiphysis at each end, no further lengthening of long bone occur.</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Fat metabolism (Catabolic):</a:t>
                      </a:r>
                      <a:endParaRPr b="1"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 mobilization of free fatty acids from adipose tissue stores.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Conversion of fatty acids to acetyl CoA to provide energy.</a:t>
                      </a:r>
                      <a:r>
                        <a:rPr baseline="30000" lang="en" sz="2100">
                          <a:solidFill>
                            <a:schemeClr val="dk1"/>
                          </a:solidFill>
                          <a:latin typeface="Times New Roman"/>
                          <a:ea typeface="Times New Roman"/>
                          <a:cs typeface="Times New Roman"/>
                          <a:sym typeface="Times New Roman"/>
                        </a:rPr>
                        <a:t>1</a:t>
                      </a:r>
                      <a:endParaRPr baseline="30000" sz="2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252700">
                <a:tc>
                  <a:txBody>
                    <a:bodyPr/>
                    <a:lstStyle/>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2. Deposition of New Bone:</a:t>
                      </a:r>
                      <a:endParaRPr b="1"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 cell proliferation on surfaces of older bone &amp; in some bone cavities. It also increase the thickness of bones.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Occurs in membranous bones </a:t>
                      </a:r>
                      <a:r>
                        <a:rPr lang="en" sz="2100">
                          <a:solidFill>
                            <a:srgbClr val="999999"/>
                          </a:solidFill>
                          <a:latin typeface="Times New Roman"/>
                          <a:ea typeface="Times New Roman"/>
                          <a:cs typeface="Times New Roman"/>
                          <a:sym typeface="Times New Roman"/>
                        </a:rPr>
                        <a:t>(flat bone)</a:t>
                      </a:r>
                      <a:r>
                        <a:rPr lang="en" sz="2100">
                          <a:solidFill>
                            <a:schemeClr val="dk1"/>
                          </a:solidFill>
                          <a:latin typeface="Times New Roman"/>
                          <a:ea typeface="Times New Roman"/>
                          <a:cs typeface="Times New Roman"/>
                          <a:sym typeface="Times New Roman"/>
                        </a:rPr>
                        <a:t>, e.g. jaw and skull bones.</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100">
                        <a:solidFill>
                          <a:schemeClr val="dk1"/>
                        </a:solidFill>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CHO metabolism (Hyperglycemic):</a:t>
                      </a:r>
                      <a:endParaRPr b="1"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Decreases glucose uptake by tissues (skeletal muscles and fat). </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Decreases the rate of glucose utilization throughout the body (</a:t>
                      </a:r>
                      <a:r>
                        <a:rPr lang="en" sz="2100">
                          <a:solidFill>
                            <a:srgbClr val="B45F06"/>
                          </a:solidFill>
                          <a:latin typeface="Times New Roman"/>
                          <a:ea typeface="Times New Roman"/>
                          <a:cs typeface="Times New Roman"/>
                          <a:sym typeface="Times New Roman"/>
                        </a:rPr>
                        <a:t>fat is the alternative of glucose for energy</a:t>
                      </a:r>
                      <a:r>
                        <a:rPr lang="en" sz="2100">
                          <a:solidFill>
                            <a:schemeClr val="dk1"/>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Increases glucose production by the liver (↑ gluconeogenesis)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Increases Insulin resistance (↑FFA</a:t>
                      </a:r>
                      <a:r>
                        <a:rPr baseline="30000" lang="en" sz="2100">
                          <a:solidFill>
                            <a:schemeClr val="dk1"/>
                          </a:solidFill>
                          <a:latin typeface="Times New Roman"/>
                          <a:ea typeface="Times New Roman"/>
                          <a:cs typeface="Times New Roman"/>
                          <a:sym typeface="Times New Roman"/>
                        </a:rPr>
                        <a:t>2</a:t>
                      </a:r>
                      <a:r>
                        <a:rPr lang="en" sz="2100">
                          <a:solidFill>
                            <a:schemeClr val="dk1"/>
                          </a:solidFill>
                          <a:latin typeface="Times New Roman"/>
                          <a:ea typeface="Times New Roman"/>
                          <a:cs typeface="Times New Roman"/>
                          <a:sym typeface="Times New Roman"/>
                        </a:rPr>
                        <a:t>) “Diabetogenic”.</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884775">
                <a:tc gridSpan="2">
                  <a:txBody>
                    <a:bodyPr/>
                    <a:lstStyle/>
                    <a:p>
                      <a:pPr indent="0" lvl="0" marL="0" rtl="0" algn="l">
                        <a:spcBef>
                          <a:spcPts val="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Other effects of growth hormone:</a:t>
                      </a:r>
                      <a:endParaRPr b="1"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Increases calcium absorption from GIT </a:t>
                      </a:r>
                      <a:r>
                        <a:rPr lang="en" sz="2100">
                          <a:solidFill>
                            <a:srgbClr val="999999"/>
                          </a:solidFill>
                          <a:latin typeface="Times New Roman"/>
                          <a:ea typeface="Times New Roman"/>
                          <a:cs typeface="Times New Roman"/>
                          <a:sym typeface="Times New Roman"/>
                        </a:rPr>
                        <a:t>(stimulates activation of Vit. D by kidney)</a:t>
                      </a:r>
                      <a:endParaRPr sz="2100">
                        <a:solidFill>
                          <a:srgbClr val="999999"/>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Strengthens and increases the mineralization of bone </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Retention of Na+ and K+ </a:t>
                      </a:r>
                      <a:r>
                        <a:rPr lang="en" sz="2100">
                          <a:solidFill>
                            <a:srgbClr val="999999"/>
                          </a:solidFill>
                          <a:latin typeface="Times New Roman"/>
                          <a:ea typeface="Times New Roman"/>
                          <a:cs typeface="Times New Roman"/>
                          <a:sym typeface="Times New Roman"/>
                        </a:rPr>
                        <a:t>(through activation of RAAS, mechanisms are not clear)</a:t>
                      </a:r>
                      <a:r>
                        <a:rPr lang="en" sz="2100">
                          <a:solidFill>
                            <a:schemeClr val="dk1"/>
                          </a:solidFill>
                          <a:latin typeface="Times New Roman"/>
                          <a:ea typeface="Times New Roman"/>
                          <a:cs typeface="Times New Roman"/>
                          <a:sym typeface="Times New Roman"/>
                        </a:rPr>
                        <a:t> </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Increases muscle mass</a:t>
                      </a:r>
                      <a:r>
                        <a:rPr lang="en" sz="2100">
                          <a:solidFill>
                            <a:srgbClr val="999999"/>
                          </a:solidFill>
                          <a:latin typeface="Times New Roman"/>
                          <a:ea typeface="Times New Roman"/>
                          <a:cs typeface="Times New Roman"/>
                          <a:sym typeface="Times New Roman"/>
                        </a:rPr>
                        <a:t> (increased protein synthesis)</a:t>
                      </a:r>
                      <a:endParaRPr sz="2100">
                        <a:solidFill>
                          <a:srgbClr val="999999"/>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Stimulates the growth of all internal organs excluding the brain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Contributes to the maintenance and function of pancreatic islets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Stimulates the immune system </a:t>
                      </a:r>
                      <a:r>
                        <a:rPr lang="en" sz="2100">
                          <a:solidFill>
                            <a:srgbClr val="999999"/>
                          </a:solidFill>
                          <a:latin typeface="Times New Roman"/>
                          <a:ea typeface="Times New Roman"/>
                          <a:cs typeface="Times New Roman"/>
                          <a:sym typeface="Times New Roman"/>
                        </a:rPr>
                        <a:t>(stimulates maturation of myeloid progenitors)</a:t>
                      </a:r>
                      <a:r>
                        <a:rPr lang="en" sz="2100">
                          <a:solidFill>
                            <a:schemeClr val="dk1"/>
                          </a:solidFill>
                          <a:latin typeface="Times New Roman"/>
                          <a:ea typeface="Times New Roman"/>
                          <a:cs typeface="Times New Roman"/>
                          <a:sym typeface="Times New Roman"/>
                        </a:rPr>
                        <a:t>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bl>
          </a:graphicData>
        </a:graphic>
      </p:graphicFrame>
      <p:sp>
        <p:nvSpPr>
          <p:cNvPr id="172" name="Google Shape;172;p17"/>
          <p:cNvSpPr txBox="1"/>
          <p:nvPr/>
        </p:nvSpPr>
        <p:spPr>
          <a:xfrm>
            <a:off x="1052950" y="132432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Functions of Growth Hormone</a:t>
            </a:r>
            <a:endParaRPr sz="3600">
              <a:solidFill>
                <a:srgbClr val="F1C232"/>
              </a:solidFill>
              <a:latin typeface="Oswald"/>
              <a:ea typeface="Oswald"/>
              <a:cs typeface="Oswald"/>
              <a:sym typeface="Oswald"/>
            </a:endParaRPr>
          </a:p>
        </p:txBody>
      </p:sp>
      <p:sp>
        <p:nvSpPr>
          <p:cNvPr id="173" name="Google Shape;173;p17"/>
          <p:cNvSpPr txBox="1"/>
          <p:nvPr/>
        </p:nvSpPr>
        <p:spPr>
          <a:xfrm>
            <a:off x="1408500" y="16954400"/>
            <a:ext cx="18873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3-12</a:t>
            </a:r>
            <a:endParaRPr sz="1600">
              <a:latin typeface="Times New Roman"/>
              <a:ea typeface="Times New Roman"/>
              <a:cs typeface="Times New Roman"/>
              <a:sym typeface="Times New Roman"/>
            </a:endParaRPr>
          </a:p>
        </p:txBody>
      </p:sp>
      <p:pic>
        <p:nvPicPr>
          <p:cNvPr id="174" name="Google Shape;174;p17"/>
          <p:cNvPicPr preferRelativeResize="0"/>
          <p:nvPr/>
        </p:nvPicPr>
        <p:blipFill rotWithShape="1">
          <a:blip r:embed="rId6">
            <a:alphaModFix/>
          </a:blip>
          <a:srcRect b="8371" l="15662" r="15970" t="20981"/>
          <a:stretch/>
        </p:blipFill>
        <p:spPr>
          <a:xfrm>
            <a:off x="10277422" y="11582922"/>
            <a:ext cx="3123725" cy="2254473"/>
          </a:xfrm>
          <a:prstGeom prst="rect">
            <a:avLst/>
          </a:prstGeom>
          <a:noFill/>
          <a:ln>
            <a:noFill/>
          </a:ln>
        </p:spPr>
      </p:pic>
      <p:sp>
        <p:nvSpPr>
          <p:cNvPr id="175" name="Google Shape;175;p17"/>
          <p:cNvSpPr txBox="1"/>
          <p:nvPr/>
        </p:nvSpPr>
        <p:spPr>
          <a:xfrm>
            <a:off x="10895641" y="13775838"/>
            <a:ext cx="1887300" cy="5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3-11</a:t>
            </a:r>
            <a:endParaRPr sz="16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18"/>
          <p:cNvSpPr/>
          <p:nvPr/>
        </p:nvSpPr>
        <p:spPr>
          <a:xfrm flipH="1" rot="10800000">
            <a:off x="584350" y="2005225"/>
            <a:ext cx="13030200" cy="3082500"/>
          </a:xfrm>
          <a:prstGeom prst="round1Rect">
            <a:avLst>
              <a:gd fmla="val 1325" name="adj"/>
            </a:avLst>
          </a:prstGeom>
          <a:noFill/>
          <a:ln cap="flat" cmpd="sng" w="19050">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pSp>
        <p:nvGrpSpPr>
          <p:cNvPr id="181" name="Google Shape;181;p18"/>
          <p:cNvGrpSpPr/>
          <p:nvPr/>
        </p:nvGrpSpPr>
        <p:grpSpPr>
          <a:xfrm>
            <a:off x="656625" y="2072525"/>
            <a:ext cx="13648200" cy="3016021"/>
            <a:chOff x="656625" y="2072497"/>
            <a:chExt cx="13648200" cy="3223278"/>
          </a:xfrm>
        </p:grpSpPr>
        <p:sp>
          <p:nvSpPr>
            <p:cNvPr id="182" name="Google Shape;182;p18"/>
            <p:cNvSpPr txBox="1"/>
            <p:nvPr/>
          </p:nvSpPr>
          <p:spPr>
            <a:xfrm>
              <a:off x="656625" y="2072497"/>
              <a:ext cx="6396900" cy="32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Times New Roman"/>
                  <a:ea typeface="Times New Roman"/>
                  <a:cs typeface="Times New Roman"/>
                  <a:sym typeface="Times New Roman"/>
                </a:rPr>
                <a:t>Stimulating Factors: </a:t>
              </a:r>
              <a:endParaRPr b="1"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The hypothalamus: GHRH</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Hypoglycemia (fasting)</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Muscular exercise </a:t>
              </a:r>
              <a:r>
                <a:rPr lang="en" sz="1800">
                  <a:solidFill>
                    <a:srgbClr val="999999"/>
                  </a:solidFill>
                  <a:latin typeface="Times New Roman"/>
                  <a:ea typeface="Times New Roman"/>
                  <a:cs typeface="Times New Roman"/>
                  <a:sym typeface="Times New Roman"/>
                </a:rPr>
                <a:t>(increased glucose consumption)</a:t>
              </a:r>
              <a:endParaRPr sz="1800">
                <a:solidFill>
                  <a:srgbClr val="999999"/>
                </a:solidFill>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Intake of protein or amino acids (after meals).</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During sleep (more in children)</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Stress conditions, e.g. trauma or emotions</a:t>
              </a:r>
              <a:r>
                <a:rPr baseline="30000" lang="en" sz="2100">
                  <a:latin typeface="Times New Roman"/>
                  <a:ea typeface="Times New Roman"/>
                  <a:cs typeface="Times New Roman"/>
                  <a:sym typeface="Times New Roman"/>
                </a:rPr>
                <a:t>1</a:t>
              </a:r>
              <a:endParaRPr baseline="30000"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Ghrelin</a:t>
              </a:r>
              <a:r>
                <a:rPr lang="en" sz="2100">
                  <a:latin typeface="Times New Roman"/>
                  <a:ea typeface="Times New Roman"/>
                  <a:cs typeface="Times New Roman"/>
                  <a:sym typeface="Times New Roman"/>
                </a:rPr>
                <a:t> (stomach) </a:t>
              </a:r>
              <a:r>
                <a:rPr lang="en" sz="2100">
                  <a:solidFill>
                    <a:srgbClr val="999999"/>
                  </a:solidFill>
                  <a:latin typeface="Times New Roman"/>
                  <a:ea typeface="Times New Roman"/>
                  <a:cs typeface="Times New Roman"/>
                  <a:sym typeface="Times New Roman"/>
                </a:rPr>
                <a:t>(released during hunger)</a:t>
              </a:r>
              <a:endParaRPr sz="2100">
                <a:solidFill>
                  <a:srgbClr val="999999"/>
                </a:solidFill>
                <a:latin typeface="Times New Roman"/>
                <a:ea typeface="Times New Roman"/>
                <a:cs typeface="Times New Roman"/>
                <a:sym typeface="Times New Roman"/>
              </a:endParaRPr>
            </a:p>
          </p:txBody>
        </p:sp>
        <p:sp>
          <p:nvSpPr>
            <p:cNvPr id="183" name="Google Shape;183;p18"/>
            <p:cNvSpPr txBox="1"/>
            <p:nvPr/>
          </p:nvSpPr>
          <p:spPr>
            <a:xfrm>
              <a:off x="6453825" y="2072575"/>
              <a:ext cx="7851000" cy="32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Times New Roman"/>
                  <a:ea typeface="Times New Roman"/>
                  <a:cs typeface="Times New Roman"/>
                  <a:sym typeface="Times New Roman"/>
                </a:rPr>
                <a:t>Inhibiting </a:t>
              </a:r>
              <a:r>
                <a:rPr b="1" lang="en" sz="2100">
                  <a:latin typeface="Times New Roman"/>
                  <a:ea typeface="Times New Roman"/>
                  <a:cs typeface="Times New Roman"/>
                  <a:sym typeface="Times New Roman"/>
                </a:rPr>
                <a:t>Factors: </a:t>
              </a:r>
              <a:endParaRPr b="1"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The hypothalamus: </a:t>
              </a:r>
              <a:r>
                <a:rPr lang="en" sz="2100">
                  <a:latin typeface="Times New Roman"/>
                  <a:ea typeface="Times New Roman"/>
                  <a:cs typeface="Times New Roman"/>
                  <a:sym typeface="Times New Roman"/>
                </a:rPr>
                <a:t>GHIH (somatostatin)</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Hyperglycemia (glucose intake)</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Increased free fatty acid concentrations </a:t>
              </a:r>
              <a:endParaRPr sz="2100">
                <a:latin typeface="Times New Roman"/>
                <a:ea typeface="Times New Roman"/>
                <a:cs typeface="Times New Roman"/>
                <a:sym typeface="Times New Roman"/>
              </a:endParaRPr>
            </a:p>
          </p:txBody>
        </p:sp>
      </p:grpSp>
      <p:cxnSp>
        <p:nvCxnSpPr>
          <p:cNvPr id="184" name="Google Shape;184;p18"/>
          <p:cNvCxnSpPr/>
          <p:nvPr/>
        </p:nvCxnSpPr>
        <p:spPr>
          <a:xfrm flipH="1">
            <a:off x="9828114" y="13442801"/>
            <a:ext cx="3300" cy="177900"/>
          </a:xfrm>
          <a:prstGeom prst="straightConnector1">
            <a:avLst/>
          </a:prstGeom>
          <a:noFill/>
          <a:ln cap="flat" cmpd="sng" w="9525">
            <a:solidFill>
              <a:schemeClr val="dk2"/>
            </a:solidFill>
            <a:prstDash val="solid"/>
            <a:round/>
            <a:headEnd len="med" w="med" type="none"/>
            <a:tailEnd len="med" w="med" type="none"/>
          </a:ln>
        </p:spPr>
      </p:cxnSp>
      <p:sp>
        <p:nvSpPr>
          <p:cNvPr id="185" name="Google Shape;185;p18"/>
          <p:cNvSpPr/>
          <p:nvPr/>
        </p:nvSpPr>
        <p:spPr>
          <a:xfrm>
            <a:off x="8536637" y="12963476"/>
            <a:ext cx="2590200" cy="515100"/>
          </a:xfrm>
          <a:prstGeom prst="roundRect">
            <a:avLst>
              <a:gd fmla="val 16667" name="adj"/>
            </a:avLst>
          </a:prstGeom>
          <a:solidFill>
            <a:srgbClr val="F3F3F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2400">
                <a:latin typeface="Times New Roman"/>
                <a:ea typeface="Times New Roman"/>
                <a:cs typeface="Times New Roman"/>
                <a:sym typeface="Times New Roman"/>
              </a:rPr>
              <a:t>Gigantism</a:t>
            </a:r>
            <a:endParaRPr sz="2400">
              <a:latin typeface="Times New Roman"/>
              <a:ea typeface="Times New Roman"/>
              <a:cs typeface="Times New Roman"/>
              <a:sym typeface="Times New Roman"/>
            </a:endParaRPr>
          </a:p>
        </p:txBody>
      </p:sp>
      <p:sp>
        <p:nvSpPr>
          <p:cNvPr id="186" name="Google Shape;186;p18"/>
          <p:cNvSpPr txBox="1"/>
          <p:nvPr/>
        </p:nvSpPr>
        <p:spPr>
          <a:xfrm>
            <a:off x="7388938" y="13636638"/>
            <a:ext cx="6037200" cy="2774100"/>
          </a:xfrm>
          <a:prstGeom prst="rect">
            <a:avLst/>
          </a:prstGeom>
          <a:noFill/>
          <a:ln cap="flat" cmpd="sng" w="19050">
            <a:solidFill>
              <a:srgbClr val="FFD966"/>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Height increases as it occurs before epiphyseal fusion of long bones with their shafts.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Hyperglycemia (diabetes).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Octreotide.</a:t>
            </a:r>
            <a:endParaRPr sz="1800">
              <a:latin typeface="Times New Roman"/>
              <a:ea typeface="Times New Roman"/>
              <a:cs typeface="Times New Roman"/>
              <a:sym typeface="Times New Roman"/>
            </a:endParaRPr>
          </a:p>
        </p:txBody>
      </p:sp>
      <p:cxnSp>
        <p:nvCxnSpPr>
          <p:cNvPr id="187" name="Google Shape;187;p18"/>
          <p:cNvCxnSpPr>
            <a:stCxn id="188" idx="2"/>
            <a:endCxn id="185" idx="0"/>
          </p:cNvCxnSpPr>
          <p:nvPr/>
        </p:nvCxnSpPr>
        <p:spPr>
          <a:xfrm>
            <a:off x="9831737" y="12679965"/>
            <a:ext cx="0" cy="283500"/>
          </a:xfrm>
          <a:prstGeom prst="straightConnector1">
            <a:avLst/>
          </a:prstGeom>
          <a:noFill/>
          <a:ln cap="flat" cmpd="sng" w="9525">
            <a:solidFill>
              <a:schemeClr val="dk2"/>
            </a:solidFill>
            <a:prstDash val="solid"/>
            <a:round/>
            <a:headEnd len="med" w="med" type="none"/>
            <a:tailEnd len="med" w="med" type="none"/>
          </a:ln>
        </p:spPr>
      </p:cxnSp>
      <p:sp>
        <p:nvSpPr>
          <p:cNvPr id="189" name="Google Shape;189;p18"/>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0" name="Google Shape;190;p1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1" name="Google Shape;191;p1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a:t>
            </a:r>
            <a:endParaRPr sz="3500">
              <a:latin typeface="Oswald"/>
              <a:ea typeface="Oswald"/>
              <a:cs typeface="Oswald"/>
              <a:sym typeface="Oswald"/>
            </a:endParaRPr>
          </a:p>
        </p:txBody>
      </p:sp>
      <p:sp>
        <p:nvSpPr>
          <p:cNvPr id="192" name="Google Shape;192;p18"/>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193" name="Google Shape;193;p18"/>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194" name="Google Shape;194;p18"/>
          <p:cNvSpPr txBox="1"/>
          <p:nvPr/>
        </p:nvSpPr>
        <p:spPr>
          <a:xfrm>
            <a:off x="1052950" y="1324325"/>
            <a:ext cx="108813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Control of Growth Hormone Secretion</a:t>
            </a:r>
            <a:endParaRPr sz="3600">
              <a:solidFill>
                <a:srgbClr val="F1C232"/>
              </a:solidFill>
              <a:latin typeface="Oswald"/>
              <a:ea typeface="Oswald"/>
              <a:cs typeface="Oswald"/>
              <a:sym typeface="Oswald"/>
            </a:endParaRPr>
          </a:p>
        </p:txBody>
      </p:sp>
      <p:sp>
        <p:nvSpPr>
          <p:cNvPr id="195" name="Google Shape;195;p18"/>
          <p:cNvSpPr txBox="1"/>
          <p:nvPr/>
        </p:nvSpPr>
        <p:spPr>
          <a:xfrm>
            <a:off x="1708400" y="8440025"/>
            <a:ext cx="50787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3-15 </a:t>
            </a:r>
            <a:r>
              <a:rPr lang="en">
                <a:latin typeface="Times New Roman"/>
                <a:ea typeface="Times New Roman"/>
                <a:cs typeface="Times New Roman"/>
                <a:sym typeface="Times New Roman"/>
              </a:rPr>
              <a:t>Factors Affecting Growth Hormone Secretion</a:t>
            </a:r>
            <a:endParaRPr>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pic>
        <p:nvPicPr>
          <p:cNvPr id="196" name="Google Shape;196;p18"/>
          <p:cNvPicPr preferRelativeResize="0"/>
          <p:nvPr/>
        </p:nvPicPr>
        <p:blipFill>
          <a:blip r:embed="rId3">
            <a:alphaModFix/>
          </a:blip>
          <a:stretch>
            <a:fillRect/>
          </a:stretch>
        </p:blipFill>
        <p:spPr>
          <a:xfrm>
            <a:off x="1708389" y="5212810"/>
            <a:ext cx="4805585" cy="3223275"/>
          </a:xfrm>
          <a:prstGeom prst="rect">
            <a:avLst/>
          </a:prstGeom>
          <a:noFill/>
          <a:ln cap="flat" cmpd="sng" w="9525">
            <a:solidFill>
              <a:srgbClr val="000000"/>
            </a:solidFill>
            <a:prstDash val="solid"/>
            <a:round/>
            <a:headEnd len="sm" w="sm" type="none"/>
            <a:tailEnd len="sm" w="sm" type="none"/>
          </a:ln>
        </p:spPr>
      </p:pic>
      <p:pic>
        <p:nvPicPr>
          <p:cNvPr id="197" name="Google Shape;197;p18"/>
          <p:cNvPicPr preferRelativeResize="0"/>
          <p:nvPr/>
        </p:nvPicPr>
        <p:blipFill>
          <a:blip r:embed="rId4">
            <a:alphaModFix/>
          </a:blip>
          <a:stretch>
            <a:fillRect/>
          </a:stretch>
        </p:blipFill>
        <p:spPr>
          <a:xfrm>
            <a:off x="7053525" y="5206683"/>
            <a:ext cx="5839902" cy="3348642"/>
          </a:xfrm>
          <a:prstGeom prst="rect">
            <a:avLst/>
          </a:prstGeom>
          <a:noFill/>
          <a:ln>
            <a:noFill/>
          </a:ln>
        </p:spPr>
      </p:pic>
      <p:sp>
        <p:nvSpPr>
          <p:cNvPr id="198" name="Google Shape;198;p18"/>
          <p:cNvSpPr/>
          <p:nvPr/>
        </p:nvSpPr>
        <p:spPr>
          <a:xfrm>
            <a:off x="584353" y="145157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9" name="Google Shape;199;p18"/>
          <p:cNvSpPr/>
          <p:nvPr/>
        </p:nvSpPr>
        <p:spPr>
          <a:xfrm>
            <a:off x="2159638" y="12102138"/>
            <a:ext cx="2995200" cy="577800"/>
          </a:xfrm>
          <a:prstGeom prst="roundRect">
            <a:avLst>
              <a:gd fmla="val 16667" name="adj"/>
            </a:avLst>
          </a:prstGeom>
          <a:solidFill>
            <a:srgbClr val="FFF2CC"/>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2500">
                <a:latin typeface="Times New Roman"/>
                <a:ea typeface="Times New Roman"/>
                <a:cs typeface="Times New Roman"/>
                <a:sym typeface="Times New Roman"/>
              </a:rPr>
              <a:t>In adults </a:t>
            </a:r>
            <a:endParaRPr sz="2500">
              <a:latin typeface="Times New Roman"/>
              <a:ea typeface="Times New Roman"/>
              <a:cs typeface="Times New Roman"/>
              <a:sym typeface="Times New Roman"/>
            </a:endParaRPr>
          </a:p>
        </p:txBody>
      </p:sp>
      <p:sp>
        <p:nvSpPr>
          <p:cNvPr id="188" name="Google Shape;188;p18"/>
          <p:cNvSpPr/>
          <p:nvPr/>
        </p:nvSpPr>
        <p:spPr>
          <a:xfrm>
            <a:off x="8334137" y="12102165"/>
            <a:ext cx="2995200" cy="577800"/>
          </a:xfrm>
          <a:prstGeom prst="roundRect">
            <a:avLst>
              <a:gd fmla="val 16667" name="adj"/>
            </a:avLst>
          </a:prstGeom>
          <a:solidFill>
            <a:srgbClr val="FFF2CC"/>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2500">
                <a:latin typeface="Times New Roman"/>
                <a:ea typeface="Times New Roman"/>
                <a:cs typeface="Times New Roman"/>
                <a:sym typeface="Times New Roman"/>
              </a:rPr>
              <a:t>In children </a:t>
            </a:r>
            <a:endParaRPr sz="2500">
              <a:latin typeface="Times New Roman"/>
              <a:ea typeface="Times New Roman"/>
              <a:cs typeface="Times New Roman"/>
              <a:sym typeface="Times New Roman"/>
            </a:endParaRPr>
          </a:p>
        </p:txBody>
      </p:sp>
      <p:sp>
        <p:nvSpPr>
          <p:cNvPr id="200" name="Google Shape;200;p18"/>
          <p:cNvSpPr/>
          <p:nvPr/>
        </p:nvSpPr>
        <p:spPr>
          <a:xfrm>
            <a:off x="1830275" y="10824804"/>
            <a:ext cx="9913500" cy="699600"/>
          </a:xfrm>
          <a:prstGeom prst="roundRect">
            <a:avLst>
              <a:gd fmla="val 16667" name="adj"/>
            </a:avLst>
          </a:prstGeom>
          <a:solidFill>
            <a:srgbClr val="F1C23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Abnormalities (</a:t>
            </a:r>
            <a:r>
              <a:rPr lang="en" sz="3600">
                <a:solidFill>
                  <a:srgbClr val="FFFFFF"/>
                </a:solidFill>
                <a:latin typeface="Oswald"/>
                <a:ea typeface="Oswald"/>
                <a:cs typeface="Oswald"/>
                <a:sym typeface="Oswald"/>
              </a:rPr>
              <a:t>Increased GH secretion)</a:t>
            </a:r>
            <a:endParaRPr sz="3600">
              <a:solidFill>
                <a:srgbClr val="FFFFFF"/>
              </a:solidFill>
              <a:latin typeface="Oswald"/>
              <a:ea typeface="Oswald"/>
              <a:cs typeface="Oswald"/>
              <a:sym typeface="Oswald"/>
            </a:endParaRPr>
          </a:p>
        </p:txBody>
      </p:sp>
      <p:cxnSp>
        <p:nvCxnSpPr>
          <p:cNvPr id="201" name="Google Shape;201;p18"/>
          <p:cNvCxnSpPr>
            <a:stCxn id="200" idx="2"/>
            <a:endCxn id="199" idx="0"/>
          </p:cNvCxnSpPr>
          <p:nvPr/>
        </p:nvCxnSpPr>
        <p:spPr>
          <a:xfrm rot="5400000">
            <a:off x="4933175" y="10248354"/>
            <a:ext cx="577800" cy="3129900"/>
          </a:xfrm>
          <a:prstGeom prst="bentConnector3">
            <a:avLst>
              <a:gd fmla="val 49994" name="adj1"/>
            </a:avLst>
          </a:prstGeom>
          <a:noFill/>
          <a:ln cap="flat" cmpd="sng" w="9525">
            <a:solidFill>
              <a:srgbClr val="44546A"/>
            </a:solidFill>
            <a:prstDash val="solid"/>
            <a:round/>
            <a:headEnd len="med" w="med" type="none"/>
            <a:tailEnd len="med" w="med" type="none"/>
          </a:ln>
        </p:spPr>
      </p:cxnSp>
      <p:cxnSp>
        <p:nvCxnSpPr>
          <p:cNvPr id="202" name="Google Shape;202;p18"/>
          <p:cNvCxnSpPr>
            <a:stCxn id="200" idx="2"/>
            <a:endCxn id="188" idx="0"/>
          </p:cNvCxnSpPr>
          <p:nvPr/>
        </p:nvCxnSpPr>
        <p:spPr>
          <a:xfrm flipH="1" rot="-5400000">
            <a:off x="8020475" y="10290954"/>
            <a:ext cx="577800" cy="3044700"/>
          </a:xfrm>
          <a:prstGeom prst="bentConnector3">
            <a:avLst>
              <a:gd fmla="val 49997" name="adj1"/>
            </a:avLst>
          </a:prstGeom>
          <a:noFill/>
          <a:ln cap="flat" cmpd="sng" w="9525">
            <a:solidFill>
              <a:srgbClr val="44546A"/>
            </a:solidFill>
            <a:prstDash val="solid"/>
            <a:round/>
            <a:headEnd len="med" w="med" type="none"/>
            <a:tailEnd len="med" w="med" type="none"/>
          </a:ln>
        </p:spPr>
      </p:cxnSp>
      <p:sp>
        <p:nvSpPr>
          <p:cNvPr id="203" name="Google Shape;203;p18"/>
          <p:cNvSpPr txBox="1"/>
          <p:nvPr/>
        </p:nvSpPr>
        <p:spPr>
          <a:xfrm>
            <a:off x="613550" y="13636651"/>
            <a:ext cx="6396900" cy="3000000"/>
          </a:xfrm>
          <a:prstGeom prst="rect">
            <a:avLst/>
          </a:prstGeom>
          <a:noFill/>
          <a:ln cap="flat" cmpd="sng" w="19050">
            <a:solidFill>
              <a:srgbClr val="FFD966"/>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Soft tissue continue to grow in thickness (e.g. skin, tongue, liver &amp; kidneys)</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Enlargement of bones of hands &amp; feet.</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Enlargement of membranous bones including cranium, nose, forehead bones, &amp; supraorbital ridges.</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Protrusion of lower jaw.</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Hunched back (kyphosis, enlargement of vertebrae).</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Hyperglycemia (diabetes).</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8E7CC3"/>
              </a:buClr>
              <a:buSzPts val="1800"/>
              <a:buFont typeface="Times New Roman"/>
              <a:buChar char="●"/>
            </a:pPr>
            <a:r>
              <a:rPr lang="en" sz="1800">
                <a:solidFill>
                  <a:srgbClr val="8E7CC3"/>
                </a:solidFill>
                <a:latin typeface="Times New Roman"/>
                <a:ea typeface="Times New Roman"/>
                <a:cs typeface="Times New Roman"/>
                <a:sym typeface="Times New Roman"/>
              </a:rPr>
              <a:t>Treated by Octreotide.</a:t>
            </a:r>
            <a:endParaRPr sz="1800">
              <a:solidFill>
                <a:srgbClr val="8E7CC3"/>
              </a:solidFill>
              <a:latin typeface="Times New Roman"/>
              <a:ea typeface="Times New Roman"/>
              <a:cs typeface="Times New Roman"/>
              <a:sym typeface="Times New Roman"/>
            </a:endParaRPr>
          </a:p>
        </p:txBody>
      </p:sp>
      <p:sp>
        <p:nvSpPr>
          <p:cNvPr id="204" name="Google Shape;204;p18"/>
          <p:cNvSpPr/>
          <p:nvPr/>
        </p:nvSpPr>
        <p:spPr>
          <a:xfrm>
            <a:off x="2362138" y="12900737"/>
            <a:ext cx="2590200" cy="515100"/>
          </a:xfrm>
          <a:prstGeom prst="roundRect">
            <a:avLst>
              <a:gd fmla="val 16667" name="adj"/>
            </a:avLst>
          </a:prstGeom>
          <a:solidFill>
            <a:srgbClr val="F3F3F3"/>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2400">
                <a:latin typeface="Times New Roman"/>
                <a:ea typeface="Times New Roman"/>
                <a:cs typeface="Times New Roman"/>
                <a:sym typeface="Times New Roman"/>
              </a:rPr>
              <a:t>Acromegaly</a:t>
            </a:r>
            <a:endParaRPr sz="2400">
              <a:latin typeface="Times New Roman"/>
              <a:ea typeface="Times New Roman"/>
              <a:cs typeface="Times New Roman"/>
              <a:sym typeface="Times New Roman"/>
            </a:endParaRPr>
          </a:p>
        </p:txBody>
      </p:sp>
      <p:cxnSp>
        <p:nvCxnSpPr>
          <p:cNvPr id="205" name="Google Shape;205;p18"/>
          <p:cNvCxnSpPr>
            <a:stCxn id="199" idx="2"/>
            <a:endCxn id="204" idx="0"/>
          </p:cNvCxnSpPr>
          <p:nvPr/>
        </p:nvCxnSpPr>
        <p:spPr>
          <a:xfrm>
            <a:off x="3657238" y="12679938"/>
            <a:ext cx="0" cy="220800"/>
          </a:xfrm>
          <a:prstGeom prst="straightConnector1">
            <a:avLst/>
          </a:prstGeom>
          <a:noFill/>
          <a:ln cap="flat" cmpd="sng" w="9525">
            <a:solidFill>
              <a:schemeClr val="dk2"/>
            </a:solidFill>
            <a:prstDash val="solid"/>
            <a:round/>
            <a:headEnd len="med" w="med" type="none"/>
            <a:tailEnd len="med" w="med" type="none"/>
          </a:ln>
        </p:spPr>
      </p:cxnSp>
      <p:cxnSp>
        <p:nvCxnSpPr>
          <p:cNvPr id="206" name="Google Shape;206;p18"/>
          <p:cNvCxnSpPr>
            <a:stCxn id="204" idx="2"/>
          </p:cNvCxnSpPr>
          <p:nvPr/>
        </p:nvCxnSpPr>
        <p:spPr>
          <a:xfrm>
            <a:off x="3657238" y="13415837"/>
            <a:ext cx="600" cy="213300"/>
          </a:xfrm>
          <a:prstGeom prst="straightConnector1">
            <a:avLst/>
          </a:prstGeom>
          <a:noFill/>
          <a:ln cap="flat" cmpd="sng" w="9525">
            <a:solidFill>
              <a:schemeClr val="dk2"/>
            </a:solidFill>
            <a:prstDash val="solid"/>
            <a:round/>
            <a:headEnd len="med" w="med" type="none"/>
            <a:tailEnd len="med" w="med" type="none"/>
          </a:ln>
        </p:spPr>
      </p:cxnSp>
      <p:pic>
        <p:nvPicPr>
          <p:cNvPr id="207" name="Google Shape;207;p18"/>
          <p:cNvPicPr preferRelativeResize="0"/>
          <p:nvPr/>
        </p:nvPicPr>
        <p:blipFill>
          <a:blip r:embed="rId5">
            <a:alphaModFix/>
          </a:blip>
          <a:stretch>
            <a:fillRect/>
          </a:stretch>
        </p:blipFill>
        <p:spPr>
          <a:xfrm>
            <a:off x="937424" y="16796574"/>
            <a:ext cx="3519851" cy="1505001"/>
          </a:xfrm>
          <a:prstGeom prst="rect">
            <a:avLst/>
          </a:prstGeom>
          <a:noFill/>
          <a:ln cap="flat" cmpd="sng" w="9525">
            <a:solidFill>
              <a:srgbClr val="000000"/>
            </a:solidFill>
            <a:prstDash val="solid"/>
            <a:round/>
            <a:headEnd len="sm" w="sm" type="none"/>
            <a:tailEnd len="sm" w="sm" type="none"/>
          </a:ln>
        </p:spPr>
      </p:pic>
      <p:pic>
        <p:nvPicPr>
          <p:cNvPr id="208" name="Google Shape;208;p18"/>
          <p:cNvPicPr preferRelativeResize="0"/>
          <p:nvPr/>
        </p:nvPicPr>
        <p:blipFill>
          <a:blip r:embed="rId6">
            <a:alphaModFix/>
          </a:blip>
          <a:stretch>
            <a:fillRect/>
          </a:stretch>
        </p:blipFill>
        <p:spPr>
          <a:xfrm>
            <a:off x="7388950" y="16568826"/>
            <a:ext cx="1321600" cy="1853951"/>
          </a:xfrm>
          <a:prstGeom prst="rect">
            <a:avLst/>
          </a:prstGeom>
          <a:noFill/>
          <a:ln cap="flat" cmpd="sng" w="9525">
            <a:solidFill>
              <a:srgbClr val="000000"/>
            </a:solidFill>
            <a:prstDash val="solid"/>
            <a:round/>
            <a:headEnd len="sm" w="sm" type="none"/>
            <a:tailEnd len="sm" w="sm" type="none"/>
          </a:ln>
        </p:spPr>
      </p:pic>
      <p:pic>
        <p:nvPicPr>
          <p:cNvPr id="209" name="Google Shape;209;p18"/>
          <p:cNvPicPr preferRelativeResize="0"/>
          <p:nvPr/>
        </p:nvPicPr>
        <p:blipFill>
          <a:blip r:embed="rId7">
            <a:alphaModFix/>
          </a:blip>
          <a:stretch>
            <a:fillRect/>
          </a:stretch>
        </p:blipFill>
        <p:spPr>
          <a:xfrm>
            <a:off x="4621449" y="16768475"/>
            <a:ext cx="2161220" cy="1505000"/>
          </a:xfrm>
          <a:prstGeom prst="rect">
            <a:avLst/>
          </a:prstGeom>
          <a:noFill/>
          <a:ln cap="flat" cmpd="sng" w="9525">
            <a:solidFill>
              <a:srgbClr val="000000"/>
            </a:solidFill>
            <a:prstDash val="solid"/>
            <a:round/>
            <a:headEnd len="sm" w="sm" type="none"/>
            <a:tailEnd len="sm" w="sm" type="none"/>
          </a:ln>
        </p:spPr>
      </p:pic>
      <p:sp>
        <p:nvSpPr>
          <p:cNvPr id="210" name="Google Shape;210;p18"/>
          <p:cNvSpPr/>
          <p:nvPr/>
        </p:nvSpPr>
        <p:spPr>
          <a:xfrm>
            <a:off x="1830275" y="9006004"/>
            <a:ext cx="9913500" cy="699600"/>
          </a:xfrm>
          <a:prstGeom prst="roundRect">
            <a:avLst>
              <a:gd fmla="val 16667" name="adj"/>
            </a:avLst>
          </a:prstGeom>
          <a:solidFill>
            <a:srgbClr val="F1C23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Abnormalities (D</a:t>
            </a:r>
            <a:r>
              <a:rPr lang="en" sz="3600">
                <a:solidFill>
                  <a:srgbClr val="FFFFFF"/>
                </a:solidFill>
                <a:latin typeface="Oswald"/>
                <a:ea typeface="Oswald"/>
                <a:cs typeface="Oswald"/>
                <a:sym typeface="Oswald"/>
              </a:rPr>
              <a:t>ecreased </a:t>
            </a:r>
            <a:r>
              <a:rPr lang="en" sz="3600">
                <a:solidFill>
                  <a:srgbClr val="FFFFFF"/>
                </a:solidFill>
                <a:latin typeface="Oswald"/>
                <a:ea typeface="Oswald"/>
                <a:cs typeface="Oswald"/>
                <a:sym typeface="Oswald"/>
              </a:rPr>
              <a:t>GH secretion)</a:t>
            </a:r>
            <a:endParaRPr sz="3600">
              <a:solidFill>
                <a:srgbClr val="FFFFFF"/>
              </a:solidFill>
              <a:latin typeface="Oswald"/>
              <a:ea typeface="Oswald"/>
              <a:cs typeface="Oswald"/>
              <a:sym typeface="Oswald"/>
            </a:endParaRPr>
          </a:p>
        </p:txBody>
      </p:sp>
      <p:sp>
        <p:nvSpPr>
          <p:cNvPr id="211" name="Google Shape;211;p18"/>
          <p:cNvSpPr/>
          <p:nvPr/>
        </p:nvSpPr>
        <p:spPr>
          <a:xfrm>
            <a:off x="5289413" y="9924163"/>
            <a:ext cx="2995200" cy="577800"/>
          </a:xfrm>
          <a:prstGeom prst="roundRect">
            <a:avLst>
              <a:gd fmla="val 16667" name="adj"/>
            </a:avLst>
          </a:prstGeom>
          <a:solidFill>
            <a:srgbClr val="FFF2CC"/>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2500">
                <a:latin typeface="Times New Roman"/>
                <a:ea typeface="Times New Roman"/>
                <a:cs typeface="Times New Roman"/>
                <a:sym typeface="Times New Roman"/>
              </a:rPr>
              <a:t>Dwarfism </a:t>
            </a:r>
            <a:endParaRPr sz="2500">
              <a:latin typeface="Times New Roman"/>
              <a:ea typeface="Times New Roman"/>
              <a:cs typeface="Times New Roman"/>
              <a:sym typeface="Times New Roman"/>
            </a:endParaRPr>
          </a:p>
        </p:txBody>
      </p:sp>
      <p:cxnSp>
        <p:nvCxnSpPr>
          <p:cNvPr id="212" name="Google Shape;212;p18"/>
          <p:cNvCxnSpPr>
            <a:stCxn id="210" idx="2"/>
            <a:endCxn id="211" idx="0"/>
          </p:cNvCxnSpPr>
          <p:nvPr/>
        </p:nvCxnSpPr>
        <p:spPr>
          <a:xfrm>
            <a:off x="6787025" y="9705604"/>
            <a:ext cx="0" cy="218700"/>
          </a:xfrm>
          <a:prstGeom prst="straightConnector1">
            <a:avLst/>
          </a:prstGeom>
          <a:noFill/>
          <a:ln cap="flat" cmpd="sng" w="9525">
            <a:solidFill>
              <a:schemeClr val="dk2"/>
            </a:solidFill>
            <a:prstDash val="solid"/>
            <a:round/>
            <a:headEnd len="med" w="med" type="none"/>
            <a:tailEnd len="med" w="med" type="none"/>
          </a:ln>
        </p:spPr>
      </p:cxnSp>
      <p:sp>
        <p:nvSpPr>
          <p:cNvPr id="213" name="Google Shape;213;p18"/>
          <p:cNvSpPr txBox="1"/>
          <p:nvPr/>
        </p:nvSpPr>
        <p:spPr>
          <a:xfrm>
            <a:off x="9120100" y="8508600"/>
            <a:ext cx="29952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3-16</a:t>
            </a:r>
            <a:endParaRPr/>
          </a:p>
        </p:txBody>
      </p:sp>
      <p:sp>
        <p:nvSpPr>
          <p:cNvPr id="214" name="Google Shape;214;p18"/>
          <p:cNvSpPr/>
          <p:nvPr/>
        </p:nvSpPr>
        <p:spPr>
          <a:xfrm>
            <a:off x="528300" y="18750498"/>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15" name="Google Shape;215;p18"/>
          <p:cNvSpPr/>
          <p:nvPr/>
        </p:nvSpPr>
        <p:spPr>
          <a:xfrm>
            <a:off x="-16800" y="18750498"/>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6" name="Google Shape;216;p18"/>
          <p:cNvSpPr txBox="1"/>
          <p:nvPr/>
        </p:nvSpPr>
        <p:spPr>
          <a:xfrm>
            <a:off x="119000" y="19111675"/>
            <a:ext cx="13648200" cy="30000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Times New Roman"/>
              <a:buAutoNum type="arabicPeriod"/>
            </a:pPr>
            <a:r>
              <a:rPr lang="en" sz="1700">
                <a:solidFill>
                  <a:schemeClr val="dk1"/>
                </a:solidFill>
                <a:latin typeface="Times New Roman"/>
                <a:ea typeface="Times New Roman"/>
                <a:cs typeface="Times New Roman"/>
                <a:sym typeface="Times New Roman"/>
              </a:rPr>
              <a:t>Hypothalamus is connected to the limbic system, therefore the hypothalamus computes the person’s emotional responses and randomly or accordingly fires off hormones that stimulate the secretion of pituitary hormones.</a:t>
            </a:r>
            <a:endParaRPr sz="17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19"/>
          <p:cNvSpPr/>
          <p:nvPr/>
        </p:nvSpPr>
        <p:spPr>
          <a:xfrm flipH="1" rot="10800000">
            <a:off x="311025" y="2843925"/>
            <a:ext cx="13394700" cy="9519000"/>
          </a:xfrm>
          <a:prstGeom prst="round1Rect">
            <a:avLst>
              <a:gd fmla="val 9401" name="adj"/>
            </a:avLst>
          </a:prstGeom>
          <a:noFill/>
          <a:ln cap="flat" cmpd="sng" w="9525">
            <a:solidFill>
              <a:srgbClr val="8E7CC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2" name="Google Shape;222;p19"/>
          <p:cNvSpPr/>
          <p:nvPr/>
        </p:nvSpPr>
        <p:spPr>
          <a:xfrm>
            <a:off x="12270669" y="2843475"/>
            <a:ext cx="468600" cy="95190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3" name="Google Shape;223;p19"/>
          <p:cNvSpPr/>
          <p:nvPr/>
        </p:nvSpPr>
        <p:spPr>
          <a:xfrm>
            <a:off x="11512511" y="2843475"/>
            <a:ext cx="468600" cy="95190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4" name="Google Shape;224;p19"/>
          <p:cNvSpPr/>
          <p:nvPr/>
        </p:nvSpPr>
        <p:spPr>
          <a:xfrm>
            <a:off x="0" y="370475"/>
            <a:ext cx="10230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5" name="Google Shape;225;p1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6" name="Google Shape;226;p19"/>
          <p:cNvSpPr txBox="1"/>
          <p:nvPr/>
        </p:nvSpPr>
        <p:spPr>
          <a:xfrm>
            <a:off x="10230900" y="370475"/>
            <a:ext cx="4161300" cy="9153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 and </a:t>
            </a:r>
            <a:r>
              <a:rPr lang="en" sz="3500">
                <a:latin typeface="Oswald"/>
                <a:ea typeface="Oswald"/>
                <a:cs typeface="Oswald"/>
                <a:sym typeface="Oswald"/>
              </a:rPr>
              <a:t>Four </a:t>
            </a:r>
            <a:endParaRPr sz="3500">
              <a:latin typeface="Oswald"/>
              <a:ea typeface="Oswald"/>
              <a:cs typeface="Oswald"/>
              <a:sym typeface="Oswald"/>
            </a:endParaRPr>
          </a:p>
        </p:txBody>
      </p:sp>
      <p:sp>
        <p:nvSpPr>
          <p:cNvPr id="227" name="Google Shape;227;p19"/>
          <p:cNvSpPr txBox="1"/>
          <p:nvPr/>
        </p:nvSpPr>
        <p:spPr>
          <a:xfrm>
            <a:off x="929925" y="370475"/>
            <a:ext cx="80610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228" name="Google Shape;228;p19"/>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29" name="Google Shape;229;p19"/>
          <p:cNvSpPr txBox="1"/>
          <p:nvPr/>
        </p:nvSpPr>
        <p:spPr>
          <a:xfrm>
            <a:off x="1193225" y="2821125"/>
            <a:ext cx="78477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dk1"/>
                </a:solidFill>
                <a:latin typeface="Oswald"/>
                <a:ea typeface="Oswald"/>
                <a:cs typeface="Oswald"/>
                <a:sym typeface="Oswald"/>
              </a:rPr>
              <a:t>Thyroid-Stimulating Hormone</a:t>
            </a:r>
            <a:endParaRPr sz="3400">
              <a:latin typeface="Oswald"/>
              <a:ea typeface="Oswald"/>
              <a:cs typeface="Oswald"/>
              <a:sym typeface="Oswald"/>
            </a:endParaRPr>
          </a:p>
        </p:txBody>
      </p:sp>
      <p:sp>
        <p:nvSpPr>
          <p:cNvPr id="230" name="Google Shape;230;p19"/>
          <p:cNvSpPr/>
          <p:nvPr/>
        </p:nvSpPr>
        <p:spPr>
          <a:xfrm>
            <a:off x="558972" y="2928723"/>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1" name="Google Shape;231;p19"/>
          <p:cNvSpPr txBox="1"/>
          <p:nvPr/>
        </p:nvSpPr>
        <p:spPr>
          <a:xfrm>
            <a:off x="188025" y="1185675"/>
            <a:ext cx="13640700" cy="13986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999999"/>
              </a:buClr>
              <a:buSzPts val="1900"/>
              <a:buFont typeface="Times New Roman"/>
              <a:buChar char="-"/>
            </a:pPr>
            <a:r>
              <a:rPr lang="en" sz="1900">
                <a:solidFill>
                  <a:srgbClr val="999999"/>
                </a:solidFill>
                <a:latin typeface="Times New Roman"/>
                <a:ea typeface="Times New Roman"/>
                <a:cs typeface="Times New Roman"/>
                <a:sym typeface="Times New Roman"/>
              </a:rPr>
              <a:t>TSH, FSH, and LH are all glycoproteins</a:t>
            </a:r>
            <a:endParaRPr sz="1900">
              <a:solidFill>
                <a:srgbClr val="999999"/>
              </a:solidFill>
              <a:latin typeface="Times New Roman"/>
              <a:ea typeface="Times New Roman"/>
              <a:cs typeface="Times New Roman"/>
              <a:sym typeface="Times New Roman"/>
            </a:endParaRPr>
          </a:p>
          <a:p>
            <a:pPr indent="-349250" lvl="0" marL="457200" rtl="0" algn="l">
              <a:spcBef>
                <a:spcPts val="0"/>
              </a:spcBef>
              <a:spcAft>
                <a:spcPts val="0"/>
              </a:spcAft>
              <a:buClr>
                <a:srgbClr val="999999"/>
              </a:buClr>
              <a:buSzPts val="1900"/>
              <a:buFont typeface="Times New Roman"/>
              <a:buChar char="-"/>
            </a:pPr>
            <a:r>
              <a:rPr lang="en" sz="1900">
                <a:solidFill>
                  <a:srgbClr val="999999"/>
                </a:solidFill>
                <a:latin typeface="Times New Roman"/>
                <a:ea typeface="Times New Roman"/>
                <a:cs typeface="Times New Roman"/>
                <a:sym typeface="Times New Roman"/>
              </a:rPr>
              <a:t>Each hormone consists of two subunits, α and β.</a:t>
            </a:r>
            <a:endParaRPr sz="1900">
              <a:solidFill>
                <a:srgbClr val="999999"/>
              </a:solidFill>
              <a:latin typeface="Times New Roman"/>
              <a:ea typeface="Times New Roman"/>
              <a:cs typeface="Times New Roman"/>
              <a:sym typeface="Times New Roman"/>
            </a:endParaRPr>
          </a:p>
          <a:p>
            <a:pPr indent="-349250" lvl="0" marL="457200" rtl="0" algn="l">
              <a:spcBef>
                <a:spcPts val="0"/>
              </a:spcBef>
              <a:spcAft>
                <a:spcPts val="0"/>
              </a:spcAft>
              <a:buClr>
                <a:srgbClr val="999999"/>
              </a:buClr>
              <a:buSzPts val="1900"/>
              <a:buFont typeface="Times New Roman"/>
              <a:buChar char="-"/>
            </a:pPr>
            <a:r>
              <a:rPr lang="en" sz="1900">
                <a:solidFill>
                  <a:srgbClr val="999999"/>
                </a:solidFill>
                <a:latin typeface="Times New Roman"/>
                <a:ea typeface="Times New Roman"/>
                <a:cs typeface="Times New Roman"/>
                <a:sym typeface="Times New Roman"/>
              </a:rPr>
              <a:t>The α subunits of TSH, FSH, and LH are identical and are synthesized from the same mRNA. </a:t>
            </a:r>
            <a:endParaRPr sz="1900">
              <a:solidFill>
                <a:srgbClr val="999999"/>
              </a:solidFill>
              <a:latin typeface="Times New Roman"/>
              <a:ea typeface="Times New Roman"/>
              <a:cs typeface="Times New Roman"/>
              <a:sym typeface="Times New Roman"/>
            </a:endParaRPr>
          </a:p>
          <a:p>
            <a:pPr indent="-349250" lvl="0" marL="457200" rtl="0" algn="l">
              <a:spcBef>
                <a:spcPts val="0"/>
              </a:spcBef>
              <a:spcAft>
                <a:spcPts val="0"/>
              </a:spcAft>
              <a:buClr>
                <a:srgbClr val="999999"/>
              </a:buClr>
              <a:buSzPts val="1900"/>
              <a:buFont typeface="Times New Roman"/>
              <a:buChar char="-"/>
            </a:pPr>
            <a:r>
              <a:rPr lang="en" sz="1900">
                <a:solidFill>
                  <a:srgbClr val="999999"/>
                </a:solidFill>
                <a:latin typeface="Times New Roman"/>
                <a:ea typeface="Times New Roman"/>
                <a:cs typeface="Times New Roman"/>
                <a:sym typeface="Times New Roman"/>
              </a:rPr>
              <a:t>The β subunits for each hormone are different and therefore confer the biologic specificity.</a:t>
            </a:r>
            <a:endParaRPr sz="1900">
              <a:solidFill>
                <a:srgbClr val="999999"/>
              </a:solidFill>
              <a:latin typeface="Times New Roman"/>
              <a:ea typeface="Times New Roman"/>
              <a:cs typeface="Times New Roman"/>
              <a:sym typeface="Times New Roman"/>
            </a:endParaRPr>
          </a:p>
          <a:p>
            <a:pPr indent="-349250" lvl="0" marL="457200" rtl="0" algn="l">
              <a:spcBef>
                <a:spcPts val="0"/>
              </a:spcBef>
              <a:spcAft>
                <a:spcPts val="0"/>
              </a:spcAft>
              <a:buClr>
                <a:srgbClr val="999999"/>
              </a:buClr>
              <a:buSzPts val="1900"/>
              <a:buFont typeface="Times New Roman"/>
              <a:buChar char="-"/>
            </a:pPr>
            <a:r>
              <a:rPr lang="en" sz="1900">
                <a:solidFill>
                  <a:srgbClr val="999999"/>
                </a:solidFill>
                <a:latin typeface="Times New Roman"/>
                <a:ea typeface="Times New Roman"/>
                <a:cs typeface="Times New Roman"/>
                <a:sym typeface="Times New Roman"/>
              </a:rPr>
              <a:t>The placental hormone human chorionic gonadotropin (HCG) is structurally related to the TSH-FSH-LH family.</a:t>
            </a:r>
            <a:endParaRPr sz="1900">
              <a:solidFill>
                <a:srgbClr val="999999"/>
              </a:solidFill>
              <a:latin typeface="Times New Roman"/>
              <a:ea typeface="Times New Roman"/>
              <a:cs typeface="Times New Roman"/>
              <a:sym typeface="Times New Roman"/>
            </a:endParaRPr>
          </a:p>
        </p:txBody>
      </p:sp>
      <p:sp>
        <p:nvSpPr>
          <p:cNvPr id="232" name="Google Shape;232;p19"/>
          <p:cNvSpPr txBox="1"/>
          <p:nvPr/>
        </p:nvSpPr>
        <p:spPr>
          <a:xfrm>
            <a:off x="494050" y="3563303"/>
            <a:ext cx="11277600" cy="2725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Synthesized by Thyrotrophs (5%)</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Char char="●"/>
            </a:pPr>
            <a:r>
              <a:rPr lang="en" sz="2400">
                <a:latin typeface="Times New Roman"/>
                <a:ea typeface="Times New Roman"/>
                <a:cs typeface="Times New Roman"/>
                <a:sym typeface="Times New Roman"/>
              </a:rPr>
              <a:t>It is a glycoprotein, consists of two subunits</a:t>
            </a:r>
            <a:r>
              <a:rPr lang="en" sz="2400">
                <a:solidFill>
                  <a:srgbClr val="999999"/>
                </a:solidFill>
                <a:latin typeface="Times New Roman"/>
                <a:ea typeface="Times New Roman"/>
                <a:cs typeface="Times New Roman"/>
                <a:sym typeface="Times New Roman"/>
              </a:rPr>
              <a:t> (</a:t>
            </a:r>
            <a:r>
              <a:rPr lang="en" sz="2400">
                <a:solidFill>
                  <a:srgbClr val="999999"/>
                </a:solidFill>
                <a:latin typeface="Times New Roman"/>
                <a:ea typeface="Times New Roman"/>
                <a:cs typeface="Times New Roman"/>
                <a:sym typeface="Times New Roman"/>
              </a:rPr>
              <a:t>α and β)</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Related to LH and FSH.</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Actions:</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solidFill>
                  <a:schemeClr val="dk1"/>
                </a:solidFill>
                <a:latin typeface="Times New Roman"/>
                <a:ea typeface="Times New Roman"/>
                <a:cs typeface="Times New Roman"/>
                <a:sym typeface="Times New Roman"/>
              </a:rPr>
              <a:t>Increased synthesis and secretion of thyroid hormone.</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Trophic effect (size)</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Abnormalities:</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Hyperthyroidism</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Hypothyroidism </a:t>
            </a:r>
            <a:endParaRPr sz="2400">
              <a:latin typeface="Times New Roman"/>
              <a:ea typeface="Times New Roman"/>
              <a:cs typeface="Times New Roman"/>
              <a:sym typeface="Times New Roman"/>
            </a:endParaRPr>
          </a:p>
        </p:txBody>
      </p:sp>
      <p:pic>
        <p:nvPicPr>
          <p:cNvPr id="233" name="Google Shape;233;p19"/>
          <p:cNvPicPr preferRelativeResize="0"/>
          <p:nvPr/>
        </p:nvPicPr>
        <p:blipFill>
          <a:blip r:embed="rId3">
            <a:alphaModFix/>
          </a:blip>
          <a:stretch>
            <a:fillRect/>
          </a:stretch>
        </p:blipFill>
        <p:spPr>
          <a:xfrm>
            <a:off x="9832812" y="3217924"/>
            <a:ext cx="3432928" cy="3288975"/>
          </a:xfrm>
          <a:prstGeom prst="rect">
            <a:avLst/>
          </a:prstGeom>
          <a:noFill/>
          <a:ln cap="flat" cmpd="sng" w="9525">
            <a:solidFill>
              <a:srgbClr val="000000"/>
            </a:solidFill>
            <a:prstDash val="solid"/>
            <a:round/>
            <a:headEnd len="sm" w="sm" type="none"/>
            <a:tailEnd len="sm" w="sm" type="none"/>
          </a:ln>
        </p:spPr>
      </p:pic>
      <p:sp>
        <p:nvSpPr>
          <p:cNvPr id="234" name="Google Shape;234;p19"/>
          <p:cNvSpPr txBox="1"/>
          <p:nvPr/>
        </p:nvSpPr>
        <p:spPr>
          <a:xfrm>
            <a:off x="9881425" y="6442425"/>
            <a:ext cx="36528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3-17 </a:t>
            </a:r>
            <a:r>
              <a:rPr lang="en" sz="1600">
                <a:highlight>
                  <a:srgbClr val="FFFFFF"/>
                </a:highlight>
                <a:latin typeface="Times New Roman"/>
                <a:ea typeface="Times New Roman"/>
                <a:cs typeface="Times New Roman"/>
                <a:sym typeface="Times New Roman"/>
              </a:rPr>
              <a:t>Regulation of thyroid hormone secretion.</a:t>
            </a:r>
            <a:endParaRPr sz="1600">
              <a:highlight>
                <a:srgbClr val="FFFFFF"/>
              </a:highlight>
              <a:latin typeface="Times New Roman"/>
              <a:ea typeface="Times New Roman"/>
              <a:cs typeface="Times New Roman"/>
              <a:sym typeface="Times New Roman"/>
            </a:endParaRPr>
          </a:p>
        </p:txBody>
      </p:sp>
      <p:sp>
        <p:nvSpPr>
          <p:cNvPr id="235" name="Google Shape;235;p19"/>
          <p:cNvSpPr txBox="1"/>
          <p:nvPr/>
        </p:nvSpPr>
        <p:spPr>
          <a:xfrm>
            <a:off x="1117025" y="7140525"/>
            <a:ext cx="114717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chemeClr val="dk1"/>
                </a:solidFill>
                <a:latin typeface="Oswald"/>
                <a:ea typeface="Oswald"/>
                <a:cs typeface="Oswald"/>
                <a:sym typeface="Oswald"/>
              </a:rPr>
              <a:t>F</a:t>
            </a:r>
            <a:r>
              <a:rPr lang="en" sz="3400">
                <a:solidFill>
                  <a:schemeClr val="dk1"/>
                </a:solidFill>
                <a:latin typeface="Oswald"/>
                <a:ea typeface="Oswald"/>
                <a:cs typeface="Oswald"/>
                <a:sym typeface="Oswald"/>
              </a:rPr>
              <a:t>ollicle-Stimulating Hormone (FSH) &amp; Luteinizing Hormone (LH) </a:t>
            </a:r>
            <a:endParaRPr sz="3400">
              <a:latin typeface="Oswald"/>
              <a:ea typeface="Oswald"/>
              <a:cs typeface="Oswald"/>
              <a:sym typeface="Oswald"/>
            </a:endParaRPr>
          </a:p>
        </p:txBody>
      </p:sp>
      <p:sp>
        <p:nvSpPr>
          <p:cNvPr id="236" name="Google Shape;236;p19"/>
          <p:cNvSpPr/>
          <p:nvPr/>
        </p:nvSpPr>
        <p:spPr>
          <a:xfrm>
            <a:off x="558984" y="7248113"/>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7" name="Google Shape;237;p19"/>
          <p:cNvSpPr txBox="1"/>
          <p:nvPr/>
        </p:nvSpPr>
        <p:spPr>
          <a:xfrm>
            <a:off x="494050" y="8002025"/>
            <a:ext cx="6554400" cy="2520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Synthesized by </a:t>
            </a:r>
            <a:r>
              <a:rPr lang="en" sz="2400">
                <a:latin typeface="Times New Roman"/>
                <a:ea typeface="Times New Roman"/>
                <a:cs typeface="Times New Roman"/>
                <a:sym typeface="Times New Roman"/>
              </a:rPr>
              <a:t>Gonadotrophs</a:t>
            </a:r>
            <a:r>
              <a:rPr lang="en" sz="2400">
                <a:latin typeface="Times New Roman"/>
                <a:ea typeface="Times New Roman"/>
                <a:cs typeface="Times New Roman"/>
                <a:sym typeface="Times New Roman"/>
              </a:rPr>
              <a:t> (15%)</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Char char="●"/>
            </a:pPr>
            <a:r>
              <a:rPr lang="en" sz="2400">
                <a:latin typeface="Times New Roman"/>
                <a:ea typeface="Times New Roman"/>
                <a:cs typeface="Times New Roman"/>
                <a:sym typeface="Times New Roman"/>
              </a:rPr>
              <a:t>It is a glycoprotein, consists of two subunits </a:t>
            </a:r>
            <a:r>
              <a:rPr lang="en" sz="2400">
                <a:solidFill>
                  <a:srgbClr val="999999"/>
                </a:solidFill>
                <a:latin typeface="Times New Roman"/>
                <a:ea typeface="Times New Roman"/>
                <a:cs typeface="Times New Roman"/>
                <a:sym typeface="Times New Roman"/>
              </a:rPr>
              <a:t>(α and β)</a:t>
            </a:r>
            <a:endParaRPr sz="2400">
              <a:solidFill>
                <a:srgbClr val="999999"/>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Related to TSH.</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latin typeface="Times New Roman"/>
                <a:ea typeface="Times New Roman"/>
                <a:cs typeface="Times New Roman"/>
                <a:sym typeface="Times New Roman"/>
              </a:rPr>
              <a:t>FSH</a:t>
            </a:r>
            <a:r>
              <a:rPr lang="en" sz="2400">
                <a:latin typeface="Times New Roman"/>
                <a:ea typeface="Times New Roman"/>
                <a:cs typeface="Times New Roman"/>
                <a:sym typeface="Times New Roman"/>
              </a:rPr>
              <a:t>: </a:t>
            </a:r>
            <a:r>
              <a:rPr lang="en" sz="2400">
                <a:latin typeface="Times New Roman"/>
                <a:ea typeface="Times New Roman"/>
                <a:cs typeface="Times New Roman"/>
                <a:sym typeface="Times New Roman"/>
              </a:rPr>
              <a:t>promotes gamete production &amp; stimulates estrogen production in females.</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b="1" lang="en" sz="2400">
                <a:latin typeface="Times New Roman"/>
                <a:ea typeface="Times New Roman"/>
                <a:cs typeface="Times New Roman"/>
                <a:sym typeface="Times New Roman"/>
              </a:rPr>
              <a:t>LH</a:t>
            </a:r>
            <a:r>
              <a:rPr lang="en" sz="2400">
                <a:latin typeface="Times New Roman"/>
                <a:ea typeface="Times New Roman"/>
                <a:cs typeface="Times New Roman"/>
                <a:sym typeface="Times New Roman"/>
              </a:rPr>
              <a:t>: stimulates sex hormone secretion; ovulation and corpus luteum formation in females; stimulates testosterone secretion in males. </a:t>
            </a:r>
            <a:endParaRPr sz="2400">
              <a:latin typeface="Times New Roman"/>
              <a:ea typeface="Times New Roman"/>
              <a:cs typeface="Times New Roman"/>
              <a:sym typeface="Times New Roman"/>
            </a:endParaRPr>
          </a:p>
        </p:txBody>
      </p:sp>
      <p:pic>
        <p:nvPicPr>
          <p:cNvPr id="238" name="Google Shape;238;p19"/>
          <p:cNvPicPr preferRelativeResize="0"/>
          <p:nvPr/>
        </p:nvPicPr>
        <p:blipFill>
          <a:blip r:embed="rId4">
            <a:alphaModFix/>
          </a:blip>
          <a:stretch>
            <a:fillRect/>
          </a:stretch>
        </p:blipFill>
        <p:spPr>
          <a:xfrm>
            <a:off x="10680609" y="7959968"/>
            <a:ext cx="2746241" cy="2700100"/>
          </a:xfrm>
          <a:prstGeom prst="rect">
            <a:avLst/>
          </a:prstGeom>
          <a:noFill/>
          <a:ln cap="flat" cmpd="sng" w="9525">
            <a:solidFill>
              <a:srgbClr val="000000"/>
            </a:solidFill>
            <a:prstDash val="solid"/>
            <a:round/>
            <a:headEnd len="sm" w="sm" type="none"/>
            <a:tailEnd len="sm" w="sm" type="none"/>
          </a:ln>
        </p:spPr>
      </p:pic>
      <p:sp>
        <p:nvSpPr>
          <p:cNvPr id="239" name="Google Shape;239;p19"/>
          <p:cNvSpPr txBox="1"/>
          <p:nvPr/>
        </p:nvSpPr>
        <p:spPr>
          <a:xfrm>
            <a:off x="10788075" y="10660075"/>
            <a:ext cx="29175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highlight>
                  <a:srgbClr val="FFFFFF"/>
                </a:highlight>
                <a:latin typeface="Merriweather"/>
                <a:ea typeface="Merriweather"/>
                <a:cs typeface="Merriweather"/>
                <a:sym typeface="Merriweather"/>
              </a:rPr>
              <a:t>Figure</a:t>
            </a:r>
            <a:r>
              <a:rPr b="1" lang="en" sz="1800">
                <a:solidFill>
                  <a:schemeClr val="dk1"/>
                </a:solidFill>
                <a:highlight>
                  <a:srgbClr val="FFFFFF"/>
                </a:highlight>
                <a:latin typeface="Merriweather"/>
                <a:ea typeface="Merriweather"/>
                <a:cs typeface="Merriweather"/>
                <a:sym typeface="Merriweather"/>
              </a:rPr>
              <a:t> 3-19 </a:t>
            </a:r>
            <a:r>
              <a:rPr lang="en" sz="1600">
                <a:highlight>
                  <a:srgbClr val="FFFFFF"/>
                </a:highlight>
                <a:latin typeface="Times New Roman"/>
                <a:ea typeface="Times New Roman"/>
                <a:cs typeface="Times New Roman"/>
                <a:sym typeface="Times New Roman"/>
              </a:rPr>
              <a:t>Control of gonadotropin-releasing hormone (GnRH), follicle-stimulating hormone (FSH), and luteinizing hormone (LH) secretion in males.</a:t>
            </a:r>
            <a:endParaRPr sz="16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600">
              <a:highlight>
                <a:srgbClr val="FFFFFF"/>
              </a:highlight>
              <a:latin typeface="Times New Roman"/>
              <a:ea typeface="Times New Roman"/>
              <a:cs typeface="Times New Roman"/>
              <a:sym typeface="Times New Roman"/>
            </a:endParaRPr>
          </a:p>
        </p:txBody>
      </p:sp>
      <p:pic>
        <p:nvPicPr>
          <p:cNvPr id="240" name="Google Shape;240;p19"/>
          <p:cNvPicPr preferRelativeResize="0"/>
          <p:nvPr/>
        </p:nvPicPr>
        <p:blipFill>
          <a:blip r:embed="rId5">
            <a:alphaModFix/>
          </a:blip>
          <a:stretch>
            <a:fillRect/>
          </a:stretch>
        </p:blipFill>
        <p:spPr>
          <a:xfrm>
            <a:off x="7359850" y="8093419"/>
            <a:ext cx="3251102" cy="2247902"/>
          </a:xfrm>
          <a:prstGeom prst="rect">
            <a:avLst/>
          </a:prstGeom>
          <a:noFill/>
          <a:ln cap="flat" cmpd="sng" w="9525">
            <a:solidFill>
              <a:srgbClr val="000000"/>
            </a:solidFill>
            <a:prstDash val="solid"/>
            <a:round/>
            <a:headEnd len="sm" w="sm" type="none"/>
            <a:tailEnd len="sm" w="sm" type="none"/>
          </a:ln>
        </p:spPr>
      </p:pic>
      <p:sp>
        <p:nvSpPr>
          <p:cNvPr id="241" name="Google Shape;241;p19"/>
          <p:cNvSpPr txBox="1"/>
          <p:nvPr/>
        </p:nvSpPr>
        <p:spPr>
          <a:xfrm>
            <a:off x="7454425" y="10389825"/>
            <a:ext cx="3048000" cy="13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3-18 </a:t>
            </a:r>
            <a:r>
              <a:rPr lang="en" sz="1600">
                <a:latin typeface="Times New Roman"/>
                <a:ea typeface="Times New Roman"/>
                <a:cs typeface="Times New Roman"/>
                <a:sym typeface="Times New Roman"/>
              </a:rPr>
              <a:t>Control of follicle-stimulating hormone (FSH) and luteinizing hormone (LH) secretion in females during the menstrual cycle.</a:t>
            </a:r>
            <a:endParaRPr sz="1600">
              <a:latin typeface="Times New Roman"/>
              <a:ea typeface="Times New Roman"/>
              <a:cs typeface="Times New Roman"/>
              <a:sym typeface="Times New Roman"/>
            </a:endParaRPr>
          </a:p>
        </p:txBody>
      </p:sp>
      <p:sp>
        <p:nvSpPr>
          <p:cNvPr id="242" name="Google Shape;242;p19"/>
          <p:cNvSpPr txBox="1"/>
          <p:nvPr/>
        </p:nvSpPr>
        <p:spPr>
          <a:xfrm>
            <a:off x="964625" y="12503125"/>
            <a:ext cx="11682300" cy="12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600">
                <a:solidFill>
                  <a:srgbClr val="F1C232"/>
                </a:solidFill>
                <a:latin typeface="Oswald"/>
                <a:ea typeface="Oswald"/>
                <a:cs typeface="Oswald"/>
                <a:sym typeface="Oswald"/>
              </a:rPr>
              <a:t>LECTURE IV: Anterior Pituitary Gland Part II</a:t>
            </a:r>
            <a:endParaRPr sz="4600">
              <a:solidFill>
                <a:srgbClr val="F1C232"/>
              </a:solidFill>
              <a:latin typeface="Oswald"/>
              <a:ea typeface="Oswald"/>
              <a:cs typeface="Oswald"/>
              <a:sym typeface="Oswald"/>
            </a:endParaRPr>
          </a:p>
        </p:txBody>
      </p:sp>
      <p:sp>
        <p:nvSpPr>
          <p:cNvPr id="243" name="Google Shape;243;p19"/>
          <p:cNvSpPr/>
          <p:nvPr/>
        </p:nvSpPr>
        <p:spPr>
          <a:xfrm>
            <a:off x="494050" y="12622575"/>
            <a:ext cx="533400" cy="541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4" name="Google Shape;244;p19"/>
          <p:cNvSpPr txBox="1"/>
          <p:nvPr/>
        </p:nvSpPr>
        <p:spPr>
          <a:xfrm>
            <a:off x="1005000" y="13541450"/>
            <a:ext cx="116823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Prolactin</a:t>
            </a:r>
            <a:endParaRPr sz="3600">
              <a:solidFill>
                <a:srgbClr val="F1C232"/>
              </a:solidFill>
              <a:latin typeface="Oswald"/>
              <a:ea typeface="Oswald"/>
              <a:cs typeface="Oswald"/>
              <a:sym typeface="Oswald"/>
            </a:endParaRPr>
          </a:p>
        </p:txBody>
      </p:sp>
      <p:sp>
        <p:nvSpPr>
          <p:cNvPr id="245" name="Google Shape;245;p19"/>
          <p:cNvSpPr/>
          <p:nvPr/>
        </p:nvSpPr>
        <p:spPr>
          <a:xfrm>
            <a:off x="558978" y="1364394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6" name="Google Shape;246;p19"/>
          <p:cNvSpPr txBox="1"/>
          <p:nvPr/>
        </p:nvSpPr>
        <p:spPr>
          <a:xfrm>
            <a:off x="656625" y="14158600"/>
            <a:ext cx="9224700" cy="252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Synthesized by lactotrophs (15%)</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Chemically, prolactin is related to growth hormone, having 198 amino acids.</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The major function of prolactin is milk production.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Prolactin release is inhibited by PIH (dopamine).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 persons who are not pregnant or lactating, prolactin secretion is tonically inhibited by dopamine.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Suckling response inhibits PIH release leading to increase prolactin release.</a:t>
            </a:r>
            <a:endParaRPr sz="2200">
              <a:latin typeface="Times New Roman"/>
              <a:ea typeface="Times New Roman"/>
              <a:cs typeface="Times New Roman"/>
              <a:sym typeface="Times New Roman"/>
            </a:endParaRPr>
          </a:p>
        </p:txBody>
      </p:sp>
      <p:pic>
        <p:nvPicPr>
          <p:cNvPr id="247" name="Google Shape;247;p19"/>
          <p:cNvPicPr preferRelativeResize="0"/>
          <p:nvPr/>
        </p:nvPicPr>
        <p:blipFill>
          <a:blip r:embed="rId6">
            <a:alphaModFix/>
          </a:blip>
          <a:stretch>
            <a:fillRect/>
          </a:stretch>
        </p:blipFill>
        <p:spPr>
          <a:xfrm>
            <a:off x="10089233" y="13896128"/>
            <a:ext cx="3516298" cy="3357697"/>
          </a:xfrm>
          <a:prstGeom prst="rect">
            <a:avLst/>
          </a:prstGeom>
          <a:noFill/>
          <a:ln cap="flat" cmpd="sng" w="9525">
            <a:solidFill>
              <a:srgbClr val="000000"/>
            </a:solidFill>
            <a:prstDash val="solid"/>
            <a:round/>
            <a:headEnd len="sm" w="sm" type="none"/>
            <a:tailEnd len="sm" w="sm" type="none"/>
          </a:ln>
        </p:spPr>
      </p:pic>
      <p:sp>
        <p:nvSpPr>
          <p:cNvPr id="248" name="Google Shape;248;p19"/>
          <p:cNvSpPr txBox="1"/>
          <p:nvPr/>
        </p:nvSpPr>
        <p:spPr>
          <a:xfrm>
            <a:off x="9988650" y="17148975"/>
            <a:ext cx="99297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4-1 </a:t>
            </a:r>
            <a:r>
              <a:rPr lang="en" sz="1600">
                <a:latin typeface="Times New Roman"/>
                <a:ea typeface="Times New Roman"/>
                <a:cs typeface="Times New Roman"/>
                <a:sym typeface="Times New Roman"/>
              </a:rPr>
              <a:t>Regulation of prolactin secretion.</a:t>
            </a:r>
            <a:endParaRPr sz="1600">
              <a:latin typeface="Times New Roman"/>
              <a:ea typeface="Times New Roman"/>
              <a:cs typeface="Times New Roman"/>
              <a:sym typeface="Times New Roman"/>
            </a:endParaRPr>
          </a:p>
        </p:txBody>
      </p:sp>
      <p:pic>
        <p:nvPicPr>
          <p:cNvPr id="249" name="Google Shape;249;p19"/>
          <p:cNvPicPr preferRelativeResize="0"/>
          <p:nvPr/>
        </p:nvPicPr>
        <p:blipFill rotWithShape="1">
          <a:blip r:embed="rId7">
            <a:alphaModFix/>
          </a:blip>
          <a:srcRect b="0" l="0" r="0" t="10426"/>
          <a:stretch/>
        </p:blipFill>
        <p:spPr>
          <a:xfrm>
            <a:off x="4850887" y="16991043"/>
            <a:ext cx="5220976" cy="2520677"/>
          </a:xfrm>
          <a:prstGeom prst="rect">
            <a:avLst/>
          </a:prstGeom>
          <a:noFill/>
          <a:ln cap="flat" cmpd="sng" w="9525">
            <a:solidFill>
              <a:srgbClr val="000000"/>
            </a:solidFill>
            <a:prstDash val="solid"/>
            <a:round/>
            <a:headEnd len="sm" w="sm" type="none"/>
            <a:tailEnd len="sm" w="sm" type="none"/>
          </a:ln>
        </p:spPr>
      </p:pic>
      <p:pic>
        <p:nvPicPr>
          <p:cNvPr id="250" name="Google Shape;250;p19"/>
          <p:cNvPicPr preferRelativeResize="0"/>
          <p:nvPr/>
        </p:nvPicPr>
        <p:blipFill rotWithShape="1">
          <a:blip r:embed="rId8">
            <a:alphaModFix/>
          </a:blip>
          <a:srcRect b="6340" l="15743" r="12236" t="28158"/>
          <a:stretch/>
        </p:blipFill>
        <p:spPr>
          <a:xfrm>
            <a:off x="466075" y="16888630"/>
            <a:ext cx="4290549" cy="2725499"/>
          </a:xfrm>
          <a:prstGeom prst="rect">
            <a:avLst/>
          </a:prstGeom>
          <a:noFill/>
          <a:ln cap="flat" cmpd="sng" w="9525">
            <a:solidFill>
              <a:srgbClr val="000000"/>
            </a:solidFill>
            <a:prstDash val="solid"/>
            <a:round/>
            <a:headEnd len="sm" w="sm" type="none"/>
            <a:tailEnd len="sm" w="sm" type="none"/>
          </a:ln>
        </p:spPr>
      </p:pic>
      <p:sp>
        <p:nvSpPr>
          <p:cNvPr id="251" name="Google Shape;251;p19"/>
          <p:cNvSpPr txBox="1"/>
          <p:nvPr/>
        </p:nvSpPr>
        <p:spPr>
          <a:xfrm>
            <a:off x="1921352" y="19511722"/>
            <a:ext cx="18873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4-2</a:t>
            </a:r>
            <a:endParaRPr sz="1600">
              <a:latin typeface="Times New Roman"/>
              <a:ea typeface="Times New Roman"/>
              <a:cs typeface="Times New Roman"/>
              <a:sym typeface="Times New Roman"/>
            </a:endParaRPr>
          </a:p>
        </p:txBody>
      </p:sp>
      <p:sp>
        <p:nvSpPr>
          <p:cNvPr id="252" name="Google Shape;252;p19"/>
          <p:cNvSpPr txBox="1"/>
          <p:nvPr/>
        </p:nvSpPr>
        <p:spPr>
          <a:xfrm>
            <a:off x="6517725" y="19422775"/>
            <a:ext cx="1887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4-3</a:t>
            </a:r>
            <a:endParaRPr sz="16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20"/>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8" name="Google Shape;258;p20"/>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9" name="Google Shape;259;p20"/>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Four</a:t>
            </a:r>
            <a:endParaRPr sz="3500">
              <a:latin typeface="Oswald"/>
              <a:ea typeface="Oswald"/>
              <a:cs typeface="Oswald"/>
              <a:sym typeface="Oswald"/>
            </a:endParaRPr>
          </a:p>
        </p:txBody>
      </p:sp>
      <p:sp>
        <p:nvSpPr>
          <p:cNvPr id="260" name="Google Shape;260;p20"/>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261" name="Google Shape;261;p20"/>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262" name="Google Shape;262;p20"/>
          <p:cNvSpPr txBox="1"/>
          <p:nvPr/>
        </p:nvSpPr>
        <p:spPr>
          <a:xfrm>
            <a:off x="854800" y="1919775"/>
            <a:ext cx="11277600" cy="1174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1. Dopaminergic neuron in the hypothalamus (major).</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2. Dopaminergic neuron in the posterior pituitary gland.</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3. Non lactotrophs cells of the anterior pituitary gland (very small amount).</a:t>
            </a:r>
            <a:endParaRPr sz="2200">
              <a:latin typeface="Times New Roman"/>
              <a:ea typeface="Times New Roman"/>
              <a:cs typeface="Times New Roman"/>
              <a:sym typeface="Times New Roman"/>
            </a:endParaRPr>
          </a:p>
        </p:txBody>
      </p:sp>
      <p:sp>
        <p:nvSpPr>
          <p:cNvPr id="263" name="Google Shape;263;p20"/>
          <p:cNvSpPr txBox="1"/>
          <p:nvPr/>
        </p:nvSpPr>
        <p:spPr>
          <a:xfrm>
            <a:off x="1052950" y="1324325"/>
            <a:ext cx="10881300" cy="56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8E7CC3"/>
                </a:solidFill>
                <a:latin typeface="Oswald"/>
                <a:ea typeface="Oswald"/>
                <a:cs typeface="Oswald"/>
                <a:sym typeface="Oswald"/>
              </a:rPr>
              <a:t>Sources of Dopamine </a:t>
            </a:r>
            <a:endParaRPr sz="3600">
              <a:solidFill>
                <a:srgbClr val="8E7CC3"/>
              </a:solidFill>
              <a:latin typeface="Oswald"/>
              <a:ea typeface="Oswald"/>
              <a:cs typeface="Oswald"/>
              <a:sym typeface="Oswald"/>
            </a:endParaRPr>
          </a:p>
        </p:txBody>
      </p:sp>
      <p:sp>
        <p:nvSpPr>
          <p:cNvPr id="264" name="Google Shape;264;p20"/>
          <p:cNvSpPr/>
          <p:nvPr/>
        </p:nvSpPr>
        <p:spPr>
          <a:xfrm>
            <a:off x="584353" y="1451577"/>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5" name="Google Shape;265;p20"/>
          <p:cNvSpPr txBox="1"/>
          <p:nvPr/>
        </p:nvSpPr>
        <p:spPr>
          <a:xfrm>
            <a:off x="1052950" y="3208253"/>
            <a:ext cx="11277600" cy="12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F</a:t>
            </a:r>
            <a:r>
              <a:rPr lang="en" sz="3600">
                <a:solidFill>
                  <a:srgbClr val="F1C232"/>
                </a:solidFill>
                <a:latin typeface="Oswald"/>
                <a:ea typeface="Oswald"/>
                <a:cs typeface="Oswald"/>
                <a:sym typeface="Oswald"/>
              </a:rPr>
              <a:t>unctions of Prolactin </a:t>
            </a:r>
            <a:endParaRPr sz="3600">
              <a:solidFill>
                <a:srgbClr val="F1C232"/>
              </a:solidFill>
              <a:latin typeface="Oswald"/>
              <a:ea typeface="Oswald"/>
              <a:cs typeface="Oswald"/>
              <a:sym typeface="Oswald"/>
            </a:endParaRPr>
          </a:p>
        </p:txBody>
      </p:sp>
      <p:sp>
        <p:nvSpPr>
          <p:cNvPr id="266" name="Google Shape;266;p20"/>
          <p:cNvSpPr/>
          <p:nvPr/>
        </p:nvSpPr>
        <p:spPr>
          <a:xfrm>
            <a:off x="584353" y="333830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7" name="Google Shape;267;p20"/>
          <p:cNvSpPr txBox="1"/>
          <p:nvPr/>
        </p:nvSpPr>
        <p:spPr>
          <a:xfrm>
            <a:off x="451800" y="3943975"/>
            <a:ext cx="5965500" cy="41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Prolactin Effect on Breast: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Increases mRNA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Breast development</a:t>
            </a:r>
            <a:r>
              <a:rPr lang="en" sz="2200">
                <a:solidFill>
                  <a:srgbClr val="999999"/>
                </a:solidFill>
                <a:latin typeface="Times New Roman"/>
                <a:ea typeface="Times New Roman"/>
                <a:cs typeface="Times New Roman"/>
                <a:sym typeface="Times New Roman"/>
              </a:rPr>
              <a:t> (with estrogen and progesterone)</a:t>
            </a: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Lactogenesis</a:t>
            </a:r>
            <a:r>
              <a:rPr baseline="30000" lang="en" sz="2200">
                <a:latin typeface="Times New Roman"/>
                <a:ea typeface="Times New Roman"/>
                <a:cs typeface="Times New Roman"/>
                <a:sym typeface="Times New Roman"/>
              </a:rPr>
              <a:t>1</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increases production of lactalbumin, lipid and </a:t>
            </a:r>
            <a:r>
              <a:rPr lang="en" sz="2200">
                <a:latin typeface="Times New Roman"/>
                <a:ea typeface="Times New Roman"/>
                <a:cs typeface="Times New Roman"/>
                <a:sym typeface="Times New Roman"/>
              </a:rPr>
              <a:t>casein.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Parturition</a:t>
            </a:r>
            <a:r>
              <a:rPr baseline="30000" lang="en" sz="2200">
                <a:latin typeface="Times New Roman"/>
                <a:ea typeface="Times New Roman"/>
                <a:cs typeface="Times New Roman"/>
                <a:sym typeface="Times New Roman"/>
              </a:rPr>
              <a:t>2</a:t>
            </a:r>
            <a:endParaRPr baseline="30000" sz="2200">
              <a:latin typeface="Times New Roman"/>
              <a:ea typeface="Times New Roman"/>
              <a:cs typeface="Times New Roman"/>
              <a:sym typeface="Times New Roman"/>
            </a:endParaRPr>
          </a:p>
        </p:txBody>
      </p:sp>
      <p:sp>
        <p:nvSpPr>
          <p:cNvPr id="268" name="Google Shape;268;p20"/>
          <p:cNvSpPr txBox="1"/>
          <p:nvPr/>
        </p:nvSpPr>
        <p:spPr>
          <a:xfrm>
            <a:off x="6575975" y="3820225"/>
            <a:ext cx="7521000" cy="51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Times New Roman"/>
                <a:ea typeface="Times New Roman"/>
                <a:cs typeface="Times New Roman"/>
                <a:sym typeface="Times New Roman"/>
              </a:rPr>
              <a:t>Other Effects of </a:t>
            </a:r>
            <a:r>
              <a:rPr lang="en" sz="2200">
                <a:solidFill>
                  <a:schemeClr val="dk1"/>
                </a:solidFill>
                <a:latin typeface="Times New Roman"/>
                <a:ea typeface="Times New Roman"/>
                <a:cs typeface="Times New Roman"/>
                <a:sym typeface="Times New Roman"/>
              </a:rPr>
              <a:t>Prolactin: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Dopamine: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Stimulates the secretion of dopamine in median eminence (inhibits its own secretion)</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Inhibition of ovulation</a:t>
            </a:r>
            <a:r>
              <a:rPr baseline="30000" lang="en" sz="2200">
                <a:solidFill>
                  <a:schemeClr val="dk1"/>
                </a:solidFill>
                <a:latin typeface="Times New Roman"/>
                <a:ea typeface="Times New Roman"/>
                <a:cs typeface="Times New Roman"/>
                <a:sym typeface="Times New Roman"/>
              </a:rPr>
              <a:t>3</a:t>
            </a:r>
            <a:r>
              <a:rPr lang="en" sz="2200">
                <a:solidFill>
                  <a:schemeClr val="dk1"/>
                </a:solidFill>
                <a:latin typeface="Times New Roman"/>
                <a:ea typeface="Times New Roman"/>
                <a:cs typeface="Times New Roman"/>
                <a:sym typeface="Times New Roman"/>
              </a:rPr>
              <a:t>:</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Inhibits the synthesis and release of gonadotropin-releasing hormone (GnRH).</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rgbClr val="B45F06"/>
              </a:buClr>
              <a:buSzPts val="2200"/>
              <a:buFont typeface="Times New Roman"/>
              <a:buChar char="-"/>
            </a:pPr>
            <a:r>
              <a:rPr lang="en" sz="2200">
                <a:solidFill>
                  <a:srgbClr val="B45F06"/>
                </a:solidFill>
                <a:latin typeface="Times New Roman"/>
                <a:ea typeface="Times New Roman"/>
                <a:cs typeface="Times New Roman"/>
                <a:sym typeface="Times New Roman"/>
              </a:rPr>
              <a:t>Inhibition of ovulation account for the decreased fertility during breastfeeding.</a:t>
            </a:r>
            <a:endParaRPr sz="2200">
              <a:solidFill>
                <a:srgbClr val="B45F06"/>
              </a:solidFill>
              <a:latin typeface="Times New Roman"/>
              <a:ea typeface="Times New Roman"/>
              <a:cs typeface="Times New Roman"/>
              <a:sym typeface="Times New Roman"/>
            </a:endParaRPr>
          </a:p>
          <a:p>
            <a:pPr indent="-368300" lvl="0" marL="457200" rtl="0" algn="l">
              <a:spcBef>
                <a:spcPts val="0"/>
              </a:spcBef>
              <a:spcAft>
                <a:spcPts val="0"/>
              </a:spcAft>
              <a:buClr>
                <a:srgbClr val="B45F06"/>
              </a:buClr>
              <a:buSzPts val="2200"/>
              <a:buFont typeface="Times New Roman"/>
              <a:buChar char="-"/>
            </a:pPr>
            <a:r>
              <a:rPr lang="en" sz="2200">
                <a:solidFill>
                  <a:srgbClr val="B45F06"/>
                </a:solidFill>
                <a:latin typeface="Times New Roman"/>
                <a:ea typeface="Times New Roman"/>
                <a:cs typeface="Times New Roman"/>
                <a:sym typeface="Times New Roman"/>
              </a:rPr>
              <a:t>In males with high prolactin levels (e.g., due to a prolactinoma), there is a parallel inhibitory effect on GnRH secretion and spermatogenesis, resulting in infertility.</a:t>
            </a:r>
            <a:endParaRPr sz="2200">
              <a:solidFill>
                <a:srgbClr val="B45F06"/>
              </a:solidFill>
              <a:latin typeface="Times New Roman"/>
              <a:ea typeface="Times New Roman"/>
              <a:cs typeface="Times New Roman"/>
              <a:sym typeface="Times New Roman"/>
            </a:endParaRPr>
          </a:p>
        </p:txBody>
      </p:sp>
      <p:sp>
        <p:nvSpPr>
          <p:cNvPr id="269" name="Google Shape;269;p20"/>
          <p:cNvSpPr txBox="1"/>
          <p:nvPr/>
        </p:nvSpPr>
        <p:spPr>
          <a:xfrm>
            <a:off x="0" y="18411250"/>
            <a:ext cx="14113800" cy="2952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Interestingly, pregnancy does not have to occur for lactation to be possible; if there is sufficient stimulation of the nipple, prolactin is secreted and milk is produced.</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Although prolactin levels are high during pregnancy, lactation does not occur because the high levels of estrogen and progesterone down-regulate prolactin receptors in the breast and block the action </a:t>
            </a:r>
            <a:r>
              <a:rPr lang="en" sz="1600">
                <a:latin typeface="Times New Roman"/>
                <a:ea typeface="Times New Roman"/>
                <a:cs typeface="Times New Roman"/>
                <a:sym typeface="Times New Roman"/>
              </a:rPr>
              <a:t>of</a:t>
            </a:r>
            <a:r>
              <a:rPr lang="en" sz="1600">
                <a:latin typeface="Times New Roman"/>
                <a:ea typeface="Times New Roman"/>
                <a:cs typeface="Times New Roman"/>
                <a:sym typeface="Times New Roman"/>
              </a:rPr>
              <a:t> prolactin. At parturition, estrogen and progesterone levels drop precipitously and their inhibitory actions cease. Prolactin can then stimulate lactogenesis, and lactation can occur.</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The reason seems to be that the same nervous signals from the breasts to the hypothalamus that cause prolactin secretion during suckling, inhibit secretion of GnRH.</a:t>
            </a:r>
            <a:endParaRPr sz="1600">
              <a:latin typeface="Times New Roman"/>
              <a:ea typeface="Times New Roman"/>
              <a:cs typeface="Times New Roman"/>
              <a:sym typeface="Times New Roman"/>
            </a:endParaRPr>
          </a:p>
        </p:txBody>
      </p:sp>
      <p:sp>
        <p:nvSpPr>
          <p:cNvPr id="270" name="Google Shape;270;p20"/>
          <p:cNvSpPr/>
          <p:nvPr/>
        </p:nvSpPr>
        <p:spPr>
          <a:xfrm>
            <a:off x="528300" y="17959984"/>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71" name="Google Shape;271;p20"/>
          <p:cNvSpPr/>
          <p:nvPr/>
        </p:nvSpPr>
        <p:spPr>
          <a:xfrm>
            <a:off x="-16800" y="17959984"/>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272" name="Google Shape;272;p20"/>
          <p:cNvPicPr preferRelativeResize="0"/>
          <p:nvPr/>
        </p:nvPicPr>
        <p:blipFill>
          <a:blip r:embed="rId3">
            <a:alphaModFix/>
          </a:blip>
          <a:stretch>
            <a:fillRect/>
          </a:stretch>
        </p:blipFill>
        <p:spPr>
          <a:xfrm>
            <a:off x="627975" y="14320657"/>
            <a:ext cx="6153873" cy="3189442"/>
          </a:xfrm>
          <a:prstGeom prst="rect">
            <a:avLst/>
          </a:prstGeom>
          <a:noFill/>
          <a:ln cap="flat" cmpd="sng" w="38100">
            <a:solidFill>
              <a:srgbClr val="8E7CC3"/>
            </a:solidFill>
            <a:prstDash val="solid"/>
            <a:round/>
            <a:headEnd len="sm" w="sm" type="none"/>
            <a:tailEnd len="sm" w="sm" type="none"/>
          </a:ln>
        </p:spPr>
      </p:pic>
      <p:sp>
        <p:nvSpPr>
          <p:cNvPr id="273" name="Google Shape;273;p20"/>
          <p:cNvSpPr/>
          <p:nvPr/>
        </p:nvSpPr>
        <p:spPr>
          <a:xfrm>
            <a:off x="6216025" y="3820225"/>
            <a:ext cx="55500" cy="41520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74" name="Google Shape;274;p20"/>
          <p:cNvSpPr txBox="1"/>
          <p:nvPr/>
        </p:nvSpPr>
        <p:spPr>
          <a:xfrm>
            <a:off x="1121912" y="8081776"/>
            <a:ext cx="107583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Control of Prolactin Secretion</a:t>
            </a:r>
            <a:endParaRPr sz="3600">
              <a:solidFill>
                <a:srgbClr val="F1C232"/>
              </a:solidFill>
              <a:latin typeface="Oswald"/>
              <a:ea typeface="Oswald"/>
              <a:cs typeface="Oswald"/>
              <a:sym typeface="Oswald"/>
            </a:endParaRPr>
          </a:p>
        </p:txBody>
      </p:sp>
      <p:sp>
        <p:nvSpPr>
          <p:cNvPr id="275" name="Google Shape;275;p20"/>
          <p:cNvSpPr/>
          <p:nvPr/>
        </p:nvSpPr>
        <p:spPr>
          <a:xfrm>
            <a:off x="607341" y="820553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76" name="Google Shape;276;p20"/>
          <p:cNvSpPr txBox="1"/>
          <p:nvPr/>
        </p:nvSpPr>
        <p:spPr>
          <a:xfrm>
            <a:off x="627963" y="8810313"/>
            <a:ext cx="7253100" cy="2952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PIH (Dopamine) inhibit its secretion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Exercise increases PRL secretion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Surgical &amp; psychological stress increases PRL secretion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Stimulation of the nipple increases PRL secretion</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During Sleep Prolactin level rises</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During pregnancy prolactin level rises</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TRH increases PRL secretion</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p:txBody>
      </p:sp>
      <p:sp>
        <p:nvSpPr>
          <p:cNvPr id="277" name="Google Shape;277;p20"/>
          <p:cNvSpPr txBox="1"/>
          <p:nvPr/>
        </p:nvSpPr>
        <p:spPr>
          <a:xfrm>
            <a:off x="1096551" y="11450636"/>
            <a:ext cx="112776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8E7CC3"/>
                </a:solidFill>
                <a:latin typeface="Oswald"/>
                <a:ea typeface="Oswald"/>
                <a:cs typeface="Oswald"/>
                <a:sym typeface="Oswald"/>
              </a:rPr>
              <a:t>Abnormalities</a:t>
            </a:r>
            <a:endParaRPr sz="3600">
              <a:solidFill>
                <a:srgbClr val="8E7CC3"/>
              </a:solidFill>
              <a:latin typeface="Oswald"/>
              <a:ea typeface="Oswald"/>
              <a:cs typeface="Oswald"/>
              <a:sym typeface="Oswald"/>
            </a:endParaRPr>
          </a:p>
        </p:txBody>
      </p:sp>
      <p:sp>
        <p:nvSpPr>
          <p:cNvPr id="278" name="Google Shape;278;p20"/>
          <p:cNvSpPr txBox="1"/>
          <p:nvPr/>
        </p:nvSpPr>
        <p:spPr>
          <a:xfrm>
            <a:off x="942500" y="12116000"/>
            <a:ext cx="5685900" cy="1610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 Prolactin deficiency.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Failure to lactate.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Prolactin excess.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Galactorrhea.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Infertility.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Treated by </a:t>
            </a:r>
            <a:r>
              <a:rPr i="1" lang="en" sz="2200">
                <a:latin typeface="Times New Roman"/>
                <a:ea typeface="Times New Roman"/>
                <a:cs typeface="Times New Roman"/>
                <a:sym typeface="Times New Roman"/>
              </a:rPr>
              <a:t>Bromocriptine</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p:txBody>
      </p:sp>
      <p:sp>
        <p:nvSpPr>
          <p:cNvPr id="279" name="Google Shape;279;p20"/>
          <p:cNvSpPr/>
          <p:nvPr/>
        </p:nvSpPr>
        <p:spPr>
          <a:xfrm>
            <a:off x="627946" y="11602752"/>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80" name="Google Shape;280;p20"/>
          <p:cNvPicPr preferRelativeResize="0"/>
          <p:nvPr/>
        </p:nvPicPr>
        <p:blipFill>
          <a:blip r:embed="rId4">
            <a:alphaModFix/>
          </a:blip>
          <a:stretch>
            <a:fillRect/>
          </a:stretch>
        </p:blipFill>
        <p:spPr>
          <a:xfrm>
            <a:off x="7881051" y="9314794"/>
            <a:ext cx="5777174" cy="3792039"/>
          </a:xfrm>
          <a:prstGeom prst="rect">
            <a:avLst/>
          </a:prstGeom>
          <a:noFill/>
          <a:ln cap="flat" cmpd="sng" w="38100">
            <a:solidFill>
              <a:srgbClr val="8E7CC3"/>
            </a:solidFill>
            <a:prstDash val="solid"/>
            <a:round/>
            <a:headEnd len="sm" w="sm" type="none"/>
            <a:tailEnd len="sm" w="sm" type="none"/>
          </a:ln>
        </p:spPr>
      </p:pic>
      <p:sp>
        <p:nvSpPr>
          <p:cNvPr id="281" name="Google Shape;281;p20"/>
          <p:cNvSpPr txBox="1"/>
          <p:nvPr/>
        </p:nvSpPr>
        <p:spPr>
          <a:xfrm>
            <a:off x="7786912" y="13202200"/>
            <a:ext cx="5965500" cy="29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4-5 </a:t>
            </a:r>
            <a:r>
              <a:rPr lang="en" sz="1500">
                <a:solidFill>
                  <a:srgbClr val="999999"/>
                </a:solidFill>
                <a:latin typeface="Times New Roman"/>
                <a:ea typeface="Times New Roman"/>
                <a:cs typeface="Times New Roman"/>
                <a:sym typeface="Times New Roman"/>
              </a:rPr>
              <a:t>After the birth of the baby, the basal level of prolactin secretion returns to the nonpregnant level during the next few weeks. However, each time the mother nurses her baby, nervous signals from the nipples to the hypothalamus cause a 10 to 20-fold surge in prolactin secretion that lasts for about 1 hour. This prolactin acts on the mother’s breasts to keep the mammary glands secreting milk into the alveoli for the subsequent nursing periods. If this prolactin surge is absent or blocked as a result of hypothalamic or pituitary damage or if nursing does not continue, the breasts lose their ability to produce milk within 1 week or so. However, milk production can continue for several years if the child continues to suckle, although the rate of milk formation normally decreases considerably after 7 to 9 months.</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500">
              <a:latin typeface="Times New Roman"/>
              <a:ea typeface="Times New Roman"/>
              <a:cs typeface="Times New Roman"/>
              <a:sym typeface="Times New Roman"/>
            </a:endParaRPr>
          </a:p>
        </p:txBody>
      </p:sp>
      <p:sp>
        <p:nvSpPr>
          <p:cNvPr id="282" name="Google Shape;282;p20"/>
          <p:cNvSpPr txBox="1"/>
          <p:nvPr/>
        </p:nvSpPr>
        <p:spPr>
          <a:xfrm>
            <a:off x="854800" y="17439200"/>
            <a:ext cx="5149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4-4 </a:t>
            </a:r>
            <a:r>
              <a:rPr lang="en" sz="1600">
                <a:solidFill>
                  <a:schemeClr val="dk1"/>
                </a:solidFill>
                <a:latin typeface="Times New Roman"/>
                <a:ea typeface="Times New Roman"/>
                <a:cs typeface="Times New Roman"/>
                <a:sym typeface="Times New Roman"/>
              </a:rPr>
              <a:t>Factors Affecting Prolactin Secretion</a:t>
            </a:r>
            <a:endParaRPr sz="1600">
              <a:latin typeface="Times New Roman"/>
              <a:ea typeface="Times New Roman"/>
              <a:cs typeface="Times New Roman"/>
              <a:sym typeface="Times New Roman"/>
            </a:endParaRPr>
          </a:p>
        </p:txBody>
      </p:sp>
      <p:sp>
        <p:nvSpPr>
          <p:cNvPr id="283" name="Google Shape;283;p20"/>
          <p:cNvSpPr/>
          <p:nvPr/>
        </p:nvSpPr>
        <p:spPr>
          <a:xfrm flipH="1" rot="10800000">
            <a:off x="273250" y="1338425"/>
            <a:ext cx="13394700" cy="1791300"/>
          </a:xfrm>
          <a:prstGeom prst="round1Rect">
            <a:avLst>
              <a:gd fmla="val 16667" name="adj"/>
            </a:avLst>
          </a:prstGeom>
          <a:noFill/>
          <a:ln cap="flat" cmpd="sng" w="9525">
            <a:solidFill>
              <a:srgbClr val="8E7CC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21"/>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9" name="Google Shape;289;p21"/>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90" name="Google Shape;290;p21"/>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Four</a:t>
            </a:r>
            <a:endParaRPr sz="3500">
              <a:latin typeface="Oswald"/>
              <a:ea typeface="Oswald"/>
              <a:cs typeface="Oswald"/>
              <a:sym typeface="Oswald"/>
            </a:endParaRPr>
          </a:p>
        </p:txBody>
      </p:sp>
      <p:sp>
        <p:nvSpPr>
          <p:cNvPr id="291" name="Google Shape;291;p21"/>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ANTERIOR PITUITARY GLAND </a:t>
            </a:r>
            <a:endParaRPr sz="3200">
              <a:solidFill>
                <a:srgbClr val="FFFFFF"/>
              </a:solidFill>
              <a:latin typeface="Oswald"/>
              <a:ea typeface="Oswald"/>
              <a:cs typeface="Oswald"/>
              <a:sym typeface="Oswald"/>
            </a:endParaRPr>
          </a:p>
        </p:txBody>
      </p:sp>
      <p:sp>
        <p:nvSpPr>
          <p:cNvPr id="292" name="Google Shape;292;p21"/>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8</a:t>
            </a:r>
            <a:endParaRPr sz="4500">
              <a:solidFill>
                <a:srgbClr val="FFFFFF"/>
              </a:solidFill>
              <a:latin typeface="Oswald"/>
              <a:ea typeface="Oswald"/>
              <a:cs typeface="Oswald"/>
              <a:sym typeface="Oswald"/>
            </a:endParaRPr>
          </a:p>
        </p:txBody>
      </p:sp>
      <p:sp>
        <p:nvSpPr>
          <p:cNvPr id="293" name="Google Shape;293;p21"/>
          <p:cNvSpPr txBox="1"/>
          <p:nvPr/>
        </p:nvSpPr>
        <p:spPr>
          <a:xfrm>
            <a:off x="1013700" y="1457695"/>
            <a:ext cx="108813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8E7CC3"/>
                </a:solidFill>
                <a:latin typeface="Oswald"/>
                <a:ea typeface="Oswald"/>
                <a:cs typeface="Oswald"/>
                <a:sym typeface="Oswald"/>
              </a:rPr>
              <a:t>Adrenocorticotropic hormone (ACTH)</a:t>
            </a:r>
            <a:endParaRPr sz="3600">
              <a:solidFill>
                <a:srgbClr val="8E7CC3"/>
              </a:solidFill>
              <a:latin typeface="Oswald"/>
              <a:ea typeface="Oswald"/>
              <a:cs typeface="Oswald"/>
              <a:sym typeface="Oswald"/>
            </a:endParaRPr>
          </a:p>
        </p:txBody>
      </p:sp>
      <p:sp>
        <p:nvSpPr>
          <p:cNvPr id="294" name="Google Shape;294;p21"/>
          <p:cNvSpPr/>
          <p:nvPr/>
        </p:nvSpPr>
        <p:spPr>
          <a:xfrm>
            <a:off x="545103" y="1584947"/>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95" name="Google Shape;295;p21"/>
          <p:cNvSpPr txBox="1"/>
          <p:nvPr/>
        </p:nvSpPr>
        <p:spPr>
          <a:xfrm>
            <a:off x="318975" y="2422875"/>
            <a:ext cx="7379400" cy="3278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The ACTH family is derived from a single precursor, pro-opiomelanocortin (POMC).</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ACTH family includes ACTH, </a:t>
            </a:r>
            <a:r>
              <a:rPr lang="en" sz="2200">
                <a:solidFill>
                  <a:srgbClr val="999999"/>
                </a:solidFill>
                <a:latin typeface="Times New Roman"/>
                <a:ea typeface="Times New Roman"/>
                <a:cs typeface="Times New Roman"/>
                <a:sym typeface="Times New Roman"/>
              </a:rPr>
              <a:t>γ- and β-lipotropin,</a:t>
            </a:r>
            <a:r>
              <a:rPr lang="en" sz="2200">
                <a:latin typeface="Times New Roman"/>
                <a:ea typeface="Times New Roman"/>
                <a:cs typeface="Times New Roman"/>
                <a:sym typeface="Times New Roman"/>
              </a:rPr>
              <a:t> β-endorphin, and melanocyte-stimulating hormone (MSH)</a:t>
            </a:r>
            <a:r>
              <a:rPr baseline="30000" lang="en" sz="2200">
                <a:latin typeface="Times New Roman"/>
                <a:ea typeface="Times New Roman"/>
                <a:cs typeface="Times New Roman"/>
                <a:sym typeface="Times New Roman"/>
              </a:rPr>
              <a:t>1</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Synthesized by Corticotrophs (15%)</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Stimulate synthesis and secretion of adrenocortical hormones.</a:t>
            </a:r>
            <a:endParaRPr sz="2200">
              <a:latin typeface="Times New Roman"/>
              <a:ea typeface="Times New Roman"/>
              <a:cs typeface="Times New Roman"/>
              <a:sym typeface="Times New Roman"/>
            </a:endParaRPr>
          </a:p>
        </p:txBody>
      </p:sp>
      <p:sp>
        <p:nvSpPr>
          <p:cNvPr id="296" name="Google Shape;296;p21"/>
          <p:cNvSpPr txBox="1"/>
          <p:nvPr/>
        </p:nvSpPr>
        <p:spPr>
          <a:xfrm>
            <a:off x="27152" y="19175200"/>
            <a:ext cx="14097000" cy="1315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ACTH is the only hormone in this family with well-established physiologic actions in humans. β-Endorphin is an endogenous opiate.</a:t>
            </a:r>
            <a:endParaRPr sz="1600">
              <a:latin typeface="Times New Roman"/>
              <a:ea typeface="Times New Roman"/>
              <a:cs typeface="Times New Roman"/>
              <a:sym typeface="Times New Roman"/>
            </a:endParaRPr>
          </a:p>
        </p:txBody>
      </p:sp>
      <p:pic>
        <p:nvPicPr>
          <p:cNvPr id="297" name="Google Shape;297;p21"/>
          <p:cNvPicPr preferRelativeResize="0"/>
          <p:nvPr/>
        </p:nvPicPr>
        <p:blipFill>
          <a:blip r:embed="rId3">
            <a:alphaModFix/>
          </a:blip>
          <a:stretch>
            <a:fillRect/>
          </a:stretch>
        </p:blipFill>
        <p:spPr>
          <a:xfrm>
            <a:off x="7909634" y="2284397"/>
            <a:ext cx="5648105" cy="3613786"/>
          </a:xfrm>
          <a:prstGeom prst="rect">
            <a:avLst/>
          </a:prstGeom>
          <a:noFill/>
          <a:ln cap="flat" cmpd="sng" w="9525">
            <a:solidFill>
              <a:srgbClr val="000000"/>
            </a:solidFill>
            <a:prstDash val="solid"/>
            <a:round/>
            <a:headEnd len="sm" w="sm" type="none"/>
            <a:tailEnd len="sm" w="sm" type="none"/>
          </a:ln>
        </p:spPr>
      </p:pic>
      <p:sp>
        <p:nvSpPr>
          <p:cNvPr id="298" name="Google Shape;298;p21"/>
          <p:cNvSpPr txBox="1"/>
          <p:nvPr/>
        </p:nvSpPr>
        <p:spPr>
          <a:xfrm>
            <a:off x="7909625" y="5828575"/>
            <a:ext cx="6947700" cy="12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4-6 </a:t>
            </a:r>
            <a:r>
              <a:rPr lang="en" sz="1500">
                <a:latin typeface="Times New Roman"/>
                <a:ea typeface="Times New Roman"/>
                <a:cs typeface="Times New Roman"/>
                <a:sym typeface="Times New Roman"/>
              </a:rPr>
              <a:t>The hormones derived from pro-opiomelanocortin (POMC).</a:t>
            </a:r>
            <a:endParaRPr sz="1500">
              <a:latin typeface="Times New Roman"/>
              <a:ea typeface="Times New Roman"/>
              <a:cs typeface="Times New Roman"/>
              <a:sym typeface="Times New Roman"/>
            </a:endParaRPr>
          </a:p>
        </p:txBody>
      </p:sp>
      <p:pic>
        <p:nvPicPr>
          <p:cNvPr id="299" name="Google Shape;299;p21"/>
          <p:cNvPicPr preferRelativeResize="0"/>
          <p:nvPr/>
        </p:nvPicPr>
        <p:blipFill>
          <a:blip r:embed="rId4">
            <a:alphaModFix/>
          </a:blip>
          <a:stretch>
            <a:fillRect/>
          </a:stretch>
        </p:blipFill>
        <p:spPr>
          <a:xfrm>
            <a:off x="188018" y="6548351"/>
            <a:ext cx="7838426" cy="4701400"/>
          </a:xfrm>
          <a:prstGeom prst="rect">
            <a:avLst/>
          </a:prstGeom>
          <a:noFill/>
          <a:ln cap="flat" cmpd="sng" w="9525">
            <a:solidFill>
              <a:srgbClr val="000000"/>
            </a:solidFill>
            <a:prstDash val="solid"/>
            <a:round/>
            <a:headEnd len="sm" w="sm" type="none"/>
            <a:tailEnd len="sm" w="sm" type="none"/>
          </a:ln>
        </p:spPr>
      </p:pic>
      <p:pic>
        <p:nvPicPr>
          <p:cNvPr id="300" name="Google Shape;300;p21"/>
          <p:cNvPicPr preferRelativeResize="0"/>
          <p:nvPr/>
        </p:nvPicPr>
        <p:blipFill>
          <a:blip r:embed="rId5">
            <a:alphaModFix/>
          </a:blip>
          <a:stretch>
            <a:fillRect/>
          </a:stretch>
        </p:blipFill>
        <p:spPr>
          <a:xfrm>
            <a:off x="8254439" y="6548362"/>
            <a:ext cx="5451274" cy="5182075"/>
          </a:xfrm>
          <a:prstGeom prst="rect">
            <a:avLst/>
          </a:prstGeom>
          <a:noFill/>
          <a:ln cap="flat" cmpd="sng" w="9525">
            <a:solidFill>
              <a:srgbClr val="000000"/>
            </a:solidFill>
            <a:prstDash val="solid"/>
            <a:round/>
            <a:headEnd len="sm" w="sm" type="none"/>
            <a:tailEnd len="sm" w="sm" type="none"/>
          </a:ln>
        </p:spPr>
      </p:pic>
      <p:sp>
        <p:nvSpPr>
          <p:cNvPr id="301" name="Google Shape;301;p21"/>
          <p:cNvSpPr txBox="1"/>
          <p:nvPr/>
        </p:nvSpPr>
        <p:spPr>
          <a:xfrm>
            <a:off x="188025" y="11249756"/>
            <a:ext cx="69477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4-7 </a:t>
            </a:r>
            <a:r>
              <a:rPr lang="en" sz="1600">
                <a:latin typeface="Times New Roman"/>
                <a:ea typeface="Times New Roman"/>
                <a:cs typeface="Times New Roman"/>
                <a:sym typeface="Times New Roman"/>
              </a:rPr>
              <a:t>Factors affecting ACTH secretion.</a:t>
            </a:r>
            <a:endParaRPr sz="1600">
              <a:latin typeface="Times New Roman"/>
              <a:ea typeface="Times New Roman"/>
              <a:cs typeface="Times New Roman"/>
              <a:sym typeface="Times New Roman"/>
            </a:endParaRPr>
          </a:p>
        </p:txBody>
      </p:sp>
      <p:sp>
        <p:nvSpPr>
          <p:cNvPr id="302" name="Google Shape;302;p21"/>
          <p:cNvSpPr txBox="1"/>
          <p:nvPr/>
        </p:nvSpPr>
        <p:spPr>
          <a:xfrm>
            <a:off x="8322800" y="11730438"/>
            <a:ext cx="70494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erriweather"/>
                <a:ea typeface="Merriweather"/>
                <a:cs typeface="Merriweather"/>
                <a:sym typeface="Merriweather"/>
              </a:rPr>
              <a:t>Figure</a:t>
            </a:r>
            <a:r>
              <a:rPr b="1" lang="en" sz="1800">
                <a:solidFill>
                  <a:schemeClr val="dk1"/>
                </a:solidFill>
                <a:latin typeface="Merriweather"/>
                <a:ea typeface="Merriweather"/>
                <a:cs typeface="Merriweather"/>
                <a:sym typeface="Merriweather"/>
              </a:rPr>
              <a:t> 4-8 </a:t>
            </a:r>
            <a:r>
              <a:rPr lang="en" sz="1600">
                <a:latin typeface="Times New Roman"/>
                <a:ea typeface="Times New Roman"/>
                <a:cs typeface="Times New Roman"/>
                <a:sym typeface="Times New Roman"/>
              </a:rPr>
              <a:t>Regulation of cortisol secretion.</a:t>
            </a:r>
            <a:endParaRPr sz="1600">
              <a:latin typeface="Times New Roman"/>
              <a:ea typeface="Times New Roman"/>
              <a:cs typeface="Times New Roman"/>
              <a:sym typeface="Times New Roman"/>
            </a:endParaRPr>
          </a:p>
        </p:txBody>
      </p:sp>
      <p:sp>
        <p:nvSpPr>
          <p:cNvPr id="303" name="Google Shape;303;p21"/>
          <p:cNvSpPr/>
          <p:nvPr/>
        </p:nvSpPr>
        <p:spPr>
          <a:xfrm>
            <a:off x="545100" y="187417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304" name="Google Shape;304;p21"/>
          <p:cNvSpPr/>
          <p:nvPr/>
        </p:nvSpPr>
        <p:spPr>
          <a:xfrm>
            <a:off x="0" y="18741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305" name="Google Shape;305;p21"/>
          <p:cNvPicPr preferRelativeResize="0"/>
          <p:nvPr/>
        </p:nvPicPr>
        <p:blipFill rotWithShape="1">
          <a:blip r:embed="rId6">
            <a:alphaModFix/>
          </a:blip>
          <a:srcRect b="12794" l="0" r="0" t="30816"/>
          <a:stretch/>
        </p:blipFill>
        <p:spPr>
          <a:xfrm>
            <a:off x="545100" y="12967659"/>
            <a:ext cx="12922850" cy="5465516"/>
          </a:xfrm>
          <a:prstGeom prst="rect">
            <a:avLst/>
          </a:prstGeom>
          <a:noFill/>
          <a:ln cap="flat" cmpd="sng" w="9525">
            <a:solidFill>
              <a:srgbClr val="000000"/>
            </a:solidFill>
            <a:prstDash val="solid"/>
            <a:round/>
            <a:headEnd len="sm" w="sm" type="none"/>
            <a:tailEnd len="sm" w="sm" type="none"/>
          </a:ln>
        </p:spPr>
      </p:pic>
      <p:sp>
        <p:nvSpPr>
          <p:cNvPr id="306" name="Google Shape;306;p21"/>
          <p:cNvSpPr/>
          <p:nvPr/>
        </p:nvSpPr>
        <p:spPr>
          <a:xfrm>
            <a:off x="545103" y="1228694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07" name="Google Shape;307;p21"/>
          <p:cNvSpPr txBox="1"/>
          <p:nvPr/>
        </p:nvSpPr>
        <p:spPr>
          <a:xfrm>
            <a:off x="1013700" y="12162282"/>
            <a:ext cx="10312500" cy="9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Summary </a:t>
            </a:r>
            <a:endParaRPr sz="3600">
              <a:solidFill>
                <a:srgbClr val="F1C232"/>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