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9935825" cx="14097000"/>
  <p:notesSz cx="6858000" cy="9144000"/>
  <p:embeddedFontLst>
    <p:embeddedFont>
      <p:font typeface="Oswald"/>
      <p:regular r:id="rId16"/>
      <p:bold r:id="rId17"/>
    </p:embeddedFont>
    <p:embeddedFont>
      <p:font typeface="Ex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79">
          <p15:clr>
            <a:srgbClr val="A4A3A4"/>
          </p15:clr>
        </p15:guide>
        <p15:guide id="2" pos="4440">
          <p15:clr>
            <a:srgbClr val="A4A3A4"/>
          </p15:clr>
        </p15:guide>
        <p15:guide id="3">
          <p15:clr>
            <a:srgbClr val="9AA0A6"/>
          </p15:clr>
        </p15:guide>
        <p15:guide id="4" pos="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21C5DF9-F5EB-4C3D-8AF9-245B254DAA1B}">
  <a:tblStyle styleId="{821C5DF9-F5EB-4C3D-8AF9-245B254DAA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79" orient="horz"/>
        <p:guide pos="4440"/>
        <p:guide/>
        <p:guide pos="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Ex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19" Type="http://schemas.openxmlformats.org/officeDocument/2006/relationships/font" Target="fonts/Exo-bold.fntdata"/><Relationship Id="rId18" Type="http://schemas.openxmlformats.org/officeDocument/2006/relationships/font" Target="fonts/Ex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8be8cb29_0_149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8be8cb2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4f9ba87545e440_0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4f9ba87545e4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5d3f182c238ac8_51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5d3f182c238ac8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05d3f182c238ac8_27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05d3f182c238ac8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c8d431204818a_0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cc8d431204818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2bd9ac35e_0_489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2bd9ac35e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2bd9ac35e_0_121:notes"/>
          <p:cNvSpPr/>
          <p:nvPr>
            <p:ph idx="2" type="sldImg"/>
          </p:nvPr>
        </p:nvSpPr>
        <p:spPr>
          <a:xfrm>
            <a:off x="221696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2bd9ac35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58be8cb29_0_315:notes"/>
          <p:cNvSpPr/>
          <p:nvPr>
            <p:ph idx="2" type="sldImg"/>
          </p:nvPr>
        </p:nvSpPr>
        <p:spPr>
          <a:xfrm>
            <a:off x="2216979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58be8cb2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58be8cb29_0_321:notes"/>
          <p:cNvSpPr/>
          <p:nvPr>
            <p:ph idx="2" type="sldImg"/>
          </p:nvPr>
        </p:nvSpPr>
        <p:spPr>
          <a:xfrm>
            <a:off x="2216979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758be8cb2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80550" y="2885918"/>
            <a:ext cx="13135800" cy="7955700"/>
          </a:xfrm>
          <a:prstGeom prst="rect">
            <a:avLst/>
          </a:prstGeom>
        </p:spPr>
        <p:txBody>
          <a:bodyPr anchorCtr="0" anchor="b" bIns="212075" lIns="212075" spcFirstLastPara="1" rIns="212075" wrap="square" tIns="21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80538" y="10984859"/>
            <a:ext cx="13135800" cy="30720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80538" y="4287259"/>
            <a:ext cx="13135800" cy="7610400"/>
          </a:xfrm>
          <a:prstGeom prst="rect">
            <a:avLst/>
          </a:prstGeom>
        </p:spPr>
        <p:txBody>
          <a:bodyPr anchorCtr="0" anchor="b" bIns="212075" lIns="212075" spcFirstLastPara="1" rIns="212075" wrap="square" tIns="21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800"/>
              <a:buNone/>
              <a:defRPr sz="27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80538" y="12217791"/>
            <a:ext cx="13135800" cy="50418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95300" lvl="0" marL="45720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/>
            </a:lvl1pPr>
            <a:lvl2pPr indent="-431800" lvl="1" marL="914400" algn="ctr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 algn="ctr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 algn="ctr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 algn="ctr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 algn="ctr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 algn="ctr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 algn="ctr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 algn="ctr">
              <a:spcBef>
                <a:spcPts val="3700"/>
              </a:spcBef>
              <a:spcAft>
                <a:spcPts val="370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80538" y="8336535"/>
            <a:ext cx="13135800" cy="32628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80538" y="1724884"/>
            <a:ext cx="13135800" cy="2219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80538" y="4466908"/>
            <a:ext cx="13135800" cy="13241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95300" lvl="0" marL="457200">
              <a:spcBef>
                <a:spcPts val="0"/>
              </a:spcBef>
              <a:spcAft>
                <a:spcPts val="0"/>
              </a:spcAft>
              <a:buSzPts val="4200"/>
              <a:buChar char="●"/>
              <a:defRPr/>
            </a:lvl1pPr>
            <a:lvl2pPr indent="-431800" lvl="1" marL="9144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>
              <a:spcBef>
                <a:spcPts val="3700"/>
              </a:spcBef>
              <a:spcAft>
                <a:spcPts val="370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80538" y="1724884"/>
            <a:ext cx="13135800" cy="2219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80538" y="4466908"/>
            <a:ext cx="6166500" cy="13241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06400" lvl="1" marL="9144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2pPr>
            <a:lvl3pPr indent="-406400" lvl="2" marL="13716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3700"/>
              </a:spcBef>
              <a:spcAft>
                <a:spcPts val="370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449950" y="4466908"/>
            <a:ext cx="6166500" cy="13241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06400" lvl="1" marL="9144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2pPr>
            <a:lvl3pPr indent="-406400" lvl="2" marL="13716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3700"/>
              </a:spcBef>
              <a:spcAft>
                <a:spcPts val="370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80538" y="1724884"/>
            <a:ext cx="13135800" cy="22197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80538" y="2153464"/>
            <a:ext cx="4329000" cy="2928900"/>
          </a:xfrm>
          <a:prstGeom prst="rect">
            <a:avLst/>
          </a:prstGeom>
        </p:spPr>
        <p:txBody>
          <a:bodyPr anchorCtr="0" anchor="b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80538" y="5385987"/>
            <a:ext cx="4329000" cy="123231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2pPr>
            <a:lvl3pPr indent="-406400" lvl="2" marL="13716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>
              <a:spcBef>
                <a:spcPts val="370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>
              <a:spcBef>
                <a:spcPts val="370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370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3700"/>
              </a:spcBef>
              <a:spcAft>
                <a:spcPts val="370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55802" y="1744748"/>
            <a:ext cx="9816900" cy="158556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048500" y="-484"/>
            <a:ext cx="7048500" cy="1993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12075" lIns="212075" spcFirstLastPara="1" rIns="212075" wrap="square" tIns="21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9313" y="4779695"/>
            <a:ext cx="6236400" cy="5745300"/>
          </a:xfrm>
          <a:prstGeom prst="rect">
            <a:avLst/>
          </a:prstGeom>
        </p:spPr>
        <p:txBody>
          <a:bodyPr anchorCtr="0" anchor="b" bIns="212075" lIns="212075" spcFirstLastPara="1" rIns="212075" wrap="square" tIns="21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9313" y="10864511"/>
            <a:ext cx="6236400" cy="4787100"/>
          </a:xfrm>
          <a:prstGeom prst="rect">
            <a:avLst/>
          </a:prstGeom>
        </p:spPr>
        <p:txBody>
          <a:bodyPr anchorCtr="0" anchor="t" bIns="212075" lIns="212075" spcFirstLastPara="1" rIns="212075" wrap="square" tIns="212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615063" y="2806461"/>
            <a:ext cx="5915400" cy="143220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indent="-495300" lvl="0" marL="457200">
              <a:spcBef>
                <a:spcPts val="0"/>
              </a:spcBef>
              <a:spcAft>
                <a:spcPts val="0"/>
              </a:spcAft>
              <a:buSzPts val="4200"/>
              <a:buChar char="●"/>
              <a:defRPr/>
            </a:lvl1pPr>
            <a:lvl2pPr indent="-431800" lvl="1" marL="9144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2pPr>
            <a:lvl3pPr indent="-431800" lvl="2" marL="1371600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3pPr>
            <a:lvl4pPr indent="-431800" lvl="3" marL="1828800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4pPr>
            <a:lvl5pPr indent="-431800" lvl="4" marL="22860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5pPr>
            <a:lvl6pPr indent="-431800" lvl="5" marL="2743200">
              <a:spcBef>
                <a:spcPts val="3700"/>
              </a:spcBef>
              <a:spcAft>
                <a:spcPts val="0"/>
              </a:spcAft>
              <a:buSzPts val="3200"/>
              <a:buChar char="■"/>
              <a:defRPr/>
            </a:lvl6pPr>
            <a:lvl7pPr indent="-431800" lvl="6" marL="3200400">
              <a:spcBef>
                <a:spcPts val="3700"/>
              </a:spcBef>
              <a:spcAft>
                <a:spcPts val="0"/>
              </a:spcAft>
              <a:buSzPts val="3200"/>
              <a:buChar char="●"/>
              <a:defRPr/>
            </a:lvl7pPr>
            <a:lvl8pPr indent="-431800" lvl="7" marL="3657600">
              <a:spcBef>
                <a:spcPts val="3700"/>
              </a:spcBef>
              <a:spcAft>
                <a:spcPts val="0"/>
              </a:spcAft>
              <a:buSzPts val="3200"/>
              <a:buChar char="○"/>
              <a:defRPr/>
            </a:lvl8pPr>
            <a:lvl9pPr indent="-431800" lvl="8" marL="4114800">
              <a:spcBef>
                <a:spcPts val="3700"/>
              </a:spcBef>
              <a:spcAft>
                <a:spcPts val="3700"/>
              </a:spcAft>
              <a:buSzPts val="3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80538" y="16397395"/>
            <a:ext cx="9248100" cy="23454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80538" y="1724884"/>
            <a:ext cx="131358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2075" lIns="212075" spcFirstLastPara="1" rIns="212075" wrap="square" tIns="2120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80538" y="4466908"/>
            <a:ext cx="13135800" cy="13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2075" lIns="212075" spcFirstLastPara="1" rIns="212075" wrap="square" tIns="212075">
            <a:noAutofit/>
          </a:bodyPr>
          <a:lstStyle>
            <a:lvl1pPr indent="-495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1pPr>
            <a:lvl2pPr indent="-431800" lvl="1" marL="9144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  <a:defRPr sz="3200">
                <a:solidFill>
                  <a:schemeClr val="dk2"/>
                </a:solidFill>
              </a:defRPr>
            </a:lvl2pPr>
            <a:lvl3pPr indent="-431800" lvl="2" marL="13716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>
                <a:solidFill>
                  <a:schemeClr val="dk2"/>
                </a:solidFill>
              </a:defRPr>
            </a:lvl3pPr>
            <a:lvl4pPr indent="-431800" lvl="3" marL="18288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4pPr>
            <a:lvl5pPr indent="-431800" lvl="4" marL="22860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  <a:defRPr sz="3200">
                <a:solidFill>
                  <a:schemeClr val="dk2"/>
                </a:solidFill>
              </a:defRPr>
            </a:lvl5pPr>
            <a:lvl6pPr indent="-431800" lvl="5" marL="27432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>
                <a:solidFill>
                  <a:schemeClr val="dk2"/>
                </a:solidFill>
              </a:defRPr>
            </a:lvl6pPr>
            <a:lvl7pPr indent="-431800" lvl="6" marL="32004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7pPr>
            <a:lvl8pPr indent="-431800" lvl="7" marL="365760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200"/>
              <a:buChar char="○"/>
              <a:defRPr sz="3200">
                <a:solidFill>
                  <a:schemeClr val="dk2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3200"/>
              <a:buChar char="■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061706" y="18074283"/>
            <a:ext cx="8460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2075" lIns="212075" spcFirstLastPara="1" rIns="212075" wrap="square" tIns="212075">
            <a:noAutofit/>
          </a:bodyPr>
          <a:lstStyle>
            <a:lvl1pPr lvl="0" algn="r">
              <a:buNone/>
              <a:defRPr sz="2300">
                <a:solidFill>
                  <a:schemeClr val="dk2"/>
                </a:solidFill>
              </a:defRPr>
            </a:lvl1pPr>
            <a:lvl2pPr lvl="1" algn="r">
              <a:buNone/>
              <a:defRPr sz="2300">
                <a:solidFill>
                  <a:schemeClr val="dk2"/>
                </a:solidFill>
              </a:defRPr>
            </a:lvl2pPr>
            <a:lvl3pPr lvl="2" algn="r">
              <a:buNone/>
              <a:defRPr sz="2300">
                <a:solidFill>
                  <a:schemeClr val="dk2"/>
                </a:solidFill>
              </a:defRPr>
            </a:lvl3pPr>
            <a:lvl4pPr lvl="3" algn="r">
              <a:buNone/>
              <a:defRPr sz="2300">
                <a:solidFill>
                  <a:schemeClr val="dk2"/>
                </a:solidFill>
              </a:defRPr>
            </a:lvl4pPr>
            <a:lvl5pPr lvl="4" algn="r">
              <a:buNone/>
              <a:defRPr sz="2300">
                <a:solidFill>
                  <a:schemeClr val="dk2"/>
                </a:solidFill>
              </a:defRPr>
            </a:lvl5pPr>
            <a:lvl6pPr lvl="5" algn="r">
              <a:buNone/>
              <a:defRPr sz="2300">
                <a:solidFill>
                  <a:schemeClr val="dk2"/>
                </a:solidFill>
              </a:defRPr>
            </a:lvl6pPr>
            <a:lvl7pPr lvl="6" algn="r">
              <a:buNone/>
              <a:defRPr sz="2300">
                <a:solidFill>
                  <a:schemeClr val="dk2"/>
                </a:solidFill>
              </a:defRPr>
            </a:lvl7pPr>
            <a:lvl8pPr lvl="7" algn="r">
              <a:buNone/>
              <a:defRPr sz="2300">
                <a:solidFill>
                  <a:schemeClr val="dk2"/>
                </a:solidFill>
              </a:defRPr>
            </a:lvl8pPr>
            <a:lvl9pPr lvl="8" algn="r">
              <a:buNone/>
              <a:defRPr sz="2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hyperlink" Target="https://docs.google.com/presentation/d/1ynPb9i0-P4zuPXFz6A5qslHVNVc11TqphtxRHahRKE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097000" cy="199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981475" y="19427250"/>
            <a:ext cx="456600" cy="381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69525" y="19334050"/>
            <a:ext cx="1932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MALE SLIDES</a:t>
            </a:r>
            <a:endParaRPr sz="2400">
              <a:solidFill>
                <a:srgbClr val="8E7CC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88950" y="19410400"/>
            <a:ext cx="456600" cy="381300"/>
          </a:xfrm>
          <a:prstGeom prst="rect">
            <a:avLst/>
          </a:prstGeom>
          <a:solidFill>
            <a:srgbClr val="CC4125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0825" y="19325625"/>
            <a:ext cx="1743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4125"/>
                </a:solidFill>
                <a:latin typeface="Oswald"/>
                <a:ea typeface="Oswald"/>
                <a:cs typeface="Oswald"/>
                <a:sym typeface="Oswald"/>
              </a:rPr>
              <a:t>IMPORTANT</a:t>
            </a:r>
            <a:endParaRPr sz="2400">
              <a:solidFill>
                <a:srgbClr val="CC41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458025" y="19342475"/>
            <a:ext cx="1932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818E"/>
                </a:solidFill>
                <a:latin typeface="Oswald"/>
                <a:ea typeface="Oswald"/>
                <a:cs typeface="Oswald"/>
                <a:sym typeface="Oswald"/>
              </a:rPr>
              <a:t>FEMALE SLIDES</a:t>
            </a:r>
            <a:endParaRPr sz="2400">
              <a:solidFill>
                <a:srgbClr val="4581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1087125" y="19410400"/>
            <a:ext cx="456600" cy="3813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1589000" y="19325625"/>
            <a:ext cx="26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  <a:latin typeface="Oswald"/>
                <a:ea typeface="Oswald"/>
                <a:cs typeface="Oswald"/>
                <a:sym typeface="Oswald"/>
              </a:rPr>
              <a:t>LECTURER’S NOTES</a:t>
            </a:r>
            <a:endParaRPr sz="2400">
              <a:solidFill>
                <a:srgbClr val="B45F0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009500" y="19418825"/>
            <a:ext cx="456600" cy="381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511375" y="19334050"/>
            <a:ext cx="1932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EXTRA</a:t>
            </a:r>
            <a:endParaRPr sz="24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956150" y="19427250"/>
            <a:ext cx="456600" cy="3813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88950" y="7423875"/>
            <a:ext cx="132456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LECTURE </a:t>
            </a:r>
            <a:r>
              <a:rPr lang="en" sz="560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V</a:t>
            </a:r>
            <a:r>
              <a:rPr lang="en" sz="560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" sz="560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 sz="5600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8868350" y="18452325"/>
            <a:ext cx="52854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434343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/>
              </a:rPr>
              <a:t>EDITING FILE</a:t>
            </a:r>
            <a:endParaRPr sz="41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800000">
            <a:off x="302750" y="1527350"/>
            <a:ext cx="13446000" cy="39318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780250" y="1174841"/>
            <a:ext cx="134460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83700" y="1174841"/>
            <a:ext cx="1887300" cy="43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31315" y="1165741"/>
            <a:ext cx="1887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OBJECTIVES</a:t>
            </a:r>
            <a:endParaRPr sz="2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POSTERIOR PITUITARY GLAND</a:t>
            </a:r>
            <a:r>
              <a:rPr lang="en" sz="3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880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71500" y="1576525"/>
            <a:ext cx="129540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Describe the posterior pituitary relationship with the hypothalamus(hypothalamic control).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List the target organs and functional effects and Control of secretion of oxytocin.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Name the stimuli for oxytocin release in relation to its reproductive and lactation functions.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List th</a:t>
            </a: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 target cells for vasopressin and explain why vasopressin is also known as antidiuretic hormone.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Describe the stimuli and mechanisms that control vasopressin secretion.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Identify disease states caused by a) over-secretion, and b) under-secretion of vasopressin and list the principle symptoms of each.</a:t>
            </a:r>
            <a:endParaRPr sz="2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351950" y="6606401"/>
            <a:ext cx="754106" cy="845997"/>
            <a:chOff x="4630955" y="3996981"/>
            <a:chExt cx="914400" cy="1828787"/>
          </a:xfrm>
        </p:grpSpPr>
        <p:sp>
          <p:nvSpPr>
            <p:cNvPr id="82" name="Google Shape;82;p14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351950" y="7481215"/>
            <a:ext cx="754106" cy="845997"/>
            <a:chOff x="4630955" y="3996981"/>
            <a:chExt cx="914400" cy="1828787"/>
          </a:xfrm>
        </p:grpSpPr>
        <p:sp>
          <p:nvSpPr>
            <p:cNvPr id="85" name="Google Shape;85;p14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4"/>
          <p:cNvSpPr txBox="1"/>
          <p:nvPr/>
        </p:nvSpPr>
        <p:spPr>
          <a:xfrm>
            <a:off x="778025" y="5808525"/>
            <a:ext cx="79194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>
              <a:solidFill>
                <a:srgbClr val="F1C232"/>
              </a:solidFill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>
            <a:off x="351950" y="8356025"/>
            <a:ext cx="754106" cy="845997"/>
            <a:chOff x="4630955" y="3996981"/>
            <a:chExt cx="914400" cy="1828787"/>
          </a:xfrm>
        </p:grpSpPr>
        <p:sp>
          <p:nvSpPr>
            <p:cNvPr id="89" name="Google Shape;89;p14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4"/>
          <p:cNvSpPr txBox="1"/>
          <p:nvPr/>
        </p:nvSpPr>
        <p:spPr>
          <a:xfrm>
            <a:off x="1105907" y="6683964"/>
            <a:ext cx="69948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synthesize hormones</a:t>
            </a:r>
            <a:endParaRPr sz="2100"/>
          </a:p>
        </p:txBody>
      </p:sp>
      <p:sp>
        <p:nvSpPr>
          <p:cNvPr id="92" name="Google Shape;92;p14"/>
          <p:cNvSpPr txBox="1"/>
          <p:nvPr/>
        </p:nvSpPr>
        <p:spPr>
          <a:xfrm>
            <a:off x="989800" y="7061826"/>
            <a:ext cx="61698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Synthesize in the supraoptic and paraventricular nuclei of the hypothalamus </a:t>
            </a:r>
            <a:r>
              <a:rPr baseline="30000" lang="en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151475" y="7518275"/>
            <a:ext cx="61698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axon terminals of hypothalamic neurons</a:t>
            </a:r>
            <a:endParaRPr sz="2100"/>
          </a:p>
        </p:txBody>
      </p:sp>
      <p:sp>
        <p:nvSpPr>
          <p:cNvPr id="94" name="Google Shape;94;p14"/>
          <p:cNvSpPr txBox="1"/>
          <p:nvPr/>
        </p:nvSpPr>
        <p:spPr>
          <a:xfrm>
            <a:off x="1151487" y="8438707"/>
            <a:ext cx="5568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Secretions of the posterior pituitary are controlled by </a:t>
            </a: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Nervous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 signals from hypothalamus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31328" y="5930402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20643" l="45407" r="30416" t="37244"/>
          <a:stretch/>
        </p:blipFill>
        <p:spPr>
          <a:xfrm>
            <a:off x="9807425" y="5632763"/>
            <a:ext cx="3114598" cy="339068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7025" y="10050938"/>
            <a:ext cx="2100350" cy="24976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080" y="9996963"/>
            <a:ext cx="2809995" cy="2497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p14"/>
          <p:cNvSpPr txBox="1"/>
          <p:nvPr/>
        </p:nvSpPr>
        <p:spPr>
          <a:xfrm>
            <a:off x="835425" y="9359425"/>
            <a:ext cx="79194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5818E"/>
                </a:solidFill>
                <a:latin typeface="Oswald"/>
                <a:ea typeface="Oswald"/>
                <a:cs typeface="Oswald"/>
                <a:sym typeface="Oswald"/>
              </a:rPr>
              <a:t>Pituicytes Function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44825" y="9926575"/>
            <a:ext cx="56511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glial cells of the posterior pituitary,</a:t>
            </a:r>
            <a:endParaRPr sz="17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361802" y="11016587"/>
            <a:ext cx="783313" cy="914811"/>
            <a:chOff x="2391948" y="1635646"/>
            <a:chExt cx="805546" cy="1584088"/>
          </a:xfrm>
        </p:grpSpPr>
        <p:sp>
          <p:nvSpPr>
            <p:cNvPr id="102" name="Google Shape;102;p1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361842" y="12307283"/>
            <a:ext cx="783313" cy="914811"/>
            <a:chOff x="2391948" y="1635646"/>
            <a:chExt cx="805546" cy="1584088"/>
          </a:xfrm>
        </p:grpSpPr>
        <p:sp>
          <p:nvSpPr>
            <p:cNvPr id="105" name="Google Shape;105;p1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" name="Google Shape;10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940" y="11043814"/>
            <a:ext cx="265128" cy="4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063" y="12445650"/>
            <a:ext cx="605145" cy="1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444825" y="10262625"/>
            <a:ext cx="76761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They’re NOT a simple glial cells. They have spots, when hormone demand or not needed the pituicytes engulf or completely surround neurosecretory axons.</a:t>
            </a:r>
            <a:endParaRPr sz="17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235588" y="10950050"/>
            <a:ext cx="49212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It forms physical and chemical barrier between nerve terminal and blood vessels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211838" y="12232415"/>
            <a:ext cx="49671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Amplify auto receptor negative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 </a:t>
            </a:r>
            <a:r>
              <a:rPr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30000"/>
          </a:p>
        </p:txBody>
      </p:sp>
      <p:sp>
        <p:nvSpPr>
          <p:cNvPr id="112" name="Google Shape;112;p14"/>
          <p:cNvSpPr txBox="1"/>
          <p:nvPr/>
        </p:nvSpPr>
        <p:spPr>
          <a:xfrm>
            <a:off x="1241988" y="12591050"/>
            <a:ext cx="40278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satisfaction (Autoregulation)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332978" y="9463552"/>
            <a:ext cx="468600" cy="433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740325" y="13932562"/>
            <a:ext cx="4463100" cy="1534500"/>
          </a:xfrm>
          <a:prstGeom prst="homePlate">
            <a:avLst>
              <a:gd fmla="val 50000" name="adj"/>
            </a:avLst>
          </a:prstGeom>
          <a:noFill/>
          <a:ln cap="flat" cmpd="sng" w="476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895308" y="13932562"/>
            <a:ext cx="5158800" cy="1534500"/>
          </a:xfrm>
          <a:prstGeom prst="chevron">
            <a:avLst>
              <a:gd fmla="val 50000" name="adj"/>
            </a:avLst>
          </a:prstGeom>
          <a:noFill/>
          <a:ln cap="flat" cmpd="sng" w="476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7763575" y="13932562"/>
            <a:ext cx="5158800" cy="1534500"/>
          </a:xfrm>
          <a:prstGeom prst="chevron">
            <a:avLst>
              <a:gd fmla="val 50000" name="adj"/>
            </a:avLst>
          </a:prstGeom>
          <a:noFill/>
          <a:ln cap="flat" cmpd="sng" w="476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858175" y="13116582"/>
            <a:ext cx="11664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Synthesis of</a:t>
            </a: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ADH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901157" y="13932562"/>
            <a:ext cx="32607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Synthesized as pre-prohormone and processed into a nonapeptide (nine amino acids).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5066350" y="13971128"/>
            <a:ext cx="31146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Synthesized in the cell bodies of hypothalamic neurons (supraoptic nucleus)</a:t>
            </a:r>
            <a:r>
              <a:rPr baseline="30000" lang="en" sz="2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8983600" y="13925825"/>
            <a:ext cx="31146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Stored in the neurohypophysis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(posterior pituitary)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55728" y="13262227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772375" y="15581120"/>
            <a:ext cx="79194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Receptors</a:t>
            </a: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of ADH </a:t>
            </a: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(Vasopressin)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44328" y="15733527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4"/>
          <p:cNvCxnSpPr/>
          <p:nvPr/>
        </p:nvCxnSpPr>
        <p:spPr>
          <a:xfrm>
            <a:off x="736913" y="16888487"/>
            <a:ext cx="11995800" cy="6900"/>
          </a:xfrm>
          <a:prstGeom prst="straightConnector1">
            <a:avLst/>
          </a:prstGeom>
          <a:noFill/>
          <a:ln cap="flat" cmpd="sng" w="25400">
            <a:solidFill>
              <a:srgbClr val="999999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125" name="Google Shape;125;p14"/>
          <p:cNvGrpSpPr/>
          <p:nvPr/>
        </p:nvGrpSpPr>
        <p:grpSpPr>
          <a:xfrm>
            <a:off x="1643150" y="16267136"/>
            <a:ext cx="1593583" cy="1288188"/>
            <a:chOff x="1835696" y="2517293"/>
            <a:chExt cx="792000" cy="792000"/>
          </a:xfrm>
        </p:grpSpPr>
        <p:sp>
          <p:nvSpPr>
            <p:cNvPr id="126" name="Google Shape;126;p14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5979295" y="16267136"/>
            <a:ext cx="1593583" cy="1288188"/>
            <a:chOff x="1835696" y="2517293"/>
            <a:chExt cx="792000" cy="792000"/>
          </a:xfrm>
        </p:grpSpPr>
        <p:sp>
          <p:nvSpPr>
            <p:cNvPr id="129" name="Google Shape;129;p14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10315416" y="16267159"/>
            <a:ext cx="1593583" cy="1288188"/>
            <a:chOff x="4168070" y="2133281"/>
            <a:chExt cx="792000" cy="792000"/>
          </a:xfrm>
        </p:grpSpPr>
        <p:sp>
          <p:nvSpPr>
            <p:cNvPr id="132" name="Google Shape;132;p14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EFEFE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4"/>
          <p:cNvSpPr txBox="1"/>
          <p:nvPr/>
        </p:nvSpPr>
        <p:spPr>
          <a:xfrm>
            <a:off x="1840953" y="16518201"/>
            <a:ext cx="1198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V1A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6177099" y="16502230"/>
            <a:ext cx="1198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V1B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10513269" y="16518201"/>
            <a:ext cx="1198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V2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793450" y="17472175"/>
            <a:ext cx="37569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Mediate vasoconstriction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Found in the liver (glycogenolysis)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4654500" y="17443350"/>
            <a:ext cx="4463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Unique to anterior pituitary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Mediate increased ACTH secretion. </a:t>
            </a:r>
            <a:r>
              <a:rPr lang="en" sz="11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can be hyperpigmentation (dark skin)</a:t>
            </a: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b/c of the stimulatory effect of ACTH precursor molecule on melanocytes.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9236075" y="17437025"/>
            <a:ext cx="45495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Located in the principle cells in distal convoluted tubule and collecting ducts in the kidneys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10112225" y="8776238"/>
            <a:ext cx="1977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5-1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8820575" y="12494638"/>
            <a:ext cx="1977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5-2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11639975" y="12494638"/>
            <a:ext cx="1977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5-3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496725" y="18725463"/>
            <a:ext cx="135855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FOOTNOTES</a:t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-48375" y="18725463"/>
            <a:ext cx="468600" cy="43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-126400" y="19142054"/>
            <a:ext cx="143043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ADH is mainly secreted from the Supraoptic Nucleus, while 1/6th of the total secretion comes from the Paraventricular Nucleus.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Pituicytes envelope the axons when conditions are unfavorable, and is reduced when when secretion is increased either by osmotic stim, or in lactation.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 rot="5396010">
            <a:off x="3554" y="5833779"/>
            <a:ext cx="10338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POSTERIOR PITUITARY GLAND</a:t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1880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722275" y="1425200"/>
            <a:ext cx="79194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Mechanism of Action of</a:t>
            </a: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ADH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15"/>
          <p:cNvSpPr/>
          <p:nvPr/>
        </p:nvSpPr>
        <p:spPr>
          <a:xfrm rot="5396010">
            <a:off x="1704" y="3582733"/>
            <a:ext cx="10338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 rot="5395973">
            <a:off x="7141" y="4600065"/>
            <a:ext cx="10245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15"/>
          <p:cNvGrpSpPr/>
          <p:nvPr/>
        </p:nvGrpSpPr>
        <p:grpSpPr>
          <a:xfrm rot="5396122">
            <a:off x="258614" y="2478482"/>
            <a:ext cx="536156" cy="660442"/>
            <a:chOff x="2186592" y="3408140"/>
            <a:chExt cx="1008000" cy="1008000"/>
          </a:xfrm>
        </p:grpSpPr>
        <p:sp>
          <p:nvSpPr>
            <p:cNvPr id="160" name="Google Shape;160;p15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rot="-5397573">
              <a:off x="2265721" y="3740086"/>
              <a:ext cx="8499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63" name="Google Shape;163;p15"/>
          <p:cNvGrpSpPr/>
          <p:nvPr/>
        </p:nvGrpSpPr>
        <p:grpSpPr>
          <a:xfrm rot="5396122">
            <a:off x="252510" y="3823375"/>
            <a:ext cx="536156" cy="660442"/>
            <a:chOff x="4206972" y="3408140"/>
            <a:chExt cx="1008000" cy="1008000"/>
          </a:xfrm>
        </p:grpSpPr>
        <p:sp>
          <p:nvSpPr>
            <p:cNvPr id="164" name="Google Shape;164;p15"/>
            <p:cNvSpPr/>
            <p:nvPr/>
          </p:nvSpPr>
          <p:spPr>
            <a:xfrm>
              <a:off x="4206972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6" name="Google Shape;166;p15"/>
            <p:cNvSpPr txBox="1"/>
            <p:nvPr/>
          </p:nvSpPr>
          <p:spPr>
            <a:xfrm rot="-5397239">
              <a:off x="4347977" y="3735195"/>
              <a:ext cx="7470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 rot="5396122">
            <a:off x="261794" y="5061871"/>
            <a:ext cx="536156" cy="660442"/>
            <a:chOff x="5611128" y="3408140"/>
            <a:chExt cx="1008000" cy="1008000"/>
          </a:xfrm>
        </p:grpSpPr>
        <p:sp>
          <p:nvSpPr>
            <p:cNvPr id="168" name="Google Shape;168;p15"/>
            <p:cNvSpPr/>
            <p:nvPr/>
          </p:nvSpPr>
          <p:spPr>
            <a:xfrm>
              <a:off x="5611128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 rot="-5397608">
              <a:off x="5691334" y="3733892"/>
              <a:ext cx="862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71" name="Google Shape;171;p15"/>
          <p:cNvGrpSpPr/>
          <p:nvPr/>
        </p:nvGrpSpPr>
        <p:grpSpPr>
          <a:xfrm rot="5396122">
            <a:off x="250664" y="6300360"/>
            <a:ext cx="536156" cy="660442"/>
            <a:chOff x="7015284" y="3403639"/>
            <a:chExt cx="1008000" cy="1008000"/>
          </a:xfrm>
        </p:grpSpPr>
        <p:sp>
          <p:nvSpPr>
            <p:cNvPr id="172" name="Google Shape;172;p15"/>
            <p:cNvSpPr/>
            <p:nvPr/>
          </p:nvSpPr>
          <p:spPr>
            <a:xfrm>
              <a:off x="7015284" y="3403639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4" name="Google Shape;174;p15"/>
            <p:cNvSpPr txBox="1"/>
            <p:nvPr/>
          </p:nvSpPr>
          <p:spPr>
            <a:xfrm rot="-5397608">
              <a:off x="7099951" y="3733892"/>
              <a:ext cx="862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04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75" name="Google Shape;175;p15"/>
          <p:cNvSpPr txBox="1"/>
          <p:nvPr/>
        </p:nvSpPr>
        <p:spPr>
          <a:xfrm>
            <a:off x="932697" y="2365100"/>
            <a:ext cx="60135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ADH binds to V2 receptors on the peritubular (serosal) surface of cells (principle cells</a:t>
            </a:r>
            <a:r>
              <a:rPr baseline="30000" lang="en" sz="21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) of the distal convoluted tubules and medullary collecting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ducts</a:t>
            </a:r>
            <a:r>
              <a:rPr baseline="30000" lang="en" sz="2100"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977113" y="6217936"/>
            <a:ext cx="60135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Increased membrane permeability to water permits back diffusion of solute- free water, resulting in increased urine osmolality (concentrates urine).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900439" y="3649368"/>
            <a:ext cx="60135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binding Cause some changes in adenylate cycles leads to activate it to release cAMP</a:t>
            </a:r>
            <a:endParaRPr sz="21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901355" y="4933657"/>
            <a:ext cx="60135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Via adenylate cyclase/cAMP induces production and insertion of </a:t>
            </a:r>
            <a:r>
              <a:rPr b="1" lang="en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aquaporin2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 into the luminal membrane and enhances permeability of cell to water.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9" name="Google Shape;179;p15"/>
          <p:cNvGrpSpPr/>
          <p:nvPr/>
        </p:nvGrpSpPr>
        <p:grpSpPr>
          <a:xfrm>
            <a:off x="7798629" y="2355220"/>
            <a:ext cx="5326252" cy="4500263"/>
            <a:chOff x="7521925" y="13678525"/>
            <a:chExt cx="6387926" cy="5240176"/>
          </a:xfrm>
        </p:grpSpPr>
        <p:pic>
          <p:nvPicPr>
            <p:cNvPr id="180" name="Google Shape;180;p15"/>
            <p:cNvPicPr preferRelativeResize="0"/>
            <p:nvPr/>
          </p:nvPicPr>
          <p:blipFill rotWithShape="1">
            <a:blip r:embed="rId3">
              <a:alphaModFix/>
            </a:blip>
            <a:srcRect b="4997" l="0" r="0" t="0"/>
            <a:stretch/>
          </p:blipFill>
          <p:spPr>
            <a:xfrm>
              <a:off x="7521925" y="13678525"/>
              <a:ext cx="6387926" cy="5240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5"/>
            <p:cNvPicPr preferRelativeResize="0"/>
            <p:nvPr/>
          </p:nvPicPr>
          <p:blipFill rotWithShape="1">
            <a:blip r:embed="rId3">
              <a:alphaModFix/>
            </a:blip>
            <a:srcRect b="49717" l="42136" r="53583" t="45970"/>
            <a:stretch/>
          </p:blipFill>
          <p:spPr>
            <a:xfrm>
              <a:off x="8986450" y="16294148"/>
              <a:ext cx="273300" cy="2580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 b="60689" l="35358" r="57306" t="31597"/>
            <a:stretch/>
          </p:blipFill>
          <p:spPr>
            <a:xfrm>
              <a:off x="10214075" y="16162597"/>
              <a:ext cx="384000" cy="3489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15"/>
          <p:cNvSpPr txBox="1"/>
          <p:nvPr/>
        </p:nvSpPr>
        <p:spPr>
          <a:xfrm>
            <a:off x="264225" y="7352275"/>
            <a:ext cx="13303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Font typeface="Times New Roman"/>
              <a:buChar char="★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he single most important function of adh is to </a:t>
            </a:r>
            <a:r>
              <a:rPr lang="en" sz="24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conserve body water by reducing urine output.</a:t>
            </a:r>
            <a:endParaRPr sz="24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264228" y="1585165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902863" y="8057300"/>
            <a:ext cx="791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Secretion of</a:t>
            </a: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ADH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9950529" y="9513500"/>
            <a:ext cx="2104200" cy="1291500"/>
          </a:xfrm>
          <a:custGeom>
            <a:rect b="b" l="l" r="r" t="t"/>
            <a:pathLst>
              <a:path extrusionOk="0" h="1260000" w="1260000">
                <a:moveTo>
                  <a:pt x="7071" y="559864"/>
                </a:moveTo>
                <a:lnTo>
                  <a:pt x="63530" y="629997"/>
                </a:lnTo>
                <a:lnTo>
                  <a:pt x="7070" y="700131"/>
                </a:lnTo>
                <a:cubicBezTo>
                  <a:pt x="1323" y="677344"/>
                  <a:pt x="0" y="653827"/>
                  <a:pt x="0" y="630000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398159" y="1260000"/>
                  <a:pt x="195567" y="1134767"/>
                  <a:pt x="88433" y="946937"/>
                </a:cubicBezTo>
                <a:lnTo>
                  <a:pt x="224629" y="777758"/>
                </a:lnTo>
                <a:cubicBezTo>
                  <a:pt x="283667" y="944376"/>
                  <a:pt x="442987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7269496" y="9513500"/>
            <a:ext cx="3046167" cy="129150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4588461" y="9513500"/>
            <a:ext cx="3046167" cy="129150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873288" y="9513501"/>
            <a:ext cx="3046167" cy="129150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15"/>
          <p:cNvCxnSpPr/>
          <p:nvPr/>
        </p:nvCxnSpPr>
        <p:spPr>
          <a:xfrm>
            <a:off x="2917020" y="10865974"/>
            <a:ext cx="0" cy="409500"/>
          </a:xfrm>
          <a:prstGeom prst="straightConnector1">
            <a:avLst/>
          </a:prstGeom>
          <a:noFill/>
          <a:ln cap="flat" cmpd="sng" w="133350">
            <a:solidFill>
              <a:srgbClr val="F3F3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5"/>
          <p:cNvCxnSpPr/>
          <p:nvPr/>
        </p:nvCxnSpPr>
        <p:spPr>
          <a:xfrm>
            <a:off x="5652576" y="10865973"/>
            <a:ext cx="0" cy="409500"/>
          </a:xfrm>
          <a:prstGeom prst="straightConnector1">
            <a:avLst/>
          </a:prstGeom>
          <a:noFill/>
          <a:ln cap="flat" cmpd="sng" w="13335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11028237" y="10865973"/>
            <a:ext cx="0" cy="409500"/>
          </a:xfrm>
          <a:prstGeom prst="straightConnector1">
            <a:avLst/>
          </a:prstGeom>
          <a:noFill/>
          <a:ln cap="flat" cmpd="sng" w="1333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5"/>
          <p:cNvCxnSpPr/>
          <p:nvPr/>
        </p:nvCxnSpPr>
        <p:spPr>
          <a:xfrm>
            <a:off x="8340407" y="10865973"/>
            <a:ext cx="0" cy="409500"/>
          </a:xfrm>
          <a:prstGeom prst="straightConnector1">
            <a:avLst/>
          </a:prstGeom>
          <a:noFill/>
          <a:ln cap="flat" cmpd="sng" w="133350">
            <a:solidFill>
              <a:srgbClr val="FFE5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15"/>
          <p:cNvSpPr txBox="1"/>
          <p:nvPr/>
        </p:nvSpPr>
        <p:spPr>
          <a:xfrm>
            <a:off x="572738" y="8808294"/>
            <a:ext cx="6276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32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2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smotic stimuli</a:t>
            </a:r>
            <a:endParaRPr sz="32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485713" y="11336450"/>
            <a:ext cx="2698800" cy="25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If plasma osmolality is directly increased by administration of solutes, such as sodium, cause ADH release.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164163" y="11336450"/>
            <a:ext cx="26988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Conversely, substances that enter cells rapidly, such as urea, do not change osmotic equilibrium and thus do not stimulate ADH release.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7173313" y="11351675"/>
            <a:ext cx="2646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ADH secretion is very sensitive to changes in osmolality.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9938863" y="11295200"/>
            <a:ext cx="2765400" cy="21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Changes of 1-2% result in increased ADH secretion.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436603" y="8139640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68650" y="13508107"/>
            <a:ext cx="6276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32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Non-</a:t>
            </a:r>
            <a:r>
              <a:rPr lang="en" sz="32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osmotic stimuli</a:t>
            </a:r>
            <a:endParaRPr sz="3200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11159025" y="14448625"/>
            <a:ext cx="1987650" cy="1593900"/>
          </a:xfrm>
          <a:custGeom>
            <a:rect b="b" l="l" r="r" t="t"/>
            <a:pathLst>
              <a:path extrusionOk="0" h="1260000" w="1260000">
                <a:moveTo>
                  <a:pt x="7071" y="559864"/>
                </a:moveTo>
                <a:lnTo>
                  <a:pt x="63530" y="629997"/>
                </a:lnTo>
                <a:lnTo>
                  <a:pt x="7070" y="700131"/>
                </a:lnTo>
                <a:cubicBezTo>
                  <a:pt x="1323" y="677344"/>
                  <a:pt x="0" y="653827"/>
                  <a:pt x="0" y="630000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398159" y="1260000"/>
                  <a:pt x="195567" y="1134767"/>
                  <a:pt x="88433" y="946937"/>
                </a:cubicBezTo>
                <a:lnTo>
                  <a:pt x="224629" y="777758"/>
                </a:lnTo>
                <a:cubicBezTo>
                  <a:pt x="283667" y="944376"/>
                  <a:pt x="442987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8623908" y="14448625"/>
            <a:ext cx="2877442" cy="159390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6088789" y="14448625"/>
            <a:ext cx="2877442" cy="1593900"/>
          </a:xfrm>
          <a:custGeom>
            <a:rect b="b" l="l" r="r" t="t"/>
            <a:pathLst>
              <a:path extrusionOk="0" h="1260000" w="1824052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3618046" y="14448648"/>
            <a:ext cx="2877442" cy="1593900"/>
          </a:xfrm>
          <a:custGeom>
            <a:rect b="b" l="l" r="r" t="t"/>
            <a:pathLst>
              <a:path extrusionOk="0" h="1260000" w="1824052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082925" y="14448648"/>
            <a:ext cx="2877442" cy="1593900"/>
          </a:xfrm>
          <a:custGeom>
            <a:rect b="b" l="l" r="r" t="t"/>
            <a:pathLst>
              <a:path extrusionOk="0" h="1260000" w="1824052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5"/>
          <p:cNvCxnSpPr/>
          <p:nvPr/>
        </p:nvCxnSpPr>
        <p:spPr>
          <a:xfrm>
            <a:off x="2069852" y="16121730"/>
            <a:ext cx="0" cy="506400"/>
          </a:xfrm>
          <a:prstGeom prst="straightConnector1">
            <a:avLst/>
          </a:prstGeom>
          <a:noFill/>
          <a:ln cap="flat" cmpd="sng" w="133350">
            <a:solidFill>
              <a:srgbClr val="F3F3F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5"/>
          <p:cNvCxnSpPr/>
          <p:nvPr/>
        </p:nvCxnSpPr>
        <p:spPr>
          <a:xfrm>
            <a:off x="4611397" y="16121730"/>
            <a:ext cx="0" cy="506400"/>
          </a:xfrm>
          <a:prstGeom prst="straightConnector1">
            <a:avLst/>
          </a:prstGeom>
          <a:noFill/>
          <a:ln cap="flat" cmpd="sng" w="13335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5"/>
          <p:cNvCxnSpPr/>
          <p:nvPr/>
        </p:nvCxnSpPr>
        <p:spPr>
          <a:xfrm>
            <a:off x="7094989" y="16121706"/>
            <a:ext cx="0" cy="506400"/>
          </a:xfrm>
          <a:prstGeom prst="straightConnector1">
            <a:avLst/>
          </a:prstGeom>
          <a:noFill/>
          <a:ln cap="flat" cmpd="sng" w="13335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5"/>
          <p:cNvCxnSpPr/>
          <p:nvPr/>
        </p:nvCxnSpPr>
        <p:spPr>
          <a:xfrm>
            <a:off x="12235979" y="16121708"/>
            <a:ext cx="0" cy="506400"/>
          </a:xfrm>
          <a:prstGeom prst="straightConnector1">
            <a:avLst/>
          </a:prstGeom>
          <a:noFill/>
          <a:ln cap="flat" cmpd="sng" w="1333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5"/>
          <p:cNvCxnSpPr/>
          <p:nvPr/>
        </p:nvCxnSpPr>
        <p:spPr>
          <a:xfrm>
            <a:off x="9636534" y="16121706"/>
            <a:ext cx="0" cy="506400"/>
          </a:xfrm>
          <a:prstGeom prst="straightConnector1">
            <a:avLst/>
          </a:prstGeom>
          <a:noFill/>
          <a:ln cap="flat" cmpd="sng" w="133350">
            <a:solidFill>
              <a:srgbClr val="FFE5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15"/>
          <p:cNvSpPr txBox="1"/>
          <p:nvPr/>
        </p:nvSpPr>
        <p:spPr>
          <a:xfrm>
            <a:off x="532075" y="16739675"/>
            <a:ext cx="28773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Hypovolemia is perceived by “pressure receptors” carotid and aortic baroreceptors, and stretch receptors in left atrium</a:t>
            </a:r>
            <a:r>
              <a:rPr baseline="30000" lang="en" sz="19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and pulmonary veins.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3383800" y="16739675"/>
            <a:ext cx="24552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Normally, pressure receptors tonically inhibit ADH release.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5925325" y="16739651"/>
            <a:ext cx="24552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Decrease in blood pressure induces ADH secretion by reducing input from pressure receptors.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8408925" y="16739650"/>
            <a:ext cx="24552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The reduced neural input to baroreceptors relieves the source of tonic inhibition on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hypothalamic cells that secrete ADH.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11008375" y="16739650"/>
            <a:ext cx="24552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Sensitivity to baroreceptors is less than osmoreceptors– senses 15 to 25% change in volume.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9586550" y="6601150"/>
            <a:ext cx="1977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5-4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519475" y="18673238"/>
            <a:ext cx="135855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FOOTNOTES</a:t>
            </a:r>
            <a:endParaRPr/>
          </a:p>
        </p:txBody>
      </p:sp>
      <p:sp>
        <p:nvSpPr>
          <p:cNvPr id="218" name="Google Shape;218;p15"/>
          <p:cNvSpPr/>
          <p:nvPr/>
        </p:nvSpPr>
        <p:spPr>
          <a:xfrm>
            <a:off x="-25625" y="18673238"/>
            <a:ext cx="468600" cy="43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-103650" y="19089829"/>
            <a:ext cx="143043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 cells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the main Na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reabsorbing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cells, and the site of action for aldosterone(secretion of K). While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intercalated cells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play a major role in acid-base regulation, and are of two types: type A: eliminates H while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reabsorbing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Bicarbonate in acidosis, type B: secrete bicarbonate into lumen while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reabsorbing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hydrogen ions In alkalosis.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 are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impermeable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water in the absence of ADH.                               3. Produced ANP is an antagonist to angiotensin pathway(decrease bp) by inhibiting ADH, Ald and renin.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1880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771638" y="1311891"/>
            <a:ext cx="7919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Control of ADH Release</a:t>
            </a:r>
            <a:r>
              <a:rPr b="1"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30" name="Google Shape;230;p16"/>
          <p:cNvGraphicFramePr/>
          <p:nvPr/>
        </p:nvGraphicFramePr>
        <p:xfrm>
          <a:off x="314452" y="22214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{821C5DF9-F5EB-4C3D-8AF9-245B254DAA1B}</a:tableStyleId>
              </a:tblPr>
              <a:tblGrid>
                <a:gridCol w="6590675"/>
                <a:gridCol w="6903150"/>
              </a:tblGrid>
              <a:tr h="101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Osmotic Pressure</a:t>
                      </a:r>
                      <a:endParaRPr sz="3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54550" marB="54550" marR="54550" marL="545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Blood Volume</a:t>
                      </a:r>
                      <a:endParaRPr sz="3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54550" marB="54550" marR="54550" marL="545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989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D0E0E3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Osmoreceptors mediated </a:t>
                      </a:r>
                      <a:endParaRPr sz="2200">
                        <a:highlight>
                          <a:srgbClr val="D0E0E3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D9D2E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Osmoreceptors </a:t>
                      </a:r>
                      <a:r>
                        <a:rPr lang="en" sz="2200">
                          <a:highlight>
                            <a:srgbClr val="D9D2E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hypothalamus </a:t>
                      </a:r>
                      <a:endParaRPr sz="2200">
                        <a:highlight>
                          <a:srgbClr val="D9D2E9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D0E0E3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Baroreceptors </a:t>
                      </a:r>
                      <a:r>
                        <a:rPr lang="en" sz="2200">
                          <a:highlight>
                            <a:srgbClr val="D0E0E3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mediated</a:t>
                      </a:r>
                      <a:r>
                        <a:rPr lang="en" sz="2200">
                          <a:highlight>
                            <a:srgbClr val="D0E0E3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(vagus nerve) </a:t>
                      </a:r>
                      <a:endParaRPr sz="2200">
                        <a:highlight>
                          <a:srgbClr val="D0E0E3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794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D9D2E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Baroreceptors </a:t>
                      </a:r>
                      <a:r>
                        <a:rPr lang="en" sz="2200">
                          <a:highlight>
                            <a:srgbClr val="D9D2E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carotid artery, aortic arch and left atrium</a:t>
                      </a: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54550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9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</a:t>
                      </a: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osmotic pressure        increase ADH secretion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blood pressure        decrease ADH secretion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osmotic pressure       decrease ADH secretion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Decrease in blood pressure        increases ADH secretion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FFF2CC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</a:t>
                      </a: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relationship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highlight>
                            <a:srgbClr val="FFF2CC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Inverse</a:t>
                      </a:r>
                      <a:r>
                        <a:rPr lang="en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relationship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16"/>
          <p:cNvSpPr/>
          <p:nvPr/>
        </p:nvSpPr>
        <p:spPr>
          <a:xfrm>
            <a:off x="784400" y="16355625"/>
            <a:ext cx="4041300" cy="1140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Decrease Its Secretion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8044025" y="16355675"/>
            <a:ext cx="4202400" cy="1140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Increase Its Secretion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656626" y="15077125"/>
            <a:ext cx="12221100" cy="699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That Affect Release of ADH</a:t>
            </a: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ecretion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4" name="Google Shape;234;p16"/>
          <p:cNvCxnSpPr>
            <a:stCxn id="233" idx="2"/>
            <a:endCxn id="231" idx="0"/>
          </p:cNvCxnSpPr>
          <p:nvPr/>
        </p:nvCxnSpPr>
        <p:spPr>
          <a:xfrm rot="5400000">
            <a:off x="4496626" y="14085175"/>
            <a:ext cx="579000" cy="39621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16"/>
          <p:cNvCxnSpPr>
            <a:stCxn id="233" idx="2"/>
            <a:endCxn id="232" idx="0"/>
          </p:cNvCxnSpPr>
          <p:nvPr/>
        </p:nvCxnSpPr>
        <p:spPr>
          <a:xfrm flipH="1" rot="-5400000">
            <a:off x="8166676" y="14377225"/>
            <a:ext cx="579000" cy="33780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16"/>
          <p:cNvSpPr/>
          <p:nvPr/>
        </p:nvSpPr>
        <p:spPr>
          <a:xfrm>
            <a:off x="10910770" y="17736796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Stress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7923344" y="17736781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Pain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8" name="Google Shape;238;p16"/>
          <p:cNvCxnSpPr>
            <a:stCxn id="232" idx="2"/>
            <a:endCxn id="237" idx="0"/>
          </p:cNvCxnSpPr>
          <p:nvPr/>
        </p:nvCxnSpPr>
        <p:spPr>
          <a:xfrm rot="5400000">
            <a:off x="9561425" y="17153075"/>
            <a:ext cx="240900" cy="926700"/>
          </a:xfrm>
          <a:prstGeom prst="bentConnector3">
            <a:avLst>
              <a:gd fmla="val 49981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16"/>
          <p:cNvCxnSpPr>
            <a:stCxn id="232" idx="2"/>
            <a:endCxn id="236" idx="0"/>
          </p:cNvCxnSpPr>
          <p:nvPr/>
        </p:nvCxnSpPr>
        <p:spPr>
          <a:xfrm flipH="1" rot="-5400000">
            <a:off x="11055125" y="16586075"/>
            <a:ext cx="240900" cy="2060700"/>
          </a:xfrm>
          <a:prstGeom prst="bentConnector3">
            <a:avLst>
              <a:gd fmla="val 49984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16"/>
          <p:cNvSpPr txBox="1"/>
          <p:nvPr/>
        </p:nvSpPr>
        <p:spPr>
          <a:xfrm>
            <a:off x="10840643" y="18436406"/>
            <a:ext cx="32349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Emotional stress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Surgical stress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509944" y="17813131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alcohol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5027744" y="17736781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Nausea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3" name="Google Shape;243;p16"/>
          <p:cNvCxnSpPr>
            <a:stCxn id="232" idx="2"/>
            <a:endCxn id="242" idx="0"/>
          </p:cNvCxnSpPr>
          <p:nvPr/>
        </p:nvCxnSpPr>
        <p:spPr>
          <a:xfrm rot="5400000">
            <a:off x="8113625" y="15705275"/>
            <a:ext cx="240900" cy="3822300"/>
          </a:xfrm>
          <a:prstGeom prst="bentConnector3">
            <a:avLst>
              <a:gd fmla="val 49981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16"/>
          <p:cNvSpPr txBox="1"/>
          <p:nvPr/>
        </p:nvSpPr>
        <p:spPr>
          <a:xfrm>
            <a:off x="7945049" y="18436400"/>
            <a:ext cx="27879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Fear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Trauma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5" name="Google Shape;245;p16"/>
          <p:cNvGraphicFramePr/>
          <p:nvPr/>
        </p:nvGraphicFramePr>
        <p:xfrm>
          <a:off x="390652" y="771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{821C5DF9-F5EB-4C3D-8AF9-245B254DAA1B}</a:tableStyleId>
              </a:tblPr>
              <a:tblGrid>
                <a:gridCol w="4105400"/>
                <a:gridCol w="4534700"/>
                <a:gridCol w="4320050"/>
              </a:tblGrid>
              <a:tr h="92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</a:t>
                      </a:r>
                      <a:r>
                        <a:rPr lang="en" sz="30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haracteristics</a:t>
                      </a:r>
                      <a:r>
                        <a:rPr lang="en" sz="30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of R</a:t>
                      </a:r>
                      <a:r>
                        <a:rPr lang="en" sz="30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eceptors </a:t>
                      </a:r>
                      <a:endParaRPr sz="30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54550" marB="54550" marR="54550" marL="545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Osmoreceptors</a:t>
                      </a:r>
                      <a:endParaRPr sz="3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54550" marB="54550" marR="54550" marL="545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Baroreceptors </a:t>
                      </a:r>
                      <a:endParaRPr sz="3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54550" marB="54550" marR="54550" marL="545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98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               Location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Anterolateral </a:t>
                      </a: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hypothalamus</a:t>
                      </a: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Carotid sinus, aortic arch, pulmonary veins &amp; atria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54550" anchor="ctr"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8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        Value measured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Plasma osmolality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Circulating volume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/>
                </a:tc>
              </a:tr>
              <a:tr h="9877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ADH release stimulated by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Activation of receptor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Suppression of receptor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/>
                </a:tc>
              </a:tr>
              <a:tr h="878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Change required for action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1% above 280 mOsm/kg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15-25% decrease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/>
                </a:tc>
              </a:tr>
              <a:tr h="878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Regulating amount of ADH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 (antidiuretics)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(vasoconstriction)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/>
                </a:tc>
              </a:tr>
              <a:tr h="878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        Override other</a:t>
                      </a:r>
                      <a:endParaRPr sz="2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 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4550" marB="54550" marR="54550" marL="342900" anchor="ctr"/>
                </a:tc>
              </a:tr>
            </a:tbl>
          </a:graphicData>
        </a:graphic>
      </p:graphicFrame>
      <p:sp>
        <p:nvSpPr>
          <p:cNvPr id="246" name="Google Shape;246;p16"/>
          <p:cNvSpPr/>
          <p:nvPr/>
        </p:nvSpPr>
        <p:spPr>
          <a:xfrm>
            <a:off x="307578" y="1485552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16"/>
          <p:cNvCxnSpPr>
            <a:stCxn id="241" idx="0"/>
            <a:endCxn id="241" idx="0"/>
          </p:cNvCxnSpPr>
          <p:nvPr/>
        </p:nvCxnSpPr>
        <p:spPr>
          <a:xfrm>
            <a:off x="2805044" y="1781313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16"/>
          <p:cNvCxnSpPr>
            <a:stCxn id="231" idx="2"/>
            <a:endCxn id="241" idx="0"/>
          </p:cNvCxnSpPr>
          <p:nvPr/>
        </p:nvCxnSpPr>
        <p:spPr>
          <a:xfrm flipH="1" rot="-5400000">
            <a:off x="2646800" y="17654175"/>
            <a:ext cx="317100" cy="6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16"/>
          <p:cNvSpPr txBox="1"/>
          <p:nvPr/>
        </p:nvSpPr>
        <p:spPr>
          <a:xfrm>
            <a:off x="771638" y="6798291"/>
            <a:ext cx="7919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5818E"/>
                </a:solidFill>
                <a:latin typeface="Oswald"/>
                <a:ea typeface="Oswald"/>
                <a:cs typeface="Oswald"/>
                <a:sym typeface="Oswald"/>
              </a:rPr>
              <a:t>Control of ADH Release</a:t>
            </a:r>
            <a:r>
              <a:rPr b="1"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307578" y="6971952"/>
            <a:ext cx="468600" cy="433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1" name="Google Shape;251;p16"/>
          <p:cNvCxnSpPr/>
          <p:nvPr/>
        </p:nvCxnSpPr>
        <p:spPr>
          <a:xfrm>
            <a:off x="3679900" y="4687875"/>
            <a:ext cx="402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16"/>
          <p:cNvCxnSpPr/>
          <p:nvPr/>
        </p:nvCxnSpPr>
        <p:spPr>
          <a:xfrm>
            <a:off x="3418300" y="5463325"/>
            <a:ext cx="402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16"/>
          <p:cNvCxnSpPr/>
          <p:nvPr/>
        </p:nvCxnSpPr>
        <p:spPr>
          <a:xfrm>
            <a:off x="10019975" y="4643825"/>
            <a:ext cx="402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16"/>
          <p:cNvCxnSpPr/>
          <p:nvPr/>
        </p:nvCxnSpPr>
        <p:spPr>
          <a:xfrm>
            <a:off x="10422875" y="5463325"/>
            <a:ext cx="402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16"/>
          <p:cNvSpPr txBox="1"/>
          <p:nvPr/>
        </p:nvSpPr>
        <p:spPr>
          <a:xfrm>
            <a:off x="9074375" y="13809050"/>
            <a:ext cx="44265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reabsorbs water and vasoconstricts in higher conc.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/>
          <p:nvPr/>
        </p:nvSpPr>
        <p:spPr>
          <a:xfrm>
            <a:off x="701875" y="11566725"/>
            <a:ext cx="63534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ADH </a:t>
            </a: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Disorders</a:t>
            </a:r>
            <a:endParaRPr sz="3700">
              <a:solidFill>
                <a:srgbClr val="8E7CC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/>
          </a:p>
        </p:txBody>
      </p:sp>
      <p:sp>
        <p:nvSpPr>
          <p:cNvPr id="265" name="Google Shape;265;p17"/>
          <p:cNvSpPr txBox="1"/>
          <p:nvPr/>
        </p:nvSpPr>
        <p:spPr>
          <a:xfrm>
            <a:off x="1118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3">
            <a:alphaModFix/>
          </a:blip>
          <a:srcRect b="3623" l="0" r="7390" t="0"/>
          <a:stretch/>
        </p:blipFill>
        <p:spPr>
          <a:xfrm>
            <a:off x="2625300" y="8862400"/>
            <a:ext cx="3652801" cy="21843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7" name="Google Shape;267;p17"/>
          <p:cNvSpPr txBox="1"/>
          <p:nvPr/>
        </p:nvSpPr>
        <p:spPr>
          <a:xfrm>
            <a:off x="568619" y="9032659"/>
            <a:ext cx="14096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9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866" y="8862412"/>
            <a:ext cx="3819608" cy="218428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" name="Google Shape;269;p17"/>
          <p:cNvSpPr txBox="1"/>
          <p:nvPr/>
        </p:nvSpPr>
        <p:spPr>
          <a:xfrm>
            <a:off x="2543400" y="11043613"/>
            <a:ext cx="39690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5818E"/>
                </a:solidFill>
                <a:latin typeface="Merriweather"/>
                <a:ea typeface="Merriweather"/>
                <a:cs typeface="Merriweather"/>
                <a:sym typeface="Merriweather"/>
              </a:rPr>
              <a:t>Figure 5-7 </a:t>
            </a:r>
            <a:r>
              <a:rPr lang="en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Plasma Osmolarity stimulates both ADH release and thirst via </a:t>
            </a:r>
            <a:r>
              <a:rPr lang="en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osmoreceptors</a:t>
            </a:r>
            <a:endParaRPr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pSp>
        <p:nvGrpSpPr>
          <p:cNvPr id="270" name="Google Shape;270;p17"/>
          <p:cNvGrpSpPr/>
          <p:nvPr/>
        </p:nvGrpSpPr>
        <p:grpSpPr>
          <a:xfrm>
            <a:off x="568069" y="5884526"/>
            <a:ext cx="783366" cy="1085568"/>
            <a:chOff x="4630955" y="3996981"/>
            <a:chExt cx="914400" cy="1828787"/>
          </a:xfrm>
        </p:grpSpPr>
        <p:sp>
          <p:nvSpPr>
            <p:cNvPr id="271" name="Google Shape;271;p1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568069" y="7006976"/>
            <a:ext cx="783366" cy="1085568"/>
            <a:chOff x="4630955" y="3996981"/>
            <a:chExt cx="914400" cy="1828787"/>
          </a:xfrm>
        </p:grpSpPr>
        <p:sp>
          <p:nvSpPr>
            <p:cNvPr id="274" name="Google Shape;274;p1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7"/>
          <p:cNvSpPr txBox="1"/>
          <p:nvPr/>
        </p:nvSpPr>
        <p:spPr>
          <a:xfrm>
            <a:off x="1398787" y="5931500"/>
            <a:ext cx="64095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Dehydration cause the releases of ADH</a:t>
            </a:r>
            <a:endParaRPr sz="2100"/>
          </a:p>
        </p:txBody>
      </p:sp>
      <p:sp>
        <p:nvSpPr>
          <p:cNvPr id="277" name="Google Shape;277;p17"/>
          <p:cNvSpPr txBox="1"/>
          <p:nvPr/>
        </p:nvSpPr>
        <p:spPr>
          <a:xfrm>
            <a:off x="1398787" y="7112875"/>
            <a:ext cx="57852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Overhydration inhibits the releases of ADH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 rot="10800000">
            <a:off x="307575" y="1496200"/>
            <a:ext cx="13394700" cy="6683100"/>
          </a:xfrm>
          <a:prstGeom prst="round1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12267200" y="1495773"/>
            <a:ext cx="468600" cy="667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903513" y="1478402"/>
            <a:ext cx="73383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Function/Regulation of ADH </a:t>
            </a:r>
            <a:r>
              <a:rPr lang="en" sz="32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(vasopressin)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11509050" y="1495773"/>
            <a:ext cx="468600" cy="667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558978" y="1795465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5">
            <a:alphaModFix/>
          </a:blip>
          <a:srcRect b="9494" l="0" r="2714" t="0"/>
          <a:stretch/>
        </p:blipFill>
        <p:spPr>
          <a:xfrm>
            <a:off x="10098058" y="1662225"/>
            <a:ext cx="3504517" cy="200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4" name="Google Shape;284;p17"/>
          <p:cNvSpPr txBox="1"/>
          <p:nvPr/>
        </p:nvSpPr>
        <p:spPr>
          <a:xfrm>
            <a:off x="473275" y="2548725"/>
            <a:ext cx="7277400" cy="3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24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Hypothalamus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receives feedback from: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Times New Roman"/>
              <a:buChar char="➔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Osmoreceptors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Times New Roman"/>
              <a:buChar char="➔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Aortic arch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Times New Roman"/>
              <a:buChar char="➔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Carotid baroreceptors,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Times New Roman"/>
              <a:buChar char="➔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Atrial stretch receptors.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Any </a:t>
            </a:r>
            <a:r>
              <a:rPr lang="en" sz="24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increase in osmolality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2400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decrease in blood volume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will stimulate ADH secretion from posterior pituitary.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In regulation of ADH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16375" y="3986500"/>
            <a:ext cx="2931401" cy="3800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17"/>
          <p:cNvSpPr txBox="1"/>
          <p:nvPr/>
        </p:nvSpPr>
        <p:spPr>
          <a:xfrm>
            <a:off x="7466175" y="11014475"/>
            <a:ext cx="39690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Figure 5-8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ADH effect on blood vessels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287" name="Google Shape;287;p17"/>
          <p:cNvCxnSpPr/>
          <p:nvPr/>
        </p:nvCxnSpPr>
        <p:spPr>
          <a:xfrm>
            <a:off x="866173" y="13191136"/>
            <a:ext cx="12400200" cy="11400"/>
          </a:xfrm>
          <a:prstGeom prst="straightConnector1">
            <a:avLst/>
          </a:prstGeom>
          <a:noFill/>
          <a:ln cap="flat" cmpd="sng" w="25400">
            <a:solidFill>
              <a:srgbClr val="999999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288" name="Google Shape;288;p17"/>
          <p:cNvGrpSpPr/>
          <p:nvPr/>
        </p:nvGrpSpPr>
        <p:grpSpPr>
          <a:xfrm>
            <a:off x="1802956" y="12305097"/>
            <a:ext cx="1647281" cy="1740341"/>
            <a:chOff x="1835696" y="2517293"/>
            <a:chExt cx="792000" cy="792000"/>
          </a:xfrm>
        </p:grpSpPr>
        <p:sp>
          <p:nvSpPr>
            <p:cNvPr id="289" name="Google Shape;289;p17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17"/>
          <p:cNvSpPr txBox="1"/>
          <p:nvPr/>
        </p:nvSpPr>
        <p:spPr>
          <a:xfrm>
            <a:off x="2007400" y="12644075"/>
            <a:ext cx="11781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152400" y="14061825"/>
            <a:ext cx="52767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Central (Neurogenic) Diabetes Insipidus 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Failure of hypothalamus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neuro -hypophysis to synthesized or secrete ADH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5376250" y="14078175"/>
            <a:ext cx="41937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Nephrogenic Diabetes Insipidus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2100"/>
              <a:buFont typeface="Times New Roman"/>
              <a:buChar char="➔"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Failure of kidney to respond to ADH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9570054" y="14146812"/>
            <a:ext cx="38835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Syndrome of inappropriate antidiuretic hormone (SIADH) 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188028" y="11675640"/>
            <a:ext cx="468600" cy="433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17"/>
          <p:cNvGrpSpPr/>
          <p:nvPr/>
        </p:nvGrpSpPr>
        <p:grpSpPr>
          <a:xfrm>
            <a:off x="6298756" y="12381297"/>
            <a:ext cx="1647281" cy="1740341"/>
            <a:chOff x="1835696" y="2517293"/>
            <a:chExt cx="792000" cy="792000"/>
          </a:xfrm>
        </p:grpSpPr>
        <p:sp>
          <p:nvSpPr>
            <p:cNvPr id="297" name="Google Shape;297;p17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17"/>
          <p:cNvSpPr txBox="1"/>
          <p:nvPr/>
        </p:nvSpPr>
        <p:spPr>
          <a:xfrm>
            <a:off x="6503200" y="12720275"/>
            <a:ext cx="11781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0" name="Google Shape;300;p17"/>
          <p:cNvGrpSpPr/>
          <p:nvPr/>
        </p:nvGrpSpPr>
        <p:grpSpPr>
          <a:xfrm>
            <a:off x="10565956" y="12381297"/>
            <a:ext cx="1647281" cy="1740341"/>
            <a:chOff x="1835696" y="2517293"/>
            <a:chExt cx="792000" cy="792000"/>
          </a:xfrm>
        </p:grpSpPr>
        <p:sp>
          <p:nvSpPr>
            <p:cNvPr id="301" name="Google Shape;301;p17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7"/>
          <p:cNvSpPr txBox="1"/>
          <p:nvPr/>
        </p:nvSpPr>
        <p:spPr>
          <a:xfrm>
            <a:off x="10770400" y="12720275"/>
            <a:ext cx="11781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3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8295375" y="9833400"/>
            <a:ext cx="871200" cy="15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8245000" y="9421525"/>
            <a:ext cx="823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5818E"/>
                </a:solidFill>
              </a:rPr>
              <a:t>Angiotensin II</a:t>
            </a:r>
            <a:endParaRPr sz="700">
              <a:solidFill>
                <a:srgbClr val="45818E"/>
              </a:solidFill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8255175" y="9700900"/>
            <a:ext cx="9156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E7CC3"/>
                </a:solidFill>
              </a:rPr>
              <a:t>V1 receptor</a:t>
            </a:r>
            <a:endParaRPr sz="700">
              <a:solidFill>
                <a:srgbClr val="8E7CC3"/>
              </a:solidFill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397594" y="15373084"/>
            <a:ext cx="14096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Diabetes Insipidus</a:t>
            </a: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 (DI) </a:t>
            </a:r>
            <a:endParaRPr sz="3200">
              <a:solidFill>
                <a:srgbClr val="8E7CC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9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93161" y="15621224"/>
            <a:ext cx="468600" cy="433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152400" y="16297075"/>
            <a:ext cx="13680000" cy="3143100"/>
          </a:xfrm>
          <a:prstGeom prst="rect">
            <a:avLst/>
          </a:prstGeom>
          <a:noFill/>
          <a:ln cap="flat" cmpd="sng" w="1905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DI is a disorder resulting from deficiency of </a:t>
            </a:r>
            <a:r>
              <a:rPr lang="en" sz="2000"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antidiuretic hormone (ADH)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or its action and is characterized by the passage of copious amounts of dilute urine.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4A7D6"/>
              </a:buClr>
              <a:buSzPts val="14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Central DI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due to failure of producing adequate ADH.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4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Nephrogenic DI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results when the renal tubules of the kidneys fail to respond to circulating ADH.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4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resulting renal concentration defect leads to the loss of large volumes of dilute urine. This causes cellular and extracellular dehydration and hypernatremia.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4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It must be differentiated from other polyuric states such as </a:t>
            </a:r>
            <a:r>
              <a:rPr lang="en" sz="1800"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primary polydipsia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" sz="1800"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osmotic diuresis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11265475" y="3444575"/>
            <a:ext cx="1911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Figure 5-5</a:t>
            </a:r>
            <a:endParaRPr b="1" sz="180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11232625" y="7600250"/>
            <a:ext cx="19770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Figure 5-6</a:t>
            </a:r>
            <a:endParaRPr b="1" sz="180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1118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854275" y="1429075"/>
            <a:ext cx="7734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Treatment of DI</a:t>
            </a:r>
            <a:endParaRPr sz="3700">
              <a:solidFill>
                <a:srgbClr val="8E7CC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22" name="Google Shape;322;p18"/>
          <p:cNvGrpSpPr/>
          <p:nvPr/>
        </p:nvGrpSpPr>
        <p:grpSpPr>
          <a:xfrm>
            <a:off x="656619" y="2300376"/>
            <a:ext cx="783366" cy="1085568"/>
            <a:chOff x="4630955" y="3996981"/>
            <a:chExt cx="914400" cy="1828787"/>
          </a:xfrm>
        </p:grpSpPr>
        <p:sp>
          <p:nvSpPr>
            <p:cNvPr id="323" name="Google Shape;323;p18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656619" y="4565826"/>
            <a:ext cx="783366" cy="1085568"/>
            <a:chOff x="4630955" y="3996981"/>
            <a:chExt cx="914400" cy="1828787"/>
          </a:xfrm>
        </p:grpSpPr>
        <p:sp>
          <p:nvSpPr>
            <p:cNvPr id="326" name="Google Shape;326;p18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8"/>
          <p:cNvSpPr txBox="1"/>
          <p:nvPr/>
        </p:nvSpPr>
        <p:spPr>
          <a:xfrm>
            <a:off x="1487325" y="2347350"/>
            <a:ext cx="98445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dose of Desmopressin (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DDAVP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synthetic analog superior to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AVP due to: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800"/>
              <a:buFont typeface="Times New Roman"/>
              <a:buChar char="➔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duration of action (8-10h vs 2-3h)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800"/>
              <a:buFont typeface="Times New Roman"/>
              <a:buChar char="➔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potent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800"/>
              <a:buFont typeface="Times New Roman"/>
              <a:buChar char="➔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Antidiuretic activity is 3000x its pressor activity.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1487337" y="4671725"/>
            <a:ext cx="57852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Correction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 of underlying cause.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0" name="Google Shape;330;p18"/>
          <p:cNvGrpSpPr/>
          <p:nvPr/>
        </p:nvGrpSpPr>
        <p:grpSpPr>
          <a:xfrm>
            <a:off x="6452469" y="4675014"/>
            <a:ext cx="783366" cy="1085568"/>
            <a:chOff x="4630955" y="3996981"/>
            <a:chExt cx="914400" cy="1828787"/>
          </a:xfrm>
        </p:grpSpPr>
        <p:sp>
          <p:nvSpPr>
            <p:cNvPr id="331" name="Google Shape;331;p18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18"/>
          <p:cNvGrpSpPr/>
          <p:nvPr/>
        </p:nvGrpSpPr>
        <p:grpSpPr>
          <a:xfrm>
            <a:off x="3225819" y="5682464"/>
            <a:ext cx="783366" cy="1085568"/>
            <a:chOff x="4630955" y="3996981"/>
            <a:chExt cx="914400" cy="1828787"/>
          </a:xfrm>
        </p:grpSpPr>
        <p:sp>
          <p:nvSpPr>
            <p:cNvPr id="334" name="Google Shape;334;p18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18"/>
          <p:cNvSpPr txBox="1"/>
          <p:nvPr/>
        </p:nvSpPr>
        <p:spPr>
          <a:xfrm>
            <a:off x="7283187" y="4721988"/>
            <a:ext cx="64095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Provision of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adequate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fluids &amp; calorie. </a:t>
            </a:r>
            <a:endParaRPr sz="2100"/>
          </a:p>
        </p:txBody>
      </p:sp>
      <p:sp>
        <p:nvSpPr>
          <p:cNvPr id="337" name="Google Shape;337;p18"/>
          <p:cNvSpPr txBox="1"/>
          <p:nvPr/>
        </p:nvSpPr>
        <p:spPr>
          <a:xfrm>
            <a:off x="4056537" y="5788363"/>
            <a:ext cx="57852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Low sodium intake &amp; diuretics.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359628" y="1541465"/>
            <a:ext cx="468600" cy="433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785375" y="8208150"/>
            <a:ext cx="4166400" cy="1711200"/>
          </a:xfrm>
          <a:prstGeom prst="homePlate">
            <a:avLst>
              <a:gd fmla="val 50000" name="adj"/>
            </a:avLst>
          </a:prstGeom>
          <a:noFill/>
          <a:ln cap="flat" cmpd="sng" w="476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730561" y="8208150"/>
            <a:ext cx="4815900" cy="1711200"/>
          </a:xfrm>
          <a:prstGeom prst="chevron">
            <a:avLst>
              <a:gd fmla="val 50000" name="adj"/>
            </a:avLst>
          </a:prstGeom>
          <a:noFill/>
          <a:ln cap="flat" cmpd="sng" w="476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1" name="Google Shape;341;p18"/>
          <p:cNvSpPr txBox="1"/>
          <p:nvPr/>
        </p:nvSpPr>
        <p:spPr>
          <a:xfrm>
            <a:off x="811425" y="7026057"/>
            <a:ext cx="11664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Synthesis of Oxytocin</a:t>
            </a:r>
            <a:endParaRPr sz="3700">
              <a:solidFill>
                <a:srgbClr val="8E7CC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935512" y="8208150"/>
            <a:ext cx="3043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Synthesized in the cell bodies of hypothalamic neurons (paraventricular nucleus)</a:t>
            </a:r>
            <a:r>
              <a:rPr baseline="30000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037131" y="8251151"/>
            <a:ext cx="29076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Stored in posterior pituitary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5525" y="6570275"/>
            <a:ext cx="3158925" cy="2859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p18"/>
          <p:cNvSpPr/>
          <p:nvPr/>
        </p:nvSpPr>
        <p:spPr>
          <a:xfrm>
            <a:off x="342828" y="7147778"/>
            <a:ext cx="468600" cy="433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 rot="5395696">
            <a:off x="536885" y="14647125"/>
            <a:ext cx="9585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5395696">
            <a:off x="535042" y="12559536"/>
            <a:ext cx="9585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5395657">
            <a:off x="540176" y="13502958"/>
            <a:ext cx="9498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18"/>
          <p:cNvGrpSpPr/>
          <p:nvPr/>
        </p:nvGrpSpPr>
        <p:grpSpPr>
          <a:xfrm rot="5395819">
            <a:off x="773597" y="11514222"/>
            <a:ext cx="497247" cy="658023"/>
            <a:chOff x="2186592" y="3408140"/>
            <a:chExt cx="1008000" cy="1008000"/>
          </a:xfrm>
        </p:grpSpPr>
        <p:sp>
          <p:nvSpPr>
            <p:cNvPr id="350" name="Google Shape;350;p1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 rot="-5397573">
              <a:off x="2265721" y="3740086"/>
              <a:ext cx="8499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53" name="Google Shape;353;p18"/>
          <p:cNvGrpSpPr/>
          <p:nvPr/>
        </p:nvGrpSpPr>
        <p:grpSpPr>
          <a:xfrm rot="5395819">
            <a:off x="767521" y="12761504"/>
            <a:ext cx="497247" cy="658023"/>
            <a:chOff x="4206972" y="3408140"/>
            <a:chExt cx="1008000" cy="1008000"/>
          </a:xfrm>
        </p:grpSpPr>
        <p:sp>
          <p:nvSpPr>
            <p:cNvPr id="354" name="Google Shape;354;p18"/>
            <p:cNvSpPr/>
            <p:nvPr/>
          </p:nvSpPr>
          <p:spPr>
            <a:xfrm>
              <a:off x="4206972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6" name="Google Shape;356;p18"/>
            <p:cNvSpPr txBox="1"/>
            <p:nvPr/>
          </p:nvSpPr>
          <p:spPr>
            <a:xfrm rot="-5397239">
              <a:off x="4347977" y="3735195"/>
              <a:ext cx="7470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57" name="Google Shape;357;p18"/>
          <p:cNvGrpSpPr/>
          <p:nvPr/>
        </p:nvGrpSpPr>
        <p:grpSpPr>
          <a:xfrm rot="5395819">
            <a:off x="776773" y="13910102"/>
            <a:ext cx="497247" cy="658023"/>
            <a:chOff x="5611128" y="3408140"/>
            <a:chExt cx="1008000" cy="1008000"/>
          </a:xfrm>
        </p:grpSpPr>
        <p:sp>
          <p:nvSpPr>
            <p:cNvPr id="358" name="Google Shape;358;p18"/>
            <p:cNvSpPr/>
            <p:nvPr/>
          </p:nvSpPr>
          <p:spPr>
            <a:xfrm>
              <a:off x="5611128" y="3408140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60" name="Google Shape;360;p18"/>
            <p:cNvSpPr txBox="1"/>
            <p:nvPr/>
          </p:nvSpPr>
          <p:spPr>
            <a:xfrm rot="-5397608">
              <a:off x="5691334" y="3733892"/>
              <a:ext cx="862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61" name="Google Shape;361;p18"/>
          <p:cNvGrpSpPr/>
          <p:nvPr/>
        </p:nvGrpSpPr>
        <p:grpSpPr>
          <a:xfrm rot="5395819">
            <a:off x="765688" y="15058691"/>
            <a:ext cx="497247" cy="658023"/>
            <a:chOff x="7015284" y="3403639"/>
            <a:chExt cx="1008000" cy="1008000"/>
          </a:xfrm>
        </p:grpSpPr>
        <p:sp>
          <p:nvSpPr>
            <p:cNvPr id="362" name="Google Shape;362;p18"/>
            <p:cNvSpPr/>
            <p:nvPr/>
          </p:nvSpPr>
          <p:spPr>
            <a:xfrm>
              <a:off x="7015284" y="3403639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64" name="Google Shape;364;p18"/>
            <p:cNvSpPr txBox="1"/>
            <p:nvPr/>
          </p:nvSpPr>
          <p:spPr>
            <a:xfrm rot="-5397608">
              <a:off x="7099951" y="3733892"/>
              <a:ext cx="862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04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65" name="Google Shape;365;p18"/>
          <p:cNvSpPr txBox="1"/>
          <p:nvPr/>
        </p:nvSpPr>
        <p:spPr>
          <a:xfrm>
            <a:off x="1426881" y="11431275"/>
            <a:ext cx="72882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Oxytocin is a strong stimulant for uterine contraction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1384431" y="12647322"/>
            <a:ext cx="59910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Regulated by positive feedback mechanism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1426881" y="13863355"/>
            <a:ext cx="70881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Which leads to increased intensity of uterine smooth muscle (myometrium) contraction ending in birth (parturition)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8"/>
          <p:cNvSpPr/>
          <p:nvPr/>
        </p:nvSpPr>
        <p:spPr>
          <a:xfrm rot="5395696">
            <a:off x="536885" y="16099053"/>
            <a:ext cx="958501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8"/>
          <p:cNvGrpSpPr/>
          <p:nvPr/>
        </p:nvGrpSpPr>
        <p:grpSpPr>
          <a:xfrm rot="5395819">
            <a:off x="778738" y="16225872"/>
            <a:ext cx="497247" cy="658023"/>
            <a:chOff x="7015284" y="3403639"/>
            <a:chExt cx="1008000" cy="1008000"/>
          </a:xfrm>
        </p:grpSpPr>
        <p:sp>
          <p:nvSpPr>
            <p:cNvPr id="370" name="Google Shape;370;p18"/>
            <p:cNvSpPr/>
            <p:nvPr/>
          </p:nvSpPr>
          <p:spPr>
            <a:xfrm>
              <a:off x="7015284" y="3403639"/>
              <a:ext cx="1008000" cy="10080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72" name="Google Shape;372;p18"/>
            <p:cNvSpPr txBox="1"/>
            <p:nvPr/>
          </p:nvSpPr>
          <p:spPr>
            <a:xfrm rot="-5397608">
              <a:off x="7099951" y="3733892"/>
              <a:ext cx="8622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05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73" name="Google Shape;373;p18"/>
          <p:cNvSpPr txBox="1"/>
          <p:nvPr/>
        </p:nvSpPr>
        <p:spPr>
          <a:xfrm>
            <a:off x="1426881" y="15002342"/>
            <a:ext cx="72882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Breastfeeding: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1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Contracts the myoepithelial cells of the alveoli, which triggers milk ejection  </a:t>
            </a:r>
            <a:r>
              <a:rPr lang="en" sz="2100">
                <a:solidFill>
                  <a:srgbClr val="8E7CC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(letdown reflex) </a:t>
            </a:r>
            <a:r>
              <a:rPr lang="en" sz="2100">
                <a:solidFill>
                  <a:srgbClr val="45818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(classic neuroendocrine reflex)</a:t>
            </a:r>
            <a:r>
              <a:rPr baseline="30000" lang="en" sz="2100">
                <a:solidFill>
                  <a:srgbClr val="45818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30000" sz="2100">
              <a:solidFill>
                <a:srgbClr val="45818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1439931" y="16141329"/>
            <a:ext cx="72882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100">
                <a:solidFill>
                  <a:srgbClr val="8E7C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contraction of smooth muscle of vas deferens, helping in ejaculation process </a:t>
            </a:r>
            <a:r>
              <a:rPr baseline="30000" lang="en" sz="2100">
                <a:solidFill>
                  <a:srgbClr val="8E7C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aseline="30000" sz="2100">
              <a:solidFill>
                <a:srgbClr val="8E7CC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5" name="Google Shape;375;p18"/>
          <p:cNvPicPr preferRelativeResize="0"/>
          <p:nvPr/>
        </p:nvPicPr>
        <p:blipFill rotWithShape="1">
          <a:blip r:embed="rId4">
            <a:alphaModFix/>
          </a:blip>
          <a:srcRect b="0" l="0" r="16093" t="1078"/>
          <a:stretch/>
        </p:blipFill>
        <p:spPr>
          <a:xfrm>
            <a:off x="9975200" y="10892787"/>
            <a:ext cx="2739575" cy="4442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6" name="Google Shape;376;p18"/>
          <p:cNvSpPr txBox="1"/>
          <p:nvPr/>
        </p:nvSpPr>
        <p:spPr>
          <a:xfrm>
            <a:off x="753388" y="10546216"/>
            <a:ext cx="7919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Functions of Oxytocin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338478" y="10713365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5">
            <a:alphaModFix/>
          </a:blip>
          <a:srcRect b="6141" l="0" r="0" t="32629"/>
          <a:stretch/>
        </p:blipFill>
        <p:spPr>
          <a:xfrm>
            <a:off x="10169763" y="16141323"/>
            <a:ext cx="2739574" cy="17179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9" name="Google Shape;379;p18"/>
          <p:cNvSpPr txBox="1"/>
          <p:nvPr/>
        </p:nvSpPr>
        <p:spPr>
          <a:xfrm>
            <a:off x="854275" y="3791275"/>
            <a:ext cx="7734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8E7CC3"/>
                </a:solidFill>
                <a:latin typeface="Oswald"/>
                <a:ea typeface="Oswald"/>
                <a:cs typeface="Oswald"/>
                <a:sym typeface="Oswald"/>
              </a:rPr>
              <a:t>Treatment of Nephrogenic DI</a:t>
            </a:r>
            <a:endParaRPr sz="3700">
              <a:solidFill>
                <a:srgbClr val="8E7CC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435828" y="3903665"/>
            <a:ext cx="468600" cy="4335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8"/>
          <p:cNvSpPr txBox="1"/>
          <p:nvPr/>
        </p:nvSpPr>
        <p:spPr>
          <a:xfrm>
            <a:off x="9711175" y="9224425"/>
            <a:ext cx="3159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5-9, </a:t>
            </a:r>
            <a:r>
              <a:rPr lang="en" sz="17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delivery, an I.M. Injection of Oxytocin is given to push the placenta out after child birth, so no complications occur.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9975200" y="15176600"/>
            <a:ext cx="31287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5-10, </a:t>
            </a:r>
            <a:r>
              <a:rPr lang="en" sz="17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cry of any child could be a trigger.</a:t>
            </a:r>
            <a:endParaRPr sz="17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8"/>
          <p:cNvSpPr txBox="1"/>
          <p:nvPr/>
        </p:nvSpPr>
        <p:spPr>
          <a:xfrm>
            <a:off x="10499290" y="17622119"/>
            <a:ext cx="24963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5-11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545100" y="18525413"/>
            <a:ext cx="135855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FOOTNOTES</a:t>
            </a:r>
            <a:endParaRPr/>
          </a:p>
        </p:txBody>
      </p:sp>
      <p:sp>
        <p:nvSpPr>
          <p:cNvPr id="385" name="Google Shape;385;p18"/>
          <p:cNvSpPr/>
          <p:nvPr/>
        </p:nvSpPr>
        <p:spPr>
          <a:xfrm>
            <a:off x="0" y="18525413"/>
            <a:ext cx="468600" cy="43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8"/>
          <p:cNvSpPr txBox="1"/>
          <p:nvPr/>
        </p:nvSpPr>
        <p:spPr>
          <a:xfrm>
            <a:off x="-44100" y="18881800"/>
            <a:ext cx="14490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Oxytocin is mainly secreted from the Paraventricular Nucleus , as only 1/6th of the total secretion comes from the Supraoptic Nucleus.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neuroendocrine reflex is a reflex in which a nervous signal causes the release of hormones into blood.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Oxytocin acts on  non-pregnant uterus to facilitate sperm transport to uterine tube where fertilization normally occurs. As well as increase contraction of vas deferens, propelling sperm toward the urethra.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/>
          <p:nvPr/>
        </p:nvSpPr>
        <p:spPr>
          <a:xfrm>
            <a:off x="0" y="370466"/>
            <a:ext cx="11331900" cy="69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656616" y="370511"/>
            <a:ext cx="273300" cy="69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3A3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9"/>
          <p:cNvSpPr txBox="1"/>
          <p:nvPr/>
        </p:nvSpPr>
        <p:spPr>
          <a:xfrm>
            <a:off x="11409324" y="360125"/>
            <a:ext cx="36528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"/>
                <a:ea typeface="Oswald"/>
                <a:cs typeface="Oswald"/>
                <a:sym typeface="Oswald"/>
              </a:rPr>
              <a:t>Lecture Five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929925" y="370476"/>
            <a:ext cx="11277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111814" y="321602"/>
            <a:ext cx="46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00" lIns="58200" spcFirstLastPara="1" rIns="58200" wrap="square" tIns="58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625675" y="1584525"/>
            <a:ext cx="8642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Control of Oxytocin Release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1012994" y="4087422"/>
            <a:ext cx="2995200" cy="1140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Inhibition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9168690" y="4087476"/>
            <a:ext cx="2995200" cy="1140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Increased in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1723419" y="2808931"/>
            <a:ext cx="9913500" cy="699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</a:t>
            </a:r>
            <a:r>
              <a:rPr lang="en" sz="3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That Control Release of Oxytocin </a:t>
            </a:r>
            <a:endParaRPr sz="3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0" name="Google Shape;400;p19"/>
          <p:cNvCxnSpPr>
            <a:stCxn id="399" idx="2"/>
            <a:endCxn id="397" idx="0"/>
          </p:cNvCxnSpPr>
          <p:nvPr/>
        </p:nvCxnSpPr>
        <p:spPr>
          <a:xfrm rot="5400000">
            <a:off x="4305819" y="1713181"/>
            <a:ext cx="579000" cy="41697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19"/>
          <p:cNvCxnSpPr>
            <a:stCxn id="399" idx="2"/>
            <a:endCxn id="398" idx="0"/>
          </p:cNvCxnSpPr>
          <p:nvPr/>
        </p:nvCxnSpPr>
        <p:spPr>
          <a:xfrm flipH="1" rot="-5400000">
            <a:off x="8383719" y="1804981"/>
            <a:ext cx="579000" cy="39861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19"/>
          <p:cNvSpPr/>
          <p:nvPr/>
        </p:nvSpPr>
        <p:spPr>
          <a:xfrm>
            <a:off x="10910770" y="5468596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Ejaculation in males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5484944" y="5468581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emotion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4" name="Google Shape;404;p19"/>
          <p:cNvCxnSpPr>
            <a:stCxn id="398" idx="2"/>
            <a:endCxn id="403" idx="0"/>
          </p:cNvCxnSpPr>
          <p:nvPr/>
        </p:nvCxnSpPr>
        <p:spPr>
          <a:xfrm rot="5400000">
            <a:off x="8602740" y="3405126"/>
            <a:ext cx="240900" cy="38862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19"/>
          <p:cNvCxnSpPr>
            <a:stCxn id="398" idx="2"/>
            <a:endCxn id="402" idx="0"/>
          </p:cNvCxnSpPr>
          <p:nvPr/>
        </p:nvCxnSpPr>
        <p:spPr>
          <a:xfrm flipH="1" rot="-5400000">
            <a:off x="11315640" y="4578426"/>
            <a:ext cx="240900" cy="15396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19"/>
          <p:cNvSpPr txBox="1"/>
          <p:nvPr/>
        </p:nvSpPr>
        <p:spPr>
          <a:xfrm>
            <a:off x="5373844" y="6168206"/>
            <a:ext cx="32349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Hugging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Touching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Orgasm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Stress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0612043" y="6168206"/>
            <a:ext cx="32349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Times New Roman"/>
              <a:buChar char="➔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Contraction of vas deferens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1215494" y="5468606"/>
            <a:ext cx="2590200" cy="699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lcohol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19"/>
          <p:cNvSpPr txBox="1"/>
          <p:nvPr/>
        </p:nvSpPr>
        <p:spPr>
          <a:xfrm>
            <a:off x="607900" y="8412597"/>
            <a:ext cx="7919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5818E"/>
                </a:solidFill>
                <a:latin typeface="Oswald"/>
                <a:ea typeface="Oswald"/>
                <a:cs typeface="Oswald"/>
                <a:sym typeface="Oswald"/>
              </a:rPr>
              <a:t>Oxytocin and Autism</a:t>
            </a:r>
            <a:r>
              <a:rPr b="1" lang="en" sz="3700">
                <a:solidFill>
                  <a:srgbClr val="45818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700">
              <a:solidFill>
                <a:srgbClr val="45818E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4581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169361" y="8534624"/>
            <a:ext cx="468600" cy="4335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"/>
          <p:cNvSpPr txBox="1"/>
          <p:nvPr/>
        </p:nvSpPr>
        <p:spPr>
          <a:xfrm>
            <a:off x="133775" y="9112200"/>
            <a:ext cx="13789500" cy="1568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2500"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Autistics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have significantly lower plasma oxytocin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compared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to non-autistics.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Elevated oxytocin was associated with higher scores on social &amp; developmental measures for non-autistic children.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169361" y="1696149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3" name="Google Shape;413;p19"/>
          <p:cNvCxnSpPr>
            <a:endCxn id="408" idx="0"/>
          </p:cNvCxnSpPr>
          <p:nvPr/>
        </p:nvCxnSpPr>
        <p:spPr>
          <a:xfrm flipH="1" rot="-5400000">
            <a:off x="2389844" y="5347856"/>
            <a:ext cx="2409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4" name="Google Shape;414;p19"/>
          <p:cNvSpPr txBox="1"/>
          <p:nvPr/>
        </p:nvSpPr>
        <p:spPr>
          <a:xfrm>
            <a:off x="914400" y="457200"/>
            <a:ext cx="4866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POSTERIOR PITUITARY GLAND </a:t>
            </a:r>
            <a:endParaRPr sz="3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624325" y="11256807"/>
            <a:ext cx="116649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Summary of Posterior Pituitary Hormones Actions</a:t>
            </a:r>
            <a:endParaRPr sz="37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188036" y="11355299"/>
            <a:ext cx="468600" cy="43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500" y="12484000"/>
            <a:ext cx="4227350" cy="491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8" name="Google Shape;418;p19"/>
          <p:cNvPicPr preferRelativeResize="0"/>
          <p:nvPr/>
        </p:nvPicPr>
        <p:blipFill rotWithShape="1">
          <a:blip r:embed="rId4">
            <a:alphaModFix/>
          </a:blip>
          <a:srcRect b="18578" l="28449" r="28872" t="36987"/>
          <a:stretch/>
        </p:blipFill>
        <p:spPr>
          <a:xfrm>
            <a:off x="1421600" y="13218052"/>
            <a:ext cx="5434701" cy="35362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19"/>
          <p:cNvSpPr txBox="1"/>
          <p:nvPr/>
        </p:nvSpPr>
        <p:spPr>
          <a:xfrm>
            <a:off x="2953301" y="16661950"/>
            <a:ext cx="2124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5-12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0" name="Google Shape;420;p19"/>
          <p:cNvSpPr txBox="1"/>
          <p:nvPr/>
        </p:nvSpPr>
        <p:spPr>
          <a:xfrm>
            <a:off x="9512926" y="17233400"/>
            <a:ext cx="2124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375" lIns="242375" spcFirstLastPara="1" rIns="242375" wrap="square" tIns="24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Figure 5-13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50"/>
            <a:ext cx="14097000" cy="199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0"/>
          <p:cNvSpPr txBox="1"/>
          <p:nvPr/>
        </p:nvSpPr>
        <p:spPr>
          <a:xfrm>
            <a:off x="920800" y="2546925"/>
            <a:ext cx="11966700" cy="10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function of oxytocin?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metabolic rate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cortisol levels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 synthesis of prostaglandin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 uterine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contraction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Osmoreceptors are located in: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Carotid sinus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Anterolateral hypothalamus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veins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Aortic arch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Failure of kidney to respond to ADH is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mellitus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diabetes insipidus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Nephrogenic diabetes insipidus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SIADH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milk to 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from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nipple of the mother into the mouth of the nursing infant, what must occur?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Myoepithelial cells must relax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Prolactin levels must fall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Oxytocin secretion from the posterior pituitary must take place  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the above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 of oxytocin includes all the following except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Contraction</a:t>
            </a: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pregnant uterus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 of milk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Ejection of milk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Contraction of vas deferens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rabicPeriod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 of which hormone is an example of neuroendocrine secretion?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Cortisol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Oxytocin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AutoNum type="alphaUcParenR"/>
            </a:pPr>
            <a:r>
              <a:rPr lang="en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Prolactin </a:t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20"/>
          <p:cNvSpPr txBox="1"/>
          <p:nvPr/>
        </p:nvSpPr>
        <p:spPr>
          <a:xfrm>
            <a:off x="9560925" y="18440650"/>
            <a:ext cx="4215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ANSWER KEY: D, B, C, C, B, C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" y="0"/>
            <a:ext cx="14093741" cy="1993582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1"/>
          <p:cNvSpPr txBox="1"/>
          <p:nvPr/>
        </p:nvSpPr>
        <p:spPr>
          <a:xfrm>
            <a:off x="2507250" y="5831375"/>
            <a:ext cx="10962300" cy="26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Elaf Almusahel, Shahad Althaqeb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Reviewed by: Nujud Alabdullatif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800">
              <a:solidFill>
                <a:srgbClr val="FFFFF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21"/>
          <p:cNvSpPr txBox="1"/>
          <p:nvPr/>
        </p:nvSpPr>
        <p:spPr>
          <a:xfrm>
            <a:off x="-329650" y="9464700"/>
            <a:ext cx="6922800" cy="1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FEMALE PHYSIOLOGY CO-LEADERS 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Maha Alnahdi, Taif Alshammari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7442750" y="9540900"/>
            <a:ext cx="69228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MALE PHYSIOLOGY CO-LEADERS 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Nayef Alsaber, Hameed M. Humaid 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6" name="Google Shape;436;p21"/>
          <p:cNvSpPr txBox="1"/>
          <p:nvPr/>
        </p:nvSpPr>
        <p:spPr>
          <a:xfrm>
            <a:off x="5562600" y="12058300"/>
            <a:ext cx="91350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REFERENCES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Char char="-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Guyton and Hall Textbook of Medical Physiology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Char char="-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Ganong’s Review of Medical Physiology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