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9935825" cx="14097000"/>
  <p:notesSz cx="6858000" cy="9144000"/>
  <p:embeddedFontLs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9BC3712-00B0-43BC-AE9D-718B30E17731}">
  <a:tblStyle styleId="{E9BC3712-00B0-43BC-AE9D-718B30E1773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Oswald-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8be8cb29_0_1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8be8cb2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e203bdc09_0_7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e203bdc0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58be8cb29_0_31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58be8cb2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58be8cb29_0_32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58be8cb2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234f9ba87545e440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4f9ba87545e44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f2f583add_4_2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f2f583add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f2f583add_4_45: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f2f583add_4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f2f583add_4_53: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f2f583add_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f2f583add_4_61: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f2f583add_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f2f583add_4_6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f2f583add_4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e203bdc09_0_4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e203bdc0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e203bdc09_0_5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e203bdc0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hyperlink" Target="https://docs.google.com/presentation/d/1ynPb9i0-P4zuPXFz6A5qslHVNVc11TqphtxRHahRKE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14097000" cy="19935825"/>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272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954050" y="7533500"/>
            <a:ext cx="16044600" cy="15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D966"/>
                </a:solidFill>
                <a:latin typeface="Oswald"/>
                <a:ea typeface="Oswald"/>
                <a:cs typeface="Oswald"/>
                <a:sym typeface="Oswald"/>
              </a:rPr>
              <a:t>LECTURE VI and VII: Physiology and Disorders of Thyroid Gland</a:t>
            </a:r>
            <a:endParaRPr sz="4800">
              <a:solidFill>
                <a:srgbClr val="FFD966"/>
              </a:solidFill>
              <a:latin typeface="Oswald"/>
              <a:ea typeface="Oswald"/>
              <a:cs typeface="Oswald"/>
              <a:sym typeface="Oswald"/>
            </a:endParaRPr>
          </a:p>
        </p:txBody>
      </p:sp>
      <p:sp>
        <p:nvSpPr>
          <p:cNvPr id="66" name="Google Shape;66;p13"/>
          <p:cNvSpPr txBox="1"/>
          <p:nvPr/>
        </p:nvSpPr>
        <p:spPr>
          <a:xfrm>
            <a:off x="8868350" y="18452325"/>
            <a:ext cx="5285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434343"/>
                </a:solidFill>
                <a:uFill>
                  <a:noFill/>
                </a:uFill>
                <a:latin typeface="Oswald"/>
                <a:ea typeface="Oswald"/>
                <a:cs typeface="Oswald"/>
                <a:sym typeface="Oswald"/>
                <a:hlinkClick r:id="rId4"/>
              </a:rPr>
              <a:t>EDITING FILE</a:t>
            </a:r>
            <a:endParaRPr sz="4100">
              <a:solidFill>
                <a:srgbClr val="43434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2"/>
          <p:cNvSpPr/>
          <p:nvPr/>
        </p:nvSpPr>
        <p:spPr>
          <a:xfrm>
            <a:off x="0" y="1418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2" name="Google Shape;272;p22"/>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3" name="Google Shape;273;p22"/>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274" name="Google Shape;274;p22"/>
          <p:cNvSpPr txBox="1"/>
          <p:nvPr/>
        </p:nvSpPr>
        <p:spPr>
          <a:xfrm>
            <a:off x="929925" y="1418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HYPERTHYROIDISM &amp; HYPOTHYROIDISM </a:t>
            </a:r>
            <a:endParaRPr sz="3200">
              <a:solidFill>
                <a:srgbClr val="FFFFFF"/>
              </a:solidFill>
              <a:latin typeface="Oswald"/>
              <a:ea typeface="Oswald"/>
              <a:cs typeface="Oswald"/>
              <a:sym typeface="Oswald"/>
            </a:endParaRPr>
          </a:p>
        </p:txBody>
      </p:sp>
      <p:sp>
        <p:nvSpPr>
          <p:cNvPr id="275" name="Google Shape;275;p22"/>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9</a:t>
            </a:r>
            <a:endParaRPr sz="4500">
              <a:solidFill>
                <a:srgbClr val="FFFFFF"/>
              </a:solidFill>
              <a:latin typeface="Oswald"/>
              <a:ea typeface="Oswald"/>
              <a:cs typeface="Oswald"/>
              <a:sym typeface="Oswald"/>
            </a:endParaRPr>
          </a:p>
        </p:txBody>
      </p:sp>
      <p:pic>
        <p:nvPicPr>
          <p:cNvPr id="276" name="Google Shape;276;p22"/>
          <p:cNvPicPr preferRelativeResize="0"/>
          <p:nvPr/>
        </p:nvPicPr>
        <p:blipFill rotWithShape="1">
          <a:blip r:embed="rId3">
            <a:alphaModFix/>
          </a:blip>
          <a:srcRect b="19863" l="54573" r="18941" t="23610"/>
          <a:stretch/>
        </p:blipFill>
        <p:spPr>
          <a:xfrm>
            <a:off x="221375" y="9745898"/>
            <a:ext cx="3388728" cy="5197552"/>
          </a:xfrm>
          <a:prstGeom prst="rect">
            <a:avLst/>
          </a:prstGeom>
          <a:noFill/>
          <a:ln cap="flat" cmpd="sng" w="9525">
            <a:solidFill>
              <a:srgbClr val="000000"/>
            </a:solidFill>
            <a:prstDash val="solid"/>
            <a:round/>
            <a:headEnd len="sm" w="sm" type="none"/>
            <a:tailEnd len="sm" w="sm" type="none"/>
          </a:ln>
        </p:spPr>
      </p:pic>
      <p:pic>
        <p:nvPicPr>
          <p:cNvPr id="277" name="Google Shape;277;p22"/>
          <p:cNvPicPr preferRelativeResize="0"/>
          <p:nvPr/>
        </p:nvPicPr>
        <p:blipFill rotWithShape="1">
          <a:blip r:embed="rId4">
            <a:alphaModFix/>
          </a:blip>
          <a:srcRect b="12978" l="14594" r="17585" t="12003"/>
          <a:stretch/>
        </p:blipFill>
        <p:spPr>
          <a:xfrm>
            <a:off x="7819588" y="9679678"/>
            <a:ext cx="3567299" cy="5019347"/>
          </a:xfrm>
          <a:prstGeom prst="rect">
            <a:avLst/>
          </a:prstGeom>
          <a:noFill/>
          <a:ln cap="flat" cmpd="sng" w="9525">
            <a:solidFill>
              <a:srgbClr val="000000"/>
            </a:solidFill>
            <a:prstDash val="solid"/>
            <a:round/>
            <a:headEnd len="sm" w="sm" type="none"/>
            <a:tailEnd len="sm" w="sm" type="none"/>
          </a:ln>
        </p:spPr>
      </p:pic>
      <p:sp>
        <p:nvSpPr>
          <p:cNvPr id="278" name="Google Shape;278;p22"/>
          <p:cNvSpPr txBox="1"/>
          <p:nvPr/>
        </p:nvSpPr>
        <p:spPr>
          <a:xfrm>
            <a:off x="1973999" y="8223236"/>
            <a:ext cx="104844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Figure 7-1</a:t>
            </a:r>
            <a:r>
              <a:rPr lang="en" sz="3200">
                <a:latin typeface="Times New Roman"/>
                <a:ea typeface="Times New Roman"/>
                <a:cs typeface="Times New Roman"/>
                <a:sym typeface="Times New Roman"/>
              </a:rPr>
              <a:t> Showing hyperthyroidism due to graves disease.</a:t>
            </a:r>
            <a:endParaRPr sz="3200">
              <a:latin typeface="Times New Roman"/>
              <a:ea typeface="Times New Roman"/>
              <a:cs typeface="Times New Roman"/>
              <a:sym typeface="Times New Roman"/>
            </a:endParaRPr>
          </a:p>
        </p:txBody>
      </p:sp>
      <p:sp>
        <p:nvSpPr>
          <p:cNvPr id="279" name="Google Shape;279;p22"/>
          <p:cNvSpPr txBox="1"/>
          <p:nvPr/>
        </p:nvSpPr>
        <p:spPr>
          <a:xfrm>
            <a:off x="187988" y="14998678"/>
            <a:ext cx="7598100" cy="12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Figure 7-2 </a:t>
            </a:r>
            <a:r>
              <a:rPr lang="en" sz="2000">
                <a:solidFill>
                  <a:srgbClr val="B45F06"/>
                </a:solidFill>
                <a:latin typeface="Times New Roman"/>
                <a:ea typeface="Times New Roman"/>
                <a:cs typeface="Times New Roman"/>
                <a:sym typeface="Times New Roman"/>
              </a:rPr>
              <a:t>Hypothyroidism, the depressed appearance of hypothyroid patients can be mistakenly recognized as depression, therefore measurement of thyroid hormones is important for such cases. </a:t>
            </a:r>
            <a:endParaRPr sz="2000">
              <a:solidFill>
                <a:srgbClr val="B45F06"/>
              </a:solidFill>
              <a:latin typeface="Times New Roman"/>
              <a:ea typeface="Times New Roman"/>
              <a:cs typeface="Times New Roman"/>
              <a:sym typeface="Times New Roman"/>
            </a:endParaRPr>
          </a:p>
        </p:txBody>
      </p:sp>
      <p:sp>
        <p:nvSpPr>
          <p:cNvPr id="280" name="Google Shape;280;p22"/>
          <p:cNvSpPr txBox="1"/>
          <p:nvPr/>
        </p:nvSpPr>
        <p:spPr>
          <a:xfrm>
            <a:off x="7819488" y="14759278"/>
            <a:ext cx="6025200" cy="17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Figure 7-3 </a:t>
            </a:r>
            <a:r>
              <a:rPr lang="en" sz="2100">
                <a:latin typeface="Times New Roman"/>
                <a:ea typeface="Times New Roman"/>
                <a:cs typeface="Times New Roman"/>
                <a:sym typeface="Times New Roman"/>
              </a:rPr>
              <a:t>Cretinism, symptoms are:</a:t>
            </a:r>
            <a:r>
              <a:rPr b="1" lang="en" sz="2100">
                <a:latin typeface="Times New Roman"/>
                <a:ea typeface="Times New Roman"/>
                <a:cs typeface="Times New Roman"/>
                <a:sym typeface="Times New Roman"/>
              </a:rPr>
              <a:t> </a:t>
            </a:r>
            <a:r>
              <a:rPr lang="en" sz="2100">
                <a:solidFill>
                  <a:schemeClr val="dk1"/>
                </a:solidFill>
                <a:latin typeface="Times New Roman"/>
                <a:ea typeface="Times New Roman"/>
                <a:cs typeface="Times New Roman"/>
                <a:sym typeface="Times New Roman"/>
              </a:rPr>
              <a:t>(1) Infant is normal at birth but abnormality appears within weeks. (2) Protruding tongue. (3) Dwarf with short limbs. (4) Mental retardation. (5) Often umbilical hernia. (6) delayed growth of permanent teeth.</a:t>
            </a:r>
            <a:endParaRPr sz="2100">
              <a:latin typeface="Times New Roman"/>
              <a:ea typeface="Times New Roman"/>
              <a:cs typeface="Times New Roman"/>
              <a:sym typeface="Times New Roman"/>
            </a:endParaRPr>
          </a:p>
        </p:txBody>
      </p:sp>
      <p:sp>
        <p:nvSpPr>
          <p:cNvPr id="281" name="Google Shape;281;p22"/>
          <p:cNvSpPr txBox="1"/>
          <p:nvPr/>
        </p:nvSpPr>
        <p:spPr>
          <a:xfrm>
            <a:off x="10455850" y="4968777"/>
            <a:ext cx="3567300" cy="24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434343"/>
                </a:solidFill>
                <a:latin typeface="Times New Roman"/>
                <a:ea typeface="Times New Roman"/>
                <a:cs typeface="Times New Roman"/>
                <a:sym typeface="Times New Roman"/>
              </a:rPr>
              <a:t>Exophthalmos:</a:t>
            </a:r>
            <a:r>
              <a:rPr lang="en" sz="1600">
                <a:solidFill>
                  <a:srgbClr val="434343"/>
                </a:solidFill>
                <a:latin typeface="Times New Roman"/>
                <a:ea typeface="Times New Roman"/>
                <a:cs typeface="Times New Roman"/>
                <a:sym typeface="Times New Roman"/>
              </a:rPr>
              <a:t> In </a:t>
            </a:r>
            <a:r>
              <a:rPr lang="en" sz="1600">
                <a:solidFill>
                  <a:srgbClr val="434343"/>
                </a:solidFill>
                <a:latin typeface="Times New Roman"/>
                <a:ea typeface="Times New Roman"/>
                <a:cs typeface="Times New Roman"/>
                <a:sym typeface="Times New Roman"/>
              </a:rPr>
              <a:t>Graves’ disease, there are usually autoantibodies that cause destruction of extraocular muscles, also, autoreactive </a:t>
            </a:r>
            <a:r>
              <a:rPr lang="en" sz="1600">
                <a:solidFill>
                  <a:srgbClr val="434343"/>
                </a:solidFill>
                <a:latin typeface="Times New Roman"/>
                <a:ea typeface="Times New Roman"/>
                <a:cs typeface="Times New Roman"/>
                <a:sym typeface="Times New Roman"/>
              </a:rPr>
              <a:t>T</a:t>
            </a:r>
            <a:r>
              <a:rPr lang="en" sz="1600">
                <a:solidFill>
                  <a:srgbClr val="434343"/>
                </a:solidFill>
                <a:latin typeface="Times New Roman"/>
                <a:ea typeface="Times New Roman"/>
                <a:cs typeface="Times New Roman"/>
                <a:sym typeface="Times New Roman"/>
              </a:rPr>
              <a:t>-cells recognize ocular antigens that bear similarity to thyroid antigens, this causes infiltration of T-cells, release of cytokines which activate fibroblasts to deposit extracellular matrix with the end result being edema and protrusion of the eyeball. </a:t>
            </a:r>
            <a:endParaRPr sz="1600">
              <a:solidFill>
                <a:srgbClr val="434343"/>
              </a:solidFill>
              <a:latin typeface="Times New Roman"/>
              <a:ea typeface="Times New Roman"/>
              <a:cs typeface="Times New Roman"/>
              <a:sym typeface="Times New Roman"/>
            </a:endParaRPr>
          </a:p>
        </p:txBody>
      </p:sp>
      <p:sp>
        <p:nvSpPr>
          <p:cNvPr id="282" name="Google Shape;282;p22"/>
          <p:cNvSpPr txBox="1"/>
          <p:nvPr/>
        </p:nvSpPr>
        <p:spPr>
          <a:xfrm>
            <a:off x="10455850" y="3928186"/>
            <a:ext cx="3388800" cy="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434343"/>
                </a:solidFill>
                <a:latin typeface="Times New Roman"/>
                <a:ea typeface="Times New Roman"/>
                <a:cs typeface="Times New Roman"/>
                <a:sym typeface="Times New Roman"/>
              </a:rPr>
              <a:t>Lid </a:t>
            </a:r>
            <a:r>
              <a:rPr b="1" lang="en" sz="1500">
                <a:solidFill>
                  <a:srgbClr val="434343"/>
                </a:solidFill>
                <a:latin typeface="Times New Roman"/>
                <a:ea typeface="Times New Roman"/>
                <a:cs typeface="Times New Roman"/>
                <a:sym typeface="Times New Roman"/>
              </a:rPr>
              <a:t>lag</a:t>
            </a:r>
            <a:r>
              <a:rPr lang="en" sz="1500">
                <a:solidFill>
                  <a:srgbClr val="434343"/>
                </a:solidFill>
                <a:latin typeface="Times New Roman"/>
                <a:ea typeface="Times New Roman"/>
                <a:cs typeface="Times New Roman"/>
                <a:sym typeface="Times New Roman"/>
              </a:rPr>
              <a:t> is due to the sympathetic overstimulation of the levator palpebrae superioris (extraocular muscle, elevates upper eyelid) </a:t>
            </a:r>
            <a:endParaRPr sz="1500">
              <a:solidFill>
                <a:srgbClr val="434343"/>
              </a:solidFill>
              <a:latin typeface="Times New Roman"/>
              <a:ea typeface="Times New Roman"/>
              <a:cs typeface="Times New Roman"/>
              <a:sym typeface="Times New Roman"/>
            </a:endParaRPr>
          </a:p>
        </p:txBody>
      </p:sp>
      <p:sp>
        <p:nvSpPr>
          <p:cNvPr id="283" name="Google Shape;283;p22"/>
          <p:cNvSpPr txBox="1"/>
          <p:nvPr/>
        </p:nvSpPr>
        <p:spPr>
          <a:xfrm>
            <a:off x="3736338" y="10387291"/>
            <a:ext cx="3957000" cy="24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434343"/>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434343"/>
                </a:solidFill>
                <a:latin typeface="Times New Roman"/>
                <a:ea typeface="Times New Roman"/>
                <a:cs typeface="Times New Roman"/>
                <a:sym typeface="Times New Roman"/>
              </a:rPr>
              <a:t>While in  Hypothyroidism: </a:t>
            </a:r>
            <a:endParaRPr sz="1600">
              <a:solidFill>
                <a:srgbClr val="434343"/>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434343"/>
                </a:solidFill>
                <a:latin typeface="Times New Roman"/>
                <a:ea typeface="Times New Roman"/>
                <a:cs typeface="Times New Roman"/>
                <a:sym typeface="Times New Roman"/>
              </a:rPr>
              <a:t>It’s </a:t>
            </a:r>
            <a:r>
              <a:rPr b="1" lang="en" sz="1600">
                <a:solidFill>
                  <a:srgbClr val="434343"/>
                </a:solidFill>
                <a:latin typeface="Times New Roman"/>
                <a:ea typeface="Times New Roman"/>
                <a:cs typeface="Times New Roman"/>
                <a:sym typeface="Times New Roman"/>
              </a:rPr>
              <a:t>Diastolic Hypertension</a:t>
            </a:r>
            <a:r>
              <a:rPr lang="en" sz="1600">
                <a:solidFill>
                  <a:srgbClr val="434343"/>
                </a:solidFill>
                <a:latin typeface="Times New Roman"/>
                <a:ea typeface="Times New Roman"/>
                <a:cs typeface="Times New Roman"/>
                <a:sym typeface="Times New Roman"/>
              </a:rPr>
              <a:t> (more pressure as the heart relaxes, suggesting an arterial source) why? </a:t>
            </a:r>
            <a:endParaRPr sz="1600">
              <a:solidFill>
                <a:srgbClr val="434343"/>
              </a:solidFill>
              <a:latin typeface="Times New Roman"/>
              <a:ea typeface="Times New Roman"/>
              <a:cs typeface="Times New Roman"/>
              <a:sym typeface="Times New Roman"/>
            </a:endParaRPr>
          </a:p>
          <a:p>
            <a:pPr indent="-330200" lvl="0" marL="457200" rtl="0" algn="l">
              <a:spcBef>
                <a:spcPts val="0"/>
              </a:spcBef>
              <a:spcAft>
                <a:spcPts val="0"/>
              </a:spcAft>
              <a:buClr>
                <a:srgbClr val="434343"/>
              </a:buClr>
              <a:buSzPts val="1600"/>
              <a:buFont typeface="Times New Roman"/>
              <a:buChar char="●"/>
            </a:pPr>
            <a:r>
              <a:rPr lang="en" sz="1600">
                <a:solidFill>
                  <a:srgbClr val="434343"/>
                </a:solidFill>
                <a:latin typeface="Times New Roman"/>
                <a:ea typeface="Times New Roman"/>
                <a:cs typeface="Times New Roman"/>
                <a:sym typeface="Times New Roman"/>
              </a:rPr>
              <a:t>Increased peripheral resistance</a:t>
            </a:r>
            <a:endParaRPr sz="1600">
              <a:solidFill>
                <a:srgbClr val="434343"/>
              </a:solidFill>
              <a:latin typeface="Times New Roman"/>
              <a:ea typeface="Times New Roman"/>
              <a:cs typeface="Times New Roman"/>
              <a:sym typeface="Times New Roman"/>
            </a:endParaRPr>
          </a:p>
          <a:p>
            <a:pPr indent="-330200" lvl="0" marL="457200" rtl="0" algn="l">
              <a:spcBef>
                <a:spcPts val="0"/>
              </a:spcBef>
              <a:spcAft>
                <a:spcPts val="0"/>
              </a:spcAft>
              <a:buClr>
                <a:srgbClr val="434343"/>
              </a:buClr>
              <a:buSzPts val="1600"/>
              <a:buFont typeface="Times New Roman"/>
              <a:buChar char="●"/>
            </a:pPr>
            <a:r>
              <a:rPr lang="en" sz="1600">
                <a:solidFill>
                  <a:srgbClr val="434343"/>
                </a:solidFill>
                <a:latin typeface="Times New Roman"/>
                <a:ea typeface="Times New Roman"/>
                <a:cs typeface="Times New Roman"/>
                <a:sym typeface="Times New Roman"/>
              </a:rPr>
              <a:t>decreased GFR (trapping of more blood).</a:t>
            </a:r>
            <a:endParaRPr sz="1600">
              <a:solidFill>
                <a:srgbClr val="434343"/>
              </a:solidFill>
              <a:latin typeface="Times New Roman"/>
              <a:ea typeface="Times New Roman"/>
              <a:cs typeface="Times New Roman"/>
              <a:sym typeface="Times New Roman"/>
            </a:endParaRPr>
          </a:p>
          <a:p>
            <a:pPr indent="-330200" lvl="0" marL="457200" rtl="0" algn="l">
              <a:spcBef>
                <a:spcPts val="0"/>
              </a:spcBef>
              <a:spcAft>
                <a:spcPts val="0"/>
              </a:spcAft>
              <a:buClr>
                <a:srgbClr val="434343"/>
              </a:buClr>
              <a:buSzPts val="1600"/>
              <a:buFont typeface="Times New Roman"/>
              <a:buChar char="●"/>
            </a:pPr>
            <a:r>
              <a:rPr lang="en" sz="1600">
                <a:solidFill>
                  <a:srgbClr val="434343"/>
                </a:solidFill>
                <a:latin typeface="Times New Roman"/>
                <a:ea typeface="Times New Roman"/>
                <a:cs typeface="Times New Roman"/>
                <a:sym typeface="Times New Roman"/>
              </a:rPr>
              <a:t>increased cholesterol.</a:t>
            </a:r>
            <a:endParaRPr sz="1600">
              <a:solidFill>
                <a:srgbClr val="434343"/>
              </a:solidFill>
              <a:latin typeface="Times New Roman"/>
              <a:ea typeface="Times New Roman"/>
              <a:cs typeface="Times New Roman"/>
              <a:sym typeface="Times New Roman"/>
            </a:endParaRPr>
          </a:p>
        </p:txBody>
      </p:sp>
      <p:sp>
        <p:nvSpPr>
          <p:cNvPr id="284" name="Google Shape;284;p22"/>
          <p:cNvSpPr txBox="1"/>
          <p:nvPr/>
        </p:nvSpPr>
        <p:spPr>
          <a:xfrm>
            <a:off x="11409288" y="10021028"/>
            <a:ext cx="2687700" cy="278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B45F06"/>
                </a:solidFill>
                <a:latin typeface="Times New Roman"/>
                <a:ea typeface="Times New Roman"/>
                <a:cs typeface="Times New Roman"/>
                <a:sym typeface="Times New Roman"/>
              </a:rPr>
              <a:t>Recall that dwarfism is also caused by Growth hormone deficiency, but unlike cretinism, the patient with low GH maintains their mental capabilities:) </a:t>
            </a:r>
            <a:endParaRPr sz="2200">
              <a:solidFill>
                <a:srgbClr val="B45F06"/>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200">
                <a:solidFill>
                  <a:srgbClr val="B45F06"/>
                </a:solidFill>
                <a:latin typeface="Times New Roman"/>
                <a:ea typeface="Times New Roman"/>
                <a:cs typeface="Times New Roman"/>
                <a:sym typeface="Times New Roman"/>
              </a:rPr>
              <a:t>(Could be a differential diagnosis)</a:t>
            </a:r>
            <a:endParaRPr sz="2200">
              <a:solidFill>
                <a:srgbClr val="B45F06"/>
              </a:solidFill>
              <a:latin typeface="Times New Roman"/>
              <a:ea typeface="Times New Roman"/>
              <a:cs typeface="Times New Roman"/>
              <a:sym typeface="Times New Roman"/>
            </a:endParaRPr>
          </a:p>
        </p:txBody>
      </p:sp>
      <p:sp>
        <p:nvSpPr>
          <p:cNvPr id="285" name="Google Shape;285;p22"/>
          <p:cNvSpPr txBox="1"/>
          <p:nvPr/>
        </p:nvSpPr>
        <p:spPr>
          <a:xfrm>
            <a:off x="6637231" y="16847475"/>
            <a:ext cx="6817500" cy="18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chemeClr val="dk1"/>
                </a:solidFill>
                <a:latin typeface="Times New Roman"/>
                <a:ea typeface="Times New Roman"/>
                <a:cs typeface="Times New Roman"/>
                <a:sym typeface="Times New Roman"/>
              </a:rPr>
              <a:t>Figure 7-4</a:t>
            </a:r>
            <a:r>
              <a:rPr lang="en" sz="1900">
                <a:solidFill>
                  <a:schemeClr val="dk1"/>
                </a:solidFill>
              </a:rPr>
              <a:t> </a:t>
            </a:r>
            <a:r>
              <a:rPr b="1" lang="en" sz="1900">
                <a:solidFill>
                  <a:srgbClr val="B45F06"/>
                </a:solidFill>
                <a:latin typeface="Times New Roman"/>
                <a:ea typeface="Times New Roman"/>
                <a:cs typeface="Times New Roman"/>
                <a:sym typeface="Times New Roman"/>
              </a:rPr>
              <a:t>Low voltage QRS complex</a:t>
            </a:r>
            <a:r>
              <a:rPr lang="en" sz="1900">
                <a:solidFill>
                  <a:srgbClr val="B45F06"/>
                </a:solidFill>
                <a:latin typeface="Times New Roman"/>
                <a:ea typeface="Times New Roman"/>
                <a:cs typeface="Times New Roman"/>
                <a:sym typeface="Times New Roman"/>
              </a:rPr>
              <a:t> in electrocardiogram (remember voltage represents strength of the action potential, and hence, contraction), due to: </a:t>
            </a:r>
            <a:endParaRPr sz="1900">
              <a:solidFill>
                <a:srgbClr val="B45F06"/>
              </a:solidFill>
              <a:latin typeface="Times New Roman"/>
              <a:ea typeface="Times New Roman"/>
              <a:cs typeface="Times New Roman"/>
              <a:sym typeface="Times New Roman"/>
            </a:endParaRPr>
          </a:p>
          <a:p>
            <a:pPr indent="-349250" lvl="0" marL="457200" rtl="0" algn="l">
              <a:spcBef>
                <a:spcPts val="0"/>
              </a:spcBef>
              <a:spcAft>
                <a:spcPts val="0"/>
              </a:spcAft>
              <a:buClr>
                <a:srgbClr val="B45F06"/>
              </a:buClr>
              <a:buSzPts val="1900"/>
              <a:buFont typeface="Times New Roman"/>
              <a:buChar char="-"/>
            </a:pPr>
            <a:r>
              <a:rPr lang="en" sz="1900">
                <a:solidFill>
                  <a:srgbClr val="B45F06"/>
                </a:solidFill>
                <a:latin typeface="Times New Roman"/>
                <a:ea typeface="Times New Roman"/>
                <a:cs typeface="Times New Roman"/>
                <a:sym typeface="Times New Roman"/>
              </a:rPr>
              <a:t>Decreased sympathetic outflow (normally sympathetic system increases cardiac output by 30%) </a:t>
            </a:r>
            <a:endParaRPr sz="1900">
              <a:solidFill>
                <a:srgbClr val="B45F06"/>
              </a:solidFill>
              <a:latin typeface="Times New Roman"/>
              <a:ea typeface="Times New Roman"/>
              <a:cs typeface="Times New Roman"/>
              <a:sym typeface="Times New Roman"/>
            </a:endParaRPr>
          </a:p>
          <a:p>
            <a:pPr indent="-349250" lvl="0" marL="457200" rtl="0" algn="l">
              <a:spcBef>
                <a:spcPts val="0"/>
              </a:spcBef>
              <a:spcAft>
                <a:spcPts val="0"/>
              </a:spcAft>
              <a:buClr>
                <a:srgbClr val="B45F06"/>
              </a:buClr>
              <a:buSzPts val="1900"/>
              <a:buFont typeface="Times New Roman"/>
              <a:buChar char="-"/>
            </a:pPr>
            <a:r>
              <a:rPr lang="en" sz="1900">
                <a:solidFill>
                  <a:srgbClr val="B45F06"/>
                </a:solidFill>
                <a:latin typeface="Times New Roman"/>
                <a:ea typeface="Times New Roman"/>
                <a:cs typeface="Times New Roman"/>
                <a:sym typeface="Times New Roman"/>
              </a:rPr>
              <a:t>Decreased synthesis of proteins in cardiomyocytes (such as myosin, upregulated by tyrosine)</a:t>
            </a:r>
            <a:endParaRPr sz="1900">
              <a:solidFill>
                <a:srgbClr val="B45F06"/>
              </a:solidFill>
              <a:latin typeface="Times New Roman"/>
              <a:ea typeface="Times New Roman"/>
              <a:cs typeface="Times New Roman"/>
              <a:sym typeface="Times New Roman"/>
            </a:endParaRPr>
          </a:p>
        </p:txBody>
      </p:sp>
      <p:sp>
        <p:nvSpPr>
          <p:cNvPr id="286" name="Google Shape;286;p22"/>
          <p:cNvSpPr txBox="1"/>
          <p:nvPr/>
        </p:nvSpPr>
        <p:spPr>
          <a:xfrm>
            <a:off x="646175" y="5923221"/>
            <a:ext cx="3117000" cy="243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latin typeface="Times New Roman"/>
                <a:ea typeface="Times New Roman"/>
                <a:cs typeface="Times New Roman"/>
                <a:sym typeface="Times New Roman"/>
              </a:rPr>
              <a:t>Tremors</a:t>
            </a:r>
            <a:r>
              <a:rPr lang="en" sz="1600">
                <a:solidFill>
                  <a:srgbClr val="434343"/>
                </a:solidFill>
                <a:latin typeface="Times New Roman"/>
                <a:ea typeface="Times New Roman"/>
                <a:cs typeface="Times New Roman"/>
                <a:sym typeface="Times New Roman"/>
              </a:rPr>
              <a:t> are due</a:t>
            </a:r>
            <a:r>
              <a:rPr lang="en" sz="1600">
                <a:solidFill>
                  <a:srgbClr val="434343"/>
                </a:solidFill>
                <a:latin typeface="Times New Roman"/>
                <a:ea typeface="Times New Roman"/>
                <a:cs typeface="Times New Roman"/>
                <a:sym typeface="Times New Roman"/>
              </a:rPr>
              <a:t> to increased neuronal activity, this includes faster depolarization (increased transcription of Na/K-ATPase, resulting in a reactive neuron. The cerebellum and basal ganglia are affected, resulting in prolonged neuronal synapses leading to tremors. </a:t>
            </a:r>
            <a:endParaRPr sz="1600">
              <a:solidFill>
                <a:srgbClr val="434343"/>
              </a:solidFill>
              <a:latin typeface="Times New Roman"/>
              <a:ea typeface="Times New Roman"/>
              <a:cs typeface="Times New Roman"/>
              <a:sym typeface="Times New Roman"/>
            </a:endParaRPr>
          </a:p>
        </p:txBody>
      </p:sp>
      <p:pic>
        <p:nvPicPr>
          <p:cNvPr id="287" name="Google Shape;287;p22"/>
          <p:cNvPicPr preferRelativeResize="0"/>
          <p:nvPr/>
        </p:nvPicPr>
        <p:blipFill rotWithShape="1">
          <a:blip r:embed="rId5">
            <a:alphaModFix/>
          </a:blip>
          <a:srcRect b="11639" l="9944" r="25693" t="22932"/>
          <a:stretch/>
        </p:blipFill>
        <p:spPr>
          <a:xfrm>
            <a:off x="3570750" y="3160186"/>
            <a:ext cx="6817350" cy="5197551"/>
          </a:xfrm>
          <a:prstGeom prst="rect">
            <a:avLst/>
          </a:prstGeom>
          <a:noFill/>
          <a:ln>
            <a:noFill/>
          </a:ln>
        </p:spPr>
      </p:pic>
      <p:sp>
        <p:nvSpPr>
          <p:cNvPr id="288" name="Google Shape;288;p22"/>
          <p:cNvSpPr txBox="1"/>
          <p:nvPr/>
        </p:nvSpPr>
        <p:spPr>
          <a:xfrm>
            <a:off x="3788338" y="13139588"/>
            <a:ext cx="4105500" cy="18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434343"/>
                </a:solidFill>
                <a:latin typeface="Times New Roman"/>
                <a:ea typeface="Times New Roman"/>
                <a:cs typeface="Times New Roman"/>
                <a:sym typeface="Times New Roman"/>
              </a:rPr>
              <a:t>Atherosclerosis, </a:t>
            </a:r>
            <a:r>
              <a:rPr lang="en" sz="1700">
                <a:solidFill>
                  <a:srgbClr val="434343"/>
                </a:solidFill>
                <a:latin typeface="Times New Roman"/>
                <a:ea typeface="Times New Roman"/>
                <a:cs typeface="Times New Roman"/>
                <a:sym typeface="Times New Roman"/>
              </a:rPr>
              <a:t>lack of thyroid hormone increases quantity of blood cholesterol (diminished liver excretion)—recall from previous lecture that this is due to decrease of LDL receptor expression on liver.</a:t>
            </a:r>
            <a:endParaRPr sz="1700">
              <a:solidFill>
                <a:srgbClr val="434343"/>
              </a:solidFill>
              <a:latin typeface="Times New Roman"/>
              <a:ea typeface="Times New Roman"/>
              <a:cs typeface="Times New Roman"/>
              <a:sym typeface="Times New Roman"/>
            </a:endParaRPr>
          </a:p>
        </p:txBody>
      </p:sp>
      <p:pic>
        <p:nvPicPr>
          <p:cNvPr id="289" name="Google Shape;289;p22"/>
          <p:cNvPicPr preferRelativeResize="0"/>
          <p:nvPr/>
        </p:nvPicPr>
        <p:blipFill>
          <a:blip r:embed="rId6">
            <a:alphaModFix/>
          </a:blip>
          <a:stretch>
            <a:fillRect/>
          </a:stretch>
        </p:blipFill>
        <p:spPr>
          <a:xfrm>
            <a:off x="2906734" y="16904526"/>
            <a:ext cx="3567300" cy="1745009"/>
          </a:xfrm>
          <a:prstGeom prst="rect">
            <a:avLst/>
          </a:prstGeom>
          <a:noFill/>
          <a:ln cap="flat" cmpd="sng" w="9525">
            <a:solidFill>
              <a:srgbClr val="434343"/>
            </a:solidFill>
            <a:prstDash val="solid"/>
            <a:round/>
            <a:headEnd len="sm" w="sm" type="none"/>
            <a:tailEnd len="sm" w="sm" type="none"/>
          </a:ln>
        </p:spPr>
      </p:pic>
      <p:cxnSp>
        <p:nvCxnSpPr>
          <p:cNvPr id="290" name="Google Shape;290;p22"/>
          <p:cNvCxnSpPr>
            <a:stCxn id="289" idx="0"/>
            <a:endCxn id="276" idx="2"/>
          </p:cNvCxnSpPr>
          <p:nvPr/>
        </p:nvCxnSpPr>
        <p:spPr>
          <a:xfrm flipH="1" rot="5400000">
            <a:off x="2322484" y="14536626"/>
            <a:ext cx="1961100" cy="2774700"/>
          </a:xfrm>
          <a:prstGeom prst="curvedConnector3">
            <a:avLst>
              <a:gd fmla="val 49999" name="adj1"/>
            </a:avLst>
          </a:prstGeom>
          <a:noFill/>
          <a:ln cap="flat" cmpd="sng" w="9525">
            <a:solidFill>
              <a:schemeClr val="dk2"/>
            </a:solidFill>
            <a:prstDash val="solid"/>
            <a:round/>
            <a:headEnd len="med" w="med" type="none"/>
            <a:tailEnd len="med" w="med" type="none"/>
          </a:ln>
        </p:spPr>
      </p:cxnSp>
      <p:sp>
        <p:nvSpPr>
          <p:cNvPr id="291" name="Google Shape;291;p22"/>
          <p:cNvSpPr txBox="1"/>
          <p:nvPr/>
        </p:nvSpPr>
        <p:spPr>
          <a:xfrm>
            <a:off x="73775" y="2269025"/>
            <a:ext cx="3957000" cy="30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434343"/>
                </a:solidFill>
                <a:latin typeface="Times New Roman"/>
                <a:ea typeface="Times New Roman"/>
                <a:cs typeface="Times New Roman"/>
                <a:sym typeface="Times New Roman"/>
              </a:rPr>
              <a:t>Hypertension</a:t>
            </a:r>
            <a:r>
              <a:rPr lang="en" sz="1600">
                <a:solidFill>
                  <a:srgbClr val="434343"/>
                </a:solidFill>
                <a:latin typeface="Times New Roman"/>
                <a:ea typeface="Times New Roman"/>
                <a:cs typeface="Times New Roman"/>
                <a:sym typeface="Times New Roman"/>
              </a:rPr>
              <a:t> occurs in both settings of thyroid (hypo / hyper) -</a:t>
            </a:r>
            <a:r>
              <a:rPr lang="en" sz="1600">
                <a:solidFill>
                  <a:srgbClr val="434343"/>
                </a:solidFill>
                <a:latin typeface="Times New Roman"/>
                <a:ea typeface="Times New Roman"/>
                <a:cs typeface="Times New Roman"/>
                <a:sym typeface="Times New Roman"/>
              </a:rPr>
              <a:t>thyroidism.</a:t>
            </a:r>
            <a:endParaRPr sz="1600">
              <a:solidFill>
                <a:srgbClr val="434343"/>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rgbClr val="434343"/>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434343"/>
                </a:solidFill>
                <a:latin typeface="Times New Roman"/>
                <a:ea typeface="Times New Roman"/>
                <a:cs typeface="Times New Roman"/>
                <a:sym typeface="Times New Roman"/>
              </a:rPr>
              <a:t>in Hyperthyroidism: </a:t>
            </a:r>
            <a:endParaRPr sz="1600">
              <a:solidFill>
                <a:srgbClr val="434343"/>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rgbClr val="434343"/>
                </a:solidFill>
                <a:latin typeface="Times New Roman"/>
                <a:ea typeface="Times New Roman"/>
                <a:cs typeface="Times New Roman"/>
                <a:sym typeface="Times New Roman"/>
              </a:rPr>
              <a:t>It’s </a:t>
            </a:r>
            <a:r>
              <a:rPr b="1" lang="en" sz="1600">
                <a:solidFill>
                  <a:srgbClr val="434343"/>
                </a:solidFill>
                <a:latin typeface="Times New Roman"/>
                <a:ea typeface="Times New Roman"/>
                <a:cs typeface="Times New Roman"/>
                <a:sym typeface="Times New Roman"/>
              </a:rPr>
              <a:t>Systolic Hypertension</a:t>
            </a:r>
            <a:r>
              <a:rPr lang="en" sz="1600">
                <a:solidFill>
                  <a:srgbClr val="434343"/>
                </a:solidFill>
                <a:latin typeface="Times New Roman"/>
                <a:ea typeface="Times New Roman"/>
                <a:cs typeface="Times New Roman"/>
                <a:sym typeface="Times New Roman"/>
              </a:rPr>
              <a:t> (more pressure exerted as heart ejects blood) why?</a:t>
            </a:r>
            <a:endParaRPr sz="1600">
              <a:solidFill>
                <a:srgbClr val="434343"/>
              </a:solidFill>
              <a:latin typeface="Times New Roman"/>
              <a:ea typeface="Times New Roman"/>
              <a:cs typeface="Times New Roman"/>
              <a:sym typeface="Times New Roman"/>
            </a:endParaRPr>
          </a:p>
          <a:p>
            <a:pPr indent="-330200" lvl="0" marL="457200" rtl="0" algn="l">
              <a:spcBef>
                <a:spcPts val="0"/>
              </a:spcBef>
              <a:spcAft>
                <a:spcPts val="0"/>
              </a:spcAft>
              <a:buClr>
                <a:srgbClr val="434343"/>
              </a:buClr>
              <a:buSzPts val="1600"/>
              <a:buFont typeface="Times New Roman"/>
              <a:buChar char="●"/>
            </a:pPr>
            <a:r>
              <a:rPr lang="en" sz="1600">
                <a:solidFill>
                  <a:srgbClr val="434343"/>
                </a:solidFill>
                <a:latin typeface="Times New Roman"/>
                <a:ea typeface="Times New Roman"/>
                <a:cs typeface="Times New Roman"/>
                <a:sym typeface="Times New Roman"/>
              </a:rPr>
              <a:t>Increase transcription of myocardial proteins (myosin, Ca-ATPase (recall that calcium is essential for myocardial contraction) </a:t>
            </a:r>
            <a:endParaRPr sz="1600">
              <a:solidFill>
                <a:srgbClr val="434343"/>
              </a:solidFill>
              <a:latin typeface="Times New Roman"/>
              <a:ea typeface="Times New Roman"/>
              <a:cs typeface="Times New Roman"/>
              <a:sym typeface="Times New Roman"/>
            </a:endParaRPr>
          </a:p>
          <a:p>
            <a:pPr indent="-330200" lvl="0" marL="457200" rtl="0" algn="l">
              <a:spcBef>
                <a:spcPts val="0"/>
              </a:spcBef>
              <a:spcAft>
                <a:spcPts val="0"/>
              </a:spcAft>
              <a:buClr>
                <a:srgbClr val="434343"/>
              </a:buClr>
              <a:buSzPts val="1600"/>
              <a:buFont typeface="Times New Roman"/>
              <a:buChar char="●"/>
            </a:pPr>
            <a:r>
              <a:rPr lang="en" sz="1600">
                <a:solidFill>
                  <a:srgbClr val="434343"/>
                </a:solidFill>
                <a:latin typeface="Times New Roman"/>
                <a:ea typeface="Times New Roman"/>
                <a:cs typeface="Times New Roman"/>
                <a:sym typeface="Times New Roman"/>
              </a:rPr>
              <a:t>Activation of sympathetic nervous system which activates RAAS (constriction of afferent arteriole, trapping of blood).</a:t>
            </a:r>
            <a:endParaRPr sz="1600">
              <a:solidFill>
                <a:srgbClr val="434343"/>
              </a:solidFill>
              <a:latin typeface="Times New Roman"/>
              <a:ea typeface="Times New Roman"/>
              <a:cs typeface="Times New Roman"/>
              <a:sym typeface="Times New Roman"/>
            </a:endParaRPr>
          </a:p>
        </p:txBody>
      </p:sp>
      <p:sp>
        <p:nvSpPr>
          <p:cNvPr id="292" name="Google Shape;292;p22"/>
          <p:cNvSpPr txBox="1"/>
          <p:nvPr/>
        </p:nvSpPr>
        <p:spPr>
          <a:xfrm>
            <a:off x="151125" y="1095725"/>
            <a:ext cx="13656600" cy="964200"/>
          </a:xfrm>
          <a:prstGeom prst="rect">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600">
                <a:latin typeface="Times New Roman"/>
                <a:ea typeface="Times New Roman"/>
                <a:cs typeface="Times New Roman"/>
                <a:sym typeface="Times New Roman"/>
              </a:rPr>
              <a:t>Further</a:t>
            </a:r>
            <a:r>
              <a:rPr b="1" lang="en" sz="4600">
                <a:latin typeface="Times New Roman"/>
                <a:ea typeface="Times New Roman"/>
                <a:cs typeface="Times New Roman"/>
                <a:sym typeface="Times New Roman"/>
              </a:rPr>
              <a:t> </a:t>
            </a:r>
            <a:r>
              <a:rPr b="1" lang="en" sz="4600">
                <a:latin typeface="Times New Roman"/>
                <a:ea typeface="Times New Roman"/>
                <a:cs typeface="Times New Roman"/>
                <a:sym typeface="Times New Roman"/>
              </a:rPr>
              <a:t>Readings </a:t>
            </a:r>
            <a:r>
              <a:rPr b="1" lang="en" sz="4600">
                <a:solidFill>
                  <a:srgbClr val="CC0000"/>
                </a:solidFill>
                <a:latin typeface="Times New Roman"/>
                <a:ea typeface="Times New Roman"/>
                <a:cs typeface="Times New Roman"/>
                <a:sym typeface="Times New Roman"/>
              </a:rPr>
              <a:t>(Extracurricular)</a:t>
            </a:r>
            <a:endParaRPr sz="4600">
              <a:solidFill>
                <a:srgbClr val="CC0000"/>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23"/>
          <p:cNvPicPr preferRelativeResize="0"/>
          <p:nvPr/>
        </p:nvPicPr>
        <p:blipFill>
          <a:blip r:embed="rId3">
            <a:alphaModFix/>
          </a:blip>
          <a:stretch>
            <a:fillRect/>
          </a:stretch>
        </p:blipFill>
        <p:spPr>
          <a:xfrm>
            <a:off x="0" y="28350"/>
            <a:ext cx="14097000" cy="19935825"/>
          </a:xfrm>
          <a:prstGeom prst="rect">
            <a:avLst/>
          </a:prstGeom>
          <a:noFill/>
          <a:ln>
            <a:noFill/>
          </a:ln>
        </p:spPr>
      </p:pic>
      <p:sp>
        <p:nvSpPr>
          <p:cNvPr id="298" name="Google Shape;298;p23"/>
          <p:cNvSpPr txBox="1"/>
          <p:nvPr/>
        </p:nvSpPr>
        <p:spPr>
          <a:xfrm>
            <a:off x="10392125" y="18466325"/>
            <a:ext cx="6001500" cy="2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ANSWER KEY: A, C, C, A, B</a:t>
            </a:r>
            <a:endParaRPr sz="2500">
              <a:solidFill>
                <a:srgbClr val="FFFFFF"/>
              </a:solidFill>
              <a:latin typeface="Oswald"/>
              <a:ea typeface="Oswald"/>
              <a:cs typeface="Oswald"/>
              <a:sym typeface="Oswald"/>
            </a:endParaRPr>
          </a:p>
        </p:txBody>
      </p:sp>
      <p:sp>
        <p:nvSpPr>
          <p:cNvPr id="299" name="Google Shape;299;p23"/>
          <p:cNvSpPr txBox="1"/>
          <p:nvPr/>
        </p:nvSpPr>
        <p:spPr>
          <a:xfrm>
            <a:off x="976025" y="2201250"/>
            <a:ext cx="12293700" cy="144078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Times New Roman"/>
              <a:buAutoNum type="arabicPeriod"/>
            </a:pPr>
            <a:r>
              <a:rPr lang="en" sz="2500">
                <a:solidFill>
                  <a:srgbClr val="FFFFFF"/>
                </a:solidFill>
                <a:latin typeface="Times New Roman"/>
                <a:ea typeface="Times New Roman"/>
                <a:cs typeface="Times New Roman"/>
                <a:sym typeface="Times New Roman"/>
              </a:rPr>
              <a:t> What enzyme catalyzes the coupling reactions?</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Peroxidase</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5-iodase</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NADPH</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A &amp; B</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500">
                <a:solidFill>
                  <a:srgbClr val="FFFFFF"/>
                </a:solidFill>
                <a:latin typeface="Times New Roman"/>
                <a:ea typeface="Times New Roman"/>
                <a:cs typeface="Times New Roman"/>
                <a:sym typeface="Times New Roman"/>
              </a:rPr>
              <a:t>2.  Which of the following is a cardiac action of the thyroid hormone?</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Slow movement</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Decreased cardiac output by 60%</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Increase heart rate</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Increase peripheral resistance</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500">
                <a:solidFill>
                  <a:srgbClr val="FFFFFF"/>
                </a:solidFill>
                <a:latin typeface="Times New Roman"/>
                <a:ea typeface="Times New Roman"/>
                <a:cs typeface="Times New Roman"/>
                <a:sym typeface="Times New Roman"/>
              </a:rPr>
              <a:t>3.   How will long-standing liver disease affect thyroid function?</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It won’t affect it</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It will stimulate it</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It will inhibit it</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Same as pregnancy</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500">
                <a:solidFill>
                  <a:srgbClr val="FFFFFF"/>
                </a:solidFill>
                <a:latin typeface="Times New Roman"/>
                <a:ea typeface="Times New Roman"/>
                <a:cs typeface="Times New Roman"/>
                <a:sym typeface="Times New Roman"/>
              </a:rPr>
              <a:t>4.   Fatima, a 45-year-old mother to five children paid a visit to an endocrinologist. She had been sweating heavily, and she spends too much time in the kitchen and eats while keeping the door to the fridge open. She had been eating in a much more excessive manner than usual, with more visits to the toilet due to diarrhea. Which of the following disorders best correlates with Fatima’s behavior?</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Hyperthyroidism </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Hypothyroidism </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Prolactinemia </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Cushing’s syndrome </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500">
                <a:solidFill>
                  <a:srgbClr val="FFFFFF"/>
                </a:solidFill>
                <a:latin typeface="Times New Roman"/>
                <a:ea typeface="Times New Roman"/>
                <a:cs typeface="Times New Roman"/>
                <a:sym typeface="Times New Roman"/>
              </a:rPr>
              <a:t>5.   Huda, a 35-year-old epidemiologist, </a:t>
            </a:r>
            <a:r>
              <a:rPr lang="en" sz="2500">
                <a:solidFill>
                  <a:srgbClr val="FFFFFF"/>
                </a:solidFill>
                <a:latin typeface="Times New Roman"/>
                <a:ea typeface="Times New Roman"/>
                <a:cs typeface="Times New Roman"/>
                <a:sym typeface="Times New Roman"/>
              </a:rPr>
              <a:t>was accompanied to a psychiatry clinic by her husband. She spends too much time sleeping, and often remains for long periods in bed with constant feeling of tiredness, she covers herself with three blankets. Despite her decreased appetite she suffers from weight gain and her husband thinks she is depressed. He started bringing her food to her bed, but more often, it remains untouched. The psychologists advised Huda to visit a fellow endocrinologist. What is your interpretation of the psychologist’s suggestion? </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Huda’s symptoms are consistent with diabetes</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Huda’s symptoms are consistent with hypothyroidism </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Huda’s symptoms are consistent with hyperthyroidism </a:t>
            </a:r>
            <a:endParaRPr sz="2500">
              <a:solidFill>
                <a:srgbClr val="FFFFFF"/>
              </a:solidFill>
              <a:latin typeface="Times New Roman"/>
              <a:ea typeface="Times New Roman"/>
              <a:cs typeface="Times New Roman"/>
              <a:sym typeface="Times New Roman"/>
            </a:endParaRPr>
          </a:p>
          <a:p>
            <a:pPr indent="-387350" lvl="0" marL="457200" rtl="0" algn="l">
              <a:spcBef>
                <a:spcPts val="0"/>
              </a:spcBef>
              <a:spcAft>
                <a:spcPts val="0"/>
              </a:spcAft>
              <a:buClr>
                <a:srgbClr val="FFFFFF"/>
              </a:buClr>
              <a:buSzPts val="2500"/>
              <a:buFont typeface="Times New Roman"/>
              <a:buAutoNum type="alphaUcParenR"/>
            </a:pPr>
            <a:r>
              <a:rPr lang="en" sz="2500">
                <a:solidFill>
                  <a:srgbClr val="FFFFFF"/>
                </a:solidFill>
                <a:latin typeface="Times New Roman"/>
                <a:ea typeface="Times New Roman"/>
                <a:cs typeface="Times New Roman"/>
                <a:sym typeface="Times New Roman"/>
              </a:rPr>
              <a:t>Huda’s symptoms are consistent with prolactinemia </a:t>
            </a:r>
            <a:endParaRPr sz="2500">
              <a:solidFill>
                <a:srgbClr val="FFFFFF"/>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Google Shape;304;p24"/>
          <p:cNvPicPr preferRelativeResize="0"/>
          <p:nvPr/>
        </p:nvPicPr>
        <p:blipFill>
          <a:blip r:embed="rId3">
            <a:alphaModFix/>
          </a:blip>
          <a:stretch>
            <a:fillRect/>
          </a:stretch>
        </p:blipFill>
        <p:spPr>
          <a:xfrm>
            <a:off x="1629" y="0"/>
            <a:ext cx="14093741" cy="19935824"/>
          </a:xfrm>
          <a:prstGeom prst="rect">
            <a:avLst/>
          </a:prstGeom>
          <a:noFill/>
          <a:ln>
            <a:noFill/>
          </a:ln>
        </p:spPr>
      </p:pic>
      <p:pic>
        <p:nvPicPr>
          <p:cNvPr id="305" name="Google Shape;305;p24"/>
          <p:cNvPicPr preferRelativeResize="0"/>
          <p:nvPr/>
        </p:nvPicPr>
        <p:blipFill>
          <a:blip r:embed="rId4">
            <a:alphaModFix/>
          </a:blip>
          <a:stretch>
            <a:fillRect/>
          </a:stretch>
        </p:blipFill>
        <p:spPr>
          <a:xfrm>
            <a:off x="1629" y="0"/>
            <a:ext cx="14093741" cy="19935824"/>
          </a:xfrm>
          <a:prstGeom prst="rect">
            <a:avLst/>
          </a:prstGeom>
          <a:noFill/>
          <a:ln>
            <a:noFill/>
          </a:ln>
        </p:spPr>
      </p:pic>
      <p:sp>
        <p:nvSpPr>
          <p:cNvPr id="306" name="Google Shape;306;p24"/>
          <p:cNvSpPr txBox="1"/>
          <p:nvPr/>
        </p:nvSpPr>
        <p:spPr>
          <a:xfrm>
            <a:off x="-329650" y="9464700"/>
            <a:ext cx="69228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307" name="Google Shape;307;p24"/>
          <p:cNvSpPr txBox="1"/>
          <p:nvPr/>
        </p:nvSpPr>
        <p:spPr>
          <a:xfrm>
            <a:off x="7518950" y="9464700"/>
            <a:ext cx="6922800" cy="9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308" name="Google Shape;308;p24"/>
          <p:cNvSpPr txBox="1"/>
          <p:nvPr/>
        </p:nvSpPr>
        <p:spPr>
          <a:xfrm>
            <a:off x="5486400" y="11829700"/>
            <a:ext cx="9135000" cy="9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309" name="Google Shape;309;p24"/>
          <p:cNvSpPr txBox="1"/>
          <p:nvPr/>
        </p:nvSpPr>
        <p:spPr>
          <a:xfrm>
            <a:off x="210775" y="5511800"/>
            <a:ext cx="138864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Meshari Alzeer, Rakan Alfifi, Musfer Alqahtani</a:t>
            </a:r>
            <a:endParaRPr sz="4800">
              <a:solidFill>
                <a:srgbClr val="FFFFFF"/>
              </a:solidFill>
              <a:latin typeface="Oswald"/>
              <a:ea typeface="Oswald"/>
              <a:cs typeface="Oswald"/>
              <a:sym typeface="Oswald"/>
            </a:endParaRPr>
          </a:p>
          <a:p>
            <a:pPr indent="0" lvl="0" marL="0" rtl="0" algn="ctr">
              <a:spcBef>
                <a:spcPts val="0"/>
              </a:spcBef>
              <a:spcAft>
                <a:spcPts val="0"/>
              </a:spcAft>
              <a:buNone/>
            </a:pPr>
            <a:r>
              <a:rPr lang="en" sz="3500">
                <a:solidFill>
                  <a:srgbClr val="FFFFFF"/>
                </a:solidFill>
                <a:latin typeface="Oswald"/>
                <a:ea typeface="Oswald"/>
                <a:cs typeface="Oswald"/>
                <a:sym typeface="Oswald"/>
              </a:rPr>
              <a:t>Co-editor: Njoud Alabdullatif</a:t>
            </a:r>
            <a:endParaRPr sz="3500">
              <a:solidFill>
                <a:srgbClr val="FFFFFF"/>
              </a:solidFill>
              <a:latin typeface="Oswald"/>
              <a:ea typeface="Oswald"/>
              <a:cs typeface="Oswald"/>
              <a:sym typeface="Oswald"/>
            </a:endParaRPr>
          </a:p>
        </p:txBody>
      </p:sp>
      <p:sp>
        <p:nvSpPr>
          <p:cNvPr id="310" name="Google Shape;310;p24"/>
          <p:cNvSpPr txBox="1"/>
          <p:nvPr/>
        </p:nvSpPr>
        <p:spPr>
          <a:xfrm>
            <a:off x="-7582725" y="8971125"/>
            <a:ext cx="11334900" cy="13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nvSpPr>
        <p:spPr>
          <a:xfrm>
            <a:off x="594840" y="7084321"/>
            <a:ext cx="76425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F1C232"/>
                </a:solidFill>
                <a:latin typeface="Oswald"/>
                <a:ea typeface="Oswald"/>
                <a:cs typeface="Oswald"/>
                <a:sym typeface="Oswald"/>
              </a:rPr>
              <a:t>The Hormones Of The Thyroid</a:t>
            </a:r>
            <a:endParaRPr sz="4800">
              <a:solidFill>
                <a:srgbClr val="F1C232"/>
              </a:solidFill>
              <a:latin typeface="Oswald"/>
              <a:ea typeface="Oswald"/>
              <a:cs typeface="Oswald"/>
              <a:sym typeface="Oswald"/>
            </a:endParaRPr>
          </a:p>
        </p:txBody>
      </p:sp>
      <p:sp>
        <p:nvSpPr>
          <p:cNvPr id="72" name="Google Shape;72;p14"/>
          <p:cNvSpPr/>
          <p:nvPr/>
        </p:nvSpPr>
        <p:spPr>
          <a:xfrm>
            <a:off x="0" y="3704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3" name="Google Shape;73;p14"/>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4" name="Google Shape;74;p14"/>
          <p:cNvSpPr/>
          <p:nvPr/>
        </p:nvSpPr>
        <p:spPr>
          <a:xfrm rot="10800000">
            <a:off x="302750" y="1527375"/>
            <a:ext cx="13446000" cy="22398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5" name="Google Shape;75;p14"/>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a:t>
            </a:r>
            <a:endParaRPr sz="3500">
              <a:latin typeface="Oswald"/>
              <a:ea typeface="Oswald"/>
              <a:cs typeface="Oswald"/>
              <a:sym typeface="Oswald"/>
            </a:endParaRPr>
          </a:p>
        </p:txBody>
      </p:sp>
      <p:sp>
        <p:nvSpPr>
          <p:cNvPr id="76" name="Google Shape;76;p14"/>
          <p:cNvSpPr/>
          <p:nvPr/>
        </p:nvSpPr>
        <p:spPr>
          <a:xfrm>
            <a:off x="780250" y="1174841"/>
            <a:ext cx="13446000" cy="4335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7" name="Google Shape;77;p14"/>
          <p:cNvSpPr/>
          <p:nvPr/>
        </p:nvSpPr>
        <p:spPr>
          <a:xfrm>
            <a:off x="283700" y="11748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nvSpPr>
        <p:spPr>
          <a:xfrm>
            <a:off x="331315" y="11657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79" name="Google Shape;79;p14"/>
          <p:cNvSpPr txBox="1"/>
          <p:nvPr/>
        </p:nvSpPr>
        <p:spPr>
          <a:xfrm>
            <a:off x="929925" y="3704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a:t>
            </a:r>
            <a:r>
              <a:rPr lang="en" sz="3200">
                <a:solidFill>
                  <a:srgbClr val="FFFFFF"/>
                </a:solidFill>
                <a:latin typeface="Oswald"/>
                <a:ea typeface="Oswald"/>
                <a:cs typeface="Oswald"/>
                <a:sym typeface="Oswald"/>
              </a:rPr>
              <a:t> THE THYROID GLAND</a:t>
            </a:r>
            <a:endParaRPr sz="3200">
              <a:solidFill>
                <a:srgbClr val="FFFFFF"/>
              </a:solidFill>
              <a:latin typeface="Oswald"/>
              <a:ea typeface="Oswald"/>
              <a:cs typeface="Oswald"/>
              <a:sym typeface="Oswald"/>
            </a:endParaRPr>
          </a:p>
        </p:txBody>
      </p:sp>
      <p:sp>
        <p:nvSpPr>
          <p:cNvPr id="80" name="Google Shape;80;p14"/>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1" name="Google Shape;81;p14"/>
          <p:cNvSpPr txBox="1"/>
          <p:nvPr/>
        </p:nvSpPr>
        <p:spPr>
          <a:xfrm>
            <a:off x="417050" y="1613785"/>
            <a:ext cx="13138500" cy="19485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List thyroid gland hormones.</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Describe</a:t>
            </a:r>
            <a:r>
              <a:rPr lang="en" sz="2700">
                <a:latin typeface="Times New Roman"/>
                <a:ea typeface="Times New Roman"/>
                <a:cs typeface="Times New Roman"/>
                <a:sym typeface="Times New Roman"/>
              </a:rPr>
              <a:t> the synthesis of the </a:t>
            </a:r>
            <a:r>
              <a:rPr lang="en" sz="2700">
                <a:latin typeface="Times New Roman"/>
                <a:ea typeface="Times New Roman"/>
                <a:cs typeface="Times New Roman"/>
                <a:sym typeface="Times New Roman"/>
              </a:rPr>
              <a:t>thyroid</a:t>
            </a:r>
            <a:r>
              <a:rPr lang="en" sz="2700">
                <a:latin typeface="Times New Roman"/>
                <a:ea typeface="Times New Roman"/>
                <a:cs typeface="Times New Roman"/>
                <a:sym typeface="Times New Roman"/>
              </a:rPr>
              <a:t> hormones.</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Describe</a:t>
            </a:r>
            <a:r>
              <a:rPr lang="en" sz="2700">
                <a:latin typeface="Times New Roman"/>
                <a:ea typeface="Times New Roman"/>
                <a:cs typeface="Times New Roman"/>
                <a:sym typeface="Times New Roman"/>
              </a:rPr>
              <a:t> the </a:t>
            </a:r>
            <a:r>
              <a:rPr lang="en" sz="2700">
                <a:latin typeface="Times New Roman"/>
                <a:ea typeface="Times New Roman"/>
                <a:cs typeface="Times New Roman"/>
                <a:sym typeface="Times New Roman"/>
              </a:rPr>
              <a:t>release</a:t>
            </a:r>
            <a:r>
              <a:rPr lang="en" sz="2700">
                <a:latin typeface="Times New Roman"/>
                <a:ea typeface="Times New Roman"/>
                <a:cs typeface="Times New Roman"/>
                <a:sym typeface="Times New Roman"/>
              </a:rPr>
              <a:t> and the actions of the thyroid hormones.</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Describe</a:t>
            </a:r>
            <a:r>
              <a:rPr lang="en" sz="2700">
                <a:latin typeface="Times New Roman"/>
                <a:ea typeface="Times New Roman"/>
                <a:cs typeface="Times New Roman"/>
                <a:sym typeface="Times New Roman"/>
              </a:rPr>
              <a:t> the negative feedback mechanism (control).</a:t>
            </a:r>
            <a:endParaRPr sz="2700">
              <a:latin typeface="Times New Roman"/>
              <a:ea typeface="Times New Roman"/>
              <a:cs typeface="Times New Roman"/>
              <a:sym typeface="Times New Roman"/>
            </a:endParaRPr>
          </a:p>
        </p:txBody>
      </p:sp>
      <p:sp>
        <p:nvSpPr>
          <p:cNvPr id="82" name="Google Shape;82;p14"/>
          <p:cNvSpPr txBox="1"/>
          <p:nvPr/>
        </p:nvSpPr>
        <p:spPr>
          <a:xfrm>
            <a:off x="623625" y="3960775"/>
            <a:ext cx="76425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F1C232"/>
                </a:solidFill>
                <a:latin typeface="Oswald"/>
                <a:ea typeface="Oswald"/>
                <a:cs typeface="Oswald"/>
                <a:sym typeface="Oswald"/>
              </a:rPr>
              <a:t>Overvie</a:t>
            </a:r>
            <a:r>
              <a:rPr lang="en" sz="4800">
                <a:solidFill>
                  <a:srgbClr val="F1C232"/>
                </a:solidFill>
                <a:latin typeface="Oswald"/>
                <a:ea typeface="Oswald"/>
                <a:cs typeface="Oswald"/>
                <a:sym typeface="Oswald"/>
              </a:rPr>
              <a:t>w </a:t>
            </a:r>
            <a:endParaRPr sz="4800">
              <a:solidFill>
                <a:srgbClr val="F1C232"/>
              </a:solidFill>
              <a:latin typeface="Oswald"/>
              <a:ea typeface="Oswald"/>
              <a:cs typeface="Oswald"/>
              <a:sym typeface="Oswald"/>
            </a:endParaRPr>
          </a:p>
        </p:txBody>
      </p:sp>
      <p:sp>
        <p:nvSpPr>
          <p:cNvPr id="83" name="Google Shape;83;p14"/>
          <p:cNvSpPr txBox="1"/>
          <p:nvPr/>
        </p:nvSpPr>
        <p:spPr>
          <a:xfrm>
            <a:off x="-392375" y="4769425"/>
            <a:ext cx="10441500" cy="2154300"/>
          </a:xfrm>
          <a:prstGeom prst="rect">
            <a:avLst/>
          </a:prstGeom>
          <a:noFill/>
          <a:ln>
            <a:noFill/>
          </a:ln>
        </p:spPr>
        <p:txBody>
          <a:bodyPr anchorCtr="0" anchor="t" bIns="242375" lIns="242375" spcFirstLastPara="1" rIns="242375" wrap="square" tIns="242375">
            <a:noAutofit/>
          </a:bodyPr>
          <a:lstStyle/>
          <a:p>
            <a:pPr indent="-787400" lvl="0" marL="12065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The thyroid gland is the first recognized endocrine glan</a:t>
            </a:r>
            <a:r>
              <a:rPr lang="en" sz="3000">
                <a:latin typeface="Times New Roman"/>
                <a:ea typeface="Times New Roman"/>
                <a:cs typeface="Times New Roman"/>
                <a:sym typeface="Times New Roman"/>
              </a:rPr>
              <a:t>d.</a:t>
            </a:r>
            <a:endParaRPr sz="3000">
              <a:latin typeface="Times New Roman"/>
              <a:ea typeface="Times New Roman"/>
              <a:cs typeface="Times New Roman"/>
              <a:sym typeface="Times New Roman"/>
            </a:endParaRPr>
          </a:p>
          <a:p>
            <a:pPr indent="-787400" lvl="0" marL="12065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It is l</a:t>
            </a:r>
            <a:r>
              <a:rPr lang="en" sz="3000">
                <a:latin typeface="Times New Roman"/>
                <a:ea typeface="Times New Roman"/>
                <a:cs typeface="Times New Roman"/>
                <a:sym typeface="Times New Roman"/>
              </a:rPr>
              <a:t>ocated below the larynx on either sides and anterior to the trachea.</a:t>
            </a:r>
            <a:endParaRPr sz="3000">
              <a:latin typeface="Times New Roman"/>
              <a:ea typeface="Times New Roman"/>
              <a:cs typeface="Times New Roman"/>
              <a:sym typeface="Times New Roman"/>
            </a:endParaRPr>
          </a:p>
          <a:p>
            <a:pPr indent="-787400" lvl="0" marL="1206500" rtl="0" algn="l">
              <a:spcBef>
                <a:spcPts val="0"/>
              </a:spcBef>
              <a:spcAft>
                <a:spcPts val="0"/>
              </a:spcAft>
              <a:buClr>
                <a:srgbClr val="45818E"/>
              </a:buClr>
              <a:buSzPts val="3000"/>
              <a:buFont typeface="Times New Roman"/>
              <a:buChar char="-"/>
            </a:pPr>
            <a:r>
              <a:rPr lang="en" sz="3000">
                <a:solidFill>
                  <a:srgbClr val="45818E"/>
                </a:solidFill>
                <a:latin typeface="Times New Roman"/>
                <a:ea typeface="Times New Roman"/>
                <a:cs typeface="Times New Roman"/>
                <a:sym typeface="Times New Roman"/>
              </a:rPr>
              <a:t>It weighs 20 grams in adults.</a:t>
            </a:r>
            <a:endParaRPr sz="3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p:txBody>
      </p:sp>
      <p:sp>
        <p:nvSpPr>
          <p:cNvPr id="84" name="Google Shape;84;p14"/>
          <p:cNvSpPr/>
          <p:nvPr/>
        </p:nvSpPr>
        <p:spPr>
          <a:xfrm>
            <a:off x="217225" y="433593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5" name="Google Shape;85;p14"/>
          <p:cNvSpPr/>
          <p:nvPr/>
        </p:nvSpPr>
        <p:spPr>
          <a:xfrm>
            <a:off x="188450" y="7402284"/>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6" name="Google Shape;86;p14"/>
          <p:cNvSpPr txBox="1"/>
          <p:nvPr/>
        </p:nvSpPr>
        <p:spPr>
          <a:xfrm>
            <a:off x="217225" y="7878475"/>
            <a:ext cx="11990400" cy="2526000"/>
          </a:xfrm>
          <a:prstGeom prst="rect">
            <a:avLst/>
          </a:prstGeom>
          <a:noFill/>
          <a:ln>
            <a:noFill/>
          </a:ln>
        </p:spPr>
        <p:txBody>
          <a:bodyPr anchorCtr="0" anchor="t" bIns="242375" lIns="242375" spcFirstLastPara="1" rIns="242375" wrap="square" tIns="242375">
            <a:noAutofit/>
          </a:bodyPr>
          <a:lstStyle/>
          <a:p>
            <a:pPr indent="-419100" lvl="0" marL="1028700" rtl="0" algn="l">
              <a:spcBef>
                <a:spcPts val="0"/>
              </a:spcBef>
              <a:spcAft>
                <a:spcPts val="0"/>
              </a:spcAft>
              <a:buSzPts val="3000"/>
              <a:buFont typeface="Merriweather"/>
              <a:buAutoNum type="arabicPeriod"/>
            </a:pPr>
            <a:r>
              <a:rPr lang="en" sz="3000" u="sng">
                <a:latin typeface="Times New Roman"/>
                <a:ea typeface="Times New Roman"/>
                <a:cs typeface="Times New Roman"/>
                <a:sym typeface="Times New Roman"/>
              </a:rPr>
              <a:t>Tri</a:t>
            </a:r>
            <a:r>
              <a:rPr lang="en" sz="3000">
                <a:latin typeface="Times New Roman"/>
                <a:ea typeface="Times New Roman"/>
                <a:cs typeface="Times New Roman"/>
                <a:sym typeface="Times New Roman"/>
              </a:rPr>
              <a:t>iodothyronine “T</a:t>
            </a:r>
            <a:r>
              <a:rPr lang="en" sz="3000" u="sng">
                <a:latin typeface="Times New Roman"/>
                <a:ea typeface="Times New Roman"/>
                <a:cs typeface="Times New Roman"/>
                <a:sym typeface="Times New Roman"/>
              </a:rPr>
              <a:t>3</a:t>
            </a:r>
            <a:r>
              <a:rPr lang="en" sz="3000">
                <a:latin typeface="Times New Roman"/>
                <a:ea typeface="Times New Roman"/>
                <a:cs typeface="Times New Roman"/>
                <a:sym typeface="Times New Roman"/>
              </a:rPr>
              <a:t>” (</a:t>
            </a:r>
            <a:r>
              <a:rPr b="1" lang="en" sz="3000">
                <a:solidFill>
                  <a:srgbClr val="FF0000"/>
                </a:solidFill>
                <a:latin typeface="Times New Roman"/>
                <a:ea typeface="Times New Roman"/>
                <a:cs typeface="Times New Roman"/>
                <a:sym typeface="Times New Roman"/>
              </a:rPr>
              <a:t>10%</a:t>
            </a:r>
            <a:r>
              <a:rPr lang="en" sz="3000">
                <a:latin typeface="Times New Roman"/>
                <a:ea typeface="Times New Roman"/>
                <a:cs typeface="Times New Roman"/>
                <a:sym typeface="Times New Roman"/>
              </a:rPr>
              <a:t>).</a:t>
            </a:r>
            <a:endParaRPr sz="3000">
              <a:latin typeface="Times New Roman"/>
              <a:ea typeface="Times New Roman"/>
              <a:cs typeface="Times New Roman"/>
              <a:sym typeface="Times New Roman"/>
            </a:endParaRPr>
          </a:p>
          <a:p>
            <a:pPr indent="-419100" lvl="0" marL="1028700" rtl="0" algn="l">
              <a:spcBef>
                <a:spcPts val="0"/>
              </a:spcBef>
              <a:spcAft>
                <a:spcPts val="0"/>
              </a:spcAft>
              <a:buSzPts val="3000"/>
              <a:buFont typeface="Merriweather"/>
              <a:buAutoNum type="arabicPeriod"/>
            </a:pPr>
            <a:r>
              <a:rPr lang="en" sz="3000">
                <a:latin typeface="Times New Roman"/>
                <a:ea typeface="Times New Roman"/>
                <a:cs typeface="Times New Roman"/>
                <a:sym typeface="Times New Roman"/>
              </a:rPr>
              <a:t>Thyroxine/ </a:t>
            </a:r>
            <a:r>
              <a:rPr lang="en" sz="3000" u="sng">
                <a:latin typeface="Times New Roman"/>
                <a:ea typeface="Times New Roman"/>
                <a:cs typeface="Times New Roman"/>
                <a:sym typeface="Times New Roman"/>
              </a:rPr>
              <a:t>tetra</a:t>
            </a:r>
            <a:r>
              <a:rPr lang="en" sz="3000">
                <a:latin typeface="Times New Roman"/>
                <a:ea typeface="Times New Roman"/>
                <a:cs typeface="Times New Roman"/>
                <a:sym typeface="Times New Roman"/>
              </a:rPr>
              <a:t>iodothyronine “T</a:t>
            </a:r>
            <a:r>
              <a:rPr lang="en" sz="3000" u="sng">
                <a:latin typeface="Times New Roman"/>
                <a:ea typeface="Times New Roman"/>
                <a:cs typeface="Times New Roman"/>
                <a:sym typeface="Times New Roman"/>
              </a:rPr>
              <a:t>4</a:t>
            </a:r>
            <a:r>
              <a:rPr lang="en" sz="3000">
                <a:latin typeface="Times New Roman"/>
                <a:ea typeface="Times New Roman"/>
                <a:cs typeface="Times New Roman"/>
                <a:sym typeface="Times New Roman"/>
              </a:rPr>
              <a:t>” (</a:t>
            </a:r>
            <a:r>
              <a:rPr b="1" lang="en" sz="3000">
                <a:solidFill>
                  <a:srgbClr val="FF0000"/>
                </a:solidFill>
                <a:latin typeface="Times New Roman"/>
                <a:ea typeface="Times New Roman"/>
                <a:cs typeface="Times New Roman"/>
                <a:sym typeface="Times New Roman"/>
              </a:rPr>
              <a:t>90%</a:t>
            </a:r>
            <a:r>
              <a:rPr lang="en" sz="3000">
                <a:latin typeface="Times New Roman"/>
                <a:ea typeface="Times New Roman"/>
                <a:cs typeface="Times New Roman"/>
                <a:sym typeface="Times New Roman"/>
              </a:rPr>
              <a:t>).</a:t>
            </a:r>
            <a:endParaRPr sz="3000">
              <a:latin typeface="Times New Roman"/>
              <a:ea typeface="Times New Roman"/>
              <a:cs typeface="Times New Roman"/>
              <a:sym typeface="Times New Roman"/>
            </a:endParaRPr>
          </a:p>
          <a:p>
            <a:pPr indent="-419100" lvl="0" marL="1028700" rtl="0" algn="l">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Reverse T3 </a:t>
            </a:r>
            <a:r>
              <a:rPr lang="en" sz="3000">
                <a:solidFill>
                  <a:srgbClr val="999999"/>
                </a:solidFill>
                <a:latin typeface="Times New Roman"/>
                <a:ea typeface="Times New Roman"/>
                <a:cs typeface="Times New Roman"/>
                <a:sym typeface="Times New Roman"/>
              </a:rPr>
              <a:t>(Figure 6-3)</a:t>
            </a:r>
            <a:endParaRPr sz="3000">
              <a:solidFill>
                <a:srgbClr val="999999"/>
              </a:solidFill>
              <a:latin typeface="Times New Roman"/>
              <a:ea typeface="Times New Roman"/>
              <a:cs typeface="Times New Roman"/>
              <a:sym typeface="Times New Roman"/>
            </a:endParaRPr>
          </a:p>
          <a:p>
            <a:pPr indent="-419100" lvl="0" marL="1028700" rtl="0" algn="l">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Calcitonin </a:t>
            </a:r>
            <a:r>
              <a:rPr lang="en" sz="3000">
                <a:solidFill>
                  <a:srgbClr val="B45F06"/>
                </a:solidFill>
                <a:latin typeface="Times New Roman"/>
                <a:ea typeface="Times New Roman"/>
                <a:cs typeface="Times New Roman"/>
                <a:sym typeface="Times New Roman"/>
              </a:rPr>
              <a:t>(by parafollicular cells, for calcium homeostasis)</a:t>
            </a:r>
            <a:endParaRPr sz="30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p:txBody>
      </p:sp>
      <p:pic>
        <p:nvPicPr>
          <p:cNvPr id="87" name="Google Shape;87;p14"/>
          <p:cNvPicPr preferRelativeResize="0"/>
          <p:nvPr/>
        </p:nvPicPr>
        <p:blipFill>
          <a:blip r:embed="rId3">
            <a:alphaModFix/>
          </a:blip>
          <a:stretch>
            <a:fillRect/>
          </a:stretch>
        </p:blipFill>
        <p:spPr>
          <a:xfrm>
            <a:off x="10340930" y="4358225"/>
            <a:ext cx="2783800" cy="3136650"/>
          </a:xfrm>
          <a:prstGeom prst="rect">
            <a:avLst/>
          </a:prstGeom>
          <a:noFill/>
          <a:ln cap="flat" cmpd="sng" w="19050">
            <a:solidFill>
              <a:srgbClr val="000000"/>
            </a:solidFill>
            <a:prstDash val="solid"/>
            <a:round/>
            <a:headEnd len="sm" w="sm" type="none"/>
            <a:tailEnd len="sm" w="sm" type="none"/>
          </a:ln>
        </p:spPr>
      </p:pic>
      <p:sp>
        <p:nvSpPr>
          <p:cNvPr id="88" name="Google Shape;88;p14"/>
          <p:cNvSpPr txBox="1"/>
          <p:nvPr/>
        </p:nvSpPr>
        <p:spPr>
          <a:xfrm>
            <a:off x="594850" y="13942325"/>
            <a:ext cx="13032600" cy="16323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F1C232"/>
                </a:solidFill>
                <a:latin typeface="Oswald"/>
                <a:ea typeface="Oswald"/>
                <a:cs typeface="Oswald"/>
                <a:sym typeface="Oswald"/>
              </a:rPr>
              <a:t>The Three Unique Features Of The Thyroid Gland </a:t>
            </a:r>
            <a:r>
              <a:rPr lang="en" sz="2000">
                <a:solidFill>
                  <a:srgbClr val="FF0000"/>
                </a:solidFill>
                <a:latin typeface="Oswald"/>
                <a:ea typeface="Oswald"/>
                <a:cs typeface="Oswald"/>
                <a:sym typeface="Oswald"/>
              </a:rPr>
              <a:t>(important)</a:t>
            </a:r>
            <a:endParaRPr sz="2000">
              <a:solidFill>
                <a:srgbClr val="FF0000"/>
              </a:solidFill>
              <a:latin typeface="Oswald"/>
              <a:ea typeface="Oswald"/>
              <a:cs typeface="Oswald"/>
              <a:sym typeface="Oswald"/>
            </a:endParaRPr>
          </a:p>
        </p:txBody>
      </p:sp>
      <p:sp>
        <p:nvSpPr>
          <p:cNvPr id="89" name="Google Shape;89;p14"/>
          <p:cNvSpPr/>
          <p:nvPr/>
        </p:nvSpPr>
        <p:spPr>
          <a:xfrm>
            <a:off x="188450" y="14260278"/>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0" name="Google Shape;90;p14"/>
          <p:cNvSpPr txBox="1"/>
          <p:nvPr/>
        </p:nvSpPr>
        <p:spPr>
          <a:xfrm>
            <a:off x="111325" y="14890400"/>
            <a:ext cx="13138500" cy="2863200"/>
          </a:xfrm>
          <a:prstGeom prst="rect">
            <a:avLst/>
          </a:prstGeom>
          <a:noFill/>
          <a:ln>
            <a:noFill/>
          </a:ln>
        </p:spPr>
        <p:txBody>
          <a:bodyPr anchorCtr="0" anchor="t" bIns="242375" lIns="242375" spcFirstLastPara="1" rIns="242375" wrap="square" tIns="242375">
            <a:noAutofit/>
          </a:bodyPr>
          <a:lstStyle/>
          <a:p>
            <a:pPr indent="-419100" lvl="0" marL="1028700" rtl="0" algn="l">
              <a:spcBef>
                <a:spcPts val="0"/>
              </a:spcBef>
              <a:spcAft>
                <a:spcPts val="0"/>
              </a:spcAft>
              <a:buSzPts val="3000"/>
              <a:buFont typeface="Merriweather"/>
              <a:buAutoNum type="arabicPeriod"/>
            </a:pPr>
            <a:r>
              <a:rPr b="1" lang="en" sz="3000">
                <a:latin typeface="Times New Roman"/>
                <a:ea typeface="Times New Roman"/>
                <a:cs typeface="Times New Roman"/>
                <a:sym typeface="Times New Roman"/>
              </a:rPr>
              <a:t>Contains a large amount of iodine, </a:t>
            </a:r>
            <a:r>
              <a:rPr lang="en" sz="3000">
                <a:latin typeface="Times New Roman"/>
                <a:ea typeface="Times New Roman"/>
                <a:cs typeface="Times New Roman"/>
                <a:sym typeface="Times New Roman"/>
              </a:rPr>
              <a:t>which is supplied through the diet (1mg/week)</a:t>
            </a:r>
            <a:r>
              <a:rPr lang="en" sz="3000">
                <a:solidFill>
                  <a:srgbClr val="999999"/>
                </a:solidFill>
                <a:latin typeface="Times New Roman"/>
                <a:ea typeface="Times New Roman"/>
                <a:cs typeface="Times New Roman"/>
                <a:sym typeface="Times New Roman"/>
              </a:rPr>
              <a:t>(50mg/year, ⅕ absorbed by thyroid for synthesis, ⅘ excreted by kidney)</a:t>
            </a:r>
            <a:endParaRPr sz="3000">
              <a:solidFill>
                <a:srgbClr val="999999"/>
              </a:solidFill>
              <a:latin typeface="Times New Roman"/>
              <a:ea typeface="Times New Roman"/>
              <a:cs typeface="Times New Roman"/>
              <a:sym typeface="Times New Roman"/>
            </a:endParaRPr>
          </a:p>
          <a:p>
            <a:pPr indent="-419100" lvl="0" marL="1028700" rtl="0" algn="l">
              <a:spcBef>
                <a:spcPts val="0"/>
              </a:spcBef>
              <a:spcAft>
                <a:spcPts val="0"/>
              </a:spcAft>
              <a:buSzPts val="3000"/>
              <a:buFont typeface="Times New Roman"/>
              <a:buAutoNum type="arabicPeriod"/>
            </a:pPr>
            <a:r>
              <a:rPr b="1" lang="en" sz="3000">
                <a:latin typeface="Times New Roman"/>
                <a:ea typeface="Times New Roman"/>
                <a:cs typeface="Times New Roman"/>
                <a:sym typeface="Times New Roman"/>
              </a:rPr>
              <a:t>The synthesis of the hormones is </a:t>
            </a:r>
            <a:r>
              <a:rPr b="1" lang="en" sz="3000">
                <a:latin typeface="Times New Roman"/>
                <a:ea typeface="Times New Roman"/>
                <a:cs typeface="Times New Roman"/>
                <a:sym typeface="Times New Roman"/>
              </a:rPr>
              <a:t>partially</a:t>
            </a:r>
            <a:r>
              <a:rPr b="1" lang="en" sz="3000">
                <a:latin typeface="Times New Roman"/>
                <a:ea typeface="Times New Roman"/>
                <a:cs typeface="Times New Roman"/>
                <a:sym typeface="Times New Roman"/>
              </a:rPr>
              <a:t> intracellular and partially extracellular.</a:t>
            </a:r>
            <a:endParaRPr b="1" sz="3000">
              <a:latin typeface="Times New Roman"/>
              <a:ea typeface="Times New Roman"/>
              <a:cs typeface="Times New Roman"/>
              <a:sym typeface="Times New Roman"/>
            </a:endParaRPr>
          </a:p>
          <a:p>
            <a:pPr indent="-419100" lvl="0" marL="1028700" rtl="0" algn="l">
              <a:spcBef>
                <a:spcPts val="0"/>
              </a:spcBef>
              <a:spcAft>
                <a:spcPts val="0"/>
              </a:spcAft>
              <a:buSzPts val="3000"/>
              <a:buFont typeface="Times New Roman"/>
              <a:buAutoNum type="arabicPeriod"/>
            </a:pPr>
            <a:r>
              <a:rPr b="1" lang="en" sz="3000">
                <a:latin typeface="Times New Roman"/>
                <a:ea typeface="Times New Roman"/>
                <a:cs typeface="Times New Roman"/>
                <a:sym typeface="Times New Roman"/>
              </a:rPr>
              <a:t>Thyroxine “T4” is the major product (90%).</a:t>
            </a:r>
            <a:endParaRPr b="1" sz="3000">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p:txBody>
      </p:sp>
      <p:sp>
        <p:nvSpPr>
          <p:cNvPr id="91" name="Google Shape;91;p14"/>
          <p:cNvSpPr txBox="1"/>
          <p:nvPr/>
        </p:nvSpPr>
        <p:spPr>
          <a:xfrm>
            <a:off x="10263731" y="7359100"/>
            <a:ext cx="27837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Figure 6-1</a:t>
            </a:r>
            <a:endParaRPr b="1" sz="3200">
              <a:latin typeface="Times New Roman"/>
              <a:ea typeface="Times New Roman"/>
              <a:cs typeface="Times New Roman"/>
              <a:sym typeface="Times New Roman"/>
            </a:endParaRPr>
          </a:p>
        </p:txBody>
      </p:sp>
      <p:sp>
        <p:nvSpPr>
          <p:cNvPr id="92" name="Google Shape;92;p14"/>
          <p:cNvSpPr txBox="1"/>
          <p:nvPr/>
        </p:nvSpPr>
        <p:spPr>
          <a:xfrm>
            <a:off x="0" y="184369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93" name="Google Shape;93;p14"/>
          <p:cNvSpPr/>
          <p:nvPr/>
        </p:nvSpPr>
        <p:spPr>
          <a:xfrm>
            <a:off x="545100" y="18436900"/>
            <a:ext cx="13585500" cy="4335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94" name="Google Shape;94;p14"/>
          <p:cNvSpPr/>
          <p:nvPr/>
        </p:nvSpPr>
        <p:spPr>
          <a:xfrm>
            <a:off x="0" y="184369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95" name="Google Shape;95;p14"/>
          <p:cNvSpPr txBox="1"/>
          <p:nvPr/>
        </p:nvSpPr>
        <p:spPr>
          <a:xfrm>
            <a:off x="-105200" y="18988225"/>
            <a:ext cx="14097000" cy="571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Reverse T3:</a:t>
            </a:r>
            <a:r>
              <a:rPr lang="en" sz="1800">
                <a:latin typeface="Times New Roman"/>
                <a:ea typeface="Times New Roman"/>
                <a:cs typeface="Times New Roman"/>
                <a:sym typeface="Times New Roman"/>
              </a:rPr>
              <a:t> An inactivated product caused by </a:t>
            </a:r>
            <a:r>
              <a:rPr lang="en" sz="1800">
                <a:latin typeface="Times New Roman"/>
                <a:ea typeface="Times New Roman"/>
                <a:cs typeface="Times New Roman"/>
                <a:sym typeface="Times New Roman"/>
              </a:rPr>
              <a:t>deiodination</a:t>
            </a:r>
            <a:r>
              <a:rPr lang="en" sz="1800">
                <a:latin typeface="Times New Roman"/>
                <a:ea typeface="Times New Roman"/>
                <a:cs typeface="Times New Roman"/>
                <a:sym typeface="Times New Roman"/>
              </a:rPr>
              <a:t> of T4 at the inner ring (Figure 6-3) rather than the outer ring, deiodination of the outer ring of T4 produces T3 (active). This can occur both at thyroid or </a:t>
            </a:r>
            <a:r>
              <a:rPr lang="en" sz="1800">
                <a:latin typeface="Times New Roman"/>
                <a:ea typeface="Times New Roman"/>
                <a:cs typeface="Times New Roman"/>
                <a:sym typeface="Times New Roman"/>
              </a:rPr>
              <a:t>tissue</a:t>
            </a:r>
            <a:r>
              <a:rPr lang="en" sz="1800">
                <a:latin typeface="Times New Roman"/>
                <a:ea typeface="Times New Roman"/>
                <a:cs typeface="Times New Roman"/>
                <a:sym typeface="Times New Roman"/>
              </a:rPr>
              <a:t> level.  Since the same enzyme is expressed also by the thyroid. </a:t>
            </a:r>
            <a:endParaRPr sz="1800">
              <a:latin typeface="Times New Roman"/>
              <a:ea typeface="Times New Roman"/>
              <a:cs typeface="Times New Roman"/>
              <a:sym typeface="Times New Roman"/>
            </a:endParaRPr>
          </a:p>
        </p:txBody>
      </p:sp>
      <p:pic>
        <p:nvPicPr>
          <p:cNvPr id="96" name="Google Shape;96;p14"/>
          <p:cNvPicPr preferRelativeResize="0"/>
          <p:nvPr/>
        </p:nvPicPr>
        <p:blipFill>
          <a:blip r:embed="rId4">
            <a:alphaModFix/>
          </a:blip>
          <a:stretch>
            <a:fillRect/>
          </a:stretch>
        </p:blipFill>
        <p:spPr>
          <a:xfrm>
            <a:off x="6800053" y="10169678"/>
            <a:ext cx="3817800" cy="2863328"/>
          </a:xfrm>
          <a:prstGeom prst="rect">
            <a:avLst/>
          </a:prstGeom>
          <a:noFill/>
          <a:ln cap="flat" cmpd="sng" w="9525">
            <a:solidFill>
              <a:srgbClr val="000000"/>
            </a:solidFill>
            <a:prstDash val="solid"/>
            <a:round/>
            <a:headEnd len="sm" w="sm" type="none"/>
            <a:tailEnd len="sm" w="sm" type="none"/>
          </a:ln>
        </p:spPr>
      </p:pic>
      <p:sp>
        <p:nvSpPr>
          <p:cNvPr id="97" name="Google Shape;97;p14"/>
          <p:cNvSpPr txBox="1"/>
          <p:nvPr/>
        </p:nvSpPr>
        <p:spPr>
          <a:xfrm>
            <a:off x="7717450" y="12970288"/>
            <a:ext cx="2866800" cy="8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Figure 6-3</a:t>
            </a:r>
            <a:endParaRPr b="1" sz="3200">
              <a:latin typeface="Times New Roman"/>
              <a:ea typeface="Times New Roman"/>
              <a:cs typeface="Times New Roman"/>
              <a:sym typeface="Times New Roman"/>
            </a:endParaRPr>
          </a:p>
        </p:txBody>
      </p:sp>
      <p:pic>
        <p:nvPicPr>
          <p:cNvPr id="98" name="Google Shape;98;p14"/>
          <p:cNvPicPr preferRelativeResize="0"/>
          <p:nvPr/>
        </p:nvPicPr>
        <p:blipFill>
          <a:blip r:embed="rId5">
            <a:alphaModFix/>
          </a:blip>
          <a:stretch>
            <a:fillRect/>
          </a:stretch>
        </p:blipFill>
        <p:spPr>
          <a:xfrm>
            <a:off x="1592809" y="10427523"/>
            <a:ext cx="4411992" cy="1948500"/>
          </a:xfrm>
          <a:prstGeom prst="rect">
            <a:avLst/>
          </a:prstGeom>
          <a:noFill/>
          <a:ln cap="flat" cmpd="sng" w="19050">
            <a:solidFill>
              <a:srgbClr val="000000"/>
            </a:solidFill>
            <a:prstDash val="solid"/>
            <a:round/>
            <a:headEnd len="sm" w="sm" type="none"/>
            <a:tailEnd len="sm" w="sm" type="none"/>
          </a:ln>
        </p:spPr>
      </p:pic>
      <p:sp>
        <p:nvSpPr>
          <p:cNvPr id="99" name="Google Shape;99;p14"/>
          <p:cNvSpPr txBox="1"/>
          <p:nvPr/>
        </p:nvSpPr>
        <p:spPr>
          <a:xfrm>
            <a:off x="2364125" y="12315125"/>
            <a:ext cx="23811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Figure 6-2</a:t>
            </a:r>
            <a:endParaRPr b="1" sz="3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p:nvPr/>
        </p:nvSpPr>
        <p:spPr>
          <a:xfrm>
            <a:off x="0" y="656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05" name="Google Shape;105;p15"/>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06" name="Google Shape;106;p15"/>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a:t>
            </a:r>
            <a:endParaRPr sz="3500">
              <a:latin typeface="Oswald"/>
              <a:ea typeface="Oswald"/>
              <a:cs typeface="Oswald"/>
              <a:sym typeface="Oswald"/>
            </a:endParaRPr>
          </a:p>
        </p:txBody>
      </p:sp>
      <p:sp>
        <p:nvSpPr>
          <p:cNvPr id="107" name="Google Shape;107;p15"/>
          <p:cNvSpPr txBox="1"/>
          <p:nvPr/>
        </p:nvSpPr>
        <p:spPr>
          <a:xfrm>
            <a:off x="929925" y="65675"/>
            <a:ext cx="74439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THYROID GLAND</a:t>
            </a:r>
            <a:endParaRPr sz="3200">
              <a:solidFill>
                <a:srgbClr val="FFFFFF"/>
              </a:solidFill>
              <a:latin typeface="Oswald"/>
              <a:ea typeface="Oswald"/>
              <a:cs typeface="Oswald"/>
              <a:sym typeface="Oswald"/>
            </a:endParaRPr>
          </a:p>
        </p:txBody>
      </p:sp>
      <p:sp>
        <p:nvSpPr>
          <p:cNvPr id="108" name="Google Shape;108;p15"/>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09" name="Google Shape;109;p15"/>
          <p:cNvSpPr/>
          <p:nvPr/>
        </p:nvSpPr>
        <p:spPr>
          <a:xfrm>
            <a:off x="396525" y="1857475"/>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1</a:t>
            </a:r>
            <a:endParaRPr b="1" sz="3000">
              <a:latin typeface="Times New Roman"/>
              <a:ea typeface="Times New Roman"/>
              <a:cs typeface="Times New Roman"/>
              <a:sym typeface="Times New Roman"/>
            </a:endParaRPr>
          </a:p>
        </p:txBody>
      </p:sp>
      <p:sp>
        <p:nvSpPr>
          <p:cNvPr id="110" name="Google Shape;110;p15"/>
          <p:cNvSpPr txBox="1"/>
          <p:nvPr/>
        </p:nvSpPr>
        <p:spPr>
          <a:xfrm>
            <a:off x="594425" y="761475"/>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solidFill>
                  <a:srgbClr val="F1C232"/>
                </a:solidFill>
                <a:latin typeface="Oswald"/>
                <a:ea typeface="Oswald"/>
                <a:cs typeface="Oswald"/>
                <a:sym typeface="Oswald"/>
              </a:rPr>
              <a:t>The Steps Of The Hormone Biosynthesis In Thyroid Gland</a:t>
            </a:r>
            <a:endParaRPr sz="4000">
              <a:solidFill>
                <a:srgbClr val="F1C232"/>
              </a:solidFill>
              <a:latin typeface="Oswald"/>
              <a:ea typeface="Oswald"/>
              <a:cs typeface="Oswald"/>
              <a:sym typeface="Oswald"/>
            </a:endParaRPr>
          </a:p>
        </p:txBody>
      </p:sp>
      <p:sp>
        <p:nvSpPr>
          <p:cNvPr id="111" name="Google Shape;111;p15"/>
          <p:cNvSpPr/>
          <p:nvPr/>
        </p:nvSpPr>
        <p:spPr>
          <a:xfrm>
            <a:off x="188025" y="107943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2" name="Google Shape;112;p15"/>
          <p:cNvSpPr txBox="1"/>
          <p:nvPr/>
        </p:nvSpPr>
        <p:spPr>
          <a:xfrm>
            <a:off x="1097140" y="1857475"/>
            <a:ext cx="12423600" cy="12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Thyroglobulin Formation And Transport</a:t>
            </a:r>
            <a:endParaRPr b="1"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Contains </a:t>
            </a:r>
            <a:r>
              <a:rPr b="1" lang="en" sz="2400">
                <a:latin typeface="Times New Roman"/>
                <a:ea typeface="Times New Roman"/>
                <a:cs typeface="Times New Roman"/>
                <a:sym typeface="Times New Roman"/>
              </a:rPr>
              <a:t>140 tyrosine</a:t>
            </a:r>
            <a:r>
              <a:rPr lang="en" sz="2400">
                <a:latin typeface="Times New Roman"/>
                <a:ea typeface="Times New Roman"/>
                <a:cs typeface="Times New Roman"/>
                <a:sym typeface="Times New Roman"/>
              </a:rPr>
              <a:t> residues.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It’s formed and secreted by the rER and the golgi apparatus of the follicular cells.</a:t>
            </a:r>
            <a:endParaRPr sz="2400">
              <a:latin typeface="Times New Roman"/>
              <a:ea typeface="Times New Roman"/>
              <a:cs typeface="Times New Roman"/>
              <a:sym typeface="Times New Roman"/>
            </a:endParaRPr>
          </a:p>
        </p:txBody>
      </p:sp>
      <p:sp>
        <p:nvSpPr>
          <p:cNvPr id="113" name="Google Shape;113;p15"/>
          <p:cNvSpPr/>
          <p:nvPr/>
        </p:nvSpPr>
        <p:spPr>
          <a:xfrm>
            <a:off x="396525" y="3416871"/>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2</a:t>
            </a:r>
            <a:endParaRPr b="1" sz="3000">
              <a:latin typeface="Times New Roman"/>
              <a:ea typeface="Times New Roman"/>
              <a:cs typeface="Times New Roman"/>
              <a:sym typeface="Times New Roman"/>
            </a:endParaRPr>
          </a:p>
        </p:txBody>
      </p:sp>
      <p:sp>
        <p:nvSpPr>
          <p:cNvPr id="114" name="Google Shape;114;p15"/>
          <p:cNvSpPr txBox="1"/>
          <p:nvPr/>
        </p:nvSpPr>
        <p:spPr>
          <a:xfrm>
            <a:off x="1097140" y="3286575"/>
            <a:ext cx="12423600" cy="19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Iodide Pump or Trap</a:t>
            </a:r>
            <a:endParaRPr b="1" sz="24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Iodide is the ion form of iodine present in the blood, its concentration within the follicular cells is much higher than the circulation </a:t>
            </a:r>
            <a:r>
              <a:rPr b="1" lang="en" sz="2200">
                <a:solidFill>
                  <a:srgbClr val="FF0000"/>
                </a:solidFill>
                <a:latin typeface="Times New Roman"/>
                <a:ea typeface="Times New Roman"/>
                <a:cs typeface="Times New Roman"/>
                <a:sym typeface="Times New Roman"/>
              </a:rPr>
              <a:t>30 to 250 times.</a:t>
            </a:r>
            <a:r>
              <a:rPr lang="en"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solidFill>
                  <a:schemeClr val="dk1"/>
                </a:solidFill>
                <a:latin typeface="Times New Roman"/>
                <a:ea typeface="Times New Roman"/>
                <a:cs typeface="Times New Roman"/>
                <a:sym typeface="Times New Roman"/>
              </a:rPr>
              <a:t>For this reason we need secondary </a:t>
            </a:r>
            <a:r>
              <a:rPr b="1" lang="en" sz="2200">
                <a:solidFill>
                  <a:schemeClr val="dk1"/>
                </a:solidFill>
                <a:latin typeface="Times New Roman"/>
                <a:ea typeface="Times New Roman"/>
                <a:cs typeface="Times New Roman"/>
                <a:sym typeface="Times New Roman"/>
              </a:rPr>
              <a:t>active transport</a:t>
            </a:r>
            <a:r>
              <a:rPr lang="en" sz="2200">
                <a:solidFill>
                  <a:schemeClr val="dk1"/>
                </a:solidFill>
                <a:latin typeface="Times New Roman"/>
                <a:ea typeface="Times New Roman"/>
                <a:cs typeface="Times New Roman"/>
                <a:sym typeface="Times New Roman"/>
              </a:rPr>
              <a:t> for it to enter the follicular cell, which is </a:t>
            </a:r>
            <a:r>
              <a:rPr b="1" lang="en" sz="2200">
                <a:solidFill>
                  <a:schemeClr val="dk1"/>
                </a:solidFill>
                <a:latin typeface="Times New Roman"/>
                <a:ea typeface="Times New Roman"/>
                <a:cs typeface="Times New Roman"/>
                <a:sym typeface="Times New Roman"/>
              </a:rPr>
              <a:t>stimulated by TSH.</a:t>
            </a:r>
            <a:endParaRPr b="1"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b="1" lang="en" sz="2200">
                <a:latin typeface="Times New Roman"/>
                <a:ea typeface="Times New Roman"/>
                <a:cs typeface="Times New Roman"/>
                <a:sym typeface="Times New Roman"/>
              </a:rPr>
              <a:t>Wolff-Chaikoff effect</a:t>
            </a:r>
            <a:r>
              <a:rPr b="1" baseline="30000" lang="en" sz="2200">
                <a:latin typeface="Times New Roman"/>
                <a:ea typeface="Times New Roman"/>
                <a:cs typeface="Times New Roman"/>
                <a:sym typeface="Times New Roman"/>
              </a:rPr>
              <a:t>1</a:t>
            </a:r>
            <a:r>
              <a:rPr b="1" lang="en" sz="2200">
                <a:latin typeface="Times New Roman"/>
                <a:ea typeface="Times New Roman"/>
                <a:cs typeface="Times New Roman"/>
                <a:sym typeface="Times New Roman"/>
              </a:rPr>
              <a:t>:</a:t>
            </a:r>
            <a:r>
              <a:rPr lang="en" sz="2200">
                <a:latin typeface="Times New Roman"/>
                <a:ea typeface="Times New Roman"/>
                <a:cs typeface="Times New Roman"/>
                <a:sym typeface="Times New Roman"/>
              </a:rPr>
              <a:t> A reduction in thyroid hormone levels caused by administration of a</a:t>
            </a:r>
            <a:endParaRPr sz="2200">
              <a:latin typeface="Times New Roman"/>
              <a:ea typeface="Times New Roman"/>
              <a:cs typeface="Times New Roman"/>
              <a:sym typeface="Times New Roman"/>
            </a:endParaRPr>
          </a:p>
          <a:p>
            <a:pPr indent="0" lvl="0" marL="457200" rtl="0" algn="l">
              <a:spcBef>
                <a:spcPts val="0"/>
              </a:spcBef>
              <a:spcAft>
                <a:spcPts val="0"/>
              </a:spcAft>
              <a:buNone/>
            </a:pPr>
            <a:r>
              <a:rPr lang="en" sz="2200">
                <a:latin typeface="Times New Roman"/>
                <a:ea typeface="Times New Roman"/>
                <a:cs typeface="Times New Roman"/>
                <a:sym typeface="Times New Roman"/>
              </a:rPr>
              <a:t>large amount of iodine)</a:t>
            </a:r>
            <a:endParaRPr b="1" sz="2200">
              <a:latin typeface="Times New Roman"/>
              <a:ea typeface="Times New Roman"/>
              <a:cs typeface="Times New Roman"/>
              <a:sym typeface="Times New Roman"/>
            </a:endParaRPr>
          </a:p>
        </p:txBody>
      </p:sp>
      <p:sp>
        <p:nvSpPr>
          <p:cNvPr id="115" name="Google Shape;115;p15"/>
          <p:cNvSpPr/>
          <p:nvPr/>
        </p:nvSpPr>
        <p:spPr>
          <a:xfrm>
            <a:off x="396525" y="6121590"/>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3</a:t>
            </a:r>
            <a:endParaRPr b="1" sz="3000">
              <a:latin typeface="Times New Roman"/>
              <a:ea typeface="Times New Roman"/>
              <a:cs typeface="Times New Roman"/>
              <a:sym typeface="Times New Roman"/>
            </a:endParaRPr>
          </a:p>
        </p:txBody>
      </p:sp>
      <p:sp>
        <p:nvSpPr>
          <p:cNvPr id="116" name="Google Shape;116;p15"/>
          <p:cNvSpPr txBox="1"/>
          <p:nvPr/>
        </p:nvSpPr>
        <p:spPr>
          <a:xfrm>
            <a:off x="1097140" y="5972275"/>
            <a:ext cx="124236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Oxidation of Iodide to Iodine</a:t>
            </a:r>
            <a:r>
              <a:rPr b="1" baseline="30000" lang="en" sz="2400">
                <a:latin typeface="Times New Roman"/>
                <a:ea typeface="Times New Roman"/>
                <a:cs typeface="Times New Roman"/>
                <a:sym typeface="Times New Roman"/>
              </a:rPr>
              <a:t>2</a:t>
            </a:r>
            <a:endParaRPr b="1" baseline="30000"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By </a:t>
            </a:r>
            <a:r>
              <a:rPr b="1" lang="en" sz="2400">
                <a:solidFill>
                  <a:srgbClr val="FF0000"/>
                </a:solidFill>
                <a:latin typeface="Times New Roman"/>
                <a:ea typeface="Times New Roman"/>
                <a:cs typeface="Times New Roman"/>
                <a:sym typeface="Times New Roman"/>
              </a:rPr>
              <a:t>thyroid peroxidase</a:t>
            </a:r>
            <a:r>
              <a:rPr lang="en" sz="2400">
                <a:latin typeface="Times New Roman"/>
                <a:ea typeface="Times New Roman"/>
                <a:cs typeface="Times New Roman"/>
                <a:sym typeface="Times New Roman"/>
              </a:rPr>
              <a:t>, and it takes place nearby or attached to the apical membrane.</a:t>
            </a:r>
            <a:endParaRPr sz="2400">
              <a:latin typeface="Times New Roman"/>
              <a:ea typeface="Times New Roman"/>
              <a:cs typeface="Times New Roman"/>
              <a:sym typeface="Times New Roman"/>
            </a:endParaRPr>
          </a:p>
        </p:txBody>
      </p:sp>
      <p:sp>
        <p:nvSpPr>
          <p:cNvPr id="117" name="Google Shape;117;p15"/>
          <p:cNvSpPr/>
          <p:nvPr/>
        </p:nvSpPr>
        <p:spPr>
          <a:xfrm>
            <a:off x="396525" y="7420065"/>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4</a:t>
            </a:r>
            <a:endParaRPr b="1" sz="3000">
              <a:latin typeface="Times New Roman"/>
              <a:ea typeface="Times New Roman"/>
              <a:cs typeface="Times New Roman"/>
              <a:sym typeface="Times New Roman"/>
            </a:endParaRPr>
          </a:p>
        </p:txBody>
      </p:sp>
      <p:sp>
        <p:nvSpPr>
          <p:cNvPr id="118" name="Google Shape;118;p15"/>
          <p:cNvSpPr txBox="1"/>
          <p:nvPr/>
        </p:nvSpPr>
        <p:spPr>
          <a:xfrm>
            <a:off x="1097140" y="7267675"/>
            <a:ext cx="12423600" cy="19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Organification of Thyroglobulin</a:t>
            </a:r>
            <a:r>
              <a:rPr b="1" baseline="30000" lang="en" sz="2400">
                <a:latin typeface="Times New Roman"/>
                <a:ea typeface="Times New Roman"/>
                <a:cs typeface="Times New Roman"/>
                <a:sym typeface="Times New Roman"/>
              </a:rPr>
              <a:t>3</a:t>
            </a:r>
            <a:endParaRPr b="1" baseline="30000"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The binding of iodine with thyroglobulin, which is </a:t>
            </a:r>
            <a:r>
              <a:rPr b="1" lang="en" sz="2400">
                <a:solidFill>
                  <a:srgbClr val="FF0000"/>
                </a:solidFill>
                <a:latin typeface="Times New Roman"/>
                <a:ea typeface="Times New Roman"/>
                <a:cs typeface="Times New Roman"/>
                <a:sym typeface="Times New Roman"/>
              </a:rPr>
              <a:t>catalyzed by thyroid peroxidase</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Remain attached to it until the gland is stimulated to secrete, there are 2 types: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Monoiodotyrosine (MIT)</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Diiodotyrosine (DIT)</a:t>
            </a:r>
            <a:endParaRPr sz="2400">
              <a:latin typeface="Times New Roman"/>
              <a:ea typeface="Times New Roman"/>
              <a:cs typeface="Times New Roman"/>
              <a:sym typeface="Times New Roman"/>
            </a:endParaRPr>
          </a:p>
        </p:txBody>
      </p:sp>
      <p:sp>
        <p:nvSpPr>
          <p:cNvPr id="119" name="Google Shape;119;p15"/>
          <p:cNvSpPr/>
          <p:nvPr/>
        </p:nvSpPr>
        <p:spPr>
          <a:xfrm>
            <a:off x="396525" y="9509267"/>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5</a:t>
            </a:r>
            <a:endParaRPr b="1" sz="3000">
              <a:latin typeface="Times New Roman"/>
              <a:ea typeface="Times New Roman"/>
              <a:cs typeface="Times New Roman"/>
              <a:sym typeface="Times New Roman"/>
            </a:endParaRPr>
          </a:p>
        </p:txBody>
      </p:sp>
      <p:sp>
        <p:nvSpPr>
          <p:cNvPr id="120" name="Google Shape;120;p15"/>
          <p:cNvSpPr txBox="1"/>
          <p:nvPr/>
        </p:nvSpPr>
        <p:spPr>
          <a:xfrm>
            <a:off x="1097140" y="9401275"/>
            <a:ext cx="12423600" cy="19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Coupling Reaction</a:t>
            </a:r>
            <a:endParaRPr b="1" sz="2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2400">
                <a:latin typeface="Times New Roman"/>
                <a:ea typeface="Times New Roman"/>
                <a:cs typeface="Times New Roman"/>
                <a:sym typeface="Times New Roman"/>
              </a:rPr>
              <a:t>Merging DIT + DIT to form thyroxine (T4)</a:t>
            </a:r>
            <a:r>
              <a:rPr lang="en" sz="1900">
                <a:solidFill>
                  <a:srgbClr val="FF0000"/>
                </a:solidFill>
                <a:latin typeface="Times New Roman"/>
                <a:ea typeface="Times New Roman"/>
                <a:cs typeface="Times New Roman"/>
                <a:sym typeface="Times New Roman"/>
              </a:rPr>
              <a:t>(faster)</a:t>
            </a:r>
            <a:endParaRPr sz="1900">
              <a:solidFill>
                <a:srgbClr val="FF0000"/>
              </a:solidFill>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Merging DIT + MIT to form triiodothyronine (T3)</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This reaction is </a:t>
            </a:r>
            <a:r>
              <a:rPr b="1" lang="en" sz="2400">
                <a:solidFill>
                  <a:srgbClr val="FF0000"/>
                </a:solidFill>
                <a:latin typeface="Times New Roman"/>
                <a:ea typeface="Times New Roman"/>
                <a:cs typeface="Times New Roman"/>
                <a:sym typeface="Times New Roman"/>
              </a:rPr>
              <a:t>catalyzed by thyroid peroxidase</a:t>
            </a:r>
            <a:r>
              <a:rPr lang="en" sz="2400">
                <a:latin typeface="Times New Roman"/>
                <a:ea typeface="Times New Roman"/>
                <a:cs typeface="Times New Roman"/>
                <a:sym typeface="Times New Roman"/>
              </a:rPr>
              <a:t>, and the products will be stored as colloid within the follicular lumen which </a:t>
            </a:r>
            <a:r>
              <a:rPr b="1" lang="en" sz="2400">
                <a:solidFill>
                  <a:srgbClr val="FF0000"/>
                </a:solidFill>
                <a:latin typeface="Times New Roman"/>
                <a:ea typeface="Times New Roman"/>
                <a:cs typeface="Times New Roman"/>
                <a:sym typeface="Times New Roman"/>
              </a:rPr>
              <a:t>will be sufficient for 2-3 months</a:t>
            </a:r>
            <a:r>
              <a:rPr lang="en"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sp>
        <p:nvSpPr>
          <p:cNvPr id="121" name="Google Shape;121;p15"/>
          <p:cNvSpPr/>
          <p:nvPr/>
        </p:nvSpPr>
        <p:spPr>
          <a:xfrm>
            <a:off x="396533" y="11598475"/>
            <a:ext cx="658523" cy="885050"/>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6</a:t>
            </a:r>
            <a:endParaRPr b="1" sz="3000">
              <a:latin typeface="Times New Roman"/>
              <a:ea typeface="Times New Roman"/>
              <a:cs typeface="Times New Roman"/>
              <a:sym typeface="Times New Roman"/>
            </a:endParaRPr>
          </a:p>
        </p:txBody>
      </p:sp>
      <p:sp>
        <p:nvSpPr>
          <p:cNvPr id="122" name="Google Shape;122;p15"/>
          <p:cNvSpPr txBox="1"/>
          <p:nvPr/>
        </p:nvSpPr>
        <p:spPr>
          <a:xfrm>
            <a:off x="1097140" y="11703050"/>
            <a:ext cx="12423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Endocytosis of thyroglobulin </a:t>
            </a:r>
            <a:r>
              <a:rPr lang="en" sz="2400">
                <a:latin typeface="Times New Roman"/>
                <a:ea typeface="Times New Roman"/>
                <a:cs typeface="Times New Roman"/>
                <a:sym typeface="Times New Roman"/>
              </a:rPr>
              <a:t>from the follicular lumen into the follicular cells.</a:t>
            </a:r>
            <a:endParaRPr sz="2400">
              <a:latin typeface="Times New Roman"/>
              <a:ea typeface="Times New Roman"/>
              <a:cs typeface="Times New Roman"/>
              <a:sym typeface="Times New Roman"/>
            </a:endParaRPr>
          </a:p>
          <a:p>
            <a:pPr indent="-381000" lvl="0" marL="457200" rtl="0" algn="l">
              <a:spcBef>
                <a:spcPts val="0"/>
              </a:spcBef>
              <a:spcAft>
                <a:spcPts val="0"/>
              </a:spcAft>
              <a:buClr>
                <a:srgbClr val="999999"/>
              </a:buClr>
              <a:buSzPts val="2400"/>
              <a:buFont typeface="Times New Roman"/>
              <a:buChar char="-"/>
            </a:pPr>
            <a:r>
              <a:rPr lang="en" sz="2400">
                <a:solidFill>
                  <a:srgbClr val="999999"/>
                </a:solidFill>
                <a:latin typeface="Times New Roman"/>
                <a:ea typeface="Times New Roman"/>
                <a:cs typeface="Times New Roman"/>
                <a:sym typeface="Times New Roman"/>
              </a:rPr>
              <a:t>By pinocytosis, follicular cells extend projections which form “pinocytic vesicles” that surround thyroglobulin, and takes it up into the cell. </a:t>
            </a:r>
            <a:endParaRPr sz="2400">
              <a:solidFill>
                <a:srgbClr val="999999"/>
              </a:solidFill>
              <a:latin typeface="Times New Roman"/>
              <a:ea typeface="Times New Roman"/>
              <a:cs typeface="Times New Roman"/>
              <a:sym typeface="Times New Roman"/>
            </a:endParaRPr>
          </a:p>
        </p:txBody>
      </p:sp>
      <p:sp>
        <p:nvSpPr>
          <p:cNvPr id="123" name="Google Shape;123;p15"/>
          <p:cNvSpPr/>
          <p:nvPr/>
        </p:nvSpPr>
        <p:spPr>
          <a:xfrm>
            <a:off x="396525" y="12823953"/>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7</a:t>
            </a:r>
            <a:endParaRPr b="1" sz="3000">
              <a:latin typeface="Times New Roman"/>
              <a:ea typeface="Times New Roman"/>
              <a:cs typeface="Times New Roman"/>
              <a:sym typeface="Times New Roman"/>
            </a:endParaRPr>
          </a:p>
        </p:txBody>
      </p:sp>
      <p:sp>
        <p:nvSpPr>
          <p:cNvPr id="124" name="Google Shape;124;p15"/>
          <p:cNvSpPr txBox="1"/>
          <p:nvPr/>
        </p:nvSpPr>
        <p:spPr>
          <a:xfrm>
            <a:off x="1097140" y="12908913"/>
            <a:ext cx="12423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Fusion Of Lysosomes Immediately With The Vesicles.</a:t>
            </a:r>
            <a:endParaRPr sz="2400">
              <a:latin typeface="Times New Roman"/>
              <a:ea typeface="Times New Roman"/>
              <a:cs typeface="Times New Roman"/>
              <a:sym typeface="Times New Roman"/>
            </a:endParaRPr>
          </a:p>
        </p:txBody>
      </p:sp>
      <p:sp>
        <p:nvSpPr>
          <p:cNvPr id="125" name="Google Shape;125;p15"/>
          <p:cNvSpPr/>
          <p:nvPr/>
        </p:nvSpPr>
        <p:spPr>
          <a:xfrm>
            <a:off x="396533" y="14073236"/>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8</a:t>
            </a:r>
            <a:endParaRPr b="1" sz="3000">
              <a:latin typeface="Times New Roman"/>
              <a:ea typeface="Times New Roman"/>
              <a:cs typeface="Times New Roman"/>
              <a:sym typeface="Times New Roman"/>
            </a:endParaRPr>
          </a:p>
        </p:txBody>
      </p:sp>
      <p:sp>
        <p:nvSpPr>
          <p:cNvPr id="126" name="Google Shape;126;p15"/>
          <p:cNvSpPr txBox="1"/>
          <p:nvPr/>
        </p:nvSpPr>
        <p:spPr>
          <a:xfrm>
            <a:off x="1130723" y="14106038"/>
            <a:ext cx="12423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Hydrolysis of the peptide bonds </a:t>
            </a:r>
            <a:endParaRPr b="1" sz="2400">
              <a:latin typeface="Times New Roman"/>
              <a:ea typeface="Times New Roman"/>
              <a:cs typeface="Times New Roman"/>
              <a:sym typeface="Times New Roman"/>
            </a:endParaRPr>
          </a:p>
          <a:p>
            <a:pPr indent="0" lvl="0" marL="0" rtl="0" algn="l">
              <a:spcBef>
                <a:spcPts val="0"/>
              </a:spcBef>
              <a:spcAft>
                <a:spcPts val="0"/>
              </a:spcAft>
              <a:buNone/>
            </a:pPr>
            <a:r>
              <a:rPr b="1" lang="en" sz="2400">
                <a:latin typeface="Times New Roman"/>
                <a:ea typeface="Times New Roman"/>
                <a:cs typeface="Times New Roman"/>
                <a:sym typeface="Times New Roman"/>
              </a:rPr>
              <a:t>to release DIT, MIT, T4, and T3 from the thyroglobulin.</a:t>
            </a:r>
            <a:endParaRPr sz="2400">
              <a:latin typeface="Times New Roman"/>
              <a:ea typeface="Times New Roman"/>
              <a:cs typeface="Times New Roman"/>
              <a:sym typeface="Times New Roman"/>
            </a:endParaRPr>
          </a:p>
        </p:txBody>
      </p:sp>
      <p:sp>
        <p:nvSpPr>
          <p:cNvPr id="127" name="Google Shape;127;p15"/>
          <p:cNvSpPr/>
          <p:nvPr/>
        </p:nvSpPr>
        <p:spPr>
          <a:xfrm>
            <a:off x="396533" y="15269382"/>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9</a:t>
            </a:r>
            <a:endParaRPr b="1" sz="3000">
              <a:latin typeface="Times New Roman"/>
              <a:ea typeface="Times New Roman"/>
              <a:cs typeface="Times New Roman"/>
              <a:sym typeface="Times New Roman"/>
            </a:endParaRPr>
          </a:p>
        </p:txBody>
      </p:sp>
      <p:sp>
        <p:nvSpPr>
          <p:cNvPr id="128" name="Google Shape;128;p15"/>
          <p:cNvSpPr txBox="1"/>
          <p:nvPr/>
        </p:nvSpPr>
        <p:spPr>
          <a:xfrm>
            <a:off x="1097140" y="15377425"/>
            <a:ext cx="12423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Delivery of T4 and T3 to the systemic circulation.</a:t>
            </a:r>
            <a:endParaRPr sz="2400">
              <a:latin typeface="Times New Roman"/>
              <a:ea typeface="Times New Roman"/>
              <a:cs typeface="Times New Roman"/>
              <a:sym typeface="Times New Roman"/>
            </a:endParaRPr>
          </a:p>
        </p:txBody>
      </p:sp>
      <p:sp>
        <p:nvSpPr>
          <p:cNvPr id="129" name="Google Shape;129;p15"/>
          <p:cNvSpPr/>
          <p:nvPr/>
        </p:nvSpPr>
        <p:spPr>
          <a:xfrm>
            <a:off x="396533" y="16465520"/>
            <a:ext cx="658523" cy="885055"/>
          </a:xfrm>
          <a:prstGeom prst="flowChartOffpageConnector">
            <a:avLst/>
          </a:prstGeom>
          <a:solidFill>
            <a:srgbClr val="FFFFFF"/>
          </a:solid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imes New Roman"/>
                <a:ea typeface="Times New Roman"/>
                <a:cs typeface="Times New Roman"/>
                <a:sym typeface="Times New Roman"/>
              </a:rPr>
              <a:t>10</a:t>
            </a:r>
            <a:endParaRPr b="1" sz="3000">
              <a:latin typeface="Times New Roman"/>
              <a:ea typeface="Times New Roman"/>
              <a:cs typeface="Times New Roman"/>
              <a:sym typeface="Times New Roman"/>
            </a:endParaRPr>
          </a:p>
        </p:txBody>
      </p:sp>
      <p:sp>
        <p:nvSpPr>
          <p:cNvPr id="130" name="Google Shape;130;p15"/>
          <p:cNvSpPr txBox="1"/>
          <p:nvPr/>
        </p:nvSpPr>
        <p:spPr>
          <a:xfrm>
            <a:off x="1097140" y="16520425"/>
            <a:ext cx="12423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Deiodination Of DIT And MIT By Thyroid Deiodinase (Recycling)</a:t>
            </a:r>
            <a:endParaRPr b="1" sz="2400">
              <a:latin typeface="Times New Roman"/>
              <a:ea typeface="Times New Roman"/>
              <a:cs typeface="Times New Roman"/>
              <a:sym typeface="Times New Roman"/>
            </a:endParaRPr>
          </a:p>
          <a:p>
            <a:pPr indent="-355600" lvl="0" marL="457200" rtl="0" algn="l">
              <a:spcBef>
                <a:spcPts val="0"/>
              </a:spcBef>
              <a:spcAft>
                <a:spcPts val="0"/>
              </a:spcAft>
              <a:buClr>
                <a:srgbClr val="999999"/>
              </a:buClr>
              <a:buSzPts val="2000"/>
              <a:buFont typeface="Times New Roman"/>
              <a:buChar char="-"/>
            </a:pPr>
            <a:r>
              <a:rPr lang="en" sz="2000">
                <a:solidFill>
                  <a:srgbClr val="999999"/>
                </a:solidFill>
                <a:latin typeface="Times New Roman"/>
                <a:ea typeface="Times New Roman"/>
                <a:cs typeface="Times New Roman"/>
                <a:sym typeface="Times New Roman"/>
              </a:rPr>
              <a:t>Note that this is a different deiodinase from the one that converts T4 to T3 or rT3 in the periphery or within the thyroid. The enzyme for the latter reaction is catalyzed by 5-iodinase (common name)</a:t>
            </a:r>
            <a:endParaRPr sz="2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rgbClr val="999999"/>
              </a:solidFill>
              <a:latin typeface="Times New Roman"/>
              <a:ea typeface="Times New Roman"/>
              <a:cs typeface="Times New Roman"/>
              <a:sym typeface="Times New Roman"/>
            </a:endParaRPr>
          </a:p>
        </p:txBody>
      </p:sp>
      <p:pic>
        <p:nvPicPr>
          <p:cNvPr id="131" name="Google Shape;131;p15"/>
          <p:cNvPicPr preferRelativeResize="0"/>
          <p:nvPr/>
        </p:nvPicPr>
        <p:blipFill>
          <a:blip r:embed="rId3">
            <a:alphaModFix/>
          </a:blip>
          <a:stretch>
            <a:fillRect/>
          </a:stretch>
        </p:blipFill>
        <p:spPr>
          <a:xfrm>
            <a:off x="9833625" y="13249675"/>
            <a:ext cx="3652800" cy="2524819"/>
          </a:xfrm>
          <a:prstGeom prst="rect">
            <a:avLst/>
          </a:prstGeom>
          <a:noFill/>
          <a:ln cap="flat" cmpd="sng" w="28575">
            <a:solidFill>
              <a:srgbClr val="000000"/>
            </a:solidFill>
            <a:prstDash val="solid"/>
            <a:round/>
            <a:headEnd len="sm" w="sm" type="none"/>
            <a:tailEnd len="sm" w="sm" type="none"/>
          </a:ln>
        </p:spPr>
      </p:pic>
      <p:sp>
        <p:nvSpPr>
          <p:cNvPr id="132" name="Google Shape;132;p15"/>
          <p:cNvSpPr txBox="1"/>
          <p:nvPr/>
        </p:nvSpPr>
        <p:spPr>
          <a:xfrm>
            <a:off x="0" y="178273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133" name="Google Shape;133;p15"/>
          <p:cNvSpPr/>
          <p:nvPr/>
        </p:nvSpPr>
        <p:spPr>
          <a:xfrm>
            <a:off x="545100" y="17827300"/>
            <a:ext cx="13585500" cy="4335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134" name="Google Shape;134;p15"/>
          <p:cNvSpPr/>
          <p:nvPr/>
        </p:nvSpPr>
        <p:spPr>
          <a:xfrm>
            <a:off x="0" y="178273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5" name="Google Shape;135;p15"/>
          <p:cNvSpPr txBox="1"/>
          <p:nvPr/>
        </p:nvSpPr>
        <p:spPr>
          <a:xfrm>
            <a:off x="-29000" y="18302425"/>
            <a:ext cx="14097000" cy="571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Wolff-Chaikoff effect:</a:t>
            </a:r>
            <a:r>
              <a:rPr lang="en" sz="2000">
                <a:latin typeface="Times New Roman"/>
                <a:ea typeface="Times New Roman"/>
                <a:cs typeface="Times New Roman"/>
                <a:sym typeface="Times New Roman"/>
              </a:rPr>
              <a:t> it’s the inhibition of the iodide transport, thus </a:t>
            </a:r>
            <a:r>
              <a:rPr lang="en" sz="2000">
                <a:latin typeface="Times New Roman"/>
                <a:ea typeface="Times New Roman"/>
                <a:cs typeface="Times New Roman"/>
                <a:sym typeface="Times New Roman"/>
              </a:rPr>
              <a:t>inhibiting</a:t>
            </a:r>
            <a:r>
              <a:rPr lang="en" sz="2000">
                <a:latin typeface="Times New Roman"/>
                <a:ea typeface="Times New Roman"/>
                <a:cs typeface="Times New Roman"/>
                <a:sym typeface="Times New Roman"/>
              </a:rPr>
              <a:t> the formation of hormones due to elevated iodide in the blood as an evolutionary protective mechanism to prevent the development of hyperthyroidism.</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Iodide is one iodide atom (I</a:t>
            </a:r>
            <a:r>
              <a:rPr baseline="30000" lang="en" sz="2000">
                <a:latin typeface="Times New Roman"/>
                <a:ea typeface="Times New Roman"/>
                <a:cs typeface="Times New Roman"/>
                <a:sym typeface="Times New Roman"/>
              </a:rPr>
              <a:t>-</a:t>
            </a:r>
            <a:r>
              <a:rPr lang="en" sz="2000">
                <a:latin typeface="Times New Roman"/>
                <a:ea typeface="Times New Roman"/>
                <a:cs typeface="Times New Roman"/>
                <a:sym typeface="Times New Roman"/>
              </a:rPr>
              <a:t>), Iodine is two iodide atoms </a:t>
            </a:r>
            <a:r>
              <a:rPr lang="en" sz="2000">
                <a:latin typeface="Times New Roman"/>
                <a:ea typeface="Times New Roman"/>
                <a:cs typeface="Times New Roman"/>
                <a:sym typeface="Times New Roman"/>
              </a:rPr>
              <a:t>bonded</a:t>
            </a:r>
            <a:r>
              <a:rPr lang="en" sz="2000">
                <a:latin typeface="Times New Roman"/>
                <a:ea typeface="Times New Roman"/>
                <a:cs typeface="Times New Roman"/>
                <a:sym typeface="Times New Roman"/>
              </a:rPr>
              <a:t> by covalent bonds (I</a:t>
            </a:r>
            <a:r>
              <a:rPr baseline="-25000" lang="en" sz="2000">
                <a:latin typeface="Times New Roman"/>
                <a:ea typeface="Times New Roman"/>
                <a:cs typeface="Times New Roman"/>
                <a:sym typeface="Times New Roman"/>
              </a:rPr>
              <a:t>2</a:t>
            </a:r>
            <a:r>
              <a:rPr lang="en" sz="2000">
                <a:latin typeface="Times New Roman"/>
                <a:ea typeface="Times New Roman"/>
                <a:cs typeface="Times New Roman"/>
                <a:sym typeface="Times New Roman"/>
              </a:rPr>
              <a:t>). Only oxidized forms (I</a:t>
            </a:r>
            <a:r>
              <a:rPr baseline="30000" lang="en" sz="2000">
                <a:latin typeface="Times New Roman"/>
                <a:ea typeface="Times New Roman"/>
                <a:cs typeface="Times New Roman"/>
                <a:sym typeface="Times New Roman"/>
              </a:rPr>
              <a:t>0</a:t>
            </a:r>
            <a:r>
              <a:rPr lang="en" sz="2000">
                <a:latin typeface="Times New Roman"/>
                <a:ea typeface="Times New Roman"/>
                <a:cs typeface="Times New Roman"/>
                <a:sym typeface="Times New Roman"/>
              </a:rPr>
              <a:t>, I</a:t>
            </a:r>
            <a:r>
              <a:rPr baseline="-25000" lang="en" sz="2000">
                <a:latin typeface="Times New Roman"/>
                <a:ea typeface="Times New Roman"/>
                <a:cs typeface="Times New Roman"/>
                <a:sym typeface="Times New Roman"/>
              </a:rPr>
              <a:t>3</a:t>
            </a:r>
            <a:r>
              <a:rPr baseline="30000" lang="en" sz="2000">
                <a:latin typeface="Times New Roman"/>
                <a:ea typeface="Times New Roman"/>
                <a:cs typeface="Times New Roman"/>
                <a:sym typeface="Times New Roman"/>
              </a:rPr>
              <a:t>-</a:t>
            </a:r>
            <a:r>
              <a:rPr lang="en" sz="2000">
                <a:latin typeface="Times New Roman"/>
                <a:ea typeface="Times New Roman"/>
                <a:cs typeface="Times New Roman"/>
                <a:sym typeface="Times New Roman"/>
              </a:rPr>
              <a:t>) can be used for synthesis.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Iodine is inorganic, its binding with thyroglobulin (organic) is thus termed organification. </a:t>
            </a:r>
            <a:endParaRPr sz="2000">
              <a:latin typeface="Times New Roman"/>
              <a:ea typeface="Times New Roman"/>
              <a:cs typeface="Times New Roman"/>
              <a:sym typeface="Times New Roman"/>
            </a:endParaRPr>
          </a:p>
        </p:txBody>
      </p:sp>
      <p:sp>
        <p:nvSpPr>
          <p:cNvPr id="136" name="Google Shape;136;p15"/>
          <p:cNvSpPr txBox="1"/>
          <p:nvPr/>
        </p:nvSpPr>
        <p:spPr>
          <a:xfrm>
            <a:off x="9833625" y="15720775"/>
            <a:ext cx="2783700" cy="8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Times New Roman"/>
                <a:ea typeface="Times New Roman"/>
                <a:cs typeface="Times New Roman"/>
                <a:sym typeface="Times New Roman"/>
              </a:rPr>
              <a:t>Figure 6-4</a:t>
            </a:r>
            <a:endParaRPr b="1" sz="32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6"/>
          <p:cNvSpPr/>
          <p:nvPr/>
        </p:nvSpPr>
        <p:spPr>
          <a:xfrm>
            <a:off x="0" y="1418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2" name="Google Shape;142;p16"/>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3" name="Google Shape;143;p16"/>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a:t>
            </a:r>
            <a:endParaRPr sz="3500">
              <a:latin typeface="Oswald"/>
              <a:ea typeface="Oswald"/>
              <a:cs typeface="Oswald"/>
              <a:sym typeface="Oswald"/>
            </a:endParaRPr>
          </a:p>
        </p:txBody>
      </p:sp>
      <p:sp>
        <p:nvSpPr>
          <p:cNvPr id="144" name="Google Shape;144;p16"/>
          <p:cNvSpPr txBox="1"/>
          <p:nvPr/>
        </p:nvSpPr>
        <p:spPr>
          <a:xfrm>
            <a:off x="929925" y="1418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THYROID GLAND</a:t>
            </a:r>
            <a:endParaRPr sz="3200">
              <a:solidFill>
                <a:srgbClr val="FFFFFF"/>
              </a:solidFill>
              <a:latin typeface="Oswald"/>
              <a:ea typeface="Oswald"/>
              <a:cs typeface="Oswald"/>
              <a:sym typeface="Oswald"/>
            </a:endParaRPr>
          </a:p>
        </p:txBody>
      </p:sp>
      <p:sp>
        <p:nvSpPr>
          <p:cNvPr id="145" name="Google Shape;145;p16"/>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46" name="Google Shape;146;p16"/>
          <p:cNvSpPr txBox="1"/>
          <p:nvPr/>
        </p:nvSpPr>
        <p:spPr>
          <a:xfrm>
            <a:off x="594425" y="790925"/>
            <a:ext cx="9998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F1C232"/>
                </a:solidFill>
                <a:latin typeface="Oswald"/>
                <a:ea typeface="Oswald"/>
                <a:cs typeface="Oswald"/>
                <a:sym typeface="Oswald"/>
              </a:rPr>
              <a:t>Thyroid Hormone Within The Circulation</a:t>
            </a:r>
            <a:endParaRPr sz="4800">
              <a:solidFill>
                <a:srgbClr val="F1C232"/>
              </a:solidFill>
              <a:latin typeface="Oswald"/>
              <a:ea typeface="Oswald"/>
              <a:cs typeface="Oswald"/>
              <a:sym typeface="Oswald"/>
            </a:endParaRPr>
          </a:p>
        </p:txBody>
      </p:sp>
      <p:sp>
        <p:nvSpPr>
          <p:cNvPr id="147" name="Google Shape;147;p16"/>
          <p:cNvSpPr txBox="1"/>
          <p:nvPr/>
        </p:nvSpPr>
        <p:spPr>
          <a:xfrm>
            <a:off x="188025" y="1573925"/>
            <a:ext cx="13695000" cy="4228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Times New Roman"/>
                <a:ea typeface="Times New Roman"/>
                <a:cs typeface="Times New Roman"/>
                <a:sym typeface="Times New Roman"/>
              </a:rPr>
              <a:t>There are two types:</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Merriweather"/>
              <a:buAutoNum type="arabicPeriod"/>
            </a:pPr>
            <a:r>
              <a:rPr b="1" lang="en" sz="2700">
                <a:latin typeface="Times New Roman"/>
                <a:ea typeface="Times New Roman"/>
                <a:cs typeface="Times New Roman"/>
                <a:sym typeface="Times New Roman"/>
              </a:rPr>
              <a:t>Unbound</a:t>
            </a:r>
            <a:r>
              <a:rPr lang="en" sz="2700">
                <a:latin typeface="Times New Roman"/>
                <a:ea typeface="Times New Roman"/>
                <a:cs typeface="Times New Roman"/>
                <a:sym typeface="Times New Roman"/>
              </a:rPr>
              <a:t>: Small amount. </a:t>
            </a:r>
            <a:r>
              <a:rPr lang="en" sz="2700">
                <a:solidFill>
                  <a:srgbClr val="45818E"/>
                </a:solidFill>
                <a:latin typeface="Times New Roman"/>
                <a:ea typeface="Times New Roman"/>
                <a:cs typeface="Times New Roman"/>
                <a:sym typeface="Times New Roman"/>
              </a:rPr>
              <a:t>(0.03% of T4, 0.3% of T3).</a:t>
            </a:r>
            <a:endParaRPr sz="2700">
              <a:solidFill>
                <a:srgbClr val="45818E"/>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Merriweather"/>
              <a:buAutoNum type="arabicPeriod"/>
            </a:pPr>
            <a:r>
              <a:rPr b="1" lang="en" sz="2700">
                <a:latin typeface="Times New Roman"/>
                <a:ea typeface="Times New Roman"/>
                <a:cs typeface="Times New Roman"/>
                <a:sym typeface="Times New Roman"/>
              </a:rPr>
              <a:t>Bound</a:t>
            </a:r>
            <a:r>
              <a:rPr lang="en" sz="2700">
                <a:latin typeface="Times New Roman"/>
                <a:ea typeface="Times New Roman"/>
                <a:cs typeface="Times New Roman"/>
                <a:sym typeface="Times New Roman"/>
              </a:rPr>
              <a:t>: &gt;99% is bound. </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70%-80% bound to thyroxine-binding globulin (TBG), which is synthesised by the liver.</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The reminder is bound to </a:t>
            </a:r>
            <a:r>
              <a:rPr lang="en" sz="2700">
                <a:latin typeface="Times New Roman"/>
                <a:ea typeface="Times New Roman"/>
                <a:cs typeface="Times New Roman"/>
                <a:sym typeface="Times New Roman"/>
              </a:rPr>
              <a:t>albumin and prealbumin. </a:t>
            </a:r>
            <a:endParaRPr sz="2700">
              <a:latin typeface="Times New Roman"/>
              <a:ea typeface="Times New Roman"/>
              <a:cs typeface="Times New Roman"/>
              <a:sym typeface="Times New Roman"/>
            </a:endParaRPr>
          </a:p>
          <a:p>
            <a:pPr indent="0" lvl="0" marL="0" rtl="0" algn="l">
              <a:spcBef>
                <a:spcPts val="0"/>
              </a:spcBef>
              <a:spcAft>
                <a:spcPts val="0"/>
              </a:spcAft>
              <a:buNone/>
            </a:pPr>
            <a:r>
              <a:t/>
            </a:r>
            <a:endParaRPr sz="2700">
              <a:latin typeface="Times New Roman"/>
              <a:ea typeface="Times New Roman"/>
              <a:cs typeface="Times New Roman"/>
              <a:sym typeface="Times New Roman"/>
            </a:endParaRPr>
          </a:p>
          <a:p>
            <a:pPr indent="0" lvl="0" marL="0" rtl="0" algn="l">
              <a:spcBef>
                <a:spcPts val="0"/>
              </a:spcBef>
              <a:spcAft>
                <a:spcPts val="0"/>
              </a:spcAft>
              <a:buNone/>
            </a:pPr>
            <a:r>
              <a:rPr b="1" lang="en" sz="2700">
                <a:latin typeface="Times New Roman"/>
                <a:ea typeface="Times New Roman"/>
                <a:cs typeface="Times New Roman"/>
                <a:sym typeface="Times New Roman"/>
              </a:rPr>
              <a:t>The bound type could be affected by physiological and pathological factors:-</a:t>
            </a:r>
            <a:endParaRPr b="1"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Liver disease:  </a:t>
            </a:r>
            <a:r>
              <a:rPr b="1" lang="en" sz="2700">
                <a:latin typeface="Times New Roman"/>
                <a:ea typeface="Times New Roman"/>
                <a:cs typeface="Times New Roman"/>
                <a:sym typeface="Times New Roman"/>
              </a:rPr>
              <a:t>↓</a:t>
            </a:r>
            <a:r>
              <a:rPr lang="en" sz="2700">
                <a:latin typeface="Times New Roman"/>
                <a:ea typeface="Times New Roman"/>
                <a:cs typeface="Times New Roman"/>
                <a:sym typeface="Times New Roman"/>
              </a:rPr>
              <a:t>TBG </a:t>
            </a:r>
            <a:r>
              <a:rPr b="1" lang="en" sz="2700">
                <a:latin typeface="Times New Roman"/>
                <a:ea typeface="Times New Roman"/>
                <a:cs typeface="Times New Roman"/>
                <a:sym typeface="Times New Roman"/>
              </a:rPr>
              <a:t>→</a:t>
            </a:r>
            <a:r>
              <a:rPr lang="en" sz="2700">
                <a:latin typeface="Times New Roman"/>
                <a:ea typeface="Times New Roman"/>
                <a:cs typeface="Times New Roman"/>
                <a:sym typeface="Times New Roman"/>
              </a:rPr>
              <a:t> </a:t>
            </a:r>
            <a:r>
              <a:rPr b="1" lang="en" sz="2700">
                <a:latin typeface="Times New Roman"/>
                <a:ea typeface="Times New Roman"/>
                <a:cs typeface="Times New Roman"/>
                <a:sym typeface="Times New Roman"/>
              </a:rPr>
              <a:t>↑</a:t>
            </a:r>
            <a:r>
              <a:rPr lang="en" sz="2700">
                <a:latin typeface="Times New Roman"/>
                <a:ea typeface="Times New Roman"/>
                <a:cs typeface="Times New Roman"/>
                <a:sym typeface="Times New Roman"/>
              </a:rPr>
              <a:t>free level of T3&amp;T4 </a:t>
            </a:r>
            <a:r>
              <a:rPr b="1" lang="en" sz="2700">
                <a:solidFill>
                  <a:schemeClr val="dk1"/>
                </a:solidFill>
                <a:latin typeface="Times New Roman"/>
                <a:ea typeface="Times New Roman"/>
                <a:cs typeface="Times New Roman"/>
                <a:sym typeface="Times New Roman"/>
              </a:rPr>
              <a:t>→</a:t>
            </a:r>
            <a:r>
              <a:rPr lang="en" sz="2700">
                <a:solidFill>
                  <a:schemeClr val="dk1"/>
                </a:solidFill>
                <a:latin typeface="Times New Roman"/>
                <a:ea typeface="Times New Roman"/>
                <a:cs typeface="Times New Roman"/>
                <a:sym typeface="Times New Roman"/>
              </a:rPr>
              <a:t> inhibition of thyroid secretion.</a:t>
            </a:r>
            <a:endParaRPr sz="2700">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Pregnancy:  </a:t>
            </a:r>
            <a:r>
              <a:rPr b="1" lang="en" sz="2700">
                <a:solidFill>
                  <a:schemeClr val="dk1"/>
                </a:solidFill>
                <a:latin typeface="Times New Roman"/>
                <a:ea typeface="Times New Roman"/>
                <a:cs typeface="Times New Roman"/>
                <a:sym typeface="Times New Roman"/>
              </a:rPr>
              <a:t>↑</a:t>
            </a:r>
            <a:r>
              <a:rPr lang="en" sz="2700">
                <a:solidFill>
                  <a:schemeClr val="dk1"/>
                </a:solidFill>
                <a:latin typeface="Times New Roman"/>
                <a:ea typeface="Times New Roman"/>
                <a:cs typeface="Times New Roman"/>
                <a:sym typeface="Times New Roman"/>
              </a:rPr>
              <a:t>estrogen </a:t>
            </a:r>
            <a:r>
              <a:rPr b="1" lang="en" sz="2700">
                <a:solidFill>
                  <a:schemeClr val="dk1"/>
                </a:solidFill>
                <a:latin typeface="Times New Roman"/>
                <a:ea typeface="Times New Roman"/>
                <a:cs typeface="Times New Roman"/>
                <a:sym typeface="Times New Roman"/>
              </a:rPr>
              <a:t>→ ↑</a:t>
            </a:r>
            <a:r>
              <a:rPr lang="en" sz="2700">
                <a:solidFill>
                  <a:schemeClr val="dk1"/>
                </a:solidFill>
                <a:latin typeface="Times New Roman"/>
                <a:ea typeface="Times New Roman"/>
                <a:cs typeface="Times New Roman"/>
                <a:sym typeface="Times New Roman"/>
              </a:rPr>
              <a:t>TBG </a:t>
            </a:r>
            <a:r>
              <a:rPr b="1" lang="en" sz="2700">
                <a:solidFill>
                  <a:schemeClr val="dk1"/>
                </a:solidFill>
                <a:latin typeface="Times New Roman"/>
                <a:ea typeface="Times New Roman"/>
                <a:cs typeface="Times New Roman"/>
                <a:sym typeface="Times New Roman"/>
              </a:rPr>
              <a:t>→ ↓</a:t>
            </a:r>
            <a:r>
              <a:rPr lang="en" sz="2700">
                <a:solidFill>
                  <a:schemeClr val="dk1"/>
                </a:solidFill>
                <a:latin typeface="Times New Roman"/>
                <a:ea typeface="Times New Roman"/>
                <a:cs typeface="Times New Roman"/>
                <a:sym typeface="Times New Roman"/>
              </a:rPr>
              <a:t>free level of T3&amp;T4 </a:t>
            </a:r>
            <a:r>
              <a:rPr b="1" lang="en" sz="2700">
                <a:solidFill>
                  <a:schemeClr val="dk1"/>
                </a:solidFill>
                <a:latin typeface="Times New Roman"/>
                <a:ea typeface="Times New Roman"/>
                <a:cs typeface="Times New Roman"/>
                <a:sym typeface="Times New Roman"/>
              </a:rPr>
              <a:t>→</a:t>
            </a:r>
            <a:r>
              <a:rPr lang="en" sz="2700">
                <a:solidFill>
                  <a:schemeClr val="dk1"/>
                </a:solidFill>
                <a:latin typeface="Times New Roman"/>
                <a:ea typeface="Times New Roman"/>
                <a:cs typeface="Times New Roman"/>
                <a:sym typeface="Times New Roman"/>
              </a:rPr>
              <a:t> stimulation of thyroid secretion.</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rgbClr val="999999"/>
                </a:solidFill>
                <a:latin typeface="Times New Roman"/>
                <a:ea typeface="Times New Roman"/>
                <a:cs typeface="Times New Roman"/>
                <a:sym typeface="Times New Roman"/>
              </a:rPr>
              <a:t>Transient hypothyroidism or hyperthyroidism might be observed in both cases</a:t>
            </a:r>
            <a:r>
              <a:rPr lang="en" sz="2700">
                <a:solidFill>
                  <a:schemeClr val="dk1"/>
                </a:solidFill>
                <a:latin typeface="Times New Roman"/>
                <a:ea typeface="Times New Roman"/>
                <a:cs typeface="Times New Roman"/>
                <a:sym typeface="Times New Roman"/>
              </a:rPr>
              <a:t>. </a:t>
            </a:r>
            <a:endParaRPr sz="2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700">
              <a:latin typeface="Times New Roman"/>
              <a:ea typeface="Times New Roman"/>
              <a:cs typeface="Times New Roman"/>
              <a:sym typeface="Times New Roman"/>
            </a:endParaRPr>
          </a:p>
          <a:p>
            <a:pPr indent="0" lvl="0" marL="0" rtl="0" algn="l">
              <a:spcBef>
                <a:spcPts val="0"/>
              </a:spcBef>
              <a:spcAft>
                <a:spcPts val="0"/>
              </a:spcAft>
              <a:buNone/>
            </a:pPr>
            <a:r>
              <a:t/>
            </a:r>
            <a:endParaRPr sz="2700">
              <a:latin typeface="Times New Roman"/>
              <a:ea typeface="Times New Roman"/>
              <a:cs typeface="Times New Roman"/>
              <a:sym typeface="Times New Roman"/>
            </a:endParaRPr>
          </a:p>
        </p:txBody>
      </p:sp>
      <p:sp>
        <p:nvSpPr>
          <p:cNvPr id="148" name="Google Shape;148;p16"/>
          <p:cNvSpPr/>
          <p:nvPr/>
        </p:nvSpPr>
        <p:spPr>
          <a:xfrm>
            <a:off x="188025" y="11088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9" name="Google Shape;149;p16"/>
          <p:cNvSpPr txBox="1"/>
          <p:nvPr/>
        </p:nvSpPr>
        <p:spPr>
          <a:xfrm>
            <a:off x="688475" y="6575310"/>
            <a:ext cx="9998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F1C232"/>
                </a:solidFill>
                <a:latin typeface="Oswald"/>
                <a:ea typeface="Oswald"/>
                <a:cs typeface="Oswald"/>
                <a:sym typeface="Oswald"/>
              </a:rPr>
              <a:t>Release Of T4 &amp; T3 To The Tissues</a:t>
            </a:r>
            <a:endParaRPr sz="4800">
              <a:solidFill>
                <a:srgbClr val="F1C232"/>
              </a:solidFill>
              <a:latin typeface="Oswald"/>
              <a:ea typeface="Oswald"/>
              <a:cs typeface="Oswald"/>
              <a:sym typeface="Oswald"/>
            </a:endParaRPr>
          </a:p>
        </p:txBody>
      </p:sp>
      <p:sp>
        <p:nvSpPr>
          <p:cNvPr id="150" name="Google Shape;150;p16"/>
          <p:cNvSpPr/>
          <p:nvPr/>
        </p:nvSpPr>
        <p:spPr>
          <a:xfrm>
            <a:off x="12378825" y="164856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1" name="Google Shape;151;p16"/>
          <p:cNvSpPr txBox="1"/>
          <p:nvPr/>
        </p:nvSpPr>
        <p:spPr>
          <a:xfrm>
            <a:off x="188025" y="7358300"/>
            <a:ext cx="13695000" cy="2900100"/>
          </a:xfrm>
          <a:prstGeom prst="rect">
            <a:avLst/>
          </a:prstGeom>
          <a:noFill/>
          <a:ln>
            <a:noFill/>
          </a:ln>
        </p:spPr>
        <p:txBody>
          <a:bodyPr anchorCtr="0" anchor="t" bIns="242375" lIns="242375" spcFirstLastPara="1" rIns="242375" wrap="square" tIns="242375">
            <a:noAutofit/>
          </a:bodyPr>
          <a:lstStyle/>
          <a:p>
            <a:pPr indent="-400050" lvl="0" marL="457200" rtl="0" algn="l">
              <a:spcBef>
                <a:spcPts val="0"/>
              </a:spcBef>
              <a:spcAft>
                <a:spcPts val="0"/>
              </a:spcAft>
              <a:buSzPts val="2700"/>
              <a:buFont typeface="Times New Roman"/>
              <a:buAutoNum type="arabicPeriod"/>
            </a:pPr>
            <a:r>
              <a:rPr b="1" lang="en" sz="2700">
                <a:latin typeface="Times New Roman"/>
                <a:ea typeface="Times New Roman"/>
                <a:cs typeface="Times New Roman"/>
                <a:sym typeface="Times New Roman"/>
              </a:rPr>
              <a:t>The release is slow because of the high affinity of the plasma binding proteins:</a:t>
            </a:r>
            <a:endParaRPr b="1"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solidFill>
                  <a:srgbClr val="FF0000"/>
                </a:solidFill>
                <a:latin typeface="Times New Roman"/>
                <a:ea typeface="Times New Roman"/>
                <a:cs typeface="Times New Roman"/>
                <a:sym typeface="Times New Roman"/>
              </a:rPr>
              <a:t>½ of T4</a:t>
            </a:r>
            <a:r>
              <a:rPr lang="en" sz="2700">
                <a:latin typeface="Times New Roman"/>
                <a:ea typeface="Times New Roman"/>
                <a:cs typeface="Times New Roman"/>
                <a:sym typeface="Times New Roman"/>
              </a:rPr>
              <a:t> in the blood is released every </a:t>
            </a:r>
            <a:r>
              <a:rPr lang="en" sz="2700">
                <a:solidFill>
                  <a:srgbClr val="FF0000"/>
                </a:solidFill>
                <a:latin typeface="Times New Roman"/>
                <a:ea typeface="Times New Roman"/>
                <a:cs typeface="Times New Roman"/>
                <a:sym typeface="Times New Roman"/>
              </a:rPr>
              <a:t>6 days</a:t>
            </a:r>
            <a:r>
              <a:rPr lang="en" sz="2700">
                <a:latin typeface="Times New Roman"/>
                <a:ea typeface="Times New Roman"/>
                <a:cs typeface="Times New Roman"/>
                <a:sym typeface="Times New Roman"/>
              </a:rPr>
              <a:t>.</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solidFill>
                  <a:srgbClr val="FF0000"/>
                </a:solidFill>
                <a:latin typeface="Times New Roman"/>
                <a:ea typeface="Times New Roman"/>
                <a:cs typeface="Times New Roman"/>
                <a:sym typeface="Times New Roman"/>
              </a:rPr>
              <a:t>½ of T3</a:t>
            </a:r>
            <a:r>
              <a:rPr lang="en" sz="2700">
                <a:latin typeface="Times New Roman"/>
                <a:ea typeface="Times New Roman"/>
                <a:cs typeface="Times New Roman"/>
                <a:sym typeface="Times New Roman"/>
              </a:rPr>
              <a:t> in the blood is released every </a:t>
            </a:r>
            <a:r>
              <a:rPr lang="en" sz="2700">
                <a:solidFill>
                  <a:srgbClr val="FF0000"/>
                </a:solidFill>
                <a:latin typeface="Times New Roman"/>
                <a:ea typeface="Times New Roman"/>
                <a:cs typeface="Times New Roman"/>
                <a:sym typeface="Times New Roman"/>
              </a:rPr>
              <a:t>one day</a:t>
            </a:r>
            <a:r>
              <a:rPr lang="en" sz="2700">
                <a:latin typeface="Times New Roman"/>
                <a:ea typeface="Times New Roman"/>
                <a:cs typeface="Times New Roman"/>
                <a:sym typeface="Times New Roman"/>
              </a:rPr>
              <a:t>.</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AutoNum type="arabicPeriod" startAt="2"/>
            </a:pPr>
            <a:r>
              <a:rPr b="1" lang="en" sz="2700">
                <a:latin typeface="Times New Roman"/>
                <a:ea typeface="Times New Roman"/>
                <a:cs typeface="Times New Roman"/>
                <a:sym typeface="Times New Roman"/>
              </a:rPr>
              <a:t>Readily diffuse through membranes, and are stored within the target tissues.</a:t>
            </a:r>
            <a:endParaRPr b="1"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AutoNum type="arabicPeriod" startAt="2"/>
            </a:pPr>
            <a:r>
              <a:rPr b="1" lang="en" sz="2700">
                <a:solidFill>
                  <a:schemeClr val="dk1"/>
                </a:solidFill>
                <a:latin typeface="Times New Roman"/>
                <a:ea typeface="Times New Roman"/>
                <a:cs typeface="Times New Roman"/>
                <a:sym typeface="Times New Roman"/>
              </a:rPr>
              <a:t>Before binding to the nuclear receptors, </a:t>
            </a:r>
            <a:r>
              <a:rPr b="1" lang="en" sz="2700">
                <a:solidFill>
                  <a:srgbClr val="FF0000"/>
                </a:solidFill>
                <a:latin typeface="Times New Roman"/>
                <a:ea typeface="Times New Roman"/>
                <a:cs typeface="Times New Roman"/>
                <a:sym typeface="Times New Roman"/>
              </a:rPr>
              <a:t>90% of T4 is converted to T3</a:t>
            </a:r>
            <a:r>
              <a:rPr b="1" lang="en" sz="2700">
                <a:solidFill>
                  <a:schemeClr val="dk1"/>
                </a:solidFill>
                <a:latin typeface="Times New Roman"/>
                <a:ea typeface="Times New Roman"/>
                <a:cs typeface="Times New Roman"/>
                <a:sym typeface="Times New Roman"/>
              </a:rPr>
              <a:t> </a:t>
            </a:r>
            <a:r>
              <a:rPr b="1" lang="en" sz="2700">
                <a:latin typeface="Times New Roman"/>
                <a:ea typeface="Times New Roman"/>
                <a:cs typeface="Times New Roman"/>
                <a:sym typeface="Times New Roman"/>
              </a:rPr>
              <a:t>by the enzyme 5-iodinase.</a:t>
            </a:r>
            <a:endParaRPr b="1"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AutoNum type="arabicPeriod" startAt="2"/>
            </a:pPr>
            <a:r>
              <a:rPr b="1" lang="en" sz="2700">
                <a:latin typeface="Times New Roman"/>
                <a:ea typeface="Times New Roman"/>
                <a:cs typeface="Times New Roman"/>
                <a:sym typeface="Times New Roman"/>
              </a:rPr>
              <a:t>In the nucleus, T3 mainly binds to thyroid hormone receptor and influence transcription of genes. </a:t>
            </a:r>
            <a:r>
              <a:rPr b="1" lang="en" sz="2700">
                <a:solidFill>
                  <a:srgbClr val="999999"/>
                </a:solidFill>
                <a:latin typeface="Times New Roman"/>
                <a:ea typeface="Times New Roman"/>
                <a:cs typeface="Times New Roman"/>
                <a:sym typeface="Times New Roman"/>
              </a:rPr>
              <a:t>(nuclear receptors have higher affinity for T3)</a:t>
            </a:r>
            <a:endParaRPr b="1" sz="2700">
              <a:solidFill>
                <a:srgbClr val="999999"/>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AutoNum type="arabicPeriod" startAt="2"/>
            </a:pPr>
            <a:r>
              <a:rPr b="1" lang="en" sz="2700">
                <a:solidFill>
                  <a:schemeClr val="dk1"/>
                </a:solidFill>
                <a:latin typeface="Times New Roman"/>
                <a:ea typeface="Times New Roman"/>
                <a:cs typeface="Times New Roman"/>
                <a:sym typeface="Times New Roman"/>
              </a:rPr>
              <a:t>The mechanism of the T3 action:</a:t>
            </a:r>
            <a:endParaRPr b="1" sz="2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2700">
                <a:solidFill>
                  <a:schemeClr val="dk1"/>
                </a:solidFill>
                <a:latin typeface="Times New Roman"/>
                <a:ea typeface="Times New Roman"/>
                <a:cs typeface="Times New Roman"/>
                <a:sym typeface="Times New Roman"/>
              </a:rPr>
              <a:t>T3 + nuclear receptor → T3-receptor complex → activation of thyroid regulating element on DNA → DNA transcription → formation of mRNA → translation of mRNA → specific protein synthesis.</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rgbClr val="999999"/>
              </a:buClr>
              <a:buSzPts val="2700"/>
              <a:buFont typeface="Times New Roman"/>
              <a:buChar char="-"/>
            </a:pPr>
            <a:r>
              <a:rPr lang="en" sz="2700">
                <a:solidFill>
                  <a:srgbClr val="999999"/>
                </a:solidFill>
                <a:latin typeface="Times New Roman"/>
                <a:ea typeface="Times New Roman"/>
                <a:cs typeface="Times New Roman"/>
                <a:sym typeface="Times New Roman"/>
              </a:rPr>
              <a:t>It’s important to note that all the subsequent effects occur as a result of gene transcription and the formation of new proteins that participate in signaling cascades that cause these effects. </a:t>
            </a:r>
            <a:endParaRPr b="1" sz="2700">
              <a:latin typeface="Times New Roman"/>
              <a:ea typeface="Times New Roman"/>
              <a:cs typeface="Times New Roman"/>
              <a:sym typeface="Times New Roman"/>
            </a:endParaRPr>
          </a:p>
          <a:p>
            <a:pPr indent="0" lvl="0" marL="0" rtl="0" algn="l">
              <a:spcBef>
                <a:spcPts val="0"/>
              </a:spcBef>
              <a:spcAft>
                <a:spcPts val="0"/>
              </a:spcAft>
              <a:buNone/>
            </a:pPr>
            <a:r>
              <a:t/>
            </a:r>
            <a:endParaRPr b="1" sz="27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2700">
              <a:latin typeface="Times New Roman"/>
              <a:ea typeface="Times New Roman"/>
              <a:cs typeface="Times New Roman"/>
              <a:sym typeface="Times New Roman"/>
            </a:endParaRPr>
          </a:p>
        </p:txBody>
      </p:sp>
      <p:sp>
        <p:nvSpPr>
          <p:cNvPr id="152" name="Google Shape;152;p16"/>
          <p:cNvSpPr/>
          <p:nvPr/>
        </p:nvSpPr>
        <p:spPr>
          <a:xfrm flipH="1" rot="10800000">
            <a:off x="338175" y="14103000"/>
            <a:ext cx="13544700" cy="5697600"/>
          </a:xfrm>
          <a:prstGeom prst="round1Rect">
            <a:avLst>
              <a:gd fmla="val 16667" name="adj"/>
            </a:avLst>
          </a:prstGeom>
          <a:noFill/>
          <a:ln cap="flat" cmpd="sng" w="9525">
            <a:solidFill>
              <a:srgbClr val="F1C23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3" name="Google Shape;153;p16"/>
          <p:cNvSpPr txBox="1"/>
          <p:nvPr/>
        </p:nvSpPr>
        <p:spPr>
          <a:xfrm>
            <a:off x="1238901" y="13319815"/>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t/>
            </a:r>
            <a:endParaRPr sz="4800">
              <a:latin typeface="Oswald"/>
              <a:ea typeface="Oswald"/>
              <a:cs typeface="Oswald"/>
              <a:sym typeface="Oswald"/>
            </a:endParaRPr>
          </a:p>
        </p:txBody>
      </p:sp>
      <p:sp>
        <p:nvSpPr>
          <p:cNvPr id="154" name="Google Shape;154;p16"/>
          <p:cNvSpPr/>
          <p:nvPr/>
        </p:nvSpPr>
        <p:spPr>
          <a:xfrm>
            <a:off x="12431863" y="14102825"/>
            <a:ext cx="474000" cy="56976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5" name="Google Shape;155;p16"/>
          <p:cNvSpPr/>
          <p:nvPr/>
        </p:nvSpPr>
        <p:spPr>
          <a:xfrm>
            <a:off x="11665215" y="14102825"/>
            <a:ext cx="474000" cy="56976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6" name="Google Shape;156;p16"/>
          <p:cNvSpPr/>
          <p:nvPr/>
        </p:nvSpPr>
        <p:spPr>
          <a:xfrm>
            <a:off x="673366" y="14372101"/>
            <a:ext cx="4686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7" name="Google Shape;157;p16"/>
          <p:cNvSpPr txBox="1"/>
          <p:nvPr/>
        </p:nvSpPr>
        <p:spPr>
          <a:xfrm>
            <a:off x="1141975" y="14103000"/>
            <a:ext cx="9516600" cy="30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dk1"/>
                </a:solidFill>
                <a:latin typeface="Oswald"/>
                <a:ea typeface="Oswald"/>
                <a:cs typeface="Oswald"/>
                <a:sym typeface="Oswald"/>
              </a:rPr>
              <a:t>Regulation Of Hormone Secretion</a:t>
            </a:r>
            <a:endParaRPr sz="4800">
              <a:solidFill>
                <a:schemeClr val="dk1"/>
              </a:solidFill>
              <a:latin typeface="Oswald"/>
              <a:ea typeface="Oswald"/>
              <a:cs typeface="Oswald"/>
              <a:sym typeface="Oswald"/>
            </a:endParaRPr>
          </a:p>
        </p:txBody>
      </p:sp>
      <p:sp>
        <p:nvSpPr>
          <p:cNvPr id="158" name="Google Shape;158;p16"/>
          <p:cNvSpPr txBox="1"/>
          <p:nvPr/>
        </p:nvSpPr>
        <p:spPr>
          <a:xfrm>
            <a:off x="688475" y="14990625"/>
            <a:ext cx="9904200" cy="23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dk1"/>
                </a:solidFill>
                <a:latin typeface="Times New Roman"/>
                <a:ea typeface="Times New Roman"/>
                <a:cs typeface="Times New Roman"/>
                <a:sym typeface="Times New Roman"/>
              </a:rPr>
              <a:t>They are regulated by the hypothalamic-pituitary axis, through:-</a:t>
            </a:r>
            <a:endParaRPr b="1"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AutoNum type="arabicPeriod"/>
            </a:pPr>
            <a:r>
              <a:rPr b="1" lang="en" sz="2700">
                <a:solidFill>
                  <a:schemeClr val="dk1"/>
                </a:solidFill>
                <a:latin typeface="Times New Roman"/>
                <a:ea typeface="Times New Roman"/>
                <a:cs typeface="Times New Roman"/>
                <a:sym typeface="Times New Roman"/>
              </a:rPr>
              <a:t>Thyrotropin-releasing hormone (TRH):</a:t>
            </a:r>
            <a:endParaRPr b="1" sz="2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2700">
                <a:solidFill>
                  <a:schemeClr val="dk1"/>
                </a:solidFill>
                <a:latin typeface="Times New Roman"/>
                <a:ea typeface="Times New Roman"/>
                <a:cs typeface="Times New Roman"/>
                <a:sym typeface="Times New Roman"/>
              </a:rPr>
              <a:t>It’s a tripeptide that is secreted by the paraventricular nuclei of the hypothalamus.</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A</a:t>
            </a:r>
            <a:r>
              <a:rPr lang="en" sz="2700">
                <a:solidFill>
                  <a:schemeClr val="dk1"/>
                </a:solidFill>
                <a:latin typeface="Times New Roman"/>
                <a:ea typeface="Times New Roman"/>
                <a:cs typeface="Times New Roman"/>
                <a:sym typeface="Times New Roman"/>
              </a:rPr>
              <a:t>cts</a:t>
            </a:r>
            <a:r>
              <a:rPr lang="en" sz="2700">
                <a:solidFill>
                  <a:schemeClr val="dk1"/>
                </a:solidFill>
                <a:latin typeface="Times New Roman"/>
                <a:ea typeface="Times New Roman"/>
                <a:cs typeface="Times New Roman"/>
                <a:sym typeface="Times New Roman"/>
              </a:rPr>
              <a:t> on the thyrotrophs of the anterior pituitary, leading to transcription and secretion of TSH.</a:t>
            </a:r>
            <a:endParaRPr sz="2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AutoNum type="arabicPeriod" startAt="2"/>
            </a:pPr>
            <a:r>
              <a:rPr b="1" lang="en" sz="2700">
                <a:solidFill>
                  <a:schemeClr val="dk1"/>
                </a:solidFill>
                <a:latin typeface="Times New Roman"/>
                <a:ea typeface="Times New Roman"/>
                <a:cs typeface="Times New Roman"/>
                <a:sym typeface="Times New Roman"/>
              </a:rPr>
              <a:t>Thyroid stimulating hormone (TSH):</a:t>
            </a:r>
            <a:endParaRPr b="1" sz="2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700">
                <a:solidFill>
                  <a:schemeClr val="dk1"/>
                </a:solidFill>
                <a:latin typeface="Times New Roman"/>
                <a:ea typeface="Times New Roman"/>
                <a:cs typeface="Times New Roman"/>
                <a:sym typeface="Times New Roman"/>
              </a:rPr>
              <a:t> It’s a glycoprotein that is secreted by the anterior pituitary, which regulates the growth and secretion of the thyroid gland (trophic effect).</a:t>
            </a:r>
            <a:endParaRPr sz="2700">
              <a:solidFill>
                <a:schemeClr val="dk1"/>
              </a:solidFill>
              <a:latin typeface="Times New Roman"/>
              <a:ea typeface="Times New Roman"/>
              <a:cs typeface="Times New Roman"/>
              <a:sym typeface="Times New Roman"/>
            </a:endParaRPr>
          </a:p>
        </p:txBody>
      </p:sp>
      <p:pic>
        <p:nvPicPr>
          <p:cNvPr id="159" name="Google Shape;159;p16"/>
          <p:cNvPicPr preferRelativeResize="0"/>
          <p:nvPr/>
        </p:nvPicPr>
        <p:blipFill>
          <a:blip r:embed="rId3">
            <a:alphaModFix/>
          </a:blip>
          <a:stretch>
            <a:fillRect/>
          </a:stretch>
        </p:blipFill>
        <p:spPr>
          <a:xfrm>
            <a:off x="10592525" y="15664831"/>
            <a:ext cx="3199674" cy="3119690"/>
          </a:xfrm>
          <a:prstGeom prst="rect">
            <a:avLst/>
          </a:prstGeom>
          <a:noFill/>
          <a:ln cap="flat" cmpd="sng" w="28575">
            <a:solidFill>
              <a:srgbClr val="000000"/>
            </a:solidFill>
            <a:prstDash val="solid"/>
            <a:round/>
            <a:headEnd len="sm" w="sm" type="none"/>
            <a:tailEnd len="sm" w="sm" type="none"/>
          </a:ln>
        </p:spPr>
      </p:pic>
      <p:sp>
        <p:nvSpPr>
          <p:cNvPr id="160" name="Google Shape;160;p16"/>
          <p:cNvSpPr/>
          <p:nvPr/>
        </p:nvSpPr>
        <p:spPr>
          <a:xfrm>
            <a:off x="338166" y="6915938"/>
            <a:ext cx="4686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61" name="Google Shape;161;p16"/>
          <p:cNvSpPr txBox="1"/>
          <p:nvPr/>
        </p:nvSpPr>
        <p:spPr>
          <a:xfrm>
            <a:off x="10883550" y="18797406"/>
            <a:ext cx="27837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highlight>
                  <a:schemeClr val="lt1"/>
                </a:highlight>
                <a:latin typeface="Times New Roman"/>
                <a:ea typeface="Times New Roman"/>
                <a:cs typeface="Times New Roman"/>
                <a:sym typeface="Times New Roman"/>
              </a:rPr>
              <a:t>Figure 6-5</a:t>
            </a:r>
            <a:endParaRPr b="1" sz="3200">
              <a:highlight>
                <a:schemeClr val="lt1"/>
              </a:highlight>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7"/>
          <p:cNvSpPr/>
          <p:nvPr/>
        </p:nvSpPr>
        <p:spPr>
          <a:xfrm>
            <a:off x="0" y="3704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7" name="Google Shape;167;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8" name="Google Shape;168;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a:t>
            </a:r>
            <a:endParaRPr sz="3500">
              <a:latin typeface="Oswald"/>
              <a:ea typeface="Oswald"/>
              <a:cs typeface="Oswald"/>
              <a:sym typeface="Oswald"/>
            </a:endParaRPr>
          </a:p>
        </p:txBody>
      </p:sp>
      <p:sp>
        <p:nvSpPr>
          <p:cNvPr id="169" name="Google Shape;169;p17"/>
          <p:cNvSpPr txBox="1"/>
          <p:nvPr/>
        </p:nvSpPr>
        <p:spPr>
          <a:xfrm>
            <a:off x="929925" y="3704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THYROID GLAND</a:t>
            </a:r>
            <a:endParaRPr sz="3200">
              <a:solidFill>
                <a:srgbClr val="FFFFFF"/>
              </a:solidFill>
              <a:latin typeface="Oswald"/>
              <a:ea typeface="Oswald"/>
              <a:cs typeface="Oswald"/>
              <a:sym typeface="Oswald"/>
            </a:endParaRPr>
          </a:p>
        </p:txBody>
      </p:sp>
      <p:sp>
        <p:nvSpPr>
          <p:cNvPr id="170" name="Google Shape;170;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171" name="Google Shape;171;p17"/>
          <p:cNvSpPr txBox="1"/>
          <p:nvPr/>
        </p:nvSpPr>
        <p:spPr>
          <a:xfrm>
            <a:off x="594425" y="1171925"/>
            <a:ext cx="9998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F1C232"/>
                </a:solidFill>
                <a:latin typeface="Oswald"/>
                <a:ea typeface="Oswald"/>
                <a:cs typeface="Oswald"/>
                <a:sym typeface="Oswald"/>
              </a:rPr>
              <a:t>Actions of TSH</a:t>
            </a:r>
            <a:endParaRPr sz="4800">
              <a:solidFill>
                <a:srgbClr val="F1C232"/>
              </a:solidFill>
              <a:latin typeface="Oswald"/>
              <a:ea typeface="Oswald"/>
              <a:cs typeface="Oswald"/>
              <a:sym typeface="Oswald"/>
            </a:endParaRPr>
          </a:p>
        </p:txBody>
      </p:sp>
      <p:sp>
        <p:nvSpPr>
          <p:cNvPr id="172" name="Google Shape;172;p17"/>
          <p:cNvSpPr/>
          <p:nvPr/>
        </p:nvSpPr>
        <p:spPr>
          <a:xfrm>
            <a:off x="188025" y="14898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3" name="Google Shape;173;p17"/>
          <p:cNvSpPr txBox="1"/>
          <p:nvPr/>
        </p:nvSpPr>
        <p:spPr>
          <a:xfrm>
            <a:off x="188025" y="2031125"/>
            <a:ext cx="8651100" cy="6290100"/>
          </a:xfrm>
          <a:prstGeom prst="rect">
            <a:avLst/>
          </a:prstGeom>
          <a:noFill/>
          <a:ln>
            <a:noFill/>
          </a:ln>
        </p:spPr>
        <p:txBody>
          <a:bodyPr anchorCtr="0" anchor="t" bIns="242375" lIns="242375" spcFirstLastPara="1" rIns="242375" wrap="square" tIns="242375">
            <a:noAutofit/>
          </a:bodyPr>
          <a:lstStyle/>
          <a:p>
            <a:pPr indent="-419100" lvl="0" marL="457200" rtl="0" algn="l">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Increase proteolysis of the thyroglobulin.</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Increase pump activity.</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Increase </a:t>
            </a:r>
            <a:r>
              <a:rPr lang="en" sz="3000">
                <a:latin typeface="Times New Roman"/>
                <a:ea typeface="Times New Roman"/>
                <a:cs typeface="Times New Roman"/>
                <a:sym typeface="Times New Roman"/>
              </a:rPr>
              <a:t>iodination</a:t>
            </a:r>
            <a:r>
              <a:rPr lang="en" sz="3000">
                <a:latin typeface="Times New Roman"/>
                <a:ea typeface="Times New Roman"/>
                <a:cs typeface="Times New Roman"/>
                <a:sym typeface="Times New Roman"/>
              </a:rPr>
              <a:t>.</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Increase coupling reactions.</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AutoNum type="arabicPeriod"/>
            </a:pPr>
            <a:r>
              <a:rPr lang="en" sz="3000">
                <a:latin typeface="Times New Roman"/>
                <a:ea typeface="Times New Roman"/>
                <a:cs typeface="Times New Roman"/>
                <a:sym typeface="Times New Roman"/>
              </a:rPr>
              <a:t>Trophic effect.</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solidFill>
                  <a:srgbClr val="FF0000"/>
                </a:solidFill>
                <a:latin typeface="Times New Roman"/>
                <a:ea typeface="Times New Roman"/>
                <a:cs typeface="Times New Roman"/>
                <a:sym typeface="Times New Roman"/>
              </a:rPr>
              <a:t>TSH secretion starts early at 11-13 of the gestational weeks</a:t>
            </a:r>
            <a:endParaRPr sz="3000">
              <a:solidFill>
                <a:srgbClr val="FF0000"/>
              </a:solidFill>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The </a:t>
            </a:r>
            <a:r>
              <a:rPr lang="en" sz="3000">
                <a:latin typeface="Times New Roman"/>
                <a:ea typeface="Times New Roman"/>
                <a:cs typeface="Times New Roman"/>
                <a:sym typeface="Times New Roman"/>
              </a:rPr>
              <a:t>mechanism</a:t>
            </a:r>
            <a:r>
              <a:rPr lang="en" sz="3000">
                <a:latin typeface="Times New Roman"/>
                <a:ea typeface="Times New Roman"/>
                <a:cs typeface="Times New Roman"/>
                <a:sym typeface="Times New Roman"/>
              </a:rPr>
              <a:t> of the signalling :-</a:t>
            </a:r>
            <a:endParaRPr sz="3000">
              <a:latin typeface="Times New Roman"/>
              <a:ea typeface="Times New Roman"/>
              <a:cs typeface="Times New Roman"/>
              <a:sym typeface="Times New Roman"/>
            </a:endParaRPr>
          </a:p>
          <a:p>
            <a:pPr indent="0" lvl="0" marL="457200" rtl="0" algn="l">
              <a:spcBef>
                <a:spcPts val="0"/>
              </a:spcBef>
              <a:spcAft>
                <a:spcPts val="0"/>
              </a:spcAft>
              <a:buNone/>
            </a:pPr>
            <a:r>
              <a:rPr lang="en" sz="3000">
                <a:latin typeface="Times New Roman"/>
                <a:ea typeface="Times New Roman"/>
                <a:cs typeface="Times New Roman"/>
                <a:sym typeface="Times New Roman"/>
              </a:rPr>
              <a:t>TSH + receptor → activation of </a:t>
            </a:r>
            <a:r>
              <a:rPr lang="en" sz="3000">
                <a:latin typeface="Times New Roman"/>
                <a:ea typeface="Times New Roman"/>
                <a:cs typeface="Times New Roman"/>
                <a:sym typeface="Times New Roman"/>
              </a:rPr>
              <a:t>adenylyl</a:t>
            </a:r>
            <a:r>
              <a:rPr lang="en" sz="3000">
                <a:latin typeface="Times New Roman"/>
                <a:ea typeface="Times New Roman"/>
                <a:cs typeface="Times New Roman"/>
                <a:sym typeface="Times New Roman"/>
              </a:rPr>
              <a:t> cyclase via Gs protein </a:t>
            </a:r>
            <a:r>
              <a:rPr lang="en" sz="3000">
                <a:solidFill>
                  <a:schemeClr val="dk1"/>
                </a:solidFill>
                <a:latin typeface="Times New Roman"/>
                <a:ea typeface="Times New Roman"/>
                <a:cs typeface="Times New Roman"/>
                <a:sym typeface="Times New Roman"/>
              </a:rPr>
              <a:t>→ ↑cAMP → activation of protein kinase → multiple phosphorylation → secretion and thyroid growth.</a:t>
            </a:r>
            <a:endParaRPr sz="3000">
              <a:latin typeface="Times New Roman"/>
              <a:ea typeface="Times New Roman"/>
              <a:cs typeface="Times New Roman"/>
              <a:sym typeface="Times New Roman"/>
            </a:endParaRPr>
          </a:p>
        </p:txBody>
      </p:sp>
      <p:pic>
        <p:nvPicPr>
          <p:cNvPr id="174" name="Google Shape;174;p17"/>
          <p:cNvPicPr preferRelativeResize="0"/>
          <p:nvPr/>
        </p:nvPicPr>
        <p:blipFill rotWithShape="1">
          <a:blip r:embed="rId3">
            <a:alphaModFix/>
          </a:blip>
          <a:srcRect b="0" l="0" r="0" t="14544"/>
          <a:stretch/>
        </p:blipFill>
        <p:spPr>
          <a:xfrm>
            <a:off x="7566000" y="2056775"/>
            <a:ext cx="6211150" cy="4060325"/>
          </a:xfrm>
          <a:prstGeom prst="rect">
            <a:avLst/>
          </a:prstGeom>
          <a:noFill/>
          <a:ln cap="flat" cmpd="sng" w="28575">
            <a:solidFill>
              <a:srgbClr val="000000"/>
            </a:solidFill>
            <a:prstDash val="solid"/>
            <a:round/>
            <a:headEnd len="sm" w="sm" type="none"/>
            <a:tailEnd len="sm" w="sm" type="none"/>
          </a:ln>
        </p:spPr>
      </p:pic>
      <p:sp>
        <p:nvSpPr>
          <p:cNvPr id="175" name="Google Shape;175;p17"/>
          <p:cNvSpPr/>
          <p:nvPr/>
        </p:nvSpPr>
        <p:spPr>
          <a:xfrm>
            <a:off x="1104232" y="9385128"/>
            <a:ext cx="11331900" cy="106800"/>
          </a:xfrm>
          <a:prstGeom prst="flowChartAlternateProcess">
            <a:avLst/>
          </a:prstGeom>
          <a:solidFill>
            <a:srgbClr val="F1C232"/>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6" name="Google Shape;176;p17"/>
          <p:cNvSpPr txBox="1"/>
          <p:nvPr/>
        </p:nvSpPr>
        <p:spPr>
          <a:xfrm>
            <a:off x="2463000" y="8501325"/>
            <a:ext cx="91710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F1C232"/>
                </a:solidFill>
                <a:latin typeface="Oswald"/>
                <a:ea typeface="Oswald"/>
                <a:cs typeface="Oswald"/>
                <a:sym typeface="Oswald"/>
              </a:rPr>
              <a:t>ACTIONS OF THE THYROID HORMONES</a:t>
            </a:r>
            <a:endParaRPr sz="4800">
              <a:solidFill>
                <a:srgbClr val="F1C232"/>
              </a:solidFill>
              <a:latin typeface="Oswald"/>
              <a:ea typeface="Oswald"/>
              <a:cs typeface="Oswald"/>
              <a:sym typeface="Oswald"/>
            </a:endParaRPr>
          </a:p>
        </p:txBody>
      </p:sp>
      <p:sp>
        <p:nvSpPr>
          <p:cNvPr id="177" name="Google Shape;177;p17"/>
          <p:cNvSpPr txBox="1"/>
          <p:nvPr/>
        </p:nvSpPr>
        <p:spPr>
          <a:xfrm>
            <a:off x="660350" y="9565225"/>
            <a:ext cx="106224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The Basal Metabolic Rate</a:t>
            </a:r>
            <a:r>
              <a:rPr lang="en" sz="4800">
                <a:latin typeface="Oswald"/>
                <a:ea typeface="Oswald"/>
                <a:cs typeface="Oswald"/>
                <a:sym typeface="Oswald"/>
              </a:rPr>
              <a:t> (BMR)</a:t>
            </a:r>
            <a:endParaRPr sz="4800">
              <a:latin typeface="Oswald"/>
              <a:ea typeface="Oswald"/>
              <a:cs typeface="Oswald"/>
              <a:sym typeface="Oswald"/>
            </a:endParaRPr>
          </a:p>
        </p:txBody>
      </p:sp>
      <p:sp>
        <p:nvSpPr>
          <p:cNvPr id="178" name="Google Shape;178;p17"/>
          <p:cNvSpPr/>
          <p:nvPr/>
        </p:nvSpPr>
        <p:spPr>
          <a:xfrm>
            <a:off x="253950" y="99593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9" name="Google Shape;179;p17"/>
          <p:cNvSpPr txBox="1"/>
          <p:nvPr/>
        </p:nvSpPr>
        <p:spPr>
          <a:xfrm>
            <a:off x="253950" y="10424425"/>
            <a:ext cx="13589100" cy="2642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000">
                <a:latin typeface="Times New Roman"/>
                <a:ea typeface="Times New Roman"/>
                <a:cs typeface="Times New Roman"/>
                <a:sym typeface="Times New Roman"/>
              </a:rPr>
              <a:t>It’s the energy required under basal condition, which is the state of mental and physical rest (12-18 hours after a meal).</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Complete lack of the thyroid hormones </a:t>
            </a:r>
            <a:r>
              <a:rPr lang="en" sz="3000">
                <a:solidFill>
                  <a:schemeClr val="dk1"/>
                </a:solidFill>
                <a:latin typeface="Times New Roman"/>
                <a:ea typeface="Times New Roman"/>
                <a:cs typeface="Times New Roman"/>
                <a:sym typeface="Times New Roman"/>
              </a:rPr>
              <a:t>→ ↓40</a:t>
            </a:r>
            <a:r>
              <a:rPr lang="en" sz="3000">
                <a:solidFill>
                  <a:srgbClr val="45818E"/>
                </a:solidFill>
                <a:latin typeface="Times New Roman"/>
                <a:ea typeface="Times New Roman"/>
                <a:cs typeface="Times New Roman"/>
                <a:sym typeface="Times New Roman"/>
              </a:rPr>
              <a:t>-50</a:t>
            </a:r>
            <a:r>
              <a:rPr lang="en" sz="3000">
                <a:solidFill>
                  <a:schemeClr val="dk1"/>
                </a:solidFill>
                <a:latin typeface="Times New Roman"/>
                <a:ea typeface="Times New Roman"/>
                <a:cs typeface="Times New Roman"/>
                <a:sym typeface="Times New Roman"/>
              </a:rPr>
              <a:t>% in BMR.</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Extreme increase of thyroid hormones → ↑60-100% in BMR.</a:t>
            </a:r>
            <a:endParaRPr sz="3000">
              <a:solidFill>
                <a:schemeClr val="dk1"/>
              </a:solidFill>
              <a:latin typeface="Times New Roman"/>
              <a:ea typeface="Times New Roman"/>
              <a:cs typeface="Times New Roman"/>
              <a:sym typeface="Times New Roman"/>
            </a:endParaRPr>
          </a:p>
          <a:p>
            <a:pPr indent="-387350" lvl="0" marL="457200" rtl="0" algn="l">
              <a:spcBef>
                <a:spcPts val="0"/>
              </a:spcBef>
              <a:spcAft>
                <a:spcPts val="0"/>
              </a:spcAft>
              <a:buClr>
                <a:srgbClr val="999999"/>
              </a:buClr>
              <a:buSzPts val="2500"/>
              <a:buFont typeface="Times New Roman"/>
              <a:buChar char="●"/>
            </a:pPr>
            <a:r>
              <a:rPr lang="en" sz="2500">
                <a:solidFill>
                  <a:srgbClr val="999999"/>
                </a:solidFill>
                <a:latin typeface="Times New Roman"/>
                <a:ea typeface="Times New Roman"/>
                <a:cs typeface="Times New Roman"/>
                <a:sym typeface="Times New Roman"/>
              </a:rPr>
              <a:t>Thyroid hormones increase number and size of mitochondria in almost all cells, thus increasing ATP formation and use.</a:t>
            </a:r>
            <a:endParaRPr sz="25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2500">
                <a:solidFill>
                  <a:srgbClr val="999999"/>
                </a:solidFill>
                <a:latin typeface="Times New Roman"/>
                <a:ea typeface="Times New Roman"/>
                <a:cs typeface="Times New Roman"/>
                <a:sym typeface="Times New Roman"/>
              </a:rPr>
              <a:t> </a:t>
            </a:r>
            <a:endParaRPr sz="2500">
              <a:solidFill>
                <a:srgbClr val="999999"/>
              </a:solidFill>
              <a:latin typeface="Times New Roman"/>
              <a:ea typeface="Times New Roman"/>
              <a:cs typeface="Times New Roman"/>
              <a:sym typeface="Times New Roman"/>
            </a:endParaRPr>
          </a:p>
        </p:txBody>
      </p:sp>
      <p:sp>
        <p:nvSpPr>
          <p:cNvPr id="180" name="Google Shape;180;p17"/>
          <p:cNvSpPr txBox="1"/>
          <p:nvPr/>
        </p:nvSpPr>
        <p:spPr>
          <a:xfrm>
            <a:off x="660350" y="12994225"/>
            <a:ext cx="106224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Metabolism</a:t>
            </a:r>
            <a:endParaRPr sz="4800">
              <a:latin typeface="Oswald"/>
              <a:ea typeface="Oswald"/>
              <a:cs typeface="Oswald"/>
              <a:sym typeface="Oswald"/>
            </a:endParaRPr>
          </a:p>
        </p:txBody>
      </p:sp>
      <p:sp>
        <p:nvSpPr>
          <p:cNvPr id="181" name="Google Shape;181;p17"/>
          <p:cNvSpPr/>
          <p:nvPr/>
        </p:nvSpPr>
        <p:spPr>
          <a:xfrm>
            <a:off x="253950" y="133121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2" name="Google Shape;182;p17"/>
          <p:cNvSpPr txBox="1"/>
          <p:nvPr/>
        </p:nvSpPr>
        <p:spPr>
          <a:xfrm>
            <a:off x="253950" y="13777225"/>
            <a:ext cx="13589100" cy="4562400"/>
          </a:xfrm>
          <a:prstGeom prst="rect">
            <a:avLst/>
          </a:prstGeom>
          <a:noFill/>
          <a:ln>
            <a:noFill/>
          </a:ln>
        </p:spPr>
        <p:txBody>
          <a:bodyPr anchorCtr="0" anchor="t" bIns="242375" lIns="242375" spcFirstLastPara="1" rIns="242375" wrap="square" tIns="242375">
            <a:noAutofit/>
          </a:bodyPr>
          <a:lstStyle/>
          <a:p>
            <a:pPr indent="-419100" lvl="0" marL="457200" rtl="0" algn="l">
              <a:spcBef>
                <a:spcPts val="0"/>
              </a:spcBef>
              <a:spcAft>
                <a:spcPts val="0"/>
              </a:spcAft>
              <a:buClr>
                <a:schemeClr val="dk1"/>
              </a:buClr>
              <a:buSzPts val="3000"/>
              <a:buFont typeface="Times New Roman"/>
              <a:buAutoNum type="arabicPeriod"/>
            </a:pPr>
            <a:r>
              <a:rPr b="1" lang="en" sz="3000">
                <a:solidFill>
                  <a:schemeClr val="dk1"/>
                </a:solidFill>
                <a:latin typeface="Times New Roman"/>
                <a:ea typeface="Times New Roman"/>
                <a:cs typeface="Times New Roman"/>
                <a:sym typeface="Times New Roman"/>
              </a:rPr>
              <a:t>Effect on carbohydrate metabolism:-   </a:t>
            </a:r>
            <a:endParaRPr b="1" sz="3000">
              <a:solidFill>
                <a:schemeClr val="dk1"/>
              </a:solidFill>
              <a:latin typeface="Times New Roman"/>
              <a:ea typeface="Times New Roman"/>
              <a:cs typeface="Times New Roman"/>
              <a:sym typeface="Times New Roman"/>
            </a:endParaRPr>
          </a:p>
          <a:p>
            <a:pPr indent="-419100" lvl="0" marL="1314450" rtl="0" algn="l">
              <a:spcBef>
                <a:spcPts val="0"/>
              </a:spcBef>
              <a:spcAft>
                <a:spcPts val="0"/>
              </a:spcAft>
              <a:buSzPts val="3000"/>
              <a:buFont typeface="Times New Roman"/>
              <a:buAutoNum type="alphaUcPeriod"/>
            </a:pPr>
            <a:r>
              <a:rPr lang="en" sz="3000">
                <a:solidFill>
                  <a:schemeClr val="dk1"/>
                </a:solidFill>
                <a:latin typeface="Times New Roman"/>
                <a:ea typeface="Times New Roman"/>
                <a:cs typeface="Times New Roman"/>
                <a:sym typeface="Times New Roman"/>
              </a:rPr>
              <a:t>Increase glucose uptake by cells.</a:t>
            </a:r>
            <a:endParaRPr sz="3000">
              <a:solidFill>
                <a:schemeClr val="dk1"/>
              </a:solidFill>
              <a:latin typeface="Times New Roman"/>
              <a:ea typeface="Times New Roman"/>
              <a:cs typeface="Times New Roman"/>
              <a:sym typeface="Times New Roman"/>
            </a:endParaRPr>
          </a:p>
          <a:p>
            <a:pPr indent="-419100" lvl="0" marL="1314450" rtl="0" algn="l">
              <a:spcBef>
                <a:spcPts val="0"/>
              </a:spcBef>
              <a:spcAft>
                <a:spcPts val="0"/>
              </a:spcAft>
              <a:buSzPts val="3000"/>
              <a:buFont typeface="Times New Roman"/>
              <a:buAutoNum type="alphaUcPeriod"/>
            </a:pPr>
            <a:r>
              <a:rPr lang="en" sz="3000">
                <a:solidFill>
                  <a:srgbClr val="FF0000"/>
                </a:solidFill>
                <a:latin typeface="Times New Roman"/>
                <a:ea typeface="Times New Roman"/>
                <a:cs typeface="Times New Roman"/>
                <a:sym typeface="Times New Roman"/>
              </a:rPr>
              <a:t>Increase glycogenolysis.</a:t>
            </a:r>
            <a:endParaRPr sz="3000">
              <a:solidFill>
                <a:srgbClr val="FF0000"/>
              </a:solidFill>
              <a:latin typeface="Times New Roman"/>
              <a:ea typeface="Times New Roman"/>
              <a:cs typeface="Times New Roman"/>
              <a:sym typeface="Times New Roman"/>
            </a:endParaRPr>
          </a:p>
          <a:p>
            <a:pPr indent="-419100" lvl="0" marL="1314450" rtl="0" algn="l">
              <a:spcBef>
                <a:spcPts val="0"/>
              </a:spcBef>
              <a:spcAft>
                <a:spcPts val="0"/>
              </a:spcAft>
              <a:buSzPts val="3000"/>
              <a:buFont typeface="Times New Roman"/>
              <a:buAutoNum type="alphaUcPeriod"/>
            </a:pPr>
            <a:r>
              <a:rPr lang="en" sz="3000">
                <a:solidFill>
                  <a:srgbClr val="FF0000"/>
                </a:solidFill>
                <a:latin typeface="Times New Roman"/>
                <a:ea typeface="Times New Roman"/>
                <a:cs typeface="Times New Roman"/>
                <a:sym typeface="Times New Roman"/>
              </a:rPr>
              <a:t>Increase gluconeogenesis.</a:t>
            </a:r>
            <a:endParaRPr sz="3000">
              <a:solidFill>
                <a:srgbClr val="FF0000"/>
              </a:solidFill>
              <a:latin typeface="Times New Roman"/>
              <a:ea typeface="Times New Roman"/>
              <a:cs typeface="Times New Roman"/>
              <a:sym typeface="Times New Roman"/>
            </a:endParaRPr>
          </a:p>
          <a:p>
            <a:pPr indent="-419100" lvl="0" marL="1314450" rtl="0" algn="l">
              <a:spcBef>
                <a:spcPts val="0"/>
              </a:spcBef>
              <a:spcAft>
                <a:spcPts val="0"/>
              </a:spcAft>
              <a:buSzPts val="3000"/>
              <a:buFont typeface="Times New Roman"/>
              <a:buAutoNum type="alphaUcPeriod"/>
            </a:pPr>
            <a:r>
              <a:rPr lang="en" sz="3000">
                <a:solidFill>
                  <a:schemeClr val="dk1"/>
                </a:solidFill>
                <a:latin typeface="Times New Roman"/>
                <a:ea typeface="Times New Roman"/>
                <a:cs typeface="Times New Roman"/>
                <a:sym typeface="Times New Roman"/>
              </a:rPr>
              <a:t>Increase absorption from the GIT.</a:t>
            </a:r>
            <a:endParaRPr sz="3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999999"/>
              </a:buClr>
              <a:buSzPts val="2000"/>
              <a:buFont typeface="Times New Roman"/>
              <a:buChar char="-"/>
            </a:pPr>
            <a:r>
              <a:rPr lang="en" sz="2000">
                <a:solidFill>
                  <a:srgbClr val="999999"/>
                </a:solidFill>
                <a:latin typeface="Times New Roman"/>
                <a:ea typeface="Times New Roman"/>
                <a:cs typeface="Times New Roman"/>
                <a:sym typeface="Times New Roman"/>
              </a:rPr>
              <a:t>All effects result from the increased metabolism (increased mitochondria) and specific gene transcription for glucose metabolizers. </a:t>
            </a:r>
            <a:endParaRPr sz="2000">
              <a:solidFill>
                <a:srgbClr val="999999"/>
              </a:solidFill>
              <a:latin typeface="Times New Roman"/>
              <a:ea typeface="Times New Roman"/>
              <a:cs typeface="Times New Roman"/>
              <a:sym typeface="Times New Roman"/>
            </a:endParaRPr>
          </a:p>
        </p:txBody>
      </p:sp>
      <p:sp>
        <p:nvSpPr>
          <p:cNvPr id="183" name="Google Shape;183;p17"/>
          <p:cNvSpPr txBox="1"/>
          <p:nvPr/>
        </p:nvSpPr>
        <p:spPr>
          <a:xfrm>
            <a:off x="8839125" y="6118150"/>
            <a:ext cx="2783700" cy="8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highlight>
                  <a:schemeClr val="lt1"/>
                </a:highlight>
                <a:latin typeface="Times New Roman"/>
                <a:ea typeface="Times New Roman"/>
                <a:cs typeface="Times New Roman"/>
                <a:sym typeface="Times New Roman"/>
              </a:rPr>
              <a:t>Figure 6-6</a:t>
            </a:r>
            <a:endParaRPr b="1" sz="3200">
              <a:highlight>
                <a:schemeClr val="lt1"/>
              </a:highlight>
              <a:latin typeface="Times New Roman"/>
              <a:ea typeface="Times New Roman"/>
              <a:cs typeface="Times New Roman"/>
              <a:sym typeface="Times New Roman"/>
            </a:endParaRPr>
          </a:p>
        </p:txBody>
      </p:sp>
      <p:sp>
        <p:nvSpPr>
          <p:cNvPr id="184" name="Google Shape;184;p17"/>
          <p:cNvSpPr txBox="1"/>
          <p:nvPr/>
        </p:nvSpPr>
        <p:spPr>
          <a:xfrm>
            <a:off x="475375" y="16922125"/>
            <a:ext cx="13301700" cy="13158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dk1"/>
              </a:buClr>
              <a:buSzPts val="2800"/>
              <a:buFont typeface="Times New Roman"/>
              <a:buAutoNum type="arabicPeriod" startAt="2"/>
            </a:pPr>
            <a:r>
              <a:rPr b="1" lang="en" sz="2800">
                <a:solidFill>
                  <a:schemeClr val="dk1"/>
                </a:solidFill>
                <a:latin typeface="Times New Roman"/>
                <a:ea typeface="Times New Roman"/>
                <a:cs typeface="Times New Roman"/>
                <a:sym typeface="Times New Roman"/>
              </a:rPr>
              <a:t>Effects on fat metabolism:-</a:t>
            </a:r>
            <a:endParaRPr b="1" sz="2800">
              <a:solidFill>
                <a:schemeClr val="dk1"/>
              </a:solidFill>
              <a:latin typeface="Times New Roman"/>
              <a:ea typeface="Times New Roman"/>
              <a:cs typeface="Times New Roman"/>
              <a:sym typeface="Times New Roman"/>
            </a:endParaRPr>
          </a:p>
          <a:p>
            <a:pPr indent="-406400" lvl="0" marL="1371600" rtl="0" algn="l">
              <a:spcBef>
                <a:spcPts val="0"/>
              </a:spcBef>
              <a:spcAft>
                <a:spcPts val="0"/>
              </a:spcAft>
              <a:buClr>
                <a:schemeClr val="dk1"/>
              </a:buClr>
              <a:buSzPts val="2800"/>
              <a:buFont typeface="Times New Roman"/>
              <a:buAutoNum type="alphaUcPeriod"/>
            </a:pPr>
            <a:r>
              <a:rPr lang="en" sz="2800">
                <a:solidFill>
                  <a:schemeClr val="dk1"/>
                </a:solidFill>
                <a:latin typeface="Times New Roman"/>
                <a:ea typeface="Times New Roman"/>
                <a:cs typeface="Times New Roman"/>
                <a:sym typeface="Times New Roman"/>
              </a:rPr>
              <a:t>Increase lipolysis.</a:t>
            </a:r>
            <a:endParaRPr sz="2800">
              <a:solidFill>
                <a:schemeClr val="dk1"/>
              </a:solidFill>
              <a:latin typeface="Times New Roman"/>
              <a:ea typeface="Times New Roman"/>
              <a:cs typeface="Times New Roman"/>
              <a:sym typeface="Times New Roman"/>
            </a:endParaRPr>
          </a:p>
          <a:p>
            <a:pPr indent="-406400" lvl="0" marL="1371600" rtl="0" algn="l">
              <a:spcBef>
                <a:spcPts val="0"/>
              </a:spcBef>
              <a:spcAft>
                <a:spcPts val="0"/>
              </a:spcAft>
              <a:buClr>
                <a:schemeClr val="dk1"/>
              </a:buClr>
              <a:buSzPts val="2800"/>
              <a:buFont typeface="Times New Roman"/>
              <a:buAutoNum type="alphaUcPeriod"/>
            </a:pPr>
            <a:r>
              <a:rPr lang="en" sz="2800">
                <a:solidFill>
                  <a:schemeClr val="dk1"/>
                </a:solidFill>
                <a:latin typeface="Times New Roman"/>
                <a:ea typeface="Times New Roman"/>
                <a:cs typeface="Times New Roman"/>
                <a:sym typeface="Times New Roman"/>
              </a:rPr>
              <a:t>Decrease plasma cholesterol by increasing expression of LDL receptors and causing increase loss in feces. </a:t>
            </a:r>
            <a:r>
              <a:rPr lang="en" sz="2800">
                <a:solidFill>
                  <a:srgbClr val="999999"/>
                </a:solidFill>
                <a:latin typeface="Times New Roman"/>
                <a:ea typeface="Times New Roman"/>
                <a:cs typeface="Times New Roman"/>
                <a:sym typeface="Times New Roman"/>
              </a:rPr>
              <a:t>(hypothyroidism associated with atherosclerosis)</a:t>
            </a:r>
            <a:endParaRPr sz="2800">
              <a:solidFill>
                <a:srgbClr val="999999"/>
              </a:solidFill>
              <a:latin typeface="Times New Roman"/>
              <a:ea typeface="Times New Roman"/>
              <a:cs typeface="Times New Roman"/>
              <a:sym typeface="Times New Roman"/>
            </a:endParaRPr>
          </a:p>
          <a:p>
            <a:pPr indent="-406400" lvl="0" marL="1371600" rtl="0" algn="l">
              <a:spcBef>
                <a:spcPts val="0"/>
              </a:spcBef>
              <a:spcAft>
                <a:spcPts val="0"/>
              </a:spcAft>
              <a:buClr>
                <a:schemeClr val="dk1"/>
              </a:buClr>
              <a:buSzPts val="2800"/>
              <a:buFont typeface="Times New Roman"/>
              <a:buAutoNum type="alphaUcPeriod"/>
            </a:pPr>
            <a:r>
              <a:rPr lang="en" sz="2800">
                <a:solidFill>
                  <a:schemeClr val="dk1"/>
                </a:solidFill>
                <a:latin typeface="Times New Roman"/>
                <a:ea typeface="Times New Roman"/>
                <a:cs typeface="Times New Roman"/>
                <a:sym typeface="Times New Roman"/>
              </a:rPr>
              <a:t>Increase oxidation of free fatty acids.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8"/>
          <p:cNvSpPr/>
          <p:nvPr/>
        </p:nvSpPr>
        <p:spPr>
          <a:xfrm>
            <a:off x="0" y="656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0" name="Google Shape;190;p18"/>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1" name="Google Shape;191;p18"/>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a:t>
            </a:r>
            <a:endParaRPr sz="3500">
              <a:latin typeface="Oswald"/>
              <a:ea typeface="Oswald"/>
              <a:cs typeface="Oswald"/>
              <a:sym typeface="Oswald"/>
            </a:endParaRPr>
          </a:p>
        </p:txBody>
      </p:sp>
      <p:sp>
        <p:nvSpPr>
          <p:cNvPr id="192" name="Google Shape;192;p18"/>
          <p:cNvSpPr txBox="1"/>
          <p:nvPr/>
        </p:nvSpPr>
        <p:spPr>
          <a:xfrm>
            <a:off x="929925" y="656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THYROID GLAND</a:t>
            </a:r>
            <a:endParaRPr sz="3200">
              <a:solidFill>
                <a:srgbClr val="FFFFFF"/>
              </a:solidFill>
              <a:latin typeface="Oswald"/>
              <a:ea typeface="Oswald"/>
              <a:cs typeface="Oswald"/>
              <a:sym typeface="Oswald"/>
            </a:endParaRPr>
          </a:p>
        </p:txBody>
      </p:sp>
      <p:sp>
        <p:nvSpPr>
          <p:cNvPr id="193" name="Google Shape;193;p18"/>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194" name="Google Shape;194;p18"/>
          <p:cNvSpPr txBox="1"/>
          <p:nvPr/>
        </p:nvSpPr>
        <p:spPr>
          <a:xfrm>
            <a:off x="188025" y="583325"/>
            <a:ext cx="13589100" cy="5412300"/>
          </a:xfrm>
          <a:prstGeom prst="rect">
            <a:avLst/>
          </a:prstGeom>
          <a:noFill/>
          <a:ln>
            <a:noFill/>
          </a:ln>
        </p:spPr>
        <p:txBody>
          <a:bodyPr anchorCtr="0" anchor="t" bIns="242375" lIns="242375" spcFirstLastPara="1" rIns="242375" wrap="square" tIns="242375">
            <a:noAutofit/>
          </a:bodyPr>
          <a:lstStyle/>
          <a:p>
            <a:pPr indent="0" lvl="0" marL="45720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AutoNum type="arabicPeriod" startAt="3"/>
            </a:pPr>
            <a:r>
              <a:rPr b="1" lang="en" sz="2800">
                <a:latin typeface="Times New Roman"/>
                <a:ea typeface="Times New Roman"/>
                <a:cs typeface="Times New Roman"/>
                <a:sym typeface="Times New Roman"/>
              </a:rPr>
              <a:t> Effect on protein metabolism:-</a:t>
            </a:r>
            <a:endParaRPr b="1" sz="2800">
              <a:latin typeface="Times New Roman"/>
              <a:ea typeface="Times New Roman"/>
              <a:cs typeface="Times New Roman"/>
              <a:sym typeface="Times New Roman"/>
            </a:endParaRPr>
          </a:p>
          <a:p>
            <a:pPr indent="0" lvl="0" marL="742950" rtl="0" algn="l">
              <a:spcBef>
                <a:spcPts val="0"/>
              </a:spcBef>
              <a:spcAft>
                <a:spcPts val="0"/>
              </a:spcAft>
              <a:buNone/>
            </a:pPr>
            <a:r>
              <a:rPr lang="en" sz="2800">
                <a:latin typeface="Times New Roman"/>
                <a:ea typeface="Times New Roman"/>
                <a:cs typeface="Times New Roman"/>
                <a:sym typeface="Times New Roman"/>
              </a:rPr>
              <a:t>Overall effect is catabolic leading to decrease in muscle mass.</a:t>
            </a:r>
            <a:endParaRPr sz="2800">
              <a:latin typeface="Times New Roman"/>
              <a:ea typeface="Times New Roman"/>
              <a:cs typeface="Times New Roman"/>
              <a:sym typeface="Times New Roman"/>
            </a:endParaRPr>
          </a:p>
          <a:p>
            <a:pPr indent="0" lvl="0" marL="0" rtl="0" algn="l">
              <a:spcBef>
                <a:spcPts val="0"/>
              </a:spcBef>
              <a:spcAft>
                <a:spcPts val="0"/>
              </a:spcAft>
              <a:buNone/>
            </a:pPr>
            <a:r>
              <a:t/>
            </a:r>
            <a:endParaRPr sz="2800">
              <a:latin typeface="Times New Roman"/>
              <a:ea typeface="Times New Roman"/>
              <a:cs typeface="Times New Roman"/>
              <a:sym typeface="Times New Roman"/>
            </a:endParaRPr>
          </a:p>
          <a:p>
            <a:pPr indent="0" lvl="0" marL="0" rtl="0" algn="l">
              <a:spcBef>
                <a:spcPts val="0"/>
              </a:spcBef>
              <a:spcAft>
                <a:spcPts val="0"/>
              </a:spcAft>
              <a:buNone/>
            </a:pPr>
            <a:r>
              <a:rPr b="1" lang="en" sz="2800">
                <a:latin typeface="Times New Roman"/>
                <a:ea typeface="Times New Roman"/>
                <a:cs typeface="Times New Roman"/>
                <a:sym typeface="Times New Roman"/>
              </a:rPr>
              <a:t>Metabolic effects are due to the induction of metabolic enzymes:-</a:t>
            </a:r>
            <a:endParaRPr b="1" sz="2800">
              <a:latin typeface="Times New Roman"/>
              <a:ea typeface="Times New Roman"/>
              <a:cs typeface="Times New Roman"/>
              <a:sym typeface="Times New Roman"/>
            </a:endParaRPr>
          </a:p>
          <a:p>
            <a:pPr indent="-406400" lvl="0" marL="13716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Cytochrome oxidase </a:t>
            </a:r>
            <a:r>
              <a:rPr lang="en" sz="2800">
                <a:solidFill>
                  <a:srgbClr val="999999"/>
                </a:solidFill>
                <a:latin typeface="Times New Roman"/>
                <a:ea typeface="Times New Roman"/>
                <a:cs typeface="Times New Roman"/>
                <a:sym typeface="Times New Roman"/>
              </a:rPr>
              <a:t>(mitochondrial)</a:t>
            </a:r>
            <a:endParaRPr b="1" sz="2800">
              <a:solidFill>
                <a:srgbClr val="999999"/>
              </a:solidFill>
              <a:latin typeface="Times New Roman"/>
              <a:ea typeface="Times New Roman"/>
              <a:cs typeface="Times New Roman"/>
              <a:sym typeface="Times New Roman"/>
            </a:endParaRPr>
          </a:p>
          <a:p>
            <a:pPr indent="-406400" lvl="0" marL="13716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NADPH cytochrome C reductase. </a:t>
            </a:r>
            <a:r>
              <a:rPr lang="en" sz="2800">
                <a:solidFill>
                  <a:srgbClr val="999999"/>
                </a:solidFill>
                <a:latin typeface="Times New Roman"/>
                <a:ea typeface="Times New Roman"/>
                <a:cs typeface="Times New Roman"/>
                <a:sym typeface="Times New Roman"/>
              </a:rPr>
              <a:t>(mitochondrial)</a:t>
            </a:r>
            <a:endParaRPr sz="2800">
              <a:latin typeface="Times New Roman"/>
              <a:ea typeface="Times New Roman"/>
              <a:cs typeface="Times New Roman"/>
              <a:sym typeface="Times New Roman"/>
            </a:endParaRPr>
          </a:p>
          <a:p>
            <a:pPr indent="-406400" lvl="0" marL="13716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Alpha-glycerophosphate dehydrogenase. </a:t>
            </a:r>
            <a:r>
              <a:rPr lang="en" sz="2800">
                <a:solidFill>
                  <a:srgbClr val="999999"/>
                </a:solidFill>
                <a:latin typeface="Times New Roman"/>
                <a:ea typeface="Times New Roman"/>
                <a:cs typeface="Times New Roman"/>
                <a:sym typeface="Times New Roman"/>
              </a:rPr>
              <a:t>(mitochondrial)</a:t>
            </a:r>
            <a:endParaRPr sz="2800">
              <a:latin typeface="Times New Roman"/>
              <a:ea typeface="Times New Roman"/>
              <a:cs typeface="Times New Roman"/>
              <a:sym typeface="Times New Roman"/>
            </a:endParaRPr>
          </a:p>
          <a:p>
            <a:pPr indent="-406400" lvl="0" marL="13716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Increase transcription of malic enzyme </a:t>
            </a:r>
            <a:r>
              <a:rPr lang="en" sz="2800">
                <a:solidFill>
                  <a:srgbClr val="999999"/>
                </a:solidFill>
                <a:latin typeface="Times New Roman"/>
                <a:ea typeface="Times New Roman"/>
                <a:cs typeface="Times New Roman"/>
                <a:sym typeface="Times New Roman"/>
              </a:rPr>
              <a:t>(Generates NADPH as a byproduct)</a:t>
            </a:r>
            <a:endParaRPr sz="2800">
              <a:solidFill>
                <a:srgbClr val="999999"/>
              </a:solidFill>
              <a:latin typeface="Times New Roman"/>
              <a:ea typeface="Times New Roman"/>
              <a:cs typeface="Times New Roman"/>
              <a:sym typeface="Times New Roman"/>
            </a:endParaRPr>
          </a:p>
          <a:p>
            <a:pPr indent="-406400" lvl="0" marL="1371600" rtl="0" algn="l">
              <a:spcBef>
                <a:spcPts val="0"/>
              </a:spcBef>
              <a:spcAft>
                <a:spcPts val="0"/>
              </a:spcAft>
              <a:buSzPts val="2800"/>
              <a:buFont typeface="Times New Roman"/>
              <a:buChar char="●"/>
            </a:pPr>
            <a:r>
              <a:rPr lang="en" sz="2800">
                <a:solidFill>
                  <a:srgbClr val="45818E"/>
                </a:solidFill>
                <a:latin typeface="Times New Roman"/>
                <a:ea typeface="Times New Roman"/>
                <a:cs typeface="Times New Roman"/>
                <a:sym typeface="Times New Roman"/>
              </a:rPr>
              <a:t>Increase transcription of proteolytic enzymes</a:t>
            </a:r>
            <a:endParaRPr sz="2800">
              <a:solidFill>
                <a:srgbClr val="45818E"/>
              </a:solidFill>
              <a:latin typeface="Times New Roman"/>
              <a:ea typeface="Times New Roman"/>
              <a:cs typeface="Times New Roman"/>
              <a:sym typeface="Times New Roman"/>
            </a:endParaRPr>
          </a:p>
          <a:p>
            <a:pPr indent="0" lvl="0" marL="1828800" rtl="0" algn="l">
              <a:spcBef>
                <a:spcPts val="0"/>
              </a:spcBef>
              <a:spcAft>
                <a:spcPts val="0"/>
              </a:spcAft>
              <a:buNone/>
            </a:pPr>
            <a:r>
              <a:t/>
            </a:r>
            <a:endParaRPr sz="2800">
              <a:solidFill>
                <a:srgbClr val="45818E"/>
              </a:solidFill>
              <a:latin typeface="Times New Roman"/>
              <a:ea typeface="Times New Roman"/>
              <a:cs typeface="Times New Roman"/>
              <a:sym typeface="Times New Roman"/>
            </a:endParaRPr>
          </a:p>
        </p:txBody>
      </p:sp>
      <p:sp>
        <p:nvSpPr>
          <p:cNvPr id="195" name="Google Shape;195;p18"/>
          <p:cNvSpPr txBox="1"/>
          <p:nvPr/>
        </p:nvSpPr>
        <p:spPr>
          <a:xfrm>
            <a:off x="786925" y="5617238"/>
            <a:ext cx="106224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the CVS</a:t>
            </a:r>
            <a:endParaRPr sz="4800">
              <a:latin typeface="Oswald"/>
              <a:ea typeface="Oswald"/>
              <a:cs typeface="Oswald"/>
              <a:sym typeface="Oswald"/>
            </a:endParaRPr>
          </a:p>
        </p:txBody>
      </p:sp>
      <p:sp>
        <p:nvSpPr>
          <p:cNvPr id="196" name="Google Shape;196;p18"/>
          <p:cNvSpPr/>
          <p:nvPr/>
        </p:nvSpPr>
        <p:spPr>
          <a:xfrm>
            <a:off x="441836" y="5995625"/>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97" name="Google Shape;197;p18"/>
          <p:cNvSpPr txBox="1"/>
          <p:nvPr/>
        </p:nvSpPr>
        <p:spPr>
          <a:xfrm>
            <a:off x="188025" y="6431788"/>
            <a:ext cx="13589100" cy="5903400"/>
          </a:xfrm>
          <a:prstGeom prst="rect">
            <a:avLst/>
          </a:prstGeom>
          <a:noFill/>
          <a:ln>
            <a:noFill/>
          </a:ln>
        </p:spPr>
        <p:txBody>
          <a:bodyPr anchorCtr="0" anchor="t" bIns="242375" lIns="242375" spcFirstLastPara="1" rIns="242375" wrap="square" tIns="242375">
            <a:noAutofit/>
          </a:bodyPr>
          <a:lstStyle/>
          <a:p>
            <a:pPr indent="-406400" lvl="0" marL="457200" rtl="0" algn="l">
              <a:spcBef>
                <a:spcPts val="0"/>
              </a:spcBef>
              <a:spcAft>
                <a:spcPts val="0"/>
              </a:spcAft>
              <a:buSzPts val="2800"/>
              <a:buFont typeface="Times New Roman"/>
              <a:buChar char="●"/>
            </a:pPr>
            <a:r>
              <a:rPr lang="en" sz="2800">
                <a:solidFill>
                  <a:schemeClr val="dk1"/>
                </a:solidFill>
                <a:latin typeface="Times New Roman"/>
                <a:ea typeface="Times New Roman"/>
                <a:cs typeface="Times New Roman"/>
                <a:sym typeface="Times New Roman"/>
              </a:rPr>
              <a:t>Increase heart rate (</a:t>
            </a:r>
            <a:r>
              <a:rPr lang="en" sz="2800">
                <a:solidFill>
                  <a:srgbClr val="FF0000"/>
                </a:solidFill>
                <a:latin typeface="Times New Roman"/>
                <a:ea typeface="Times New Roman"/>
                <a:cs typeface="Times New Roman"/>
                <a:sym typeface="Times New Roman"/>
              </a:rPr>
              <a:t>increase cardiac output up to 60%</a:t>
            </a:r>
            <a:r>
              <a:rPr lang="en" sz="2800">
                <a:solidFill>
                  <a:schemeClr val="dk1"/>
                </a:solidFill>
                <a:latin typeface="Times New Roman"/>
                <a:ea typeface="Times New Roman"/>
                <a:cs typeface="Times New Roman"/>
                <a:sym typeface="Times New Roman"/>
              </a:rPr>
              <a:t>).</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Increase stroke volume.</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Decrease peripheral resistance.</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800">
                <a:solidFill>
                  <a:srgbClr val="FF0000"/>
                </a:solidFill>
                <a:latin typeface="Times New Roman"/>
                <a:ea typeface="Times New Roman"/>
                <a:cs typeface="Times New Roman"/>
                <a:sym typeface="Times New Roman"/>
              </a:rPr>
              <a:t>The end result is increased </a:t>
            </a:r>
            <a:r>
              <a:rPr b="1" lang="en" sz="2800">
                <a:solidFill>
                  <a:srgbClr val="FF0000"/>
                </a:solidFill>
                <a:latin typeface="Times New Roman"/>
                <a:ea typeface="Times New Roman"/>
                <a:cs typeface="Times New Roman"/>
                <a:sym typeface="Times New Roman"/>
              </a:rPr>
              <a:t>delivery</a:t>
            </a:r>
            <a:r>
              <a:rPr b="1" lang="en" sz="2800">
                <a:solidFill>
                  <a:srgbClr val="FF0000"/>
                </a:solidFill>
                <a:latin typeface="Times New Roman"/>
                <a:ea typeface="Times New Roman"/>
                <a:cs typeface="Times New Roman"/>
                <a:sym typeface="Times New Roman"/>
              </a:rPr>
              <a:t> of oxygenated blood to the tissues</a:t>
            </a:r>
            <a:r>
              <a:rPr b="1" lang="en" sz="2800">
                <a:solidFill>
                  <a:schemeClr val="dk1"/>
                </a:solidFill>
                <a:latin typeface="Times New Roman"/>
                <a:ea typeface="Times New Roman"/>
                <a:cs typeface="Times New Roman"/>
                <a:sym typeface="Times New Roman"/>
              </a:rPr>
              <a:t>, these effects can happen in two different ways:-</a:t>
            </a:r>
            <a:endParaRPr b="1" sz="2800">
              <a:solidFill>
                <a:schemeClr val="dk1"/>
              </a:solidFill>
              <a:latin typeface="Times New Roman"/>
              <a:ea typeface="Times New Roman"/>
              <a:cs typeface="Times New Roman"/>
              <a:sym typeface="Times New Roman"/>
            </a:endParaRPr>
          </a:p>
          <a:p>
            <a:pPr indent="-406400" lvl="0" marL="1371600" rtl="0" algn="l">
              <a:spcBef>
                <a:spcPts val="0"/>
              </a:spcBef>
              <a:spcAft>
                <a:spcPts val="0"/>
              </a:spcAft>
              <a:buClr>
                <a:schemeClr val="dk1"/>
              </a:buClr>
              <a:buSzPts val="2800"/>
              <a:buFont typeface="Times New Roman"/>
              <a:buAutoNum type="alphaUcPeriod"/>
            </a:pPr>
            <a:r>
              <a:rPr lang="en" sz="2800">
                <a:solidFill>
                  <a:schemeClr val="dk1"/>
                </a:solidFill>
                <a:latin typeface="Times New Roman"/>
                <a:ea typeface="Times New Roman"/>
                <a:cs typeface="Times New Roman"/>
                <a:sym typeface="Times New Roman"/>
              </a:rPr>
              <a:t>The thyroid hormones potentiate the effect of catecholamines in the </a:t>
            </a:r>
            <a:r>
              <a:rPr lang="en" sz="2800">
                <a:solidFill>
                  <a:schemeClr val="dk1"/>
                </a:solidFill>
                <a:latin typeface="Times New Roman"/>
                <a:ea typeface="Times New Roman"/>
                <a:cs typeface="Times New Roman"/>
                <a:sym typeface="Times New Roman"/>
              </a:rPr>
              <a:t>circulation</a:t>
            </a:r>
            <a:r>
              <a:rPr lang="en" sz="2800">
                <a:solidFill>
                  <a:schemeClr val="dk1"/>
                </a:solidFill>
                <a:latin typeface="Times New Roman"/>
                <a:ea typeface="Times New Roman"/>
                <a:cs typeface="Times New Roman"/>
                <a:sym typeface="Times New Roman"/>
              </a:rPr>
              <a:t>, which will lead to the activation of 𝞫-adrenergic receptors.</a:t>
            </a:r>
            <a:endParaRPr sz="2800">
              <a:solidFill>
                <a:schemeClr val="dk1"/>
              </a:solidFill>
              <a:latin typeface="Times New Roman"/>
              <a:ea typeface="Times New Roman"/>
              <a:cs typeface="Times New Roman"/>
              <a:sym typeface="Times New Roman"/>
            </a:endParaRPr>
          </a:p>
          <a:p>
            <a:pPr indent="-406400" lvl="0" marL="1371600" rtl="0" algn="l">
              <a:spcBef>
                <a:spcPts val="0"/>
              </a:spcBef>
              <a:spcAft>
                <a:spcPts val="0"/>
              </a:spcAft>
              <a:buClr>
                <a:schemeClr val="dk1"/>
              </a:buClr>
              <a:buSzPts val="2800"/>
              <a:buFont typeface="Times New Roman"/>
              <a:buAutoNum type="alphaUcPeriod"/>
            </a:pPr>
            <a:r>
              <a:rPr lang="en" sz="2800">
                <a:solidFill>
                  <a:schemeClr val="dk1"/>
                </a:solidFill>
                <a:latin typeface="Times New Roman"/>
                <a:ea typeface="Times New Roman"/>
                <a:cs typeface="Times New Roman"/>
                <a:sym typeface="Times New Roman"/>
              </a:rPr>
              <a:t>Direct induction of:</a:t>
            </a:r>
            <a:endParaRPr sz="2800">
              <a:solidFill>
                <a:schemeClr val="dk1"/>
              </a:solidFill>
              <a:latin typeface="Times New Roman"/>
              <a:ea typeface="Times New Roman"/>
              <a:cs typeface="Times New Roman"/>
              <a:sym typeface="Times New Roman"/>
            </a:endParaRPr>
          </a:p>
          <a:p>
            <a:pPr indent="-406400" lvl="0" marL="1828800" rtl="0" algn="l">
              <a:spcBef>
                <a:spcPts val="0"/>
              </a:spcBef>
              <a:spcAft>
                <a:spcPts val="0"/>
              </a:spcAft>
              <a:buSzPts val="2800"/>
              <a:buFont typeface="Times New Roman"/>
              <a:buChar char="●"/>
            </a:pPr>
            <a:r>
              <a:rPr lang="en" sz="2800">
                <a:solidFill>
                  <a:srgbClr val="FF0000"/>
                </a:solidFill>
                <a:latin typeface="Times New Roman"/>
                <a:ea typeface="Times New Roman"/>
                <a:cs typeface="Times New Roman"/>
                <a:sym typeface="Times New Roman"/>
              </a:rPr>
              <a:t>Myocardial </a:t>
            </a:r>
            <a:r>
              <a:rPr lang="en" sz="2800">
                <a:solidFill>
                  <a:srgbClr val="FF0000"/>
                </a:solidFill>
                <a:latin typeface="Times New Roman"/>
                <a:ea typeface="Times New Roman"/>
                <a:cs typeface="Times New Roman"/>
                <a:sym typeface="Times New Roman"/>
              </a:rPr>
              <a:t> 𝞫-adrenergic receptors.</a:t>
            </a:r>
            <a:endParaRPr sz="2800">
              <a:solidFill>
                <a:srgbClr val="FF0000"/>
              </a:solidFill>
              <a:latin typeface="Times New Roman"/>
              <a:ea typeface="Times New Roman"/>
              <a:cs typeface="Times New Roman"/>
              <a:sym typeface="Times New Roman"/>
            </a:endParaRPr>
          </a:p>
          <a:p>
            <a:pPr indent="-406400" lvl="0" marL="1828800" rtl="0" algn="l">
              <a:spcBef>
                <a:spcPts val="0"/>
              </a:spcBef>
              <a:spcAft>
                <a:spcPts val="0"/>
              </a:spcAft>
              <a:buSzPts val="2800"/>
              <a:buFont typeface="Times New Roman"/>
              <a:buChar char="●"/>
            </a:pPr>
            <a:r>
              <a:rPr lang="en" sz="2800">
                <a:solidFill>
                  <a:srgbClr val="FF0000"/>
                </a:solidFill>
                <a:latin typeface="Times New Roman"/>
                <a:ea typeface="Times New Roman"/>
                <a:cs typeface="Times New Roman"/>
                <a:sym typeface="Times New Roman"/>
              </a:rPr>
              <a:t>Sarcoplasmic reticulum Ca</a:t>
            </a:r>
            <a:r>
              <a:rPr baseline="30000" lang="en" sz="2800">
                <a:solidFill>
                  <a:srgbClr val="FF0000"/>
                </a:solidFill>
                <a:latin typeface="Times New Roman"/>
                <a:ea typeface="Times New Roman"/>
                <a:cs typeface="Times New Roman"/>
                <a:sym typeface="Times New Roman"/>
              </a:rPr>
              <a:t>+2</a:t>
            </a:r>
            <a:r>
              <a:rPr lang="en" sz="2800">
                <a:solidFill>
                  <a:srgbClr val="FF0000"/>
                </a:solidFill>
                <a:latin typeface="Times New Roman"/>
                <a:ea typeface="Times New Roman"/>
                <a:cs typeface="Times New Roman"/>
                <a:sym typeface="Times New Roman"/>
              </a:rPr>
              <a:t> ATPase. (SERCA) </a:t>
            </a:r>
            <a:endParaRPr sz="2800">
              <a:solidFill>
                <a:srgbClr val="FF0000"/>
              </a:solidFill>
              <a:latin typeface="Times New Roman"/>
              <a:ea typeface="Times New Roman"/>
              <a:cs typeface="Times New Roman"/>
              <a:sym typeface="Times New Roman"/>
            </a:endParaRPr>
          </a:p>
          <a:p>
            <a:pPr indent="-406400" lvl="0" marL="1828800" rtl="0" algn="l">
              <a:spcBef>
                <a:spcPts val="0"/>
              </a:spcBef>
              <a:spcAft>
                <a:spcPts val="0"/>
              </a:spcAft>
              <a:buClr>
                <a:srgbClr val="45818E"/>
              </a:buClr>
              <a:buSzPts val="2800"/>
              <a:buFont typeface="Times New Roman"/>
              <a:buChar char="●"/>
            </a:pPr>
            <a:r>
              <a:rPr lang="en" sz="2800">
                <a:solidFill>
                  <a:srgbClr val="45818E"/>
                </a:solidFill>
                <a:latin typeface="Times New Roman"/>
                <a:ea typeface="Times New Roman"/>
                <a:cs typeface="Times New Roman"/>
                <a:sym typeface="Times New Roman"/>
              </a:rPr>
              <a:t>Increase alpha-myosin transcription </a:t>
            </a:r>
            <a:r>
              <a:rPr lang="en" sz="2400">
                <a:solidFill>
                  <a:srgbClr val="999999"/>
                </a:solidFill>
                <a:latin typeface="Times New Roman"/>
                <a:ea typeface="Times New Roman"/>
                <a:cs typeface="Times New Roman"/>
                <a:sym typeface="Times New Roman"/>
              </a:rPr>
              <a:t>(Contractile protein, T3 decreases transcription of beta-myosin “weaker form” and increases transcription of alpha-myosin “stronger form”)</a:t>
            </a:r>
            <a:r>
              <a:rPr lang="en" sz="2800">
                <a:solidFill>
                  <a:srgbClr val="45818E"/>
                </a:solidFill>
                <a:latin typeface="Times New Roman"/>
                <a:ea typeface="Times New Roman"/>
                <a:cs typeface="Times New Roman"/>
                <a:sym typeface="Times New Roman"/>
              </a:rPr>
              <a:t> </a:t>
            </a:r>
            <a:endParaRPr sz="28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rgbClr val="FF0000"/>
              </a:solidFill>
              <a:latin typeface="Times New Roman"/>
              <a:ea typeface="Times New Roman"/>
              <a:cs typeface="Times New Roman"/>
              <a:sym typeface="Times New Roman"/>
            </a:endParaRPr>
          </a:p>
        </p:txBody>
      </p:sp>
      <p:sp>
        <p:nvSpPr>
          <p:cNvPr id="198" name="Google Shape;198;p18"/>
          <p:cNvSpPr txBox="1"/>
          <p:nvPr/>
        </p:nvSpPr>
        <p:spPr>
          <a:xfrm>
            <a:off x="929925" y="12070900"/>
            <a:ext cx="10287000" cy="815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the CNS</a:t>
            </a:r>
            <a:endParaRPr sz="4800">
              <a:latin typeface="Oswald"/>
              <a:ea typeface="Oswald"/>
              <a:cs typeface="Oswald"/>
              <a:sym typeface="Oswald"/>
            </a:endParaRPr>
          </a:p>
        </p:txBody>
      </p:sp>
      <p:sp>
        <p:nvSpPr>
          <p:cNvPr id="199" name="Google Shape;199;p18"/>
          <p:cNvSpPr/>
          <p:nvPr/>
        </p:nvSpPr>
        <p:spPr>
          <a:xfrm>
            <a:off x="496911" y="12452905"/>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00" name="Google Shape;200;p18"/>
          <p:cNvSpPr txBox="1"/>
          <p:nvPr/>
        </p:nvSpPr>
        <p:spPr>
          <a:xfrm>
            <a:off x="188025" y="12886392"/>
            <a:ext cx="13589100" cy="2200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3000">
                <a:solidFill>
                  <a:schemeClr val="dk1"/>
                </a:solidFill>
                <a:latin typeface="Times New Roman"/>
                <a:ea typeface="Times New Roman"/>
                <a:cs typeface="Times New Roman"/>
                <a:sym typeface="Times New Roman"/>
              </a:rPr>
              <a:t>In fetal and postnatal life:</a:t>
            </a:r>
            <a:endParaRPr b="1"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solidFill>
                  <a:schemeClr val="dk1"/>
                </a:solidFill>
                <a:latin typeface="Times New Roman"/>
                <a:ea typeface="Times New Roman"/>
                <a:cs typeface="Times New Roman"/>
                <a:sym typeface="Times New Roman"/>
              </a:rPr>
              <a:t>Thyroid hormones are essential for CNS </a:t>
            </a:r>
            <a:r>
              <a:rPr lang="en" sz="3000">
                <a:solidFill>
                  <a:schemeClr val="dk1"/>
                </a:solidFill>
                <a:latin typeface="Times New Roman"/>
                <a:ea typeface="Times New Roman"/>
                <a:cs typeface="Times New Roman"/>
                <a:sym typeface="Times New Roman"/>
              </a:rPr>
              <a:t>maturation</a:t>
            </a:r>
            <a:r>
              <a:rPr lang="en" sz="3000">
                <a:solidFill>
                  <a:schemeClr val="dk1"/>
                </a:solidFill>
                <a:latin typeface="Times New Roman"/>
                <a:ea typeface="Times New Roman"/>
                <a:cs typeface="Times New Roman"/>
                <a:sym typeface="Times New Roman"/>
              </a:rPr>
              <a:t>, so prenatal decrease of it might lead to </a:t>
            </a:r>
            <a:r>
              <a:rPr b="1" lang="en" sz="3000">
                <a:solidFill>
                  <a:srgbClr val="FF0000"/>
                </a:solidFill>
                <a:latin typeface="Times New Roman"/>
                <a:ea typeface="Times New Roman"/>
                <a:cs typeface="Times New Roman"/>
                <a:sym typeface="Times New Roman"/>
              </a:rPr>
              <a:t>irreversible </a:t>
            </a:r>
            <a:r>
              <a:rPr lang="en" sz="3000">
                <a:solidFill>
                  <a:schemeClr val="dk1"/>
                </a:solidFill>
                <a:latin typeface="Times New Roman"/>
                <a:ea typeface="Times New Roman"/>
                <a:cs typeface="Times New Roman"/>
                <a:sym typeface="Times New Roman"/>
              </a:rPr>
              <a:t>mental retardation.</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Early screening is essential to </a:t>
            </a:r>
            <a:r>
              <a:rPr lang="en" sz="3000">
                <a:solidFill>
                  <a:schemeClr val="dk1"/>
                </a:solidFill>
                <a:latin typeface="Times New Roman"/>
                <a:ea typeface="Times New Roman"/>
                <a:cs typeface="Times New Roman"/>
                <a:sym typeface="Times New Roman"/>
              </a:rPr>
              <a:t>introduce</a:t>
            </a:r>
            <a:r>
              <a:rPr lang="en" sz="3000">
                <a:solidFill>
                  <a:schemeClr val="dk1"/>
                </a:solidFill>
                <a:latin typeface="Times New Roman"/>
                <a:ea typeface="Times New Roman"/>
                <a:cs typeface="Times New Roman"/>
                <a:sym typeface="Times New Roman"/>
              </a:rPr>
              <a:t> hormone replacement.</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000">
              <a:solidFill>
                <a:schemeClr val="dk1"/>
              </a:solidFill>
              <a:latin typeface="Times New Roman"/>
              <a:ea typeface="Times New Roman"/>
              <a:cs typeface="Times New Roman"/>
              <a:sym typeface="Times New Roman"/>
            </a:endParaRPr>
          </a:p>
        </p:txBody>
      </p:sp>
      <p:sp>
        <p:nvSpPr>
          <p:cNvPr id="201" name="Google Shape;201;p18"/>
          <p:cNvSpPr txBox="1"/>
          <p:nvPr/>
        </p:nvSpPr>
        <p:spPr>
          <a:xfrm>
            <a:off x="188025" y="14867592"/>
            <a:ext cx="13589100" cy="5903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3000">
                <a:solidFill>
                  <a:schemeClr val="dk1"/>
                </a:solidFill>
                <a:latin typeface="Times New Roman"/>
                <a:ea typeface="Times New Roman"/>
                <a:cs typeface="Times New Roman"/>
                <a:sym typeface="Times New Roman"/>
              </a:rPr>
              <a:t>In adults:-</a:t>
            </a:r>
            <a:endParaRPr b="1" sz="3000">
              <a:solidFill>
                <a:schemeClr val="dk1"/>
              </a:solidFill>
              <a:latin typeface="Times New Roman"/>
              <a:ea typeface="Times New Roman"/>
              <a:cs typeface="Times New Roman"/>
              <a:sym typeface="Times New Roman"/>
            </a:endParaRPr>
          </a:p>
          <a:p>
            <a:pPr indent="-419100" lvl="0" marL="1371600" rtl="0" algn="l">
              <a:spcBef>
                <a:spcPts val="0"/>
              </a:spcBef>
              <a:spcAft>
                <a:spcPts val="0"/>
              </a:spcAft>
              <a:buClr>
                <a:schemeClr val="dk1"/>
              </a:buClr>
              <a:buSzPts val="3000"/>
              <a:buFont typeface="Times New Roman"/>
              <a:buChar char="●"/>
            </a:pPr>
            <a:r>
              <a:rPr b="1" lang="en" sz="3000">
                <a:solidFill>
                  <a:schemeClr val="dk1"/>
                </a:solidFill>
                <a:latin typeface="Times New Roman"/>
                <a:ea typeface="Times New Roman"/>
                <a:cs typeface="Times New Roman"/>
                <a:sym typeface="Times New Roman"/>
              </a:rPr>
              <a:t>Increased thyroid secretion:</a:t>
            </a:r>
            <a:endParaRPr b="1" sz="3000">
              <a:solidFill>
                <a:schemeClr val="dk1"/>
              </a:solidFill>
              <a:latin typeface="Times New Roman"/>
              <a:ea typeface="Times New Roman"/>
              <a:cs typeface="Times New Roman"/>
              <a:sym typeface="Times New Roman"/>
            </a:endParaRPr>
          </a:p>
          <a:p>
            <a:pPr indent="-419100" lvl="0" marL="2286000" rtl="0" algn="l">
              <a:spcBef>
                <a:spcPts val="0"/>
              </a:spcBef>
              <a:spcAft>
                <a:spcPts val="0"/>
              </a:spcAft>
              <a:buClr>
                <a:schemeClr val="dk1"/>
              </a:buClr>
              <a:buSzPts val="3000"/>
              <a:buFont typeface="Times New Roman"/>
              <a:buAutoNum type="alphaUcPeriod"/>
            </a:pPr>
            <a:r>
              <a:rPr lang="en" sz="3000">
                <a:solidFill>
                  <a:schemeClr val="dk1"/>
                </a:solidFill>
                <a:latin typeface="Times New Roman"/>
                <a:ea typeface="Times New Roman"/>
                <a:cs typeface="Times New Roman"/>
                <a:sym typeface="Times New Roman"/>
              </a:rPr>
              <a:t>Hyperexcitability. (discussed later)</a:t>
            </a:r>
            <a:endParaRPr sz="3000">
              <a:solidFill>
                <a:schemeClr val="dk1"/>
              </a:solidFill>
              <a:latin typeface="Times New Roman"/>
              <a:ea typeface="Times New Roman"/>
              <a:cs typeface="Times New Roman"/>
              <a:sym typeface="Times New Roman"/>
            </a:endParaRPr>
          </a:p>
          <a:p>
            <a:pPr indent="-419100" lvl="0" marL="2286000" rtl="0" algn="l">
              <a:spcBef>
                <a:spcPts val="0"/>
              </a:spcBef>
              <a:spcAft>
                <a:spcPts val="0"/>
              </a:spcAft>
              <a:buClr>
                <a:schemeClr val="dk1"/>
              </a:buClr>
              <a:buSzPts val="3000"/>
              <a:buFont typeface="Times New Roman"/>
              <a:buAutoNum type="alphaUcPeriod"/>
            </a:pPr>
            <a:r>
              <a:rPr lang="en" sz="3000">
                <a:solidFill>
                  <a:schemeClr val="dk1"/>
                </a:solidFill>
                <a:latin typeface="Times New Roman"/>
                <a:ea typeface="Times New Roman"/>
                <a:cs typeface="Times New Roman"/>
                <a:sym typeface="Times New Roman"/>
              </a:rPr>
              <a:t>Irritability. (discussed later) </a:t>
            </a:r>
            <a:endParaRPr sz="3000">
              <a:solidFill>
                <a:schemeClr val="dk1"/>
              </a:solidFill>
              <a:latin typeface="Times New Roman"/>
              <a:ea typeface="Times New Roman"/>
              <a:cs typeface="Times New Roman"/>
              <a:sym typeface="Times New Roman"/>
            </a:endParaRPr>
          </a:p>
          <a:p>
            <a:pPr indent="-419100" lvl="0" marL="1371600" rtl="0" algn="l">
              <a:spcBef>
                <a:spcPts val="0"/>
              </a:spcBef>
              <a:spcAft>
                <a:spcPts val="0"/>
              </a:spcAft>
              <a:buClr>
                <a:schemeClr val="dk1"/>
              </a:buClr>
              <a:buSzPts val="3000"/>
              <a:buFont typeface="Times New Roman"/>
              <a:buChar char="●"/>
            </a:pPr>
            <a:r>
              <a:rPr b="1" lang="en" sz="3000">
                <a:solidFill>
                  <a:schemeClr val="dk1"/>
                </a:solidFill>
                <a:latin typeface="Times New Roman"/>
                <a:ea typeface="Times New Roman"/>
                <a:cs typeface="Times New Roman"/>
                <a:sym typeface="Times New Roman"/>
              </a:rPr>
              <a:t>Decreased thyroid secretion:</a:t>
            </a:r>
            <a:endParaRPr b="1" sz="3000">
              <a:solidFill>
                <a:schemeClr val="dk1"/>
              </a:solidFill>
              <a:latin typeface="Times New Roman"/>
              <a:ea typeface="Times New Roman"/>
              <a:cs typeface="Times New Roman"/>
              <a:sym typeface="Times New Roman"/>
            </a:endParaRPr>
          </a:p>
          <a:p>
            <a:pPr indent="-419100" lvl="0" marL="2286000" rtl="0" algn="l">
              <a:spcBef>
                <a:spcPts val="0"/>
              </a:spcBef>
              <a:spcAft>
                <a:spcPts val="0"/>
              </a:spcAft>
              <a:buClr>
                <a:schemeClr val="dk1"/>
              </a:buClr>
              <a:buSzPts val="3000"/>
              <a:buFont typeface="Times New Roman"/>
              <a:buAutoNum type="alphaUcPeriod"/>
            </a:pPr>
            <a:r>
              <a:rPr lang="en" sz="3000">
                <a:solidFill>
                  <a:schemeClr val="dk1"/>
                </a:solidFill>
                <a:latin typeface="Times New Roman"/>
                <a:ea typeface="Times New Roman"/>
                <a:cs typeface="Times New Roman"/>
                <a:sym typeface="Times New Roman"/>
              </a:rPr>
              <a:t>Slow movement. (discussed later) </a:t>
            </a:r>
            <a:endParaRPr sz="3000">
              <a:solidFill>
                <a:schemeClr val="dk1"/>
              </a:solidFill>
              <a:latin typeface="Times New Roman"/>
              <a:ea typeface="Times New Roman"/>
              <a:cs typeface="Times New Roman"/>
              <a:sym typeface="Times New Roman"/>
            </a:endParaRPr>
          </a:p>
          <a:p>
            <a:pPr indent="-419100" lvl="0" marL="2286000" rtl="0" algn="l">
              <a:spcBef>
                <a:spcPts val="0"/>
              </a:spcBef>
              <a:spcAft>
                <a:spcPts val="0"/>
              </a:spcAft>
              <a:buClr>
                <a:schemeClr val="dk1"/>
              </a:buClr>
              <a:buSzPts val="3000"/>
              <a:buFont typeface="Times New Roman"/>
              <a:buAutoNum type="alphaUcPeriod"/>
            </a:pPr>
            <a:r>
              <a:rPr lang="en" sz="3000">
                <a:solidFill>
                  <a:schemeClr val="dk1"/>
                </a:solidFill>
                <a:latin typeface="Times New Roman"/>
                <a:ea typeface="Times New Roman"/>
                <a:cs typeface="Times New Roman"/>
                <a:sym typeface="Times New Roman"/>
              </a:rPr>
              <a:t>Impaired memory. (discussed later) </a:t>
            </a:r>
            <a:endParaRPr sz="3000">
              <a:solidFill>
                <a:schemeClr val="dk1"/>
              </a:solidFill>
              <a:latin typeface="Times New Roman"/>
              <a:ea typeface="Times New Roman"/>
              <a:cs typeface="Times New Roman"/>
              <a:sym typeface="Times New Roman"/>
            </a:endParaRPr>
          </a:p>
          <a:p>
            <a:pPr indent="-419100" lvl="0" marL="2286000" rtl="0" algn="l">
              <a:spcBef>
                <a:spcPts val="0"/>
              </a:spcBef>
              <a:spcAft>
                <a:spcPts val="0"/>
              </a:spcAft>
              <a:buClr>
                <a:schemeClr val="dk1"/>
              </a:buClr>
              <a:buSzPts val="3000"/>
              <a:buFont typeface="Times New Roman"/>
              <a:buAutoNum type="alphaUcPeriod"/>
            </a:pPr>
            <a:r>
              <a:rPr lang="en" sz="3000">
                <a:solidFill>
                  <a:schemeClr val="dk1"/>
                </a:solidFill>
                <a:latin typeface="Times New Roman"/>
                <a:ea typeface="Times New Roman"/>
                <a:cs typeface="Times New Roman"/>
                <a:sym typeface="Times New Roman"/>
              </a:rPr>
              <a:t>Decreased mental capacity. </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19"/>
          <p:cNvPicPr preferRelativeResize="0"/>
          <p:nvPr/>
        </p:nvPicPr>
        <p:blipFill>
          <a:blip r:embed="rId3">
            <a:alphaModFix/>
          </a:blip>
          <a:stretch>
            <a:fillRect/>
          </a:stretch>
        </p:blipFill>
        <p:spPr>
          <a:xfrm>
            <a:off x="9136832" y="12602400"/>
            <a:ext cx="3652800" cy="2485342"/>
          </a:xfrm>
          <a:prstGeom prst="rect">
            <a:avLst/>
          </a:prstGeom>
          <a:noFill/>
          <a:ln cap="flat" cmpd="sng" w="28575">
            <a:solidFill>
              <a:schemeClr val="dk2"/>
            </a:solidFill>
            <a:prstDash val="solid"/>
            <a:round/>
            <a:headEnd len="sm" w="sm" type="none"/>
            <a:tailEnd len="sm" w="sm" type="none"/>
          </a:ln>
        </p:spPr>
      </p:pic>
      <p:sp>
        <p:nvSpPr>
          <p:cNvPr id="207" name="Google Shape;207;p19"/>
          <p:cNvSpPr txBox="1"/>
          <p:nvPr/>
        </p:nvSpPr>
        <p:spPr>
          <a:xfrm>
            <a:off x="773638" y="11998463"/>
            <a:ext cx="106224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GIT</a:t>
            </a:r>
            <a:endParaRPr sz="4800">
              <a:latin typeface="Oswald"/>
              <a:ea typeface="Oswald"/>
              <a:cs typeface="Oswald"/>
              <a:sym typeface="Oswald"/>
            </a:endParaRPr>
          </a:p>
        </p:txBody>
      </p:sp>
      <p:sp>
        <p:nvSpPr>
          <p:cNvPr id="208" name="Google Shape;208;p19"/>
          <p:cNvSpPr txBox="1"/>
          <p:nvPr/>
        </p:nvSpPr>
        <p:spPr>
          <a:xfrm>
            <a:off x="291038" y="12781463"/>
            <a:ext cx="9130200" cy="2802900"/>
          </a:xfrm>
          <a:prstGeom prst="rect">
            <a:avLst/>
          </a:prstGeom>
          <a:noFill/>
          <a:ln>
            <a:noFill/>
          </a:ln>
        </p:spPr>
        <p:txBody>
          <a:bodyPr anchorCtr="0" anchor="t" bIns="242375" lIns="242375" spcFirstLastPara="1" rIns="242375" wrap="square" tIns="242375">
            <a:noAutofit/>
          </a:bodyPr>
          <a:lstStyle/>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Increase </a:t>
            </a:r>
            <a:r>
              <a:rPr lang="en" sz="3000">
                <a:solidFill>
                  <a:schemeClr val="dk1"/>
                </a:solidFill>
                <a:latin typeface="Times New Roman"/>
                <a:ea typeface="Times New Roman"/>
                <a:cs typeface="Times New Roman"/>
                <a:sym typeface="Times New Roman"/>
              </a:rPr>
              <a:t>appetite</a:t>
            </a:r>
            <a:r>
              <a:rPr lang="en" sz="3000">
                <a:solidFill>
                  <a:schemeClr val="dk1"/>
                </a:solidFill>
                <a:latin typeface="Times New Roman"/>
                <a:ea typeface="Times New Roman"/>
                <a:cs typeface="Times New Roman"/>
                <a:sym typeface="Times New Roman"/>
              </a:rPr>
              <a:t> and food intake.</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Increase secretion of digestive juices.</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Increase GIT motility:</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Excess secretion of the hormone will lead to diarrhea.</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Lack of secretion of the hormone will lead to constipation.</a:t>
            </a:r>
            <a:endParaRPr sz="3000">
              <a:solidFill>
                <a:schemeClr val="dk1"/>
              </a:solidFill>
              <a:latin typeface="Times New Roman"/>
              <a:ea typeface="Times New Roman"/>
              <a:cs typeface="Times New Roman"/>
              <a:sym typeface="Times New Roman"/>
            </a:endParaRPr>
          </a:p>
        </p:txBody>
      </p:sp>
      <p:sp>
        <p:nvSpPr>
          <p:cNvPr id="209" name="Google Shape;209;p19"/>
          <p:cNvSpPr/>
          <p:nvPr/>
        </p:nvSpPr>
        <p:spPr>
          <a:xfrm>
            <a:off x="0" y="3704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0" name="Google Shape;210;p19"/>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1" name="Google Shape;211;p19"/>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a:t>
            </a:r>
            <a:endParaRPr sz="3500">
              <a:latin typeface="Oswald"/>
              <a:ea typeface="Oswald"/>
              <a:cs typeface="Oswald"/>
              <a:sym typeface="Oswald"/>
            </a:endParaRPr>
          </a:p>
        </p:txBody>
      </p:sp>
      <p:sp>
        <p:nvSpPr>
          <p:cNvPr id="212" name="Google Shape;212;p19"/>
          <p:cNvSpPr txBox="1"/>
          <p:nvPr/>
        </p:nvSpPr>
        <p:spPr>
          <a:xfrm>
            <a:off x="929925" y="3704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THYROID GLAND</a:t>
            </a:r>
            <a:endParaRPr sz="3200">
              <a:solidFill>
                <a:srgbClr val="FFFFFF"/>
              </a:solidFill>
              <a:latin typeface="Oswald"/>
              <a:ea typeface="Oswald"/>
              <a:cs typeface="Oswald"/>
              <a:sym typeface="Oswald"/>
            </a:endParaRPr>
          </a:p>
        </p:txBody>
      </p:sp>
      <p:sp>
        <p:nvSpPr>
          <p:cNvPr id="213" name="Google Shape;213;p19"/>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14" name="Google Shape;214;p19"/>
          <p:cNvSpPr txBox="1"/>
          <p:nvPr/>
        </p:nvSpPr>
        <p:spPr>
          <a:xfrm>
            <a:off x="594425" y="1171925"/>
            <a:ext cx="106224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The Autonomic Nervous System</a:t>
            </a:r>
            <a:endParaRPr sz="4800">
              <a:latin typeface="Oswald"/>
              <a:ea typeface="Oswald"/>
              <a:cs typeface="Oswald"/>
              <a:sym typeface="Oswald"/>
            </a:endParaRPr>
          </a:p>
        </p:txBody>
      </p:sp>
      <p:sp>
        <p:nvSpPr>
          <p:cNvPr id="215" name="Google Shape;215;p19"/>
          <p:cNvSpPr/>
          <p:nvPr/>
        </p:nvSpPr>
        <p:spPr>
          <a:xfrm>
            <a:off x="188025" y="14898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6" name="Google Shape;216;p19"/>
          <p:cNvSpPr txBox="1"/>
          <p:nvPr/>
        </p:nvSpPr>
        <p:spPr>
          <a:xfrm>
            <a:off x="188025" y="2107325"/>
            <a:ext cx="13736700" cy="4034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000">
                <a:solidFill>
                  <a:schemeClr val="dk1"/>
                </a:solidFill>
                <a:latin typeface="Times New Roman"/>
                <a:ea typeface="Times New Roman"/>
                <a:cs typeface="Times New Roman"/>
                <a:sym typeface="Times New Roman"/>
              </a:rPr>
              <a:t>Produced by the same actions of catecholamines via </a:t>
            </a:r>
            <a:r>
              <a:rPr lang="en" sz="3000">
                <a:solidFill>
                  <a:schemeClr val="dk1"/>
                </a:solidFill>
                <a:latin typeface="Times New Roman"/>
                <a:ea typeface="Times New Roman"/>
                <a:cs typeface="Times New Roman"/>
                <a:sym typeface="Times New Roman"/>
              </a:rPr>
              <a:t>𝞫-adrenergic receptors, including:</a:t>
            </a:r>
            <a:r>
              <a:rPr lang="en" sz="2000">
                <a:solidFill>
                  <a:srgbClr val="999999"/>
                </a:solidFill>
                <a:latin typeface="Times New Roman"/>
                <a:ea typeface="Times New Roman"/>
                <a:cs typeface="Times New Roman"/>
                <a:sym typeface="Times New Roman"/>
              </a:rPr>
              <a:t> (both synergism due to similar effects and permissiveness due to potentiation of adrenergic receptors)</a:t>
            </a:r>
            <a:endParaRPr sz="2000">
              <a:solidFill>
                <a:srgbClr val="999999"/>
              </a:solidFill>
              <a:latin typeface="Times New Roman"/>
              <a:ea typeface="Times New Roman"/>
              <a:cs typeface="Times New Roman"/>
              <a:sym typeface="Times New Roman"/>
            </a:endParaRPr>
          </a:p>
          <a:p>
            <a:pPr indent="-419100" lvl="0" marL="1371600" rtl="0" algn="l">
              <a:spcBef>
                <a:spcPts val="0"/>
              </a:spcBef>
              <a:spcAft>
                <a:spcPts val="0"/>
              </a:spcAft>
              <a:buSzPts val="3000"/>
              <a:buFont typeface="Times New Roman"/>
              <a:buAutoNum type="alphaUcPeriod"/>
            </a:pPr>
            <a:r>
              <a:rPr lang="en" sz="3000">
                <a:solidFill>
                  <a:srgbClr val="FF0000"/>
                </a:solidFill>
                <a:latin typeface="Times New Roman"/>
                <a:ea typeface="Times New Roman"/>
                <a:cs typeface="Times New Roman"/>
                <a:sym typeface="Times New Roman"/>
              </a:rPr>
              <a:t>Increased BMR.</a:t>
            </a:r>
            <a:endParaRPr sz="3000">
              <a:solidFill>
                <a:srgbClr val="FF0000"/>
              </a:solidFill>
              <a:latin typeface="Times New Roman"/>
              <a:ea typeface="Times New Roman"/>
              <a:cs typeface="Times New Roman"/>
              <a:sym typeface="Times New Roman"/>
            </a:endParaRPr>
          </a:p>
          <a:p>
            <a:pPr indent="-419100" lvl="0" marL="1371600" rtl="0" algn="l">
              <a:spcBef>
                <a:spcPts val="0"/>
              </a:spcBef>
              <a:spcAft>
                <a:spcPts val="0"/>
              </a:spcAft>
              <a:buSzPts val="3000"/>
              <a:buFont typeface="Times New Roman"/>
              <a:buAutoNum type="alphaUcPeriod"/>
            </a:pPr>
            <a:r>
              <a:rPr lang="en" sz="3000">
                <a:solidFill>
                  <a:srgbClr val="FF0000"/>
                </a:solidFill>
                <a:latin typeface="Times New Roman"/>
                <a:ea typeface="Times New Roman"/>
                <a:cs typeface="Times New Roman"/>
                <a:sym typeface="Times New Roman"/>
              </a:rPr>
              <a:t>Increased heat production.</a:t>
            </a:r>
            <a:r>
              <a:rPr baseline="30000" lang="en" sz="3000">
                <a:solidFill>
                  <a:srgbClr val="FF0000"/>
                </a:solidFill>
                <a:latin typeface="Times New Roman"/>
                <a:ea typeface="Times New Roman"/>
                <a:cs typeface="Times New Roman"/>
                <a:sym typeface="Times New Roman"/>
              </a:rPr>
              <a:t>1</a:t>
            </a:r>
            <a:endParaRPr baseline="30000" sz="3000">
              <a:solidFill>
                <a:srgbClr val="FF0000"/>
              </a:solidFill>
              <a:latin typeface="Times New Roman"/>
              <a:ea typeface="Times New Roman"/>
              <a:cs typeface="Times New Roman"/>
              <a:sym typeface="Times New Roman"/>
            </a:endParaRPr>
          </a:p>
          <a:p>
            <a:pPr indent="-419100" lvl="0" marL="1371600" rtl="0" algn="l">
              <a:spcBef>
                <a:spcPts val="0"/>
              </a:spcBef>
              <a:spcAft>
                <a:spcPts val="0"/>
              </a:spcAft>
              <a:buSzPts val="3000"/>
              <a:buFont typeface="Times New Roman"/>
              <a:buAutoNum type="alphaUcPeriod"/>
            </a:pPr>
            <a:r>
              <a:rPr lang="en" sz="3000">
                <a:solidFill>
                  <a:srgbClr val="FF0000"/>
                </a:solidFill>
                <a:latin typeface="Times New Roman"/>
                <a:ea typeface="Times New Roman"/>
                <a:cs typeface="Times New Roman"/>
                <a:sym typeface="Times New Roman"/>
              </a:rPr>
              <a:t>Increased heart rate.</a:t>
            </a:r>
            <a:endParaRPr sz="3000">
              <a:solidFill>
                <a:srgbClr val="FF0000"/>
              </a:solidFill>
              <a:latin typeface="Times New Roman"/>
              <a:ea typeface="Times New Roman"/>
              <a:cs typeface="Times New Roman"/>
              <a:sym typeface="Times New Roman"/>
            </a:endParaRPr>
          </a:p>
          <a:p>
            <a:pPr indent="-419100" lvl="0" marL="1371600" rtl="0" algn="l">
              <a:spcBef>
                <a:spcPts val="0"/>
              </a:spcBef>
              <a:spcAft>
                <a:spcPts val="0"/>
              </a:spcAft>
              <a:buSzPts val="3000"/>
              <a:buFont typeface="Times New Roman"/>
              <a:buAutoNum type="alphaUcPeriod"/>
            </a:pPr>
            <a:r>
              <a:rPr lang="en" sz="3000">
                <a:solidFill>
                  <a:srgbClr val="FF0000"/>
                </a:solidFill>
                <a:latin typeface="Times New Roman"/>
                <a:ea typeface="Times New Roman"/>
                <a:cs typeface="Times New Roman"/>
                <a:sym typeface="Times New Roman"/>
              </a:rPr>
              <a:t>Increased stroke volume</a:t>
            </a:r>
            <a:endParaRPr sz="3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en" sz="3000">
                <a:solidFill>
                  <a:schemeClr val="dk1"/>
                </a:solidFill>
                <a:latin typeface="Times New Roman"/>
                <a:ea typeface="Times New Roman"/>
                <a:cs typeface="Times New Roman"/>
                <a:sym typeface="Times New Roman"/>
              </a:rPr>
              <a:t>For example, the beta-blocker propranolol is used in hyperthyroidism treatment.</a:t>
            </a:r>
            <a:endParaRPr sz="3000">
              <a:solidFill>
                <a:schemeClr val="dk1"/>
              </a:solidFill>
              <a:latin typeface="Times New Roman"/>
              <a:ea typeface="Times New Roman"/>
              <a:cs typeface="Times New Roman"/>
              <a:sym typeface="Times New Roman"/>
            </a:endParaRPr>
          </a:p>
        </p:txBody>
      </p:sp>
      <p:sp>
        <p:nvSpPr>
          <p:cNvPr id="217" name="Google Shape;217;p19"/>
          <p:cNvSpPr txBox="1"/>
          <p:nvPr/>
        </p:nvSpPr>
        <p:spPr>
          <a:xfrm>
            <a:off x="594425" y="6048725"/>
            <a:ext cx="106224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Bones</a:t>
            </a:r>
            <a:endParaRPr sz="4800">
              <a:latin typeface="Oswald"/>
              <a:ea typeface="Oswald"/>
              <a:cs typeface="Oswald"/>
              <a:sym typeface="Oswald"/>
            </a:endParaRPr>
          </a:p>
        </p:txBody>
      </p:sp>
      <p:sp>
        <p:nvSpPr>
          <p:cNvPr id="218" name="Google Shape;218;p19"/>
          <p:cNvSpPr/>
          <p:nvPr/>
        </p:nvSpPr>
        <p:spPr>
          <a:xfrm>
            <a:off x="188025" y="63666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9" name="Google Shape;219;p19"/>
          <p:cNvSpPr txBox="1"/>
          <p:nvPr/>
        </p:nvSpPr>
        <p:spPr>
          <a:xfrm>
            <a:off x="188025" y="6831725"/>
            <a:ext cx="13736700" cy="2239800"/>
          </a:xfrm>
          <a:prstGeom prst="rect">
            <a:avLst/>
          </a:prstGeom>
          <a:noFill/>
          <a:ln>
            <a:noFill/>
          </a:ln>
        </p:spPr>
        <p:txBody>
          <a:bodyPr anchorCtr="0" anchor="t" bIns="242375" lIns="242375" spcFirstLastPara="1" rIns="242375" wrap="square" tIns="242375">
            <a:noAutofit/>
          </a:bodyPr>
          <a:lstStyle/>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Promote bone formation.</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Promote ossification.</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Promote fusion of bone plate. </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Promote bone maturation.</a:t>
            </a:r>
            <a:endParaRPr sz="3000">
              <a:solidFill>
                <a:schemeClr val="dk1"/>
              </a:solidFill>
              <a:latin typeface="Times New Roman"/>
              <a:ea typeface="Times New Roman"/>
              <a:cs typeface="Times New Roman"/>
              <a:sym typeface="Times New Roman"/>
            </a:endParaRPr>
          </a:p>
        </p:txBody>
      </p:sp>
      <p:sp>
        <p:nvSpPr>
          <p:cNvPr id="220" name="Google Shape;220;p19"/>
          <p:cNvSpPr txBox="1"/>
          <p:nvPr/>
        </p:nvSpPr>
        <p:spPr>
          <a:xfrm>
            <a:off x="594425" y="8868125"/>
            <a:ext cx="106224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Actions on Respiration</a:t>
            </a:r>
            <a:endParaRPr sz="4800">
              <a:latin typeface="Oswald"/>
              <a:ea typeface="Oswald"/>
              <a:cs typeface="Oswald"/>
              <a:sym typeface="Oswald"/>
            </a:endParaRPr>
          </a:p>
        </p:txBody>
      </p:sp>
      <p:sp>
        <p:nvSpPr>
          <p:cNvPr id="221" name="Google Shape;221;p19"/>
          <p:cNvSpPr/>
          <p:nvPr/>
        </p:nvSpPr>
        <p:spPr>
          <a:xfrm>
            <a:off x="188025" y="9186087"/>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2" name="Google Shape;222;p19"/>
          <p:cNvSpPr txBox="1"/>
          <p:nvPr/>
        </p:nvSpPr>
        <p:spPr>
          <a:xfrm>
            <a:off x="188025" y="9651125"/>
            <a:ext cx="13736700" cy="1703100"/>
          </a:xfrm>
          <a:prstGeom prst="rect">
            <a:avLst/>
          </a:prstGeom>
          <a:noFill/>
          <a:ln>
            <a:noFill/>
          </a:ln>
        </p:spPr>
        <p:txBody>
          <a:bodyPr anchorCtr="0" anchor="t" bIns="242375" lIns="242375" spcFirstLastPara="1" rIns="242375" wrap="square" tIns="242375">
            <a:noAutofit/>
          </a:bodyPr>
          <a:lstStyle/>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Increase ventilation rate</a:t>
            </a:r>
            <a:r>
              <a:rPr lang="en" sz="2000">
                <a:solidFill>
                  <a:srgbClr val="999999"/>
                </a:solidFill>
                <a:latin typeface="Times New Roman"/>
                <a:ea typeface="Times New Roman"/>
                <a:cs typeface="Times New Roman"/>
                <a:sym typeface="Times New Roman"/>
              </a:rPr>
              <a:t> (Increased metabolism → Increased CO</a:t>
            </a:r>
            <a:r>
              <a:rPr baseline="-25000" lang="en" sz="2000">
                <a:solidFill>
                  <a:srgbClr val="999999"/>
                </a:solidFill>
                <a:latin typeface="Times New Roman"/>
                <a:ea typeface="Times New Roman"/>
                <a:cs typeface="Times New Roman"/>
                <a:sym typeface="Times New Roman"/>
              </a:rPr>
              <a:t>2</a:t>
            </a:r>
            <a:r>
              <a:rPr lang="en" sz="2000">
                <a:solidFill>
                  <a:srgbClr val="999999"/>
                </a:solidFill>
                <a:latin typeface="Times New Roman"/>
                <a:ea typeface="Times New Roman"/>
                <a:cs typeface="Times New Roman"/>
                <a:sym typeface="Times New Roman"/>
              </a:rPr>
              <a:t>  → Stimulation of respiratory centers to increase ventilation to exhale CO</a:t>
            </a:r>
            <a:r>
              <a:rPr baseline="-25000" lang="en" sz="2000">
                <a:solidFill>
                  <a:srgbClr val="999999"/>
                </a:solidFill>
                <a:latin typeface="Times New Roman"/>
                <a:ea typeface="Times New Roman"/>
                <a:cs typeface="Times New Roman"/>
                <a:sym typeface="Times New Roman"/>
              </a:rPr>
              <a:t>2</a:t>
            </a:r>
            <a:r>
              <a:rPr lang="en" sz="2000">
                <a:solidFill>
                  <a:srgbClr val="999999"/>
                </a:solidFill>
                <a:latin typeface="Times New Roman"/>
                <a:ea typeface="Times New Roman"/>
                <a:cs typeface="Times New Roman"/>
                <a:sym typeface="Times New Roman"/>
              </a:rPr>
              <a:t>)</a:t>
            </a:r>
            <a:endParaRPr sz="2000">
              <a:solidFill>
                <a:srgbClr val="999999"/>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AutoNum type="arabicPeriod"/>
            </a:pPr>
            <a:r>
              <a:rPr lang="en" sz="3000">
                <a:solidFill>
                  <a:schemeClr val="dk1"/>
                </a:solidFill>
                <a:latin typeface="Times New Roman"/>
                <a:ea typeface="Times New Roman"/>
                <a:cs typeface="Times New Roman"/>
                <a:sym typeface="Times New Roman"/>
              </a:rPr>
              <a:t>Increase dissociation of oxygen from hemoglobin by increasing red blood cell 2,3-DPG (2,3 </a:t>
            </a:r>
            <a:r>
              <a:rPr lang="en" sz="3000">
                <a:solidFill>
                  <a:schemeClr val="dk1"/>
                </a:solidFill>
                <a:latin typeface="Times New Roman"/>
                <a:ea typeface="Times New Roman"/>
                <a:cs typeface="Times New Roman"/>
                <a:sym typeface="Times New Roman"/>
              </a:rPr>
              <a:t>diphosphoglycerate</a:t>
            </a:r>
            <a:r>
              <a:rPr lang="en" sz="3000">
                <a:solidFill>
                  <a:schemeClr val="dk1"/>
                </a:solidFill>
                <a:latin typeface="Times New Roman"/>
                <a:ea typeface="Times New Roman"/>
                <a:cs typeface="Times New Roman"/>
                <a:sym typeface="Times New Roman"/>
              </a:rPr>
              <a:t>)</a:t>
            </a:r>
            <a:r>
              <a:rPr lang="en" sz="3000">
                <a:solidFill>
                  <a:srgbClr val="999999"/>
                </a:solidFill>
                <a:latin typeface="Times New Roman"/>
                <a:ea typeface="Times New Roman"/>
                <a:cs typeface="Times New Roman"/>
                <a:sym typeface="Times New Roman"/>
              </a:rPr>
              <a:t>(Direct effect on RBCs)</a:t>
            </a:r>
            <a:endParaRPr sz="3000">
              <a:solidFill>
                <a:srgbClr val="999999"/>
              </a:solidFill>
              <a:latin typeface="Times New Roman"/>
              <a:ea typeface="Times New Roman"/>
              <a:cs typeface="Times New Roman"/>
              <a:sym typeface="Times New Roman"/>
            </a:endParaRPr>
          </a:p>
        </p:txBody>
      </p:sp>
      <p:sp>
        <p:nvSpPr>
          <p:cNvPr id="223" name="Google Shape;223;p19"/>
          <p:cNvSpPr/>
          <p:nvPr/>
        </p:nvSpPr>
        <p:spPr>
          <a:xfrm>
            <a:off x="291038" y="12316425"/>
            <a:ext cx="4881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4" name="Google Shape;224;p19"/>
          <p:cNvSpPr txBox="1"/>
          <p:nvPr/>
        </p:nvSpPr>
        <p:spPr>
          <a:xfrm>
            <a:off x="8886368" y="15119313"/>
            <a:ext cx="4857000" cy="12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highlight>
                  <a:schemeClr val="lt1"/>
                </a:highlight>
                <a:latin typeface="Times New Roman"/>
                <a:ea typeface="Times New Roman"/>
                <a:cs typeface="Times New Roman"/>
                <a:sym typeface="Times New Roman"/>
              </a:rPr>
              <a:t>Figure 6-7</a:t>
            </a:r>
            <a:endParaRPr b="1" sz="3200">
              <a:highlight>
                <a:schemeClr val="lt1"/>
              </a:highlight>
              <a:latin typeface="Times New Roman"/>
              <a:ea typeface="Times New Roman"/>
              <a:cs typeface="Times New Roman"/>
              <a:sym typeface="Times New Roman"/>
            </a:endParaRPr>
          </a:p>
        </p:txBody>
      </p:sp>
      <p:sp>
        <p:nvSpPr>
          <p:cNvPr id="225" name="Google Shape;225;p19"/>
          <p:cNvSpPr txBox="1"/>
          <p:nvPr/>
        </p:nvSpPr>
        <p:spPr>
          <a:xfrm>
            <a:off x="-2300" y="18215241"/>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226" name="Google Shape;226;p19"/>
          <p:cNvSpPr/>
          <p:nvPr/>
        </p:nvSpPr>
        <p:spPr>
          <a:xfrm>
            <a:off x="542800" y="18215233"/>
            <a:ext cx="13585500" cy="4335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227" name="Google Shape;227;p19"/>
          <p:cNvSpPr/>
          <p:nvPr/>
        </p:nvSpPr>
        <p:spPr>
          <a:xfrm>
            <a:off x="-2300" y="18215233"/>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28" name="Google Shape;228;p19"/>
          <p:cNvSpPr txBox="1"/>
          <p:nvPr/>
        </p:nvSpPr>
        <p:spPr>
          <a:xfrm>
            <a:off x="-31300" y="18690358"/>
            <a:ext cx="14097000" cy="571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By activating sympathetics, leading to increased lipolysis by brown adipose tissue, and eventually thermogenesis through heat loss if protons in ETC pass through uncoupling proteins rather than ATPase. Remember that the main goal of Krebs and ETC is to pump protons across a membrane, their passage back into the matrix through ATPase generates ATP.</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0"/>
          <p:cNvSpPr/>
          <p:nvPr/>
        </p:nvSpPr>
        <p:spPr>
          <a:xfrm>
            <a:off x="0" y="656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4" name="Google Shape;234;p20"/>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5" name="Google Shape;235;p20"/>
          <p:cNvSpPr/>
          <p:nvPr/>
        </p:nvSpPr>
        <p:spPr>
          <a:xfrm rot="10800000">
            <a:off x="302750" y="1222450"/>
            <a:ext cx="13446000" cy="10893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6" name="Google Shape;236;p20"/>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237" name="Google Shape;237;p20"/>
          <p:cNvSpPr/>
          <p:nvPr/>
        </p:nvSpPr>
        <p:spPr>
          <a:xfrm>
            <a:off x="780250" y="870050"/>
            <a:ext cx="13316700" cy="4335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8" name="Google Shape;238;p20"/>
          <p:cNvSpPr/>
          <p:nvPr/>
        </p:nvSpPr>
        <p:spPr>
          <a:xfrm>
            <a:off x="283700" y="8700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txBox="1"/>
          <p:nvPr/>
        </p:nvSpPr>
        <p:spPr>
          <a:xfrm>
            <a:off x="331315" y="8609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240" name="Google Shape;240;p20"/>
          <p:cNvSpPr txBox="1"/>
          <p:nvPr/>
        </p:nvSpPr>
        <p:spPr>
          <a:xfrm>
            <a:off x="929925" y="656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HYPERTHYROIDISM &amp; HYPOTHYROIDISM </a:t>
            </a:r>
            <a:endParaRPr sz="3200">
              <a:solidFill>
                <a:srgbClr val="FFFFFF"/>
              </a:solidFill>
              <a:latin typeface="Oswald"/>
              <a:ea typeface="Oswald"/>
              <a:cs typeface="Oswald"/>
              <a:sym typeface="Oswald"/>
            </a:endParaRPr>
          </a:p>
        </p:txBody>
      </p:sp>
      <p:sp>
        <p:nvSpPr>
          <p:cNvPr id="241" name="Google Shape;241;p20"/>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242" name="Google Shape;242;p20"/>
          <p:cNvSpPr txBox="1"/>
          <p:nvPr/>
        </p:nvSpPr>
        <p:spPr>
          <a:xfrm>
            <a:off x="545100" y="1255900"/>
            <a:ext cx="12219600" cy="1089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b="1" lang="en" sz="1800">
                <a:latin typeface="Times New Roman"/>
                <a:ea typeface="Times New Roman"/>
                <a:cs typeface="Times New Roman"/>
                <a:sym typeface="Times New Roman"/>
              </a:rPr>
              <a:t>Describe pathophysiology behind the causes of hyper-hypothyroidism. </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b="1" lang="en" sz="1800">
                <a:latin typeface="Times New Roman"/>
                <a:ea typeface="Times New Roman"/>
                <a:cs typeface="Times New Roman"/>
                <a:sym typeface="Times New Roman"/>
              </a:rPr>
              <a:t>Describe pathophysiology behind the  signs and symptoms of hyper &amp; hypothyroidism.</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b="1" lang="en" sz="1800">
                <a:latin typeface="Times New Roman"/>
                <a:ea typeface="Times New Roman"/>
                <a:cs typeface="Times New Roman"/>
                <a:sym typeface="Times New Roman"/>
              </a:rPr>
              <a:t>List the treatment</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b="1" sz="1800">
              <a:latin typeface="Times New Roman"/>
              <a:ea typeface="Times New Roman"/>
              <a:cs typeface="Times New Roman"/>
              <a:sym typeface="Times New Roman"/>
            </a:endParaRPr>
          </a:p>
          <a:p>
            <a:pPr indent="0" lvl="0" marL="457200" rtl="0" algn="l">
              <a:spcBef>
                <a:spcPts val="0"/>
              </a:spcBef>
              <a:spcAft>
                <a:spcPts val="0"/>
              </a:spcAft>
              <a:buNone/>
            </a:pPr>
            <a:r>
              <a:t/>
            </a:r>
            <a:endParaRPr sz="1800"/>
          </a:p>
        </p:txBody>
      </p:sp>
      <p:graphicFrame>
        <p:nvGraphicFramePr>
          <p:cNvPr id="243" name="Google Shape;243;p20"/>
          <p:cNvGraphicFramePr/>
          <p:nvPr/>
        </p:nvGraphicFramePr>
        <p:xfrm>
          <a:off x="342900" y="2432038"/>
          <a:ext cx="3000000" cy="3000000"/>
        </p:xfrm>
        <a:graphic>
          <a:graphicData uri="http://schemas.openxmlformats.org/drawingml/2006/table">
            <a:tbl>
              <a:tblPr>
                <a:noFill/>
                <a:tableStyleId>{E9BC3712-00B0-43BC-AE9D-718B30E17731}</a:tableStyleId>
              </a:tblPr>
              <a:tblGrid>
                <a:gridCol w="2679075"/>
                <a:gridCol w="10766925"/>
              </a:tblGrid>
              <a:tr h="1954850">
                <a:tc gridSpan="2">
                  <a:txBody>
                    <a:bodyPr/>
                    <a:lstStyle/>
                    <a:p>
                      <a:pPr indent="0" lvl="0" marL="0" rtl="0" algn="ctr">
                        <a:spcBef>
                          <a:spcPts val="0"/>
                        </a:spcBef>
                        <a:spcAft>
                          <a:spcPts val="0"/>
                        </a:spcAft>
                        <a:buNone/>
                      </a:pPr>
                      <a:r>
                        <a:rPr lang="en" sz="4800">
                          <a:solidFill>
                            <a:srgbClr val="F1C232"/>
                          </a:solidFill>
                          <a:latin typeface="Oswald"/>
                          <a:ea typeface="Oswald"/>
                          <a:cs typeface="Oswald"/>
                          <a:sym typeface="Oswald"/>
                        </a:rPr>
                        <a:t>Hyperthyroidism </a:t>
                      </a:r>
                      <a:endParaRPr sz="4800">
                        <a:solidFill>
                          <a:srgbClr val="F1C232"/>
                        </a:solidFill>
                        <a:latin typeface="Oswald"/>
                        <a:ea typeface="Oswald"/>
                        <a:cs typeface="Oswald"/>
                        <a:sym typeface="Oswald"/>
                      </a:endParaRPr>
                    </a:p>
                    <a:p>
                      <a:pPr indent="0" lvl="0" marL="0" rtl="0" algn="ctr">
                        <a:spcBef>
                          <a:spcPts val="0"/>
                        </a:spcBef>
                        <a:spcAft>
                          <a:spcPts val="0"/>
                        </a:spcAft>
                        <a:buNone/>
                      </a:pPr>
                      <a:r>
                        <a:rPr lang="en" sz="2300">
                          <a:solidFill>
                            <a:srgbClr val="F1C232"/>
                          </a:solidFill>
                          <a:latin typeface="Oswald"/>
                          <a:ea typeface="Oswald"/>
                          <a:cs typeface="Oswald"/>
                          <a:sym typeface="Oswald"/>
                        </a:rPr>
                        <a:t>(Overactivity of the thyroid gland)</a:t>
                      </a:r>
                      <a:endParaRPr sz="2300">
                        <a:solidFill>
                          <a:srgbClr val="F1C232"/>
                        </a:solidFill>
                        <a:latin typeface="Oswald"/>
                        <a:ea typeface="Oswald"/>
                        <a:cs typeface="Oswald"/>
                        <a:sym typeface="Oswald"/>
                      </a:endParaRPr>
                    </a:p>
                    <a:p>
                      <a:pPr indent="-374650" lvl="0" marL="457200" rtl="0" algn="ctr">
                        <a:spcBef>
                          <a:spcPts val="0"/>
                        </a:spcBef>
                        <a:spcAft>
                          <a:spcPts val="0"/>
                        </a:spcAft>
                        <a:buClr>
                          <a:srgbClr val="F1C232"/>
                        </a:buClr>
                        <a:buSzPts val="2300"/>
                        <a:buFont typeface="Oswald"/>
                        <a:buChar char="-"/>
                      </a:pPr>
                      <a:r>
                        <a:rPr lang="en" sz="2300">
                          <a:solidFill>
                            <a:srgbClr val="F1C232"/>
                          </a:solidFill>
                          <a:latin typeface="Oswald"/>
                          <a:ea typeface="Oswald"/>
                          <a:cs typeface="Oswald"/>
                          <a:sym typeface="Oswald"/>
                        </a:rPr>
                        <a:t>Five to ten times increase in secretion</a:t>
                      </a:r>
                      <a:endParaRPr sz="2300">
                        <a:solidFill>
                          <a:srgbClr val="F1C232"/>
                        </a:solidFill>
                        <a:latin typeface="Oswald"/>
                        <a:ea typeface="Oswald"/>
                        <a:cs typeface="Oswald"/>
                        <a:sym typeface="Oswald"/>
                      </a:endParaRPr>
                    </a:p>
                    <a:p>
                      <a:pPr indent="-374650" lvl="0" marL="457200" rtl="0" algn="ctr">
                        <a:spcBef>
                          <a:spcPts val="0"/>
                        </a:spcBef>
                        <a:spcAft>
                          <a:spcPts val="0"/>
                        </a:spcAft>
                        <a:buClr>
                          <a:srgbClr val="F1C232"/>
                        </a:buClr>
                        <a:buSzPts val="2300"/>
                        <a:buFont typeface="Oswald"/>
                        <a:buChar char="-"/>
                      </a:pPr>
                      <a:r>
                        <a:rPr lang="en" sz="2300">
                          <a:solidFill>
                            <a:srgbClr val="F1C232"/>
                          </a:solidFill>
                          <a:latin typeface="Oswald"/>
                          <a:ea typeface="Oswald"/>
                          <a:cs typeface="Oswald"/>
                          <a:sym typeface="Oswald"/>
                        </a:rPr>
                        <a:t>Two to three times increase in size</a:t>
                      </a:r>
                      <a:endParaRPr sz="4800">
                        <a:solidFill>
                          <a:srgbClr val="F1C232"/>
                        </a:solidFill>
                        <a:latin typeface="Oswald"/>
                        <a:ea typeface="Oswald"/>
                        <a:cs typeface="Oswald"/>
                        <a:sym typeface="Oswald"/>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EEEEE"/>
                    </a:solidFill>
                  </a:tcPr>
                </a:tc>
                <a:tc hMerge="1"/>
              </a:tr>
              <a:tr h="2973800">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Causes</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355600" lvl="0" marL="457200" rtl="0" algn="l">
                        <a:lnSpc>
                          <a:spcPct val="115000"/>
                        </a:lnSpc>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Graves’ Disease (95% of cases of hyperthyroidism) </a:t>
                      </a:r>
                      <a:endParaRPr b="1" sz="20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000">
                          <a:latin typeface="Times New Roman"/>
                          <a:ea typeface="Times New Roman"/>
                          <a:cs typeface="Times New Roman"/>
                          <a:sym typeface="Times New Roman"/>
                        </a:rPr>
                        <a:t>An autoimmune disorder characterized by thyroid-stimulating immunoglobulin.</a:t>
                      </a:r>
                      <a:r>
                        <a:rPr baseline="30000" lang="en" sz="2000">
                          <a:latin typeface="Times New Roman"/>
                          <a:ea typeface="Times New Roman"/>
                          <a:cs typeface="Times New Roman"/>
                          <a:sym typeface="Times New Roman"/>
                        </a:rPr>
                        <a:t>1</a:t>
                      </a:r>
                      <a:r>
                        <a:rPr lang="en"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Thyroid tumor (95% benign, 5% malignant)</a:t>
                      </a:r>
                      <a:endParaRPr b="1" sz="20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000">
                          <a:solidFill>
                            <a:srgbClr val="000000"/>
                          </a:solidFill>
                          <a:latin typeface="Times New Roman"/>
                          <a:ea typeface="Times New Roman"/>
                          <a:cs typeface="Times New Roman"/>
                          <a:sym typeface="Times New Roman"/>
                        </a:rPr>
                        <a:t>History of head and neck irradiation and family history</a:t>
                      </a:r>
                      <a:endParaRPr sz="2000">
                        <a:solidFill>
                          <a:srgbClr val="000000"/>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rgbClr val="000000"/>
                        </a:buClr>
                        <a:buSzPts val="2000"/>
                        <a:buFont typeface="Times New Roman"/>
                        <a:buAutoNum type="arabicPeriod"/>
                      </a:pPr>
                      <a:r>
                        <a:rPr b="1" lang="en" sz="2000">
                          <a:solidFill>
                            <a:srgbClr val="000000"/>
                          </a:solidFill>
                          <a:latin typeface="Times New Roman"/>
                          <a:ea typeface="Times New Roman"/>
                          <a:cs typeface="Times New Roman"/>
                          <a:sym typeface="Times New Roman"/>
                        </a:rPr>
                        <a:t>Exogenous T4 and T3</a:t>
                      </a:r>
                      <a:endParaRPr b="1" sz="2000">
                        <a:solidFill>
                          <a:srgbClr val="000000"/>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rgbClr val="000000"/>
                        </a:buClr>
                        <a:buSzPts val="2000"/>
                        <a:buFont typeface="Times New Roman"/>
                        <a:buAutoNum type="arabicPeriod"/>
                      </a:pPr>
                      <a:r>
                        <a:rPr b="1" lang="en" sz="2000">
                          <a:solidFill>
                            <a:srgbClr val="000000"/>
                          </a:solidFill>
                          <a:latin typeface="Times New Roman"/>
                          <a:ea typeface="Times New Roman"/>
                          <a:cs typeface="Times New Roman"/>
                          <a:sym typeface="Times New Roman"/>
                        </a:rPr>
                        <a:t>Excess TSH secretion</a:t>
                      </a:r>
                      <a:endParaRPr b="1" sz="2000">
                        <a:solidFill>
                          <a:srgbClr val="000000"/>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Disease of </a:t>
                      </a:r>
                      <a:r>
                        <a:rPr lang="en" sz="2000">
                          <a:latin typeface="Times New Roman"/>
                          <a:ea typeface="Times New Roman"/>
                          <a:cs typeface="Times New Roman"/>
                          <a:sym typeface="Times New Roman"/>
                        </a:rPr>
                        <a:t>the hypothalamus (TRH)</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Clr>
                          <a:srgbClr val="000000"/>
                        </a:buClr>
                        <a:buSzPts val="2000"/>
                        <a:buFont typeface="Times New Roman"/>
                        <a:buChar char="-"/>
                      </a:pPr>
                      <a:r>
                        <a:rPr lang="en" sz="2000">
                          <a:latin typeface="Times New Roman"/>
                          <a:ea typeface="Times New Roman"/>
                          <a:cs typeface="Times New Roman"/>
                          <a:sym typeface="Times New Roman"/>
                        </a:rPr>
                        <a:t>Diseases of pituitary (TSH)</a:t>
                      </a:r>
                      <a:endParaRPr sz="2000">
                        <a:latin typeface="Times New Roman"/>
                        <a:ea typeface="Times New Roman"/>
                        <a:cs typeface="Times New Roman"/>
                        <a:sym typeface="Times New Roman"/>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516675">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Signs and Symptoms </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1228375">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Diagnosis and Investigation</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000000"/>
                          </a:solidFill>
                          <a:latin typeface="Times New Roman"/>
                          <a:ea typeface="Times New Roman"/>
                          <a:cs typeface="Times New Roman"/>
                          <a:sym typeface="Times New Roman"/>
                        </a:rPr>
                        <a:t> </a:t>
                      </a:r>
                      <a:r>
                        <a:rPr b="1" lang="en" sz="1800">
                          <a:solidFill>
                            <a:srgbClr val="000000"/>
                          </a:solidFill>
                          <a:latin typeface="Times New Roman"/>
                          <a:ea typeface="Times New Roman"/>
                          <a:cs typeface="Times New Roman"/>
                          <a:sym typeface="Times New Roman"/>
                        </a:rPr>
                        <a:t>Serum T3, T4 and TSH measurement:</a:t>
                      </a:r>
                      <a:endParaRPr b="1"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rabicPeriod"/>
                      </a:pPr>
                      <a:r>
                        <a:rPr lang="en" sz="1800">
                          <a:latin typeface="Times New Roman"/>
                          <a:ea typeface="Times New Roman"/>
                          <a:cs typeface="Times New Roman"/>
                          <a:sym typeface="Times New Roman"/>
                        </a:rPr>
                        <a:t>In primary hyperthyroidism: High T3, T4  and low TSH .</a:t>
                      </a:r>
                      <a:endParaRPr sz="1800">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rabicPeriod"/>
                      </a:pPr>
                      <a:r>
                        <a:rPr lang="en" sz="1800">
                          <a:latin typeface="Times New Roman"/>
                          <a:ea typeface="Times New Roman"/>
                          <a:cs typeface="Times New Roman"/>
                          <a:sym typeface="Times New Roman"/>
                        </a:rPr>
                        <a:t>In secondary hyperthyroidism: High T3, T4 and high TSH.</a:t>
                      </a:r>
                      <a:endParaRPr sz="18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960850">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Treatment</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342900" lvl="0" marL="457200" rtl="0" algn="l">
                        <a:spcBef>
                          <a:spcPts val="0"/>
                        </a:spcBef>
                        <a:spcAft>
                          <a:spcPts val="0"/>
                        </a:spcAft>
                        <a:buClr>
                          <a:srgbClr val="000000"/>
                        </a:buClr>
                        <a:buSzPts val="1800"/>
                        <a:buFont typeface="Times New Roman"/>
                        <a:buAutoNum type="arabicPeriod"/>
                      </a:pPr>
                      <a:r>
                        <a:rPr b="1" lang="en" sz="1800">
                          <a:solidFill>
                            <a:srgbClr val="000000"/>
                          </a:solidFill>
                          <a:latin typeface="Times New Roman"/>
                          <a:ea typeface="Times New Roman"/>
                          <a:cs typeface="Times New Roman"/>
                          <a:sym typeface="Times New Roman"/>
                        </a:rPr>
                        <a:t>Medical therapy</a:t>
                      </a:r>
                      <a:r>
                        <a:rPr lang="en"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lang="en" sz="1800">
                          <a:solidFill>
                            <a:srgbClr val="45818E"/>
                          </a:solidFill>
                          <a:latin typeface="Times New Roman"/>
                          <a:ea typeface="Times New Roman"/>
                          <a:cs typeface="Times New Roman"/>
                          <a:sym typeface="Times New Roman"/>
                        </a:rPr>
                        <a:t>Propylthiouracil:</a:t>
                      </a:r>
                      <a:r>
                        <a:rPr lang="en" sz="1800">
                          <a:solidFill>
                            <a:srgbClr val="000000"/>
                          </a:solidFill>
                          <a:latin typeface="Times New Roman"/>
                          <a:ea typeface="Times New Roman"/>
                          <a:cs typeface="Times New Roman"/>
                          <a:sym typeface="Times New Roman"/>
                        </a:rPr>
                        <a:t> Start monthly with 3-4 monthly monitoring. </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Inhibits thyroid peroxidase </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674EA7"/>
                        </a:buClr>
                        <a:buSzPts val="1800"/>
                        <a:buFont typeface="Times New Roman"/>
                        <a:buAutoNum type="arabicPeriod"/>
                      </a:pPr>
                      <a:r>
                        <a:rPr b="1" lang="en" sz="1800">
                          <a:solidFill>
                            <a:srgbClr val="674EA7"/>
                          </a:solidFill>
                          <a:latin typeface="Times New Roman"/>
                          <a:ea typeface="Times New Roman"/>
                          <a:cs typeface="Times New Roman"/>
                          <a:sym typeface="Times New Roman"/>
                        </a:rPr>
                        <a:t>Radioactive</a:t>
                      </a:r>
                      <a:r>
                        <a:rPr lang="en" sz="1800">
                          <a:solidFill>
                            <a:srgbClr val="674EA7"/>
                          </a:solidFill>
                          <a:latin typeface="Times New Roman"/>
                          <a:ea typeface="Times New Roman"/>
                          <a:cs typeface="Times New Roman"/>
                          <a:sym typeface="Times New Roman"/>
                        </a:rPr>
                        <a:t> </a:t>
                      </a:r>
                      <a:r>
                        <a:rPr b="1" lang="en" sz="1800">
                          <a:solidFill>
                            <a:srgbClr val="674EA7"/>
                          </a:solidFill>
                          <a:latin typeface="Times New Roman"/>
                          <a:ea typeface="Times New Roman"/>
                          <a:cs typeface="Times New Roman"/>
                          <a:sym typeface="Times New Roman"/>
                        </a:rPr>
                        <a:t>iodine</a:t>
                      </a:r>
                      <a:r>
                        <a:rPr b="1" baseline="30000" lang="en" sz="1800">
                          <a:solidFill>
                            <a:srgbClr val="674EA7"/>
                          </a:solidFill>
                          <a:latin typeface="Times New Roman"/>
                          <a:ea typeface="Times New Roman"/>
                          <a:cs typeface="Times New Roman"/>
                          <a:sym typeface="Times New Roman"/>
                        </a:rPr>
                        <a:t>4</a:t>
                      </a:r>
                      <a:endParaRPr b="1" baseline="30000" sz="1800">
                        <a:solidFill>
                          <a:srgbClr val="674EA7"/>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rabicPeriod"/>
                      </a:pPr>
                      <a:r>
                        <a:rPr lang="en" sz="1800">
                          <a:solidFill>
                            <a:srgbClr val="000000"/>
                          </a:solidFill>
                          <a:latin typeface="Times New Roman"/>
                          <a:ea typeface="Times New Roman"/>
                          <a:cs typeface="Times New Roman"/>
                          <a:sym typeface="Times New Roman"/>
                        </a:rPr>
                        <a:t> </a:t>
                      </a:r>
                      <a:r>
                        <a:rPr b="1" lang="en" sz="1800">
                          <a:solidFill>
                            <a:srgbClr val="000000"/>
                          </a:solidFill>
                          <a:latin typeface="Times New Roman"/>
                          <a:ea typeface="Times New Roman"/>
                          <a:cs typeface="Times New Roman"/>
                          <a:sym typeface="Times New Roman"/>
                        </a:rPr>
                        <a:t>Surgery</a:t>
                      </a:r>
                      <a:r>
                        <a:rPr lang="en" sz="1800">
                          <a:solidFill>
                            <a:srgbClr val="000000"/>
                          </a:solidFill>
                          <a:latin typeface="Times New Roman"/>
                          <a:ea typeface="Times New Roman"/>
                          <a:cs typeface="Times New Roman"/>
                          <a:sym typeface="Times New Roman"/>
                        </a:rPr>
                        <a:t>: Subtotal thyroidectomy</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rgbClr val="000000"/>
                          </a:solidFill>
                          <a:latin typeface="Times New Roman"/>
                          <a:ea typeface="Times New Roman"/>
                          <a:cs typeface="Times New Roman"/>
                          <a:sym typeface="Times New Roman"/>
                        </a:rPr>
                        <a:t>Indications: </a:t>
                      </a:r>
                      <a:endParaRPr b="1"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lphaLcParenR"/>
                      </a:pPr>
                      <a:r>
                        <a:rPr lang="en" sz="1800">
                          <a:solidFill>
                            <a:srgbClr val="000000"/>
                          </a:solidFill>
                          <a:latin typeface="Times New Roman"/>
                          <a:ea typeface="Times New Roman"/>
                          <a:cs typeface="Times New Roman"/>
                          <a:sym typeface="Times New Roman"/>
                        </a:rPr>
                        <a:t>Relapse after medical treatment. </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lphaLcParenR"/>
                      </a:pPr>
                      <a:r>
                        <a:rPr lang="en" sz="1800">
                          <a:solidFill>
                            <a:srgbClr val="000000"/>
                          </a:solidFill>
                          <a:latin typeface="Times New Roman"/>
                          <a:ea typeface="Times New Roman"/>
                          <a:cs typeface="Times New Roman"/>
                          <a:sym typeface="Times New Roman"/>
                        </a:rPr>
                        <a:t>Drug intolerance</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lphaLcParenR"/>
                      </a:pPr>
                      <a:r>
                        <a:rPr lang="en" sz="1800">
                          <a:solidFill>
                            <a:srgbClr val="000000"/>
                          </a:solidFill>
                          <a:latin typeface="Times New Roman"/>
                          <a:ea typeface="Times New Roman"/>
                          <a:cs typeface="Times New Roman"/>
                          <a:sym typeface="Times New Roman"/>
                        </a:rPr>
                        <a:t>Cosmetic</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lphaLcParenR"/>
                      </a:pPr>
                      <a:r>
                        <a:rPr lang="en" sz="1800">
                          <a:solidFill>
                            <a:srgbClr val="000000"/>
                          </a:solidFill>
                          <a:latin typeface="Times New Roman"/>
                          <a:ea typeface="Times New Roman"/>
                          <a:cs typeface="Times New Roman"/>
                          <a:sym typeface="Times New Roman"/>
                        </a:rPr>
                        <a:t>Suspected malignancy</a:t>
                      </a:r>
                      <a:endParaRPr sz="1800">
                        <a:solidFill>
                          <a:srgbClr val="000000"/>
                        </a:solidFill>
                      </a:endParaRPr>
                    </a:p>
                    <a:p>
                      <a:pPr indent="0" lvl="0" marL="0" rtl="0" algn="l">
                        <a:spcBef>
                          <a:spcPts val="0"/>
                        </a:spcBef>
                        <a:spcAft>
                          <a:spcPts val="0"/>
                        </a:spcAft>
                        <a:buNone/>
                      </a:pPr>
                      <a:r>
                        <a:t/>
                      </a:r>
                      <a:endParaRPr sz="18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721850">
                <a:tc gridSpan="2">
                  <a:txBody>
                    <a:bodyPr/>
                    <a:lstStyle/>
                    <a:p>
                      <a:pPr indent="0" lvl="0" marL="0" rtl="0" algn="ctr">
                        <a:spcBef>
                          <a:spcPts val="0"/>
                        </a:spcBef>
                        <a:spcAft>
                          <a:spcPts val="0"/>
                        </a:spcAft>
                        <a:buNone/>
                      </a:pPr>
                      <a:r>
                        <a:rPr b="1" lang="en" sz="2300">
                          <a:latin typeface="Times New Roman"/>
                          <a:ea typeface="Times New Roman"/>
                          <a:cs typeface="Times New Roman"/>
                          <a:sym typeface="Times New Roman"/>
                        </a:rPr>
                        <a:t>Women:Men ratio (8:1)</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3F3F3"/>
                    </a:solidFill>
                  </a:tcPr>
                </a:tc>
                <a:tc hMerge="1"/>
              </a:tr>
            </a:tbl>
          </a:graphicData>
        </a:graphic>
      </p:graphicFrame>
      <p:sp>
        <p:nvSpPr>
          <p:cNvPr id="244" name="Google Shape;244;p20"/>
          <p:cNvSpPr txBox="1"/>
          <p:nvPr/>
        </p:nvSpPr>
        <p:spPr>
          <a:xfrm>
            <a:off x="3153125" y="7407850"/>
            <a:ext cx="5429700" cy="16335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Times New Roman"/>
              <a:buAutoNum type="arabicPeriod"/>
            </a:pPr>
            <a:r>
              <a:rPr b="1" lang="en" sz="1900">
                <a:solidFill>
                  <a:srgbClr val="000000"/>
                </a:solidFill>
                <a:latin typeface="Times New Roman"/>
                <a:ea typeface="Times New Roman"/>
                <a:cs typeface="Times New Roman"/>
                <a:sym typeface="Times New Roman"/>
              </a:rPr>
              <a:t>Goiter (95%)</a:t>
            </a:r>
            <a:endParaRPr b="1"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AutoNum type="arabicPeriod"/>
            </a:pPr>
            <a:r>
              <a:rPr b="1" lang="en" sz="1900">
                <a:solidFill>
                  <a:srgbClr val="000000"/>
                </a:solidFill>
                <a:latin typeface="Times New Roman"/>
                <a:ea typeface="Times New Roman"/>
                <a:cs typeface="Times New Roman"/>
                <a:sym typeface="Times New Roman"/>
              </a:rPr>
              <a:t>Skin</a:t>
            </a:r>
            <a:endParaRPr b="1"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Smooth, warm (heat intolerant)</a:t>
            </a:r>
            <a:endParaRPr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Moist skin, night sweating.</a:t>
            </a:r>
            <a:endParaRPr sz="1900">
              <a:solidFill>
                <a:srgbClr val="00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AutoNum type="arabicPeriod"/>
            </a:pPr>
            <a:r>
              <a:rPr b="1" lang="en" sz="1900">
                <a:solidFill>
                  <a:srgbClr val="000000"/>
                </a:solidFill>
                <a:latin typeface="Times New Roman"/>
                <a:ea typeface="Times New Roman"/>
                <a:cs typeface="Times New Roman"/>
                <a:sym typeface="Times New Roman"/>
              </a:rPr>
              <a:t>Musculoskeletal: </a:t>
            </a:r>
            <a:r>
              <a:rPr lang="en" sz="1900">
                <a:solidFill>
                  <a:srgbClr val="000000"/>
                </a:solidFill>
                <a:latin typeface="Times New Roman"/>
                <a:ea typeface="Times New Roman"/>
                <a:cs typeface="Times New Roman"/>
                <a:sym typeface="Times New Roman"/>
              </a:rPr>
              <a:t>Muscle atrophy. </a:t>
            </a:r>
            <a:endParaRPr sz="1900">
              <a:solidFill>
                <a:srgbClr val="00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AutoNum type="arabicPeriod"/>
            </a:pPr>
            <a:r>
              <a:rPr b="1" lang="en" sz="1900">
                <a:solidFill>
                  <a:srgbClr val="000000"/>
                </a:solidFill>
                <a:latin typeface="Times New Roman"/>
                <a:ea typeface="Times New Roman"/>
                <a:cs typeface="Times New Roman"/>
                <a:sym typeface="Times New Roman"/>
              </a:rPr>
              <a:t>Neurological</a:t>
            </a:r>
            <a:endParaRPr b="1"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Tremor.</a:t>
            </a:r>
            <a:r>
              <a:rPr baseline="30000" lang="en" sz="1900">
                <a:solidFill>
                  <a:srgbClr val="000000"/>
                </a:solidFill>
                <a:latin typeface="Times New Roman"/>
                <a:ea typeface="Times New Roman"/>
                <a:cs typeface="Times New Roman"/>
                <a:sym typeface="Times New Roman"/>
              </a:rPr>
              <a:t>2</a:t>
            </a:r>
            <a:r>
              <a:rPr lang="en" sz="1900">
                <a:solidFill>
                  <a:srgbClr val="000000"/>
                </a:solidFill>
                <a:latin typeface="Times New Roman"/>
                <a:ea typeface="Times New Roman"/>
                <a:cs typeface="Times New Roman"/>
                <a:sym typeface="Times New Roman"/>
              </a:rPr>
              <a:t> </a:t>
            </a:r>
            <a:endParaRPr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Enhanced reflexes</a:t>
            </a:r>
            <a:r>
              <a:rPr baseline="30000" lang="en" sz="1900">
                <a:solidFill>
                  <a:srgbClr val="000000"/>
                </a:solidFill>
                <a:latin typeface="Times New Roman"/>
                <a:ea typeface="Times New Roman"/>
                <a:cs typeface="Times New Roman"/>
                <a:sym typeface="Times New Roman"/>
              </a:rPr>
              <a:t>2</a:t>
            </a:r>
            <a:endParaRPr baseline="30000" sz="1900">
              <a:solidFill>
                <a:srgbClr val="000000"/>
              </a:solidFill>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Irritability.</a:t>
            </a:r>
            <a:endParaRPr sz="19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9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rgbClr val="000000"/>
                </a:solidFill>
                <a:latin typeface="Times New Roman"/>
                <a:ea typeface="Times New Roman"/>
                <a:cs typeface="Times New Roman"/>
                <a:sym typeface="Times New Roman"/>
              </a:rPr>
              <a:t> 5.    Gonads: </a:t>
            </a:r>
            <a:r>
              <a:rPr lang="en" sz="1800">
                <a:solidFill>
                  <a:srgbClr val="000000"/>
                </a:solidFill>
                <a:latin typeface="Times New Roman"/>
                <a:ea typeface="Times New Roman"/>
                <a:cs typeface="Times New Roman"/>
                <a:sym typeface="Times New Roman"/>
              </a:rPr>
              <a:t>Menstrual cycle disturbance</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rgbClr val="45818E"/>
                </a:solidFill>
                <a:latin typeface="Times New Roman"/>
                <a:ea typeface="Times New Roman"/>
                <a:cs typeface="Times New Roman"/>
                <a:sym typeface="Times New Roman"/>
              </a:rPr>
              <a:t> 6.     Renal: </a:t>
            </a:r>
            <a:r>
              <a:rPr lang="en" sz="1800">
                <a:solidFill>
                  <a:srgbClr val="45818E"/>
                </a:solidFill>
                <a:latin typeface="Times New Roman"/>
                <a:ea typeface="Times New Roman"/>
                <a:cs typeface="Times New Roman"/>
                <a:sym typeface="Times New Roman"/>
              </a:rPr>
              <a:t>Increased GRF </a:t>
            </a:r>
            <a:r>
              <a:rPr lang="en" sz="1800">
                <a:solidFill>
                  <a:srgbClr val="000000"/>
                </a:solidFill>
                <a:latin typeface="Times New Roman"/>
                <a:ea typeface="Times New Roman"/>
                <a:cs typeface="Times New Roman"/>
                <a:sym typeface="Times New Roman"/>
              </a:rPr>
              <a:t>.</a:t>
            </a:r>
            <a:endParaRPr sz="1900">
              <a:solidFill>
                <a:srgbClr val="00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1900">
              <a:solidFill>
                <a:srgbClr val="000000"/>
              </a:solidFill>
            </a:endParaRPr>
          </a:p>
        </p:txBody>
      </p:sp>
      <p:sp>
        <p:nvSpPr>
          <p:cNvPr id="245" name="Google Shape;245;p20"/>
          <p:cNvSpPr txBox="1"/>
          <p:nvPr/>
        </p:nvSpPr>
        <p:spPr>
          <a:xfrm>
            <a:off x="9116225" y="7407850"/>
            <a:ext cx="4672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latin typeface="Times New Roman"/>
                <a:ea typeface="Times New Roman"/>
                <a:cs typeface="Times New Roman"/>
                <a:sym typeface="Times New Roman"/>
              </a:rPr>
              <a:t>7.    Cardiovascular</a:t>
            </a:r>
            <a:endParaRPr b="1"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Increase heart rate</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Increase stroke volume</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Arrhythmias</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Hypertension</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rgbClr val="000000"/>
                </a:solidFill>
                <a:latin typeface="Times New Roman"/>
                <a:ea typeface="Times New Roman"/>
                <a:cs typeface="Times New Roman"/>
                <a:sym typeface="Times New Roman"/>
              </a:rPr>
              <a:t>8.    G.I tract</a:t>
            </a:r>
            <a:endParaRPr b="1"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Weight loss, increased appetite</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Diarrhea.</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800">
                <a:solidFill>
                  <a:srgbClr val="000000"/>
                </a:solidFill>
                <a:latin typeface="Times New Roman"/>
                <a:ea typeface="Times New Roman"/>
                <a:cs typeface="Times New Roman"/>
                <a:sym typeface="Times New Roman"/>
              </a:rPr>
              <a:t>9.    Exophthalmos</a:t>
            </a:r>
            <a:r>
              <a:rPr b="1" baseline="30000" lang="en" sz="1800">
                <a:solidFill>
                  <a:srgbClr val="000000"/>
                </a:solidFill>
                <a:latin typeface="Times New Roman"/>
                <a:ea typeface="Times New Roman"/>
                <a:cs typeface="Times New Roman"/>
                <a:sym typeface="Times New Roman"/>
              </a:rPr>
              <a:t>3</a:t>
            </a:r>
            <a:endParaRPr b="1" baseline="30000"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000000"/>
                </a:solidFill>
                <a:latin typeface="Times New Roman"/>
                <a:ea typeface="Times New Roman"/>
                <a:cs typeface="Times New Roman"/>
                <a:sym typeface="Times New Roman"/>
              </a:rPr>
              <a:t>-     Anxious staring expression.</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000000"/>
                </a:solidFill>
                <a:latin typeface="Times New Roman"/>
                <a:ea typeface="Times New Roman"/>
                <a:cs typeface="Times New Roman"/>
                <a:sym typeface="Times New Roman"/>
              </a:rPr>
              <a:t>-     Protrusion of eyeballs.</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B45F06"/>
                </a:solidFill>
                <a:latin typeface="Times New Roman"/>
                <a:ea typeface="Times New Roman"/>
                <a:cs typeface="Times New Roman"/>
                <a:sym typeface="Times New Roman"/>
              </a:rPr>
              <a:t>-   </a:t>
            </a:r>
            <a:r>
              <a:rPr lang="en" sz="1600">
                <a:solidFill>
                  <a:srgbClr val="B45F06"/>
                </a:solidFill>
                <a:latin typeface="Times New Roman"/>
                <a:ea typeface="Times New Roman"/>
                <a:cs typeface="Times New Roman"/>
                <a:sym typeface="Times New Roman"/>
              </a:rPr>
              <a:t>  This can cause extreme protrusion with stretching of the optic nerve, resulting in visual defects. Due to edema and wasting of extraocular muscles. </a:t>
            </a:r>
            <a:r>
              <a:rPr baseline="30000" lang="en" sz="1600">
                <a:solidFill>
                  <a:srgbClr val="B45F06"/>
                </a:solidFill>
                <a:latin typeface="Times New Roman"/>
                <a:ea typeface="Times New Roman"/>
                <a:cs typeface="Times New Roman"/>
                <a:sym typeface="Times New Roman"/>
              </a:rPr>
              <a:t>2</a:t>
            </a:r>
            <a:endParaRPr baseline="30000" sz="16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p>
        </p:txBody>
      </p:sp>
      <p:sp>
        <p:nvSpPr>
          <p:cNvPr id="246" name="Google Shape;246;p20"/>
          <p:cNvSpPr/>
          <p:nvPr/>
        </p:nvSpPr>
        <p:spPr>
          <a:xfrm>
            <a:off x="0" y="173701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7" name="Google Shape;247;p20"/>
          <p:cNvSpPr/>
          <p:nvPr/>
        </p:nvSpPr>
        <p:spPr>
          <a:xfrm>
            <a:off x="545100" y="17370100"/>
            <a:ext cx="13585500" cy="4335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sp>
        <p:nvSpPr>
          <p:cNvPr id="248" name="Google Shape;248;p20"/>
          <p:cNvSpPr txBox="1"/>
          <p:nvPr/>
        </p:nvSpPr>
        <p:spPr>
          <a:xfrm>
            <a:off x="-35600" y="17847225"/>
            <a:ext cx="14097000" cy="433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They have a prolonged effect on the thyroid gland lasting up to 12 hours, in contrast, TSH’s stimulating effect last for little more than an hour. The proposed mechanism for the development of antibodies is the release of sequestered antigens (a mechanism for autoimmunity)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Due to increased neuronal activity, this includes faster depolarization (increased transcription of Na/K-ATPase, resulting in a reactive neuron. The cerebellum and basal ganglia are affected, resulting in prolonged neuronal synapses leading to tremors.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In Graves’ disease, there are usually autoantibodies that cause destruction of extraocular muscles, also, autoreactive T-cells recognize ocular antigens that bear similarity to thyroid antigens, this causes infiltration of T-cells, release of cytokines which activate fibroblasts to to deposit extracellular matrix with the end result being edema and protrusion of the eyeball.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Radioactive iodine is composed of iodine atoms that are unstable due to unstable nucleus. This is further explained in pharmacology lectures. </a:t>
            </a:r>
            <a:endParaRPr sz="16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1"/>
          <p:cNvSpPr/>
          <p:nvPr/>
        </p:nvSpPr>
        <p:spPr>
          <a:xfrm>
            <a:off x="0" y="141866"/>
            <a:ext cx="11331900" cy="6996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54" name="Google Shape;254;p21"/>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55" name="Google Shape;255;p21"/>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Seven </a:t>
            </a:r>
            <a:endParaRPr sz="3500">
              <a:latin typeface="Oswald"/>
              <a:ea typeface="Oswald"/>
              <a:cs typeface="Oswald"/>
              <a:sym typeface="Oswald"/>
            </a:endParaRPr>
          </a:p>
        </p:txBody>
      </p:sp>
      <p:sp>
        <p:nvSpPr>
          <p:cNvPr id="256" name="Google Shape;256;p21"/>
          <p:cNvSpPr txBox="1"/>
          <p:nvPr/>
        </p:nvSpPr>
        <p:spPr>
          <a:xfrm>
            <a:off x="929925" y="141876"/>
            <a:ext cx="11277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HYPERTHYROIDISM &amp; HYPOTHYROIDISM </a:t>
            </a:r>
            <a:endParaRPr sz="3200">
              <a:solidFill>
                <a:srgbClr val="FFFFFF"/>
              </a:solidFill>
              <a:latin typeface="Oswald"/>
              <a:ea typeface="Oswald"/>
              <a:cs typeface="Oswald"/>
              <a:sym typeface="Oswald"/>
            </a:endParaRPr>
          </a:p>
        </p:txBody>
      </p:sp>
      <p:sp>
        <p:nvSpPr>
          <p:cNvPr id="257" name="Google Shape;257;p21"/>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258" name="Google Shape;258;p21"/>
          <p:cNvSpPr/>
          <p:nvPr/>
        </p:nvSpPr>
        <p:spPr>
          <a:xfrm>
            <a:off x="0" y="18741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59" name="Google Shape;259;p21"/>
          <p:cNvSpPr/>
          <p:nvPr/>
        </p:nvSpPr>
        <p:spPr>
          <a:xfrm>
            <a:off x="545100" y="18741700"/>
            <a:ext cx="13585500" cy="433500"/>
          </a:xfrm>
          <a:prstGeom prst="rect">
            <a:avLst/>
          </a:prstGeom>
          <a:solidFill>
            <a:srgbClr val="F1C232"/>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graphicFrame>
        <p:nvGraphicFramePr>
          <p:cNvPr id="260" name="Google Shape;260;p21"/>
          <p:cNvGraphicFramePr/>
          <p:nvPr/>
        </p:nvGraphicFramePr>
        <p:xfrm>
          <a:off x="342900" y="984238"/>
          <a:ext cx="3000000" cy="3000000"/>
        </p:xfrm>
        <a:graphic>
          <a:graphicData uri="http://schemas.openxmlformats.org/drawingml/2006/table">
            <a:tbl>
              <a:tblPr>
                <a:noFill/>
                <a:tableStyleId>{E9BC3712-00B0-43BC-AE9D-718B30E17731}</a:tableStyleId>
              </a:tblPr>
              <a:tblGrid>
                <a:gridCol w="2679075"/>
                <a:gridCol w="10766925"/>
              </a:tblGrid>
              <a:tr h="1315275">
                <a:tc gridSpan="2">
                  <a:txBody>
                    <a:bodyPr/>
                    <a:lstStyle/>
                    <a:p>
                      <a:pPr indent="0" lvl="0" marL="0" rtl="0" algn="ctr">
                        <a:spcBef>
                          <a:spcPts val="0"/>
                        </a:spcBef>
                        <a:spcAft>
                          <a:spcPts val="0"/>
                        </a:spcAft>
                        <a:buNone/>
                      </a:pPr>
                      <a:r>
                        <a:rPr lang="en" sz="4800">
                          <a:solidFill>
                            <a:srgbClr val="F1C232"/>
                          </a:solidFill>
                          <a:latin typeface="Oswald"/>
                          <a:ea typeface="Oswald"/>
                          <a:cs typeface="Oswald"/>
                          <a:sym typeface="Oswald"/>
                        </a:rPr>
                        <a:t>Hypothyroidism </a:t>
                      </a:r>
                      <a:endParaRPr sz="4800">
                        <a:solidFill>
                          <a:srgbClr val="F1C232"/>
                        </a:solidFill>
                        <a:latin typeface="Oswald"/>
                        <a:ea typeface="Oswald"/>
                        <a:cs typeface="Oswald"/>
                        <a:sym typeface="Oswald"/>
                      </a:endParaRPr>
                    </a:p>
                    <a:p>
                      <a:pPr indent="-374650" lvl="0" marL="457200" rtl="0" algn="ctr">
                        <a:spcBef>
                          <a:spcPts val="0"/>
                        </a:spcBef>
                        <a:spcAft>
                          <a:spcPts val="0"/>
                        </a:spcAft>
                        <a:buClr>
                          <a:srgbClr val="F1C232"/>
                        </a:buClr>
                        <a:buSzPts val="2300"/>
                        <a:buFont typeface="Oswald"/>
                        <a:buChar char="-"/>
                      </a:pPr>
                      <a:r>
                        <a:rPr lang="en" sz="2300">
                          <a:solidFill>
                            <a:srgbClr val="F1C232"/>
                          </a:solidFill>
                          <a:latin typeface="Oswald"/>
                          <a:ea typeface="Oswald"/>
                          <a:cs typeface="Oswald"/>
                          <a:sym typeface="Oswald"/>
                        </a:rPr>
                        <a:t>Under activity of the thyroid gland</a:t>
                      </a:r>
                      <a:endParaRPr sz="2300">
                        <a:solidFill>
                          <a:srgbClr val="F1C232"/>
                        </a:solidFill>
                        <a:latin typeface="Oswald"/>
                        <a:ea typeface="Oswald"/>
                        <a:cs typeface="Oswald"/>
                        <a:sym typeface="Oswald"/>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lt2"/>
                    </a:solidFill>
                  </a:tcPr>
                </a:tc>
                <a:tc hMerge="1"/>
              </a:tr>
              <a:tr h="3029825">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Causes</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800">
                          <a:latin typeface="Times New Roman"/>
                          <a:ea typeface="Times New Roman"/>
                          <a:cs typeface="Times New Roman"/>
                          <a:sym typeface="Times New Roman"/>
                        </a:rPr>
                        <a:t>1.    Inherited Abnormalities Of Thyroid Hormone Synthesis</a:t>
                      </a:r>
                      <a:endParaRPr b="1" sz="1800">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latin typeface="Times New Roman"/>
                          <a:ea typeface="Times New Roman"/>
                          <a:cs typeface="Times New Roman"/>
                          <a:sym typeface="Times New Roman"/>
                        </a:rPr>
                        <a:t>Peroxidase defect </a:t>
                      </a:r>
                      <a:endParaRPr sz="1800">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latin typeface="Times New Roman"/>
                          <a:ea typeface="Times New Roman"/>
                          <a:cs typeface="Times New Roman"/>
                          <a:sym typeface="Times New Roman"/>
                        </a:rPr>
                        <a:t>Iodide trapping defect </a:t>
                      </a:r>
                      <a:endParaRPr sz="1800">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latin typeface="Times New Roman"/>
                          <a:ea typeface="Times New Roman"/>
                          <a:cs typeface="Times New Roman"/>
                          <a:sym typeface="Times New Roman"/>
                        </a:rPr>
                        <a:t>Thyroglobulin defect</a:t>
                      </a:r>
                      <a:r>
                        <a:rPr lang="en" sz="1800">
                          <a:solidFill>
                            <a:srgbClr val="999999"/>
                          </a:solidFill>
                          <a:latin typeface="Times New Roman"/>
                          <a:ea typeface="Times New Roman"/>
                          <a:cs typeface="Times New Roman"/>
                          <a:sym typeface="Times New Roman"/>
                        </a:rPr>
                        <a:t> (deficient coupling and/or proteolysis) </a:t>
                      </a:r>
                      <a:endParaRPr sz="18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800">
                          <a:latin typeface="Times New Roman"/>
                          <a:ea typeface="Times New Roman"/>
                          <a:cs typeface="Times New Roman"/>
                          <a:sym typeface="Times New Roman"/>
                        </a:rPr>
                        <a:t>2.    Endemic colloid Goiter</a:t>
                      </a:r>
                      <a:endParaRPr b="1" sz="1800">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latin typeface="Times New Roman"/>
                          <a:ea typeface="Times New Roman"/>
                          <a:cs typeface="Times New Roman"/>
                          <a:sym typeface="Times New Roman"/>
                        </a:rPr>
                        <a:t>before t</a:t>
                      </a:r>
                      <a:r>
                        <a:rPr lang="en" sz="1800">
                          <a:latin typeface="Times New Roman"/>
                          <a:ea typeface="Times New Roman"/>
                          <a:cs typeface="Times New Roman"/>
                          <a:sym typeface="Times New Roman"/>
                        </a:rPr>
                        <a:t>able salt </a:t>
                      </a:r>
                      <a:endParaRPr sz="1800">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latin typeface="Times New Roman"/>
                          <a:ea typeface="Times New Roman"/>
                          <a:cs typeface="Times New Roman"/>
                          <a:sym typeface="Times New Roman"/>
                        </a:rPr>
                        <a:t>↓Iodide → ↓Hormone formation → ↑TSH →↑Thyroglobulin→ ↑Size (&gt;10 times)</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800">
                          <a:latin typeface="Times New Roman"/>
                          <a:ea typeface="Times New Roman"/>
                          <a:cs typeface="Times New Roman"/>
                          <a:sym typeface="Times New Roman"/>
                        </a:rPr>
                        <a:t>3.    Idiopathic Non-Toxic Colloid Goiter</a:t>
                      </a:r>
                      <a:endParaRPr b="1" sz="1800">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b="1" lang="en" sz="1800">
                          <a:latin typeface="Times New Roman"/>
                          <a:ea typeface="Times New Roman"/>
                          <a:cs typeface="Times New Roman"/>
                          <a:sym typeface="Times New Roman"/>
                        </a:rPr>
                        <a:t>Iodine intake is normal </a:t>
                      </a:r>
                      <a:endParaRPr b="1" sz="1800">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latin typeface="Times New Roman"/>
                          <a:ea typeface="Times New Roman"/>
                          <a:cs typeface="Times New Roman"/>
                          <a:sym typeface="Times New Roman"/>
                        </a:rPr>
                        <a:t>Inﬂammation → ↑Cell damage → ↓Hormone secretion → ↑TSH→ ↑Activity of normal cells→ </a:t>
                      </a:r>
                      <a:r>
                        <a:rPr lang="en" sz="1800">
                          <a:solidFill>
                            <a:schemeClr val="dk1"/>
                          </a:solidFill>
                          <a:latin typeface="Times New Roman"/>
                          <a:ea typeface="Times New Roman"/>
                          <a:cs typeface="Times New Roman"/>
                          <a:sym typeface="Times New Roman"/>
                        </a:rPr>
                        <a:t>↑Thyroglobulin → </a:t>
                      </a:r>
                      <a:r>
                        <a:rPr lang="en" sz="1800">
                          <a:latin typeface="Times New Roman"/>
                          <a:ea typeface="Times New Roman"/>
                          <a:cs typeface="Times New Roman"/>
                          <a:sym typeface="Times New Roman"/>
                        </a:rPr>
                        <a:t>↑Size</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800">
                          <a:latin typeface="Times New Roman"/>
                          <a:ea typeface="Times New Roman"/>
                          <a:cs typeface="Times New Roman"/>
                          <a:sym typeface="Times New Roman"/>
                        </a:rPr>
                        <a:t>4.    Gland destruction (surgery).</a:t>
                      </a:r>
                      <a:endParaRPr b="1" sz="18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800">
                          <a:latin typeface="Times New Roman"/>
                          <a:ea typeface="Times New Roman"/>
                          <a:cs typeface="Times New Roman"/>
                          <a:sym typeface="Times New Roman"/>
                        </a:rPr>
                        <a:t>5-    Pituitary or hypothalamic disease or tumor.</a:t>
                      </a:r>
                      <a:endParaRPr b="1" sz="1800">
                        <a:latin typeface="Times New Roman"/>
                        <a:ea typeface="Times New Roman"/>
                        <a:cs typeface="Times New Roman"/>
                        <a:sym typeface="Times New Roman"/>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313600">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Signs and Symptoms </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1251525">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Diagnosis and Investigation</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Serum T3, T4 and TSH measurement:</a:t>
                      </a:r>
                      <a:endParaRPr b="1"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Primary</a:t>
                      </a:r>
                      <a:r>
                        <a:rPr lang="en" sz="1800">
                          <a:solidFill>
                            <a:srgbClr val="990000"/>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hypothyroidism: Low T3, Low T4 and high TSH</a:t>
                      </a:r>
                      <a:endParaRPr sz="1800">
                        <a:solidFill>
                          <a:srgbClr val="990000"/>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Secondary</a:t>
                      </a:r>
                      <a:r>
                        <a:rPr lang="en" sz="1800">
                          <a:solidFill>
                            <a:srgbClr val="990000"/>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hypothyroidism: Low T3, Low T4 and low TSH </a:t>
                      </a:r>
                      <a:endParaRPr sz="1800">
                        <a:solidFill>
                          <a:schemeClr val="dk1"/>
                        </a:solidFill>
                        <a:latin typeface="Times New Roman"/>
                        <a:ea typeface="Times New Roman"/>
                        <a:cs typeface="Times New Roman"/>
                        <a:sym typeface="Times New Roman"/>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1638975">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Treatment</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L- thyroxine </a:t>
                      </a:r>
                      <a:endParaRPr b="1"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Starting dose is 25-50 µg.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Increase to 200 µg at 2-4 weeks period.</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The first response seen is the </a:t>
                      </a:r>
                      <a:r>
                        <a:rPr lang="en" sz="1800">
                          <a:solidFill>
                            <a:srgbClr val="990000"/>
                          </a:solidFill>
                          <a:latin typeface="Times New Roman"/>
                          <a:ea typeface="Times New Roman"/>
                          <a:cs typeface="Times New Roman"/>
                          <a:sym typeface="Times New Roman"/>
                        </a:rPr>
                        <a:t>weight loss.</a:t>
                      </a:r>
                      <a:endParaRPr sz="1800">
                        <a:solidFill>
                          <a:schemeClr val="dk1"/>
                        </a:solidFill>
                        <a:latin typeface="Times New Roman"/>
                        <a:ea typeface="Times New Roman"/>
                        <a:cs typeface="Times New Roman"/>
                        <a:sym typeface="Times New Roman"/>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735450">
                <a:tc gridSpan="2">
                  <a:txBody>
                    <a:bodyPr/>
                    <a:lstStyle/>
                    <a:p>
                      <a:pPr indent="0" lvl="0" marL="457200" rtl="0" algn="ctr">
                        <a:spcBef>
                          <a:spcPts val="0"/>
                        </a:spcBef>
                        <a:spcAft>
                          <a:spcPts val="0"/>
                        </a:spcAft>
                        <a:buNone/>
                      </a:pPr>
                      <a:r>
                        <a:rPr b="1" lang="en" sz="2300">
                          <a:latin typeface="Times New Roman"/>
                          <a:ea typeface="Times New Roman"/>
                          <a:cs typeface="Times New Roman"/>
                          <a:sym typeface="Times New Roman"/>
                        </a:rPr>
                        <a:t>More in women, peak incidence: 30-60 years</a:t>
                      </a:r>
                      <a:endParaRPr b="1" sz="3000">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3F3F3"/>
                    </a:solidFill>
                  </a:tcPr>
                </a:tc>
                <a:tc hMerge="1"/>
              </a:tr>
            </a:tbl>
          </a:graphicData>
        </a:graphic>
      </p:graphicFrame>
      <p:sp>
        <p:nvSpPr>
          <p:cNvPr id="261" name="Google Shape;261;p21"/>
          <p:cNvSpPr txBox="1"/>
          <p:nvPr/>
        </p:nvSpPr>
        <p:spPr>
          <a:xfrm>
            <a:off x="3098175" y="6576700"/>
            <a:ext cx="5455800" cy="23265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Times New Roman"/>
              <a:buAutoNum type="arabicPeriod"/>
            </a:pPr>
            <a:r>
              <a:rPr b="1" lang="en" sz="1700">
                <a:solidFill>
                  <a:schemeClr val="dk1"/>
                </a:solidFill>
                <a:latin typeface="Times New Roman"/>
                <a:ea typeface="Times New Roman"/>
                <a:cs typeface="Times New Roman"/>
                <a:sym typeface="Times New Roman"/>
              </a:rPr>
              <a:t>Skin</a:t>
            </a:r>
            <a:endParaRPr b="1"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Dry skin.</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Cold intolerance</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AutoNum type="arabicPeriod"/>
            </a:pPr>
            <a:r>
              <a:rPr b="1" lang="en" sz="1700">
                <a:solidFill>
                  <a:schemeClr val="dk1"/>
                </a:solidFill>
                <a:latin typeface="Times New Roman"/>
                <a:ea typeface="Times New Roman"/>
                <a:cs typeface="Times New Roman"/>
                <a:sym typeface="Times New Roman"/>
              </a:rPr>
              <a:t> Musculoskeletal</a:t>
            </a:r>
            <a:endParaRPr b="1"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Increased muscle bulk</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Delayed skeletal growth</a:t>
            </a:r>
            <a:endParaRPr sz="1700">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Muscle sluggishness</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rgbClr val="45818E"/>
              </a:buClr>
              <a:buSzPts val="1700"/>
              <a:buFont typeface="Times New Roman"/>
              <a:buChar char="-"/>
            </a:pPr>
            <a:r>
              <a:rPr lang="en" sz="1700">
                <a:solidFill>
                  <a:srgbClr val="45818E"/>
                </a:solidFill>
                <a:latin typeface="Times New Roman"/>
                <a:ea typeface="Times New Roman"/>
                <a:cs typeface="Times New Roman"/>
                <a:sym typeface="Times New Roman"/>
              </a:rPr>
              <a:t>Slow relaxation after contraction</a:t>
            </a:r>
            <a:r>
              <a:rPr baseline="30000" lang="en" sz="1700">
                <a:solidFill>
                  <a:srgbClr val="45818E"/>
                </a:solidFill>
                <a:latin typeface="Times New Roman"/>
                <a:ea typeface="Times New Roman"/>
                <a:cs typeface="Times New Roman"/>
                <a:sym typeface="Times New Roman"/>
              </a:rPr>
              <a:t>1</a:t>
            </a:r>
            <a:endParaRPr baseline="30000" sz="1700">
              <a:solidFill>
                <a:srgbClr val="45818E"/>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AutoNum type="arabicPeriod"/>
            </a:pPr>
            <a:r>
              <a:rPr b="1" lang="en" sz="1700">
                <a:solidFill>
                  <a:schemeClr val="dk1"/>
                </a:solidFill>
                <a:latin typeface="Times New Roman"/>
                <a:ea typeface="Times New Roman"/>
                <a:cs typeface="Times New Roman"/>
                <a:sym typeface="Times New Roman"/>
              </a:rPr>
              <a:t>Neurological</a:t>
            </a:r>
            <a:r>
              <a:rPr b="1" baseline="30000" lang="en" sz="1700">
                <a:solidFill>
                  <a:schemeClr val="dk1"/>
                </a:solidFill>
                <a:latin typeface="Times New Roman"/>
                <a:ea typeface="Times New Roman"/>
                <a:cs typeface="Times New Roman"/>
                <a:sym typeface="Times New Roman"/>
              </a:rPr>
              <a:t>2</a:t>
            </a:r>
            <a:endParaRPr b="1" baseline="30000"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Slow movement</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Impaired memory</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Decrease mental capacity</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rgbClr val="45818E"/>
              </a:buClr>
              <a:buSzPts val="1700"/>
              <a:buFont typeface="Times New Roman"/>
              <a:buAutoNum type="arabicPeriod"/>
            </a:pPr>
            <a:r>
              <a:rPr b="1" lang="en" sz="1700">
                <a:solidFill>
                  <a:srgbClr val="45818E"/>
                </a:solidFill>
                <a:latin typeface="Times New Roman"/>
                <a:ea typeface="Times New Roman"/>
                <a:cs typeface="Times New Roman"/>
                <a:sym typeface="Times New Roman"/>
              </a:rPr>
              <a:t> Remal: </a:t>
            </a:r>
            <a:r>
              <a:rPr lang="en" sz="1700">
                <a:solidFill>
                  <a:srgbClr val="45818E"/>
                </a:solidFill>
                <a:latin typeface="Times New Roman"/>
                <a:ea typeface="Times New Roman"/>
                <a:cs typeface="Times New Roman"/>
                <a:sym typeface="Times New Roman"/>
              </a:rPr>
              <a:t>Decreased </a:t>
            </a:r>
            <a:r>
              <a:rPr lang="en" sz="1700">
                <a:solidFill>
                  <a:srgbClr val="45818E"/>
                </a:solidFill>
                <a:latin typeface="Times New Roman"/>
                <a:ea typeface="Times New Roman"/>
                <a:cs typeface="Times New Roman"/>
                <a:sym typeface="Times New Roman"/>
              </a:rPr>
              <a:t>glomerular filtration rate.</a:t>
            </a:r>
            <a:endParaRPr sz="1700">
              <a:solidFill>
                <a:srgbClr val="45818E"/>
              </a:solidFill>
              <a:latin typeface="Times New Roman"/>
              <a:ea typeface="Times New Roman"/>
              <a:cs typeface="Times New Roman"/>
              <a:sym typeface="Times New Roman"/>
            </a:endParaRPr>
          </a:p>
        </p:txBody>
      </p:sp>
      <p:sp>
        <p:nvSpPr>
          <p:cNvPr id="262" name="Google Shape;262;p21"/>
          <p:cNvSpPr txBox="1"/>
          <p:nvPr/>
        </p:nvSpPr>
        <p:spPr>
          <a:xfrm>
            <a:off x="8192925" y="6505325"/>
            <a:ext cx="5455800" cy="12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latin typeface="Times New Roman"/>
                <a:ea typeface="Times New Roman"/>
                <a:cs typeface="Times New Roman"/>
                <a:sym typeface="Times New Roman"/>
              </a:rPr>
              <a:t> 5.   Cardiovascular</a:t>
            </a:r>
            <a:endParaRPr b="1"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Decreased h</a:t>
            </a:r>
            <a:r>
              <a:rPr lang="en" sz="1700">
                <a:solidFill>
                  <a:schemeClr val="dk1"/>
                </a:solidFill>
                <a:latin typeface="Times New Roman"/>
                <a:ea typeface="Times New Roman"/>
                <a:cs typeface="Times New Roman"/>
                <a:sym typeface="Times New Roman"/>
              </a:rPr>
              <a:t>eart rate</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Decreased s</a:t>
            </a:r>
            <a:r>
              <a:rPr lang="en" sz="1700">
                <a:solidFill>
                  <a:schemeClr val="dk1"/>
                </a:solidFill>
                <a:latin typeface="Times New Roman"/>
                <a:ea typeface="Times New Roman"/>
                <a:cs typeface="Times New Roman"/>
                <a:sym typeface="Times New Roman"/>
              </a:rPr>
              <a:t>troke volume</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rgbClr val="999999"/>
              </a:buClr>
              <a:buSzPts val="1700"/>
              <a:buFont typeface="Times New Roman"/>
              <a:buChar char="-"/>
            </a:pPr>
            <a:r>
              <a:rPr lang="en" sz="1700">
                <a:solidFill>
                  <a:srgbClr val="999999"/>
                </a:solidFill>
                <a:latin typeface="Times New Roman"/>
                <a:ea typeface="Times New Roman"/>
                <a:cs typeface="Times New Roman"/>
                <a:sym typeface="Times New Roman"/>
              </a:rPr>
              <a:t>Increased risk for atherosclerosis</a:t>
            </a:r>
            <a:endParaRPr sz="17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b="1"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700">
                <a:solidFill>
                  <a:schemeClr val="dk1"/>
                </a:solidFill>
                <a:latin typeface="Times New Roman"/>
                <a:ea typeface="Times New Roman"/>
                <a:cs typeface="Times New Roman"/>
                <a:sym typeface="Times New Roman"/>
              </a:rPr>
              <a:t>6.     G.I tract</a:t>
            </a:r>
            <a:endParaRPr b="1"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Constipation</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Increase weight.</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700">
                <a:solidFill>
                  <a:schemeClr val="dk1"/>
                </a:solidFill>
                <a:latin typeface="Times New Roman"/>
                <a:ea typeface="Times New Roman"/>
                <a:cs typeface="Times New Roman"/>
                <a:sym typeface="Times New Roman"/>
              </a:rPr>
              <a:t>7.      Myxoedema </a:t>
            </a:r>
            <a:endParaRPr b="1" sz="1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1700">
                <a:solidFill>
                  <a:schemeClr val="dk1"/>
                </a:solidFill>
                <a:latin typeface="Times New Roman"/>
                <a:ea typeface="Times New Roman"/>
                <a:cs typeface="Times New Roman"/>
                <a:sym typeface="Times New Roman"/>
              </a:rPr>
              <a:t>An edematous appearance throughout the body.</a:t>
            </a:r>
            <a:endParaRPr sz="1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700">
                <a:solidFill>
                  <a:schemeClr val="dk1"/>
                </a:solidFill>
                <a:latin typeface="Times New Roman"/>
                <a:ea typeface="Times New Roman"/>
                <a:cs typeface="Times New Roman"/>
                <a:sym typeface="Times New Roman"/>
              </a:rPr>
              <a:t>8.      Gonads</a:t>
            </a:r>
            <a:endParaRPr b="1"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Loss of libido.</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Menstrual cycle disturbance.</a:t>
            </a:r>
            <a:endParaRPr sz="1700"/>
          </a:p>
        </p:txBody>
      </p:sp>
      <p:sp>
        <p:nvSpPr>
          <p:cNvPr id="263" name="Google Shape;263;p21"/>
          <p:cNvSpPr/>
          <p:nvPr/>
        </p:nvSpPr>
        <p:spPr>
          <a:xfrm>
            <a:off x="342903" y="14728552"/>
            <a:ext cx="468600" cy="433500"/>
          </a:xfrm>
          <a:prstGeom prst="rect">
            <a:avLst/>
          </a:prstGeom>
          <a:solidFill>
            <a:srgbClr val="F1C232"/>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64" name="Google Shape;264;p21"/>
          <p:cNvSpPr txBox="1"/>
          <p:nvPr/>
        </p:nvSpPr>
        <p:spPr>
          <a:xfrm>
            <a:off x="869775" y="14625300"/>
            <a:ext cx="6172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1C232"/>
                </a:solidFill>
                <a:latin typeface="Oswald"/>
                <a:ea typeface="Oswald"/>
                <a:cs typeface="Oswald"/>
                <a:sym typeface="Oswald"/>
              </a:rPr>
              <a:t>Cretinism </a:t>
            </a:r>
            <a:endParaRPr sz="3600">
              <a:solidFill>
                <a:srgbClr val="F1C232"/>
              </a:solidFill>
              <a:latin typeface="Oswald"/>
              <a:ea typeface="Oswald"/>
              <a:cs typeface="Oswald"/>
              <a:sym typeface="Oswald"/>
            </a:endParaRPr>
          </a:p>
        </p:txBody>
      </p:sp>
      <p:sp>
        <p:nvSpPr>
          <p:cNvPr id="265" name="Google Shape;265;p21"/>
          <p:cNvSpPr txBox="1"/>
          <p:nvPr/>
        </p:nvSpPr>
        <p:spPr>
          <a:xfrm>
            <a:off x="342900" y="15255650"/>
            <a:ext cx="133059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chemeClr val="dk1"/>
                </a:solidFill>
                <a:latin typeface="Times New Roman"/>
                <a:ea typeface="Times New Roman"/>
                <a:cs typeface="Times New Roman"/>
                <a:sym typeface="Times New Roman"/>
              </a:rPr>
              <a:t>Extreme hypothyroidism during infancy and childhood (failure of growth).</a:t>
            </a:r>
            <a:endParaRPr sz="26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b="1" lang="en" sz="2600">
                <a:solidFill>
                  <a:schemeClr val="dk1"/>
                </a:solidFill>
                <a:latin typeface="Times New Roman"/>
                <a:ea typeface="Times New Roman"/>
                <a:cs typeface="Times New Roman"/>
                <a:sym typeface="Times New Roman"/>
              </a:rPr>
              <a:t>Causes: </a:t>
            </a:r>
            <a:r>
              <a:rPr lang="en" sz="2300">
                <a:solidFill>
                  <a:schemeClr val="dk1"/>
                </a:solidFill>
                <a:latin typeface="Times New Roman"/>
                <a:ea typeface="Times New Roman"/>
                <a:cs typeface="Times New Roman"/>
                <a:sym typeface="Times New Roman"/>
              </a:rPr>
              <a:t> 1) Congenital lack of thyroid gland (Congenital Cretinism).</a:t>
            </a:r>
            <a:endParaRPr sz="2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                       2) Genetic deﬁciency leading to failure to produce hormone. </a:t>
            </a:r>
            <a:endParaRPr sz="2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300">
                <a:solidFill>
                  <a:schemeClr val="dk1"/>
                </a:solidFill>
                <a:latin typeface="Times New Roman"/>
                <a:ea typeface="Times New Roman"/>
                <a:cs typeface="Times New Roman"/>
                <a:sym typeface="Times New Roman"/>
              </a:rPr>
              <a:t>                       3) Lack of Iodine in the diet (Endemic Cretinism).</a:t>
            </a:r>
            <a:endParaRPr sz="23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b="1" lang="en" sz="2300">
                <a:solidFill>
                  <a:schemeClr val="dk1"/>
                </a:solidFill>
                <a:latin typeface="Times New Roman"/>
                <a:ea typeface="Times New Roman"/>
                <a:cs typeface="Times New Roman"/>
                <a:sym typeface="Times New Roman"/>
              </a:rPr>
              <a:t>Symptoms: </a:t>
            </a:r>
            <a:r>
              <a:rPr lang="en" sz="2200">
                <a:solidFill>
                  <a:schemeClr val="dk1"/>
                </a:solidFill>
                <a:latin typeface="Times New Roman"/>
                <a:ea typeface="Times New Roman"/>
                <a:cs typeface="Times New Roman"/>
                <a:sym typeface="Times New Roman"/>
              </a:rPr>
              <a:t>(1) Infant is normal at birth but abnormality appears within weeks. (2) Protruding tongue. (3) Dwarf with short limbs. (4) </a:t>
            </a:r>
            <a:r>
              <a:rPr lang="en" sz="2200">
                <a:solidFill>
                  <a:schemeClr val="dk1"/>
                </a:solidFill>
                <a:latin typeface="Times New Roman"/>
                <a:ea typeface="Times New Roman"/>
                <a:cs typeface="Times New Roman"/>
                <a:sym typeface="Times New Roman"/>
              </a:rPr>
              <a:t>Mental retardation. </a:t>
            </a:r>
            <a:r>
              <a:rPr lang="en" sz="2200">
                <a:solidFill>
                  <a:schemeClr val="dk1"/>
                </a:solidFill>
                <a:latin typeface="Times New Roman"/>
                <a:ea typeface="Times New Roman"/>
                <a:cs typeface="Times New Roman"/>
                <a:sym typeface="Times New Roman"/>
              </a:rPr>
              <a:t>(5) Often umbilical hernia. (6) delayed growth of permanent teeth.</a:t>
            </a:r>
            <a:endParaRPr sz="22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b="1" lang="en" sz="2300">
                <a:solidFill>
                  <a:schemeClr val="dk1"/>
                </a:solidFill>
                <a:latin typeface="Times New Roman"/>
                <a:ea typeface="Times New Roman"/>
                <a:cs typeface="Times New Roman"/>
                <a:sym typeface="Times New Roman"/>
              </a:rPr>
              <a:t>Treatment:</a:t>
            </a:r>
            <a:r>
              <a:rPr lang="en" sz="2300">
                <a:solidFill>
                  <a:schemeClr val="dk1"/>
                </a:solidFill>
                <a:latin typeface="Times New Roman"/>
                <a:ea typeface="Times New Roman"/>
                <a:cs typeface="Times New Roman"/>
                <a:sym typeface="Times New Roman"/>
              </a:rPr>
              <a:t> Changes are irreversible unless treatment is given early in life. </a:t>
            </a:r>
            <a:endParaRPr sz="2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600">
              <a:solidFill>
                <a:schemeClr val="dk1"/>
              </a:solidFill>
              <a:latin typeface="Times New Roman"/>
              <a:ea typeface="Times New Roman"/>
              <a:cs typeface="Times New Roman"/>
              <a:sym typeface="Times New Roman"/>
            </a:endParaRPr>
          </a:p>
        </p:txBody>
      </p:sp>
      <p:sp>
        <p:nvSpPr>
          <p:cNvPr id="266" name="Google Shape;266;p21"/>
          <p:cNvSpPr txBox="1"/>
          <p:nvPr/>
        </p:nvSpPr>
        <p:spPr>
          <a:xfrm>
            <a:off x="71200" y="19213825"/>
            <a:ext cx="14097000" cy="43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Related to deep tendon reflexes, alteration in Calcium-ATPase activity of skeletal muscles.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Due to decreased activity of reticular activating system, which is activated during  increased sympathetic activity and by thyroid hormones. </a:t>
            </a:r>
            <a:endParaRPr sz="18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