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70" r:id="rId5"/>
    <p:sldMasterId id="2147483671"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Lst>
  <p:sldSz cy="19935825" cx="14097000"/>
  <p:notesSz cx="6858000" cy="9144000"/>
  <p:embeddedFontLst>
    <p:embeddedFont>
      <p:font typeface="Oswald"/>
      <p:regular r:id="rId27"/>
      <p:bold r:id="rId28"/>
    </p:embeddedFont>
    <p:embeddedFont>
      <p:font typeface="Merriweather"/>
      <p:regular r:id="rId29"/>
      <p:bold r:id="rId30"/>
      <p:italic r:id="rId31"/>
      <p:boldItalic r:id="rId3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6279">
          <p15:clr>
            <a:srgbClr val="A4A3A4"/>
          </p15:clr>
        </p15:guide>
        <p15:guide id="2" pos="44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tableStyles.xml><?xml version="1.0" encoding="utf-8"?>
<a:tblStyleLst xmlns:a="http://schemas.openxmlformats.org/drawingml/2006/main" xmlns:r="http://schemas.openxmlformats.org/officeDocument/2006/relationships" def="{B684B295-0CA5-40BF-922E-7F14FFF88A64}">
  <a:tblStyle styleId="{B684B295-0CA5-40BF-922E-7F14FFF88A64}"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6279" orient="horz"/>
        <p:guide pos="444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3.xml"/><Relationship Id="rId22" Type="http://schemas.openxmlformats.org/officeDocument/2006/relationships/slide" Target="slides/slide15.xml"/><Relationship Id="rId21" Type="http://schemas.openxmlformats.org/officeDocument/2006/relationships/slide" Target="slides/slide14.xml"/><Relationship Id="rId24" Type="http://schemas.openxmlformats.org/officeDocument/2006/relationships/slide" Target="slides/slide17.xml"/><Relationship Id="rId23" Type="http://schemas.openxmlformats.org/officeDocument/2006/relationships/slide" Target="slides/slide16.xml"/><Relationship Id="rId1" Type="http://schemas.openxmlformats.org/officeDocument/2006/relationships/theme" Target="theme/theme3.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2.xml"/><Relationship Id="rId26" Type="http://schemas.openxmlformats.org/officeDocument/2006/relationships/slide" Target="slides/slide19.xml"/><Relationship Id="rId25" Type="http://schemas.openxmlformats.org/officeDocument/2006/relationships/slide" Target="slides/slide18.xml"/><Relationship Id="rId28" Type="http://schemas.openxmlformats.org/officeDocument/2006/relationships/font" Target="fonts/Oswald-bold.fntdata"/><Relationship Id="rId27" Type="http://schemas.openxmlformats.org/officeDocument/2006/relationships/font" Target="fonts/Oswald-regular.fntdata"/><Relationship Id="rId5" Type="http://schemas.openxmlformats.org/officeDocument/2006/relationships/slideMaster" Target="slideMasters/slideMaster1.xml"/><Relationship Id="rId6" Type="http://schemas.openxmlformats.org/officeDocument/2006/relationships/slideMaster" Target="slideMasters/slideMaster2.xml"/><Relationship Id="rId29" Type="http://schemas.openxmlformats.org/officeDocument/2006/relationships/font" Target="fonts/Merriweather-regular.fntdata"/><Relationship Id="rId7" Type="http://schemas.openxmlformats.org/officeDocument/2006/relationships/notesMaster" Target="notesMasters/notesMaster1.xml"/><Relationship Id="rId8" Type="http://schemas.openxmlformats.org/officeDocument/2006/relationships/slide" Target="slides/slide1.xml"/><Relationship Id="rId31" Type="http://schemas.openxmlformats.org/officeDocument/2006/relationships/font" Target="fonts/Merriweather-italic.fntdata"/><Relationship Id="rId30" Type="http://schemas.openxmlformats.org/officeDocument/2006/relationships/font" Target="fonts/Merriweather-bold.fntdata"/><Relationship Id="rId11" Type="http://schemas.openxmlformats.org/officeDocument/2006/relationships/slide" Target="slides/slide4.xml"/><Relationship Id="rId10" Type="http://schemas.openxmlformats.org/officeDocument/2006/relationships/slide" Target="slides/slide3.xml"/><Relationship Id="rId32" Type="http://schemas.openxmlformats.org/officeDocument/2006/relationships/font" Target="fonts/Merriweather-boldItalic.fntdata"/><Relationship Id="rId13" Type="http://schemas.openxmlformats.org/officeDocument/2006/relationships/slide" Target="slides/slide6.xml"/><Relationship Id="rId12" Type="http://schemas.openxmlformats.org/officeDocument/2006/relationships/slide" Target="slides/slide5.xml"/><Relationship Id="rId15" Type="http://schemas.openxmlformats.org/officeDocument/2006/relationships/slide" Target="slides/slide8.xml"/><Relationship Id="rId14" Type="http://schemas.openxmlformats.org/officeDocument/2006/relationships/slide" Target="slides/slide7.xml"/><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2216967" y="685800"/>
            <a:ext cx="24246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5" name="Shape 95"/>
        <p:cNvGrpSpPr/>
        <p:nvPr/>
      </p:nvGrpSpPr>
      <p:grpSpPr>
        <a:xfrm>
          <a:off x="0" y="0"/>
          <a:ext cx="0" cy="0"/>
          <a:chOff x="0" y="0"/>
          <a:chExt cx="0" cy="0"/>
        </a:xfrm>
      </p:grpSpPr>
      <p:sp>
        <p:nvSpPr>
          <p:cNvPr id="96" name="Google Shape;96;g758be8cb29_0_149:notes"/>
          <p:cNvSpPr/>
          <p:nvPr>
            <p:ph idx="2" type="sldImg"/>
          </p:nvPr>
        </p:nvSpPr>
        <p:spPr>
          <a:xfrm>
            <a:off x="2216967"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97" name="Google Shape;97;g758be8cb29_0_1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32" name="Shape 532"/>
        <p:cNvGrpSpPr/>
        <p:nvPr/>
      </p:nvGrpSpPr>
      <p:grpSpPr>
        <a:xfrm>
          <a:off x="0" y="0"/>
          <a:ext cx="0" cy="0"/>
          <a:chOff x="0" y="0"/>
          <a:chExt cx="0" cy="0"/>
        </a:xfrm>
      </p:grpSpPr>
      <p:sp>
        <p:nvSpPr>
          <p:cNvPr id="533" name="Google Shape;533;g65af9134aa66315_0:notes"/>
          <p:cNvSpPr/>
          <p:nvPr>
            <p:ph idx="2" type="sldImg"/>
          </p:nvPr>
        </p:nvSpPr>
        <p:spPr>
          <a:xfrm>
            <a:off x="2216967"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534" name="Google Shape;534;g65af9134aa66315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62" name="Shape 562"/>
        <p:cNvGrpSpPr/>
        <p:nvPr/>
      </p:nvGrpSpPr>
      <p:grpSpPr>
        <a:xfrm>
          <a:off x="0" y="0"/>
          <a:ext cx="0" cy="0"/>
          <a:chOff x="0" y="0"/>
          <a:chExt cx="0" cy="0"/>
        </a:xfrm>
      </p:grpSpPr>
      <p:sp>
        <p:nvSpPr>
          <p:cNvPr id="563" name="Google Shape;563;g65af9134aa66315_19:notes"/>
          <p:cNvSpPr/>
          <p:nvPr>
            <p:ph idx="2" type="sldImg"/>
          </p:nvPr>
        </p:nvSpPr>
        <p:spPr>
          <a:xfrm>
            <a:off x="2216967"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564" name="Google Shape;564;g65af9134aa66315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98" name="Shape 598"/>
        <p:cNvGrpSpPr/>
        <p:nvPr/>
      </p:nvGrpSpPr>
      <p:grpSpPr>
        <a:xfrm>
          <a:off x="0" y="0"/>
          <a:ext cx="0" cy="0"/>
          <a:chOff x="0" y="0"/>
          <a:chExt cx="0" cy="0"/>
        </a:xfrm>
      </p:grpSpPr>
      <p:sp>
        <p:nvSpPr>
          <p:cNvPr id="599" name="Google Shape;599;g7ed7fc7bc1_0_7:notes"/>
          <p:cNvSpPr/>
          <p:nvPr>
            <p:ph idx="2" type="sldImg"/>
          </p:nvPr>
        </p:nvSpPr>
        <p:spPr>
          <a:xfrm>
            <a:off x="2216967"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600" name="Google Shape;600;g7ed7fc7bc1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36" name="Shape 636"/>
        <p:cNvGrpSpPr/>
        <p:nvPr/>
      </p:nvGrpSpPr>
      <p:grpSpPr>
        <a:xfrm>
          <a:off x="0" y="0"/>
          <a:ext cx="0" cy="0"/>
          <a:chOff x="0" y="0"/>
          <a:chExt cx="0" cy="0"/>
        </a:xfrm>
      </p:grpSpPr>
      <p:sp>
        <p:nvSpPr>
          <p:cNvPr id="637" name="Google Shape;637;g65af9134aa66315_55:notes"/>
          <p:cNvSpPr/>
          <p:nvPr>
            <p:ph idx="2" type="sldImg"/>
          </p:nvPr>
        </p:nvSpPr>
        <p:spPr>
          <a:xfrm>
            <a:off x="2216967"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638" name="Google Shape;638;g65af9134aa66315_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76" name="Shape 676"/>
        <p:cNvGrpSpPr/>
        <p:nvPr/>
      </p:nvGrpSpPr>
      <p:grpSpPr>
        <a:xfrm>
          <a:off x="0" y="0"/>
          <a:ext cx="0" cy="0"/>
          <a:chOff x="0" y="0"/>
          <a:chExt cx="0" cy="0"/>
        </a:xfrm>
      </p:grpSpPr>
      <p:sp>
        <p:nvSpPr>
          <p:cNvPr id="677" name="Google Shape;677;g65af9134aa66315_81:notes"/>
          <p:cNvSpPr/>
          <p:nvPr>
            <p:ph idx="2" type="sldImg"/>
          </p:nvPr>
        </p:nvSpPr>
        <p:spPr>
          <a:xfrm>
            <a:off x="2216967"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678" name="Google Shape;678;g65af9134aa66315_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22" name="Shape 722"/>
        <p:cNvGrpSpPr/>
        <p:nvPr/>
      </p:nvGrpSpPr>
      <p:grpSpPr>
        <a:xfrm>
          <a:off x="0" y="0"/>
          <a:ext cx="0" cy="0"/>
          <a:chOff x="0" y="0"/>
          <a:chExt cx="0" cy="0"/>
        </a:xfrm>
      </p:grpSpPr>
      <p:sp>
        <p:nvSpPr>
          <p:cNvPr id="723" name="Google Shape;723;ge779e541edff055_0:notes"/>
          <p:cNvSpPr/>
          <p:nvPr>
            <p:ph idx="2" type="sldImg"/>
          </p:nvPr>
        </p:nvSpPr>
        <p:spPr>
          <a:xfrm>
            <a:off x="2216967"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724" name="Google Shape;724;ge779e541edff055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47" name="Shape 747"/>
        <p:cNvGrpSpPr/>
        <p:nvPr/>
      </p:nvGrpSpPr>
      <p:grpSpPr>
        <a:xfrm>
          <a:off x="0" y="0"/>
          <a:ext cx="0" cy="0"/>
          <a:chOff x="0" y="0"/>
          <a:chExt cx="0" cy="0"/>
        </a:xfrm>
      </p:grpSpPr>
      <p:sp>
        <p:nvSpPr>
          <p:cNvPr id="748" name="Google Shape;748;g704aa9e5bc_3_73:notes"/>
          <p:cNvSpPr/>
          <p:nvPr>
            <p:ph idx="2" type="sldImg"/>
          </p:nvPr>
        </p:nvSpPr>
        <p:spPr>
          <a:xfrm>
            <a:off x="2216967"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749" name="Google Shape;749;g704aa9e5bc_3_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79" name="Shape 779"/>
        <p:cNvGrpSpPr/>
        <p:nvPr/>
      </p:nvGrpSpPr>
      <p:grpSpPr>
        <a:xfrm>
          <a:off x="0" y="0"/>
          <a:ext cx="0" cy="0"/>
          <a:chOff x="0" y="0"/>
          <a:chExt cx="0" cy="0"/>
        </a:xfrm>
      </p:grpSpPr>
      <p:sp>
        <p:nvSpPr>
          <p:cNvPr id="780" name="Google Shape;780;g704aa9e5bc_3_104:notes"/>
          <p:cNvSpPr/>
          <p:nvPr>
            <p:ph idx="2" type="sldImg"/>
          </p:nvPr>
        </p:nvSpPr>
        <p:spPr>
          <a:xfrm>
            <a:off x="2216967"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781" name="Google Shape;781;g704aa9e5bc_3_1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91" name="Shape 791"/>
        <p:cNvGrpSpPr/>
        <p:nvPr/>
      </p:nvGrpSpPr>
      <p:grpSpPr>
        <a:xfrm>
          <a:off x="0" y="0"/>
          <a:ext cx="0" cy="0"/>
          <a:chOff x="0" y="0"/>
          <a:chExt cx="0" cy="0"/>
        </a:xfrm>
      </p:grpSpPr>
      <p:sp>
        <p:nvSpPr>
          <p:cNvPr id="792" name="Google Shape;792;ge779e541edff055_26:notes"/>
          <p:cNvSpPr/>
          <p:nvPr>
            <p:ph idx="2" type="sldImg"/>
          </p:nvPr>
        </p:nvSpPr>
        <p:spPr>
          <a:xfrm>
            <a:off x="2216979"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793" name="Google Shape;793;ge779e541edff055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06" name="Shape 806"/>
        <p:cNvGrpSpPr/>
        <p:nvPr/>
      </p:nvGrpSpPr>
      <p:grpSpPr>
        <a:xfrm>
          <a:off x="0" y="0"/>
          <a:ext cx="0" cy="0"/>
          <a:chOff x="0" y="0"/>
          <a:chExt cx="0" cy="0"/>
        </a:xfrm>
      </p:grpSpPr>
      <p:sp>
        <p:nvSpPr>
          <p:cNvPr id="807" name="Google Shape;807;ge779e541edff055_37:notes"/>
          <p:cNvSpPr/>
          <p:nvPr>
            <p:ph idx="2" type="sldImg"/>
          </p:nvPr>
        </p:nvSpPr>
        <p:spPr>
          <a:xfrm>
            <a:off x="2216979"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808" name="Google Shape;808;ge779e541edff055_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2" name="Shape 112"/>
        <p:cNvGrpSpPr/>
        <p:nvPr/>
      </p:nvGrpSpPr>
      <p:grpSpPr>
        <a:xfrm>
          <a:off x="0" y="0"/>
          <a:ext cx="0" cy="0"/>
          <a:chOff x="0" y="0"/>
          <a:chExt cx="0" cy="0"/>
        </a:xfrm>
      </p:grpSpPr>
      <p:sp>
        <p:nvSpPr>
          <p:cNvPr id="113" name="Google Shape;113;g29c7384539bb4529_0:notes"/>
          <p:cNvSpPr/>
          <p:nvPr>
            <p:ph idx="2" type="sldImg"/>
          </p:nvPr>
        </p:nvSpPr>
        <p:spPr>
          <a:xfrm>
            <a:off x="2216967"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114" name="Google Shape;114;g29c7384539bb4529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5" name="Shape 175"/>
        <p:cNvGrpSpPr/>
        <p:nvPr/>
      </p:nvGrpSpPr>
      <p:grpSpPr>
        <a:xfrm>
          <a:off x="0" y="0"/>
          <a:ext cx="0" cy="0"/>
          <a:chOff x="0" y="0"/>
          <a:chExt cx="0" cy="0"/>
        </a:xfrm>
      </p:grpSpPr>
      <p:sp>
        <p:nvSpPr>
          <p:cNvPr id="176" name="Google Shape;176;g29c7384539bb4529_62:notes"/>
          <p:cNvSpPr/>
          <p:nvPr>
            <p:ph idx="2" type="sldImg"/>
          </p:nvPr>
        </p:nvSpPr>
        <p:spPr>
          <a:xfrm>
            <a:off x="2216967"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177" name="Google Shape;177;g29c7384539bb4529_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9" name="Shape 249"/>
        <p:cNvGrpSpPr/>
        <p:nvPr/>
      </p:nvGrpSpPr>
      <p:grpSpPr>
        <a:xfrm>
          <a:off x="0" y="0"/>
          <a:ext cx="0" cy="0"/>
          <a:chOff x="0" y="0"/>
          <a:chExt cx="0" cy="0"/>
        </a:xfrm>
      </p:grpSpPr>
      <p:sp>
        <p:nvSpPr>
          <p:cNvPr id="250" name="Google Shape;250;g29c7384539bb4529_135:notes"/>
          <p:cNvSpPr/>
          <p:nvPr>
            <p:ph idx="2" type="sldImg"/>
          </p:nvPr>
        </p:nvSpPr>
        <p:spPr>
          <a:xfrm>
            <a:off x="2216967"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251" name="Google Shape;251;g29c7384539bb4529_1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6" name="Shape 286"/>
        <p:cNvGrpSpPr/>
        <p:nvPr/>
      </p:nvGrpSpPr>
      <p:grpSpPr>
        <a:xfrm>
          <a:off x="0" y="0"/>
          <a:ext cx="0" cy="0"/>
          <a:chOff x="0" y="0"/>
          <a:chExt cx="0" cy="0"/>
        </a:xfrm>
      </p:grpSpPr>
      <p:sp>
        <p:nvSpPr>
          <p:cNvPr id="287" name="Google Shape;287;g29c7384539bb4529_171:notes"/>
          <p:cNvSpPr/>
          <p:nvPr>
            <p:ph idx="2" type="sldImg"/>
          </p:nvPr>
        </p:nvSpPr>
        <p:spPr>
          <a:xfrm>
            <a:off x="2216967"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288" name="Google Shape;288;g29c7384539bb4529_1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8" name="Shape 328"/>
        <p:cNvGrpSpPr/>
        <p:nvPr/>
      </p:nvGrpSpPr>
      <p:grpSpPr>
        <a:xfrm>
          <a:off x="0" y="0"/>
          <a:ext cx="0" cy="0"/>
          <a:chOff x="0" y="0"/>
          <a:chExt cx="0" cy="0"/>
        </a:xfrm>
      </p:grpSpPr>
      <p:sp>
        <p:nvSpPr>
          <p:cNvPr id="329" name="Google Shape;329;g29c7384539bb4529_212:notes"/>
          <p:cNvSpPr/>
          <p:nvPr>
            <p:ph idx="2" type="sldImg"/>
          </p:nvPr>
        </p:nvSpPr>
        <p:spPr>
          <a:xfrm>
            <a:off x="2216967"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330" name="Google Shape;330;g29c7384539bb4529_2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12" name="Shape 412"/>
        <p:cNvGrpSpPr/>
        <p:nvPr/>
      </p:nvGrpSpPr>
      <p:grpSpPr>
        <a:xfrm>
          <a:off x="0" y="0"/>
          <a:ext cx="0" cy="0"/>
          <a:chOff x="0" y="0"/>
          <a:chExt cx="0" cy="0"/>
        </a:xfrm>
      </p:grpSpPr>
      <p:sp>
        <p:nvSpPr>
          <p:cNvPr id="413" name="Google Shape;413;g29c7384539bb4529_295:notes"/>
          <p:cNvSpPr/>
          <p:nvPr>
            <p:ph idx="2" type="sldImg"/>
          </p:nvPr>
        </p:nvSpPr>
        <p:spPr>
          <a:xfrm>
            <a:off x="2216967"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414" name="Google Shape;414;g29c7384539bb4529_2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45" name="Shape 445"/>
        <p:cNvGrpSpPr/>
        <p:nvPr/>
      </p:nvGrpSpPr>
      <p:grpSpPr>
        <a:xfrm>
          <a:off x="0" y="0"/>
          <a:ext cx="0" cy="0"/>
          <a:chOff x="0" y="0"/>
          <a:chExt cx="0" cy="0"/>
        </a:xfrm>
      </p:grpSpPr>
      <p:sp>
        <p:nvSpPr>
          <p:cNvPr id="446" name="Google Shape;446;g29c7384539bb4529_327:notes"/>
          <p:cNvSpPr/>
          <p:nvPr>
            <p:ph idx="2" type="sldImg"/>
          </p:nvPr>
        </p:nvSpPr>
        <p:spPr>
          <a:xfrm>
            <a:off x="2216967"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447" name="Google Shape;447;g29c7384539bb4529_3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94" name="Shape 494"/>
        <p:cNvGrpSpPr/>
        <p:nvPr/>
      </p:nvGrpSpPr>
      <p:grpSpPr>
        <a:xfrm>
          <a:off x="0" y="0"/>
          <a:ext cx="0" cy="0"/>
          <a:chOff x="0" y="0"/>
          <a:chExt cx="0" cy="0"/>
        </a:xfrm>
      </p:grpSpPr>
      <p:sp>
        <p:nvSpPr>
          <p:cNvPr id="495" name="Google Shape;495;g29c7384539bb4529_375:notes"/>
          <p:cNvSpPr/>
          <p:nvPr>
            <p:ph idx="2" type="sldImg"/>
          </p:nvPr>
        </p:nvSpPr>
        <p:spPr>
          <a:xfrm>
            <a:off x="2216967"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496" name="Google Shape;496;g29c7384539bb4529_3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480550" y="2885918"/>
            <a:ext cx="13135800" cy="7955700"/>
          </a:xfrm>
          <a:prstGeom prst="rect">
            <a:avLst/>
          </a:prstGeom>
        </p:spPr>
        <p:txBody>
          <a:bodyPr anchorCtr="0" anchor="b" bIns="212075" lIns="212075" spcFirstLastPara="1" rIns="212075" wrap="square" tIns="212075">
            <a:noAutofit/>
          </a:bodyPr>
          <a:lstStyle>
            <a:lvl1pPr lvl="0" algn="ctr">
              <a:spcBef>
                <a:spcPts val="0"/>
              </a:spcBef>
              <a:spcAft>
                <a:spcPts val="0"/>
              </a:spcAft>
              <a:buSzPts val="12100"/>
              <a:buNone/>
              <a:defRPr sz="12100"/>
            </a:lvl1pPr>
            <a:lvl2pPr lvl="1" algn="ctr">
              <a:spcBef>
                <a:spcPts val="0"/>
              </a:spcBef>
              <a:spcAft>
                <a:spcPts val="0"/>
              </a:spcAft>
              <a:buSzPts val="12100"/>
              <a:buNone/>
              <a:defRPr sz="12100"/>
            </a:lvl2pPr>
            <a:lvl3pPr lvl="2" algn="ctr">
              <a:spcBef>
                <a:spcPts val="0"/>
              </a:spcBef>
              <a:spcAft>
                <a:spcPts val="0"/>
              </a:spcAft>
              <a:buSzPts val="12100"/>
              <a:buNone/>
              <a:defRPr sz="12100"/>
            </a:lvl3pPr>
            <a:lvl4pPr lvl="3" algn="ctr">
              <a:spcBef>
                <a:spcPts val="0"/>
              </a:spcBef>
              <a:spcAft>
                <a:spcPts val="0"/>
              </a:spcAft>
              <a:buSzPts val="12100"/>
              <a:buNone/>
              <a:defRPr sz="12100"/>
            </a:lvl4pPr>
            <a:lvl5pPr lvl="4" algn="ctr">
              <a:spcBef>
                <a:spcPts val="0"/>
              </a:spcBef>
              <a:spcAft>
                <a:spcPts val="0"/>
              </a:spcAft>
              <a:buSzPts val="12100"/>
              <a:buNone/>
              <a:defRPr sz="12100"/>
            </a:lvl5pPr>
            <a:lvl6pPr lvl="5" algn="ctr">
              <a:spcBef>
                <a:spcPts val="0"/>
              </a:spcBef>
              <a:spcAft>
                <a:spcPts val="0"/>
              </a:spcAft>
              <a:buSzPts val="12100"/>
              <a:buNone/>
              <a:defRPr sz="12100"/>
            </a:lvl6pPr>
            <a:lvl7pPr lvl="6" algn="ctr">
              <a:spcBef>
                <a:spcPts val="0"/>
              </a:spcBef>
              <a:spcAft>
                <a:spcPts val="0"/>
              </a:spcAft>
              <a:buSzPts val="12100"/>
              <a:buNone/>
              <a:defRPr sz="12100"/>
            </a:lvl7pPr>
            <a:lvl8pPr lvl="7" algn="ctr">
              <a:spcBef>
                <a:spcPts val="0"/>
              </a:spcBef>
              <a:spcAft>
                <a:spcPts val="0"/>
              </a:spcAft>
              <a:buSzPts val="12100"/>
              <a:buNone/>
              <a:defRPr sz="12100"/>
            </a:lvl8pPr>
            <a:lvl9pPr lvl="8" algn="ctr">
              <a:spcBef>
                <a:spcPts val="0"/>
              </a:spcBef>
              <a:spcAft>
                <a:spcPts val="0"/>
              </a:spcAft>
              <a:buSzPts val="12100"/>
              <a:buNone/>
              <a:defRPr sz="12100"/>
            </a:lvl9pPr>
          </a:lstStyle>
          <a:p/>
        </p:txBody>
      </p:sp>
      <p:sp>
        <p:nvSpPr>
          <p:cNvPr id="11" name="Google Shape;11;p2"/>
          <p:cNvSpPr txBox="1"/>
          <p:nvPr>
            <p:ph idx="1" type="subTitle"/>
          </p:nvPr>
        </p:nvSpPr>
        <p:spPr>
          <a:xfrm>
            <a:off x="480538" y="10984859"/>
            <a:ext cx="13135800" cy="3072000"/>
          </a:xfrm>
          <a:prstGeom prst="rect">
            <a:avLst/>
          </a:prstGeom>
        </p:spPr>
        <p:txBody>
          <a:bodyPr anchorCtr="0" anchor="t" bIns="212075" lIns="212075" spcFirstLastPara="1" rIns="212075" wrap="square" tIns="212075">
            <a:noAutofit/>
          </a:bodyPr>
          <a:lstStyle>
            <a:lvl1pPr lvl="0" algn="ctr">
              <a:lnSpc>
                <a:spcPct val="100000"/>
              </a:lnSpc>
              <a:spcBef>
                <a:spcPts val="0"/>
              </a:spcBef>
              <a:spcAft>
                <a:spcPts val="0"/>
              </a:spcAft>
              <a:buSzPts val="6500"/>
              <a:buNone/>
              <a:defRPr sz="6500"/>
            </a:lvl1pPr>
            <a:lvl2pPr lvl="1" algn="ctr">
              <a:lnSpc>
                <a:spcPct val="100000"/>
              </a:lnSpc>
              <a:spcBef>
                <a:spcPts val="0"/>
              </a:spcBef>
              <a:spcAft>
                <a:spcPts val="0"/>
              </a:spcAft>
              <a:buSzPts val="6500"/>
              <a:buNone/>
              <a:defRPr sz="6500"/>
            </a:lvl2pPr>
            <a:lvl3pPr lvl="2" algn="ctr">
              <a:lnSpc>
                <a:spcPct val="100000"/>
              </a:lnSpc>
              <a:spcBef>
                <a:spcPts val="0"/>
              </a:spcBef>
              <a:spcAft>
                <a:spcPts val="0"/>
              </a:spcAft>
              <a:buSzPts val="6500"/>
              <a:buNone/>
              <a:defRPr sz="6500"/>
            </a:lvl3pPr>
            <a:lvl4pPr lvl="3" algn="ctr">
              <a:lnSpc>
                <a:spcPct val="100000"/>
              </a:lnSpc>
              <a:spcBef>
                <a:spcPts val="0"/>
              </a:spcBef>
              <a:spcAft>
                <a:spcPts val="0"/>
              </a:spcAft>
              <a:buSzPts val="6500"/>
              <a:buNone/>
              <a:defRPr sz="6500"/>
            </a:lvl4pPr>
            <a:lvl5pPr lvl="4" algn="ctr">
              <a:lnSpc>
                <a:spcPct val="100000"/>
              </a:lnSpc>
              <a:spcBef>
                <a:spcPts val="0"/>
              </a:spcBef>
              <a:spcAft>
                <a:spcPts val="0"/>
              </a:spcAft>
              <a:buSzPts val="6500"/>
              <a:buNone/>
              <a:defRPr sz="6500"/>
            </a:lvl5pPr>
            <a:lvl6pPr lvl="5" algn="ctr">
              <a:lnSpc>
                <a:spcPct val="100000"/>
              </a:lnSpc>
              <a:spcBef>
                <a:spcPts val="0"/>
              </a:spcBef>
              <a:spcAft>
                <a:spcPts val="0"/>
              </a:spcAft>
              <a:buSzPts val="6500"/>
              <a:buNone/>
              <a:defRPr sz="6500"/>
            </a:lvl6pPr>
            <a:lvl7pPr lvl="6" algn="ctr">
              <a:lnSpc>
                <a:spcPct val="100000"/>
              </a:lnSpc>
              <a:spcBef>
                <a:spcPts val="0"/>
              </a:spcBef>
              <a:spcAft>
                <a:spcPts val="0"/>
              </a:spcAft>
              <a:buSzPts val="6500"/>
              <a:buNone/>
              <a:defRPr sz="6500"/>
            </a:lvl7pPr>
            <a:lvl8pPr lvl="7" algn="ctr">
              <a:lnSpc>
                <a:spcPct val="100000"/>
              </a:lnSpc>
              <a:spcBef>
                <a:spcPts val="0"/>
              </a:spcBef>
              <a:spcAft>
                <a:spcPts val="0"/>
              </a:spcAft>
              <a:buSzPts val="6500"/>
              <a:buNone/>
              <a:defRPr sz="6500"/>
            </a:lvl8pPr>
            <a:lvl9pPr lvl="8" algn="ctr">
              <a:lnSpc>
                <a:spcPct val="100000"/>
              </a:lnSpc>
              <a:spcBef>
                <a:spcPts val="0"/>
              </a:spcBef>
              <a:spcAft>
                <a:spcPts val="0"/>
              </a:spcAft>
              <a:buSzPts val="6500"/>
              <a:buNone/>
              <a:defRPr sz="6500"/>
            </a:lvl9pPr>
          </a:lstStyle>
          <a:p/>
        </p:txBody>
      </p:sp>
      <p:sp>
        <p:nvSpPr>
          <p:cNvPr id="12" name="Google Shape;12;p2"/>
          <p:cNvSpPr txBox="1"/>
          <p:nvPr>
            <p:ph idx="12" type="sldNum"/>
          </p:nvPr>
        </p:nvSpPr>
        <p:spPr>
          <a:xfrm>
            <a:off x="13061706" y="18074283"/>
            <a:ext cx="846000" cy="1525500"/>
          </a:xfrm>
          <a:prstGeom prst="rect">
            <a:avLst/>
          </a:prstGeom>
        </p:spPr>
        <p:txBody>
          <a:bodyPr anchorCtr="0" anchor="ctr" bIns="212075" lIns="212075" spcFirstLastPara="1" rIns="212075" wrap="square" tIns="21207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480538" y="4287259"/>
            <a:ext cx="13135800" cy="7610400"/>
          </a:xfrm>
          <a:prstGeom prst="rect">
            <a:avLst/>
          </a:prstGeom>
        </p:spPr>
        <p:txBody>
          <a:bodyPr anchorCtr="0" anchor="b" bIns="212075" lIns="212075" spcFirstLastPara="1" rIns="212075" wrap="square" tIns="212075">
            <a:noAutofit/>
          </a:bodyPr>
          <a:lstStyle>
            <a:lvl1pPr lvl="0" algn="ctr">
              <a:spcBef>
                <a:spcPts val="0"/>
              </a:spcBef>
              <a:spcAft>
                <a:spcPts val="0"/>
              </a:spcAft>
              <a:buSzPts val="27800"/>
              <a:buNone/>
              <a:defRPr sz="27800"/>
            </a:lvl1pPr>
            <a:lvl2pPr lvl="1" algn="ctr">
              <a:spcBef>
                <a:spcPts val="0"/>
              </a:spcBef>
              <a:spcAft>
                <a:spcPts val="0"/>
              </a:spcAft>
              <a:buSzPts val="27800"/>
              <a:buNone/>
              <a:defRPr sz="27800"/>
            </a:lvl2pPr>
            <a:lvl3pPr lvl="2" algn="ctr">
              <a:spcBef>
                <a:spcPts val="0"/>
              </a:spcBef>
              <a:spcAft>
                <a:spcPts val="0"/>
              </a:spcAft>
              <a:buSzPts val="27800"/>
              <a:buNone/>
              <a:defRPr sz="27800"/>
            </a:lvl3pPr>
            <a:lvl4pPr lvl="3" algn="ctr">
              <a:spcBef>
                <a:spcPts val="0"/>
              </a:spcBef>
              <a:spcAft>
                <a:spcPts val="0"/>
              </a:spcAft>
              <a:buSzPts val="27800"/>
              <a:buNone/>
              <a:defRPr sz="27800"/>
            </a:lvl4pPr>
            <a:lvl5pPr lvl="4" algn="ctr">
              <a:spcBef>
                <a:spcPts val="0"/>
              </a:spcBef>
              <a:spcAft>
                <a:spcPts val="0"/>
              </a:spcAft>
              <a:buSzPts val="27800"/>
              <a:buNone/>
              <a:defRPr sz="27800"/>
            </a:lvl5pPr>
            <a:lvl6pPr lvl="5" algn="ctr">
              <a:spcBef>
                <a:spcPts val="0"/>
              </a:spcBef>
              <a:spcAft>
                <a:spcPts val="0"/>
              </a:spcAft>
              <a:buSzPts val="27800"/>
              <a:buNone/>
              <a:defRPr sz="27800"/>
            </a:lvl6pPr>
            <a:lvl7pPr lvl="6" algn="ctr">
              <a:spcBef>
                <a:spcPts val="0"/>
              </a:spcBef>
              <a:spcAft>
                <a:spcPts val="0"/>
              </a:spcAft>
              <a:buSzPts val="27800"/>
              <a:buNone/>
              <a:defRPr sz="27800"/>
            </a:lvl7pPr>
            <a:lvl8pPr lvl="7" algn="ctr">
              <a:spcBef>
                <a:spcPts val="0"/>
              </a:spcBef>
              <a:spcAft>
                <a:spcPts val="0"/>
              </a:spcAft>
              <a:buSzPts val="27800"/>
              <a:buNone/>
              <a:defRPr sz="27800"/>
            </a:lvl8pPr>
            <a:lvl9pPr lvl="8" algn="ctr">
              <a:spcBef>
                <a:spcPts val="0"/>
              </a:spcBef>
              <a:spcAft>
                <a:spcPts val="0"/>
              </a:spcAft>
              <a:buSzPts val="27800"/>
              <a:buNone/>
              <a:defRPr sz="27800"/>
            </a:lvl9pPr>
          </a:lstStyle>
          <a:p>
            <a:r>
              <a:t>xx%</a:t>
            </a:r>
          </a:p>
        </p:txBody>
      </p:sp>
      <p:sp>
        <p:nvSpPr>
          <p:cNvPr id="46" name="Google Shape;46;p11"/>
          <p:cNvSpPr txBox="1"/>
          <p:nvPr>
            <p:ph idx="1" type="body"/>
          </p:nvPr>
        </p:nvSpPr>
        <p:spPr>
          <a:xfrm>
            <a:off x="480538" y="12217791"/>
            <a:ext cx="13135800" cy="5041800"/>
          </a:xfrm>
          <a:prstGeom prst="rect">
            <a:avLst/>
          </a:prstGeom>
        </p:spPr>
        <p:txBody>
          <a:bodyPr anchorCtr="0" anchor="t" bIns="212075" lIns="212075" spcFirstLastPara="1" rIns="212075" wrap="square" tIns="212075">
            <a:noAutofit/>
          </a:bodyPr>
          <a:lstStyle>
            <a:lvl1pPr indent="-495300" lvl="0" marL="457200" algn="ctr">
              <a:spcBef>
                <a:spcPts val="0"/>
              </a:spcBef>
              <a:spcAft>
                <a:spcPts val="0"/>
              </a:spcAft>
              <a:buSzPts val="4200"/>
              <a:buChar char="●"/>
              <a:defRPr/>
            </a:lvl1pPr>
            <a:lvl2pPr indent="-431800" lvl="1" marL="914400" algn="ctr">
              <a:spcBef>
                <a:spcPts val="3700"/>
              </a:spcBef>
              <a:spcAft>
                <a:spcPts val="0"/>
              </a:spcAft>
              <a:buSzPts val="3200"/>
              <a:buChar char="○"/>
              <a:defRPr/>
            </a:lvl2pPr>
            <a:lvl3pPr indent="-431800" lvl="2" marL="1371600" algn="ctr">
              <a:spcBef>
                <a:spcPts val="3700"/>
              </a:spcBef>
              <a:spcAft>
                <a:spcPts val="0"/>
              </a:spcAft>
              <a:buSzPts val="3200"/>
              <a:buChar char="■"/>
              <a:defRPr/>
            </a:lvl3pPr>
            <a:lvl4pPr indent="-431800" lvl="3" marL="1828800" algn="ctr">
              <a:spcBef>
                <a:spcPts val="3700"/>
              </a:spcBef>
              <a:spcAft>
                <a:spcPts val="0"/>
              </a:spcAft>
              <a:buSzPts val="3200"/>
              <a:buChar char="●"/>
              <a:defRPr/>
            </a:lvl4pPr>
            <a:lvl5pPr indent="-431800" lvl="4" marL="2286000" algn="ctr">
              <a:spcBef>
                <a:spcPts val="3700"/>
              </a:spcBef>
              <a:spcAft>
                <a:spcPts val="0"/>
              </a:spcAft>
              <a:buSzPts val="3200"/>
              <a:buChar char="○"/>
              <a:defRPr/>
            </a:lvl5pPr>
            <a:lvl6pPr indent="-431800" lvl="5" marL="2743200" algn="ctr">
              <a:spcBef>
                <a:spcPts val="3700"/>
              </a:spcBef>
              <a:spcAft>
                <a:spcPts val="0"/>
              </a:spcAft>
              <a:buSzPts val="3200"/>
              <a:buChar char="■"/>
              <a:defRPr/>
            </a:lvl6pPr>
            <a:lvl7pPr indent="-431800" lvl="6" marL="3200400" algn="ctr">
              <a:spcBef>
                <a:spcPts val="3700"/>
              </a:spcBef>
              <a:spcAft>
                <a:spcPts val="0"/>
              </a:spcAft>
              <a:buSzPts val="3200"/>
              <a:buChar char="●"/>
              <a:defRPr/>
            </a:lvl7pPr>
            <a:lvl8pPr indent="-431800" lvl="7" marL="3657600" algn="ctr">
              <a:spcBef>
                <a:spcPts val="3700"/>
              </a:spcBef>
              <a:spcAft>
                <a:spcPts val="0"/>
              </a:spcAft>
              <a:buSzPts val="3200"/>
              <a:buChar char="○"/>
              <a:defRPr/>
            </a:lvl8pPr>
            <a:lvl9pPr indent="-431800" lvl="8" marL="4114800" algn="ctr">
              <a:spcBef>
                <a:spcPts val="3700"/>
              </a:spcBef>
              <a:spcAft>
                <a:spcPts val="3700"/>
              </a:spcAft>
              <a:buSzPts val="3200"/>
              <a:buChar char="■"/>
              <a:defRPr/>
            </a:lvl9pPr>
          </a:lstStyle>
          <a:p/>
        </p:txBody>
      </p:sp>
      <p:sp>
        <p:nvSpPr>
          <p:cNvPr id="47" name="Google Shape;47;p11"/>
          <p:cNvSpPr txBox="1"/>
          <p:nvPr>
            <p:ph idx="12" type="sldNum"/>
          </p:nvPr>
        </p:nvSpPr>
        <p:spPr>
          <a:xfrm>
            <a:off x="13061706" y="18074283"/>
            <a:ext cx="846000" cy="1525500"/>
          </a:xfrm>
          <a:prstGeom prst="rect">
            <a:avLst/>
          </a:prstGeom>
        </p:spPr>
        <p:txBody>
          <a:bodyPr anchorCtr="0" anchor="ctr" bIns="212075" lIns="212075" spcFirstLastPara="1" rIns="212075" wrap="square" tIns="21207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13061706" y="18074283"/>
            <a:ext cx="846000" cy="1525500"/>
          </a:xfrm>
          <a:prstGeom prst="rect">
            <a:avLst/>
          </a:prstGeom>
        </p:spPr>
        <p:txBody>
          <a:bodyPr anchorCtr="0" anchor="ctr" bIns="212075" lIns="212075" spcFirstLastPara="1" rIns="212075" wrap="square" tIns="21207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54" name="Shape 54"/>
        <p:cNvGrpSpPr/>
        <p:nvPr/>
      </p:nvGrpSpPr>
      <p:grpSpPr>
        <a:xfrm>
          <a:off x="0" y="0"/>
          <a:ext cx="0" cy="0"/>
          <a:chOff x="0" y="0"/>
          <a:chExt cx="0" cy="0"/>
        </a:xfrm>
      </p:grpSpPr>
      <p:sp>
        <p:nvSpPr>
          <p:cNvPr id="55" name="Google Shape;55;p14"/>
          <p:cNvSpPr txBox="1"/>
          <p:nvPr>
            <p:ph type="ctrTitle"/>
          </p:nvPr>
        </p:nvSpPr>
        <p:spPr>
          <a:xfrm>
            <a:off x="480550" y="2885918"/>
            <a:ext cx="13135500" cy="7956000"/>
          </a:xfrm>
          <a:prstGeom prst="rect">
            <a:avLst/>
          </a:prstGeom>
        </p:spPr>
        <p:txBody>
          <a:bodyPr anchorCtr="0" anchor="b" bIns="212075" lIns="212075" spcFirstLastPara="1" rIns="212075" wrap="square" tIns="212075">
            <a:noAutofit/>
          </a:bodyPr>
          <a:lstStyle>
            <a:lvl1pPr lvl="0" rtl="0" algn="ctr">
              <a:spcBef>
                <a:spcPts val="0"/>
              </a:spcBef>
              <a:spcAft>
                <a:spcPts val="0"/>
              </a:spcAft>
              <a:buSzPts val="12200"/>
              <a:buNone/>
              <a:defRPr sz="12200"/>
            </a:lvl1pPr>
            <a:lvl2pPr lvl="1" rtl="0" algn="ctr">
              <a:spcBef>
                <a:spcPts val="0"/>
              </a:spcBef>
              <a:spcAft>
                <a:spcPts val="0"/>
              </a:spcAft>
              <a:buSzPts val="12200"/>
              <a:buNone/>
              <a:defRPr sz="12200"/>
            </a:lvl2pPr>
            <a:lvl3pPr lvl="2" rtl="0" algn="ctr">
              <a:spcBef>
                <a:spcPts val="0"/>
              </a:spcBef>
              <a:spcAft>
                <a:spcPts val="0"/>
              </a:spcAft>
              <a:buSzPts val="12200"/>
              <a:buNone/>
              <a:defRPr sz="12200"/>
            </a:lvl3pPr>
            <a:lvl4pPr lvl="3" rtl="0" algn="ctr">
              <a:spcBef>
                <a:spcPts val="0"/>
              </a:spcBef>
              <a:spcAft>
                <a:spcPts val="0"/>
              </a:spcAft>
              <a:buSzPts val="12200"/>
              <a:buNone/>
              <a:defRPr sz="12200"/>
            </a:lvl4pPr>
            <a:lvl5pPr lvl="4" rtl="0" algn="ctr">
              <a:spcBef>
                <a:spcPts val="0"/>
              </a:spcBef>
              <a:spcAft>
                <a:spcPts val="0"/>
              </a:spcAft>
              <a:buSzPts val="12200"/>
              <a:buNone/>
              <a:defRPr sz="12200"/>
            </a:lvl5pPr>
            <a:lvl6pPr lvl="5" rtl="0" algn="ctr">
              <a:spcBef>
                <a:spcPts val="0"/>
              </a:spcBef>
              <a:spcAft>
                <a:spcPts val="0"/>
              </a:spcAft>
              <a:buSzPts val="12200"/>
              <a:buNone/>
              <a:defRPr sz="12200"/>
            </a:lvl6pPr>
            <a:lvl7pPr lvl="6" rtl="0" algn="ctr">
              <a:spcBef>
                <a:spcPts val="0"/>
              </a:spcBef>
              <a:spcAft>
                <a:spcPts val="0"/>
              </a:spcAft>
              <a:buSzPts val="12200"/>
              <a:buNone/>
              <a:defRPr sz="12200"/>
            </a:lvl7pPr>
            <a:lvl8pPr lvl="7" rtl="0" algn="ctr">
              <a:spcBef>
                <a:spcPts val="0"/>
              </a:spcBef>
              <a:spcAft>
                <a:spcPts val="0"/>
              </a:spcAft>
              <a:buSzPts val="12200"/>
              <a:buNone/>
              <a:defRPr sz="12200"/>
            </a:lvl8pPr>
            <a:lvl9pPr lvl="8" rtl="0" algn="ctr">
              <a:spcBef>
                <a:spcPts val="0"/>
              </a:spcBef>
              <a:spcAft>
                <a:spcPts val="0"/>
              </a:spcAft>
              <a:buSzPts val="12200"/>
              <a:buNone/>
              <a:defRPr sz="12200"/>
            </a:lvl9pPr>
          </a:lstStyle>
          <a:p/>
        </p:txBody>
      </p:sp>
      <p:sp>
        <p:nvSpPr>
          <p:cNvPr id="56" name="Google Shape;56;p14"/>
          <p:cNvSpPr txBox="1"/>
          <p:nvPr>
            <p:ph idx="1" type="subTitle"/>
          </p:nvPr>
        </p:nvSpPr>
        <p:spPr>
          <a:xfrm>
            <a:off x="480538" y="10984859"/>
            <a:ext cx="13135500" cy="3072000"/>
          </a:xfrm>
          <a:prstGeom prst="rect">
            <a:avLst/>
          </a:prstGeom>
        </p:spPr>
        <p:txBody>
          <a:bodyPr anchorCtr="0" anchor="t" bIns="212075" lIns="212075" spcFirstLastPara="1" rIns="212075" wrap="square" tIns="212075">
            <a:noAutofit/>
          </a:bodyPr>
          <a:lstStyle>
            <a:lvl1pPr lvl="0" rtl="0" algn="ctr">
              <a:lnSpc>
                <a:spcPct val="100000"/>
              </a:lnSpc>
              <a:spcBef>
                <a:spcPts val="0"/>
              </a:spcBef>
              <a:spcAft>
                <a:spcPts val="0"/>
              </a:spcAft>
              <a:buSzPts val="6600"/>
              <a:buNone/>
              <a:defRPr sz="6600"/>
            </a:lvl1pPr>
            <a:lvl2pPr lvl="1" rtl="0" algn="ctr">
              <a:lnSpc>
                <a:spcPct val="100000"/>
              </a:lnSpc>
              <a:spcBef>
                <a:spcPts val="0"/>
              </a:spcBef>
              <a:spcAft>
                <a:spcPts val="0"/>
              </a:spcAft>
              <a:buSzPts val="6600"/>
              <a:buNone/>
              <a:defRPr sz="6600"/>
            </a:lvl2pPr>
            <a:lvl3pPr lvl="2" rtl="0" algn="ctr">
              <a:lnSpc>
                <a:spcPct val="100000"/>
              </a:lnSpc>
              <a:spcBef>
                <a:spcPts val="0"/>
              </a:spcBef>
              <a:spcAft>
                <a:spcPts val="0"/>
              </a:spcAft>
              <a:buSzPts val="6600"/>
              <a:buNone/>
              <a:defRPr sz="6600"/>
            </a:lvl3pPr>
            <a:lvl4pPr lvl="3" rtl="0" algn="ctr">
              <a:lnSpc>
                <a:spcPct val="100000"/>
              </a:lnSpc>
              <a:spcBef>
                <a:spcPts val="0"/>
              </a:spcBef>
              <a:spcAft>
                <a:spcPts val="0"/>
              </a:spcAft>
              <a:buSzPts val="6600"/>
              <a:buNone/>
              <a:defRPr sz="6600"/>
            </a:lvl4pPr>
            <a:lvl5pPr lvl="4" rtl="0" algn="ctr">
              <a:lnSpc>
                <a:spcPct val="100000"/>
              </a:lnSpc>
              <a:spcBef>
                <a:spcPts val="0"/>
              </a:spcBef>
              <a:spcAft>
                <a:spcPts val="0"/>
              </a:spcAft>
              <a:buSzPts val="6600"/>
              <a:buNone/>
              <a:defRPr sz="6600"/>
            </a:lvl5pPr>
            <a:lvl6pPr lvl="5" rtl="0" algn="ctr">
              <a:lnSpc>
                <a:spcPct val="100000"/>
              </a:lnSpc>
              <a:spcBef>
                <a:spcPts val="0"/>
              </a:spcBef>
              <a:spcAft>
                <a:spcPts val="0"/>
              </a:spcAft>
              <a:buSzPts val="6600"/>
              <a:buNone/>
              <a:defRPr sz="6600"/>
            </a:lvl6pPr>
            <a:lvl7pPr lvl="6" rtl="0" algn="ctr">
              <a:lnSpc>
                <a:spcPct val="100000"/>
              </a:lnSpc>
              <a:spcBef>
                <a:spcPts val="0"/>
              </a:spcBef>
              <a:spcAft>
                <a:spcPts val="0"/>
              </a:spcAft>
              <a:buSzPts val="6600"/>
              <a:buNone/>
              <a:defRPr sz="6600"/>
            </a:lvl7pPr>
            <a:lvl8pPr lvl="7" rtl="0" algn="ctr">
              <a:lnSpc>
                <a:spcPct val="100000"/>
              </a:lnSpc>
              <a:spcBef>
                <a:spcPts val="0"/>
              </a:spcBef>
              <a:spcAft>
                <a:spcPts val="0"/>
              </a:spcAft>
              <a:buSzPts val="6600"/>
              <a:buNone/>
              <a:defRPr sz="6600"/>
            </a:lvl8pPr>
            <a:lvl9pPr lvl="8" rtl="0" algn="ctr">
              <a:lnSpc>
                <a:spcPct val="100000"/>
              </a:lnSpc>
              <a:spcBef>
                <a:spcPts val="0"/>
              </a:spcBef>
              <a:spcAft>
                <a:spcPts val="0"/>
              </a:spcAft>
              <a:buSzPts val="6600"/>
              <a:buNone/>
              <a:defRPr sz="6600"/>
            </a:lvl9pPr>
          </a:lstStyle>
          <a:p/>
        </p:txBody>
      </p:sp>
      <p:sp>
        <p:nvSpPr>
          <p:cNvPr id="57" name="Google Shape;57;p14"/>
          <p:cNvSpPr txBox="1"/>
          <p:nvPr>
            <p:ph idx="12" type="sldNum"/>
          </p:nvPr>
        </p:nvSpPr>
        <p:spPr>
          <a:xfrm>
            <a:off x="13061706" y="18074283"/>
            <a:ext cx="845700" cy="1525800"/>
          </a:xfrm>
          <a:prstGeom prst="rect">
            <a:avLst/>
          </a:prstGeom>
        </p:spPr>
        <p:txBody>
          <a:bodyPr anchorCtr="0" anchor="ctr" bIns="212075" lIns="212075" spcFirstLastPara="1" rIns="212075" wrap="square" tIns="21207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58" name="Shape 58"/>
        <p:cNvGrpSpPr/>
        <p:nvPr/>
      </p:nvGrpSpPr>
      <p:grpSpPr>
        <a:xfrm>
          <a:off x="0" y="0"/>
          <a:ext cx="0" cy="0"/>
          <a:chOff x="0" y="0"/>
          <a:chExt cx="0" cy="0"/>
        </a:xfrm>
      </p:grpSpPr>
      <p:sp>
        <p:nvSpPr>
          <p:cNvPr id="59" name="Google Shape;59;p15"/>
          <p:cNvSpPr txBox="1"/>
          <p:nvPr>
            <p:ph type="title"/>
          </p:nvPr>
        </p:nvSpPr>
        <p:spPr>
          <a:xfrm>
            <a:off x="480538" y="8336535"/>
            <a:ext cx="13135500" cy="3262500"/>
          </a:xfrm>
          <a:prstGeom prst="rect">
            <a:avLst/>
          </a:prstGeom>
        </p:spPr>
        <p:txBody>
          <a:bodyPr anchorCtr="0" anchor="ctr" bIns="212075" lIns="212075" spcFirstLastPara="1" rIns="212075" wrap="square" tIns="212075">
            <a:noAutofit/>
          </a:bodyPr>
          <a:lstStyle>
            <a:lvl1pPr lvl="0" rtl="0" algn="ctr">
              <a:spcBef>
                <a:spcPts val="0"/>
              </a:spcBef>
              <a:spcAft>
                <a:spcPts val="0"/>
              </a:spcAft>
              <a:buSzPts val="8400"/>
              <a:buNone/>
              <a:defRPr sz="8400"/>
            </a:lvl1pPr>
            <a:lvl2pPr lvl="1" rtl="0" algn="ctr">
              <a:spcBef>
                <a:spcPts val="0"/>
              </a:spcBef>
              <a:spcAft>
                <a:spcPts val="0"/>
              </a:spcAft>
              <a:buSzPts val="8400"/>
              <a:buNone/>
              <a:defRPr sz="8400"/>
            </a:lvl2pPr>
            <a:lvl3pPr lvl="2" rtl="0" algn="ctr">
              <a:spcBef>
                <a:spcPts val="0"/>
              </a:spcBef>
              <a:spcAft>
                <a:spcPts val="0"/>
              </a:spcAft>
              <a:buSzPts val="8400"/>
              <a:buNone/>
              <a:defRPr sz="8400"/>
            </a:lvl3pPr>
            <a:lvl4pPr lvl="3" rtl="0" algn="ctr">
              <a:spcBef>
                <a:spcPts val="0"/>
              </a:spcBef>
              <a:spcAft>
                <a:spcPts val="0"/>
              </a:spcAft>
              <a:buSzPts val="8400"/>
              <a:buNone/>
              <a:defRPr sz="8400"/>
            </a:lvl4pPr>
            <a:lvl5pPr lvl="4" rtl="0" algn="ctr">
              <a:spcBef>
                <a:spcPts val="0"/>
              </a:spcBef>
              <a:spcAft>
                <a:spcPts val="0"/>
              </a:spcAft>
              <a:buSzPts val="8400"/>
              <a:buNone/>
              <a:defRPr sz="8400"/>
            </a:lvl5pPr>
            <a:lvl6pPr lvl="5" rtl="0" algn="ctr">
              <a:spcBef>
                <a:spcPts val="0"/>
              </a:spcBef>
              <a:spcAft>
                <a:spcPts val="0"/>
              </a:spcAft>
              <a:buSzPts val="8400"/>
              <a:buNone/>
              <a:defRPr sz="8400"/>
            </a:lvl6pPr>
            <a:lvl7pPr lvl="6" rtl="0" algn="ctr">
              <a:spcBef>
                <a:spcPts val="0"/>
              </a:spcBef>
              <a:spcAft>
                <a:spcPts val="0"/>
              </a:spcAft>
              <a:buSzPts val="8400"/>
              <a:buNone/>
              <a:defRPr sz="8400"/>
            </a:lvl7pPr>
            <a:lvl8pPr lvl="7" rtl="0" algn="ctr">
              <a:spcBef>
                <a:spcPts val="0"/>
              </a:spcBef>
              <a:spcAft>
                <a:spcPts val="0"/>
              </a:spcAft>
              <a:buSzPts val="8400"/>
              <a:buNone/>
              <a:defRPr sz="8400"/>
            </a:lvl8pPr>
            <a:lvl9pPr lvl="8" rtl="0" algn="ctr">
              <a:spcBef>
                <a:spcPts val="0"/>
              </a:spcBef>
              <a:spcAft>
                <a:spcPts val="0"/>
              </a:spcAft>
              <a:buSzPts val="8400"/>
              <a:buNone/>
              <a:defRPr sz="8400"/>
            </a:lvl9pPr>
          </a:lstStyle>
          <a:p/>
        </p:txBody>
      </p:sp>
      <p:sp>
        <p:nvSpPr>
          <p:cNvPr id="60" name="Google Shape;60;p15"/>
          <p:cNvSpPr txBox="1"/>
          <p:nvPr>
            <p:ph idx="12" type="sldNum"/>
          </p:nvPr>
        </p:nvSpPr>
        <p:spPr>
          <a:xfrm>
            <a:off x="13061706" y="18074283"/>
            <a:ext cx="845700" cy="1525800"/>
          </a:xfrm>
          <a:prstGeom prst="rect">
            <a:avLst/>
          </a:prstGeom>
        </p:spPr>
        <p:txBody>
          <a:bodyPr anchorCtr="0" anchor="ctr" bIns="212075" lIns="212075" spcFirstLastPara="1" rIns="212075" wrap="square" tIns="21207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61" name="Shape 61"/>
        <p:cNvGrpSpPr/>
        <p:nvPr/>
      </p:nvGrpSpPr>
      <p:grpSpPr>
        <a:xfrm>
          <a:off x="0" y="0"/>
          <a:ext cx="0" cy="0"/>
          <a:chOff x="0" y="0"/>
          <a:chExt cx="0" cy="0"/>
        </a:xfrm>
      </p:grpSpPr>
      <p:sp>
        <p:nvSpPr>
          <p:cNvPr id="62" name="Google Shape;62;p16"/>
          <p:cNvSpPr txBox="1"/>
          <p:nvPr>
            <p:ph type="title"/>
          </p:nvPr>
        </p:nvSpPr>
        <p:spPr>
          <a:xfrm>
            <a:off x="480538" y="1724884"/>
            <a:ext cx="13135500" cy="2220000"/>
          </a:xfrm>
          <a:prstGeom prst="rect">
            <a:avLst/>
          </a:prstGeom>
        </p:spPr>
        <p:txBody>
          <a:bodyPr anchorCtr="0" anchor="t" bIns="212075" lIns="212075" spcFirstLastPara="1" rIns="212075" wrap="square" tIns="212075">
            <a:noAutofit/>
          </a:bodyPr>
          <a:lstStyle>
            <a:lvl1pPr lvl="0" rtl="0">
              <a:spcBef>
                <a:spcPts val="0"/>
              </a:spcBef>
              <a:spcAft>
                <a:spcPts val="0"/>
              </a:spcAft>
              <a:buSzPts val="6600"/>
              <a:buNone/>
              <a:defRPr/>
            </a:lvl1pPr>
            <a:lvl2pPr lvl="1" rtl="0">
              <a:spcBef>
                <a:spcPts val="0"/>
              </a:spcBef>
              <a:spcAft>
                <a:spcPts val="0"/>
              </a:spcAft>
              <a:buSzPts val="6600"/>
              <a:buNone/>
              <a:defRPr/>
            </a:lvl2pPr>
            <a:lvl3pPr lvl="2" rtl="0">
              <a:spcBef>
                <a:spcPts val="0"/>
              </a:spcBef>
              <a:spcAft>
                <a:spcPts val="0"/>
              </a:spcAft>
              <a:buSzPts val="6600"/>
              <a:buNone/>
              <a:defRPr/>
            </a:lvl3pPr>
            <a:lvl4pPr lvl="3" rtl="0">
              <a:spcBef>
                <a:spcPts val="0"/>
              </a:spcBef>
              <a:spcAft>
                <a:spcPts val="0"/>
              </a:spcAft>
              <a:buSzPts val="6600"/>
              <a:buNone/>
              <a:defRPr/>
            </a:lvl4pPr>
            <a:lvl5pPr lvl="4" rtl="0">
              <a:spcBef>
                <a:spcPts val="0"/>
              </a:spcBef>
              <a:spcAft>
                <a:spcPts val="0"/>
              </a:spcAft>
              <a:buSzPts val="6600"/>
              <a:buNone/>
              <a:defRPr/>
            </a:lvl5pPr>
            <a:lvl6pPr lvl="5" rtl="0">
              <a:spcBef>
                <a:spcPts val="0"/>
              </a:spcBef>
              <a:spcAft>
                <a:spcPts val="0"/>
              </a:spcAft>
              <a:buSzPts val="6600"/>
              <a:buNone/>
              <a:defRPr/>
            </a:lvl6pPr>
            <a:lvl7pPr lvl="6" rtl="0">
              <a:spcBef>
                <a:spcPts val="0"/>
              </a:spcBef>
              <a:spcAft>
                <a:spcPts val="0"/>
              </a:spcAft>
              <a:buSzPts val="6600"/>
              <a:buNone/>
              <a:defRPr/>
            </a:lvl7pPr>
            <a:lvl8pPr lvl="7" rtl="0">
              <a:spcBef>
                <a:spcPts val="0"/>
              </a:spcBef>
              <a:spcAft>
                <a:spcPts val="0"/>
              </a:spcAft>
              <a:buSzPts val="6600"/>
              <a:buNone/>
              <a:defRPr/>
            </a:lvl8pPr>
            <a:lvl9pPr lvl="8" rtl="0">
              <a:spcBef>
                <a:spcPts val="0"/>
              </a:spcBef>
              <a:spcAft>
                <a:spcPts val="0"/>
              </a:spcAft>
              <a:buSzPts val="6600"/>
              <a:buNone/>
              <a:defRPr/>
            </a:lvl9pPr>
          </a:lstStyle>
          <a:p/>
        </p:txBody>
      </p:sp>
      <p:sp>
        <p:nvSpPr>
          <p:cNvPr id="63" name="Google Shape;63;p16"/>
          <p:cNvSpPr txBox="1"/>
          <p:nvPr>
            <p:ph idx="1" type="body"/>
          </p:nvPr>
        </p:nvSpPr>
        <p:spPr>
          <a:xfrm>
            <a:off x="480538" y="4466908"/>
            <a:ext cx="13135500" cy="13241700"/>
          </a:xfrm>
          <a:prstGeom prst="rect">
            <a:avLst/>
          </a:prstGeom>
        </p:spPr>
        <p:txBody>
          <a:bodyPr anchorCtr="0" anchor="t" bIns="212075" lIns="212075" spcFirstLastPara="1" rIns="212075" wrap="square" tIns="212075">
            <a:noAutofit/>
          </a:bodyPr>
          <a:lstStyle>
            <a:lvl1pPr indent="-501650" lvl="0" marL="457200" rtl="0">
              <a:spcBef>
                <a:spcPts val="0"/>
              </a:spcBef>
              <a:spcAft>
                <a:spcPts val="0"/>
              </a:spcAft>
              <a:buSzPts val="4300"/>
              <a:buChar char="●"/>
              <a:defRPr/>
            </a:lvl1pPr>
            <a:lvl2pPr indent="-438150" lvl="1" marL="914400" rtl="0">
              <a:spcBef>
                <a:spcPts val="3800"/>
              </a:spcBef>
              <a:spcAft>
                <a:spcPts val="0"/>
              </a:spcAft>
              <a:buSzPts val="3300"/>
              <a:buChar char="○"/>
              <a:defRPr/>
            </a:lvl2pPr>
            <a:lvl3pPr indent="-438150" lvl="2" marL="1371600" rtl="0">
              <a:spcBef>
                <a:spcPts val="3800"/>
              </a:spcBef>
              <a:spcAft>
                <a:spcPts val="0"/>
              </a:spcAft>
              <a:buSzPts val="3300"/>
              <a:buChar char="■"/>
              <a:defRPr/>
            </a:lvl3pPr>
            <a:lvl4pPr indent="-438150" lvl="3" marL="1828800" rtl="0">
              <a:spcBef>
                <a:spcPts val="3800"/>
              </a:spcBef>
              <a:spcAft>
                <a:spcPts val="0"/>
              </a:spcAft>
              <a:buSzPts val="3300"/>
              <a:buChar char="●"/>
              <a:defRPr/>
            </a:lvl4pPr>
            <a:lvl5pPr indent="-438150" lvl="4" marL="2286000" rtl="0">
              <a:spcBef>
                <a:spcPts val="3800"/>
              </a:spcBef>
              <a:spcAft>
                <a:spcPts val="0"/>
              </a:spcAft>
              <a:buSzPts val="3300"/>
              <a:buChar char="○"/>
              <a:defRPr/>
            </a:lvl5pPr>
            <a:lvl6pPr indent="-438150" lvl="5" marL="2743200" rtl="0">
              <a:spcBef>
                <a:spcPts val="3800"/>
              </a:spcBef>
              <a:spcAft>
                <a:spcPts val="0"/>
              </a:spcAft>
              <a:buSzPts val="3300"/>
              <a:buChar char="■"/>
              <a:defRPr/>
            </a:lvl6pPr>
            <a:lvl7pPr indent="-438150" lvl="6" marL="3200400" rtl="0">
              <a:spcBef>
                <a:spcPts val="3800"/>
              </a:spcBef>
              <a:spcAft>
                <a:spcPts val="0"/>
              </a:spcAft>
              <a:buSzPts val="3300"/>
              <a:buChar char="●"/>
              <a:defRPr/>
            </a:lvl7pPr>
            <a:lvl8pPr indent="-438150" lvl="7" marL="3657600" rtl="0">
              <a:spcBef>
                <a:spcPts val="3800"/>
              </a:spcBef>
              <a:spcAft>
                <a:spcPts val="0"/>
              </a:spcAft>
              <a:buSzPts val="3300"/>
              <a:buChar char="○"/>
              <a:defRPr/>
            </a:lvl8pPr>
            <a:lvl9pPr indent="-438150" lvl="8" marL="4114800" rtl="0">
              <a:spcBef>
                <a:spcPts val="3800"/>
              </a:spcBef>
              <a:spcAft>
                <a:spcPts val="3800"/>
              </a:spcAft>
              <a:buSzPts val="3300"/>
              <a:buChar char="■"/>
              <a:defRPr/>
            </a:lvl9pPr>
          </a:lstStyle>
          <a:p/>
        </p:txBody>
      </p:sp>
      <p:sp>
        <p:nvSpPr>
          <p:cNvPr id="64" name="Google Shape;64;p16"/>
          <p:cNvSpPr txBox="1"/>
          <p:nvPr>
            <p:ph idx="12" type="sldNum"/>
          </p:nvPr>
        </p:nvSpPr>
        <p:spPr>
          <a:xfrm>
            <a:off x="13061706" y="18074283"/>
            <a:ext cx="845700" cy="1525800"/>
          </a:xfrm>
          <a:prstGeom prst="rect">
            <a:avLst/>
          </a:prstGeom>
        </p:spPr>
        <p:txBody>
          <a:bodyPr anchorCtr="0" anchor="ctr" bIns="212075" lIns="212075" spcFirstLastPara="1" rIns="212075" wrap="square" tIns="21207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65" name="Shape 65"/>
        <p:cNvGrpSpPr/>
        <p:nvPr/>
      </p:nvGrpSpPr>
      <p:grpSpPr>
        <a:xfrm>
          <a:off x="0" y="0"/>
          <a:ext cx="0" cy="0"/>
          <a:chOff x="0" y="0"/>
          <a:chExt cx="0" cy="0"/>
        </a:xfrm>
      </p:grpSpPr>
      <p:sp>
        <p:nvSpPr>
          <p:cNvPr id="66" name="Google Shape;66;p17"/>
          <p:cNvSpPr txBox="1"/>
          <p:nvPr>
            <p:ph type="title"/>
          </p:nvPr>
        </p:nvSpPr>
        <p:spPr>
          <a:xfrm>
            <a:off x="480538" y="1724884"/>
            <a:ext cx="13135500" cy="2220000"/>
          </a:xfrm>
          <a:prstGeom prst="rect">
            <a:avLst/>
          </a:prstGeom>
        </p:spPr>
        <p:txBody>
          <a:bodyPr anchorCtr="0" anchor="t" bIns="212075" lIns="212075" spcFirstLastPara="1" rIns="212075" wrap="square" tIns="212075">
            <a:noAutofit/>
          </a:bodyPr>
          <a:lstStyle>
            <a:lvl1pPr lvl="0" rtl="0">
              <a:spcBef>
                <a:spcPts val="0"/>
              </a:spcBef>
              <a:spcAft>
                <a:spcPts val="0"/>
              </a:spcAft>
              <a:buSzPts val="6600"/>
              <a:buNone/>
              <a:defRPr/>
            </a:lvl1pPr>
            <a:lvl2pPr lvl="1" rtl="0">
              <a:spcBef>
                <a:spcPts val="0"/>
              </a:spcBef>
              <a:spcAft>
                <a:spcPts val="0"/>
              </a:spcAft>
              <a:buSzPts val="6600"/>
              <a:buNone/>
              <a:defRPr/>
            </a:lvl2pPr>
            <a:lvl3pPr lvl="2" rtl="0">
              <a:spcBef>
                <a:spcPts val="0"/>
              </a:spcBef>
              <a:spcAft>
                <a:spcPts val="0"/>
              </a:spcAft>
              <a:buSzPts val="6600"/>
              <a:buNone/>
              <a:defRPr/>
            </a:lvl3pPr>
            <a:lvl4pPr lvl="3" rtl="0">
              <a:spcBef>
                <a:spcPts val="0"/>
              </a:spcBef>
              <a:spcAft>
                <a:spcPts val="0"/>
              </a:spcAft>
              <a:buSzPts val="6600"/>
              <a:buNone/>
              <a:defRPr/>
            </a:lvl4pPr>
            <a:lvl5pPr lvl="4" rtl="0">
              <a:spcBef>
                <a:spcPts val="0"/>
              </a:spcBef>
              <a:spcAft>
                <a:spcPts val="0"/>
              </a:spcAft>
              <a:buSzPts val="6600"/>
              <a:buNone/>
              <a:defRPr/>
            </a:lvl5pPr>
            <a:lvl6pPr lvl="5" rtl="0">
              <a:spcBef>
                <a:spcPts val="0"/>
              </a:spcBef>
              <a:spcAft>
                <a:spcPts val="0"/>
              </a:spcAft>
              <a:buSzPts val="6600"/>
              <a:buNone/>
              <a:defRPr/>
            </a:lvl6pPr>
            <a:lvl7pPr lvl="6" rtl="0">
              <a:spcBef>
                <a:spcPts val="0"/>
              </a:spcBef>
              <a:spcAft>
                <a:spcPts val="0"/>
              </a:spcAft>
              <a:buSzPts val="6600"/>
              <a:buNone/>
              <a:defRPr/>
            </a:lvl7pPr>
            <a:lvl8pPr lvl="7" rtl="0">
              <a:spcBef>
                <a:spcPts val="0"/>
              </a:spcBef>
              <a:spcAft>
                <a:spcPts val="0"/>
              </a:spcAft>
              <a:buSzPts val="6600"/>
              <a:buNone/>
              <a:defRPr/>
            </a:lvl8pPr>
            <a:lvl9pPr lvl="8" rtl="0">
              <a:spcBef>
                <a:spcPts val="0"/>
              </a:spcBef>
              <a:spcAft>
                <a:spcPts val="0"/>
              </a:spcAft>
              <a:buSzPts val="6600"/>
              <a:buNone/>
              <a:defRPr/>
            </a:lvl9pPr>
          </a:lstStyle>
          <a:p/>
        </p:txBody>
      </p:sp>
      <p:sp>
        <p:nvSpPr>
          <p:cNvPr id="67" name="Google Shape;67;p17"/>
          <p:cNvSpPr txBox="1"/>
          <p:nvPr>
            <p:ph idx="1" type="body"/>
          </p:nvPr>
        </p:nvSpPr>
        <p:spPr>
          <a:xfrm>
            <a:off x="480538" y="4466908"/>
            <a:ext cx="6166200" cy="13241700"/>
          </a:xfrm>
          <a:prstGeom prst="rect">
            <a:avLst/>
          </a:prstGeom>
        </p:spPr>
        <p:txBody>
          <a:bodyPr anchorCtr="0" anchor="t" bIns="212075" lIns="212075" spcFirstLastPara="1" rIns="212075" wrap="square" tIns="212075">
            <a:noAutofit/>
          </a:bodyPr>
          <a:lstStyle>
            <a:lvl1pPr indent="-438150" lvl="0" marL="457200" rtl="0">
              <a:spcBef>
                <a:spcPts val="0"/>
              </a:spcBef>
              <a:spcAft>
                <a:spcPts val="0"/>
              </a:spcAft>
              <a:buSzPts val="3300"/>
              <a:buChar char="●"/>
              <a:defRPr sz="3300"/>
            </a:lvl1pPr>
            <a:lvl2pPr indent="-406400" lvl="1" marL="914400" rtl="0">
              <a:spcBef>
                <a:spcPts val="3800"/>
              </a:spcBef>
              <a:spcAft>
                <a:spcPts val="0"/>
              </a:spcAft>
              <a:buSzPts val="2800"/>
              <a:buChar char="○"/>
              <a:defRPr sz="2800"/>
            </a:lvl2pPr>
            <a:lvl3pPr indent="-406400" lvl="2" marL="1371600" rtl="0">
              <a:spcBef>
                <a:spcPts val="3800"/>
              </a:spcBef>
              <a:spcAft>
                <a:spcPts val="0"/>
              </a:spcAft>
              <a:buSzPts val="2800"/>
              <a:buChar char="■"/>
              <a:defRPr sz="2800"/>
            </a:lvl3pPr>
            <a:lvl4pPr indent="-406400" lvl="3" marL="1828800" rtl="0">
              <a:spcBef>
                <a:spcPts val="3800"/>
              </a:spcBef>
              <a:spcAft>
                <a:spcPts val="0"/>
              </a:spcAft>
              <a:buSzPts val="2800"/>
              <a:buChar char="●"/>
              <a:defRPr sz="2800"/>
            </a:lvl4pPr>
            <a:lvl5pPr indent="-406400" lvl="4" marL="2286000" rtl="0">
              <a:spcBef>
                <a:spcPts val="3800"/>
              </a:spcBef>
              <a:spcAft>
                <a:spcPts val="0"/>
              </a:spcAft>
              <a:buSzPts val="2800"/>
              <a:buChar char="○"/>
              <a:defRPr sz="2800"/>
            </a:lvl5pPr>
            <a:lvl6pPr indent="-406400" lvl="5" marL="2743200" rtl="0">
              <a:spcBef>
                <a:spcPts val="3800"/>
              </a:spcBef>
              <a:spcAft>
                <a:spcPts val="0"/>
              </a:spcAft>
              <a:buSzPts val="2800"/>
              <a:buChar char="■"/>
              <a:defRPr sz="2800"/>
            </a:lvl6pPr>
            <a:lvl7pPr indent="-406400" lvl="6" marL="3200400" rtl="0">
              <a:spcBef>
                <a:spcPts val="3800"/>
              </a:spcBef>
              <a:spcAft>
                <a:spcPts val="0"/>
              </a:spcAft>
              <a:buSzPts val="2800"/>
              <a:buChar char="●"/>
              <a:defRPr sz="2800"/>
            </a:lvl7pPr>
            <a:lvl8pPr indent="-406400" lvl="7" marL="3657600" rtl="0">
              <a:spcBef>
                <a:spcPts val="3800"/>
              </a:spcBef>
              <a:spcAft>
                <a:spcPts val="0"/>
              </a:spcAft>
              <a:buSzPts val="2800"/>
              <a:buChar char="○"/>
              <a:defRPr sz="2800"/>
            </a:lvl8pPr>
            <a:lvl9pPr indent="-406400" lvl="8" marL="4114800" rtl="0">
              <a:spcBef>
                <a:spcPts val="3800"/>
              </a:spcBef>
              <a:spcAft>
                <a:spcPts val="3800"/>
              </a:spcAft>
              <a:buSzPts val="2800"/>
              <a:buChar char="■"/>
              <a:defRPr sz="2800"/>
            </a:lvl9pPr>
          </a:lstStyle>
          <a:p/>
        </p:txBody>
      </p:sp>
      <p:sp>
        <p:nvSpPr>
          <p:cNvPr id="68" name="Google Shape;68;p17"/>
          <p:cNvSpPr txBox="1"/>
          <p:nvPr>
            <p:ph idx="2" type="body"/>
          </p:nvPr>
        </p:nvSpPr>
        <p:spPr>
          <a:xfrm>
            <a:off x="7449950" y="4466908"/>
            <a:ext cx="6166200" cy="13241700"/>
          </a:xfrm>
          <a:prstGeom prst="rect">
            <a:avLst/>
          </a:prstGeom>
        </p:spPr>
        <p:txBody>
          <a:bodyPr anchorCtr="0" anchor="t" bIns="212075" lIns="212075" spcFirstLastPara="1" rIns="212075" wrap="square" tIns="212075">
            <a:noAutofit/>
          </a:bodyPr>
          <a:lstStyle>
            <a:lvl1pPr indent="-438150" lvl="0" marL="457200" rtl="0">
              <a:spcBef>
                <a:spcPts val="0"/>
              </a:spcBef>
              <a:spcAft>
                <a:spcPts val="0"/>
              </a:spcAft>
              <a:buSzPts val="3300"/>
              <a:buChar char="●"/>
              <a:defRPr sz="3300"/>
            </a:lvl1pPr>
            <a:lvl2pPr indent="-406400" lvl="1" marL="914400" rtl="0">
              <a:spcBef>
                <a:spcPts val="3800"/>
              </a:spcBef>
              <a:spcAft>
                <a:spcPts val="0"/>
              </a:spcAft>
              <a:buSzPts val="2800"/>
              <a:buChar char="○"/>
              <a:defRPr sz="2800"/>
            </a:lvl2pPr>
            <a:lvl3pPr indent="-406400" lvl="2" marL="1371600" rtl="0">
              <a:spcBef>
                <a:spcPts val="3800"/>
              </a:spcBef>
              <a:spcAft>
                <a:spcPts val="0"/>
              </a:spcAft>
              <a:buSzPts val="2800"/>
              <a:buChar char="■"/>
              <a:defRPr sz="2800"/>
            </a:lvl3pPr>
            <a:lvl4pPr indent="-406400" lvl="3" marL="1828800" rtl="0">
              <a:spcBef>
                <a:spcPts val="3800"/>
              </a:spcBef>
              <a:spcAft>
                <a:spcPts val="0"/>
              </a:spcAft>
              <a:buSzPts val="2800"/>
              <a:buChar char="●"/>
              <a:defRPr sz="2800"/>
            </a:lvl4pPr>
            <a:lvl5pPr indent="-406400" lvl="4" marL="2286000" rtl="0">
              <a:spcBef>
                <a:spcPts val="3800"/>
              </a:spcBef>
              <a:spcAft>
                <a:spcPts val="0"/>
              </a:spcAft>
              <a:buSzPts val="2800"/>
              <a:buChar char="○"/>
              <a:defRPr sz="2800"/>
            </a:lvl5pPr>
            <a:lvl6pPr indent="-406400" lvl="5" marL="2743200" rtl="0">
              <a:spcBef>
                <a:spcPts val="3800"/>
              </a:spcBef>
              <a:spcAft>
                <a:spcPts val="0"/>
              </a:spcAft>
              <a:buSzPts val="2800"/>
              <a:buChar char="■"/>
              <a:defRPr sz="2800"/>
            </a:lvl6pPr>
            <a:lvl7pPr indent="-406400" lvl="6" marL="3200400" rtl="0">
              <a:spcBef>
                <a:spcPts val="3800"/>
              </a:spcBef>
              <a:spcAft>
                <a:spcPts val="0"/>
              </a:spcAft>
              <a:buSzPts val="2800"/>
              <a:buChar char="●"/>
              <a:defRPr sz="2800"/>
            </a:lvl7pPr>
            <a:lvl8pPr indent="-406400" lvl="7" marL="3657600" rtl="0">
              <a:spcBef>
                <a:spcPts val="3800"/>
              </a:spcBef>
              <a:spcAft>
                <a:spcPts val="0"/>
              </a:spcAft>
              <a:buSzPts val="2800"/>
              <a:buChar char="○"/>
              <a:defRPr sz="2800"/>
            </a:lvl8pPr>
            <a:lvl9pPr indent="-406400" lvl="8" marL="4114800" rtl="0">
              <a:spcBef>
                <a:spcPts val="3800"/>
              </a:spcBef>
              <a:spcAft>
                <a:spcPts val="3800"/>
              </a:spcAft>
              <a:buSzPts val="2800"/>
              <a:buChar char="■"/>
              <a:defRPr sz="2800"/>
            </a:lvl9pPr>
          </a:lstStyle>
          <a:p/>
        </p:txBody>
      </p:sp>
      <p:sp>
        <p:nvSpPr>
          <p:cNvPr id="69" name="Google Shape;69;p17"/>
          <p:cNvSpPr txBox="1"/>
          <p:nvPr>
            <p:ph idx="12" type="sldNum"/>
          </p:nvPr>
        </p:nvSpPr>
        <p:spPr>
          <a:xfrm>
            <a:off x="13061706" y="18074283"/>
            <a:ext cx="845700" cy="1525800"/>
          </a:xfrm>
          <a:prstGeom prst="rect">
            <a:avLst/>
          </a:prstGeom>
        </p:spPr>
        <p:txBody>
          <a:bodyPr anchorCtr="0" anchor="ctr" bIns="212075" lIns="212075" spcFirstLastPara="1" rIns="212075" wrap="square" tIns="21207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70" name="Shape 70"/>
        <p:cNvGrpSpPr/>
        <p:nvPr/>
      </p:nvGrpSpPr>
      <p:grpSpPr>
        <a:xfrm>
          <a:off x="0" y="0"/>
          <a:ext cx="0" cy="0"/>
          <a:chOff x="0" y="0"/>
          <a:chExt cx="0" cy="0"/>
        </a:xfrm>
      </p:grpSpPr>
      <p:sp>
        <p:nvSpPr>
          <p:cNvPr id="71" name="Google Shape;71;p18"/>
          <p:cNvSpPr txBox="1"/>
          <p:nvPr>
            <p:ph type="title"/>
          </p:nvPr>
        </p:nvSpPr>
        <p:spPr>
          <a:xfrm>
            <a:off x="480538" y="1724884"/>
            <a:ext cx="13135500" cy="2220000"/>
          </a:xfrm>
          <a:prstGeom prst="rect">
            <a:avLst/>
          </a:prstGeom>
        </p:spPr>
        <p:txBody>
          <a:bodyPr anchorCtr="0" anchor="t" bIns="212075" lIns="212075" spcFirstLastPara="1" rIns="212075" wrap="square" tIns="212075">
            <a:noAutofit/>
          </a:bodyPr>
          <a:lstStyle>
            <a:lvl1pPr lvl="0" rtl="0">
              <a:spcBef>
                <a:spcPts val="0"/>
              </a:spcBef>
              <a:spcAft>
                <a:spcPts val="0"/>
              </a:spcAft>
              <a:buSzPts val="6600"/>
              <a:buNone/>
              <a:defRPr/>
            </a:lvl1pPr>
            <a:lvl2pPr lvl="1" rtl="0">
              <a:spcBef>
                <a:spcPts val="0"/>
              </a:spcBef>
              <a:spcAft>
                <a:spcPts val="0"/>
              </a:spcAft>
              <a:buSzPts val="6600"/>
              <a:buNone/>
              <a:defRPr/>
            </a:lvl2pPr>
            <a:lvl3pPr lvl="2" rtl="0">
              <a:spcBef>
                <a:spcPts val="0"/>
              </a:spcBef>
              <a:spcAft>
                <a:spcPts val="0"/>
              </a:spcAft>
              <a:buSzPts val="6600"/>
              <a:buNone/>
              <a:defRPr/>
            </a:lvl3pPr>
            <a:lvl4pPr lvl="3" rtl="0">
              <a:spcBef>
                <a:spcPts val="0"/>
              </a:spcBef>
              <a:spcAft>
                <a:spcPts val="0"/>
              </a:spcAft>
              <a:buSzPts val="6600"/>
              <a:buNone/>
              <a:defRPr/>
            </a:lvl4pPr>
            <a:lvl5pPr lvl="4" rtl="0">
              <a:spcBef>
                <a:spcPts val="0"/>
              </a:spcBef>
              <a:spcAft>
                <a:spcPts val="0"/>
              </a:spcAft>
              <a:buSzPts val="6600"/>
              <a:buNone/>
              <a:defRPr/>
            </a:lvl5pPr>
            <a:lvl6pPr lvl="5" rtl="0">
              <a:spcBef>
                <a:spcPts val="0"/>
              </a:spcBef>
              <a:spcAft>
                <a:spcPts val="0"/>
              </a:spcAft>
              <a:buSzPts val="6600"/>
              <a:buNone/>
              <a:defRPr/>
            </a:lvl6pPr>
            <a:lvl7pPr lvl="6" rtl="0">
              <a:spcBef>
                <a:spcPts val="0"/>
              </a:spcBef>
              <a:spcAft>
                <a:spcPts val="0"/>
              </a:spcAft>
              <a:buSzPts val="6600"/>
              <a:buNone/>
              <a:defRPr/>
            </a:lvl7pPr>
            <a:lvl8pPr lvl="7" rtl="0">
              <a:spcBef>
                <a:spcPts val="0"/>
              </a:spcBef>
              <a:spcAft>
                <a:spcPts val="0"/>
              </a:spcAft>
              <a:buSzPts val="6600"/>
              <a:buNone/>
              <a:defRPr/>
            </a:lvl8pPr>
            <a:lvl9pPr lvl="8" rtl="0">
              <a:spcBef>
                <a:spcPts val="0"/>
              </a:spcBef>
              <a:spcAft>
                <a:spcPts val="0"/>
              </a:spcAft>
              <a:buSzPts val="6600"/>
              <a:buNone/>
              <a:defRPr/>
            </a:lvl9pPr>
          </a:lstStyle>
          <a:p/>
        </p:txBody>
      </p:sp>
      <p:sp>
        <p:nvSpPr>
          <p:cNvPr id="72" name="Google Shape;72;p18"/>
          <p:cNvSpPr txBox="1"/>
          <p:nvPr>
            <p:ph idx="12" type="sldNum"/>
          </p:nvPr>
        </p:nvSpPr>
        <p:spPr>
          <a:xfrm>
            <a:off x="13061706" y="18074283"/>
            <a:ext cx="845700" cy="1525800"/>
          </a:xfrm>
          <a:prstGeom prst="rect">
            <a:avLst/>
          </a:prstGeom>
        </p:spPr>
        <p:txBody>
          <a:bodyPr anchorCtr="0" anchor="ctr" bIns="212075" lIns="212075" spcFirstLastPara="1" rIns="212075" wrap="square" tIns="21207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73" name="Shape 73"/>
        <p:cNvGrpSpPr/>
        <p:nvPr/>
      </p:nvGrpSpPr>
      <p:grpSpPr>
        <a:xfrm>
          <a:off x="0" y="0"/>
          <a:ext cx="0" cy="0"/>
          <a:chOff x="0" y="0"/>
          <a:chExt cx="0" cy="0"/>
        </a:xfrm>
      </p:grpSpPr>
      <p:sp>
        <p:nvSpPr>
          <p:cNvPr id="74" name="Google Shape;74;p19"/>
          <p:cNvSpPr txBox="1"/>
          <p:nvPr>
            <p:ph type="title"/>
          </p:nvPr>
        </p:nvSpPr>
        <p:spPr>
          <a:xfrm>
            <a:off x="480538" y="2153464"/>
            <a:ext cx="4328700" cy="2928600"/>
          </a:xfrm>
          <a:prstGeom prst="rect">
            <a:avLst/>
          </a:prstGeom>
        </p:spPr>
        <p:txBody>
          <a:bodyPr anchorCtr="0" anchor="b" bIns="212075" lIns="212075" spcFirstLastPara="1" rIns="212075" wrap="square" tIns="212075">
            <a:noAutofit/>
          </a:bodyPr>
          <a:lstStyle>
            <a:lvl1pPr lvl="0" rtl="0">
              <a:spcBef>
                <a:spcPts val="0"/>
              </a:spcBef>
              <a:spcAft>
                <a:spcPts val="0"/>
              </a:spcAft>
              <a:buSzPts val="5600"/>
              <a:buNone/>
              <a:defRPr sz="5600"/>
            </a:lvl1pPr>
            <a:lvl2pPr lvl="1" rtl="0">
              <a:spcBef>
                <a:spcPts val="0"/>
              </a:spcBef>
              <a:spcAft>
                <a:spcPts val="0"/>
              </a:spcAft>
              <a:buSzPts val="5600"/>
              <a:buNone/>
              <a:defRPr sz="5600"/>
            </a:lvl2pPr>
            <a:lvl3pPr lvl="2" rtl="0">
              <a:spcBef>
                <a:spcPts val="0"/>
              </a:spcBef>
              <a:spcAft>
                <a:spcPts val="0"/>
              </a:spcAft>
              <a:buSzPts val="5600"/>
              <a:buNone/>
              <a:defRPr sz="5600"/>
            </a:lvl3pPr>
            <a:lvl4pPr lvl="3" rtl="0">
              <a:spcBef>
                <a:spcPts val="0"/>
              </a:spcBef>
              <a:spcAft>
                <a:spcPts val="0"/>
              </a:spcAft>
              <a:buSzPts val="5600"/>
              <a:buNone/>
              <a:defRPr sz="5600"/>
            </a:lvl4pPr>
            <a:lvl5pPr lvl="4" rtl="0">
              <a:spcBef>
                <a:spcPts val="0"/>
              </a:spcBef>
              <a:spcAft>
                <a:spcPts val="0"/>
              </a:spcAft>
              <a:buSzPts val="5600"/>
              <a:buNone/>
              <a:defRPr sz="5600"/>
            </a:lvl5pPr>
            <a:lvl6pPr lvl="5" rtl="0">
              <a:spcBef>
                <a:spcPts val="0"/>
              </a:spcBef>
              <a:spcAft>
                <a:spcPts val="0"/>
              </a:spcAft>
              <a:buSzPts val="5600"/>
              <a:buNone/>
              <a:defRPr sz="5600"/>
            </a:lvl6pPr>
            <a:lvl7pPr lvl="6" rtl="0">
              <a:spcBef>
                <a:spcPts val="0"/>
              </a:spcBef>
              <a:spcAft>
                <a:spcPts val="0"/>
              </a:spcAft>
              <a:buSzPts val="5600"/>
              <a:buNone/>
              <a:defRPr sz="5600"/>
            </a:lvl7pPr>
            <a:lvl8pPr lvl="7" rtl="0">
              <a:spcBef>
                <a:spcPts val="0"/>
              </a:spcBef>
              <a:spcAft>
                <a:spcPts val="0"/>
              </a:spcAft>
              <a:buSzPts val="5600"/>
              <a:buNone/>
              <a:defRPr sz="5600"/>
            </a:lvl8pPr>
            <a:lvl9pPr lvl="8" rtl="0">
              <a:spcBef>
                <a:spcPts val="0"/>
              </a:spcBef>
              <a:spcAft>
                <a:spcPts val="0"/>
              </a:spcAft>
              <a:buSzPts val="5600"/>
              <a:buNone/>
              <a:defRPr sz="5600"/>
            </a:lvl9pPr>
          </a:lstStyle>
          <a:p/>
        </p:txBody>
      </p:sp>
      <p:sp>
        <p:nvSpPr>
          <p:cNvPr id="75" name="Google Shape;75;p19"/>
          <p:cNvSpPr txBox="1"/>
          <p:nvPr>
            <p:ph idx="1" type="body"/>
          </p:nvPr>
        </p:nvSpPr>
        <p:spPr>
          <a:xfrm>
            <a:off x="480538" y="5385987"/>
            <a:ext cx="4328700" cy="12323400"/>
          </a:xfrm>
          <a:prstGeom prst="rect">
            <a:avLst/>
          </a:prstGeom>
        </p:spPr>
        <p:txBody>
          <a:bodyPr anchorCtr="0" anchor="t" bIns="212075" lIns="212075" spcFirstLastPara="1" rIns="212075" wrap="square" tIns="212075">
            <a:noAutofit/>
          </a:bodyPr>
          <a:lstStyle>
            <a:lvl1pPr indent="-406400" lvl="0" marL="457200" rtl="0">
              <a:spcBef>
                <a:spcPts val="0"/>
              </a:spcBef>
              <a:spcAft>
                <a:spcPts val="0"/>
              </a:spcAft>
              <a:buSzPts val="2800"/>
              <a:buChar char="●"/>
              <a:defRPr sz="2800"/>
            </a:lvl1pPr>
            <a:lvl2pPr indent="-406400" lvl="1" marL="914400" rtl="0">
              <a:spcBef>
                <a:spcPts val="3800"/>
              </a:spcBef>
              <a:spcAft>
                <a:spcPts val="0"/>
              </a:spcAft>
              <a:buSzPts val="2800"/>
              <a:buChar char="○"/>
              <a:defRPr sz="2800"/>
            </a:lvl2pPr>
            <a:lvl3pPr indent="-406400" lvl="2" marL="1371600" rtl="0">
              <a:spcBef>
                <a:spcPts val="3800"/>
              </a:spcBef>
              <a:spcAft>
                <a:spcPts val="0"/>
              </a:spcAft>
              <a:buSzPts val="2800"/>
              <a:buChar char="■"/>
              <a:defRPr sz="2800"/>
            </a:lvl3pPr>
            <a:lvl4pPr indent="-406400" lvl="3" marL="1828800" rtl="0">
              <a:spcBef>
                <a:spcPts val="3800"/>
              </a:spcBef>
              <a:spcAft>
                <a:spcPts val="0"/>
              </a:spcAft>
              <a:buSzPts val="2800"/>
              <a:buChar char="●"/>
              <a:defRPr sz="2800"/>
            </a:lvl4pPr>
            <a:lvl5pPr indent="-406400" lvl="4" marL="2286000" rtl="0">
              <a:spcBef>
                <a:spcPts val="3800"/>
              </a:spcBef>
              <a:spcAft>
                <a:spcPts val="0"/>
              </a:spcAft>
              <a:buSzPts val="2800"/>
              <a:buChar char="○"/>
              <a:defRPr sz="2800"/>
            </a:lvl5pPr>
            <a:lvl6pPr indent="-406400" lvl="5" marL="2743200" rtl="0">
              <a:spcBef>
                <a:spcPts val="3800"/>
              </a:spcBef>
              <a:spcAft>
                <a:spcPts val="0"/>
              </a:spcAft>
              <a:buSzPts val="2800"/>
              <a:buChar char="■"/>
              <a:defRPr sz="2800"/>
            </a:lvl6pPr>
            <a:lvl7pPr indent="-406400" lvl="6" marL="3200400" rtl="0">
              <a:spcBef>
                <a:spcPts val="3800"/>
              </a:spcBef>
              <a:spcAft>
                <a:spcPts val="0"/>
              </a:spcAft>
              <a:buSzPts val="2800"/>
              <a:buChar char="●"/>
              <a:defRPr sz="2800"/>
            </a:lvl7pPr>
            <a:lvl8pPr indent="-406400" lvl="7" marL="3657600" rtl="0">
              <a:spcBef>
                <a:spcPts val="3800"/>
              </a:spcBef>
              <a:spcAft>
                <a:spcPts val="0"/>
              </a:spcAft>
              <a:buSzPts val="2800"/>
              <a:buChar char="○"/>
              <a:defRPr sz="2800"/>
            </a:lvl8pPr>
            <a:lvl9pPr indent="-406400" lvl="8" marL="4114800" rtl="0">
              <a:spcBef>
                <a:spcPts val="3800"/>
              </a:spcBef>
              <a:spcAft>
                <a:spcPts val="3800"/>
              </a:spcAft>
              <a:buSzPts val="2800"/>
              <a:buChar char="■"/>
              <a:defRPr sz="2800"/>
            </a:lvl9pPr>
          </a:lstStyle>
          <a:p/>
        </p:txBody>
      </p:sp>
      <p:sp>
        <p:nvSpPr>
          <p:cNvPr id="76" name="Google Shape;76;p19"/>
          <p:cNvSpPr txBox="1"/>
          <p:nvPr>
            <p:ph idx="12" type="sldNum"/>
          </p:nvPr>
        </p:nvSpPr>
        <p:spPr>
          <a:xfrm>
            <a:off x="13061706" y="18074283"/>
            <a:ext cx="845700" cy="1525800"/>
          </a:xfrm>
          <a:prstGeom prst="rect">
            <a:avLst/>
          </a:prstGeom>
        </p:spPr>
        <p:txBody>
          <a:bodyPr anchorCtr="0" anchor="ctr" bIns="212075" lIns="212075" spcFirstLastPara="1" rIns="212075" wrap="square" tIns="21207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spTree>
      <p:nvGrpSpPr>
        <p:cNvPr id="77" name="Shape 77"/>
        <p:cNvGrpSpPr/>
        <p:nvPr/>
      </p:nvGrpSpPr>
      <p:grpSpPr>
        <a:xfrm>
          <a:off x="0" y="0"/>
          <a:ext cx="0" cy="0"/>
          <a:chOff x="0" y="0"/>
          <a:chExt cx="0" cy="0"/>
        </a:xfrm>
      </p:grpSpPr>
      <p:sp>
        <p:nvSpPr>
          <p:cNvPr id="78" name="Google Shape;78;p20"/>
          <p:cNvSpPr txBox="1"/>
          <p:nvPr>
            <p:ph type="title"/>
          </p:nvPr>
        </p:nvSpPr>
        <p:spPr>
          <a:xfrm>
            <a:off x="755802" y="1744748"/>
            <a:ext cx="9816900" cy="15855600"/>
          </a:xfrm>
          <a:prstGeom prst="rect">
            <a:avLst/>
          </a:prstGeom>
        </p:spPr>
        <p:txBody>
          <a:bodyPr anchorCtr="0" anchor="ctr" bIns="212075" lIns="212075" spcFirstLastPara="1" rIns="212075" wrap="square" tIns="212075">
            <a:noAutofit/>
          </a:bodyPr>
          <a:lstStyle>
            <a:lvl1pPr lvl="0" rtl="0">
              <a:spcBef>
                <a:spcPts val="0"/>
              </a:spcBef>
              <a:spcAft>
                <a:spcPts val="0"/>
              </a:spcAft>
              <a:buSzPts val="11200"/>
              <a:buNone/>
              <a:defRPr sz="11200"/>
            </a:lvl1pPr>
            <a:lvl2pPr lvl="1" rtl="0">
              <a:spcBef>
                <a:spcPts val="0"/>
              </a:spcBef>
              <a:spcAft>
                <a:spcPts val="0"/>
              </a:spcAft>
              <a:buSzPts val="11200"/>
              <a:buNone/>
              <a:defRPr sz="11200"/>
            </a:lvl2pPr>
            <a:lvl3pPr lvl="2" rtl="0">
              <a:spcBef>
                <a:spcPts val="0"/>
              </a:spcBef>
              <a:spcAft>
                <a:spcPts val="0"/>
              </a:spcAft>
              <a:buSzPts val="11200"/>
              <a:buNone/>
              <a:defRPr sz="11200"/>
            </a:lvl3pPr>
            <a:lvl4pPr lvl="3" rtl="0">
              <a:spcBef>
                <a:spcPts val="0"/>
              </a:spcBef>
              <a:spcAft>
                <a:spcPts val="0"/>
              </a:spcAft>
              <a:buSzPts val="11200"/>
              <a:buNone/>
              <a:defRPr sz="11200"/>
            </a:lvl4pPr>
            <a:lvl5pPr lvl="4" rtl="0">
              <a:spcBef>
                <a:spcPts val="0"/>
              </a:spcBef>
              <a:spcAft>
                <a:spcPts val="0"/>
              </a:spcAft>
              <a:buSzPts val="11200"/>
              <a:buNone/>
              <a:defRPr sz="11200"/>
            </a:lvl5pPr>
            <a:lvl6pPr lvl="5" rtl="0">
              <a:spcBef>
                <a:spcPts val="0"/>
              </a:spcBef>
              <a:spcAft>
                <a:spcPts val="0"/>
              </a:spcAft>
              <a:buSzPts val="11200"/>
              <a:buNone/>
              <a:defRPr sz="11200"/>
            </a:lvl6pPr>
            <a:lvl7pPr lvl="6" rtl="0">
              <a:spcBef>
                <a:spcPts val="0"/>
              </a:spcBef>
              <a:spcAft>
                <a:spcPts val="0"/>
              </a:spcAft>
              <a:buSzPts val="11200"/>
              <a:buNone/>
              <a:defRPr sz="11200"/>
            </a:lvl7pPr>
            <a:lvl8pPr lvl="7" rtl="0">
              <a:spcBef>
                <a:spcPts val="0"/>
              </a:spcBef>
              <a:spcAft>
                <a:spcPts val="0"/>
              </a:spcAft>
              <a:buSzPts val="11200"/>
              <a:buNone/>
              <a:defRPr sz="11200"/>
            </a:lvl8pPr>
            <a:lvl9pPr lvl="8" rtl="0">
              <a:spcBef>
                <a:spcPts val="0"/>
              </a:spcBef>
              <a:spcAft>
                <a:spcPts val="0"/>
              </a:spcAft>
              <a:buSzPts val="11200"/>
              <a:buNone/>
              <a:defRPr sz="11200"/>
            </a:lvl9pPr>
          </a:lstStyle>
          <a:p/>
        </p:txBody>
      </p:sp>
      <p:sp>
        <p:nvSpPr>
          <p:cNvPr id="79" name="Google Shape;79;p20"/>
          <p:cNvSpPr txBox="1"/>
          <p:nvPr>
            <p:ph idx="12" type="sldNum"/>
          </p:nvPr>
        </p:nvSpPr>
        <p:spPr>
          <a:xfrm>
            <a:off x="13061706" y="18074283"/>
            <a:ext cx="845700" cy="1525800"/>
          </a:xfrm>
          <a:prstGeom prst="rect">
            <a:avLst/>
          </a:prstGeom>
        </p:spPr>
        <p:txBody>
          <a:bodyPr anchorCtr="0" anchor="ctr" bIns="212075" lIns="212075" spcFirstLastPara="1" rIns="212075" wrap="square" tIns="21207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80" name="Shape 80"/>
        <p:cNvGrpSpPr/>
        <p:nvPr/>
      </p:nvGrpSpPr>
      <p:grpSpPr>
        <a:xfrm>
          <a:off x="0" y="0"/>
          <a:ext cx="0" cy="0"/>
          <a:chOff x="0" y="0"/>
          <a:chExt cx="0" cy="0"/>
        </a:xfrm>
      </p:grpSpPr>
      <p:sp>
        <p:nvSpPr>
          <p:cNvPr id="81" name="Google Shape;81;p21"/>
          <p:cNvSpPr/>
          <p:nvPr/>
        </p:nvSpPr>
        <p:spPr>
          <a:xfrm>
            <a:off x="7048500" y="-484"/>
            <a:ext cx="7048500" cy="19935900"/>
          </a:xfrm>
          <a:prstGeom prst="rect">
            <a:avLst/>
          </a:prstGeom>
          <a:solidFill>
            <a:schemeClr val="lt2"/>
          </a:solidFill>
          <a:ln>
            <a:noFill/>
          </a:ln>
        </p:spPr>
        <p:txBody>
          <a:bodyPr anchorCtr="0" anchor="ctr" bIns="212075" lIns="212075" spcFirstLastPara="1" rIns="212075" wrap="square" tIns="212075">
            <a:noAutofit/>
          </a:bodyPr>
          <a:lstStyle/>
          <a:p>
            <a:pPr indent="0" lvl="0" marL="0" rtl="0" algn="l">
              <a:spcBef>
                <a:spcPts val="0"/>
              </a:spcBef>
              <a:spcAft>
                <a:spcPts val="0"/>
              </a:spcAft>
              <a:buNone/>
            </a:pPr>
            <a:r>
              <a:t/>
            </a:r>
            <a:endParaRPr/>
          </a:p>
        </p:txBody>
      </p:sp>
      <p:sp>
        <p:nvSpPr>
          <p:cNvPr id="82" name="Google Shape;82;p21"/>
          <p:cNvSpPr txBox="1"/>
          <p:nvPr>
            <p:ph type="title"/>
          </p:nvPr>
        </p:nvSpPr>
        <p:spPr>
          <a:xfrm>
            <a:off x="409312" y="4779695"/>
            <a:ext cx="6236400" cy="5745300"/>
          </a:xfrm>
          <a:prstGeom prst="rect">
            <a:avLst/>
          </a:prstGeom>
        </p:spPr>
        <p:txBody>
          <a:bodyPr anchorCtr="0" anchor="b" bIns="212075" lIns="212075" spcFirstLastPara="1" rIns="212075" wrap="square" tIns="212075">
            <a:noAutofit/>
          </a:bodyPr>
          <a:lstStyle>
            <a:lvl1pPr lvl="0" rtl="0" algn="ctr">
              <a:spcBef>
                <a:spcPts val="0"/>
              </a:spcBef>
              <a:spcAft>
                <a:spcPts val="0"/>
              </a:spcAft>
              <a:buSzPts val="9700"/>
              <a:buNone/>
              <a:defRPr sz="9700"/>
            </a:lvl1pPr>
            <a:lvl2pPr lvl="1" rtl="0" algn="ctr">
              <a:spcBef>
                <a:spcPts val="0"/>
              </a:spcBef>
              <a:spcAft>
                <a:spcPts val="0"/>
              </a:spcAft>
              <a:buSzPts val="9700"/>
              <a:buNone/>
              <a:defRPr sz="9700"/>
            </a:lvl2pPr>
            <a:lvl3pPr lvl="2" rtl="0" algn="ctr">
              <a:spcBef>
                <a:spcPts val="0"/>
              </a:spcBef>
              <a:spcAft>
                <a:spcPts val="0"/>
              </a:spcAft>
              <a:buSzPts val="9700"/>
              <a:buNone/>
              <a:defRPr sz="9700"/>
            </a:lvl3pPr>
            <a:lvl4pPr lvl="3" rtl="0" algn="ctr">
              <a:spcBef>
                <a:spcPts val="0"/>
              </a:spcBef>
              <a:spcAft>
                <a:spcPts val="0"/>
              </a:spcAft>
              <a:buSzPts val="9700"/>
              <a:buNone/>
              <a:defRPr sz="9700"/>
            </a:lvl4pPr>
            <a:lvl5pPr lvl="4" rtl="0" algn="ctr">
              <a:spcBef>
                <a:spcPts val="0"/>
              </a:spcBef>
              <a:spcAft>
                <a:spcPts val="0"/>
              </a:spcAft>
              <a:buSzPts val="9700"/>
              <a:buNone/>
              <a:defRPr sz="9700"/>
            </a:lvl5pPr>
            <a:lvl6pPr lvl="5" rtl="0" algn="ctr">
              <a:spcBef>
                <a:spcPts val="0"/>
              </a:spcBef>
              <a:spcAft>
                <a:spcPts val="0"/>
              </a:spcAft>
              <a:buSzPts val="9700"/>
              <a:buNone/>
              <a:defRPr sz="9700"/>
            </a:lvl6pPr>
            <a:lvl7pPr lvl="6" rtl="0" algn="ctr">
              <a:spcBef>
                <a:spcPts val="0"/>
              </a:spcBef>
              <a:spcAft>
                <a:spcPts val="0"/>
              </a:spcAft>
              <a:buSzPts val="9700"/>
              <a:buNone/>
              <a:defRPr sz="9700"/>
            </a:lvl7pPr>
            <a:lvl8pPr lvl="7" rtl="0" algn="ctr">
              <a:spcBef>
                <a:spcPts val="0"/>
              </a:spcBef>
              <a:spcAft>
                <a:spcPts val="0"/>
              </a:spcAft>
              <a:buSzPts val="9700"/>
              <a:buNone/>
              <a:defRPr sz="9700"/>
            </a:lvl8pPr>
            <a:lvl9pPr lvl="8" rtl="0" algn="ctr">
              <a:spcBef>
                <a:spcPts val="0"/>
              </a:spcBef>
              <a:spcAft>
                <a:spcPts val="0"/>
              </a:spcAft>
              <a:buSzPts val="9700"/>
              <a:buNone/>
              <a:defRPr sz="9700"/>
            </a:lvl9pPr>
          </a:lstStyle>
          <a:p/>
        </p:txBody>
      </p:sp>
      <p:sp>
        <p:nvSpPr>
          <p:cNvPr id="83" name="Google Shape;83;p21"/>
          <p:cNvSpPr txBox="1"/>
          <p:nvPr>
            <p:ph idx="1" type="subTitle"/>
          </p:nvPr>
        </p:nvSpPr>
        <p:spPr>
          <a:xfrm>
            <a:off x="409312" y="10864511"/>
            <a:ext cx="6236400" cy="4787400"/>
          </a:xfrm>
          <a:prstGeom prst="rect">
            <a:avLst/>
          </a:prstGeom>
        </p:spPr>
        <p:txBody>
          <a:bodyPr anchorCtr="0" anchor="t" bIns="212075" lIns="212075" spcFirstLastPara="1" rIns="212075" wrap="square" tIns="212075">
            <a:noAutofit/>
          </a:bodyPr>
          <a:lstStyle>
            <a:lvl1pPr lvl="0" rtl="0" algn="ctr">
              <a:lnSpc>
                <a:spcPct val="100000"/>
              </a:lnSpc>
              <a:spcBef>
                <a:spcPts val="0"/>
              </a:spcBef>
              <a:spcAft>
                <a:spcPts val="0"/>
              </a:spcAft>
              <a:buSzPts val="4800"/>
              <a:buNone/>
              <a:defRPr sz="4800"/>
            </a:lvl1pPr>
            <a:lvl2pPr lvl="1" rtl="0" algn="ctr">
              <a:lnSpc>
                <a:spcPct val="100000"/>
              </a:lnSpc>
              <a:spcBef>
                <a:spcPts val="0"/>
              </a:spcBef>
              <a:spcAft>
                <a:spcPts val="0"/>
              </a:spcAft>
              <a:buSzPts val="4800"/>
              <a:buNone/>
              <a:defRPr sz="4800"/>
            </a:lvl2pPr>
            <a:lvl3pPr lvl="2" rtl="0" algn="ctr">
              <a:lnSpc>
                <a:spcPct val="100000"/>
              </a:lnSpc>
              <a:spcBef>
                <a:spcPts val="0"/>
              </a:spcBef>
              <a:spcAft>
                <a:spcPts val="0"/>
              </a:spcAft>
              <a:buSzPts val="4800"/>
              <a:buNone/>
              <a:defRPr sz="4800"/>
            </a:lvl3pPr>
            <a:lvl4pPr lvl="3" rtl="0" algn="ctr">
              <a:lnSpc>
                <a:spcPct val="100000"/>
              </a:lnSpc>
              <a:spcBef>
                <a:spcPts val="0"/>
              </a:spcBef>
              <a:spcAft>
                <a:spcPts val="0"/>
              </a:spcAft>
              <a:buSzPts val="4800"/>
              <a:buNone/>
              <a:defRPr sz="4800"/>
            </a:lvl4pPr>
            <a:lvl5pPr lvl="4" rtl="0" algn="ctr">
              <a:lnSpc>
                <a:spcPct val="100000"/>
              </a:lnSpc>
              <a:spcBef>
                <a:spcPts val="0"/>
              </a:spcBef>
              <a:spcAft>
                <a:spcPts val="0"/>
              </a:spcAft>
              <a:buSzPts val="4800"/>
              <a:buNone/>
              <a:defRPr sz="4800"/>
            </a:lvl5pPr>
            <a:lvl6pPr lvl="5" rtl="0" algn="ctr">
              <a:lnSpc>
                <a:spcPct val="100000"/>
              </a:lnSpc>
              <a:spcBef>
                <a:spcPts val="0"/>
              </a:spcBef>
              <a:spcAft>
                <a:spcPts val="0"/>
              </a:spcAft>
              <a:buSzPts val="4800"/>
              <a:buNone/>
              <a:defRPr sz="4800"/>
            </a:lvl6pPr>
            <a:lvl7pPr lvl="6" rtl="0" algn="ctr">
              <a:lnSpc>
                <a:spcPct val="100000"/>
              </a:lnSpc>
              <a:spcBef>
                <a:spcPts val="0"/>
              </a:spcBef>
              <a:spcAft>
                <a:spcPts val="0"/>
              </a:spcAft>
              <a:buSzPts val="4800"/>
              <a:buNone/>
              <a:defRPr sz="4800"/>
            </a:lvl7pPr>
            <a:lvl8pPr lvl="7" rtl="0" algn="ctr">
              <a:lnSpc>
                <a:spcPct val="100000"/>
              </a:lnSpc>
              <a:spcBef>
                <a:spcPts val="0"/>
              </a:spcBef>
              <a:spcAft>
                <a:spcPts val="0"/>
              </a:spcAft>
              <a:buSzPts val="4800"/>
              <a:buNone/>
              <a:defRPr sz="4800"/>
            </a:lvl8pPr>
            <a:lvl9pPr lvl="8" rtl="0" algn="ctr">
              <a:lnSpc>
                <a:spcPct val="100000"/>
              </a:lnSpc>
              <a:spcBef>
                <a:spcPts val="0"/>
              </a:spcBef>
              <a:spcAft>
                <a:spcPts val="0"/>
              </a:spcAft>
              <a:buSzPts val="4800"/>
              <a:buNone/>
              <a:defRPr sz="4800"/>
            </a:lvl9pPr>
          </a:lstStyle>
          <a:p/>
        </p:txBody>
      </p:sp>
      <p:sp>
        <p:nvSpPr>
          <p:cNvPr id="84" name="Google Shape;84;p21"/>
          <p:cNvSpPr txBox="1"/>
          <p:nvPr>
            <p:ph idx="2" type="body"/>
          </p:nvPr>
        </p:nvSpPr>
        <p:spPr>
          <a:xfrm>
            <a:off x="7615062" y="2806461"/>
            <a:ext cx="5915700" cy="14321700"/>
          </a:xfrm>
          <a:prstGeom prst="rect">
            <a:avLst/>
          </a:prstGeom>
        </p:spPr>
        <p:txBody>
          <a:bodyPr anchorCtr="0" anchor="ctr" bIns="212075" lIns="212075" spcFirstLastPara="1" rIns="212075" wrap="square" tIns="212075">
            <a:noAutofit/>
          </a:bodyPr>
          <a:lstStyle>
            <a:lvl1pPr indent="-501650" lvl="0" marL="457200" rtl="0">
              <a:spcBef>
                <a:spcPts val="0"/>
              </a:spcBef>
              <a:spcAft>
                <a:spcPts val="0"/>
              </a:spcAft>
              <a:buSzPts val="4300"/>
              <a:buChar char="●"/>
              <a:defRPr/>
            </a:lvl1pPr>
            <a:lvl2pPr indent="-438150" lvl="1" marL="914400" rtl="0">
              <a:spcBef>
                <a:spcPts val="3800"/>
              </a:spcBef>
              <a:spcAft>
                <a:spcPts val="0"/>
              </a:spcAft>
              <a:buSzPts val="3300"/>
              <a:buChar char="○"/>
              <a:defRPr/>
            </a:lvl2pPr>
            <a:lvl3pPr indent="-438150" lvl="2" marL="1371600" rtl="0">
              <a:spcBef>
                <a:spcPts val="3800"/>
              </a:spcBef>
              <a:spcAft>
                <a:spcPts val="0"/>
              </a:spcAft>
              <a:buSzPts val="3300"/>
              <a:buChar char="■"/>
              <a:defRPr/>
            </a:lvl3pPr>
            <a:lvl4pPr indent="-438150" lvl="3" marL="1828800" rtl="0">
              <a:spcBef>
                <a:spcPts val="3800"/>
              </a:spcBef>
              <a:spcAft>
                <a:spcPts val="0"/>
              </a:spcAft>
              <a:buSzPts val="3300"/>
              <a:buChar char="●"/>
              <a:defRPr/>
            </a:lvl4pPr>
            <a:lvl5pPr indent="-438150" lvl="4" marL="2286000" rtl="0">
              <a:spcBef>
                <a:spcPts val="3800"/>
              </a:spcBef>
              <a:spcAft>
                <a:spcPts val="0"/>
              </a:spcAft>
              <a:buSzPts val="3300"/>
              <a:buChar char="○"/>
              <a:defRPr/>
            </a:lvl5pPr>
            <a:lvl6pPr indent="-438150" lvl="5" marL="2743200" rtl="0">
              <a:spcBef>
                <a:spcPts val="3800"/>
              </a:spcBef>
              <a:spcAft>
                <a:spcPts val="0"/>
              </a:spcAft>
              <a:buSzPts val="3300"/>
              <a:buChar char="■"/>
              <a:defRPr/>
            </a:lvl6pPr>
            <a:lvl7pPr indent="-438150" lvl="6" marL="3200400" rtl="0">
              <a:spcBef>
                <a:spcPts val="3800"/>
              </a:spcBef>
              <a:spcAft>
                <a:spcPts val="0"/>
              </a:spcAft>
              <a:buSzPts val="3300"/>
              <a:buChar char="●"/>
              <a:defRPr/>
            </a:lvl7pPr>
            <a:lvl8pPr indent="-438150" lvl="7" marL="3657600" rtl="0">
              <a:spcBef>
                <a:spcPts val="3800"/>
              </a:spcBef>
              <a:spcAft>
                <a:spcPts val="0"/>
              </a:spcAft>
              <a:buSzPts val="3300"/>
              <a:buChar char="○"/>
              <a:defRPr/>
            </a:lvl8pPr>
            <a:lvl9pPr indent="-438150" lvl="8" marL="4114800" rtl="0">
              <a:spcBef>
                <a:spcPts val="3800"/>
              </a:spcBef>
              <a:spcAft>
                <a:spcPts val="3800"/>
              </a:spcAft>
              <a:buSzPts val="3300"/>
              <a:buChar char="■"/>
              <a:defRPr/>
            </a:lvl9pPr>
          </a:lstStyle>
          <a:p/>
        </p:txBody>
      </p:sp>
      <p:sp>
        <p:nvSpPr>
          <p:cNvPr id="85" name="Google Shape;85;p21"/>
          <p:cNvSpPr txBox="1"/>
          <p:nvPr>
            <p:ph idx="12" type="sldNum"/>
          </p:nvPr>
        </p:nvSpPr>
        <p:spPr>
          <a:xfrm>
            <a:off x="13061706" y="18074283"/>
            <a:ext cx="845700" cy="1525800"/>
          </a:xfrm>
          <a:prstGeom prst="rect">
            <a:avLst/>
          </a:prstGeom>
        </p:spPr>
        <p:txBody>
          <a:bodyPr anchorCtr="0" anchor="ctr" bIns="212075" lIns="212075" spcFirstLastPara="1" rIns="212075" wrap="square" tIns="21207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480538" y="8336535"/>
            <a:ext cx="13135800" cy="3262800"/>
          </a:xfrm>
          <a:prstGeom prst="rect">
            <a:avLst/>
          </a:prstGeom>
        </p:spPr>
        <p:txBody>
          <a:bodyPr anchorCtr="0" anchor="ctr" bIns="212075" lIns="212075" spcFirstLastPara="1" rIns="212075" wrap="square" tIns="212075">
            <a:noAutofit/>
          </a:bodyPr>
          <a:lstStyle>
            <a:lvl1pPr lvl="0" algn="ctr">
              <a:spcBef>
                <a:spcPts val="0"/>
              </a:spcBef>
              <a:spcAft>
                <a:spcPts val="0"/>
              </a:spcAft>
              <a:buSzPts val="8400"/>
              <a:buNone/>
              <a:defRPr sz="8400"/>
            </a:lvl1pPr>
            <a:lvl2pPr lvl="1" algn="ctr">
              <a:spcBef>
                <a:spcPts val="0"/>
              </a:spcBef>
              <a:spcAft>
                <a:spcPts val="0"/>
              </a:spcAft>
              <a:buSzPts val="8400"/>
              <a:buNone/>
              <a:defRPr sz="8400"/>
            </a:lvl2pPr>
            <a:lvl3pPr lvl="2" algn="ctr">
              <a:spcBef>
                <a:spcPts val="0"/>
              </a:spcBef>
              <a:spcAft>
                <a:spcPts val="0"/>
              </a:spcAft>
              <a:buSzPts val="8400"/>
              <a:buNone/>
              <a:defRPr sz="8400"/>
            </a:lvl3pPr>
            <a:lvl4pPr lvl="3" algn="ctr">
              <a:spcBef>
                <a:spcPts val="0"/>
              </a:spcBef>
              <a:spcAft>
                <a:spcPts val="0"/>
              </a:spcAft>
              <a:buSzPts val="8400"/>
              <a:buNone/>
              <a:defRPr sz="8400"/>
            </a:lvl4pPr>
            <a:lvl5pPr lvl="4" algn="ctr">
              <a:spcBef>
                <a:spcPts val="0"/>
              </a:spcBef>
              <a:spcAft>
                <a:spcPts val="0"/>
              </a:spcAft>
              <a:buSzPts val="8400"/>
              <a:buNone/>
              <a:defRPr sz="8400"/>
            </a:lvl5pPr>
            <a:lvl6pPr lvl="5" algn="ctr">
              <a:spcBef>
                <a:spcPts val="0"/>
              </a:spcBef>
              <a:spcAft>
                <a:spcPts val="0"/>
              </a:spcAft>
              <a:buSzPts val="8400"/>
              <a:buNone/>
              <a:defRPr sz="8400"/>
            </a:lvl6pPr>
            <a:lvl7pPr lvl="6" algn="ctr">
              <a:spcBef>
                <a:spcPts val="0"/>
              </a:spcBef>
              <a:spcAft>
                <a:spcPts val="0"/>
              </a:spcAft>
              <a:buSzPts val="8400"/>
              <a:buNone/>
              <a:defRPr sz="8400"/>
            </a:lvl7pPr>
            <a:lvl8pPr lvl="7" algn="ctr">
              <a:spcBef>
                <a:spcPts val="0"/>
              </a:spcBef>
              <a:spcAft>
                <a:spcPts val="0"/>
              </a:spcAft>
              <a:buSzPts val="8400"/>
              <a:buNone/>
              <a:defRPr sz="8400"/>
            </a:lvl8pPr>
            <a:lvl9pPr lvl="8" algn="ctr">
              <a:spcBef>
                <a:spcPts val="0"/>
              </a:spcBef>
              <a:spcAft>
                <a:spcPts val="0"/>
              </a:spcAft>
              <a:buSzPts val="8400"/>
              <a:buNone/>
              <a:defRPr sz="8400"/>
            </a:lvl9pPr>
          </a:lstStyle>
          <a:p/>
        </p:txBody>
      </p:sp>
      <p:sp>
        <p:nvSpPr>
          <p:cNvPr id="15" name="Google Shape;15;p3"/>
          <p:cNvSpPr txBox="1"/>
          <p:nvPr>
            <p:ph idx="12" type="sldNum"/>
          </p:nvPr>
        </p:nvSpPr>
        <p:spPr>
          <a:xfrm>
            <a:off x="13061706" y="18074283"/>
            <a:ext cx="846000" cy="1525500"/>
          </a:xfrm>
          <a:prstGeom prst="rect">
            <a:avLst/>
          </a:prstGeom>
        </p:spPr>
        <p:txBody>
          <a:bodyPr anchorCtr="0" anchor="ctr" bIns="212075" lIns="212075" spcFirstLastPara="1" rIns="212075" wrap="square" tIns="21207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86" name="Shape 86"/>
        <p:cNvGrpSpPr/>
        <p:nvPr/>
      </p:nvGrpSpPr>
      <p:grpSpPr>
        <a:xfrm>
          <a:off x="0" y="0"/>
          <a:ext cx="0" cy="0"/>
          <a:chOff x="0" y="0"/>
          <a:chExt cx="0" cy="0"/>
        </a:xfrm>
      </p:grpSpPr>
      <p:sp>
        <p:nvSpPr>
          <p:cNvPr id="87" name="Google Shape;87;p22"/>
          <p:cNvSpPr txBox="1"/>
          <p:nvPr>
            <p:ph idx="1" type="body"/>
          </p:nvPr>
        </p:nvSpPr>
        <p:spPr>
          <a:xfrm>
            <a:off x="480538" y="16397395"/>
            <a:ext cx="9247800" cy="2345700"/>
          </a:xfrm>
          <a:prstGeom prst="rect">
            <a:avLst/>
          </a:prstGeom>
        </p:spPr>
        <p:txBody>
          <a:bodyPr anchorCtr="0" anchor="ctr" bIns="212075" lIns="212075" spcFirstLastPara="1" rIns="212075" wrap="square" tIns="212075">
            <a:noAutofit/>
          </a:bodyPr>
          <a:lstStyle>
            <a:lvl1pPr indent="-228600" lvl="0" marL="457200" rtl="0">
              <a:lnSpc>
                <a:spcPct val="100000"/>
              </a:lnSpc>
              <a:spcBef>
                <a:spcPts val="0"/>
              </a:spcBef>
              <a:spcAft>
                <a:spcPts val="0"/>
              </a:spcAft>
              <a:buSzPts val="4300"/>
              <a:buNone/>
              <a:defRPr/>
            </a:lvl1pPr>
          </a:lstStyle>
          <a:p/>
        </p:txBody>
      </p:sp>
      <p:sp>
        <p:nvSpPr>
          <p:cNvPr id="88" name="Google Shape;88;p22"/>
          <p:cNvSpPr txBox="1"/>
          <p:nvPr>
            <p:ph idx="12" type="sldNum"/>
          </p:nvPr>
        </p:nvSpPr>
        <p:spPr>
          <a:xfrm>
            <a:off x="13061706" y="18074283"/>
            <a:ext cx="845700" cy="1525800"/>
          </a:xfrm>
          <a:prstGeom prst="rect">
            <a:avLst/>
          </a:prstGeom>
        </p:spPr>
        <p:txBody>
          <a:bodyPr anchorCtr="0" anchor="ctr" bIns="212075" lIns="212075" spcFirstLastPara="1" rIns="212075" wrap="square" tIns="21207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89" name="Shape 89"/>
        <p:cNvGrpSpPr/>
        <p:nvPr/>
      </p:nvGrpSpPr>
      <p:grpSpPr>
        <a:xfrm>
          <a:off x="0" y="0"/>
          <a:ext cx="0" cy="0"/>
          <a:chOff x="0" y="0"/>
          <a:chExt cx="0" cy="0"/>
        </a:xfrm>
      </p:grpSpPr>
      <p:sp>
        <p:nvSpPr>
          <p:cNvPr id="90" name="Google Shape;90;p23"/>
          <p:cNvSpPr txBox="1"/>
          <p:nvPr>
            <p:ph hasCustomPrompt="1" type="title"/>
          </p:nvPr>
        </p:nvSpPr>
        <p:spPr>
          <a:xfrm>
            <a:off x="480538" y="4287259"/>
            <a:ext cx="13135500" cy="7610100"/>
          </a:xfrm>
          <a:prstGeom prst="rect">
            <a:avLst/>
          </a:prstGeom>
        </p:spPr>
        <p:txBody>
          <a:bodyPr anchorCtr="0" anchor="b" bIns="212075" lIns="212075" spcFirstLastPara="1" rIns="212075" wrap="square" tIns="212075">
            <a:noAutofit/>
          </a:bodyPr>
          <a:lstStyle>
            <a:lvl1pPr lvl="0" rtl="0" algn="ctr">
              <a:spcBef>
                <a:spcPts val="0"/>
              </a:spcBef>
              <a:spcAft>
                <a:spcPts val="0"/>
              </a:spcAft>
              <a:buSzPts val="27700"/>
              <a:buNone/>
              <a:defRPr sz="27700"/>
            </a:lvl1pPr>
            <a:lvl2pPr lvl="1" rtl="0" algn="ctr">
              <a:spcBef>
                <a:spcPts val="0"/>
              </a:spcBef>
              <a:spcAft>
                <a:spcPts val="0"/>
              </a:spcAft>
              <a:buSzPts val="27700"/>
              <a:buNone/>
              <a:defRPr sz="27700"/>
            </a:lvl2pPr>
            <a:lvl3pPr lvl="2" rtl="0" algn="ctr">
              <a:spcBef>
                <a:spcPts val="0"/>
              </a:spcBef>
              <a:spcAft>
                <a:spcPts val="0"/>
              </a:spcAft>
              <a:buSzPts val="27700"/>
              <a:buNone/>
              <a:defRPr sz="27700"/>
            </a:lvl3pPr>
            <a:lvl4pPr lvl="3" rtl="0" algn="ctr">
              <a:spcBef>
                <a:spcPts val="0"/>
              </a:spcBef>
              <a:spcAft>
                <a:spcPts val="0"/>
              </a:spcAft>
              <a:buSzPts val="27700"/>
              <a:buNone/>
              <a:defRPr sz="27700"/>
            </a:lvl4pPr>
            <a:lvl5pPr lvl="4" rtl="0" algn="ctr">
              <a:spcBef>
                <a:spcPts val="0"/>
              </a:spcBef>
              <a:spcAft>
                <a:spcPts val="0"/>
              </a:spcAft>
              <a:buSzPts val="27700"/>
              <a:buNone/>
              <a:defRPr sz="27700"/>
            </a:lvl5pPr>
            <a:lvl6pPr lvl="5" rtl="0" algn="ctr">
              <a:spcBef>
                <a:spcPts val="0"/>
              </a:spcBef>
              <a:spcAft>
                <a:spcPts val="0"/>
              </a:spcAft>
              <a:buSzPts val="27700"/>
              <a:buNone/>
              <a:defRPr sz="27700"/>
            </a:lvl6pPr>
            <a:lvl7pPr lvl="6" rtl="0" algn="ctr">
              <a:spcBef>
                <a:spcPts val="0"/>
              </a:spcBef>
              <a:spcAft>
                <a:spcPts val="0"/>
              </a:spcAft>
              <a:buSzPts val="27700"/>
              <a:buNone/>
              <a:defRPr sz="27700"/>
            </a:lvl7pPr>
            <a:lvl8pPr lvl="7" rtl="0" algn="ctr">
              <a:spcBef>
                <a:spcPts val="0"/>
              </a:spcBef>
              <a:spcAft>
                <a:spcPts val="0"/>
              </a:spcAft>
              <a:buSzPts val="27700"/>
              <a:buNone/>
              <a:defRPr sz="27700"/>
            </a:lvl8pPr>
            <a:lvl9pPr lvl="8" rtl="0" algn="ctr">
              <a:spcBef>
                <a:spcPts val="0"/>
              </a:spcBef>
              <a:spcAft>
                <a:spcPts val="0"/>
              </a:spcAft>
              <a:buSzPts val="27700"/>
              <a:buNone/>
              <a:defRPr sz="27700"/>
            </a:lvl9pPr>
          </a:lstStyle>
          <a:p>
            <a:r>
              <a:t>xx%</a:t>
            </a:r>
          </a:p>
        </p:txBody>
      </p:sp>
      <p:sp>
        <p:nvSpPr>
          <p:cNvPr id="91" name="Google Shape;91;p23"/>
          <p:cNvSpPr txBox="1"/>
          <p:nvPr>
            <p:ph idx="1" type="body"/>
          </p:nvPr>
        </p:nvSpPr>
        <p:spPr>
          <a:xfrm>
            <a:off x="480538" y="12217791"/>
            <a:ext cx="13135500" cy="5041800"/>
          </a:xfrm>
          <a:prstGeom prst="rect">
            <a:avLst/>
          </a:prstGeom>
        </p:spPr>
        <p:txBody>
          <a:bodyPr anchorCtr="0" anchor="t" bIns="212075" lIns="212075" spcFirstLastPara="1" rIns="212075" wrap="square" tIns="212075">
            <a:noAutofit/>
          </a:bodyPr>
          <a:lstStyle>
            <a:lvl1pPr indent="-501650" lvl="0" marL="457200" rtl="0" algn="ctr">
              <a:spcBef>
                <a:spcPts val="0"/>
              </a:spcBef>
              <a:spcAft>
                <a:spcPts val="0"/>
              </a:spcAft>
              <a:buSzPts val="4300"/>
              <a:buChar char="●"/>
              <a:defRPr/>
            </a:lvl1pPr>
            <a:lvl2pPr indent="-438150" lvl="1" marL="914400" rtl="0" algn="ctr">
              <a:spcBef>
                <a:spcPts val="3800"/>
              </a:spcBef>
              <a:spcAft>
                <a:spcPts val="0"/>
              </a:spcAft>
              <a:buSzPts val="3300"/>
              <a:buChar char="○"/>
              <a:defRPr/>
            </a:lvl2pPr>
            <a:lvl3pPr indent="-438150" lvl="2" marL="1371600" rtl="0" algn="ctr">
              <a:spcBef>
                <a:spcPts val="3800"/>
              </a:spcBef>
              <a:spcAft>
                <a:spcPts val="0"/>
              </a:spcAft>
              <a:buSzPts val="3300"/>
              <a:buChar char="■"/>
              <a:defRPr/>
            </a:lvl3pPr>
            <a:lvl4pPr indent="-438150" lvl="3" marL="1828800" rtl="0" algn="ctr">
              <a:spcBef>
                <a:spcPts val="3800"/>
              </a:spcBef>
              <a:spcAft>
                <a:spcPts val="0"/>
              </a:spcAft>
              <a:buSzPts val="3300"/>
              <a:buChar char="●"/>
              <a:defRPr/>
            </a:lvl4pPr>
            <a:lvl5pPr indent="-438150" lvl="4" marL="2286000" rtl="0" algn="ctr">
              <a:spcBef>
                <a:spcPts val="3800"/>
              </a:spcBef>
              <a:spcAft>
                <a:spcPts val="0"/>
              </a:spcAft>
              <a:buSzPts val="3300"/>
              <a:buChar char="○"/>
              <a:defRPr/>
            </a:lvl5pPr>
            <a:lvl6pPr indent="-438150" lvl="5" marL="2743200" rtl="0" algn="ctr">
              <a:spcBef>
                <a:spcPts val="3800"/>
              </a:spcBef>
              <a:spcAft>
                <a:spcPts val="0"/>
              </a:spcAft>
              <a:buSzPts val="3300"/>
              <a:buChar char="■"/>
              <a:defRPr/>
            </a:lvl6pPr>
            <a:lvl7pPr indent="-438150" lvl="6" marL="3200400" rtl="0" algn="ctr">
              <a:spcBef>
                <a:spcPts val="3800"/>
              </a:spcBef>
              <a:spcAft>
                <a:spcPts val="0"/>
              </a:spcAft>
              <a:buSzPts val="3300"/>
              <a:buChar char="●"/>
              <a:defRPr/>
            </a:lvl7pPr>
            <a:lvl8pPr indent="-438150" lvl="7" marL="3657600" rtl="0" algn="ctr">
              <a:spcBef>
                <a:spcPts val="3800"/>
              </a:spcBef>
              <a:spcAft>
                <a:spcPts val="0"/>
              </a:spcAft>
              <a:buSzPts val="3300"/>
              <a:buChar char="○"/>
              <a:defRPr/>
            </a:lvl8pPr>
            <a:lvl9pPr indent="-438150" lvl="8" marL="4114800" rtl="0" algn="ctr">
              <a:spcBef>
                <a:spcPts val="3800"/>
              </a:spcBef>
              <a:spcAft>
                <a:spcPts val="3800"/>
              </a:spcAft>
              <a:buSzPts val="3300"/>
              <a:buChar char="■"/>
              <a:defRPr/>
            </a:lvl9pPr>
          </a:lstStyle>
          <a:p/>
        </p:txBody>
      </p:sp>
      <p:sp>
        <p:nvSpPr>
          <p:cNvPr id="92" name="Google Shape;92;p23"/>
          <p:cNvSpPr txBox="1"/>
          <p:nvPr>
            <p:ph idx="12" type="sldNum"/>
          </p:nvPr>
        </p:nvSpPr>
        <p:spPr>
          <a:xfrm>
            <a:off x="13061706" y="18074283"/>
            <a:ext cx="845700" cy="1525800"/>
          </a:xfrm>
          <a:prstGeom prst="rect">
            <a:avLst/>
          </a:prstGeom>
        </p:spPr>
        <p:txBody>
          <a:bodyPr anchorCtr="0" anchor="ctr" bIns="212075" lIns="212075" spcFirstLastPara="1" rIns="212075" wrap="square" tIns="21207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93" name="Shape 93"/>
        <p:cNvGrpSpPr/>
        <p:nvPr/>
      </p:nvGrpSpPr>
      <p:grpSpPr>
        <a:xfrm>
          <a:off x="0" y="0"/>
          <a:ext cx="0" cy="0"/>
          <a:chOff x="0" y="0"/>
          <a:chExt cx="0" cy="0"/>
        </a:xfrm>
      </p:grpSpPr>
      <p:sp>
        <p:nvSpPr>
          <p:cNvPr id="94" name="Google Shape;94;p24"/>
          <p:cNvSpPr txBox="1"/>
          <p:nvPr>
            <p:ph idx="12" type="sldNum"/>
          </p:nvPr>
        </p:nvSpPr>
        <p:spPr>
          <a:xfrm>
            <a:off x="13061706" y="18074283"/>
            <a:ext cx="845700" cy="1525800"/>
          </a:xfrm>
          <a:prstGeom prst="rect">
            <a:avLst/>
          </a:prstGeom>
        </p:spPr>
        <p:txBody>
          <a:bodyPr anchorCtr="0" anchor="ctr" bIns="212075" lIns="212075" spcFirstLastPara="1" rIns="212075" wrap="square" tIns="21207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480538" y="1724884"/>
            <a:ext cx="13135800" cy="2219700"/>
          </a:xfrm>
          <a:prstGeom prst="rect">
            <a:avLst/>
          </a:prstGeom>
        </p:spPr>
        <p:txBody>
          <a:bodyPr anchorCtr="0" anchor="t" bIns="212075" lIns="212075" spcFirstLastPara="1" rIns="212075" wrap="square" tIns="212075">
            <a:noAutofit/>
          </a:bodyPr>
          <a:lstStyle>
            <a:lvl1pPr lvl="0">
              <a:spcBef>
                <a:spcPts val="0"/>
              </a:spcBef>
              <a:spcAft>
                <a:spcPts val="0"/>
              </a:spcAft>
              <a:buSzPts val="6500"/>
              <a:buNone/>
              <a:defRPr/>
            </a:lvl1pPr>
            <a:lvl2pPr lvl="1">
              <a:spcBef>
                <a:spcPts val="0"/>
              </a:spcBef>
              <a:spcAft>
                <a:spcPts val="0"/>
              </a:spcAft>
              <a:buSzPts val="6500"/>
              <a:buNone/>
              <a:defRPr/>
            </a:lvl2pPr>
            <a:lvl3pPr lvl="2">
              <a:spcBef>
                <a:spcPts val="0"/>
              </a:spcBef>
              <a:spcAft>
                <a:spcPts val="0"/>
              </a:spcAft>
              <a:buSzPts val="6500"/>
              <a:buNone/>
              <a:defRPr/>
            </a:lvl3pPr>
            <a:lvl4pPr lvl="3">
              <a:spcBef>
                <a:spcPts val="0"/>
              </a:spcBef>
              <a:spcAft>
                <a:spcPts val="0"/>
              </a:spcAft>
              <a:buSzPts val="6500"/>
              <a:buNone/>
              <a:defRPr/>
            </a:lvl4pPr>
            <a:lvl5pPr lvl="4">
              <a:spcBef>
                <a:spcPts val="0"/>
              </a:spcBef>
              <a:spcAft>
                <a:spcPts val="0"/>
              </a:spcAft>
              <a:buSzPts val="6500"/>
              <a:buNone/>
              <a:defRPr/>
            </a:lvl5pPr>
            <a:lvl6pPr lvl="5">
              <a:spcBef>
                <a:spcPts val="0"/>
              </a:spcBef>
              <a:spcAft>
                <a:spcPts val="0"/>
              </a:spcAft>
              <a:buSzPts val="6500"/>
              <a:buNone/>
              <a:defRPr/>
            </a:lvl6pPr>
            <a:lvl7pPr lvl="6">
              <a:spcBef>
                <a:spcPts val="0"/>
              </a:spcBef>
              <a:spcAft>
                <a:spcPts val="0"/>
              </a:spcAft>
              <a:buSzPts val="6500"/>
              <a:buNone/>
              <a:defRPr/>
            </a:lvl7pPr>
            <a:lvl8pPr lvl="7">
              <a:spcBef>
                <a:spcPts val="0"/>
              </a:spcBef>
              <a:spcAft>
                <a:spcPts val="0"/>
              </a:spcAft>
              <a:buSzPts val="6500"/>
              <a:buNone/>
              <a:defRPr/>
            </a:lvl8pPr>
            <a:lvl9pPr lvl="8">
              <a:spcBef>
                <a:spcPts val="0"/>
              </a:spcBef>
              <a:spcAft>
                <a:spcPts val="0"/>
              </a:spcAft>
              <a:buSzPts val="6500"/>
              <a:buNone/>
              <a:defRPr/>
            </a:lvl9pPr>
          </a:lstStyle>
          <a:p/>
        </p:txBody>
      </p:sp>
      <p:sp>
        <p:nvSpPr>
          <p:cNvPr id="18" name="Google Shape;18;p4"/>
          <p:cNvSpPr txBox="1"/>
          <p:nvPr>
            <p:ph idx="1" type="body"/>
          </p:nvPr>
        </p:nvSpPr>
        <p:spPr>
          <a:xfrm>
            <a:off x="480538" y="4466908"/>
            <a:ext cx="13135800" cy="13241700"/>
          </a:xfrm>
          <a:prstGeom prst="rect">
            <a:avLst/>
          </a:prstGeom>
        </p:spPr>
        <p:txBody>
          <a:bodyPr anchorCtr="0" anchor="t" bIns="212075" lIns="212075" spcFirstLastPara="1" rIns="212075" wrap="square" tIns="212075">
            <a:noAutofit/>
          </a:bodyPr>
          <a:lstStyle>
            <a:lvl1pPr indent="-495300" lvl="0" marL="457200">
              <a:spcBef>
                <a:spcPts val="0"/>
              </a:spcBef>
              <a:spcAft>
                <a:spcPts val="0"/>
              </a:spcAft>
              <a:buSzPts val="4200"/>
              <a:buChar char="●"/>
              <a:defRPr/>
            </a:lvl1pPr>
            <a:lvl2pPr indent="-431800" lvl="1" marL="914400">
              <a:spcBef>
                <a:spcPts val="3700"/>
              </a:spcBef>
              <a:spcAft>
                <a:spcPts val="0"/>
              </a:spcAft>
              <a:buSzPts val="3200"/>
              <a:buChar char="○"/>
              <a:defRPr/>
            </a:lvl2pPr>
            <a:lvl3pPr indent="-431800" lvl="2" marL="1371600">
              <a:spcBef>
                <a:spcPts val="3700"/>
              </a:spcBef>
              <a:spcAft>
                <a:spcPts val="0"/>
              </a:spcAft>
              <a:buSzPts val="3200"/>
              <a:buChar char="■"/>
              <a:defRPr/>
            </a:lvl3pPr>
            <a:lvl4pPr indent="-431800" lvl="3" marL="1828800">
              <a:spcBef>
                <a:spcPts val="3700"/>
              </a:spcBef>
              <a:spcAft>
                <a:spcPts val="0"/>
              </a:spcAft>
              <a:buSzPts val="3200"/>
              <a:buChar char="●"/>
              <a:defRPr/>
            </a:lvl4pPr>
            <a:lvl5pPr indent="-431800" lvl="4" marL="2286000">
              <a:spcBef>
                <a:spcPts val="3700"/>
              </a:spcBef>
              <a:spcAft>
                <a:spcPts val="0"/>
              </a:spcAft>
              <a:buSzPts val="3200"/>
              <a:buChar char="○"/>
              <a:defRPr/>
            </a:lvl5pPr>
            <a:lvl6pPr indent="-431800" lvl="5" marL="2743200">
              <a:spcBef>
                <a:spcPts val="3700"/>
              </a:spcBef>
              <a:spcAft>
                <a:spcPts val="0"/>
              </a:spcAft>
              <a:buSzPts val="3200"/>
              <a:buChar char="■"/>
              <a:defRPr/>
            </a:lvl6pPr>
            <a:lvl7pPr indent="-431800" lvl="6" marL="3200400">
              <a:spcBef>
                <a:spcPts val="3700"/>
              </a:spcBef>
              <a:spcAft>
                <a:spcPts val="0"/>
              </a:spcAft>
              <a:buSzPts val="3200"/>
              <a:buChar char="●"/>
              <a:defRPr/>
            </a:lvl7pPr>
            <a:lvl8pPr indent="-431800" lvl="7" marL="3657600">
              <a:spcBef>
                <a:spcPts val="3700"/>
              </a:spcBef>
              <a:spcAft>
                <a:spcPts val="0"/>
              </a:spcAft>
              <a:buSzPts val="3200"/>
              <a:buChar char="○"/>
              <a:defRPr/>
            </a:lvl8pPr>
            <a:lvl9pPr indent="-431800" lvl="8" marL="4114800">
              <a:spcBef>
                <a:spcPts val="3700"/>
              </a:spcBef>
              <a:spcAft>
                <a:spcPts val="3700"/>
              </a:spcAft>
              <a:buSzPts val="3200"/>
              <a:buChar char="■"/>
              <a:defRPr/>
            </a:lvl9pPr>
          </a:lstStyle>
          <a:p/>
        </p:txBody>
      </p:sp>
      <p:sp>
        <p:nvSpPr>
          <p:cNvPr id="19" name="Google Shape;19;p4"/>
          <p:cNvSpPr txBox="1"/>
          <p:nvPr>
            <p:ph idx="12" type="sldNum"/>
          </p:nvPr>
        </p:nvSpPr>
        <p:spPr>
          <a:xfrm>
            <a:off x="13061706" y="18074283"/>
            <a:ext cx="846000" cy="1525500"/>
          </a:xfrm>
          <a:prstGeom prst="rect">
            <a:avLst/>
          </a:prstGeom>
        </p:spPr>
        <p:txBody>
          <a:bodyPr anchorCtr="0" anchor="ctr" bIns="212075" lIns="212075" spcFirstLastPara="1" rIns="212075" wrap="square" tIns="21207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480538" y="1724884"/>
            <a:ext cx="13135800" cy="2219700"/>
          </a:xfrm>
          <a:prstGeom prst="rect">
            <a:avLst/>
          </a:prstGeom>
        </p:spPr>
        <p:txBody>
          <a:bodyPr anchorCtr="0" anchor="t" bIns="212075" lIns="212075" spcFirstLastPara="1" rIns="212075" wrap="square" tIns="212075">
            <a:noAutofit/>
          </a:bodyPr>
          <a:lstStyle>
            <a:lvl1pPr lvl="0">
              <a:spcBef>
                <a:spcPts val="0"/>
              </a:spcBef>
              <a:spcAft>
                <a:spcPts val="0"/>
              </a:spcAft>
              <a:buSzPts val="6500"/>
              <a:buNone/>
              <a:defRPr/>
            </a:lvl1pPr>
            <a:lvl2pPr lvl="1">
              <a:spcBef>
                <a:spcPts val="0"/>
              </a:spcBef>
              <a:spcAft>
                <a:spcPts val="0"/>
              </a:spcAft>
              <a:buSzPts val="6500"/>
              <a:buNone/>
              <a:defRPr/>
            </a:lvl2pPr>
            <a:lvl3pPr lvl="2">
              <a:spcBef>
                <a:spcPts val="0"/>
              </a:spcBef>
              <a:spcAft>
                <a:spcPts val="0"/>
              </a:spcAft>
              <a:buSzPts val="6500"/>
              <a:buNone/>
              <a:defRPr/>
            </a:lvl3pPr>
            <a:lvl4pPr lvl="3">
              <a:spcBef>
                <a:spcPts val="0"/>
              </a:spcBef>
              <a:spcAft>
                <a:spcPts val="0"/>
              </a:spcAft>
              <a:buSzPts val="6500"/>
              <a:buNone/>
              <a:defRPr/>
            </a:lvl4pPr>
            <a:lvl5pPr lvl="4">
              <a:spcBef>
                <a:spcPts val="0"/>
              </a:spcBef>
              <a:spcAft>
                <a:spcPts val="0"/>
              </a:spcAft>
              <a:buSzPts val="6500"/>
              <a:buNone/>
              <a:defRPr/>
            </a:lvl5pPr>
            <a:lvl6pPr lvl="5">
              <a:spcBef>
                <a:spcPts val="0"/>
              </a:spcBef>
              <a:spcAft>
                <a:spcPts val="0"/>
              </a:spcAft>
              <a:buSzPts val="6500"/>
              <a:buNone/>
              <a:defRPr/>
            </a:lvl6pPr>
            <a:lvl7pPr lvl="6">
              <a:spcBef>
                <a:spcPts val="0"/>
              </a:spcBef>
              <a:spcAft>
                <a:spcPts val="0"/>
              </a:spcAft>
              <a:buSzPts val="6500"/>
              <a:buNone/>
              <a:defRPr/>
            </a:lvl7pPr>
            <a:lvl8pPr lvl="7">
              <a:spcBef>
                <a:spcPts val="0"/>
              </a:spcBef>
              <a:spcAft>
                <a:spcPts val="0"/>
              </a:spcAft>
              <a:buSzPts val="6500"/>
              <a:buNone/>
              <a:defRPr/>
            </a:lvl8pPr>
            <a:lvl9pPr lvl="8">
              <a:spcBef>
                <a:spcPts val="0"/>
              </a:spcBef>
              <a:spcAft>
                <a:spcPts val="0"/>
              </a:spcAft>
              <a:buSzPts val="6500"/>
              <a:buNone/>
              <a:defRPr/>
            </a:lvl9pPr>
          </a:lstStyle>
          <a:p/>
        </p:txBody>
      </p:sp>
      <p:sp>
        <p:nvSpPr>
          <p:cNvPr id="22" name="Google Shape;22;p5"/>
          <p:cNvSpPr txBox="1"/>
          <p:nvPr>
            <p:ph idx="1" type="body"/>
          </p:nvPr>
        </p:nvSpPr>
        <p:spPr>
          <a:xfrm>
            <a:off x="480538" y="4466908"/>
            <a:ext cx="6166500" cy="13241700"/>
          </a:xfrm>
          <a:prstGeom prst="rect">
            <a:avLst/>
          </a:prstGeom>
        </p:spPr>
        <p:txBody>
          <a:bodyPr anchorCtr="0" anchor="t" bIns="212075" lIns="212075" spcFirstLastPara="1" rIns="212075" wrap="square" tIns="212075">
            <a:noAutofit/>
          </a:bodyPr>
          <a:lstStyle>
            <a:lvl1pPr indent="-431800" lvl="0" marL="457200">
              <a:spcBef>
                <a:spcPts val="0"/>
              </a:spcBef>
              <a:spcAft>
                <a:spcPts val="0"/>
              </a:spcAft>
              <a:buSzPts val="3200"/>
              <a:buChar char="●"/>
              <a:defRPr sz="3200"/>
            </a:lvl1pPr>
            <a:lvl2pPr indent="-406400" lvl="1" marL="914400">
              <a:spcBef>
                <a:spcPts val="3700"/>
              </a:spcBef>
              <a:spcAft>
                <a:spcPts val="0"/>
              </a:spcAft>
              <a:buSzPts val="2800"/>
              <a:buChar char="○"/>
              <a:defRPr sz="2800"/>
            </a:lvl2pPr>
            <a:lvl3pPr indent="-406400" lvl="2" marL="1371600">
              <a:spcBef>
                <a:spcPts val="3700"/>
              </a:spcBef>
              <a:spcAft>
                <a:spcPts val="0"/>
              </a:spcAft>
              <a:buSzPts val="2800"/>
              <a:buChar char="■"/>
              <a:defRPr sz="2800"/>
            </a:lvl3pPr>
            <a:lvl4pPr indent="-406400" lvl="3" marL="1828800">
              <a:spcBef>
                <a:spcPts val="3700"/>
              </a:spcBef>
              <a:spcAft>
                <a:spcPts val="0"/>
              </a:spcAft>
              <a:buSzPts val="2800"/>
              <a:buChar char="●"/>
              <a:defRPr sz="2800"/>
            </a:lvl4pPr>
            <a:lvl5pPr indent="-406400" lvl="4" marL="2286000">
              <a:spcBef>
                <a:spcPts val="3700"/>
              </a:spcBef>
              <a:spcAft>
                <a:spcPts val="0"/>
              </a:spcAft>
              <a:buSzPts val="2800"/>
              <a:buChar char="○"/>
              <a:defRPr sz="2800"/>
            </a:lvl5pPr>
            <a:lvl6pPr indent="-406400" lvl="5" marL="2743200">
              <a:spcBef>
                <a:spcPts val="3700"/>
              </a:spcBef>
              <a:spcAft>
                <a:spcPts val="0"/>
              </a:spcAft>
              <a:buSzPts val="2800"/>
              <a:buChar char="■"/>
              <a:defRPr sz="2800"/>
            </a:lvl6pPr>
            <a:lvl7pPr indent="-406400" lvl="6" marL="3200400">
              <a:spcBef>
                <a:spcPts val="3700"/>
              </a:spcBef>
              <a:spcAft>
                <a:spcPts val="0"/>
              </a:spcAft>
              <a:buSzPts val="2800"/>
              <a:buChar char="●"/>
              <a:defRPr sz="2800"/>
            </a:lvl7pPr>
            <a:lvl8pPr indent="-406400" lvl="7" marL="3657600">
              <a:spcBef>
                <a:spcPts val="3700"/>
              </a:spcBef>
              <a:spcAft>
                <a:spcPts val="0"/>
              </a:spcAft>
              <a:buSzPts val="2800"/>
              <a:buChar char="○"/>
              <a:defRPr sz="2800"/>
            </a:lvl8pPr>
            <a:lvl9pPr indent="-406400" lvl="8" marL="4114800">
              <a:spcBef>
                <a:spcPts val="3700"/>
              </a:spcBef>
              <a:spcAft>
                <a:spcPts val="3700"/>
              </a:spcAft>
              <a:buSzPts val="2800"/>
              <a:buChar char="■"/>
              <a:defRPr sz="2800"/>
            </a:lvl9pPr>
          </a:lstStyle>
          <a:p/>
        </p:txBody>
      </p:sp>
      <p:sp>
        <p:nvSpPr>
          <p:cNvPr id="23" name="Google Shape;23;p5"/>
          <p:cNvSpPr txBox="1"/>
          <p:nvPr>
            <p:ph idx="2" type="body"/>
          </p:nvPr>
        </p:nvSpPr>
        <p:spPr>
          <a:xfrm>
            <a:off x="7449950" y="4466908"/>
            <a:ext cx="6166500" cy="13241700"/>
          </a:xfrm>
          <a:prstGeom prst="rect">
            <a:avLst/>
          </a:prstGeom>
        </p:spPr>
        <p:txBody>
          <a:bodyPr anchorCtr="0" anchor="t" bIns="212075" lIns="212075" spcFirstLastPara="1" rIns="212075" wrap="square" tIns="212075">
            <a:noAutofit/>
          </a:bodyPr>
          <a:lstStyle>
            <a:lvl1pPr indent="-431800" lvl="0" marL="457200">
              <a:spcBef>
                <a:spcPts val="0"/>
              </a:spcBef>
              <a:spcAft>
                <a:spcPts val="0"/>
              </a:spcAft>
              <a:buSzPts val="3200"/>
              <a:buChar char="●"/>
              <a:defRPr sz="3200"/>
            </a:lvl1pPr>
            <a:lvl2pPr indent="-406400" lvl="1" marL="914400">
              <a:spcBef>
                <a:spcPts val="3700"/>
              </a:spcBef>
              <a:spcAft>
                <a:spcPts val="0"/>
              </a:spcAft>
              <a:buSzPts val="2800"/>
              <a:buChar char="○"/>
              <a:defRPr sz="2800"/>
            </a:lvl2pPr>
            <a:lvl3pPr indent="-406400" lvl="2" marL="1371600">
              <a:spcBef>
                <a:spcPts val="3700"/>
              </a:spcBef>
              <a:spcAft>
                <a:spcPts val="0"/>
              </a:spcAft>
              <a:buSzPts val="2800"/>
              <a:buChar char="■"/>
              <a:defRPr sz="2800"/>
            </a:lvl3pPr>
            <a:lvl4pPr indent="-406400" lvl="3" marL="1828800">
              <a:spcBef>
                <a:spcPts val="3700"/>
              </a:spcBef>
              <a:spcAft>
                <a:spcPts val="0"/>
              </a:spcAft>
              <a:buSzPts val="2800"/>
              <a:buChar char="●"/>
              <a:defRPr sz="2800"/>
            </a:lvl4pPr>
            <a:lvl5pPr indent="-406400" lvl="4" marL="2286000">
              <a:spcBef>
                <a:spcPts val="3700"/>
              </a:spcBef>
              <a:spcAft>
                <a:spcPts val="0"/>
              </a:spcAft>
              <a:buSzPts val="2800"/>
              <a:buChar char="○"/>
              <a:defRPr sz="2800"/>
            </a:lvl5pPr>
            <a:lvl6pPr indent="-406400" lvl="5" marL="2743200">
              <a:spcBef>
                <a:spcPts val="3700"/>
              </a:spcBef>
              <a:spcAft>
                <a:spcPts val="0"/>
              </a:spcAft>
              <a:buSzPts val="2800"/>
              <a:buChar char="■"/>
              <a:defRPr sz="2800"/>
            </a:lvl6pPr>
            <a:lvl7pPr indent="-406400" lvl="6" marL="3200400">
              <a:spcBef>
                <a:spcPts val="3700"/>
              </a:spcBef>
              <a:spcAft>
                <a:spcPts val="0"/>
              </a:spcAft>
              <a:buSzPts val="2800"/>
              <a:buChar char="●"/>
              <a:defRPr sz="2800"/>
            </a:lvl7pPr>
            <a:lvl8pPr indent="-406400" lvl="7" marL="3657600">
              <a:spcBef>
                <a:spcPts val="3700"/>
              </a:spcBef>
              <a:spcAft>
                <a:spcPts val="0"/>
              </a:spcAft>
              <a:buSzPts val="2800"/>
              <a:buChar char="○"/>
              <a:defRPr sz="2800"/>
            </a:lvl8pPr>
            <a:lvl9pPr indent="-406400" lvl="8" marL="4114800">
              <a:spcBef>
                <a:spcPts val="3700"/>
              </a:spcBef>
              <a:spcAft>
                <a:spcPts val="3700"/>
              </a:spcAft>
              <a:buSzPts val="2800"/>
              <a:buChar char="■"/>
              <a:defRPr sz="2800"/>
            </a:lvl9pPr>
          </a:lstStyle>
          <a:p/>
        </p:txBody>
      </p:sp>
      <p:sp>
        <p:nvSpPr>
          <p:cNvPr id="24" name="Google Shape;24;p5"/>
          <p:cNvSpPr txBox="1"/>
          <p:nvPr>
            <p:ph idx="12" type="sldNum"/>
          </p:nvPr>
        </p:nvSpPr>
        <p:spPr>
          <a:xfrm>
            <a:off x="13061706" y="18074283"/>
            <a:ext cx="846000" cy="1525500"/>
          </a:xfrm>
          <a:prstGeom prst="rect">
            <a:avLst/>
          </a:prstGeom>
        </p:spPr>
        <p:txBody>
          <a:bodyPr anchorCtr="0" anchor="ctr" bIns="212075" lIns="212075" spcFirstLastPara="1" rIns="212075" wrap="square" tIns="21207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480538" y="1724884"/>
            <a:ext cx="13135800" cy="2219700"/>
          </a:xfrm>
          <a:prstGeom prst="rect">
            <a:avLst/>
          </a:prstGeom>
        </p:spPr>
        <p:txBody>
          <a:bodyPr anchorCtr="0" anchor="t" bIns="212075" lIns="212075" spcFirstLastPara="1" rIns="212075" wrap="square" tIns="212075">
            <a:noAutofit/>
          </a:bodyPr>
          <a:lstStyle>
            <a:lvl1pPr lvl="0">
              <a:spcBef>
                <a:spcPts val="0"/>
              </a:spcBef>
              <a:spcAft>
                <a:spcPts val="0"/>
              </a:spcAft>
              <a:buSzPts val="6500"/>
              <a:buNone/>
              <a:defRPr/>
            </a:lvl1pPr>
            <a:lvl2pPr lvl="1">
              <a:spcBef>
                <a:spcPts val="0"/>
              </a:spcBef>
              <a:spcAft>
                <a:spcPts val="0"/>
              </a:spcAft>
              <a:buSzPts val="6500"/>
              <a:buNone/>
              <a:defRPr/>
            </a:lvl2pPr>
            <a:lvl3pPr lvl="2">
              <a:spcBef>
                <a:spcPts val="0"/>
              </a:spcBef>
              <a:spcAft>
                <a:spcPts val="0"/>
              </a:spcAft>
              <a:buSzPts val="6500"/>
              <a:buNone/>
              <a:defRPr/>
            </a:lvl3pPr>
            <a:lvl4pPr lvl="3">
              <a:spcBef>
                <a:spcPts val="0"/>
              </a:spcBef>
              <a:spcAft>
                <a:spcPts val="0"/>
              </a:spcAft>
              <a:buSzPts val="6500"/>
              <a:buNone/>
              <a:defRPr/>
            </a:lvl4pPr>
            <a:lvl5pPr lvl="4">
              <a:spcBef>
                <a:spcPts val="0"/>
              </a:spcBef>
              <a:spcAft>
                <a:spcPts val="0"/>
              </a:spcAft>
              <a:buSzPts val="6500"/>
              <a:buNone/>
              <a:defRPr/>
            </a:lvl5pPr>
            <a:lvl6pPr lvl="5">
              <a:spcBef>
                <a:spcPts val="0"/>
              </a:spcBef>
              <a:spcAft>
                <a:spcPts val="0"/>
              </a:spcAft>
              <a:buSzPts val="6500"/>
              <a:buNone/>
              <a:defRPr/>
            </a:lvl6pPr>
            <a:lvl7pPr lvl="6">
              <a:spcBef>
                <a:spcPts val="0"/>
              </a:spcBef>
              <a:spcAft>
                <a:spcPts val="0"/>
              </a:spcAft>
              <a:buSzPts val="6500"/>
              <a:buNone/>
              <a:defRPr/>
            </a:lvl7pPr>
            <a:lvl8pPr lvl="7">
              <a:spcBef>
                <a:spcPts val="0"/>
              </a:spcBef>
              <a:spcAft>
                <a:spcPts val="0"/>
              </a:spcAft>
              <a:buSzPts val="6500"/>
              <a:buNone/>
              <a:defRPr/>
            </a:lvl8pPr>
            <a:lvl9pPr lvl="8">
              <a:spcBef>
                <a:spcPts val="0"/>
              </a:spcBef>
              <a:spcAft>
                <a:spcPts val="0"/>
              </a:spcAft>
              <a:buSzPts val="6500"/>
              <a:buNone/>
              <a:defRPr/>
            </a:lvl9pPr>
          </a:lstStyle>
          <a:p/>
        </p:txBody>
      </p:sp>
      <p:sp>
        <p:nvSpPr>
          <p:cNvPr id="27" name="Google Shape;27;p6"/>
          <p:cNvSpPr txBox="1"/>
          <p:nvPr>
            <p:ph idx="12" type="sldNum"/>
          </p:nvPr>
        </p:nvSpPr>
        <p:spPr>
          <a:xfrm>
            <a:off x="13061706" y="18074283"/>
            <a:ext cx="846000" cy="1525500"/>
          </a:xfrm>
          <a:prstGeom prst="rect">
            <a:avLst/>
          </a:prstGeom>
        </p:spPr>
        <p:txBody>
          <a:bodyPr anchorCtr="0" anchor="ctr" bIns="212075" lIns="212075" spcFirstLastPara="1" rIns="212075" wrap="square" tIns="21207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480538" y="2153464"/>
            <a:ext cx="4329000" cy="2928900"/>
          </a:xfrm>
          <a:prstGeom prst="rect">
            <a:avLst/>
          </a:prstGeom>
        </p:spPr>
        <p:txBody>
          <a:bodyPr anchorCtr="0" anchor="b" bIns="212075" lIns="212075" spcFirstLastPara="1" rIns="212075" wrap="square" tIns="212075">
            <a:noAutofit/>
          </a:bodyPr>
          <a:lstStyle>
            <a:lvl1pPr lvl="0">
              <a:spcBef>
                <a:spcPts val="0"/>
              </a:spcBef>
              <a:spcAft>
                <a:spcPts val="0"/>
              </a:spcAft>
              <a:buSzPts val="5600"/>
              <a:buNone/>
              <a:defRPr sz="5600"/>
            </a:lvl1pPr>
            <a:lvl2pPr lvl="1">
              <a:spcBef>
                <a:spcPts val="0"/>
              </a:spcBef>
              <a:spcAft>
                <a:spcPts val="0"/>
              </a:spcAft>
              <a:buSzPts val="5600"/>
              <a:buNone/>
              <a:defRPr sz="5600"/>
            </a:lvl2pPr>
            <a:lvl3pPr lvl="2">
              <a:spcBef>
                <a:spcPts val="0"/>
              </a:spcBef>
              <a:spcAft>
                <a:spcPts val="0"/>
              </a:spcAft>
              <a:buSzPts val="5600"/>
              <a:buNone/>
              <a:defRPr sz="5600"/>
            </a:lvl3pPr>
            <a:lvl4pPr lvl="3">
              <a:spcBef>
                <a:spcPts val="0"/>
              </a:spcBef>
              <a:spcAft>
                <a:spcPts val="0"/>
              </a:spcAft>
              <a:buSzPts val="5600"/>
              <a:buNone/>
              <a:defRPr sz="5600"/>
            </a:lvl4pPr>
            <a:lvl5pPr lvl="4">
              <a:spcBef>
                <a:spcPts val="0"/>
              </a:spcBef>
              <a:spcAft>
                <a:spcPts val="0"/>
              </a:spcAft>
              <a:buSzPts val="5600"/>
              <a:buNone/>
              <a:defRPr sz="5600"/>
            </a:lvl5pPr>
            <a:lvl6pPr lvl="5">
              <a:spcBef>
                <a:spcPts val="0"/>
              </a:spcBef>
              <a:spcAft>
                <a:spcPts val="0"/>
              </a:spcAft>
              <a:buSzPts val="5600"/>
              <a:buNone/>
              <a:defRPr sz="5600"/>
            </a:lvl6pPr>
            <a:lvl7pPr lvl="6">
              <a:spcBef>
                <a:spcPts val="0"/>
              </a:spcBef>
              <a:spcAft>
                <a:spcPts val="0"/>
              </a:spcAft>
              <a:buSzPts val="5600"/>
              <a:buNone/>
              <a:defRPr sz="5600"/>
            </a:lvl7pPr>
            <a:lvl8pPr lvl="7">
              <a:spcBef>
                <a:spcPts val="0"/>
              </a:spcBef>
              <a:spcAft>
                <a:spcPts val="0"/>
              </a:spcAft>
              <a:buSzPts val="5600"/>
              <a:buNone/>
              <a:defRPr sz="5600"/>
            </a:lvl8pPr>
            <a:lvl9pPr lvl="8">
              <a:spcBef>
                <a:spcPts val="0"/>
              </a:spcBef>
              <a:spcAft>
                <a:spcPts val="0"/>
              </a:spcAft>
              <a:buSzPts val="5600"/>
              <a:buNone/>
              <a:defRPr sz="5600"/>
            </a:lvl9pPr>
          </a:lstStyle>
          <a:p/>
        </p:txBody>
      </p:sp>
      <p:sp>
        <p:nvSpPr>
          <p:cNvPr id="30" name="Google Shape;30;p7"/>
          <p:cNvSpPr txBox="1"/>
          <p:nvPr>
            <p:ph idx="1" type="body"/>
          </p:nvPr>
        </p:nvSpPr>
        <p:spPr>
          <a:xfrm>
            <a:off x="480538" y="5385987"/>
            <a:ext cx="4329000" cy="12323100"/>
          </a:xfrm>
          <a:prstGeom prst="rect">
            <a:avLst/>
          </a:prstGeom>
        </p:spPr>
        <p:txBody>
          <a:bodyPr anchorCtr="0" anchor="t" bIns="212075" lIns="212075" spcFirstLastPara="1" rIns="212075" wrap="square" tIns="212075">
            <a:noAutofit/>
          </a:bodyPr>
          <a:lstStyle>
            <a:lvl1pPr indent="-406400" lvl="0" marL="457200">
              <a:spcBef>
                <a:spcPts val="0"/>
              </a:spcBef>
              <a:spcAft>
                <a:spcPts val="0"/>
              </a:spcAft>
              <a:buSzPts val="2800"/>
              <a:buChar char="●"/>
              <a:defRPr sz="2800"/>
            </a:lvl1pPr>
            <a:lvl2pPr indent="-406400" lvl="1" marL="914400">
              <a:spcBef>
                <a:spcPts val="3700"/>
              </a:spcBef>
              <a:spcAft>
                <a:spcPts val="0"/>
              </a:spcAft>
              <a:buSzPts val="2800"/>
              <a:buChar char="○"/>
              <a:defRPr sz="2800"/>
            </a:lvl2pPr>
            <a:lvl3pPr indent="-406400" lvl="2" marL="1371600">
              <a:spcBef>
                <a:spcPts val="3700"/>
              </a:spcBef>
              <a:spcAft>
                <a:spcPts val="0"/>
              </a:spcAft>
              <a:buSzPts val="2800"/>
              <a:buChar char="■"/>
              <a:defRPr sz="2800"/>
            </a:lvl3pPr>
            <a:lvl4pPr indent="-406400" lvl="3" marL="1828800">
              <a:spcBef>
                <a:spcPts val="3700"/>
              </a:spcBef>
              <a:spcAft>
                <a:spcPts val="0"/>
              </a:spcAft>
              <a:buSzPts val="2800"/>
              <a:buChar char="●"/>
              <a:defRPr sz="2800"/>
            </a:lvl4pPr>
            <a:lvl5pPr indent="-406400" lvl="4" marL="2286000">
              <a:spcBef>
                <a:spcPts val="3700"/>
              </a:spcBef>
              <a:spcAft>
                <a:spcPts val="0"/>
              </a:spcAft>
              <a:buSzPts val="2800"/>
              <a:buChar char="○"/>
              <a:defRPr sz="2800"/>
            </a:lvl5pPr>
            <a:lvl6pPr indent="-406400" lvl="5" marL="2743200">
              <a:spcBef>
                <a:spcPts val="3700"/>
              </a:spcBef>
              <a:spcAft>
                <a:spcPts val="0"/>
              </a:spcAft>
              <a:buSzPts val="2800"/>
              <a:buChar char="■"/>
              <a:defRPr sz="2800"/>
            </a:lvl6pPr>
            <a:lvl7pPr indent="-406400" lvl="6" marL="3200400">
              <a:spcBef>
                <a:spcPts val="3700"/>
              </a:spcBef>
              <a:spcAft>
                <a:spcPts val="0"/>
              </a:spcAft>
              <a:buSzPts val="2800"/>
              <a:buChar char="●"/>
              <a:defRPr sz="2800"/>
            </a:lvl7pPr>
            <a:lvl8pPr indent="-406400" lvl="7" marL="3657600">
              <a:spcBef>
                <a:spcPts val="3700"/>
              </a:spcBef>
              <a:spcAft>
                <a:spcPts val="0"/>
              </a:spcAft>
              <a:buSzPts val="2800"/>
              <a:buChar char="○"/>
              <a:defRPr sz="2800"/>
            </a:lvl8pPr>
            <a:lvl9pPr indent="-406400" lvl="8" marL="4114800">
              <a:spcBef>
                <a:spcPts val="3700"/>
              </a:spcBef>
              <a:spcAft>
                <a:spcPts val="3700"/>
              </a:spcAft>
              <a:buSzPts val="2800"/>
              <a:buChar char="■"/>
              <a:defRPr sz="2800"/>
            </a:lvl9pPr>
          </a:lstStyle>
          <a:p/>
        </p:txBody>
      </p:sp>
      <p:sp>
        <p:nvSpPr>
          <p:cNvPr id="31" name="Google Shape;31;p7"/>
          <p:cNvSpPr txBox="1"/>
          <p:nvPr>
            <p:ph idx="12" type="sldNum"/>
          </p:nvPr>
        </p:nvSpPr>
        <p:spPr>
          <a:xfrm>
            <a:off x="13061706" y="18074283"/>
            <a:ext cx="846000" cy="1525500"/>
          </a:xfrm>
          <a:prstGeom prst="rect">
            <a:avLst/>
          </a:prstGeom>
        </p:spPr>
        <p:txBody>
          <a:bodyPr anchorCtr="0" anchor="ctr" bIns="212075" lIns="212075" spcFirstLastPara="1" rIns="212075" wrap="square" tIns="21207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755802" y="1744748"/>
            <a:ext cx="9816900" cy="15855600"/>
          </a:xfrm>
          <a:prstGeom prst="rect">
            <a:avLst/>
          </a:prstGeom>
        </p:spPr>
        <p:txBody>
          <a:bodyPr anchorCtr="0" anchor="ctr" bIns="212075" lIns="212075" spcFirstLastPara="1" rIns="212075" wrap="square" tIns="212075">
            <a:noAutofit/>
          </a:bodyPr>
          <a:lstStyle>
            <a:lvl1pPr lvl="0">
              <a:spcBef>
                <a:spcPts val="0"/>
              </a:spcBef>
              <a:spcAft>
                <a:spcPts val="0"/>
              </a:spcAft>
              <a:buSzPts val="11100"/>
              <a:buNone/>
              <a:defRPr sz="11100"/>
            </a:lvl1pPr>
            <a:lvl2pPr lvl="1">
              <a:spcBef>
                <a:spcPts val="0"/>
              </a:spcBef>
              <a:spcAft>
                <a:spcPts val="0"/>
              </a:spcAft>
              <a:buSzPts val="11100"/>
              <a:buNone/>
              <a:defRPr sz="11100"/>
            </a:lvl2pPr>
            <a:lvl3pPr lvl="2">
              <a:spcBef>
                <a:spcPts val="0"/>
              </a:spcBef>
              <a:spcAft>
                <a:spcPts val="0"/>
              </a:spcAft>
              <a:buSzPts val="11100"/>
              <a:buNone/>
              <a:defRPr sz="11100"/>
            </a:lvl3pPr>
            <a:lvl4pPr lvl="3">
              <a:spcBef>
                <a:spcPts val="0"/>
              </a:spcBef>
              <a:spcAft>
                <a:spcPts val="0"/>
              </a:spcAft>
              <a:buSzPts val="11100"/>
              <a:buNone/>
              <a:defRPr sz="11100"/>
            </a:lvl4pPr>
            <a:lvl5pPr lvl="4">
              <a:spcBef>
                <a:spcPts val="0"/>
              </a:spcBef>
              <a:spcAft>
                <a:spcPts val="0"/>
              </a:spcAft>
              <a:buSzPts val="11100"/>
              <a:buNone/>
              <a:defRPr sz="11100"/>
            </a:lvl5pPr>
            <a:lvl6pPr lvl="5">
              <a:spcBef>
                <a:spcPts val="0"/>
              </a:spcBef>
              <a:spcAft>
                <a:spcPts val="0"/>
              </a:spcAft>
              <a:buSzPts val="11100"/>
              <a:buNone/>
              <a:defRPr sz="11100"/>
            </a:lvl6pPr>
            <a:lvl7pPr lvl="6">
              <a:spcBef>
                <a:spcPts val="0"/>
              </a:spcBef>
              <a:spcAft>
                <a:spcPts val="0"/>
              </a:spcAft>
              <a:buSzPts val="11100"/>
              <a:buNone/>
              <a:defRPr sz="11100"/>
            </a:lvl7pPr>
            <a:lvl8pPr lvl="7">
              <a:spcBef>
                <a:spcPts val="0"/>
              </a:spcBef>
              <a:spcAft>
                <a:spcPts val="0"/>
              </a:spcAft>
              <a:buSzPts val="11100"/>
              <a:buNone/>
              <a:defRPr sz="11100"/>
            </a:lvl8pPr>
            <a:lvl9pPr lvl="8">
              <a:spcBef>
                <a:spcPts val="0"/>
              </a:spcBef>
              <a:spcAft>
                <a:spcPts val="0"/>
              </a:spcAft>
              <a:buSzPts val="11100"/>
              <a:buNone/>
              <a:defRPr sz="11100"/>
            </a:lvl9pPr>
          </a:lstStyle>
          <a:p/>
        </p:txBody>
      </p:sp>
      <p:sp>
        <p:nvSpPr>
          <p:cNvPr id="34" name="Google Shape;34;p8"/>
          <p:cNvSpPr txBox="1"/>
          <p:nvPr>
            <p:ph idx="12" type="sldNum"/>
          </p:nvPr>
        </p:nvSpPr>
        <p:spPr>
          <a:xfrm>
            <a:off x="13061706" y="18074283"/>
            <a:ext cx="846000" cy="1525500"/>
          </a:xfrm>
          <a:prstGeom prst="rect">
            <a:avLst/>
          </a:prstGeom>
        </p:spPr>
        <p:txBody>
          <a:bodyPr anchorCtr="0" anchor="ctr" bIns="212075" lIns="212075" spcFirstLastPara="1" rIns="212075" wrap="square" tIns="21207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7048500" y="-484"/>
            <a:ext cx="7048500" cy="19935900"/>
          </a:xfrm>
          <a:prstGeom prst="rect">
            <a:avLst/>
          </a:prstGeom>
          <a:solidFill>
            <a:schemeClr val="lt2"/>
          </a:solidFill>
          <a:ln>
            <a:noFill/>
          </a:ln>
        </p:spPr>
        <p:txBody>
          <a:bodyPr anchorCtr="0" anchor="ctr" bIns="212075" lIns="212075" spcFirstLastPara="1" rIns="212075" wrap="square" tIns="21207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409313" y="4779695"/>
            <a:ext cx="6236400" cy="5745300"/>
          </a:xfrm>
          <a:prstGeom prst="rect">
            <a:avLst/>
          </a:prstGeom>
        </p:spPr>
        <p:txBody>
          <a:bodyPr anchorCtr="0" anchor="b" bIns="212075" lIns="212075" spcFirstLastPara="1" rIns="212075" wrap="square" tIns="212075">
            <a:noAutofit/>
          </a:bodyPr>
          <a:lstStyle>
            <a:lvl1pPr lvl="0" algn="ctr">
              <a:spcBef>
                <a:spcPts val="0"/>
              </a:spcBef>
              <a:spcAft>
                <a:spcPts val="0"/>
              </a:spcAft>
              <a:buSzPts val="9700"/>
              <a:buNone/>
              <a:defRPr sz="9700"/>
            </a:lvl1pPr>
            <a:lvl2pPr lvl="1" algn="ctr">
              <a:spcBef>
                <a:spcPts val="0"/>
              </a:spcBef>
              <a:spcAft>
                <a:spcPts val="0"/>
              </a:spcAft>
              <a:buSzPts val="9700"/>
              <a:buNone/>
              <a:defRPr sz="9700"/>
            </a:lvl2pPr>
            <a:lvl3pPr lvl="2" algn="ctr">
              <a:spcBef>
                <a:spcPts val="0"/>
              </a:spcBef>
              <a:spcAft>
                <a:spcPts val="0"/>
              </a:spcAft>
              <a:buSzPts val="9700"/>
              <a:buNone/>
              <a:defRPr sz="9700"/>
            </a:lvl3pPr>
            <a:lvl4pPr lvl="3" algn="ctr">
              <a:spcBef>
                <a:spcPts val="0"/>
              </a:spcBef>
              <a:spcAft>
                <a:spcPts val="0"/>
              </a:spcAft>
              <a:buSzPts val="9700"/>
              <a:buNone/>
              <a:defRPr sz="9700"/>
            </a:lvl4pPr>
            <a:lvl5pPr lvl="4" algn="ctr">
              <a:spcBef>
                <a:spcPts val="0"/>
              </a:spcBef>
              <a:spcAft>
                <a:spcPts val="0"/>
              </a:spcAft>
              <a:buSzPts val="9700"/>
              <a:buNone/>
              <a:defRPr sz="9700"/>
            </a:lvl5pPr>
            <a:lvl6pPr lvl="5" algn="ctr">
              <a:spcBef>
                <a:spcPts val="0"/>
              </a:spcBef>
              <a:spcAft>
                <a:spcPts val="0"/>
              </a:spcAft>
              <a:buSzPts val="9700"/>
              <a:buNone/>
              <a:defRPr sz="9700"/>
            </a:lvl6pPr>
            <a:lvl7pPr lvl="6" algn="ctr">
              <a:spcBef>
                <a:spcPts val="0"/>
              </a:spcBef>
              <a:spcAft>
                <a:spcPts val="0"/>
              </a:spcAft>
              <a:buSzPts val="9700"/>
              <a:buNone/>
              <a:defRPr sz="9700"/>
            </a:lvl7pPr>
            <a:lvl8pPr lvl="7" algn="ctr">
              <a:spcBef>
                <a:spcPts val="0"/>
              </a:spcBef>
              <a:spcAft>
                <a:spcPts val="0"/>
              </a:spcAft>
              <a:buSzPts val="9700"/>
              <a:buNone/>
              <a:defRPr sz="9700"/>
            </a:lvl8pPr>
            <a:lvl9pPr lvl="8" algn="ctr">
              <a:spcBef>
                <a:spcPts val="0"/>
              </a:spcBef>
              <a:spcAft>
                <a:spcPts val="0"/>
              </a:spcAft>
              <a:buSzPts val="9700"/>
              <a:buNone/>
              <a:defRPr sz="9700"/>
            </a:lvl9pPr>
          </a:lstStyle>
          <a:p/>
        </p:txBody>
      </p:sp>
      <p:sp>
        <p:nvSpPr>
          <p:cNvPr id="38" name="Google Shape;38;p9"/>
          <p:cNvSpPr txBox="1"/>
          <p:nvPr>
            <p:ph idx="1" type="subTitle"/>
          </p:nvPr>
        </p:nvSpPr>
        <p:spPr>
          <a:xfrm>
            <a:off x="409313" y="10864511"/>
            <a:ext cx="6236400" cy="4787100"/>
          </a:xfrm>
          <a:prstGeom prst="rect">
            <a:avLst/>
          </a:prstGeom>
        </p:spPr>
        <p:txBody>
          <a:bodyPr anchorCtr="0" anchor="t" bIns="212075" lIns="212075" spcFirstLastPara="1" rIns="212075" wrap="square" tIns="212075">
            <a:noAutofit/>
          </a:bodyPr>
          <a:lstStyle>
            <a:lvl1pPr lvl="0" algn="ctr">
              <a:lnSpc>
                <a:spcPct val="100000"/>
              </a:lnSpc>
              <a:spcBef>
                <a:spcPts val="0"/>
              </a:spcBef>
              <a:spcAft>
                <a:spcPts val="0"/>
              </a:spcAft>
              <a:buSzPts val="4900"/>
              <a:buNone/>
              <a:defRPr sz="4900"/>
            </a:lvl1pPr>
            <a:lvl2pPr lvl="1" algn="ctr">
              <a:lnSpc>
                <a:spcPct val="100000"/>
              </a:lnSpc>
              <a:spcBef>
                <a:spcPts val="0"/>
              </a:spcBef>
              <a:spcAft>
                <a:spcPts val="0"/>
              </a:spcAft>
              <a:buSzPts val="4900"/>
              <a:buNone/>
              <a:defRPr sz="4900"/>
            </a:lvl2pPr>
            <a:lvl3pPr lvl="2" algn="ctr">
              <a:lnSpc>
                <a:spcPct val="100000"/>
              </a:lnSpc>
              <a:spcBef>
                <a:spcPts val="0"/>
              </a:spcBef>
              <a:spcAft>
                <a:spcPts val="0"/>
              </a:spcAft>
              <a:buSzPts val="4900"/>
              <a:buNone/>
              <a:defRPr sz="4900"/>
            </a:lvl3pPr>
            <a:lvl4pPr lvl="3" algn="ctr">
              <a:lnSpc>
                <a:spcPct val="100000"/>
              </a:lnSpc>
              <a:spcBef>
                <a:spcPts val="0"/>
              </a:spcBef>
              <a:spcAft>
                <a:spcPts val="0"/>
              </a:spcAft>
              <a:buSzPts val="4900"/>
              <a:buNone/>
              <a:defRPr sz="4900"/>
            </a:lvl4pPr>
            <a:lvl5pPr lvl="4" algn="ctr">
              <a:lnSpc>
                <a:spcPct val="100000"/>
              </a:lnSpc>
              <a:spcBef>
                <a:spcPts val="0"/>
              </a:spcBef>
              <a:spcAft>
                <a:spcPts val="0"/>
              </a:spcAft>
              <a:buSzPts val="4900"/>
              <a:buNone/>
              <a:defRPr sz="4900"/>
            </a:lvl5pPr>
            <a:lvl6pPr lvl="5" algn="ctr">
              <a:lnSpc>
                <a:spcPct val="100000"/>
              </a:lnSpc>
              <a:spcBef>
                <a:spcPts val="0"/>
              </a:spcBef>
              <a:spcAft>
                <a:spcPts val="0"/>
              </a:spcAft>
              <a:buSzPts val="4900"/>
              <a:buNone/>
              <a:defRPr sz="4900"/>
            </a:lvl6pPr>
            <a:lvl7pPr lvl="6" algn="ctr">
              <a:lnSpc>
                <a:spcPct val="100000"/>
              </a:lnSpc>
              <a:spcBef>
                <a:spcPts val="0"/>
              </a:spcBef>
              <a:spcAft>
                <a:spcPts val="0"/>
              </a:spcAft>
              <a:buSzPts val="4900"/>
              <a:buNone/>
              <a:defRPr sz="4900"/>
            </a:lvl7pPr>
            <a:lvl8pPr lvl="7" algn="ctr">
              <a:lnSpc>
                <a:spcPct val="100000"/>
              </a:lnSpc>
              <a:spcBef>
                <a:spcPts val="0"/>
              </a:spcBef>
              <a:spcAft>
                <a:spcPts val="0"/>
              </a:spcAft>
              <a:buSzPts val="4900"/>
              <a:buNone/>
              <a:defRPr sz="4900"/>
            </a:lvl8pPr>
            <a:lvl9pPr lvl="8" algn="ctr">
              <a:lnSpc>
                <a:spcPct val="100000"/>
              </a:lnSpc>
              <a:spcBef>
                <a:spcPts val="0"/>
              </a:spcBef>
              <a:spcAft>
                <a:spcPts val="0"/>
              </a:spcAft>
              <a:buSzPts val="4900"/>
              <a:buNone/>
              <a:defRPr sz="4900"/>
            </a:lvl9pPr>
          </a:lstStyle>
          <a:p/>
        </p:txBody>
      </p:sp>
      <p:sp>
        <p:nvSpPr>
          <p:cNvPr id="39" name="Google Shape;39;p9"/>
          <p:cNvSpPr txBox="1"/>
          <p:nvPr>
            <p:ph idx="2" type="body"/>
          </p:nvPr>
        </p:nvSpPr>
        <p:spPr>
          <a:xfrm>
            <a:off x="7615063" y="2806461"/>
            <a:ext cx="5915400" cy="14322000"/>
          </a:xfrm>
          <a:prstGeom prst="rect">
            <a:avLst/>
          </a:prstGeom>
        </p:spPr>
        <p:txBody>
          <a:bodyPr anchorCtr="0" anchor="ctr" bIns="212075" lIns="212075" spcFirstLastPara="1" rIns="212075" wrap="square" tIns="212075">
            <a:noAutofit/>
          </a:bodyPr>
          <a:lstStyle>
            <a:lvl1pPr indent="-495300" lvl="0" marL="457200">
              <a:spcBef>
                <a:spcPts val="0"/>
              </a:spcBef>
              <a:spcAft>
                <a:spcPts val="0"/>
              </a:spcAft>
              <a:buSzPts val="4200"/>
              <a:buChar char="●"/>
              <a:defRPr/>
            </a:lvl1pPr>
            <a:lvl2pPr indent="-431800" lvl="1" marL="914400">
              <a:spcBef>
                <a:spcPts val="3700"/>
              </a:spcBef>
              <a:spcAft>
                <a:spcPts val="0"/>
              </a:spcAft>
              <a:buSzPts val="3200"/>
              <a:buChar char="○"/>
              <a:defRPr/>
            </a:lvl2pPr>
            <a:lvl3pPr indent="-431800" lvl="2" marL="1371600">
              <a:spcBef>
                <a:spcPts val="3700"/>
              </a:spcBef>
              <a:spcAft>
                <a:spcPts val="0"/>
              </a:spcAft>
              <a:buSzPts val="3200"/>
              <a:buChar char="■"/>
              <a:defRPr/>
            </a:lvl3pPr>
            <a:lvl4pPr indent="-431800" lvl="3" marL="1828800">
              <a:spcBef>
                <a:spcPts val="3700"/>
              </a:spcBef>
              <a:spcAft>
                <a:spcPts val="0"/>
              </a:spcAft>
              <a:buSzPts val="3200"/>
              <a:buChar char="●"/>
              <a:defRPr/>
            </a:lvl4pPr>
            <a:lvl5pPr indent="-431800" lvl="4" marL="2286000">
              <a:spcBef>
                <a:spcPts val="3700"/>
              </a:spcBef>
              <a:spcAft>
                <a:spcPts val="0"/>
              </a:spcAft>
              <a:buSzPts val="3200"/>
              <a:buChar char="○"/>
              <a:defRPr/>
            </a:lvl5pPr>
            <a:lvl6pPr indent="-431800" lvl="5" marL="2743200">
              <a:spcBef>
                <a:spcPts val="3700"/>
              </a:spcBef>
              <a:spcAft>
                <a:spcPts val="0"/>
              </a:spcAft>
              <a:buSzPts val="3200"/>
              <a:buChar char="■"/>
              <a:defRPr/>
            </a:lvl6pPr>
            <a:lvl7pPr indent="-431800" lvl="6" marL="3200400">
              <a:spcBef>
                <a:spcPts val="3700"/>
              </a:spcBef>
              <a:spcAft>
                <a:spcPts val="0"/>
              </a:spcAft>
              <a:buSzPts val="3200"/>
              <a:buChar char="●"/>
              <a:defRPr/>
            </a:lvl7pPr>
            <a:lvl8pPr indent="-431800" lvl="7" marL="3657600">
              <a:spcBef>
                <a:spcPts val="3700"/>
              </a:spcBef>
              <a:spcAft>
                <a:spcPts val="0"/>
              </a:spcAft>
              <a:buSzPts val="3200"/>
              <a:buChar char="○"/>
              <a:defRPr/>
            </a:lvl8pPr>
            <a:lvl9pPr indent="-431800" lvl="8" marL="4114800">
              <a:spcBef>
                <a:spcPts val="3700"/>
              </a:spcBef>
              <a:spcAft>
                <a:spcPts val="3700"/>
              </a:spcAft>
              <a:buSzPts val="3200"/>
              <a:buChar char="■"/>
              <a:defRPr/>
            </a:lvl9pPr>
          </a:lstStyle>
          <a:p/>
        </p:txBody>
      </p:sp>
      <p:sp>
        <p:nvSpPr>
          <p:cNvPr id="40" name="Google Shape;40;p9"/>
          <p:cNvSpPr txBox="1"/>
          <p:nvPr>
            <p:ph idx="12" type="sldNum"/>
          </p:nvPr>
        </p:nvSpPr>
        <p:spPr>
          <a:xfrm>
            <a:off x="13061706" y="18074283"/>
            <a:ext cx="846000" cy="1525500"/>
          </a:xfrm>
          <a:prstGeom prst="rect">
            <a:avLst/>
          </a:prstGeom>
        </p:spPr>
        <p:txBody>
          <a:bodyPr anchorCtr="0" anchor="ctr" bIns="212075" lIns="212075" spcFirstLastPara="1" rIns="212075" wrap="square" tIns="21207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480538" y="16397395"/>
            <a:ext cx="9248100" cy="2345400"/>
          </a:xfrm>
          <a:prstGeom prst="rect">
            <a:avLst/>
          </a:prstGeom>
        </p:spPr>
        <p:txBody>
          <a:bodyPr anchorCtr="0" anchor="ctr" bIns="212075" lIns="212075" spcFirstLastPara="1" rIns="212075" wrap="square" tIns="212075">
            <a:noAutofit/>
          </a:bodyPr>
          <a:lstStyle>
            <a:lvl1pPr indent="-228600" lvl="0" marL="457200">
              <a:lnSpc>
                <a:spcPct val="100000"/>
              </a:lnSpc>
              <a:spcBef>
                <a:spcPts val="0"/>
              </a:spcBef>
              <a:spcAft>
                <a:spcPts val="0"/>
              </a:spcAft>
              <a:buSzPts val="4200"/>
              <a:buNone/>
              <a:defRPr/>
            </a:lvl1pPr>
          </a:lstStyle>
          <a:p/>
        </p:txBody>
      </p:sp>
      <p:sp>
        <p:nvSpPr>
          <p:cNvPr id="43" name="Google Shape;43;p10"/>
          <p:cNvSpPr txBox="1"/>
          <p:nvPr>
            <p:ph idx="12" type="sldNum"/>
          </p:nvPr>
        </p:nvSpPr>
        <p:spPr>
          <a:xfrm>
            <a:off x="13061706" y="18074283"/>
            <a:ext cx="846000" cy="1525500"/>
          </a:xfrm>
          <a:prstGeom prst="rect">
            <a:avLst/>
          </a:prstGeom>
        </p:spPr>
        <p:txBody>
          <a:bodyPr anchorCtr="0" anchor="ctr" bIns="212075" lIns="212075" spcFirstLastPara="1" rIns="212075" wrap="square" tIns="21207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3.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2" Type="http://schemas.openxmlformats.org/officeDocument/2006/relationships/theme" Target="../theme/theme2.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80538" y="1724884"/>
            <a:ext cx="13135800" cy="2219700"/>
          </a:xfrm>
          <a:prstGeom prst="rect">
            <a:avLst/>
          </a:prstGeom>
          <a:noFill/>
          <a:ln>
            <a:noFill/>
          </a:ln>
        </p:spPr>
        <p:txBody>
          <a:bodyPr anchorCtr="0" anchor="t" bIns="212075" lIns="212075" spcFirstLastPara="1" rIns="212075" wrap="square" tIns="212075">
            <a:noAutofit/>
          </a:bodyPr>
          <a:lstStyle>
            <a:lvl1pPr lvl="0">
              <a:spcBef>
                <a:spcPts val="0"/>
              </a:spcBef>
              <a:spcAft>
                <a:spcPts val="0"/>
              </a:spcAft>
              <a:buClr>
                <a:schemeClr val="dk1"/>
              </a:buClr>
              <a:buSzPts val="6500"/>
              <a:buNone/>
              <a:defRPr sz="6500">
                <a:solidFill>
                  <a:schemeClr val="dk1"/>
                </a:solidFill>
              </a:defRPr>
            </a:lvl1pPr>
            <a:lvl2pPr lvl="1">
              <a:spcBef>
                <a:spcPts val="0"/>
              </a:spcBef>
              <a:spcAft>
                <a:spcPts val="0"/>
              </a:spcAft>
              <a:buClr>
                <a:schemeClr val="dk1"/>
              </a:buClr>
              <a:buSzPts val="6500"/>
              <a:buNone/>
              <a:defRPr sz="6500">
                <a:solidFill>
                  <a:schemeClr val="dk1"/>
                </a:solidFill>
              </a:defRPr>
            </a:lvl2pPr>
            <a:lvl3pPr lvl="2">
              <a:spcBef>
                <a:spcPts val="0"/>
              </a:spcBef>
              <a:spcAft>
                <a:spcPts val="0"/>
              </a:spcAft>
              <a:buClr>
                <a:schemeClr val="dk1"/>
              </a:buClr>
              <a:buSzPts val="6500"/>
              <a:buNone/>
              <a:defRPr sz="6500">
                <a:solidFill>
                  <a:schemeClr val="dk1"/>
                </a:solidFill>
              </a:defRPr>
            </a:lvl3pPr>
            <a:lvl4pPr lvl="3">
              <a:spcBef>
                <a:spcPts val="0"/>
              </a:spcBef>
              <a:spcAft>
                <a:spcPts val="0"/>
              </a:spcAft>
              <a:buClr>
                <a:schemeClr val="dk1"/>
              </a:buClr>
              <a:buSzPts val="6500"/>
              <a:buNone/>
              <a:defRPr sz="6500">
                <a:solidFill>
                  <a:schemeClr val="dk1"/>
                </a:solidFill>
              </a:defRPr>
            </a:lvl4pPr>
            <a:lvl5pPr lvl="4">
              <a:spcBef>
                <a:spcPts val="0"/>
              </a:spcBef>
              <a:spcAft>
                <a:spcPts val="0"/>
              </a:spcAft>
              <a:buClr>
                <a:schemeClr val="dk1"/>
              </a:buClr>
              <a:buSzPts val="6500"/>
              <a:buNone/>
              <a:defRPr sz="6500">
                <a:solidFill>
                  <a:schemeClr val="dk1"/>
                </a:solidFill>
              </a:defRPr>
            </a:lvl5pPr>
            <a:lvl6pPr lvl="5">
              <a:spcBef>
                <a:spcPts val="0"/>
              </a:spcBef>
              <a:spcAft>
                <a:spcPts val="0"/>
              </a:spcAft>
              <a:buClr>
                <a:schemeClr val="dk1"/>
              </a:buClr>
              <a:buSzPts val="6500"/>
              <a:buNone/>
              <a:defRPr sz="6500">
                <a:solidFill>
                  <a:schemeClr val="dk1"/>
                </a:solidFill>
              </a:defRPr>
            </a:lvl6pPr>
            <a:lvl7pPr lvl="6">
              <a:spcBef>
                <a:spcPts val="0"/>
              </a:spcBef>
              <a:spcAft>
                <a:spcPts val="0"/>
              </a:spcAft>
              <a:buClr>
                <a:schemeClr val="dk1"/>
              </a:buClr>
              <a:buSzPts val="6500"/>
              <a:buNone/>
              <a:defRPr sz="6500">
                <a:solidFill>
                  <a:schemeClr val="dk1"/>
                </a:solidFill>
              </a:defRPr>
            </a:lvl7pPr>
            <a:lvl8pPr lvl="7">
              <a:spcBef>
                <a:spcPts val="0"/>
              </a:spcBef>
              <a:spcAft>
                <a:spcPts val="0"/>
              </a:spcAft>
              <a:buClr>
                <a:schemeClr val="dk1"/>
              </a:buClr>
              <a:buSzPts val="6500"/>
              <a:buNone/>
              <a:defRPr sz="6500">
                <a:solidFill>
                  <a:schemeClr val="dk1"/>
                </a:solidFill>
              </a:defRPr>
            </a:lvl8pPr>
            <a:lvl9pPr lvl="8">
              <a:spcBef>
                <a:spcPts val="0"/>
              </a:spcBef>
              <a:spcAft>
                <a:spcPts val="0"/>
              </a:spcAft>
              <a:buClr>
                <a:schemeClr val="dk1"/>
              </a:buClr>
              <a:buSzPts val="6500"/>
              <a:buNone/>
              <a:defRPr sz="6500">
                <a:solidFill>
                  <a:schemeClr val="dk1"/>
                </a:solidFill>
              </a:defRPr>
            </a:lvl9pPr>
          </a:lstStyle>
          <a:p/>
        </p:txBody>
      </p:sp>
      <p:sp>
        <p:nvSpPr>
          <p:cNvPr id="7" name="Google Shape;7;p1"/>
          <p:cNvSpPr txBox="1"/>
          <p:nvPr>
            <p:ph idx="1" type="body"/>
          </p:nvPr>
        </p:nvSpPr>
        <p:spPr>
          <a:xfrm>
            <a:off x="480538" y="4466908"/>
            <a:ext cx="13135800" cy="13241700"/>
          </a:xfrm>
          <a:prstGeom prst="rect">
            <a:avLst/>
          </a:prstGeom>
          <a:noFill/>
          <a:ln>
            <a:noFill/>
          </a:ln>
        </p:spPr>
        <p:txBody>
          <a:bodyPr anchorCtr="0" anchor="t" bIns="212075" lIns="212075" spcFirstLastPara="1" rIns="212075" wrap="square" tIns="212075">
            <a:noAutofit/>
          </a:bodyPr>
          <a:lstStyle>
            <a:lvl1pPr indent="-495300" lvl="0" marL="457200">
              <a:lnSpc>
                <a:spcPct val="115000"/>
              </a:lnSpc>
              <a:spcBef>
                <a:spcPts val="0"/>
              </a:spcBef>
              <a:spcAft>
                <a:spcPts val="0"/>
              </a:spcAft>
              <a:buClr>
                <a:schemeClr val="dk2"/>
              </a:buClr>
              <a:buSzPts val="4200"/>
              <a:buChar char="●"/>
              <a:defRPr sz="4200">
                <a:solidFill>
                  <a:schemeClr val="dk2"/>
                </a:solidFill>
              </a:defRPr>
            </a:lvl1pPr>
            <a:lvl2pPr indent="-431800" lvl="1" marL="914400">
              <a:lnSpc>
                <a:spcPct val="115000"/>
              </a:lnSpc>
              <a:spcBef>
                <a:spcPts val="3700"/>
              </a:spcBef>
              <a:spcAft>
                <a:spcPts val="0"/>
              </a:spcAft>
              <a:buClr>
                <a:schemeClr val="dk2"/>
              </a:buClr>
              <a:buSzPts val="3200"/>
              <a:buChar char="○"/>
              <a:defRPr sz="3200">
                <a:solidFill>
                  <a:schemeClr val="dk2"/>
                </a:solidFill>
              </a:defRPr>
            </a:lvl2pPr>
            <a:lvl3pPr indent="-431800" lvl="2" marL="1371600">
              <a:lnSpc>
                <a:spcPct val="115000"/>
              </a:lnSpc>
              <a:spcBef>
                <a:spcPts val="3700"/>
              </a:spcBef>
              <a:spcAft>
                <a:spcPts val="0"/>
              </a:spcAft>
              <a:buClr>
                <a:schemeClr val="dk2"/>
              </a:buClr>
              <a:buSzPts val="3200"/>
              <a:buChar char="■"/>
              <a:defRPr sz="3200">
                <a:solidFill>
                  <a:schemeClr val="dk2"/>
                </a:solidFill>
              </a:defRPr>
            </a:lvl3pPr>
            <a:lvl4pPr indent="-431800" lvl="3" marL="1828800">
              <a:lnSpc>
                <a:spcPct val="115000"/>
              </a:lnSpc>
              <a:spcBef>
                <a:spcPts val="3700"/>
              </a:spcBef>
              <a:spcAft>
                <a:spcPts val="0"/>
              </a:spcAft>
              <a:buClr>
                <a:schemeClr val="dk2"/>
              </a:buClr>
              <a:buSzPts val="3200"/>
              <a:buChar char="●"/>
              <a:defRPr sz="3200">
                <a:solidFill>
                  <a:schemeClr val="dk2"/>
                </a:solidFill>
              </a:defRPr>
            </a:lvl4pPr>
            <a:lvl5pPr indent="-431800" lvl="4" marL="2286000">
              <a:lnSpc>
                <a:spcPct val="115000"/>
              </a:lnSpc>
              <a:spcBef>
                <a:spcPts val="3700"/>
              </a:spcBef>
              <a:spcAft>
                <a:spcPts val="0"/>
              </a:spcAft>
              <a:buClr>
                <a:schemeClr val="dk2"/>
              </a:buClr>
              <a:buSzPts val="3200"/>
              <a:buChar char="○"/>
              <a:defRPr sz="3200">
                <a:solidFill>
                  <a:schemeClr val="dk2"/>
                </a:solidFill>
              </a:defRPr>
            </a:lvl5pPr>
            <a:lvl6pPr indent="-431800" lvl="5" marL="2743200">
              <a:lnSpc>
                <a:spcPct val="115000"/>
              </a:lnSpc>
              <a:spcBef>
                <a:spcPts val="3700"/>
              </a:spcBef>
              <a:spcAft>
                <a:spcPts val="0"/>
              </a:spcAft>
              <a:buClr>
                <a:schemeClr val="dk2"/>
              </a:buClr>
              <a:buSzPts val="3200"/>
              <a:buChar char="■"/>
              <a:defRPr sz="3200">
                <a:solidFill>
                  <a:schemeClr val="dk2"/>
                </a:solidFill>
              </a:defRPr>
            </a:lvl6pPr>
            <a:lvl7pPr indent="-431800" lvl="6" marL="3200400">
              <a:lnSpc>
                <a:spcPct val="115000"/>
              </a:lnSpc>
              <a:spcBef>
                <a:spcPts val="3700"/>
              </a:spcBef>
              <a:spcAft>
                <a:spcPts val="0"/>
              </a:spcAft>
              <a:buClr>
                <a:schemeClr val="dk2"/>
              </a:buClr>
              <a:buSzPts val="3200"/>
              <a:buChar char="●"/>
              <a:defRPr sz="3200">
                <a:solidFill>
                  <a:schemeClr val="dk2"/>
                </a:solidFill>
              </a:defRPr>
            </a:lvl7pPr>
            <a:lvl8pPr indent="-431800" lvl="7" marL="3657600">
              <a:lnSpc>
                <a:spcPct val="115000"/>
              </a:lnSpc>
              <a:spcBef>
                <a:spcPts val="3700"/>
              </a:spcBef>
              <a:spcAft>
                <a:spcPts val="0"/>
              </a:spcAft>
              <a:buClr>
                <a:schemeClr val="dk2"/>
              </a:buClr>
              <a:buSzPts val="3200"/>
              <a:buChar char="○"/>
              <a:defRPr sz="3200">
                <a:solidFill>
                  <a:schemeClr val="dk2"/>
                </a:solidFill>
              </a:defRPr>
            </a:lvl8pPr>
            <a:lvl9pPr indent="-431800" lvl="8" marL="4114800">
              <a:lnSpc>
                <a:spcPct val="115000"/>
              </a:lnSpc>
              <a:spcBef>
                <a:spcPts val="3700"/>
              </a:spcBef>
              <a:spcAft>
                <a:spcPts val="3700"/>
              </a:spcAft>
              <a:buClr>
                <a:schemeClr val="dk2"/>
              </a:buClr>
              <a:buSzPts val="3200"/>
              <a:buChar char="■"/>
              <a:defRPr sz="3200">
                <a:solidFill>
                  <a:schemeClr val="dk2"/>
                </a:solidFill>
              </a:defRPr>
            </a:lvl9pPr>
          </a:lstStyle>
          <a:p/>
        </p:txBody>
      </p:sp>
      <p:sp>
        <p:nvSpPr>
          <p:cNvPr id="8" name="Google Shape;8;p1"/>
          <p:cNvSpPr txBox="1"/>
          <p:nvPr>
            <p:ph idx="12" type="sldNum"/>
          </p:nvPr>
        </p:nvSpPr>
        <p:spPr>
          <a:xfrm>
            <a:off x="13061706" y="18074283"/>
            <a:ext cx="846000" cy="1525500"/>
          </a:xfrm>
          <a:prstGeom prst="rect">
            <a:avLst/>
          </a:prstGeom>
          <a:noFill/>
          <a:ln>
            <a:noFill/>
          </a:ln>
        </p:spPr>
        <p:txBody>
          <a:bodyPr anchorCtr="0" anchor="ctr" bIns="212075" lIns="212075" spcFirstLastPara="1" rIns="212075" wrap="square" tIns="212075">
            <a:noAutofit/>
          </a:bodyPr>
          <a:lstStyle>
            <a:lvl1pPr lvl="0" algn="r">
              <a:buNone/>
              <a:defRPr sz="2300">
                <a:solidFill>
                  <a:schemeClr val="dk2"/>
                </a:solidFill>
              </a:defRPr>
            </a:lvl1pPr>
            <a:lvl2pPr lvl="1" algn="r">
              <a:buNone/>
              <a:defRPr sz="2300">
                <a:solidFill>
                  <a:schemeClr val="dk2"/>
                </a:solidFill>
              </a:defRPr>
            </a:lvl2pPr>
            <a:lvl3pPr lvl="2" algn="r">
              <a:buNone/>
              <a:defRPr sz="2300">
                <a:solidFill>
                  <a:schemeClr val="dk2"/>
                </a:solidFill>
              </a:defRPr>
            </a:lvl3pPr>
            <a:lvl4pPr lvl="3" algn="r">
              <a:buNone/>
              <a:defRPr sz="2300">
                <a:solidFill>
                  <a:schemeClr val="dk2"/>
                </a:solidFill>
              </a:defRPr>
            </a:lvl4pPr>
            <a:lvl5pPr lvl="4" algn="r">
              <a:buNone/>
              <a:defRPr sz="2300">
                <a:solidFill>
                  <a:schemeClr val="dk2"/>
                </a:solidFill>
              </a:defRPr>
            </a:lvl5pPr>
            <a:lvl6pPr lvl="5" algn="r">
              <a:buNone/>
              <a:defRPr sz="2300">
                <a:solidFill>
                  <a:schemeClr val="dk2"/>
                </a:solidFill>
              </a:defRPr>
            </a:lvl6pPr>
            <a:lvl7pPr lvl="6" algn="r">
              <a:buNone/>
              <a:defRPr sz="2300">
                <a:solidFill>
                  <a:schemeClr val="dk2"/>
                </a:solidFill>
              </a:defRPr>
            </a:lvl7pPr>
            <a:lvl8pPr lvl="7" algn="r">
              <a:buNone/>
              <a:defRPr sz="2300">
                <a:solidFill>
                  <a:schemeClr val="dk2"/>
                </a:solidFill>
              </a:defRPr>
            </a:lvl8pPr>
            <a:lvl9pPr lvl="8" algn="r">
              <a:buNone/>
              <a:defRPr sz="23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imple-light-2">
    <p:bg>
      <p:bgPr>
        <a:solidFill>
          <a:schemeClr val="lt1"/>
        </a:solidFill>
      </p:bgPr>
    </p:bg>
    <p:spTree>
      <p:nvGrpSpPr>
        <p:cNvPr id="50" name="Shape 50"/>
        <p:cNvGrpSpPr/>
        <p:nvPr/>
      </p:nvGrpSpPr>
      <p:grpSpPr>
        <a:xfrm>
          <a:off x="0" y="0"/>
          <a:ext cx="0" cy="0"/>
          <a:chOff x="0" y="0"/>
          <a:chExt cx="0" cy="0"/>
        </a:xfrm>
      </p:grpSpPr>
      <p:sp>
        <p:nvSpPr>
          <p:cNvPr id="51" name="Google Shape;51;p13"/>
          <p:cNvSpPr txBox="1"/>
          <p:nvPr>
            <p:ph type="title"/>
          </p:nvPr>
        </p:nvSpPr>
        <p:spPr>
          <a:xfrm>
            <a:off x="480538" y="1724884"/>
            <a:ext cx="13135500" cy="2220000"/>
          </a:xfrm>
          <a:prstGeom prst="rect">
            <a:avLst/>
          </a:prstGeom>
          <a:noFill/>
          <a:ln>
            <a:noFill/>
          </a:ln>
        </p:spPr>
        <p:txBody>
          <a:bodyPr anchorCtr="0" anchor="t" bIns="212075" lIns="212075" spcFirstLastPara="1" rIns="212075" wrap="square" tIns="212075">
            <a:noAutofit/>
          </a:bodyPr>
          <a:lstStyle>
            <a:lvl1pPr lvl="0" rtl="0">
              <a:spcBef>
                <a:spcPts val="0"/>
              </a:spcBef>
              <a:spcAft>
                <a:spcPts val="0"/>
              </a:spcAft>
              <a:buClr>
                <a:schemeClr val="dk1"/>
              </a:buClr>
              <a:buSzPts val="6600"/>
              <a:buNone/>
              <a:defRPr sz="6600">
                <a:solidFill>
                  <a:schemeClr val="dk1"/>
                </a:solidFill>
              </a:defRPr>
            </a:lvl1pPr>
            <a:lvl2pPr lvl="1" rtl="0">
              <a:spcBef>
                <a:spcPts val="0"/>
              </a:spcBef>
              <a:spcAft>
                <a:spcPts val="0"/>
              </a:spcAft>
              <a:buClr>
                <a:schemeClr val="dk1"/>
              </a:buClr>
              <a:buSzPts val="6600"/>
              <a:buNone/>
              <a:defRPr sz="6600">
                <a:solidFill>
                  <a:schemeClr val="dk1"/>
                </a:solidFill>
              </a:defRPr>
            </a:lvl2pPr>
            <a:lvl3pPr lvl="2" rtl="0">
              <a:spcBef>
                <a:spcPts val="0"/>
              </a:spcBef>
              <a:spcAft>
                <a:spcPts val="0"/>
              </a:spcAft>
              <a:buClr>
                <a:schemeClr val="dk1"/>
              </a:buClr>
              <a:buSzPts val="6600"/>
              <a:buNone/>
              <a:defRPr sz="6600">
                <a:solidFill>
                  <a:schemeClr val="dk1"/>
                </a:solidFill>
              </a:defRPr>
            </a:lvl3pPr>
            <a:lvl4pPr lvl="3" rtl="0">
              <a:spcBef>
                <a:spcPts val="0"/>
              </a:spcBef>
              <a:spcAft>
                <a:spcPts val="0"/>
              </a:spcAft>
              <a:buClr>
                <a:schemeClr val="dk1"/>
              </a:buClr>
              <a:buSzPts val="6600"/>
              <a:buNone/>
              <a:defRPr sz="6600">
                <a:solidFill>
                  <a:schemeClr val="dk1"/>
                </a:solidFill>
              </a:defRPr>
            </a:lvl4pPr>
            <a:lvl5pPr lvl="4" rtl="0">
              <a:spcBef>
                <a:spcPts val="0"/>
              </a:spcBef>
              <a:spcAft>
                <a:spcPts val="0"/>
              </a:spcAft>
              <a:buClr>
                <a:schemeClr val="dk1"/>
              </a:buClr>
              <a:buSzPts val="6600"/>
              <a:buNone/>
              <a:defRPr sz="6600">
                <a:solidFill>
                  <a:schemeClr val="dk1"/>
                </a:solidFill>
              </a:defRPr>
            </a:lvl5pPr>
            <a:lvl6pPr lvl="5" rtl="0">
              <a:spcBef>
                <a:spcPts val="0"/>
              </a:spcBef>
              <a:spcAft>
                <a:spcPts val="0"/>
              </a:spcAft>
              <a:buClr>
                <a:schemeClr val="dk1"/>
              </a:buClr>
              <a:buSzPts val="6600"/>
              <a:buNone/>
              <a:defRPr sz="6600">
                <a:solidFill>
                  <a:schemeClr val="dk1"/>
                </a:solidFill>
              </a:defRPr>
            </a:lvl6pPr>
            <a:lvl7pPr lvl="6" rtl="0">
              <a:spcBef>
                <a:spcPts val="0"/>
              </a:spcBef>
              <a:spcAft>
                <a:spcPts val="0"/>
              </a:spcAft>
              <a:buClr>
                <a:schemeClr val="dk1"/>
              </a:buClr>
              <a:buSzPts val="6600"/>
              <a:buNone/>
              <a:defRPr sz="6600">
                <a:solidFill>
                  <a:schemeClr val="dk1"/>
                </a:solidFill>
              </a:defRPr>
            </a:lvl7pPr>
            <a:lvl8pPr lvl="7" rtl="0">
              <a:spcBef>
                <a:spcPts val="0"/>
              </a:spcBef>
              <a:spcAft>
                <a:spcPts val="0"/>
              </a:spcAft>
              <a:buClr>
                <a:schemeClr val="dk1"/>
              </a:buClr>
              <a:buSzPts val="6600"/>
              <a:buNone/>
              <a:defRPr sz="6600">
                <a:solidFill>
                  <a:schemeClr val="dk1"/>
                </a:solidFill>
              </a:defRPr>
            </a:lvl8pPr>
            <a:lvl9pPr lvl="8" rtl="0">
              <a:spcBef>
                <a:spcPts val="0"/>
              </a:spcBef>
              <a:spcAft>
                <a:spcPts val="0"/>
              </a:spcAft>
              <a:buClr>
                <a:schemeClr val="dk1"/>
              </a:buClr>
              <a:buSzPts val="6600"/>
              <a:buNone/>
              <a:defRPr sz="6600">
                <a:solidFill>
                  <a:schemeClr val="dk1"/>
                </a:solidFill>
              </a:defRPr>
            </a:lvl9pPr>
          </a:lstStyle>
          <a:p/>
        </p:txBody>
      </p:sp>
      <p:sp>
        <p:nvSpPr>
          <p:cNvPr id="52" name="Google Shape;52;p13"/>
          <p:cNvSpPr txBox="1"/>
          <p:nvPr>
            <p:ph idx="1" type="body"/>
          </p:nvPr>
        </p:nvSpPr>
        <p:spPr>
          <a:xfrm>
            <a:off x="480538" y="4466908"/>
            <a:ext cx="13135500" cy="13241700"/>
          </a:xfrm>
          <a:prstGeom prst="rect">
            <a:avLst/>
          </a:prstGeom>
          <a:noFill/>
          <a:ln>
            <a:noFill/>
          </a:ln>
        </p:spPr>
        <p:txBody>
          <a:bodyPr anchorCtr="0" anchor="t" bIns="212075" lIns="212075" spcFirstLastPara="1" rIns="212075" wrap="square" tIns="212075">
            <a:noAutofit/>
          </a:bodyPr>
          <a:lstStyle>
            <a:lvl1pPr indent="-501650" lvl="0" marL="457200" rtl="0">
              <a:lnSpc>
                <a:spcPct val="115000"/>
              </a:lnSpc>
              <a:spcBef>
                <a:spcPts val="0"/>
              </a:spcBef>
              <a:spcAft>
                <a:spcPts val="0"/>
              </a:spcAft>
              <a:buClr>
                <a:schemeClr val="dk2"/>
              </a:buClr>
              <a:buSzPts val="4300"/>
              <a:buChar char="●"/>
              <a:defRPr sz="4300">
                <a:solidFill>
                  <a:schemeClr val="dk2"/>
                </a:solidFill>
              </a:defRPr>
            </a:lvl1pPr>
            <a:lvl2pPr indent="-438150" lvl="1" marL="914400" rtl="0">
              <a:lnSpc>
                <a:spcPct val="115000"/>
              </a:lnSpc>
              <a:spcBef>
                <a:spcPts val="3800"/>
              </a:spcBef>
              <a:spcAft>
                <a:spcPts val="0"/>
              </a:spcAft>
              <a:buClr>
                <a:schemeClr val="dk2"/>
              </a:buClr>
              <a:buSzPts val="3300"/>
              <a:buChar char="○"/>
              <a:defRPr sz="3300">
                <a:solidFill>
                  <a:schemeClr val="dk2"/>
                </a:solidFill>
              </a:defRPr>
            </a:lvl2pPr>
            <a:lvl3pPr indent="-438150" lvl="2" marL="1371600" rtl="0">
              <a:lnSpc>
                <a:spcPct val="115000"/>
              </a:lnSpc>
              <a:spcBef>
                <a:spcPts val="3800"/>
              </a:spcBef>
              <a:spcAft>
                <a:spcPts val="0"/>
              </a:spcAft>
              <a:buClr>
                <a:schemeClr val="dk2"/>
              </a:buClr>
              <a:buSzPts val="3300"/>
              <a:buChar char="■"/>
              <a:defRPr sz="3300">
                <a:solidFill>
                  <a:schemeClr val="dk2"/>
                </a:solidFill>
              </a:defRPr>
            </a:lvl3pPr>
            <a:lvl4pPr indent="-438150" lvl="3" marL="1828800" rtl="0">
              <a:lnSpc>
                <a:spcPct val="115000"/>
              </a:lnSpc>
              <a:spcBef>
                <a:spcPts val="3800"/>
              </a:spcBef>
              <a:spcAft>
                <a:spcPts val="0"/>
              </a:spcAft>
              <a:buClr>
                <a:schemeClr val="dk2"/>
              </a:buClr>
              <a:buSzPts val="3300"/>
              <a:buChar char="●"/>
              <a:defRPr sz="3300">
                <a:solidFill>
                  <a:schemeClr val="dk2"/>
                </a:solidFill>
              </a:defRPr>
            </a:lvl4pPr>
            <a:lvl5pPr indent="-438150" lvl="4" marL="2286000" rtl="0">
              <a:lnSpc>
                <a:spcPct val="115000"/>
              </a:lnSpc>
              <a:spcBef>
                <a:spcPts val="3800"/>
              </a:spcBef>
              <a:spcAft>
                <a:spcPts val="0"/>
              </a:spcAft>
              <a:buClr>
                <a:schemeClr val="dk2"/>
              </a:buClr>
              <a:buSzPts val="3300"/>
              <a:buChar char="○"/>
              <a:defRPr sz="3300">
                <a:solidFill>
                  <a:schemeClr val="dk2"/>
                </a:solidFill>
              </a:defRPr>
            </a:lvl5pPr>
            <a:lvl6pPr indent="-438150" lvl="5" marL="2743200" rtl="0">
              <a:lnSpc>
                <a:spcPct val="115000"/>
              </a:lnSpc>
              <a:spcBef>
                <a:spcPts val="3800"/>
              </a:spcBef>
              <a:spcAft>
                <a:spcPts val="0"/>
              </a:spcAft>
              <a:buClr>
                <a:schemeClr val="dk2"/>
              </a:buClr>
              <a:buSzPts val="3300"/>
              <a:buChar char="■"/>
              <a:defRPr sz="3300">
                <a:solidFill>
                  <a:schemeClr val="dk2"/>
                </a:solidFill>
              </a:defRPr>
            </a:lvl6pPr>
            <a:lvl7pPr indent="-438150" lvl="6" marL="3200400" rtl="0">
              <a:lnSpc>
                <a:spcPct val="115000"/>
              </a:lnSpc>
              <a:spcBef>
                <a:spcPts val="3800"/>
              </a:spcBef>
              <a:spcAft>
                <a:spcPts val="0"/>
              </a:spcAft>
              <a:buClr>
                <a:schemeClr val="dk2"/>
              </a:buClr>
              <a:buSzPts val="3300"/>
              <a:buChar char="●"/>
              <a:defRPr sz="3300">
                <a:solidFill>
                  <a:schemeClr val="dk2"/>
                </a:solidFill>
              </a:defRPr>
            </a:lvl7pPr>
            <a:lvl8pPr indent="-438150" lvl="7" marL="3657600" rtl="0">
              <a:lnSpc>
                <a:spcPct val="115000"/>
              </a:lnSpc>
              <a:spcBef>
                <a:spcPts val="3800"/>
              </a:spcBef>
              <a:spcAft>
                <a:spcPts val="0"/>
              </a:spcAft>
              <a:buClr>
                <a:schemeClr val="dk2"/>
              </a:buClr>
              <a:buSzPts val="3300"/>
              <a:buChar char="○"/>
              <a:defRPr sz="3300">
                <a:solidFill>
                  <a:schemeClr val="dk2"/>
                </a:solidFill>
              </a:defRPr>
            </a:lvl8pPr>
            <a:lvl9pPr indent="-438150" lvl="8" marL="4114800" rtl="0">
              <a:lnSpc>
                <a:spcPct val="115000"/>
              </a:lnSpc>
              <a:spcBef>
                <a:spcPts val="3800"/>
              </a:spcBef>
              <a:spcAft>
                <a:spcPts val="3800"/>
              </a:spcAft>
              <a:buClr>
                <a:schemeClr val="dk2"/>
              </a:buClr>
              <a:buSzPts val="3300"/>
              <a:buChar char="■"/>
              <a:defRPr sz="3300">
                <a:solidFill>
                  <a:schemeClr val="dk2"/>
                </a:solidFill>
              </a:defRPr>
            </a:lvl9pPr>
          </a:lstStyle>
          <a:p/>
        </p:txBody>
      </p:sp>
      <p:sp>
        <p:nvSpPr>
          <p:cNvPr id="53" name="Google Shape;53;p13"/>
          <p:cNvSpPr txBox="1"/>
          <p:nvPr>
            <p:ph idx="12" type="sldNum"/>
          </p:nvPr>
        </p:nvSpPr>
        <p:spPr>
          <a:xfrm>
            <a:off x="13061706" y="18074283"/>
            <a:ext cx="845700" cy="1525800"/>
          </a:xfrm>
          <a:prstGeom prst="rect">
            <a:avLst/>
          </a:prstGeom>
          <a:noFill/>
          <a:ln>
            <a:noFill/>
          </a:ln>
        </p:spPr>
        <p:txBody>
          <a:bodyPr anchorCtr="0" anchor="ctr" bIns="212075" lIns="212075" spcFirstLastPara="1" rIns="212075" wrap="square" tIns="212075">
            <a:noAutofit/>
          </a:bodyPr>
          <a:lstStyle>
            <a:lvl1pPr lvl="0" rtl="0" algn="r">
              <a:buNone/>
              <a:defRPr sz="2300">
                <a:solidFill>
                  <a:schemeClr val="dk2"/>
                </a:solidFill>
              </a:defRPr>
            </a:lvl1pPr>
            <a:lvl2pPr lvl="1" rtl="0" algn="r">
              <a:buNone/>
              <a:defRPr sz="2300">
                <a:solidFill>
                  <a:schemeClr val="dk2"/>
                </a:solidFill>
              </a:defRPr>
            </a:lvl2pPr>
            <a:lvl3pPr lvl="2" rtl="0" algn="r">
              <a:buNone/>
              <a:defRPr sz="2300">
                <a:solidFill>
                  <a:schemeClr val="dk2"/>
                </a:solidFill>
              </a:defRPr>
            </a:lvl3pPr>
            <a:lvl4pPr lvl="3" rtl="0" algn="r">
              <a:buNone/>
              <a:defRPr sz="2300">
                <a:solidFill>
                  <a:schemeClr val="dk2"/>
                </a:solidFill>
              </a:defRPr>
            </a:lvl4pPr>
            <a:lvl5pPr lvl="4" rtl="0" algn="r">
              <a:buNone/>
              <a:defRPr sz="2300">
                <a:solidFill>
                  <a:schemeClr val="dk2"/>
                </a:solidFill>
              </a:defRPr>
            </a:lvl5pPr>
            <a:lvl6pPr lvl="5" rtl="0" algn="r">
              <a:buNone/>
              <a:defRPr sz="2300">
                <a:solidFill>
                  <a:schemeClr val="dk2"/>
                </a:solidFill>
              </a:defRPr>
            </a:lvl6pPr>
            <a:lvl7pPr lvl="6" rtl="0" algn="r">
              <a:buNone/>
              <a:defRPr sz="2300">
                <a:solidFill>
                  <a:schemeClr val="dk2"/>
                </a:solidFill>
              </a:defRPr>
            </a:lvl7pPr>
            <a:lvl8pPr lvl="7" rtl="0" algn="r">
              <a:buNone/>
              <a:defRPr sz="2300">
                <a:solidFill>
                  <a:schemeClr val="dk2"/>
                </a:solidFill>
              </a:defRPr>
            </a:lvl8pPr>
            <a:lvl9pPr lvl="8" rtl="0" algn="r">
              <a:buNone/>
              <a:defRPr sz="23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0.jpg"/><Relationship Id="rId4" Type="http://schemas.openxmlformats.org/officeDocument/2006/relationships/hyperlink" Target="https://docs.google.com/presentation/d/1ynPb9i0-P4zuPXFz6A5qslHVNVc11TqphtxRHahRKEM"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3.png"/><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5.jpg"/><Relationship Id="rId4" Type="http://schemas.openxmlformats.org/officeDocument/2006/relationships/image" Target="../media/image6.png"/><Relationship Id="rId5" Type="http://schemas.openxmlformats.org/officeDocument/2006/relationships/image" Target="../media/image15.png"/><Relationship Id="rId6" Type="http://schemas.openxmlformats.org/officeDocument/2006/relationships/image" Target="../media/image12.png"/><Relationship Id="rId7" Type="http://schemas.openxmlformats.org/officeDocument/2006/relationships/image" Target="../media/image10.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5.xml"/><Relationship Id="rId3" Type="http://schemas.openxmlformats.org/officeDocument/2006/relationships/image" Target="../media/image2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8.xml"/><Relationship Id="rId3" Type="http://schemas.openxmlformats.org/officeDocument/2006/relationships/image" Target="../media/image26.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9.xml"/><Relationship Id="rId3" Type="http://schemas.openxmlformats.org/officeDocument/2006/relationships/image" Target="../media/image22.jpg"/><Relationship Id="rId4" Type="http://schemas.openxmlformats.org/officeDocument/2006/relationships/image" Target="../media/image27.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xml"/><Relationship Id="rId3" Type="http://schemas.openxmlformats.org/officeDocument/2006/relationships/image" Target="../media/image1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xml"/><Relationship Id="rId3" Type="http://schemas.openxmlformats.org/officeDocument/2006/relationships/image" Target="../media/image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xml"/><Relationship Id="rId3" Type="http://schemas.openxmlformats.org/officeDocument/2006/relationships/image" Target="../media/image21.png"/><Relationship Id="rId4" Type="http://schemas.openxmlformats.org/officeDocument/2006/relationships/image" Target="../media/image18.png"/><Relationship Id="rId5" Type="http://schemas.openxmlformats.org/officeDocument/2006/relationships/image" Target="../media/image32.png"/><Relationship Id="rId6" Type="http://schemas.openxmlformats.org/officeDocument/2006/relationships/image" Target="../media/image2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xml"/><Relationship Id="rId3" Type="http://schemas.openxmlformats.org/officeDocument/2006/relationships/image" Target="../media/image11.png"/><Relationship Id="rId4" Type="http://schemas.openxmlformats.org/officeDocument/2006/relationships/image" Target="../media/image29.png"/><Relationship Id="rId5" Type="http://schemas.openxmlformats.org/officeDocument/2006/relationships/image" Target="../media/image16.png"/><Relationship Id="rId6" Type="http://schemas.openxmlformats.org/officeDocument/2006/relationships/image" Target="../media/image4.png"/><Relationship Id="rId7" Type="http://schemas.openxmlformats.org/officeDocument/2006/relationships/image" Target="../media/image19.png"/><Relationship Id="rId8" Type="http://schemas.openxmlformats.org/officeDocument/2006/relationships/image" Target="../media/image3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xml"/><Relationship Id="rId3" Type="http://schemas.openxmlformats.org/officeDocument/2006/relationships/image" Target="../media/image31.png"/><Relationship Id="rId4" Type="http://schemas.openxmlformats.org/officeDocument/2006/relationships/image" Target="../media/image25.png"/><Relationship Id="rId5" Type="http://schemas.openxmlformats.org/officeDocument/2006/relationships/image" Target="../media/image2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9.xml"/><Relationship Id="rId3" Type="http://schemas.openxmlformats.org/officeDocument/2006/relationships/image" Target="../media/image30.png"/><Relationship Id="rId4" Type="http://schemas.openxmlformats.org/officeDocument/2006/relationships/image" Target="../media/image2.jpg"/><Relationship Id="rId5" Type="http://schemas.openxmlformats.org/officeDocument/2006/relationships/image" Target="../media/image9.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8" name="Shape 98"/>
        <p:cNvGrpSpPr/>
        <p:nvPr/>
      </p:nvGrpSpPr>
      <p:grpSpPr>
        <a:xfrm>
          <a:off x="0" y="0"/>
          <a:ext cx="0" cy="0"/>
          <a:chOff x="0" y="0"/>
          <a:chExt cx="0" cy="0"/>
        </a:xfrm>
      </p:grpSpPr>
      <p:pic>
        <p:nvPicPr>
          <p:cNvPr id="99" name="Google Shape;99;p25"/>
          <p:cNvPicPr preferRelativeResize="0"/>
          <p:nvPr/>
        </p:nvPicPr>
        <p:blipFill>
          <a:blip r:embed="rId3">
            <a:alphaModFix/>
          </a:blip>
          <a:stretch>
            <a:fillRect/>
          </a:stretch>
        </p:blipFill>
        <p:spPr>
          <a:xfrm>
            <a:off x="0" y="0"/>
            <a:ext cx="14097000" cy="19935825"/>
          </a:xfrm>
          <a:prstGeom prst="rect">
            <a:avLst/>
          </a:prstGeom>
          <a:noFill/>
          <a:ln>
            <a:noFill/>
          </a:ln>
        </p:spPr>
      </p:pic>
      <p:sp>
        <p:nvSpPr>
          <p:cNvPr id="100" name="Google Shape;100;p25"/>
          <p:cNvSpPr/>
          <p:nvPr/>
        </p:nvSpPr>
        <p:spPr>
          <a:xfrm>
            <a:off x="2981475" y="19427250"/>
            <a:ext cx="456600" cy="381300"/>
          </a:xfrm>
          <a:prstGeom prst="rect">
            <a:avLst/>
          </a:prstGeom>
          <a:solidFill>
            <a:srgbClr val="8E7CC3"/>
          </a:solidFill>
          <a:ln cap="flat" cmpd="sng" w="9525">
            <a:solidFill>
              <a:srgbClr val="A3A3A3"/>
            </a:solidFill>
            <a:prstDash val="solid"/>
            <a:round/>
            <a:headEnd len="sm" w="sm" type="none"/>
            <a:tailEnd len="sm" w="sm" type="none"/>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solidFill>
                <a:srgbClr val="E69138"/>
              </a:solidFill>
            </a:endParaRPr>
          </a:p>
        </p:txBody>
      </p:sp>
      <p:sp>
        <p:nvSpPr>
          <p:cNvPr id="101" name="Google Shape;101;p25"/>
          <p:cNvSpPr txBox="1"/>
          <p:nvPr/>
        </p:nvSpPr>
        <p:spPr>
          <a:xfrm>
            <a:off x="3469525" y="19334050"/>
            <a:ext cx="1932900" cy="534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solidFill>
                  <a:srgbClr val="8E7CC3"/>
                </a:solidFill>
                <a:latin typeface="Oswald"/>
                <a:ea typeface="Oswald"/>
                <a:cs typeface="Oswald"/>
                <a:sym typeface="Oswald"/>
              </a:rPr>
              <a:t>MALE SLIDES</a:t>
            </a:r>
            <a:endParaRPr sz="2400">
              <a:solidFill>
                <a:srgbClr val="8E7CC3"/>
              </a:solidFill>
              <a:latin typeface="Oswald"/>
              <a:ea typeface="Oswald"/>
              <a:cs typeface="Oswald"/>
              <a:sym typeface="Oswald"/>
            </a:endParaRPr>
          </a:p>
        </p:txBody>
      </p:sp>
      <p:sp>
        <p:nvSpPr>
          <p:cNvPr id="102" name="Google Shape;102;p25"/>
          <p:cNvSpPr/>
          <p:nvPr/>
        </p:nvSpPr>
        <p:spPr>
          <a:xfrm>
            <a:off x="188950" y="19410400"/>
            <a:ext cx="456600" cy="381300"/>
          </a:xfrm>
          <a:prstGeom prst="rect">
            <a:avLst/>
          </a:prstGeom>
          <a:solidFill>
            <a:srgbClr val="CC4125"/>
          </a:solidFill>
          <a:ln cap="flat" cmpd="sng" w="9525">
            <a:solidFill>
              <a:srgbClr val="A3A3A3"/>
            </a:solidFill>
            <a:prstDash val="solid"/>
            <a:round/>
            <a:headEnd len="sm" w="sm" type="none"/>
            <a:tailEnd len="sm" w="sm" type="none"/>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solidFill>
                <a:srgbClr val="E69138"/>
              </a:solidFill>
            </a:endParaRPr>
          </a:p>
        </p:txBody>
      </p:sp>
      <p:sp>
        <p:nvSpPr>
          <p:cNvPr id="103" name="Google Shape;103;p25"/>
          <p:cNvSpPr txBox="1"/>
          <p:nvPr/>
        </p:nvSpPr>
        <p:spPr>
          <a:xfrm>
            <a:off x="690825" y="19325625"/>
            <a:ext cx="1743300" cy="534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solidFill>
                  <a:srgbClr val="CC4125"/>
                </a:solidFill>
                <a:latin typeface="Oswald"/>
                <a:ea typeface="Oswald"/>
                <a:cs typeface="Oswald"/>
                <a:sym typeface="Oswald"/>
              </a:rPr>
              <a:t>IMPORTANT</a:t>
            </a:r>
            <a:endParaRPr sz="2400">
              <a:solidFill>
                <a:srgbClr val="CC4125"/>
              </a:solidFill>
              <a:latin typeface="Oswald"/>
              <a:ea typeface="Oswald"/>
              <a:cs typeface="Oswald"/>
              <a:sym typeface="Oswald"/>
            </a:endParaRPr>
          </a:p>
        </p:txBody>
      </p:sp>
      <p:sp>
        <p:nvSpPr>
          <p:cNvPr id="104" name="Google Shape;104;p25"/>
          <p:cNvSpPr txBox="1"/>
          <p:nvPr/>
        </p:nvSpPr>
        <p:spPr>
          <a:xfrm>
            <a:off x="8458025" y="19342475"/>
            <a:ext cx="1932900" cy="534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solidFill>
                  <a:srgbClr val="45818E"/>
                </a:solidFill>
                <a:latin typeface="Oswald"/>
                <a:ea typeface="Oswald"/>
                <a:cs typeface="Oswald"/>
                <a:sym typeface="Oswald"/>
              </a:rPr>
              <a:t>FEMALE SLIDES</a:t>
            </a:r>
            <a:endParaRPr sz="2400">
              <a:solidFill>
                <a:srgbClr val="45818E"/>
              </a:solidFill>
              <a:latin typeface="Oswald"/>
              <a:ea typeface="Oswald"/>
              <a:cs typeface="Oswald"/>
              <a:sym typeface="Oswald"/>
            </a:endParaRPr>
          </a:p>
        </p:txBody>
      </p:sp>
      <p:sp>
        <p:nvSpPr>
          <p:cNvPr id="105" name="Google Shape;105;p25"/>
          <p:cNvSpPr/>
          <p:nvPr/>
        </p:nvSpPr>
        <p:spPr>
          <a:xfrm>
            <a:off x="11087125" y="19410400"/>
            <a:ext cx="456600" cy="381300"/>
          </a:xfrm>
          <a:prstGeom prst="rect">
            <a:avLst/>
          </a:prstGeom>
          <a:solidFill>
            <a:srgbClr val="B45F06"/>
          </a:solidFill>
          <a:ln cap="flat" cmpd="sng" w="9525">
            <a:solidFill>
              <a:srgbClr val="A3A3A3"/>
            </a:solidFill>
            <a:prstDash val="solid"/>
            <a:round/>
            <a:headEnd len="sm" w="sm" type="none"/>
            <a:tailEnd len="sm" w="sm" type="none"/>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solidFill>
                <a:srgbClr val="E69138"/>
              </a:solidFill>
            </a:endParaRPr>
          </a:p>
        </p:txBody>
      </p:sp>
      <p:sp>
        <p:nvSpPr>
          <p:cNvPr id="106" name="Google Shape;106;p25"/>
          <p:cNvSpPr txBox="1"/>
          <p:nvPr/>
        </p:nvSpPr>
        <p:spPr>
          <a:xfrm>
            <a:off x="11589000" y="19325625"/>
            <a:ext cx="2671800" cy="381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solidFill>
                  <a:srgbClr val="B45F06"/>
                </a:solidFill>
                <a:latin typeface="Oswald"/>
                <a:ea typeface="Oswald"/>
                <a:cs typeface="Oswald"/>
                <a:sym typeface="Oswald"/>
              </a:rPr>
              <a:t>LECTURER’S NOTES</a:t>
            </a:r>
            <a:endParaRPr sz="2400">
              <a:solidFill>
                <a:srgbClr val="B45F06"/>
              </a:solidFill>
              <a:latin typeface="Oswald"/>
              <a:ea typeface="Oswald"/>
              <a:cs typeface="Oswald"/>
              <a:sym typeface="Oswald"/>
            </a:endParaRPr>
          </a:p>
        </p:txBody>
      </p:sp>
      <p:sp>
        <p:nvSpPr>
          <p:cNvPr id="107" name="Google Shape;107;p25"/>
          <p:cNvSpPr/>
          <p:nvPr/>
        </p:nvSpPr>
        <p:spPr>
          <a:xfrm>
            <a:off x="6009500" y="19418825"/>
            <a:ext cx="456600" cy="381300"/>
          </a:xfrm>
          <a:prstGeom prst="rect">
            <a:avLst/>
          </a:prstGeom>
          <a:solidFill>
            <a:srgbClr val="999999"/>
          </a:solidFill>
          <a:ln cap="flat" cmpd="sng" w="9525">
            <a:solidFill>
              <a:srgbClr val="A3A3A3"/>
            </a:solidFill>
            <a:prstDash val="solid"/>
            <a:round/>
            <a:headEnd len="sm" w="sm" type="none"/>
            <a:tailEnd len="sm" w="sm" type="none"/>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solidFill>
                <a:srgbClr val="999999"/>
              </a:solidFill>
            </a:endParaRPr>
          </a:p>
        </p:txBody>
      </p:sp>
      <p:sp>
        <p:nvSpPr>
          <p:cNvPr id="108" name="Google Shape;108;p25"/>
          <p:cNvSpPr txBox="1"/>
          <p:nvPr/>
        </p:nvSpPr>
        <p:spPr>
          <a:xfrm>
            <a:off x="6511375" y="19334050"/>
            <a:ext cx="1932900" cy="534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solidFill>
                  <a:srgbClr val="999999"/>
                </a:solidFill>
                <a:latin typeface="Oswald"/>
                <a:ea typeface="Oswald"/>
                <a:cs typeface="Oswald"/>
                <a:sym typeface="Oswald"/>
              </a:rPr>
              <a:t>EXTRA</a:t>
            </a:r>
            <a:endParaRPr sz="2400">
              <a:solidFill>
                <a:srgbClr val="999999"/>
              </a:solidFill>
              <a:latin typeface="Oswald"/>
              <a:ea typeface="Oswald"/>
              <a:cs typeface="Oswald"/>
              <a:sym typeface="Oswald"/>
            </a:endParaRPr>
          </a:p>
        </p:txBody>
      </p:sp>
      <p:sp>
        <p:nvSpPr>
          <p:cNvPr id="109" name="Google Shape;109;p25"/>
          <p:cNvSpPr/>
          <p:nvPr/>
        </p:nvSpPr>
        <p:spPr>
          <a:xfrm>
            <a:off x="7956150" y="19427250"/>
            <a:ext cx="456600" cy="381300"/>
          </a:xfrm>
          <a:prstGeom prst="rect">
            <a:avLst/>
          </a:prstGeom>
          <a:solidFill>
            <a:srgbClr val="45818E"/>
          </a:solidFill>
          <a:ln cap="flat" cmpd="sng" w="9525">
            <a:solidFill>
              <a:srgbClr val="A3A3A3"/>
            </a:solidFill>
            <a:prstDash val="solid"/>
            <a:round/>
            <a:headEnd len="sm" w="sm" type="none"/>
            <a:tailEnd len="sm" w="sm" type="none"/>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solidFill>
                <a:srgbClr val="45818E"/>
              </a:solidFill>
            </a:endParaRPr>
          </a:p>
        </p:txBody>
      </p:sp>
      <p:sp>
        <p:nvSpPr>
          <p:cNvPr id="110" name="Google Shape;110;p25"/>
          <p:cNvSpPr txBox="1"/>
          <p:nvPr/>
        </p:nvSpPr>
        <p:spPr>
          <a:xfrm>
            <a:off x="-822000" y="7485976"/>
            <a:ext cx="15741000" cy="873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4800">
                <a:solidFill>
                  <a:srgbClr val="FFD966"/>
                </a:solidFill>
                <a:latin typeface="Oswald"/>
                <a:ea typeface="Oswald"/>
                <a:cs typeface="Oswald"/>
                <a:sym typeface="Oswald"/>
              </a:rPr>
              <a:t>LECTURE </a:t>
            </a:r>
            <a:r>
              <a:rPr lang="en" sz="4800">
                <a:solidFill>
                  <a:srgbClr val="FFD966"/>
                </a:solidFill>
                <a:latin typeface="Oswald"/>
                <a:ea typeface="Oswald"/>
                <a:cs typeface="Oswald"/>
                <a:sym typeface="Oswald"/>
              </a:rPr>
              <a:t>VIII &amp; IX:</a:t>
            </a:r>
            <a:r>
              <a:rPr lang="en" sz="4800">
                <a:solidFill>
                  <a:srgbClr val="FFD966"/>
                </a:solidFill>
                <a:latin typeface="Oswald"/>
                <a:ea typeface="Oswald"/>
                <a:cs typeface="Oswald"/>
                <a:sym typeface="Oswald"/>
              </a:rPr>
              <a:t> </a:t>
            </a:r>
            <a:r>
              <a:rPr lang="en" sz="4800">
                <a:solidFill>
                  <a:srgbClr val="FFD966"/>
                </a:solidFill>
                <a:latin typeface="Oswald"/>
                <a:ea typeface="Oswald"/>
                <a:cs typeface="Oswald"/>
                <a:sym typeface="Oswald"/>
              </a:rPr>
              <a:t>Calcium Homeostasis &amp; Hypo and Hyperparathyroidism</a:t>
            </a:r>
            <a:endParaRPr sz="4800">
              <a:solidFill>
                <a:srgbClr val="FFD966"/>
              </a:solidFill>
              <a:latin typeface="Oswald"/>
              <a:ea typeface="Oswald"/>
              <a:cs typeface="Oswald"/>
              <a:sym typeface="Oswald"/>
            </a:endParaRPr>
          </a:p>
        </p:txBody>
      </p:sp>
      <p:sp>
        <p:nvSpPr>
          <p:cNvPr id="111" name="Google Shape;111;p25"/>
          <p:cNvSpPr txBox="1"/>
          <p:nvPr/>
        </p:nvSpPr>
        <p:spPr>
          <a:xfrm>
            <a:off x="8868350" y="18452325"/>
            <a:ext cx="5285400" cy="873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4100">
                <a:solidFill>
                  <a:srgbClr val="434343"/>
                </a:solidFill>
                <a:uFill>
                  <a:noFill/>
                </a:uFill>
                <a:latin typeface="Oswald"/>
                <a:ea typeface="Oswald"/>
                <a:cs typeface="Oswald"/>
                <a:sym typeface="Oswald"/>
                <a:hlinkClick r:id="rId4"/>
              </a:rPr>
              <a:t>EDITING FILE</a:t>
            </a:r>
            <a:endParaRPr sz="4100">
              <a:solidFill>
                <a:srgbClr val="434343"/>
              </a:solidFill>
              <a:latin typeface="Oswald"/>
              <a:ea typeface="Oswald"/>
              <a:cs typeface="Oswald"/>
              <a:sym typeface="Oswald"/>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35" name="Shape 535"/>
        <p:cNvGrpSpPr/>
        <p:nvPr/>
      </p:nvGrpSpPr>
      <p:grpSpPr>
        <a:xfrm>
          <a:off x="0" y="0"/>
          <a:ext cx="0" cy="0"/>
          <a:chOff x="0" y="0"/>
          <a:chExt cx="0" cy="0"/>
        </a:xfrm>
      </p:grpSpPr>
      <p:sp>
        <p:nvSpPr>
          <p:cNvPr id="536" name="Google Shape;536;p34"/>
          <p:cNvSpPr/>
          <p:nvPr/>
        </p:nvSpPr>
        <p:spPr>
          <a:xfrm>
            <a:off x="0" y="169016"/>
            <a:ext cx="11331900" cy="699600"/>
          </a:xfrm>
          <a:prstGeom prst="rect">
            <a:avLst/>
          </a:prstGeom>
          <a:solidFill>
            <a:srgbClr val="F1C232"/>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537" name="Google Shape;537;p34"/>
          <p:cNvSpPr/>
          <p:nvPr/>
        </p:nvSpPr>
        <p:spPr>
          <a:xfrm>
            <a:off x="656616" y="169061"/>
            <a:ext cx="273300" cy="699600"/>
          </a:xfrm>
          <a:prstGeom prst="rect">
            <a:avLst/>
          </a:prstGeom>
          <a:solidFill>
            <a:srgbClr val="FFFFFF"/>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538" name="Google Shape;538;p34"/>
          <p:cNvSpPr txBox="1"/>
          <p:nvPr/>
        </p:nvSpPr>
        <p:spPr>
          <a:xfrm>
            <a:off x="11409324" y="158675"/>
            <a:ext cx="3652800" cy="964200"/>
          </a:xfrm>
          <a:prstGeom prst="rect">
            <a:avLst/>
          </a:prstGeom>
          <a:noFill/>
          <a:ln>
            <a:noFill/>
          </a:ln>
        </p:spPr>
        <p:txBody>
          <a:bodyPr anchorCtr="0" anchor="t" bIns="58200" lIns="58200" spcFirstLastPara="1" rIns="58200" wrap="square" tIns="58200">
            <a:noAutofit/>
          </a:bodyPr>
          <a:lstStyle/>
          <a:p>
            <a:pPr indent="0" lvl="0" marL="0" rtl="0" algn="l">
              <a:spcBef>
                <a:spcPts val="0"/>
              </a:spcBef>
              <a:spcAft>
                <a:spcPts val="0"/>
              </a:spcAft>
              <a:buNone/>
            </a:pPr>
            <a:r>
              <a:rPr lang="en" sz="3500">
                <a:latin typeface="Oswald"/>
                <a:ea typeface="Oswald"/>
                <a:cs typeface="Oswald"/>
                <a:sym typeface="Oswald"/>
              </a:rPr>
              <a:t>Lecture Nine </a:t>
            </a:r>
            <a:endParaRPr sz="3500">
              <a:latin typeface="Oswald"/>
              <a:ea typeface="Oswald"/>
              <a:cs typeface="Oswald"/>
              <a:sym typeface="Oswald"/>
            </a:endParaRPr>
          </a:p>
        </p:txBody>
      </p:sp>
      <p:sp>
        <p:nvSpPr>
          <p:cNvPr id="539" name="Google Shape;539;p34"/>
          <p:cNvSpPr txBox="1"/>
          <p:nvPr/>
        </p:nvSpPr>
        <p:spPr>
          <a:xfrm>
            <a:off x="929925" y="169026"/>
            <a:ext cx="11277600" cy="69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3200">
                <a:solidFill>
                  <a:srgbClr val="FFFFFF"/>
                </a:solidFill>
                <a:latin typeface="Oswald"/>
                <a:ea typeface="Oswald"/>
                <a:cs typeface="Oswald"/>
                <a:sym typeface="Oswald"/>
              </a:rPr>
              <a:t>HYPO AND HYPERPARATHYROIDISM</a:t>
            </a:r>
            <a:endParaRPr sz="3200">
              <a:solidFill>
                <a:srgbClr val="FFFFFF"/>
              </a:solidFill>
              <a:latin typeface="Oswald"/>
              <a:ea typeface="Oswald"/>
              <a:cs typeface="Oswald"/>
              <a:sym typeface="Oswald"/>
            </a:endParaRPr>
          </a:p>
        </p:txBody>
      </p:sp>
      <p:sp>
        <p:nvSpPr>
          <p:cNvPr id="540" name="Google Shape;540;p34"/>
          <p:cNvSpPr txBox="1"/>
          <p:nvPr/>
        </p:nvSpPr>
        <p:spPr>
          <a:xfrm>
            <a:off x="188014" y="120152"/>
            <a:ext cx="468600" cy="699600"/>
          </a:xfrm>
          <a:prstGeom prst="rect">
            <a:avLst/>
          </a:prstGeom>
          <a:noFill/>
          <a:ln>
            <a:noFill/>
          </a:ln>
        </p:spPr>
        <p:txBody>
          <a:bodyPr anchorCtr="0" anchor="t" bIns="58200" lIns="58200" spcFirstLastPara="1" rIns="58200" wrap="square" tIns="58200">
            <a:noAutofit/>
          </a:bodyPr>
          <a:lstStyle/>
          <a:p>
            <a:pPr indent="0" lvl="0" marL="0" rtl="0" algn="l">
              <a:spcBef>
                <a:spcPts val="0"/>
              </a:spcBef>
              <a:spcAft>
                <a:spcPts val="0"/>
              </a:spcAft>
              <a:buNone/>
            </a:pPr>
            <a:r>
              <a:rPr lang="en" sz="4500">
                <a:solidFill>
                  <a:srgbClr val="FFFFFF"/>
                </a:solidFill>
                <a:latin typeface="Oswald"/>
                <a:ea typeface="Oswald"/>
                <a:cs typeface="Oswald"/>
                <a:sym typeface="Oswald"/>
              </a:rPr>
              <a:t>9</a:t>
            </a:r>
            <a:endParaRPr sz="4500">
              <a:solidFill>
                <a:srgbClr val="FFFFFF"/>
              </a:solidFill>
              <a:latin typeface="Oswald"/>
              <a:ea typeface="Oswald"/>
              <a:cs typeface="Oswald"/>
              <a:sym typeface="Oswald"/>
            </a:endParaRPr>
          </a:p>
        </p:txBody>
      </p:sp>
      <p:sp>
        <p:nvSpPr>
          <p:cNvPr id="541" name="Google Shape;541;p34"/>
          <p:cNvSpPr/>
          <p:nvPr/>
        </p:nvSpPr>
        <p:spPr>
          <a:xfrm>
            <a:off x="3265175" y="1036550"/>
            <a:ext cx="6253800" cy="672300"/>
          </a:xfrm>
          <a:prstGeom prst="roundRect">
            <a:avLst>
              <a:gd fmla="val 16667" name="adj"/>
            </a:avLst>
          </a:prstGeom>
          <a:solidFill>
            <a:srgbClr val="FFF2CC"/>
          </a:solidFill>
          <a:ln cap="flat" cmpd="sng" w="9525">
            <a:solidFill>
              <a:srgbClr val="FFF2CC"/>
            </a:solidFill>
            <a:prstDash val="dashDot"/>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3600">
                <a:latin typeface="Times New Roman"/>
                <a:ea typeface="Times New Roman"/>
                <a:cs typeface="Times New Roman"/>
                <a:sym typeface="Times New Roman"/>
              </a:rPr>
              <a:t>D</a:t>
            </a:r>
            <a:r>
              <a:rPr lang="en" sz="3600">
                <a:latin typeface="Times New Roman"/>
                <a:ea typeface="Times New Roman"/>
                <a:cs typeface="Times New Roman"/>
                <a:sym typeface="Times New Roman"/>
              </a:rPr>
              <a:t>isorders</a:t>
            </a:r>
            <a:endParaRPr sz="3600">
              <a:latin typeface="Times New Roman"/>
              <a:ea typeface="Times New Roman"/>
              <a:cs typeface="Times New Roman"/>
              <a:sym typeface="Times New Roman"/>
            </a:endParaRPr>
          </a:p>
        </p:txBody>
      </p:sp>
      <p:sp>
        <p:nvSpPr>
          <p:cNvPr id="542" name="Google Shape;542;p34"/>
          <p:cNvSpPr/>
          <p:nvPr/>
        </p:nvSpPr>
        <p:spPr>
          <a:xfrm>
            <a:off x="188025" y="2285530"/>
            <a:ext cx="3133800" cy="1118700"/>
          </a:xfrm>
          <a:prstGeom prst="roundRect">
            <a:avLst>
              <a:gd fmla="val 16667" name="adj"/>
            </a:avLst>
          </a:prstGeom>
          <a:noFill/>
          <a:ln cap="flat" cmpd="sng" w="28575">
            <a:solidFill>
              <a:srgbClr val="FFD966"/>
            </a:solidFill>
            <a:prstDash val="dashDot"/>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3000">
                <a:latin typeface="Times New Roman"/>
                <a:ea typeface="Times New Roman"/>
                <a:cs typeface="Times New Roman"/>
                <a:sym typeface="Times New Roman"/>
              </a:rPr>
              <a:t>H</a:t>
            </a:r>
            <a:r>
              <a:rPr lang="en" sz="3000">
                <a:latin typeface="Times New Roman"/>
                <a:ea typeface="Times New Roman"/>
                <a:cs typeface="Times New Roman"/>
                <a:sym typeface="Times New Roman"/>
              </a:rPr>
              <a:t>ypercalcemia</a:t>
            </a:r>
            <a:endParaRPr sz="3000">
              <a:latin typeface="Times New Roman"/>
              <a:ea typeface="Times New Roman"/>
              <a:cs typeface="Times New Roman"/>
              <a:sym typeface="Times New Roman"/>
            </a:endParaRPr>
          </a:p>
        </p:txBody>
      </p:sp>
      <p:sp>
        <p:nvSpPr>
          <p:cNvPr id="543" name="Google Shape;543;p34"/>
          <p:cNvSpPr/>
          <p:nvPr/>
        </p:nvSpPr>
        <p:spPr>
          <a:xfrm>
            <a:off x="6763603" y="2212357"/>
            <a:ext cx="3875700" cy="1118700"/>
          </a:xfrm>
          <a:prstGeom prst="roundRect">
            <a:avLst>
              <a:gd fmla="val 16667" name="adj"/>
            </a:avLst>
          </a:prstGeom>
          <a:solidFill>
            <a:srgbClr val="FFF2C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000">
                <a:latin typeface="Times New Roman"/>
                <a:ea typeface="Times New Roman"/>
                <a:cs typeface="Times New Roman"/>
                <a:sym typeface="Times New Roman"/>
              </a:rPr>
              <a:t>Vitamin D </a:t>
            </a:r>
            <a:r>
              <a:rPr lang="en" sz="3000">
                <a:latin typeface="Times New Roman"/>
                <a:ea typeface="Times New Roman"/>
                <a:cs typeface="Times New Roman"/>
                <a:sym typeface="Times New Roman"/>
              </a:rPr>
              <a:t>deficiency</a:t>
            </a:r>
            <a:endParaRPr sz="3000">
              <a:latin typeface="Times New Roman"/>
              <a:ea typeface="Times New Roman"/>
              <a:cs typeface="Times New Roman"/>
              <a:sym typeface="Times New Roman"/>
            </a:endParaRPr>
          </a:p>
        </p:txBody>
      </p:sp>
      <p:sp>
        <p:nvSpPr>
          <p:cNvPr id="544" name="Google Shape;544;p34"/>
          <p:cNvSpPr/>
          <p:nvPr/>
        </p:nvSpPr>
        <p:spPr>
          <a:xfrm>
            <a:off x="3469081" y="2212357"/>
            <a:ext cx="3133800" cy="1118700"/>
          </a:xfrm>
          <a:prstGeom prst="roundRect">
            <a:avLst>
              <a:gd fmla="val 16667" name="adj"/>
            </a:avLst>
          </a:prstGeom>
          <a:solidFill>
            <a:srgbClr val="FFF2C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000">
                <a:latin typeface="Times New Roman"/>
                <a:ea typeface="Times New Roman"/>
                <a:cs typeface="Times New Roman"/>
                <a:sym typeface="Times New Roman"/>
              </a:rPr>
              <a:t>H</a:t>
            </a:r>
            <a:r>
              <a:rPr lang="en" sz="3000">
                <a:latin typeface="Times New Roman"/>
                <a:ea typeface="Times New Roman"/>
                <a:cs typeface="Times New Roman"/>
                <a:sym typeface="Times New Roman"/>
              </a:rPr>
              <a:t>ypocalcemia</a:t>
            </a:r>
            <a:endParaRPr sz="3000">
              <a:latin typeface="Times New Roman"/>
              <a:ea typeface="Times New Roman"/>
              <a:cs typeface="Times New Roman"/>
              <a:sym typeface="Times New Roman"/>
            </a:endParaRPr>
          </a:p>
        </p:txBody>
      </p:sp>
      <p:cxnSp>
        <p:nvCxnSpPr>
          <p:cNvPr id="545" name="Google Shape;545;p34"/>
          <p:cNvCxnSpPr>
            <a:stCxn id="541" idx="2"/>
            <a:endCxn id="542" idx="0"/>
          </p:cNvCxnSpPr>
          <p:nvPr/>
        </p:nvCxnSpPr>
        <p:spPr>
          <a:xfrm rot="5400000">
            <a:off x="3785225" y="-321400"/>
            <a:ext cx="576600" cy="4637100"/>
          </a:xfrm>
          <a:prstGeom prst="curvedConnector3">
            <a:avLst>
              <a:gd fmla="val 49988" name="adj1"/>
            </a:avLst>
          </a:prstGeom>
          <a:noFill/>
          <a:ln cap="flat" cmpd="sng" w="9525">
            <a:solidFill>
              <a:srgbClr val="FFD966"/>
            </a:solidFill>
            <a:prstDash val="solid"/>
            <a:round/>
            <a:headEnd len="med" w="med" type="none"/>
            <a:tailEnd len="med" w="med" type="none"/>
          </a:ln>
        </p:spPr>
      </p:cxnSp>
      <p:cxnSp>
        <p:nvCxnSpPr>
          <p:cNvPr id="546" name="Google Shape;546;p34"/>
          <p:cNvCxnSpPr>
            <a:stCxn id="541" idx="2"/>
            <a:endCxn id="544" idx="0"/>
          </p:cNvCxnSpPr>
          <p:nvPr/>
        </p:nvCxnSpPr>
        <p:spPr>
          <a:xfrm rot="5400000">
            <a:off x="5462375" y="1282550"/>
            <a:ext cx="503400" cy="1356000"/>
          </a:xfrm>
          <a:prstGeom prst="curvedConnector3">
            <a:avLst>
              <a:gd fmla="val 49986" name="adj1"/>
            </a:avLst>
          </a:prstGeom>
          <a:noFill/>
          <a:ln cap="flat" cmpd="sng" w="9525">
            <a:solidFill>
              <a:srgbClr val="FFD966"/>
            </a:solidFill>
            <a:prstDash val="solid"/>
            <a:round/>
            <a:headEnd len="med" w="med" type="none"/>
            <a:tailEnd len="med" w="med" type="none"/>
          </a:ln>
        </p:spPr>
      </p:cxnSp>
      <p:cxnSp>
        <p:nvCxnSpPr>
          <p:cNvPr id="547" name="Google Shape;547;p34"/>
          <p:cNvCxnSpPr>
            <a:stCxn id="541" idx="2"/>
            <a:endCxn id="543" idx="0"/>
          </p:cNvCxnSpPr>
          <p:nvPr/>
        </p:nvCxnSpPr>
        <p:spPr>
          <a:xfrm flipH="1" rot="-5400000">
            <a:off x="7295075" y="805850"/>
            <a:ext cx="503400" cy="2309400"/>
          </a:xfrm>
          <a:prstGeom prst="curvedConnector3">
            <a:avLst>
              <a:gd fmla="val 49986" name="adj1"/>
            </a:avLst>
          </a:prstGeom>
          <a:noFill/>
          <a:ln cap="flat" cmpd="sng" w="9525">
            <a:solidFill>
              <a:srgbClr val="FFD966"/>
            </a:solidFill>
            <a:prstDash val="solid"/>
            <a:round/>
            <a:headEnd len="med" w="med" type="none"/>
            <a:tailEnd len="med" w="med" type="none"/>
          </a:ln>
        </p:spPr>
      </p:cxnSp>
      <p:sp>
        <p:nvSpPr>
          <p:cNvPr id="548" name="Google Shape;548;p34"/>
          <p:cNvSpPr/>
          <p:nvPr/>
        </p:nvSpPr>
        <p:spPr>
          <a:xfrm>
            <a:off x="460850" y="3593825"/>
            <a:ext cx="12763500" cy="12083400"/>
          </a:xfrm>
          <a:prstGeom prst="roundRect">
            <a:avLst>
              <a:gd fmla="val 16667" name="adj"/>
            </a:avLst>
          </a:prstGeom>
          <a:noFill/>
          <a:ln cap="flat" cmpd="sng" w="28575">
            <a:solidFill>
              <a:srgbClr val="D9D2E9"/>
            </a:solidFill>
            <a:prstDash val="dashDot"/>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3700">
                <a:solidFill>
                  <a:srgbClr val="8E7CC3"/>
                </a:solidFill>
                <a:latin typeface="Oswald"/>
                <a:ea typeface="Oswald"/>
                <a:cs typeface="Oswald"/>
                <a:sym typeface="Oswald"/>
              </a:rPr>
              <a:t>Common causes of Hypercalcemia:</a:t>
            </a:r>
            <a:endParaRPr sz="3700">
              <a:solidFill>
                <a:srgbClr val="8E7CC3"/>
              </a:solidFill>
              <a:latin typeface="Oswald"/>
              <a:ea typeface="Oswald"/>
              <a:cs typeface="Oswald"/>
              <a:sym typeface="Oswald"/>
            </a:endParaRPr>
          </a:p>
          <a:p>
            <a:pPr indent="-355600" lvl="0" marL="457200" rtl="0" algn="l">
              <a:spcBef>
                <a:spcPts val="0"/>
              </a:spcBef>
              <a:spcAft>
                <a:spcPts val="0"/>
              </a:spcAft>
              <a:buClr>
                <a:schemeClr val="dk1"/>
              </a:buClr>
              <a:buSzPts val="2000"/>
              <a:buFont typeface="Times New Roman"/>
              <a:buChar char="●"/>
            </a:pPr>
            <a:r>
              <a:rPr lang="en" sz="2000">
                <a:solidFill>
                  <a:schemeClr val="dk1"/>
                </a:solidFill>
                <a:latin typeface="Times New Roman"/>
                <a:ea typeface="Times New Roman"/>
                <a:cs typeface="Times New Roman"/>
                <a:sym typeface="Times New Roman"/>
              </a:rPr>
              <a:t>PTH mediated</a:t>
            </a:r>
            <a:endParaRPr sz="2000">
              <a:solidFill>
                <a:schemeClr val="dk1"/>
              </a:solidFill>
              <a:latin typeface="Times New Roman"/>
              <a:ea typeface="Times New Roman"/>
              <a:cs typeface="Times New Roman"/>
              <a:sym typeface="Times New Roman"/>
            </a:endParaRPr>
          </a:p>
          <a:p>
            <a:pPr indent="-368300" lvl="1" marL="914400" rtl="0" algn="l">
              <a:spcBef>
                <a:spcPts val="0"/>
              </a:spcBef>
              <a:spcAft>
                <a:spcPts val="0"/>
              </a:spcAft>
              <a:buClr>
                <a:schemeClr val="dk1"/>
              </a:buClr>
              <a:buSzPts val="2200"/>
              <a:buFont typeface="Times New Roman"/>
              <a:buChar char="○"/>
            </a:pPr>
            <a:r>
              <a:rPr b="1" lang="en" sz="2200">
                <a:solidFill>
                  <a:schemeClr val="dk1"/>
                </a:solidFill>
                <a:highlight>
                  <a:srgbClr val="FFF2CC"/>
                </a:highlight>
                <a:latin typeface="Times New Roman"/>
                <a:ea typeface="Times New Roman"/>
                <a:cs typeface="Times New Roman"/>
                <a:sym typeface="Times New Roman"/>
              </a:rPr>
              <a:t>Primary hyper</a:t>
            </a:r>
            <a:r>
              <a:rPr b="1" lang="en" sz="2200" u="sng">
                <a:solidFill>
                  <a:schemeClr val="dk1"/>
                </a:solidFill>
                <a:highlight>
                  <a:srgbClr val="FFF2CC"/>
                </a:highlight>
                <a:latin typeface="Times New Roman"/>
                <a:ea typeface="Times New Roman"/>
                <a:cs typeface="Times New Roman"/>
                <a:sym typeface="Times New Roman"/>
              </a:rPr>
              <a:t>para</a:t>
            </a:r>
            <a:r>
              <a:rPr b="1" lang="en" sz="2200">
                <a:solidFill>
                  <a:schemeClr val="dk1"/>
                </a:solidFill>
                <a:highlight>
                  <a:srgbClr val="FFF2CC"/>
                </a:highlight>
                <a:latin typeface="Times New Roman"/>
                <a:ea typeface="Times New Roman"/>
                <a:cs typeface="Times New Roman"/>
                <a:sym typeface="Times New Roman"/>
              </a:rPr>
              <a:t>thyroidism </a:t>
            </a:r>
            <a:endParaRPr b="1" sz="2200">
              <a:solidFill>
                <a:schemeClr val="dk1"/>
              </a:solidFill>
              <a:highlight>
                <a:srgbClr val="FFF2CC"/>
              </a:highlight>
              <a:latin typeface="Times New Roman"/>
              <a:ea typeface="Times New Roman"/>
              <a:cs typeface="Times New Roman"/>
              <a:sym typeface="Times New Roman"/>
            </a:endParaRPr>
          </a:p>
          <a:p>
            <a:pPr indent="0" lvl="0" marL="457200" rtl="0" algn="l">
              <a:spcBef>
                <a:spcPts val="0"/>
              </a:spcBef>
              <a:spcAft>
                <a:spcPts val="0"/>
              </a:spcAft>
              <a:buNone/>
            </a:pPr>
            <a:r>
              <a:rPr lang="en" sz="2200">
                <a:solidFill>
                  <a:schemeClr val="dk1"/>
                </a:solidFill>
                <a:latin typeface="Times New Roman"/>
                <a:ea typeface="Times New Roman"/>
                <a:cs typeface="Times New Roman"/>
                <a:sym typeface="Times New Roman"/>
              </a:rPr>
              <a:t>Affects approximately 100,000 patients a year (in the US). </a:t>
            </a:r>
            <a:endParaRPr sz="2200">
              <a:solidFill>
                <a:schemeClr val="dk1"/>
              </a:solidFill>
              <a:latin typeface="Times New Roman"/>
              <a:ea typeface="Times New Roman"/>
              <a:cs typeface="Times New Roman"/>
              <a:sym typeface="Times New Roman"/>
            </a:endParaRPr>
          </a:p>
          <a:p>
            <a:pPr indent="0" lvl="0" marL="457200" rtl="0" algn="l">
              <a:spcBef>
                <a:spcPts val="0"/>
              </a:spcBef>
              <a:spcAft>
                <a:spcPts val="0"/>
              </a:spcAft>
              <a:buNone/>
            </a:pPr>
            <a:r>
              <a:rPr lang="en" sz="2200">
                <a:solidFill>
                  <a:schemeClr val="dk1"/>
                </a:solidFill>
                <a:latin typeface="Times New Roman"/>
                <a:ea typeface="Times New Roman"/>
                <a:cs typeface="Times New Roman"/>
                <a:sym typeface="Times New Roman"/>
              </a:rPr>
              <a:t>Prevalence: 0.1 to 0.3% of the general population.</a:t>
            </a:r>
            <a:endParaRPr sz="2200">
              <a:solidFill>
                <a:schemeClr val="dk1"/>
              </a:solidFill>
              <a:latin typeface="Times New Roman"/>
              <a:ea typeface="Times New Roman"/>
              <a:cs typeface="Times New Roman"/>
              <a:sym typeface="Times New Roman"/>
            </a:endParaRPr>
          </a:p>
          <a:p>
            <a:pPr indent="0" lvl="0" marL="457200" rtl="0" algn="l">
              <a:spcBef>
                <a:spcPts val="0"/>
              </a:spcBef>
              <a:spcAft>
                <a:spcPts val="0"/>
              </a:spcAft>
              <a:buNone/>
            </a:pPr>
            <a:r>
              <a:rPr lang="en" sz="2200">
                <a:solidFill>
                  <a:schemeClr val="dk1"/>
                </a:solidFill>
                <a:latin typeface="Times New Roman"/>
                <a:ea typeface="Times New Roman"/>
                <a:cs typeface="Times New Roman"/>
                <a:sym typeface="Times New Roman"/>
              </a:rPr>
              <a:t>More common in women (1:500) than in men (1:2000). </a:t>
            </a:r>
            <a:endParaRPr sz="2200">
              <a:solidFill>
                <a:schemeClr val="dk1"/>
              </a:solidFill>
              <a:latin typeface="Times New Roman"/>
              <a:ea typeface="Times New Roman"/>
              <a:cs typeface="Times New Roman"/>
              <a:sym typeface="Times New Roman"/>
            </a:endParaRPr>
          </a:p>
          <a:p>
            <a:pPr indent="0" lvl="0" marL="457200" rtl="0" algn="l">
              <a:spcBef>
                <a:spcPts val="0"/>
              </a:spcBef>
              <a:spcAft>
                <a:spcPts val="0"/>
              </a:spcAft>
              <a:buNone/>
            </a:pPr>
            <a:r>
              <a:rPr lang="en" sz="2200">
                <a:solidFill>
                  <a:schemeClr val="dk1"/>
                </a:solidFill>
                <a:latin typeface="Times New Roman"/>
                <a:ea typeface="Times New Roman"/>
                <a:cs typeface="Times New Roman"/>
                <a:sym typeface="Times New Roman"/>
              </a:rPr>
              <a:t>Patients with single adenoma (~90%): minimally invasive surgery.</a:t>
            </a:r>
            <a:endParaRPr sz="2200">
              <a:solidFill>
                <a:schemeClr val="dk1"/>
              </a:solidFill>
              <a:latin typeface="Times New Roman"/>
              <a:ea typeface="Times New Roman"/>
              <a:cs typeface="Times New Roman"/>
              <a:sym typeface="Times New Roman"/>
            </a:endParaRPr>
          </a:p>
          <a:p>
            <a:pPr indent="0" lvl="0" marL="914400" rtl="0" algn="l">
              <a:spcBef>
                <a:spcPts val="0"/>
              </a:spcBef>
              <a:spcAft>
                <a:spcPts val="0"/>
              </a:spcAft>
              <a:buNone/>
            </a:pPr>
            <a:r>
              <a:t/>
            </a:r>
            <a:endParaRPr b="1" sz="2000">
              <a:solidFill>
                <a:schemeClr val="dk1"/>
              </a:solidFill>
              <a:latin typeface="Times New Roman"/>
              <a:ea typeface="Times New Roman"/>
              <a:cs typeface="Times New Roman"/>
              <a:sym typeface="Times New Roman"/>
            </a:endParaRPr>
          </a:p>
          <a:p>
            <a:pPr indent="-355600" lvl="0" marL="457200" rtl="0" algn="l">
              <a:spcBef>
                <a:spcPts val="0"/>
              </a:spcBef>
              <a:spcAft>
                <a:spcPts val="0"/>
              </a:spcAft>
              <a:buClr>
                <a:schemeClr val="dk1"/>
              </a:buClr>
              <a:buSzPts val="2000"/>
              <a:buFont typeface="Times New Roman"/>
              <a:buChar char="●"/>
            </a:pPr>
            <a:r>
              <a:rPr lang="en" sz="2000">
                <a:solidFill>
                  <a:schemeClr val="dk1"/>
                </a:solidFill>
                <a:latin typeface="Times New Roman"/>
                <a:ea typeface="Times New Roman"/>
                <a:cs typeface="Times New Roman"/>
                <a:sym typeface="Times New Roman"/>
              </a:rPr>
              <a:t>Non-PTH mediated</a:t>
            </a:r>
            <a:endParaRPr sz="2000">
              <a:solidFill>
                <a:schemeClr val="dk1"/>
              </a:solidFill>
              <a:latin typeface="Times New Roman"/>
              <a:ea typeface="Times New Roman"/>
              <a:cs typeface="Times New Roman"/>
              <a:sym typeface="Times New Roman"/>
            </a:endParaRPr>
          </a:p>
          <a:p>
            <a:pPr indent="-355600" lvl="1" marL="914400" rtl="0" algn="l">
              <a:spcBef>
                <a:spcPts val="0"/>
              </a:spcBef>
              <a:spcAft>
                <a:spcPts val="0"/>
              </a:spcAft>
              <a:buClr>
                <a:schemeClr val="dk1"/>
              </a:buClr>
              <a:buSzPts val="2000"/>
              <a:buFont typeface="Times New Roman"/>
              <a:buChar char="○"/>
            </a:pPr>
            <a:r>
              <a:rPr lang="en" sz="2000">
                <a:solidFill>
                  <a:schemeClr val="dk1"/>
                </a:solidFill>
                <a:latin typeface="Times New Roman"/>
                <a:ea typeface="Times New Roman"/>
                <a:cs typeface="Times New Roman"/>
                <a:sym typeface="Times New Roman"/>
              </a:rPr>
              <a:t>Parathyroid hormone–related peptide (PTHrP): certain tumors secrete high levels of PTHrP, which causes hypercalcemia of malignancy.</a:t>
            </a:r>
            <a:endParaRPr sz="2000">
              <a:solidFill>
                <a:schemeClr val="dk1"/>
              </a:solidFill>
              <a:latin typeface="Times New Roman"/>
              <a:ea typeface="Times New Roman"/>
              <a:cs typeface="Times New Roman"/>
              <a:sym typeface="Times New Roman"/>
            </a:endParaRPr>
          </a:p>
          <a:p>
            <a:pPr indent="-355600" lvl="1" marL="914400" rtl="0" algn="l">
              <a:spcBef>
                <a:spcPts val="0"/>
              </a:spcBef>
              <a:spcAft>
                <a:spcPts val="0"/>
              </a:spcAft>
              <a:buClr>
                <a:schemeClr val="dk1"/>
              </a:buClr>
              <a:buSzPts val="2000"/>
              <a:buFont typeface="Times New Roman"/>
              <a:buChar char="○"/>
            </a:pPr>
            <a:r>
              <a:rPr lang="en" sz="2000">
                <a:solidFill>
                  <a:schemeClr val="dk1"/>
                </a:solidFill>
                <a:latin typeface="Times New Roman"/>
                <a:ea typeface="Times New Roman"/>
                <a:cs typeface="Times New Roman"/>
                <a:sym typeface="Times New Roman"/>
              </a:rPr>
              <a:t>Vitamin D intoxication, granulomatous disorders</a:t>
            </a:r>
            <a:r>
              <a:rPr baseline="30000" lang="en" sz="2000">
                <a:solidFill>
                  <a:schemeClr val="dk1"/>
                </a:solidFill>
                <a:latin typeface="Times New Roman"/>
                <a:ea typeface="Times New Roman"/>
                <a:cs typeface="Times New Roman"/>
                <a:sym typeface="Times New Roman"/>
              </a:rPr>
              <a:t>1</a:t>
            </a:r>
            <a:r>
              <a:rPr lang="en" sz="2000">
                <a:solidFill>
                  <a:schemeClr val="dk1"/>
                </a:solidFill>
                <a:latin typeface="Times New Roman"/>
                <a:ea typeface="Times New Roman"/>
                <a:cs typeface="Times New Roman"/>
                <a:sym typeface="Times New Roman"/>
              </a:rPr>
              <a:t>, osteolytic bone metastases</a:t>
            </a:r>
            <a:r>
              <a:rPr baseline="30000" lang="en" sz="2000">
                <a:solidFill>
                  <a:schemeClr val="dk1"/>
                </a:solidFill>
                <a:latin typeface="Times New Roman"/>
                <a:ea typeface="Times New Roman"/>
                <a:cs typeface="Times New Roman"/>
                <a:sym typeface="Times New Roman"/>
              </a:rPr>
              <a:t>2</a:t>
            </a:r>
            <a:r>
              <a:rPr lang="en" sz="2000">
                <a:solidFill>
                  <a:schemeClr val="dk1"/>
                </a:solidFill>
                <a:latin typeface="Times New Roman"/>
                <a:ea typeface="Times New Roman"/>
                <a:cs typeface="Times New Roman"/>
                <a:sym typeface="Times New Roman"/>
              </a:rPr>
              <a:t>, malignancy</a:t>
            </a:r>
            <a:endParaRPr sz="2000">
              <a:solidFill>
                <a:schemeClr val="dk1"/>
              </a:solidFill>
              <a:latin typeface="Times New Roman"/>
              <a:ea typeface="Times New Roman"/>
              <a:cs typeface="Times New Roman"/>
              <a:sym typeface="Times New Roman"/>
            </a:endParaRPr>
          </a:p>
          <a:p>
            <a:pPr indent="-355600" lvl="1" marL="914400" rtl="0" algn="l">
              <a:spcBef>
                <a:spcPts val="0"/>
              </a:spcBef>
              <a:spcAft>
                <a:spcPts val="0"/>
              </a:spcAft>
              <a:buClr>
                <a:schemeClr val="dk1"/>
              </a:buClr>
              <a:buSzPts val="2000"/>
              <a:buFont typeface="Times New Roman"/>
              <a:buChar char="○"/>
            </a:pPr>
            <a:r>
              <a:rPr lang="en" sz="2000">
                <a:solidFill>
                  <a:schemeClr val="dk1"/>
                </a:solidFill>
                <a:latin typeface="Times New Roman"/>
                <a:ea typeface="Times New Roman"/>
                <a:cs typeface="Times New Roman"/>
                <a:sym typeface="Times New Roman"/>
              </a:rPr>
              <a:t>Medications: Thiazide diuretics</a:t>
            </a:r>
            <a:r>
              <a:rPr baseline="30000" lang="en" sz="2000">
                <a:solidFill>
                  <a:schemeClr val="dk1"/>
                </a:solidFill>
                <a:latin typeface="Times New Roman"/>
                <a:ea typeface="Times New Roman"/>
                <a:cs typeface="Times New Roman"/>
                <a:sym typeface="Times New Roman"/>
              </a:rPr>
              <a:t>3</a:t>
            </a:r>
            <a:endParaRPr baseline="30000" sz="2000">
              <a:solidFill>
                <a:schemeClr val="dk1"/>
              </a:solidFill>
              <a:latin typeface="Times New Roman"/>
              <a:ea typeface="Times New Roman"/>
              <a:cs typeface="Times New Roman"/>
              <a:sym typeface="Times New Roman"/>
            </a:endParaRPr>
          </a:p>
          <a:p>
            <a:pPr indent="0" lvl="0" marL="0" rtl="0" algn="l">
              <a:spcBef>
                <a:spcPts val="0"/>
              </a:spcBef>
              <a:spcAft>
                <a:spcPts val="0"/>
              </a:spcAft>
              <a:buNone/>
            </a:pPr>
            <a:r>
              <a:rPr lang="en" sz="3700">
                <a:solidFill>
                  <a:srgbClr val="8E7CC3"/>
                </a:solidFill>
                <a:latin typeface="Oswald"/>
                <a:ea typeface="Oswald"/>
                <a:cs typeface="Oswald"/>
                <a:sym typeface="Oswald"/>
              </a:rPr>
              <a:t>Clinical manifestations of Hypercalcemia:</a:t>
            </a:r>
            <a:endParaRPr sz="3700">
              <a:solidFill>
                <a:srgbClr val="8E7CC3"/>
              </a:solidFill>
              <a:latin typeface="Oswald"/>
              <a:ea typeface="Oswald"/>
              <a:cs typeface="Oswald"/>
              <a:sym typeface="Oswald"/>
            </a:endParaRPr>
          </a:p>
          <a:p>
            <a:pPr indent="-368300" lvl="0" marL="457200" rtl="0" algn="l">
              <a:spcBef>
                <a:spcPts val="0"/>
              </a:spcBef>
              <a:spcAft>
                <a:spcPts val="0"/>
              </a:spcAft>
              <a:buClr>
                <a:schemeClr val="dk1"/>
              </a:buClr>
              <a:buSzPts val="2200"/>
              <a:buFont typeface="Times New Roman"/>
              <a:buChar char="●"/>
            </a:pPr>
            <a:r>
              <a:rPr lang="en" sz="2200">
                <a:solidFill>
                  <a:schemeClr val="dk1"/>
                </a:solidFill>
                <a:latin typeface="Times New Roman"/>
                <a:ea typeface="Times New Roman"/>
                <a:cs typeface="Times New Roman"/>
                <a:sym typeface="Times New Roman"/>
              </a:rPr>
              <a:t>Nausea,vomiting, Anorexia, weight loss, constipation</a:t>
            </a:r>
            <a:endParaRPr sz="2200">
              <a:solidFill>
                <a:schemeClr val="dk1"/>
              </a:solidFill>
              <a:latin typeface="Times New Roman"/>
              <a:ea typeface="Times New Roman"/>
              <a:cs typeface="Times New Roman"/>
              <a:sym typeface="Times New Roman"/>
            </a:endParaRPr>
          </a:p>
          <a:p>
            <a:pPr indent="-368300" lvl="0" marL="457200" rtl="0" algn="l">
              <a:spcBef>
                <a:spcPts val="0"/>
              </a:spcBef>
              <a:spcAft>
                <a:spcPts val="0"/>
              </a:spcAft>
              <a:buClr>
                <a:schemeClr val="dk1"/>
              </a:buClr>
              <a:buSzPts val="2200"/>
              <a:buFont typeface="Times New Roman"/>
              <a:buChar char="●"/>
            </a:pPr>
            <a:r>
              <a:rPr lang="en" sz="2200">
                <a:solidFill>
                  <a:schemeClr val="dk1"/>
                </a:solidFill>
                <a:latin typeface="Times New Roman"/>
                <a:ea typeface="Times New Roman"/>
                <a:cs typeface="Times New Roman"/>
                <a:sym typeface="Times New Roman"/>
              </a:rPr>
              <a:t>Confusion, stupor, coma, Impaired concentration and memory Depression </a:t>
            </a:r>
            <a:endParaRPr sz="2200">
              <a:solidFill>
                <a:schemeClr val="dk1"/>
              </a:solidFill>
              <a:latin typeface="Times New Roman"/>
              <a:ea typeface="Times New Roman"/>
              <a:cs typeface="Times New Roman"/>
              <a:sym typeface="Times New Roman"/>
            </a:endParaRPr>
          </a:p>
          <a:p>
            <a:pPr indent="-368300" lvl="0" marL="457200" rtl="0" algn="l">
              <a:spcBef>
                <a:spcPts val="0"/>
              </a:spcBef>
              <a:spcAft>
                <a:spcPts val="0"/>
              </a:spcAft>
              <a:buClr>
                <a:schemeClr val="dk1"/>
              </a:buClr>
              <a:buSzPts val="2200"/>
              <a:buFont typeface="Times New Roman"/>
              <a:buChar char="●"/>
            </a:pPr>
            <a:r>
              <a:rPr lang="en" sz="2200">
                <a:solidFill>
                  <a:schemeClr val="dk1"/>
                </a:solidFill>
                <a:latin typeface="Times New Roman"/>
                <a:ea typeface="Times New Roman"/>
                <a:cs typeface="Times New Roman"/>
                <a:sym typeface="Times New Roman"/>
              </a:rPr>
              <a:t>Reduced neuromuscular excitability and muscle weakness (calcium blocks sodium channels and inhibits depolarization), Lethargy and Fatigue, Proximal muscle weakness </a:t>
            </a:r>
            <a:endParaRPr sz="2200">
              <a:solidFill>
                <a:schemeClr val="dk1"/>
              </a:solidFill>
              <a:latin typeface="Times New Roman"/>
              <a:ea typeface="Times New Roman"/>
              <a:cs typeface="Times New Roman"/>
              <a:sym typeface="Times New Roman"/>
            </a:endParaRPr>
          </a:p>
          <a:p>
            <a:pPr indent="-368300" lvl="0" marL="457200" rtl="0" algn="l">
              <a:spcBef>
                <a:spcPts val="0"/>
              </a:spcBef>
              <a:spcAft>
                <a:spcPts val="0"/>
              </a:spcAft>
              <a:buClr>
                <a:schemeClr val="dk1"/>
              </a:buClr>
              <a:buSzPts val="2200"/>
              <a:buFont typeface="Times New Roman"/>
              <a:buChar char="●"/>
            </a:pPr>
            <a:r>
              <a:rPr lang="en" sz="2200">
                <a:solidFill>
                  <a:schemeClr val="dk1"/>
                </a:solidFill>
                <a:latin typeface="Times New Roman"/>
                <a:ea typeface="Times New Roman"/>
                <a:cs typeface="Times New Roman"/>
                <a:sym typeface="Times New Roman"/>
              </a:rPr>
              <a:t>Cardiac arrhythmias, Vascular calcification </a:t>
            </a:r>
            <a:endParaRPr sz="2200">
              <a:solidFill>
                <a:schemeClr val="dk1"/>
              </a:solidFill>
              <a:latin typeface="Times New Roman"/>
              <a:ea typeface="Times New Roman"/>
              <a:cs typeface="Times New Roman"/>
              <a:sym typeface="Times New Roman"/>
            </a:endParaRPr>
          </a:p>
          <a:p>
            <a:pPr indent="-368300" lvl="0" marL="457200" rtl="0" algn="l">
              <a:spcBef>
                <a:spcPts val="0"/>
              </a:spcBef>
              <a:spcAft>
                <a:spcPts val="0"/>
              </a:spcAft>
              <a:buClr>
                <a:schemeClr val="dk1"/>
              </a:buClr>
              <a:buSzPts val="2200"/>
              <a:buFont typeface="Times New Roman"/>
              <a:buChar char="●"/>
            </a:pPr>
            <a:r>
              <a:rPr lang="en" sz="2200">
                <a:solidFill>
                  <a:schemeClr val="dk1"/>
                </a:solidFill>
                <a:latin typeface="Times New Roman"/>
                <a:ea typeface="Times New Roman"/>
                <a:cs typeface="Times New Roman"/>
                <a:sym typeface="Times New Roman"/>
              </a:rPr>
              <a:t>Kidney stones</a:t>
            </a:r>
            <a:endParaRPr sz="2200">
              <a:solidFill>
                <a:schemeClr val="dk1"/>
              </a:solidFill>
              <a:latin typeface="Times New Roman"/>
              <a:ea typeface="Times New Roman"/>
              <a:cs typeface="Times New Roman"/>
              <a:sym typeface="Times New Roman"/>
            </a:endParaRPr>
          </a:p>
          <a:p>
            <a:pPr indent="0" lvl="0" marL="0" rtl="0" algn="l">
              <a:spcBef>
                <a:spcPts val="0"/>
              </a:spcBef>
              <a:spcAft>
                <a:spcPts val="0"/>
              </a:spcAft>
              <a:buNone/>
            </a:pPr>
            <a:r>
              <a:rPr lang="en" sz="3700">
                <a:solidFill>
                  <a:srgbClr val="8E7CC3"/>
                </a:solidFill>
                <a:latin typeface="Oswald"/>
                <a:ea typeface="Oswald"/>
                <a:cs typeface="Oswald"/>
                <a:sym typeface="Oswald"/>
              </a:rPr>
              <a:t>Treatment of Hypercalcemia(severe):</a:t>
            </a:r>
            <a:endParaRPr sz="3700">
              <a:solidFill>
                <a:srgbClr val="8E7CC3"/>
              </a:solidFill>
              <a:latin typeface="Oswald"/>
              <a:ea typeface="Oswald"/>
              <a:cs typeface="Oswald"/>
              <a:sym typeface="Oswald"/>
            </a:endParaRPr>
          </a:p>
          <a:p>
            <a:pPr indent="0" lvl="0" marL="0" rtl="0" algn="l">
              <a:spcBef>
                <a:spcPts val="0"/>
              </a:spcBef>
              <a:spcAft>
                <a:spcPts val="0"/>
              </a:spcAft>
              <a:buClr>
                <a:schemeClr val="dk1"/>
              </a:buClr>
              <a:buSzPts val="1100"/>
              <a:buFont typeface="Arial"/>
              <a:buNone/>
            </a:pPr>
            <a:r>
              <a:rPr b="1" lang="en" sz="2200">
                <a:solidFill>
                  <a:schemeClr val="dk1"/>
                </a:solidFill>
                <a:latin typeface="Times New Roman"/>
                <a:ea typeface="Times New Roman"/>
                <a:cs typeface="Times New Roman"/>
                <a:sym typeface="Times New Roman"/>
              </a:rPr>
              <a:t>Indications for therapy:</a:t>
            </a:r>
            <a:endParaRPr b="1" sz="2200">
              <a:solidFill>
                <a:schemeClr val="dk1"/>
              </a:solidFill>
              <a:latin typeface="Times New Roman"/>
              <a:ea typeface="Times New Roman"/>
              <a:cs typeface="Times New Roman"/>
              <a:sym typeface="Times New Roman"/>
            </a:endParaRPr>
          </a:p>
          <a:p>
            <a:pPr indent="-368300" lvl="0" marL="457200" rtl="0" algn="l">
              <a:spcBef>
                <a:spcPts val="0"/>
              </a:spcBef>
              <a:spcAft>
                <a:spcPts val="0"/>
              </a:spcAft>
              <a:buClr>
                <a:schemeClr val="dk1"/>
              </a:buClr>
              <a:buSzPts val="2200"/>
              <a:buFont typeface="Times New Roman"/>
              <a:buChar char="●"/>
            </a:pPr>
            <a:r>
              <a:rPr lang="en" sz="2200">
                <a:solidFill>
                  <a:schemeClr val="dk1"/>
                </a:solidFill>
                <a:latin typeface="Times New Roman"/>
                <a:ea typeface="Times New Roman"/>
                <a:cs typeface="Times New Roman"/>
                <a:sym typeface="Times New Roman"/>
              </a:rPr>
              <a:t>Symptoms of hypercalcemia</a:t>
            </a:r>
            <a:endParaRPr sz="2200">
              <a:solidFill>
                <a:schemeClr val="dk1"/>
              </a:solidFill>
              <a:latin typeface="Times New Roman"/>
              <a:ea typeface="Times New Roman"/>
              <a:cs typeface="Times New Roman"/>
              <a:sym typeface="Times New Roman"/>
            </a:endParaRPr>
          </a:p>
          <a:p>
            <a:pPr indent="-368300" lvl="0" marL="457200" rtl="0" algn="l">
              <a:spcBef>
                <a:spcPts val="0"/>
              </a:spcBef>
              <a:spcAft>
                <a:spcPts val="0"/>
              </a:spcAft>
              <a:buClr>
                <a:schemeClr val="dk1"/>
              </a:buClr>
              <a:buSzPts val="2200"/>
              <a:buFont typeface="Times New Roman"/>
              <a:buChar char="●"/>
            </a:pPr>
            <a:r>
              <a:rPr lang="en" sz="2200">
                <a:solidFill>
                  <a:schemeClr val="dk1"/>
                </a:solidFill>
                <a:latin typeface="Times New Roman"/>
                <a:ea typeface="Times New Roman"/>
                <a:cs typeface="Times New Roman"/>
                <a:sym typeface="Times New Roman"/>
              </a:rPr>
              <a:t>Plasma [Ca] &gt;14 mg/dl </a:t>
            </a:r>
            <a:endParaRPr sz="2200">
              <a:solidFill>
                <a:schemeClr val="dk1"/>
              </a:solidFill>
              <a:latin typeface="Times New Roman"/>
              <a:ea typeface="Times New Roman"/>
              <a:cs typeface="Times New Roman"/>
              <a:sym typeface="Times New Roman"/>
            </a:endParaRPr>
          </a:p>
          <a:p>
            <a:pPr indent="0" lvl="0" marL="0" rtl="0" algn="l">
              <a:spcBef>
                <a:spcPts val="0"/>
              </a:spcBef>
              <a:spcAft>
                <a:spcPts val="0"/>
              </a:spcAft>
              <a:buClr>
                <a:schemeClr val="dk1"/>
              </a:buClr>
              <a:buSzPts val="1100"/>
              <a:buFont typeface="Arial"/>
              <a:buNone/>
            </a:pPr>
            <a:r>
              <a:rPr b="1" lang="en" sz="2200">
                <a:solidFill>
                  <a:schemeClr val="dk1"/>
                </a:solidFill>
                <a:latin typeface="Times New Roman"/>
                <a:ea typeface="Times New Roman"/>
                <a:cs typeface="Times New Roman"/>
                <a:sym typeface="Times New Roman"/>
              </a:rPr>
              <a:t>Principles of therapy:</a:t>
            </a:r>
            <a:endParaRPr b="1" sz="2200">
              <a:solidFill>
                <a:schemeClr val="dk1"/>
              </a:solidFill>
              <a:latin typeface="Times New Roman"/>
              <a:ea typeface="Times New Roman"/>
              <a:cs typeface="Times New Roman"/>
              <a:sym typeface="Times New Roman"/>
            </a:endParaRPr>
          </a:p>
          <a:p>
            <a:pPr indent="-368300" lvl="0" marL="457200" rtl="0" algn="l">
              <a:spcBef>
                <a:spcPts val="0"/>
              </a:spcBef>
              <a:spcAft>
                <a:spcPts val="0"/>
              </a:spcAft>
              <a:buClr>
                <a:schemeClr val="dk1"/>
              </a:buClr>
              <a:buSzPts val="2200"/>
              <a:buFont typeface="Times New Roman"/>
              <a:buChar char="●"/>
            </a:pPr>
            <a:r>
              <a:rPr lang="en" sz="2200">
                <a:solidFill>
                  <a:schemeClr val="dk1"/>
                </a:solidFill>
                <a:latin typeface="Times New Roman"/>
                <a:ea typeface="Times New Roman"/>
                <a:cs typeface="Times New Roman"/>
                <a:sym typeface="Times New Roman"/>
              </a:rPr>
              <a:t>Expand ECF volume</a:t>
            </a:r>
            <a:r>
              <a:rPr lang="en" sz="2000">
                <a:solidFill>
                  <a:srgbClr val="B45F06"/>
                </a:solidFill>
                <a:latin typeface="Times New Roman"/>
                <a:ea typeface="Times New Roman"/>
                <a:cs typeface="Times New Roman"/>
                <a:sym typeface="Times New Roman"/>
              </a:rPr>
              <a:t> to dilute Ca2+ conc.</a:t>
            </a:r>
            <a:endParaRPr sz="2000">
              <a:solidFill>
                <a:srgbClr val="B45F06"/>
              </a:solidFill>
              <a:latin typeface="Times New Roman"/>
              <a:ea typeface="Times New Roman"/>
              <a:cs typeface="Times New Roman"/>
              <a:sym typeface="Times New Roman"/>
            </a:endParaRPr>
          </a:p>
          <a:p>
            <a:pPr indent="-368300" lvl="0" marL="457200" rtl="0" algn="l">
              <a:spcBef>
                <a:spcPts val="0"/>
              </a:spcBef>
              <a:spcAft>
                <a:spcPts val="0"/>
              </a:spcAft>
              <a:buClr>
                <a:schemeClr val="dk1"/>
              </a:buClr>
              <a:buSzPts val="2200"/>
              <a:buFont typeface="Times New Roman"/>
              <a:buChar char="●"/>
            </a:pPr>
            <a:r>
              <a:rPr lang="en" sz="2200">
                <a:solidFill>
                  <a:schemeClr val="dk1"/>
                </a:solidFill>
                <a:latin typeface="Times New Roman"/>
                <a:ea typeface="Times New Roman"/>
                <a:cs typeface="Times New Roman"/>
                <a:sym typeface="Times New Roman"/>
              </a:rPr>
              <a:t>Increase urinary calcium excretion</a:t>
            </a:r>
            <a:endParaRPr sz="2200">
              <a:solidFill>
                <a:schemeClr val="dk1"/>
              </a:solidFill>
              <a:latin typeface="Times New Roman"/>
              <a:ea typeface="Times New Roman"/>
              <a:cs typeface="Times New Roman"/>
              <a:sym typeface="Times New Roman"/>
            </a:endParaRPr>
          </a:p>
          <a:p>
            <a:pPr indent="-368300" lvl="0" marL="457200" rtl="0" algn="l">
              <a:spcBef>
                <a:spcPts val="0"/>
              </a:spcBef>
              <a:spcAft>
                <a:spcPts val="0"/>
              </a:spcAft>
              <a:buClr>
                <a:schemeClr val="dk1"/>
              </a:buClr>
              <a:buSzPts val="2200"/>
              <a:buFont typeface="Times New Roman"/>
              <a:buChar char="●"/>
            </a:pPr>
            <a:r>
              <a:rPr lang="en" sz="2200">
                <a:solidFill>
                  <a:schemeClr val="dk1"/>
                </a:solidFill>
                <a:latin typeface="Times New Roman"/>
                <a:ea typeface="Times New Roman"/>
                <a:cs typeface="Times New Roman"/>
                <a:sym typeface="Times New Roman"/>
              </a:rPr>
              <a:t>Decrease bone resorption</a:t>
            </a:r>
            <a:endParaRPr sz="2200">
              <a:solidFill>
                <a:schemeClr val="dk1"/>
              </a:solidFill>
              <a:latin typeface="Times New Roman"/>
              <a:ea typeface="Times New Roman"/>
              <a:cs typeface="Times New Roman"/>
              <a:sym typeface="Times New Roman"/>
            </a:endParaRPr>
          </a:p>
          <a:p>
            <a:pPr indent="-368300" lvl="0" marL="457200" rtl="0" algn="l">
              <a:spcBef>
                <a:spcPts val="0"/>
              </a:spcBef>
              <a:spcAft>
                <a:spcPts val="0"/>
              </a:spcAft>
              <a:buClr>
                <a:schemeClr val="dk1"/>
              </a:buClr>
              <a:buSzPts val="2200"/>
              <a:buFont typeface="Times New Roman"/>
              <a:buChar char="➔"/>
            </a:pPr>
            <a:r>
              <a:rPr lang="en" sz="2200">
                <a:solidFill>
                  <a:schemeClr val="dk1"/>
                </a:solidFill>
                <a:latin typeface="Times New Roman"/>
                <a:ea typeface="Times New Roman"/>
                <a:cs typeface="Times New Roman"/>
                <a:sym typeface="Times New Roman"/>
              </a:rPr>
              <a:t>NS(</a:t>
            </a:r>
            <a:r>
              <a:rPr lang="en" sz="2200">
                <a:solidFill>
                  <a:srgbClr val="B45F06"/>
                </a:solidFill>
                <a:latin typeface="Times New Roman"/>
                <a:ea typeface="Times New Roman"/>
                <a:cs typeface="Times New Roman"/>
                <a:sym typeface="Times New Roman"/>
              </a:rPr>
              <a:t>normal saline</a:t>
            </a:r>
            <a:r>
              <a:rPr lang="en" sz="2200">
                <a:solidFill>
                  <a:schemeClr val="dk1"/>
                </a:solidFill>
                <a:latin typeface="Times New Roman"/>
                <a:ea typeface="Times New Roman"/>
                <a:cs typeface="Times New Roman"/>
                <a:sym typeface="Times New Roman"/>
              </a:rPr>
              <a:t>) bolus to restore volume; then 100 – 200 ml/hr </a:t>
            </a:r>
            <a:endParaRPr sz="2200">
              <a:solidFill>
                <a:schemeClr val="dk1"/>
              </a:solidFill>
              <a:latin typeface="Times New Roman"/>
              <a:ea typeface="Times New Roman"/>
              <a:cs typeface="Times New Roman"/>
              <a:sym typeface="Times New Roman"/>
            </a:endParaRPr>
          </a:p>
          <a:p>
            <a:pPr indent="-368300" lvl="0" marL="457200" rtl="0" algn="l">
              <a:spcBef>
                <a:spcPts val="0"/>
              </a:spcBef>
              <a:spcAft>
                <a:spcPts val="0"/>
              </a:spcAft>
              <a:buClr>
                <a:schemeClr val="dk1"/>
              </a:buClr>
              <a:buSzPts val="2200"/>
              <a:buFont typeface="Times New Roman"/>
              <a:buChar char="➔"/>
            </a:pPr>
            <a:r>
              <a:rPr lang="en" sz="2200">
                <a:solidFill>
                  <a:schemeClr val="dk1"/>
                </a:solidFill>
                <a:latin typeface="Times New Roman"/>
                <a:ea typeface="Times New Roman"/>
                <a:cs typeface="Times New Roman"/>
                <a:sym typeface="Times New Roman"/>
              </a:rPr>
              <a:t>Bisphosphonates (onset 24-48 hrs) </a:t>
            </a:r>
            <a:endParaRPr sz="2200">
              <a:solidFill>
                <a:schemeClr val="dk1"/>
              </a:solidFill>
              <a:latin typeface="Times New Roman"/>
              <a:ea typeface="Times New Roman"/>
              <a:cs typeface="Times New Roman"/>
              <a:sym typeface="Times New Roman"/>
            </a:endParaRPr>
          </a:p>
          <a:p>
            <a:pPr indent="-368300" lvl="0" marL="457200" rtl="0" algn="l">
              <a:spcBef>
                <a:spcPts val="0"/>
              </a:spcBef>
              <a:spcAft>
                <a:spcPts val="0"/>
              </a:spcAft>
              <a:buClr>
                <a:schemeClr val="dk1"/>
              </a:buClr>
              <a:buSzPts val="2200"/>
              <a:buFont typeface="Times New Roman"/>
              <a:buChar char="➔"/>
            </a:pPr>
            <a:r>
              <a:rPr lang="en" sz="2200">
                <a:solidFill>
                  <a:schemeClr val="dk1"/>
                </a:solidFill>
                <a:latin typeface="Times New Roman"/>
                <a:ea typeface="Times New Roman"/>
                <a:cs typeface="Times New Roman"/>
                <a:sym typeface="Times New Roman"/>
              </a:rPr>
              <a:t>Calcitonin 4 – 8 IU q6-8 hrs (onset immediate, resistance develops in 24-48 hrs) </a:t>
            </a:r>
            <a:endParaRPr sz="2200">
              <a:solidFill>
                <a:schemeClr val="dk1"/>
              </a:solidFill>
              <a:latin typeface="Times New Roman"/>
              <a:ea typeface="Times New Roman"/>
              <a:cs typeface="Times New Roman"/>
              <a:sym typeface="Times New Roman"/>
            </a:endParaRPr>
          </a:p>
          <a:p>
            <a:pPr indent="-368300" lvl="0" marL="457200" rtl="0" algn="l">
              <a:spcBef>
                <a:spcPts val="0"/>
              </a:spcBef>
              <a:spcAft>
                <a:spcPts val="0"/>
              </a:spcAft>
              <a:buClr>
                <a:schemeClr val="dk1"/>
              </a:buClr>
              <a:buSzPts val="2200"/>
              <a:buFont typeface="Times New Roman"/>
              <a:buChar char="➔"/>
            </a:pPr>
            <a:r>
              <a:rPr lang="en" sz="2200">
                <a:solidFill>
                  <a:schemeClr val="dk1"/>
                </a:solidFill>
                <a:latin typeface="Times New Roman"/>
                <a:ea typeface="Times New Roman"/>
                <a:cs typeface="Times New Roman"/>
                <a:sym typeface="Times New Roman"/>
              </a:rPr>
              <a:t>Surgery for adenoma</a:t>
            </a:r>
            <a:endParaRPr sz="3700">
              <a:solidFill>
                <a:srgbClr val="8E7CC3"/>
              </a:solidFill>
              <a:latin typeface="Oswald"/>
              <a:ea typeface="Oswald"/>
              <a:cs typeface="Oswald"/>
              <a:sym typeface="Oswald"/>
            </a:endParaRPr>
          </a:p>
        </p:txBody>
      </p:sp>
      <p:sp>
        <p:nvSpPr>
          <p:cNvPr id="549" name="Google Shape;549;p34"/>
          <p:cNvSpPr txBox="1"/>
          <p:nvPr/>
        </p:nvSpPr>
        <p:spPr>
          <a:xfrm>
            <a:off x="9635239" y="5867842"/>
            <a:ext cx="3072300" cy="926100"/>
          </a:xfrm>
          <a:prstGeom prst="rect">
            <a:avLst/>
          </a:prstGeom>
          <a:noFill/>
          <a:ln>
            <a:noFill/>
          </a:ln>
        </p:spPr>
        <p:txBody>
          <a:bodyPr anchorCtr="0" anchor="ctr" bIns="242375" lIns="242375" spcFirstLastPara="1" rIns="242375" wrap="square" tIns="242375">
            <a:noAutofit/>
          </a:bodyPr>
          <a:lstStyle/>
          <a:p>
            <a:pPr indent="0" lvl="0" marL="0" rtl="0" algn="l">
              <a:spcBef>
                <a:spcPts val="0"/>
              </a:spcBef>
              <a:spcAft>
                <a:spcPts val="0"/>
              </a:spcAft>
              <a:buNone/>
            </a:pPr>
            <a:r>
              <a:rPr b="1" lang="en" sz="2600">
                <a:solidFill>
                  <a:srgbClr val="45818E"/>
                </a:solidFill>
                <a:latin typeface="Merriweather"/>
                <a:ea typeface="Merriweather"/>
                <a:cs typeface="Merriweather"/>
                <a:sym typeface="Merriweather"/>
              </a:rPr>
              <a:t>Figure</a:t>
            </a:r>
            <a:r>
              <a:rPr b="1" lang="en" sz="2600">
                <a:solidFill>
                  <a:srgbClr val="45818E"/>
                </a:solidFill>
                <a:latin typeface="Merriweather"/>
                <a:ea typeface="Merriweather"/>
                <a:cs typeface="Merriweather"/>
                <a:sym typeface="Merriweather"/>
              </a:rPr>
              <a:t> 9-1 </a:t>
            </a:r>
            <a:r>
              <a:rPr lang="en" sz="1800">
                <a:solidFill>
                  <a:srgbClr val="B45F06"/>
                </a:solidFill>
                <a:latin typeface="Merriweather"/>
                <a:ea typeface="Merriweather"/>
                <a:cs typeface="Merriweather"/>
                <a:sym typeface="Merriweather"/>
              </a:rPr>
              <a:t>Tumor of parathyroid gland.</a:t>
            </a:r>
            <a:endParaRPr sz="1800">
              <a:solidFill>
                <a:srgbClr val="B45F06"/>
              </a:solidFill>
              <a:latin typeface="Merriweather"/>
              <a:ea typeface="Merriweather"/>
              <a:cs typeface="Merriweather"/>
              <a:sym typeface="Merriweather"/>
            </a:endParaRPr>
          </a:p>
        </p:txBody>
      </p:sp>
      <p:pic>
        <p:nvPicPr>
          <p:cNvPr id="550" name="Google Shape;550;p34"/>
          <p:cNvPicPr preferRelativeResize="0"/>
          <p:nvPr/>
        </p:nvPicPr>
        <p:blipFill>
          <a:blip r:embed="rId3">
            <a:alphaModFix/>
          </a:blip>
          <a:stretch>
            <a:fillRect/>
          </a:stretch>
        </p:blipFill>
        <p:spPr>
          <a:xfrm>
            <a:off x="9682714" y="4386070"/>
            <a:ext cx="1619114" cy="1481750"/>
          </a:xfrm>
          <a:prstGeom prst="rect">
            <a:avLst/>
          </a:prstGeom>
          <a:noFill/>
          <a:ln>
            <a:noFill/>
          </a:ln>
        </p:spPr>
      </p:pic>
      <p:cxnSp>
        <p:nvCxnSpPr>
          <p:cNvPr id="551" name="Google Shape;551;p34"/>
          <p:cNvCxnSpPr>
            <a:stCxn id="542" idx="2"/>
            <a:endCxn id="548" idx="0"/>
          </p:cNvCxnSpPr>
          <p:nvPr/>
        </p:nvCxnSpPr>
        <p:spPr>
          <a:xfrm flipH="1" rot="-5400000">
            <a:off x="4203975" y="955180"/>
            <a:ext cx="189600" cy="5087700"/>
          </a:xfrm>
          <a:prstGeom prst="curvedConnector3">
            <a:avLst>
              <a:gd fmla="val 49999" name="adj1"/>
            </a:avLst>
          </a:prstGeom>
          <a:noFill/>
          <a:ln cap="flat" cmpd="sng" w="9525">
            <a:solidFill>
              <a:srgbClr val="D9D2E9"/>
            </a:solidFill>
            <a:prstDash val="solid"/>
            <a:round/>
            <a:headEnd len="med" w="med" type="none"/>
            <a:tailEnd len="med" w="med" type="none"/>
          </a:ln>
        </p:spPr>
      </p:cxnSp>
      <p:sp>
        <p:nvSpPr>
          <p:cNvPr id="552" name="Google Shape;552;p34"/>
          <p:cNvSpPr/>
          <p:nvPr/>
        </p:nvSpPr>
        <p:spPr>
          <a:xfrm>
            <a:off x="10821140" y="2212357"/>
            <a:ext cx="3133800" cy="1118700"/>
          </a:xfrm>
          <a:prstGeom prst="roundRect">
            <a:avLst>
              <a:gd fmla="val 16667" name="adj"/>
            </a:avLst>
          </a:prstGeom>
          <a:solidFill>
            <a:srgbClr val="D0E0E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000">
                <a:latin typeface="Times New Roman"/>
                <a:ea typeface="Times New Roman"/>
                <a:cs typeface="Times New Roman"/>
                <a:sym typeface="Times New Roman"/>
              </a:rPr>
              <a:t>osteoporosis</a:t>
            </a:r>
            <a:endParaRPr sz="3000">
              <a:latin typeface="Times New Roman"/>
              <a:ea typeface="Times New Roman"/>
              <a:cs typeface="Times New Roman"/>
              <a:sym typeface="Times New Roman"/>
            </a:endParaRPr>
          </a:p>
        </p:txBody>
      </p:sp>
      <p:cxnSp>
        <p:nvCxnSpPr>
          <p:cNvPr id="553" name="Google Shape;553;p34"/>
          <p:cNvCxnSpPr>
            <a:stCxn id="541" idx="2"/>
            <a:endCxn id="552" idx="0"/>
          </p:cNvCxnSpPr>
          <p:nvPr/>
        </p:nvCxnSpPr>
        <p:spPr>
          <a:xfrm flipH="1" rot="-5400000">
            <a:off x="9138425" y="-1037500"/>
            <a:ext cx="503400" cy="5996100"/>
          </a:xfrm>
          <a:prstGeom prst="curvedConnector3">
            <a:avLst>
              <a:gd fmla="val 49986" name="adj1"/>
            </a:avLst>
          </a:prstGeom>
          <a:noFill/>
          <a:ln cap="flat" cmpd="sng" w="9525">
            <a:solidFill>
              <a:srgbClr val="D0E0E3"/>
            </a:solidFill>
            <a:prstDash val="solid"/>
            <a:round/>
            <a:headEnd len="med" w="med" type="none"/>
            <a:tailEnd len="med" w="med" type="none"/>
          </a:ln>
        </p:spPr>
      </p:cxnSp>
      <p:sp>
        <p:nvSpPr>
          <p:cNvPr id="554" name="Google Shape;554;p34"/>
          <p:cNvSpPr/>
          <p:nvPr/>
        </p:nvSpPr>
        <p:spPr>
          <a:xfrm>
            <a:off x="165000" y="16416948"/>
            <a:ext cx="13767000" cy="1984200"/>
          </a:xfrm>
          <a:prstGeom prst="roundRect">
            <a:avLst>
              <a:gd fmla="val 16667" name="adj"/>
            </a:avLst>
          </a:prstGeom>
          <a:noFill/>
          <a:ln cap="flat" cmpd="sng" w="19050">
            <a:solidFill>
              <a:srgbClr val="D9D2E9"/>
            </a:solidFill>
            <a:prstDash val="dashDot"/>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5" name="Google Shape;555;p34"/>
          <p:cNvSpPr/>
          <p:nvPr/>
        </p:nvSpPr>
        <p:spPr>
          <a:xfrm>
            <a:off x="240394" y="15789142"/>
            <a:ext cx="468600" cy="433500"/>
          </a:xfrm>
          <a:prstGeom prst="rect">
            <a:avLst/>
          </a:prstGeom>
          <a:solidFill>
            <a:srgbClr val="F1C232"/>
          </a:solidFill>
          <a:ln cap="flat" cmpd="sng" w="9525">
            <a:solidFill>
              <a:srgbClr val="999999"/>
            </a:solidFill>
            <a:prstDash val="solid"/>
            <a:round/>
            <a:headEnd len="sm" w="sm" type="none"/>
            <a:tailEnd len="sm" w="sm" type="none"/>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p>
        </p:txBody>
      </p:sp>
      <p:sp>
        <p:nvSpPr>
          <p:cNvPr id="556" name="Google Shape;556;p34"/>
          <p:cNvSpPr txBox="1"/>
          <p:nvPr/>
        </p:nvSpPr>
        <p:spPr>
          <a:xfrm>
            <a:off x="554788" y="15439643"/>
            <a:ext cx="14310600" cy="964200"/>
          </a:xfrm>
          <a:prstGeom prst="rect">
            <a:avLst/>
          </a:prstGeom>
          <a:noFill/>
          <a:ln>
            <a:noFill/>
          </a:ln>
        </p:spPr>
        <p:txBody>
          <a:bodyPr anchorCtr="0" anchor="t" bIns="242375" lIns="242375" spcFirstLastPara="1" rIns="242375" wrap="square" tIns="242375">
            <a:noAutofit/>
          </a:bodyPr>
          <a:lstStyle/>
          <a:p>
            <a:pPr indent="0" lvl="0" marL="0" rtl="0" algn="l">
              <a:spcBef>
                <a:spcPts val="0"/>
              </a:spcBef>
              <a:spcAft>
                <a:spcPts val="0"/>
              </a:spcAft>
              <a:buClr>
                <a:schemeClr val="dk1"/>
              </a:buClr>
              <a:buSzPts val="1100"/>
              <a:buFont typeface="Arial"/>
              <a:buNone/>
            </a:pPr>
            <a:r>
              <a:rPr lang="en" sz="4000">
                <a:solidFill>
                  <a:srgbClr val="F1C232"/>
                </a:solidFill>
                <a:latin typeface="Oswald"/>
                <a:ea typeface="Oswald"/>
                <a:cs typeface="Oswald"/>
                <a:sym typeface="Oswald"/>
              </a:rPr>
              <a:t>Hyperparathyroidism </a:t>
            </a:r>
            <a:endParaRPr sz="4200">
              <a:solidFill>
                <a:srgbClr val="F1C232"/>
              </a:solidFill>
              <a:latin typeface="Oswald"/>
              <a:ea typeface="Oswald"/>
              <a:cs typeface="Oswald"/>
              <a:sym typeface="Oswald"/>
            </a:endParaRPr>
          </a:p>
        </p:txBody>
      </p:sp>
      <p:sp>
        <p:nvSpPr>
          <p:cNvPr id="557" name="Google Shape;557;p34"/>
          <p:cNvSpPr txBox="1"/>
          <p:nvPr/>
        </p:nvSpPr>
        <p:spPr>
          <a:xfrm>
            <a:off x="233625" y="16403850"/>
            <a:ext cx="13767000" cy="1997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2100">
                <a:latin typeface="Times New Roman"/>
                <a:ea typeface="Times New Roman"/>
                <a:cs typeface="Times New Roman"/>
                <a:sym typeface="Times New Roman"/>
              </a:rPr>
              <a:t>The disorder is characterized by </a:t>
            </a:r>
            <a:r>
              <a:rPr lang="en" sz="2100">
                <a:highlight>
                  <a:srgbClr val="D9D2E9"/>
                </a:highlight>
                <a:latin typeface="Times New Roman"/>
                <a:ea typeface="Times New Roman"/>
                <a:cs typeface="Times New Roman"/>
                <a:sym typeface="Times New Roman"/>
              </a:rPr>
              <a:t>hypercalcemia</a:t>
            </a:r>
            <a:r>
              <a:rPr lang="en" sz="2100">
                <a:latin typeface="Times New Roman"/>
                <a:ea typeface="Times New Roman"/>
                <a:cs typeface="Times New Roman"/>
                <a:sym typeface="Times New Roman"/>
              </a:rPr>
              <a:t>, </a:t>
            </a:r>
            <a:r>
              <a:rPr lang="en" sz="2100">
                <a:highlight>
                  <a:srgbClr val="D9D2E9"/>
                </a:highlight>
                <a:latin typeface="Times New Roman"/>
                <a:ea typeface="Times New Roman"/>
                <a:cs typeface="Times New Roman"/>
                <a:sym typeface="Times New Roman"/>
              </a:rPr>
              <a:t>hypercalciuria</a:t>
            </a:r>
            <a:r>
              <a:rPr lang="en" sz="2100">
                <a:latin typeface="Times New Roman"/>
                <a:ea typeface="Times New Roman"/>
                <a:cs typeface="Times New Roman"/>
                <a:sym typeface="Times New Roman"/>
              </a:rPr>
              <a:t>, </a:t>
            </a:r>
            <a:r>
              <a:rPr lang="en" sz="2100">
                <a:highlight>
                  <a:srgbClr val="D9D2E9"/>
                </a:highlight>
                <a:latin typeface="Times New Roman"/>
                <a:ea typeface="Times New Roman"/>
                <a:cs typeface="Times New Roman"/>
                <a:sym typeface="Times New Roman"/>
              </a:rPr>
              <a:t>hypophosphatemia</a:t>
            </a:r>
            <a:r>
              <a:rPr lang="en" sz="2100">
                <a:latin typeface="Times New Roman"/>
                <a:ea typeface="Times New Roman"/>
                <a:cs typeface="Times New Roman"/>
                <a:sym typeface="Times New Roman"/>
              </a:rPr>
              <a:t>, and </a:t>
            </a:r>
            <a:r>
              <a:rPr lang="en" sz="2100">
                <a:highlight>
                  <a:srgbClr val="D9D2E9"/>
                </a:highlight>
                <a:latin typeface="Times New Roman"/>
                <a:ea typeface="Times New Roman"/>
                <a:cs typeface="Times New Roman"/>
                <a:sym typeface="Times New Roman"/>
              </a:rPr>
              <a:t>hyperphosphaturia</a:t>
            </a:r>
            <a:r>
              <a:rPr lang="en" sz="2100">
                <a:latin typeface="Times New Roman"/>
                <a:ea typeface="Times New Roman"/>
                <a:cs typeface="Times New Roman"/>
                <a:sym typeface="Times New Roman"/>
              </a:rPr>
              <a:t>.</a:t>
            </a:r>
            <a:endParaRPr sz="2100">
              <a:latin typeface="Times New Roman"/>
              <a:ea typeface="Times New Roman"/>
              <a:cs typeface="Times New Roman"/>
              <a:sym typeface="Times New Roman"/>
            </a:endParaRPr>
          </a:p>
          <a:p>
            <a:pPr indent="0" lvl="0" marL="0" rtl="0" algn="l">
              <a:lnSpc>
                <a:spcPct val="115000"/>
              </a:lnSpc>
              <a:spcBef>
                <a:spcPts val="0"/>
              </a:spcBef>
              <a:spcAft>
                <a:spcPts val="0"/>
              </a:spcAft>
              <a:buNone/>
            </a:pPr>
            <a:r>
              <a:rPr lang="en" sz="2100">
                <a:latin typeface="Times New Roman"/>
                <a:ea typeface="Times New Roman"/>
                <a:cs typeface="Times New Roman"/>
                <a:sym typeface="Times New Roman"/>
              </a:rPr>
              <a:t>Parathyroid hormone causes phosphaturia and a </a:t>
            </a:r>
            <a:r>
              <a:rPr b="1" lang="en" sz="2100">
                <a:latin typeface="Times New Roman"/>
                <a:ea typeface="Times New Roman"/>
                <a:cs typeface="Times New Roman"/>
                <a:sym typeface="Times New Roman"/>
              </a:rPr>
              <a:t>decrease</a:t>
            </a:r>
            <a:r>
              <a:rPr lang="en" sz="2100">
                <a:latin typeface="Times New Roman"/>
                <a:ea typeface="Times New Roman"/>
                <a:cs typeface="Times New Roman"/>
                <a:sym typeface="Times New Roman"/>
              </a:rPr>
              <a:t> in serum phosphate , Calcium </a:t>
            </a:r>
            <a:r>
              <a:rPr b="1" lang="en" sz="2100">
                <a:latin typeface="Times New Roman"/>
                <a:ea typeface="Times New Roman"/>
                <a:cs typeface="Times New Roman"/>
                <a:sym typeface="Times New Roman"/>
              </a:rPr>
              <a:t>rises</a:t>
            </a:r>
            <a:r>
              <a:rPr lang="en" sz="2100">
                <a:latin typeface="Times New Roman"/>
                <a:ea typeface="Times New Roman"/>
                <a:cs typeface="Times New Roman"/>
                <a:sym typeface="Times New Roman"/>
              </a:rPr>
              <a:t> and it is also secreted in the urine</a:t>
            </a:r>
            <a:r>
              <a:rPr baseline="30000" lang="en" sz="2100">
                <a:latin typeface="Times New Roman"/>
                <a:ea typeface="Times New Roman"/>
                <a:cs typeface="Times New Roman"/>
                <a:sym typeface="Times New Roman"/>
              </a:rPr>
              <a:t>4</a:t>
            </a:r>
            <a:r>
              <a:rPr lang="en" sz="2100">
                <a:latin typeface="Times New Roman"/>
                <a:ea typeface="Times New Roman"/>
                <a:cs typeface="Times New Roman"/>
                <a:sym typeface="Times New Roman"/>
              </a:rPr>
              <a:t>.</a:t>
            </a:r>
            <a:endParaRPr sz="2100">
              <a:latin typeface="Times New Roman"/>
              <a:ea typeface="Times New Roman"/>
              <a:cs typeface="Times New Roman"/>
              <a:sym typeface="Times New Roman"/>
            </a:endParaRPr>
          </a:p>
          <a:p>
            <a:pPr indent="0" lvl="0" marL="0" rtl="0" algn="l">
              <a:lnSpc>
                <a:spcPct val="115000"/>
              </a:lnSpc>
              <a:spcBef>
                <a:spcPts val="0"/>
              </a:spcBef>
              <a:spcAft>
                <a:spcPts val="0"/>
              </a:spcAft>
              <a:buClr>
                <a:schemeClr val="dk1"/>
              </a:buClr>
              <a:buSzPts val="1100"/>
              <a:buFont typeface="Arial"/>
              <a:buNone/>
            </a:pPr>
            <a:r>
              <a:rPr lang="en" sz="2100">
                <a:latin typeface="Times New Roman"/>
                <a:ea typeface="Times New Roman"/>
                <a:cs typeface="Times New Roman"/>
                <a:sym typeface="Times New Roman"/>
              </a:rPr>
              <a:t>Most common complication are renal stones made of </a:t>
            </a:r>
            <a:r>
              <a:rPr lang="en" sz="2100">
                <a:highlight>
                  <a:srgbClr val="D9D2E9"/>
                </a:highlight>
                <a:latin typeface="Times New Roman"/>
                <a:ea typeface="Times New Roman"/>
                <a:cs typeface="Times New Roman"/>
                <a:sym typeface="Times New Roman"/>
              </a:rPr>
              <a:t>calcium phosphate</a:t>
            </a:r>
            <a:r>
              <a:rPr lang="en" sz="2100">
                <a:latin typeface="Times New Roman"/>
                <a:ea typeface="Times New Roman"/>
                <a:cs typeface="Times New Roman"/>
                <a:sym typeface="Times New Roman"/>
              </a:rPr>
              <a:t> (Stone chemistries: calcium, phosphate, urate).</a:t>
            </a:r>
            <a:endParaRPr sz="2100">
              <a:latin typeface="Times New Roman"/>
              <a:ea typeface="Times New Roman"/>
              <a:cs typeface="Times New Roman"/>
              <a:sym typeface="Times New Roman"/>
            </a:endParaRPr>
          </a:p>
          <a:p>
            <a:pPr indent="0" lvl="0" marL="0" rtl="0" algn="l">
              <a:spcBef>
                <a:spcPts val="0"/>
              </a:spcBef>
              <a:spcAft>
                <a:spcPts val="0"/>
              </a:spcAft>
              <a:buNone/>
            </a:pPr>
            <a:r>
              <a:rPr lang="en" sz="2100">
                <a:latin typeface="Times New Roman"/>
                <a:ea typeface="Times New Roman"/>
                <a:cs typeface="Times New Roman"/>
                <a:sym typeface="Times New Roman"/>
              </a:rPr>
              <a:t>Most serious complication is the deposition of calcium in the kidney tubules resulting in impaired renal function.</a:t>
            </a:r>
            <a:endParaRPr sz="2100">
              <a:latin typeface="Times New Roman"/>
              <a:ea typeface="Times New Roman"/>
              <a:cs typeface="Times New Roman"/>
              <a:sym typeface="Times New Roman"/>
            </a:endParaRPr>
          </a:p>
        </p:txBody>
      </p:sp>
      <p:sp>
        <p:nvSpPr>
          <p:cNvPr id="558" name="Google Shape;558;p34"/>
          <p:cNvSpPr txBox="1"/>
          <p:nvPr/>
        </p:nvSpPr>
        <p:spPr>
          <a:xfrm>
            <a:off x="51825" y="18595453"/>
            <a:ext cx="3817800" cy="510000"/>
          </a:xfrm>
          <a:prstGeom prst="rect">
            <a:avLst/>
          </a:prstGeom>
          <a:noFill/>
          <a:ln>
            <a:noFill/>
          </a:ln>
        </p:spPr>
        <p:txBody>
          <a:bodyPr anchorCtr="0" anchor="t" bIns="58200" lIns="58200" spcFirstLastPara="1" rIns="58200" wrap="square" tIns="58200">
            <a:noAutofit/>
          </a:bodyPr>
          <a:lstStyle/>
          <a:p>
            <a:pPr indent="0" lvl="0" marL="0" rtl="0" algn="l">
              <a:spcBef>
                <a:spcPts val="0"/>
              </a:spcBef>
              <a:spcAft>
                <a:spcPts val="0"/>
              </a:spcAft>
              <a:buNone/>
            </a:pPr>
            <a:r>
              <a:rPr lang="en" sz="2400">
                <a:solidFill>
                  <a:srgbClr val="FFFFFF"/>
                </a:solidFill>
                <a:latin typeface="Verdana"/>
                <a:ea typeface="Verdana"/>
                <a:cs typeface="Verdana"/>
                <a:sym typeface="Verdana"/>
              </a:rPr>
              <a:t>Footnotes</a:t>
            </a:r>
            <a:endParaRPr sz="2400">
              <a:solidFill>
                <a:srgbClr val="FFFFFF"/>
              </a:solidFill>
              <a:latin typeface="Verdana"/>
              <a:ea typeface="Verdana"/>
              <a:cs typeface="Verdana"/>
              <a:sym typeface="Verdana"/>
            </a:endParaRPr>
          </a:p>
        </p:txBody>
      </p:sp>
      <p:sp>
        <p:nvSpPr>
          <p:cNvPr id="559" name="Google Shape;559;p34"/>
          <p:cNvSpPr/>
          <p:nvPr/>
        </p:nvSpPr>
        <p:spPr>
          <a:xfrm>
            <a:off x="596925" y="18595447"/>
            <a:ext cx="13585500" cy="315900"/>
          </a:xfrm>
          <a:prstGeom prst="rect">
            <a:avLst/>
          </a:prstGeom>
          <a:solidFill>
            <a:srgbClr val="F1C232"/>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Clr>
                <a:schemeClr val="dk1"/>
              </a:buClr>
              <a:buSzPts val="1100"/>
              <a:buFont typeface="Arial"/>
              <a:buNone/>
            </a:pPr>
            <a:r>
              <a:rPr lang="en" sz="2500">
                <a:solidFill>
                  <a:schemeClr val="lt1"/>
                </a:solidFill>
                <a:latin typeface="Oswald"/>
                <a:ea typeface="Oswald"/>
                <a:cs typeface="Oswald"/>
                <a:sym typeface="Oswald"/>
              </a:rPr>
              <a:t>FOOTNOTES</a:t>
            </a:r>
            <a:endParaRPr/>
          </a:p>
        </p:txBody>
      </p:sp>
      <p:sp>
        <p:nvSpPr>
          <p:cNvPr id="560" name="Google Shape;560;p34"/>
          <p:cNvSpPr/>
          <p:nvPr/>
        </p:nvSpPr>
        <p:spPr>
          <a:xfrm>
            <a:off x="51825" y="18595447"/>
            <a:ext cx="468600" cy="315900"/>
          </a:xfrm>
          <a:prstGeom prst="rect">
            <a:avLst/>
          </a:prstGeom>
          <a:solidFill>
            <a:srgbClr val="666666"/>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561" name="Google Shape;561;p34"/>
          <p:cNvSpPr txBox="1"/>
          <p:nvPr/>
        </p:nvSpPr>
        <p:spPr>
          <a:xfrm>
            <a:off x="68625" y="18911350"/>
            <a:ext cx="14097000" cy="964200"/>
          </a:xfrm>
          <a:prstGeom prst="rect">
            <a:avLst/>
          </a:prstGeom>
          <a:noFill/>
          <a:ln>
            <a:noFill/>
          </a:ln>
        </p:spPr>
        <p:txBody>
          <a:bodyPr anchorCtr="0" anchor="t" bIns="91425" lIns="91425" spcFirstLastPara="1" rIns="91425" wrap="square" tIns="91425">
            <a:noAutofit/>
          </a:bodyPr>
          <a:lstStyle/>
          <a:p>
            <a:pPr indent="-323850" lvl="0" marL="457200" rtl="0" algn="l">
              <a:spcBef>
                <a:spcPts val="0"/>
              </a:spcBef>
              <a:spcAft>
                <a:spcPts val="0"/>
              </a:spcAft>
              <a:buSzPts val="1500"/>
              <a:buFont typeface="Times New Roman"/>
              <a:buAutoNum type="arabicPeriod"/>
            </a:pPr>
            <a:r>
              <a:rPr lang="en" sz="1500">
                <a:latin typeface="Times New Roman"/>
                <a:ea typeface="Times New Roman"/>
                <a:cs typeface="Times New Roman"/>
                <a:sym typeface="Times New Roman"/>
              </a:rPr>
              <a:t>due to dysregulated production of </a:t>
            </a:r>
            <a:r>
              <a:rPr lang="en" sz="1500">
                <a:latin typeface="Times New Roman"/>
                <a:ea typeface="Times New Roman"/>
                <a:cs typeface="Times New Roman"/>
                <a:sym typeface="Times New Roman"/>
              </a:rPr>
              <a:t>Calcitriol </a:t>
            </a:r>
            <a:r>
              <a:rPr lang="en" sz="1500">
                <a:latin typeface="Times New Roman"/>
                <a:ea typeface="Times New Roman"/>
                <a:cs typeface="Times New Roman"/>
                <a:sym typeface="Times New Roman"/>
              </a:rPr>
              <a:t>by activated macrophages trapped in pulmonary alveoli and granulomatous inflammation.</a:t>
            </a:r>
            <a:endParaRPr sz="1500">
              <a:latin typeface="Times New Roman"/>
              <a:ea typeface="Times New Roman"/>
              <a:cs typeface="Times New Roman"/>
              <a:sym typeface="Times New Roman"/>
            </a:endParaRPr>
          </a:p>
          <a:p>
            <a:pPr indent="-323850" lvl="0" marL="457200" rtl="0" algn="l">
              <a:spcBef>
                <a:spcPts val="0"/>
              </a:spcBef>
              <a:spcAft>
                <a:spcPts val="0"/>
              </a:spcAft>
              <a:buSzPts val="1500"/>
              <a:buFont typeface="Times New Roman"/>
              <a:buAutoNum type="arabicPeriod"/>
            </a:pPr>
            <a:r>
              <a:rPr lang="en" sz="1500">
                <a:latin typeface="Times New Roman"/>
                <a:ea typeface="Times New Roman"/>
                <a:cs typeface="Times New Roman"/>
                <a:sym typeface="Times New Roman"/>
              </a:rPr>
              <a:t>Prostaglandins arising from tumor itself (such as prostaglandin E2) cause this erosive effect.</a:t>
            </a:r>
            <a:endParaRPr sz="1500">
              <a:latin typeface="Times New Roman"/>
              <a:ea typeface="Times New Roman"/>
              <a:cs typeface="Times New Roman"/>
              <a:sym typeface="Times New Roman"/>
            </a:endParaRPr>
          </a:p>
          <a:p>
            <a:pPr indent="-323850" lvl="0" marL="457200" rtl="0" algn="l">
              <a:spcBef>
                <a:spcPts val="0"/>
              </a:spcBef>
              <a:spcAft>
                <a:spcPts val="0"/>
              </a:spcAft>
              <a:buSzPts val="1500"/>
              <a:buFont typeface="Times New Roman"/>
              <a:buAutoNum type="arabicPeriod"/>
            </a:pPr>
            <a:r>
              <a:rPr lang="en" sz="1500">
                <a:latin typeface="Times New Roman"/>
                <a:ea typeface="Times New Roman"/>
                <a:cs typeface="Times New Roman"/>
                <a:sym typeface="Times New Roman"/>
              </a:rPr>
              <a:t>Thiazides (antiHTN) blocks NaCl transporter. Lower sodium lvls facilitate calcium/sodium exchange, Increasing it’s resorption as a result.</a:t>
            </a:r>
            <a:endParaRPr sz="1500">
              <a:latin typeface="Times New Roman"/>
              <a:ea typeface="Times New Roman"/>
              <a:cs typeface="Times New Roman"/>
              <a:sym typeface="Times New Roman"/>
            </a:endParaRPr>
          </a:p>
          <a:p>
            <a:pPr indent="-323850" lvl="0" marL="457200" rtl="0" algn="l">
              <a:spcBef>
                <a:spcPts val="0"/>
              </a:spcBef>
              <a:spcAft>
                <a:spcPts val="0"/>
              </a:spcAft>
              <a:buSzPts val="1500"/>
              <a:buFont typeface="Times New Roman"/>
              <a:buAutoNum type="arabicPeriod"/>
            </a:pPr>
            <a:r>
              <a:rPr lang="en" sz="1500">
                <a:latin typeface="Times New Roman"/>
                <a:ea typeface="Times New Roman"/>
                <a:cs typeface="Times New Roman"/>
                <a:sym typeface="Times New Roman"/>
              </a:rPr>
              <a:t>PTH increases reabsorption of Ca2+ but hypercalciuria </a:t>
            </a:r>
            <a:r>
              <a:rPr lang="en" sz="1500">
                <a:latin typeface="Times New Roman"/>
                <a:ea typeface="Times New Roman"/>
                <a:cs typeface="Times New Roman"/>
                <a:sym typeface="Times New Roman"/>
              </a:rPr>
              <a:t>accompanies</a:t>
            </a:r>
            <a:r>
              <a:rPr lang="en" sz="1500">
                <a:latin typeface="Times New Roman"/>
                <a:ea typeface="Times New Roman"/>
                <a:cs typeface="Times New Roman"/>
                <a:sym typeface="Times New Roman"/>
              </a:rPr>
              <a:t> it. WHY? Well, the increase in the load of filtered calcium overwhelms the effect of reabsorption:(</a:t>
            </a:r>
            <a:endParaRPr sz="1500">
              <a:latin typeface="Times New Roman"/>
              <a:ea typeface="Times New Roman"/>
              <a:cs typeface="Times New Roman"/>
              <a:sym typeface="Times New Roman"/>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65" name="Shape 565"/>
        <p:cNvGrpSpPr/>
        <p:nvPr/>
      </p:nvGrpSpPr>
      <p:grpSpPr>
        <a:xfrm>
          <a:off x="0" y="0"/>
          <a:ext cx="0" cy="0"/>
          <a:chOff x="0" y="0"/>
          <a:chExt cx="0" cy="0"/>
        </a:xfrm>
      </p:grpSpPr>
      <p:sp>
        <p:nvSpPr>
          <p:cNvPr id="566" name="Google Shape;566;p35"/>
          <p:cNvSpPr/>
          <p:nvPr/>
        </p:nvSpPr>
        <p:spPr>
          <a:xfrm>
            <a:off x="1098250" y="3562025"/>
            <a:ext cx="5292600" cy="2014500"/>
          </a:xfrm>
          <a:prstGeom prst="roundRect">
            <a:avLst>
              <a:gd fmla="val 16667" name="adj"/>
            </a:avLst>
          </a:prstGeom>
          <a:noFill/>
          <a:ln cap="flat" cmpd="sng" w="28575">
            <a:solidFill>
              <a:srgbClr val="D9D2E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7" name="Google Shape;567;p35"/>
          <p:cNvSpPr/>
          <p:nvPr/>
        </p:nvSpPr>
        <p:spPr>
          <a:xfrm>
            <a:off x="8096418" y="6231134"/>
            <a:ext cx="592500" cy="7373400"/>
          </a:xfrm>
          <a:prstGeom prst="rect">
            <a:avLst/>
          </a:prstGeom>
          <a:solidFill>
            <a:srgbClr val="FFE5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8" name="Google Shape;568;p35"/>
          <p:cNvSpPr txBox="1"/>
          <p:nvPr/>
        </p:nvSpPr>
        <p:spPr>
          <a:xfrm rot="-5400000">
            <a:off x="4779030" y="9293193"/>
            <a:ext cx="7148400" cy="603900"/>
          </a:xfrm>
          <a:prstGeom prst="rect">
            <a:avLst/>
          </a:prstGeom>
          <a:noFill/>
          <a:ln>
            <a:noFill/>
          </a:ln>
        </p:spPr>
        <p:txBody>
          <a:bodyPr anchorCtr="0" anchor="ctr" bIns="242375" lIns="242375" spcFirstLastPara="1" rIns="242375" wrap="square" tIns="242375">
            <a:noAutofit/>
          </a:bodyPr>
          <a:lstStyle/>
          <a:p>
            <a:pPr indent="0" lvl="0" marL="0" rtl="0" algn="ctr">
              <a:spcBef>
                <a:spcPts val="0"/>
              </a:spcBef>
              <a:spcAft>
                <a:spcPts val="0"/>
              </a:spcAft>
              <a:buNone/>
            </a:pPr>
            <a:r>
              <a:rPr b="1" lang="en" sz="2600">
                <a:latin typeface="Merriweather"/>
                <a:ea typeface="Merriweather"/>
                <a:cs typeface="Merriweather"/>
                <a:sym typeface="Merriweather"/>
              </a:rPr>
              <a:t>Secondary (compensatory)</a:t>
            </a:r>
            <a:endParaRPr sz="3200">
              <a:latin typeface="Oswald"/>
              <a:ea typeface="Oswald"/>
              <a:cs typeface="Oswald"/>
              <a:sym typeface="Oswald"/>
            </a:endParaRPr>
          </a:p>
        </p:txBody>
      </p:sp>
      <p:sp>
        <p:nvSpPr>
          <p:cNvPr id="569" name="Google Shape;569;p35"/>
          <p:cNvSpPr/>
          <p:nvPr/>
        </p:nvSpPr>
        <p:spPr>
          <a:xfrm>
            <a:off x="871675" y="6090781"/>
            <a:ext cx="7105800" cy="7451400"/>
          </a:xfrm>
          <a:prstGeom prst="round1Rect">
            <a:avLst>
              <a:gd fmla="val 16667" name="adj"/>
            </a:avLst>
          </a:prstGeom>
          <a:noFill/>
          <a:ln cap="flat" cmpd="sng" w="9525">
            <a:solidFill>
              <a:srgbClr val="FFE599"/>
            </a:solidFill>
            <a:prstDash val="solid"/>
            <a:round/>
            <a:headEnd len="sm" w="sm" type="none"/>
            <a:tailEnd len="sm" w="sm" type="none"/>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2200">
                <a:latin typeface="Times New Roman"/>
                <a:ea typeface="Times New Roman"/>
                <a:cs typeface="Times New Roman"/>
                <a:sym typeface="Times New Roman"/>
              </a:rPr>
              <a:t>Manifestations:</a:t>
            </a:r>
            <a:endParaRPr b="1" sz="2200">
              <a:latin typeface="Times New Roman"/>
              <a:ea typeface="Times New Roman"/>
              <a:cs typeface="Times New Roman"/>
              <a:sym typeface="Times New Roman"/>
            </a:endParaRPr>
          </a:p>
          <a:p>
            <a:pPr indent="-368300" lvl="0" marL="457200" rtl="0" algn="l">
              <a:lnSpc>
                <a:spcPct val="115000"/>
              </a:lnSpc>
              <a:spcBef>
                <a:spcPts val="0"/>
              </a:spcBef>
              <a:spcAft>
                <a:spcPts val="0"/>
              </a:spcAft>
              <a:buSzPts val="2200"/>
              <a:buFont typeface="Times New Roman"/>
              <a:buChar char="●"/>
            </a:pPr>
            <a:r>
              <a:rPr lang="en" sz="2200">
                <a:latin typeface="Times New Roman"/>
                <a:ea typeface="Times New Roman"/>
                <a:cs typeface="Times New Roman"/>
                <a:sym typeface="Times New Roman"/>
              </a:rPr>
              <a:t>Hypercalcemia (↑ Ca</a:t>
            </a:r>
            <a:r>
              <a:rPr baseline="30000" lang="en" sz="2200">
                <a:latin typeface="Times New Roman"/>
                <a:ea typeface="Times New Roman"/>
                <a:cs typeface="Times New Roman"/>
                <a:sym typeface="Times New Roman"/>
              </a:rPr>
              <a:t>2+</a:t>
            </a:r>
            <a:r>
              <a:rPr lang="en" sz="2200">
                <a:latin typeface="Times New Roman"/>
                <a:ea typeface="Times New Roman"/>
                <a:cs typeface="Times New Roman"/>
                <a:sym typeface="Times New Roman"/>
              </a:rPr>
              <a:t>)</a:t>
            </a:r>
            <a:endParaRPr sz="2200">
              <a:solidFill>
                <a:srgbClr val="B45F06"/>
              </a:solidFill>
              <a:latin typeface="Times New Roman"/>
              <a:ea typeface="Times New Roman"/>
              <a:cs typeface="Times New Roman"/>
              <a:sym typeface="Times New Roman"/>
            </a:endParaRPr>
          </a:p>
          <a:p>
            <a:pPr indent="-368300" lvl="0" marL="457200" rtl="0" algn="l">
              <a:lnSpc>
                <a:spcPct val="115000"/>
              </a:lnSpc>
              <a:spcBef>
                <a:spcPts val="0"/>
              </a:spcBef>
              <a:spcAft>
                <a:spcPts val="0"/>
              </a:spcAft>
              <a:buClr>
                <a:schemeClr val="dk1"/>
              </a:buClr>
              <a:buSzPts val="2200"/>
              <a:buFont typeface="Times New Roman"/>
              <a:buChar char="●"/>
            </a:pPr>
            <a:r>
              <a:rPr lang="en" sz="2200">
                <a:solidFill>
                  <a:schemeClr val="dk1"/>
                </a:solidFill>
                <a:latin typeface="Times New Roman"/>
                <a:ea typeface="Times New Roman"/>
                <a:cs typeface="Times New Roman"/>
                <a:sym typeface="Times New Roman"/>
              </a:rPr>
              <a:t>Hypophosphatemia (↓PO</a:t>
            </a:r>
            <a:r>
              <a:rPr baseline="-25000" lang="en" sz="2200">
                <a:solidFill>
                  <a:schemeClr val="dk1"/>
                </a:solidFill>
                <a:latin typeface="Times New Roman"/>
                <a:ea typeface="Times New Roman"/>
                <a:cs typeface="Times New Roman"/>
                <a:sym typeface="Times New Roman"/>
              </a:rPr>
              <a:t>4</a:t>
            </a:r>
            <a:r>
              <a:rPr baseline="30000" lang="en" sz="2200">
                <a:solidFill>
                  <a:schemeClr val="dk1"/>
                </a:solidFill>
                <a:latin typeface="Times New Roman"/>
                <a:ea typeface="Times New Roman"/>
                <a:cs typeface="Times New Roman"/>
                <a:sym typeface="Times New Roman"/>
              </a:rPr>
              <a:t>3-</a:t>
            </a:r>
            <a:r>
              <a:rPr lang="en" sz="2200">
                <a:solidFill>
                  <a:schemeClr val="dk1"/>
                </a:solidFill>
                <a:latin typeface="Times New Roman"/>
                <a:ea typeface="Times New Roman"/>
                <a:cs typeface="Times New Roman"/>
                <a:sym typeface="Times New Roman"/>
              </a:rPr>
              <a:t>), </a:t>
            </a:r>
            <a:r>
              <a:rPr lang="en" sz="2200">
                <a:solidFill>
                  <a:srgbClr val="8E7CC3"/>
                </a:solidFill>
                <a:latin typeface="Times New Roman"/>
                <a:ea typeface="Times New Roman"/>
                <a:cs typeface="Times New Roman"/>
                <a:sym typeface="Times New Roman"/>
              </a:rPr>
              <a:t>Hyperphosphaturia.</a:t>
            </a:r>
            <a:endParaRPr sz="2200">
              <a:solidFill>
                <a:srgbClr val="8E7CC3"/>
              </a:solidFill>
              <a:latin typeface="Times New Roman"/>
              <a:ea typeface="Times New Roman"/>
              <a:cs typeface="Times New Roman"/>
              <a:sym typeface="Times New Roman"/>
            </a:endParaRPr>
          </a:p>
          <a:p>
            <a:pPr indent="-368300" lvl="0" marL="457200" rtl="0" algn="l">
              <a:lnSpc>
                <a:spcPct val="115000"/>
              </a:lnSpc>
              <a:spcBef>
                <a:spcPts val="0"/>
              </a:spcBef>
              <a:spcAft>
                <a:spcPts val="0"/>
              </a:spcAft>
              <a:buClr>
                <a:schemeClr val="dk1"/>
              </a:buClr>
              <a:buSzPts val="2200"/>
              <a:buFont typeface="Times New Roman"/>
              <a:buChar char="●"/>
            </a:pPr>
            <a:r>
              <a:rPr lang="en" sz="2200">
                <a:solidFill>
                  <a:schemeClr val="dk1"/>
                </a:solidFill>
                <a:latin typeface="Times New Roman"/>
                <a:ea typeface="Times New Roman"/>
                <a:cs typeface="Times New Roman"/>
                <a:sym typeface="Times New Roman"/>
              </a:rPr>
              <a:t>Hypercalciuria </a:t>
            </a:r>
            <a:endParaRPr sz="2200">
              <a:solidFill>
                <a:schemeClr val="dk1"/>
              </a:solidFill>
              <a:latin typeface="Times New Roman"/>
              <a:ea typeface="Times New Roman"/>
              <a:cs typeface="Times New Roman"/>
              <a:sym typeface="Times New Roman"/>
            </a:endParaRPr>
          </a:p>
          <a:p>
            <a:pPr indent="-368300" lvl="0" marL="457200" rtl="0" algn="l">
              <a:lnSpc>
                <a:spcPct val="115000"/>
              </a:lnSpc>
              <a:spcBef>
                <a:spcPts val="0"/>
              </a:spcBef>
              <a:spcAft>
                <a:spcPts val="0"/>
              </a:spcAft>
              <a:buClr>
                <a:schemeClr val="dk1"/>
              </a:buClr>
              <a:buSzPts val="2200"/>
              <a:buFont typeface="Times New Roman"/>
              <a:buChar char="●"/>
            </a:pPr>
            <a:r>
              <a:rPr lang="en" sz="2200">
                <a:solidFill>
                  <a:schemeClr val="dk1"/>
                </a:solidFill>
                <a:latin typeface="Times New Roman"/>
                <a:ea typeface="Times New Roman"/>
                <a:cs typeface="Times New Roman"/>
                <a:sym typeface="Times New Roman"/>
              </a:rPr>
              <a:t>Calcium containing stones in kidney </a:t>
            </a:r>
            <a:r>
              <a:rPr lang="en" sz="2200">
                <a:solidFill>
                  <a:srgbClr val="8E7CC3"/>
                </a:solidFill>
                <a:latin typeface="Times New Roman"/>
                <a:ea typeface="Times New Roman"/>
                <a:cs typeface="Times New Roman"/>
                <a:sym typeface="Times New Roman"/>
              </a:rPr>
              <a:t>(calcium phosphate stones most common</a:t>
            </a:r>
            <a:endParaRPr sz="2200">
              <a:solidFill>
                <a:schemeClr val="dk1"/>
              </a:solidFill>
              <a:latin typeface="Times New Roman"/>
              <a:ea typeface="Times New Roman"/>
              <a:cs typeface="Times New Roman"/>
              <a:sym typeface="Times New Roman"/>
            </a:endParaRPr>
          </a:p>
          <a:p>
            <a:pPr indent="-368300" lvl="0" marL="457200" rtl="0" algn="l">
              <a:lnSpc>
                <a:spcPct val="115000"/>
              </a:lnSpc>
              <a:spcBef>
                <a:spcPts val="0"/>
              </a:spcBef>
              <a:spcAft>
                <a:spcPts val="0"/>
              </a:spcAft>
              <a:buClr>
                <a:srgbClr val="45818E"/>
              </a:buClr>
              <a:buSzPts val="2200"/>
              <a:buFont typeface="Times New Roman"/>
              <a:buChar char="●"/>
            </a:pPr>
            <a:r>
              <a:rPr lang="en" sz="2200">
                <a:solidFill>
                  <a:srgbClr val="45818E"/>
                </a:solidFill>
                <a:latin typeface="Times New Roman"/>
                <a:ea typeface="Times New Roman"/>
                <a:cs typeface="Times New Roman"/>
                <a:sym typeface="Times New Roman"/>
              </a:rPr>
              <a:t>Demineralisation of bone: multiple bone cysts (osteitis fibrosa cystica) </a:t>
            </a:r>
            <a:endParaRPr sz="2200">
              <a:solidFill>
                <a:srgbClr val="45818E"/>
              </a:solidFill>
              <a:latin typeface="Times New Roman"/>
              <a:ea typeface="Times New Roman"/>
              <a:cs typeface="Times New Roman"/>
              <a:sym typeface="Times New Roman"/>
            </a:endParaRPr>
          </a:p>
          <a:p>
            <a:pPr indent="-368300" lvl="0" marL="457200" rtl="0" algn="l">
              <a:lnSpc>
                <a:spcPct val="115000"/>
              </a:lnSpc>
              <a:spcBef>
                <a:spcPts val="0"/>
              </a:spcBef>
              <a:spcAft>
                <a:spcPts val="0"/>
              </a:spcAft>
              <a:buClr>
                <a:schemeClr val="dk1"/>
              </a:buClr>
              <a:buSzPts val="2200"/>
              <a:buFont typeface="Times New Roman"/>
              <a:buChar char="●"/>
            </a:pPr>
            <a:r>
              <a:rPr lang="en" sz="2200">
                <a:solidFill>
                  <a:srgbClr val="B45F06"/>
                </a:solidFill>
                <a:latin typeface="Times New Roman"/>
                <a:ea typeface="Times New Roman"/>
                <a:cs typeface="Times New Roman"/>
                <a:sym typeface="Times New Roman"/>
              </a:rPr>
              <a:t>Easily </a:t>
            </a:r>
            <a:r>
              <a:rPr lang="en" sz="2200">
                <a:solidFill>
                  <a:srgbClr val="45818E"/>
                </a:solidFill>
                <a:latin typeface="Times New Roman"/>
                <a:ea typeface="Times New Roman"/>
                <a:cs typeface="Times New Roman"/>
                <a:sym typeface="Times New Roman"/>
              </a:rPr>
              <a:t>broken bones </a:t>
            </a:r>
            <a:endParaRPr sz="2200">
              <a:solidFill>
                <a:srgbClr val="45818E"/>
              </a:solidFill>
              <a:latin typeface="Times New Roman"/>
              <a:ea typeface="Times New Roman"/>
              <a:cs typeface="Times New Roman"/>
              <a:sym typeface="Times New Roman"/>
            </a:endParaRPr>
          </a:p>
          <a:p>
            <a:pPr indent="-368300" lvl="0" marL="457200" rtl="0" algn="l">
              <a:lnSpc>
                <a:spcPct val="115000"/>
              </a:lnSpc>
              <a:spcBef>
                <a:spcPts val="0"/>
              </a:spcBef>
              <a:spcAft>
                <a:spcPts val="0"/>
              </a:spcAft>
              <a:buClr>
                <a:srgbClr val="45818E"/>
              </a:buClr>
              <a:buSzPts val="2200"/>
              <a:buFont typeface="Times New Roman"/>
              <a:buChar char="●"/>
            </a:pPr>
            <a:r>
              <a:rPr lang="en" sz="2200">
                <a:solidFill>
                  <a:srgbClr val="45818E"/>
                </a:solidFill>
                <a:latin typeface="Times New Roman"/>
                <a:ea typeface="Times New Roman"/>
                <a:cs typeface="Times New Roman"/>
                <a:sym typeface="Times New Roman"/>
              </a:rPr>
              <a:t>↑ Alkaline phosphatase</a:t>
            </a:r>
            <a:r>
              <a:rPr baseline="30000" lang="en" sz="2200">
                <a:solidFill>
                  <a:srgbClr val="45818E"/>
                </a:solidFill>
                <a:latin typeface="Times New Roman"/>
                <a:ea typeface="Times New Roman"/>
                <a:cs typeface="Times New Roman"/>
                <a:sym typeface="Times New Roman"/>
              </a:rPr>
              <a:t>3</a:t>
            </a:r>
            <a:endParaRPr baseline="30000" sz="2200">
              <a:solidFill>
                <a:srgbClr val="45818E"/>
              </a:solidFill>
              <a:latin typeface="Times New Roman"/>
              <a:ea typeface="Times New Roman"/>
              <a:cs typeface="Times New Roman"/>
              <a:sym typeface="Times New Roman"/>
            </a:endParaRPr>
          </a:p>
          <a:p>
            <a:pPr indent="-368300" lvl="0" marL="457200" rtl="0" algn="l">
              <a:lnSpc>
                <a:spcPct val="115000"/>
              </a:lnSpc>
              <a:spcBef>
                <a:spcPts val="0"/>
              </a:spcBef>
              <a:spcAft>
                <a:spcPts val="0"/>
              </a:spcAft>
              <a:buClr>
                <a:srgbClr val="45818E"/>
              </a:buClr>
              <a:buSzPts val="2200"/>
              <a:buFont typeface="Times New Roman"/>
              <a:buChar char="●"/>
            </a:pPr>
            <a:r>
              <a:rPr lang="en" sz="2200">
                <a:solidFill>
                  <a:srgbClr val="45818E"/>
                </a:solidFill>
                <a:latin typeface="Times New Roman"/>
                <a:ea typeface="Times New Roman"/>
                <a:cs typeface="Times New Roman"/>
                <a:sym typeface="Times New Roman"/>
              </a:rPr>
              <a:t>CNS &amp; Peripheral nervous system depression</a:t>
            </a:r>
            <a:endParaRPr sz="2200">
              <a:solidFill>
                <a:srgbClr val="45818E"/>
              </a:solidFill>
              <a:latin typeface="Times New Roman"/>
              <a:ea typeface="Times New Roman"/>
              <a:cs typeface="Times New Roman"/>
              <a:sym typeface="Times New Roman"/>
            </a:endParaRPr>
          </a:p>
          <a:p>
            <a:pPr indent="-368300" lvl="0" marL="457200" rtl="0" algn="l">
              <a:lnSpc>
                <a:spcPct val="115000"/>
              </a:lnSpc>
              <a:spcBef>
                <a:spcPts val="0"/>
              </a:spcBef>
              <a:spcAft>
                <a:spcPts val="0"/>
              </a:spcAft>
              <a:buClr>
                <a:srgbClr val="45818E"/>
              </a:buClr>
              <a:buSzPts val="2200"/>
              <a:buFont typeface="Times New Roman"/>
              <a:buChar char="●"/>
            </a:pPr>
            <a:r>
              <a:rPr lang="en" sz="2200">
                <a:solidFill>
                  <a:srgbClr val="45818E"/>
                </a:solidFill>
                <a:latin typeface="Times New Roman"/>
                <a:ea typeface="Times New Roman"/>
                <a:cs typeface="Times New Roman"/>
                <a:sym typeface="Times New Roman"/>
              </a:rPr>
              <a:t>Muscle weakness </a:t>
            </a:r>
            <a:endParaRPr sz="2200">
              <a:solidFill>
                <a:srgbClr val="45818E"/>
              </a:solidFill>
              <a:latin typeface="Times New Roman"/>
              <a:ea typeface="Times New Roman"/>
              <a:cs typeface="Times New Roman"/>
              <a:sym typeface="Times New Roman"/>
            </a:endParaRPr>
          </a:p>
          <a:p>
            <a:pPr indent="-368300" lvl="0" marL="457200" rtl="0" algn="l">
              <a:lnSpc>
                <a:spcPct val="115000"/>
              </a:lnSpc>
              <a:spcBef>
                <a:spcPts val="0"/>
              </a:spcBef>
              <a:spcAft>
                <a:spcPts val="0"/>
              </a:spcAft>
              <a:buClr>
                <a:srgbClr val="45818E"/>
              </a:buClr>
              <a:buSzPts val="2200"/>
              <a:buFont typeface="Times New Roman"/>
              <a:buChar char="●"/>
            </a:pPr>
            <a:r>
              <a:rPr lang="en" sz="2200">
                <a:solidFill>
                  <a:srgbClr val="45818E"/>
                </a:solidFill>
                <a:latin typeface="Times New Roman"/>
                <a:ea typeface="Times New Roman"/>
                <a:cs typeface="Times New Roman"/>
                <a:sym typeface="Times New Roman"/>
              </a:rPr>
              <a:t>Constipation, Abdominal pain </a:t>
            </a:r>
            <a:endParaRPr sz="2200">
              <a:solidFill>
                <a:srgbClr val="45818E"/>
              </a:solidFill>
              <a:latin typeface="Times New Roman"/>
              <a:ea typeface="Times New Roman"/>
              <a:cs typeface="Times New Roman"/>
              <a:sym typeface="Times New Roman"/>
            </a:endParaRPr>
          </a:p>
          <a:p>
            <a:pPr indent="-368300" lvl="0" marL="457200" rtl="0" algn="l">
              <a:lnSpc>
                <a:spcPct val="115000"/>
              </a:lnSpc>
              <a:spcBef>
                <a:spcPts val="0"/>
              </a:spcBef>
              <a:spcAft>
                <a:spcPts val="0"/>
              </a:spcAft>
              <a:buClr>
                <a:srgbClr val="45818E"/>
              </a:buClr>
              <a:buSzPts val="2200"/>
              <a:buFont typeface="Times New Roman"/>
              <a:buChar char="●"/>
            </a:pPr>
            <a:r>
              <a:rPr lang="en" sz="2200">
                <a:solidFill>
                  <a:srgbClr val="45818E"/>
                </a:solidFill>
                <a:latin typeface="Times New Roman"/>
                <a:ea typeface="Times New Roman"/>
                <a:cs typeface="Times New Roman"/>
                <a:sym typeface="Times New Roman"/>
              </a:rPr>
              <a:t>Peptic ulcer </a:t>
            </a:r>
            <a:endParaRPr sz="2200">
              <a:solidFill>
                <a:srgbClr val="45818E"/>
              </a:solidFill>
              <a:latin typeface="Times New Roman"/>
              <a:ea typeface="Times New Roman"/>
              <a:cs typeface="Times New Roman"/>
              <a:sym typeface="Times New Roman"/>
            </a:endParaRPr>
          </a:p>
          <a:p>
            <a:pPr indent="-368300" lvl="0" marL="457200" rtl="0" algn="l">
              <a:lnSpc>
                <a:spcPct val="115000"/>
              </a:lnSpc>
              <a:spcBef>
                <a:spcPts val="0"/>
              </a:spcBef>
              <a:spcAft>
                <a:spcPts val="0"/>
              </a:spcAft>
              <a:buClr>
                <a:srgbClr val="45818E"/>
              </a:buClr>
              <a:buSzPts val="2200"/>
              <a:buFont typeface="Times New Roman"/>
              <a:buChar char="●"/>
            </a:pPr>
            <a:r>
              <a:rPr lang="en" sz="2200">
                <a:solidFill>
                  <a:srgbClr val="45818E"/>
                </a:solidFill>
                <a:latin typeface="Times New Roman"/>
                <a:ea typeface="Times New Roman"/>
                <a:cs typeface="Times New Roman"/>
                <a:sym typeface="Times New Roman"/>
              </a:rPr>
              <a:t>Decrease appetite </a:t>
            </a:r>
            <a:endParaRPr sz="2200">
              <a:solidFill>
                <a:srgbClr val="45818E"/>
              </a:solidFill>
              <a:latin typeface="Times New Roman"/>
              <a:ea typeface="Times New Roman"/>
              <a:cs typeface="Times New Roman"/>
              <a:sym typeface="Times New Roman"/>
            </a:endParaRPr>
          </a:p>
          <a:p>
            <a:pPr indent="-368300" lvl="0" marL="457200" rtl="0" algn="l">
              <a:lnSpc>
                <a:spcPct val="115000"/>
              </a:lnSpc>
              <a:spcBef>
                <a:spcPts val="0"/>
              </a:spcBef>
              <a:spcAft>
                <a:spcPts val="0"/>
              </a:spcAft>
              <a:buClr>
                <a:srgbClr val="45818E"/>
              </a:buClr>
              <a:buSzPts val="2200"/>
              <a:buFont typeface="Times New Roman"/>
              <a:buChar char="●"/>
            </a:pPr>
            <a:r>
              <a:rPr lang="en" sz="2200">
                <a:solidFill>
                  <a:srgbClr val="45818E"/>
                </a:solidFill>
                <a:latin typeface="Times New Roman"/>
                <a:ea typeface="Times New Roman"/>
                <a:cs typeface="Times New Roman"/>
                <a:sym typeface="Times New Roman"/>
              </a:rPr>
              <a:t>Depressed relaxation of the heart during systole.</a:t>
            </a:r>
            <a:endParaRPr sz="2200">
              <a:solidFill>
                <a:srgbClr val="45818E"/>
              </a:solidFill>
              <a:latin typeface="Times New Roman"/>
              <a:ea typeface="Times New Roman"/>
              <a:cs typeface="Times New Roman"/>
              <a:sym typeface="Times New Roman"/>
            </a:endParaRPr>
          </a:p>
          <a:p>
            <a:pPr indent="-368300" lvl="0" marL="457200" rtl="0" algn="l">
              <a:lnSpc>
                <a:spcPct val="115000"/>
              </a:lnSpc>
              <a:spcBef>
                <a:spcPts val="0"/>
              </a:spcBef>
              <a:spcAft>
                <a:spcPts val="0"/>
              </a:spcAft>
              <a:buClr>
                <a:srgbClr val="45818E"/>
              </a:buClr>
              <a:buSzPts val="2200"/>
              <a:buFont typeface="Times New Roman"/>
              <a:buChar char="●"/>
            </a:pPr>
            <a:r>
              <a:rPr lang="en" sz="2200">
                <a:solidFill>
                  <a:srgbClr val="45818E"/>
                </a:solidFill>
                <a:latin typeface="Times New Roman"/>
                <a:ea typeface="Times New Roman"/>
                <a:cs typeface="Times New Roman"/>
                <a:sym typeface="Times New Roman"/>
              </a:rPr>
              <a:t>Parathyroid poisoning: Precipitation of calcium in soft tissues occur when Ca</a:t>
            </a:r>
            <a:r>
              <a:rPr baseline="30000" lang="en" sz="2200">
                <a:solidFill>
                  <a:srgbClr val="45818E"/>
                </a:solidFill>
                <a:latin typeface="Times New Roman"/>
                <a:ea typeface="Times New Roman"/>
                <a:cs typeface="Times New Roman"/>
                <a:sym typeface="Times New Roman"/>
              </a:rPr>
              <a:t>2+ </a:t>
            </a:r>
            <a:r>
              <a:rPr lang="en" sz="2200">
                <a:solidFill>
                  <a:srgbClr val="45818E"/>
                </a:solidFill>
                <a:latin typeface="Times New Roman"/>
                <a:ea typeface="Times New Roman"/>
                <a:cs typeface="Times New Roman"/>
                <a:sym typeface="Times New Roman"/>
              </a:rPr>
              <a:t>&gt; 17 mg/dl</a:t>
            </a:r>
            <a:r>
              <a:rPr lang="en" sz="2200">
                <a:latin typeface="Times New Roman"/>
                <a:ea typeface="Times New Roman"/>
                <a:cs typeface="Times New Roman"/>
                <a:sym typeface="Times New Roman"/>
              </a:rPr>
              <a:t> </a:t>
            </a:r>
            <a:r>
              <a:rPr lang="en" sz="2200">
                <a:solidFill>
                  <a:srgbClr val="B45F06"/>
                </a:solidFill>
                <a:latin typeface="Times New Roman"/>
                <a:ea typeface="Times New Roman"/>
                <a:cs typeface="Times New Roman"/>
                <a:sym typeface="Times New Roman"/>
              </a:rPr>
              <a:t>leading to </a:t>
            </a:r>
            <a:r>
              <a:rPr lang="en" sz="2200">
                <a:solidFill>
                  <a:srgbClr val="45818E"/>
                </a:solidFill>
                <a:latin typeface="Times New Roman"/>
                <a:ea typeface="Times New Roman"/>
                <a:cs typeface="Times New Roman"/>
                <a:sym typeface="Times New Roman"/>
              </a:rPr>
              <a:t>death.</a:t>
            </a:r>
            <a:endParaRPr sz="2200">
              <a:solidFill>
                <a:srgbClr val="45818E"/>
              </a:solidFill>
              <a:latin typeface="Times New Roman"/>
              <a:ea typeface="Times New Roman"/>
              <a:cs typeface="Times New Roman"/>
              <a:sym typeface="Times New Roman"/>
            </a:endParaRPr>
          </a:p>
          <a:p>
            <a:pPr indent="0" lvl="0" marL="0" rtl="0" algn="l">
              <a:lnSpc>
                <a:spcPct val="115000"/>
              </a:lnSpc>
              <a:spcBef>
                <a:spcPts val="0"/>
              </a:spcBef>
              <a:spcAft>
                <a:spcPts val="0"/>
              </a:spcAft>
              <a:buNone/>
            </a:pPr>
            <a:r>
              <a:t/>
            </a:r>
            <a:endParaRPr sz="2200">
              <a:solidFill>
                <a:srgbClr val="8E7CC3"/>
              </a:solidFill>
              <a:latin typeface="Times New Roman"/>
              <a:ea typeface="Times New Roman"/>
              <a:cs typeface="Times New Roman"/>
              <a:sym typeface="Times New Roman"/>
            </a:endParaRPr>
          </a:p>
        </p:txBody>
      </p:sp>
      <p:sp>
        <p:nvSpPr>
          <p:cNvPr id="570" name="Google Shape;570;p35"/>
          <p:cNvSpPr/>
          <p:nvPr/>
        </p:nvSpPr>
        <p:spPr>
          <a:xfrm>
            <a:off x="205375" y="6090782"/>
            <a:ext cx="592500" cy="7451400"/>
          </a:xfrm>
          <a:prstGeom prst="rect">
            <a:avLst/>
          </a:prstGeom>
          <a:solidFill>
            <a:srgbClr val="FFE5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1" name="Google Shape;571;p35"/>
          <p:cNvSpPr txBox="1"/>
          <p:nvPr/>
        </p:nvSpPr>
        <p:spPr>
          <a:xfrm rot="-5400000">
            <a:off x="-1759775" y="9699574"/>
            <a:ext cx="4507500" cy="462600"/>
          </a:xfrm>
          <a:prstGeom prst="rect">
            <a:avLst/>
          </a:prstGeom>
          <a:noFill/>
          <a:ln>
            <a:noFill/>
          </a:ln>
        </p:spPr>
        <p:txBody>
          <a:bodyPr anchorCtr="0" anchor="ctr" bIns="242375" lIns="242375" spcFirstLastPara="1" rIns="242375" wrap="square" tIns="242375">
            <a:noAutofit/>
          </a:bodyPr>
          <a:lstStyle/>
          <a:p>
            <a:pPr indent="0" lvl="0" marL="0" rtl="0" algn="ctr">
              <a:spcBef>
                <a:spcPts val="0"/>
              </a:spcBef>
              <a:spcAft>
                <a:spcPts val="0"/>
              </a:spcAft>
              <a:buNone/>
            </a:pPr>
            <a:r>
              <a:rPr b="1" lang="en" sz="2600">
                <a:latin typeface="Merriweather"/>
                <a:ea typeface="Merriweather"/>
                <a:cs typeface="Merriweather"/>
                <a:sym typeface="Merriweather"/>
              </a:rPr>
              <a:t>Primary</a:t>
            </a:r>
            <a:r>
              <a:rPr b="1" baseline="30000" lang="en" sz="2600">
                <a:latin typeface="Merriweather"/>
                <a:ea typeface="Merriweather"/>
                <a:cs typeface="Merriweather"/>
                <a:sym typeface="Merriweather"/>
              </a:rPr>
              <a:t>1</a:t>
            </a:r>
            <a:endParaRPr baseline="30000" sz="3200">
              <a:latin typeface="Oswald"/>
              <a:ea typeface="Oswald"/>
              <a:cs typeface="Oswald"/>
              <a:sym typeface="Oswald"/>
            </a:endParaRPr>
          </a:p>
        </p:txBody>
      </p:sp>
      <p:sp>
        <p:nvSpPr>
          <p:cNvPr id="572" name="Google Shape;572;p35"/>
          <p:cNvSpPr/>
          <p:nvPr/>
        </p:nvSpPr>
        <p:spPr>
          <a:xfrm>
            <a:off x="0" y="370466"/>
            <a:ext cx="11331900" cy="699600"/>
          </a:xfrm>
          <a:prstGeom prst="rect">
            <a:avLst/>
          </a:prstGeom>
          <a:solidFill>
            <a:srgbClr val="F1C232"/>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573" name="Google Shape;573;p35"/>
          <p:cNvSpPr/>
          <p:nvPr/>
        </p:nvSpPr>
        <p:spPr>
          <a:xfrm>
            <a:off x="656616" y="370511"/>
            <a:ext cx="273300" cy="699600"/>
          </a:xfrm>
          <a:prstGeom prst="rect">
            <a:avLst/>
          </a:prstGeom>
          <a:solidFill>
            <a:srgbClr val="FFFFFF"/>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574" name="Google Shape;574;p35"/>
          <p:cNvSpPr txBox="1"/>
          <p:nvPr/>
        </p:nvSpPr>
        <p:spPr>
          <a:xfrm>
            <a:off x="11409324" y="360125"/>
            <a:ext cx="3652800" cy="964200"/>
          </a:xfrm>
          <a:prstGeom prst="rect">
            <a:avLst/>
          </a:prstGeom>
          <a:noFill/>
          <a:ln>
            <a:noFill/>
          </a:ln>
        </p:spPr>
        <p:txBody>
          <a:bodyPr anchorCtr="0" anchor="t" bIns="58200" lIns="58200" spcFirstLastPara="1" rIns="58200" wrap="square" tIns="58200">
            <a:noAutofit/>
          </a:bodyPr>
          <a:lstStyle/>
          <a:p>
            <a:pPr indent="0" lvl="0" marL="0" rtl="0" algn="l">
              <a:spcBef>
                <a:spcPts val="0"/>
              </a:spcBef>
              <a:spcAft>
                <a:spcPts val="0"/>
              </a:spcAft>
              <a:buNone/>
            </a:pPr>
            <a:r>
              <a:rPr lang="en" sz="3500">
                <a:latin typeface="Oswald"/>
                <a:ea typeface="Oswald"/>
                <a:cs typeface="Oswald"/>
                <a:sym typeface="Oswald"/>
              </a:rPr>
              <a:t>Lecture Nine </a:t>
            </a:r>
            <a:endParaRPr sz="3500">
              <a:latin typeface="Oswald"/>
              <a:ea typeface="Oswald"/>
              <a:cs typeface="Oswald"/>
              <a:sym typeface="Oswald"/>
            </a:endParaRPr>
          </a:p>
        </p:txBody>
      </p:sp>
      <p:sp>
        <p:nvSpPr>
          <p:cNvPr id="575" name="Google Shape;575;p35"/>
          <p:cNvSpPr txBox="1"/>
          <p:nvPr/>
        </p:nvSpPr>
        <p:spPr>
          <a:xfrm>
            <a:off x="929925" y="370476"/>
            <a:ext cx="11277600" cy="69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3200">
                <a:solidFill>
                  <a:srgbClr val="FFFFFF"/>
                </a:solidFill>
                <a:latin typeface="Oswald"/>
                <a:ea typeface="Oswald"/>
                <a:cs typeface="Oswald"/>
                <a:sym typeface="Oswald"/>
              </a:rPr>
              <a:t>HYPO AND HYPERPARATHYROIDISM</a:t>
            </a:r>
            <a:endParaRPr sz="3200">
              <a:solidFill>
                <a:srgbClr val="FFFFFF"/>
              </a:solidFill>
              <a:latin typeface="Oswald"/>
              <a:ea typeface="Oswald"/>
              <a:cs typeface="Oswald"/>
              <a:sym typeface="Oswald"/>
            </a:endParaRPr>
          </a:p>
        </p:txBody>
      </p:sp>
      <p:sp>
        <p:nvSpPr>
          <p:cNvPr id="576" name="Google Shape;576;p35"/>
          <p:cNvSpPr txBox="1"/>
          <p:nvPr/>
        </p:nvSpPr>
        <p:spPr>
          <a:xfrm>
            <a:off x="52729" y="397800"/>
            <a:ext cx="603900" cy="699600"/>
          </a:xfrm>
          <a:prstGeom prst="rect">
            <a:avLst/>
          </a:prstGeom>
          <a:noFill/>
          <a:ln>
            <a:noFill/>
          </a:ln>
        </p:spPr>
        <p:txBody>
          <a:bodyPr anchorCtr="0" anchor="t" bIns="58200" lIns="58200" spcFirstLastPara="1" rIns="58200" wrap="square" tIns="58200">
            <a:noAutofit/>
          </a:bodyPr>
          <a:lstStyle/>
          <a:p>
            <a:pPr indent="0" lvl="0" marL="0" rtl="0" algn="l">
              <a:spcBef>
                <a:spcPts val="0"/>
              </a:spcBef>
              <a:spcAft>
                <a:spcPts val="0"/>
              </a:spcAft>
              <a:buNone/>
            </a:pPr>
            <a:r>
              <a:rPr lang="en" sz="3600">
                <a:solidFill>
                  <a:srgbClr val="FFFFFF"/>
                </a:solidFill>
                <a:latin typeface="Oswald"/>
                <a:ea typeface="Oswald"/>
                <a:cs typeface="Oswald"/>
                <a:sym typeface="Oswald"/>
              </a:rPr>
              <a:t>10</a:t>
            </a:r>
            <a:endParaRPr sz="3600">
              <a:solidFill>
                <a:srgbClr val="FFFFFF"/>
              </a:solidFill>
              <a:latin typeface="Oswald"/>
              <a:ea typeface="Oswald"/>
              <a:cs typeface="Oswald"/>
              <a:sym typeface="Oswald"/>
            </a:endParaRPr>
          </a:p>
        </p:txBody>
      </p:sp>
      <p:sp>
        <p:nvSpPr>
          <p:cNvPr id="577" name="Google Shape;577;p35"/>
          <p:cNvSpPr txBox="1"/>
          <p:nvPr/>
        </p:nvSpPr>
        <p:spPr>
          <a:xfrm>
            <a:off x="-16800" y="17662524"/>
            <a:ext cx="3817800" cy="699600"/>
          </a:xfrm>
          <a:prstGeom prst="rect">
            <a:avLst/>
          </a:prstGeom>
          <a:noFill/>
          <a:ln>
            <a:noFill/>
          </a:ln>
        </p:spPr>
        <p:txBody>
          <a:bodyPr anchorCtr="0" anchor="t" bIns="58200" lIns="58200" spcFirstLastPara="1" rIns="58200" wrap="square" tIns="58200">
            <a:noAutofit/>
          </a:bodyPr>
          <a:lstStyle/>
          <a:p>
            <a:pPr indent="0" lvl="0" marL="0" rtl="0" algn="l">
              <a:spcBef>
                <a:spcPts val="0"/>
              </a:spcBef>
              <a:spcAft>
                <a:spcPts val="0"/>
              </a:spcAft>
              <a:buNone/>
            </a:pPr>
            <a:r>
              <a:rPr lang="en" sz="2400">
                <a:solidFill>
                  <a:srgbClr val="FFFFFF"/>
                </a:solidFill>
                <a:latin typeface="Verdana"/>
                <a:ea typeface="Verdana"/>
                <a:cs typeface="Verdana"/>
                <a:sym typeface="Verdana"/>
              </a:rPr>
              <a:t>Footnotes</a:t>
            </a:r>
            <a:endParaRPr sz="2400">
              <a:solidFill>
                <a:srgbClr val="FFFFFF"/>
              </a:solidFill>
              <a:latin typeface="Verdana"/>
              <a:ea typeface="Verdana"/>
              <a:cs typeface="Verdana"/>
              <a:sym typeface="Verdana"/>
            </a:endParaRPr>
          </a:p>
        </p:txBody>
      </p:sp>
      <p:sp>
        <p:nvSpPr>
          <p:cNvPr id="578" name="Google Shape;578;p35"/>
          <p:cNvSpPr/>
          <p:nvPr/>
        </p:nvSpPr>
        <p:spPr>
          <a:xfrm>
            <a:off x="528300" y="17662516"/>
            <a:ext cx="13585500" cy="433500"/>
          </a:xfrm>
          <a:prstGeom prst="rect">
            <a:avLst/>
          </a:prstGeom>
          <a:solidFill>
            <a:srgbClr val="F1C232"/>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Clr>
                <a:schemeClr val="dk1"/>
              </a:buClr>
              <a:buSzPts val="1100"/>
              <a:buFont typeface="Arial"/>
              <a:buNone/>
            </a:pPr>
            <a:r>
              <a:rPr lang="en" sz="2500">
                <a:solidFill>
                  <a:schemeClr val="lt1"/>
                </a:solidFill>
                <a:latin typeface="Oswald"/>
                <a:ea typeface="Oswald"/>
                <a:cs typeface="Oswald"/>
                <a:sym typeface="Oswald"/>
              </a:rPr>
              <a:t>FOOTNOTES</a:t>
            </a:r>
            <a:endParaRPr/>
          </a:p>
        </p:txBody>
      </p:sp>
      <p:sp>
        <p:nvSpPr>
          <p:cNvPr id="579" name="Google Shape;579;p35"/>
          <p:cNvSpPr/>
          <p:nvPr/>
        </p:nvSpPr>
        <p:spPr>
          <a:xfrm>
            <a:off x="-16800" y="17662516"/>
            <a:ext cx="468600" cy="433500"/>
          </a:xfrm>
          <a:prstGeom prst="rect">
            <a:avLst/>
          </a:prstGeom>
          <a:solidFill>
            <a:srgbClr val="666666"/>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580" name="Google Shape;580;p35"/>
          <p:cNvSpPr/>
          <p:nvPr/>
        </p:nvSpPr>
        <p:spPr>
          <a:xfrm>
            <a:off x="8774122" y="6231134"/>
            <a:ext cx="4953300" cy="7373400"/>
          </a:xfrm>
          <a:prstGeom prst="round1Rect">
            <a:avLst>
              <a:gd fmla="val 16667" name="adj"/>
            </a:avLst>
          </a:prstGeom>
          <a:noFill/>
          <a:ln cap="flat" cmpd="sng" w="9525">
            <a:solidFill>
              <a:srgbClr val="FFE599"/>
            </a:solidFill>
            <a:prstDash val="solid"/>
            <a:round/>
            <a:headEnd len="sm" w="sm" type="none"/>
            <a:tailEnd len="sm" w="sm" type="none"/>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b="1" lang="en" sz="2200">
                <a:latin typeface="Times New Roman"/>
                <a:ea typeface="Times New Roman"/>
                <a:cs typeface="Times New Roman"/>
                <a:sym typeface="Times New Roman"/>
              </a:rPr>
              <a:t>(due to ↓ Ca</a:t>
            </a:r>
            <a:r>
              <a:rPr b="1" baseline="30000" lang="en" sz="2200">
                <a:latin typeface="Times New Roman"/>
                <a:ea typeface="Times New Roman"/>
                <a:cs typeface="Times New Roman"/>
                <a:sym typeface="Times New Roman"/>
              </a:rPr>
              <a:t>2+</a:t>
            </a:r>
            <a:r>
              <a:rPr b="1" lang="en" sz="2200">
                <a:latin typeface="Times New Roman"/>
                <a:ea typeface="Times New Roman"/>
                <a:cs typeface="Times New Roman"/>
                <a:sym typeface="Times New Roman"/>
              </a:rPr>
              <a:t> in ECF </a:t>
            </a:r>
            <a:r>
              <a:rPr lang="en" sz="2200">
                <a:solidFill>
                  <a:srgbClr val="B45F06"/>
                </a:solidFill>
                <a:latin typeface="Times New Roman"/>
                <a:ea typeface="Times New Roman"/>
                <a:cs typeface="Times New Roman"/>
                <a:sym typeface="Times New Roman"/>
              </a:rPr>
              <a:t>→ ↑ PTH → ↑ Ca</a:t>
            </a:r>
            <a:r>
              <a:rPr baseline="30000" lang="en" sz="2200">
                <a:solidFill>
                  <a:srgbClr val="B45F06"/>
                </a:solidFill>
                <a:latin typeface="Times New Roman"/>
                <a:ea typeface="Times New Roman"/>
                <a:cs typeface="Times New Roman"/>
                <a:sym typeface="Times New Roman"/>
              </a:rPr>
              <a:t>2+</a:t>
            </a:r>
            <a:r>
              <a:rPr b="1" lang="en" sz="2200">
                <a:latin typeface="Times New Roman"/>
                <a:ea typeface="Times New Roman"/>
                <a:cs typeface="Times New Roman"/>
                <a:sym typeface="Times New Roman"/>
              </a:rPr>
              <a:t>) </a:t>
            </a:r>
            <a:endParaRPr b="1" sz="2200">
              <a:latin typeface="Times New Roman"/>
              <a:ea typeface="Times New Roman"/>
              <a:cs typeface="Times New Roman"/>
              <a:sym typeface="Times New Roman"/>
            </a:endParaRPr>
          </a:p>
          <a:p>
            <a:pPr indent="0" lvl="0" marL="0" rtl="0" algn="l">
              <a:lnSpc>
                <a:spcPct val="115000"/>
              </a:lnSpc>
              <a:spcBef>
                <a:spcPts val="0"/>
              </a:spcBef>
              <a:spcAft>
                <a:spcPts val="0"/>
              </a:spcAft>
              <a:buNone/>
            </a:pPr>
            <a:r>
              <a:rPr b="1" lang="en">
                <a:solidFill>
                  <a:srgbClr val="B45F06"/>
                </a:solidFill>
                <a:latin typeface="Times New Roman"/>
                <a:ea typeface="Times New Roman"/>
                <a:cs typeface="Times New Roman"/>
                <a:sym typeface="Times New Roman"/>
              </a:rPr>
              <a:t>In </a:t>
            </a:r>
            <a:r>
              <a:rPr b="1" lang="en">
                <a:solidFill>
                  <a:srgbClr val="B45F06"/>
                </a:solidFill>
                <a:latin typeface="Times New Roman"/>
                <a:ea typeface="Times New Roman"/>
                <a:cs typeface="Times New Roman"/>
                <a:sym typeface="Times New Roman"/>
              </a:rPr>
              <a:t>secondary hyperparathyroidism the cause usually leaves the gland intact, like vitamin D deficiency, which as we remember helps in calcium absorption (without it only trace amounts will be ansorbed), therefore initially the patients present with hypocalcemia and hyperphosphatemia. As we know, vitamin D inhibits the release of PTH (Figure 8-13). So it’s deficiency will lead to excess PTH. Eventually compensation will happen. </a:t>
            </a:r>
            <a:endParaRPr b="1">
              <a:solidFill>
                <a:srgbClr val="B45F06"/>
              </a:solidFill>
              <a:latin typeface="Times New Roman"/>
              <a:ea typeface="Times New Roman"/>
              <a:cs typeface="Times New Roman"/>
              <a:sym typeface="Times New Roman"/>
            </a:endParaRPr>
          </a:p>
          <a:p>
            <a:pPr indent="0" lvl="0" marL="0" rtl="0" algn="l">
              <a:lnSpc>
                <a:spcPct val="115000"/>
              </a:lnSpc>
              <a:spcBef>
                <a:spcPts val="0"/>
              </a:spcBef>
              <a:spcAft>
                <a:spcPts val="0"/>
              </a:spcAft>
              <a:buNone/>
            </a:pPr>
            <a:r>
              <a:rPr b="1" lang="en" sz="2200">
                <a:solidFill>
                  <a:srgbClr val="45818E"/>
                </a:solidFill>
                <a:latin typeface="Times New Roman"/>
                <a:ea typeface="Times New Roman"/>
                <a:cs typeface="Times New Roman"/>
                <a:sym typeface="Times New Roman"/>
              </a:rPr>
              <a:t>Compensatory M</a:t>
            </a:r>
            <a:r>
              <a:rPr b="1" lang="en" sz="2200">
                <a:solidFill>
                  <a:srgbClr val="45818E"/>
                </a:solidFill>
                <a:latin typeface="Times New Roman"/>
                <a:ea typeface="Times New Roman"/>
                <a:cs typeface="Times New Roman"/>
                <a:sym typeface="Times New Roman"/>
              </a:rPr>
              <a:t>anifestations:</a:t>
            </a:r>
            <a:endParaRPr b="1" sz="2200">
              <a:solidFill>
                <a:srgbClr val="45818E"/>
              </a:solidFill>
              <a:latin typeface="Times New Roman"/>
              <a:ea typeface="Times New Roman"/>
              <a:cs typeface="Times New Roman"/>
              <a:sym typeface="Times New Roman"/>
            </a:endParaRPr>
          </a:p>
          <a:p>
            <a:pPr indent="-368300" lvl="0" marL="457200" rtl="0" algn="l">
              <a:lnSpc>
                <a:spcPct val="115000"/>
              </a:lnSpc>
              <a:spcBef>
                <a:spcPts val="0"/>
              </a:spcBef>
              <a:spcAft>
                <a:spcPts val="0"/>
              </a:spcAft>
              <a:buClr>
                <a:srgbClr val="45818E"/>
              </a:buClr>
              <a:buSzPts val="2200"/>
              <a:buFont typeface="Times New Roman"/>
              <a:buChar char="●"/>
            </a:pPr>
            <a:r>
              <a:rPr lang="en" sz="2200">
                <a:solidFill>
                  <a:srgbClr val="45818E"/>
                </a:solidFill>
                <a:latin typeface="Times New Roman"/>
                <a:ea typeface="Times New Roman"/>
                <a:cs typeface="Times New Roman"/>
                <a:sym typeface="Times New Roman"/>
              </a:rPr>
              <a:t>Hypercalcemia (↑ Ca</a:t>
            </a:r>
            <a:r>
              <a:rPr baseline="30000" lang="en" sz="2200">
                <a:solidFill>
                  <a:srgbClr val="45818E"/>
                </a:solidFill>
                <a:latin typeface="Times New Roman"/>
                <a:ea typeface="Times New Roman"/>
                <a:cs typeface="Times New Roman"/>
                <a:sym typeface="Times New Roman"/>
              </a:rPr>
              <a:t>2+</a:t>
            </a:r>
            <a:r>
              <a:rPr lang="en" sz="2200">
                <a:solidFill>
                  <a:srgbClr val="45818E"/>
                </a:solidFill>
                <a:latin typeface="Times New Roman"/>
                <a:ea typeface="Times New Roman"/>
                <a:cs typeface="Times New Roman"/>
                <a:sym typeface="Times New Roman"/>
              </a:rPr>
              <a:t>)</a:t>
            </a:r>
            <a:endParaRPr sz="2200">
              <a:solidFill>
                <a:srgbClr val="45818E"/>
              </a:solidFill>
              <a:latin typeface="Times New Roman"/>
              <a:ea typeface="Times New Roman"/>
              <a:cs typeface="Times New Roman"/>
              <a:sym typeface="Times New Roman"/>
            </a:endParaRPr>
          </a:p>
          <a:p>
            <a:pPr indent="-368300" lvl="0" marL="457200" rtl="0" algn="l">
              <a:lnSpc>
                <a:spcPct val="115000"/>
              </a:lnSpc>
              <a:spcBef>
                <a:spcPts val="0"/>
              </a:spcBef>
              <a:spcAft>
                <a:spcPts val="0"/>
              </a:spcAft>
              <a:buClr>
                <a:srgbClr val="45818E"/>
              </a:buClr>
              <a:buSzPts val="2200"/>
              <a:buFont typeface="Times New Roman"/>
              <a:buChar char="●"/>
            </a:pPr>
            <a:r>
              <a:rPr lang="en" sz="2200">
                <a:solidFill>
                  <a:srgbClr val="45818E"/>
                </a:solidFill>
                <a:latin typeface="Times New Roman"/>
                <a:ea typeface="Times New Roman"/>
                <a:cs typeface="Times New Roman"/>
                <a:sym typeface="Times New Roman"/>
              </a:rPr>
              <a:t>Hypophosphatemia (↓PO</a:t>
            </a:r>
            <a:r>
              <a:rPr baseline="-25000" lang="en" sz="2200">
                <a:solidFill>
                  <a:srgbClr val="45818E"/>
                </a:solidFill>
                <a:latin typeface="Times New Roman"/>
                <a:ea typeface="Times New Roman"/>
                <a:cs typeface="Times New Roman"/>
                <a:sym typeface="Times New Roman"/>
              </a:rPr>
              <a:t>4</a:t>
            </a:r>
            <a:r>
              <a:rPr baseline="30000" lang="en" sz="2200">
                <a:solidFill>
                  <a:srgbClr val="45818E"/>
                </a:solidFill>
                <a:latin typeface="Times New Roman"/>
                <a:ea typeface="Times New Roman"/>
                <a:cs typeface="Times New Roman"/>
                <a:sym typeface="Times New Roman"/>
              </a:rPr>
              <a:t>3-</a:t>
            </a:r>
            <a:r>
              <a:rPr lang="en" sz="2200">
                <a:solidFill>
                  <a:srgbClr val="45818E"/>
                </a:solidFill>
                <a:latin typeface="Times New Roman"/>
                <a:ea typeface="Times New Roman"/>
                <a:cs typeface="Times New Roman"/>
                <a:sym typeface="Times New Roman"/>
              </a:rPr>
              <a:t>) </a:t>
            </a:r>
            <a:endParaRPr sz="2200">
              <a:solidFill>
                <a:srgbClr val="45818E"/>
              </a:solidFill>
              <a:latin typeface="Times New Roman"/>
              <a:ea typeface="Times New Roman"/>
              <a:cs typeface="Times New Roman"/>
              <a:sym typeface="Times New Roman"/>
            </a:endParaRPr>
          </a:p>
          <a:p>
            <a:pPr indent="-368300" lvl="0" marL="457200" rtl="0" algn="l">
              <a:lnSpc>
                <a:spcPct val="115000"/>
              </a:lnSpc>
              <a:spcBef>
                <a:spcPts val="0"/>
              </a:spcBef>
              <a:spcAft>
                <a:spcPts val="0"/>
              </a:spcAft>
              <a:buClr>
                <a:srgbClr val="45818E"/>
              </a:buClr>
              <a:buSzPts val="2200"/>
              <a:buFont typeface="Times New Roman"/>
              <a:buChar char="●"/>
            </a:pPr>
            <a:r>
              <a:rPr lang="en" sz="2200">
                <a:solidFill>
                  <a:srgbClr val="45818E"/>
                </a:solidFill>
                <a:latin typeface="Times New Roman"/>
                <a:ea typeface="Times New Roman"/>
                <a:cs typeface="Times New Roman"/>
                <a:sym typeface="Times New Roman"/>
              </a:rPr>
              <a:t>Hypercalciuria </a:t>
            </a:r>
            <a:endParaRPr sz="2200">
              <a:solidFill>
                <a:srgbClr val="45818E"/>
              </a:solidFill>
              <a:latin typeface="Times New Roman"/>
              <a:ea typeface="Times New Roman"/>
              <a:cs typeface="Times New Roman"/>
              <a:sym typeface="Times New Roman"/>
            </a:endParaRPr>
          </a:p>
          <a:p>
            <a:pPr indent="-368300" lvl="0" marL="457200" rtl="0" algn="l">
              <a:lnSpc>
                <a:spcPct val="115000"/>
              </a:lnSpc>
              <a:spcBef>
                <a:spcPts val="0"/>
              </a:spcBef>
              <a:spcAft>
                <a:spcPts val="0"/>
              </a:spcAft>
              <a:buClr>
                <a:srgbClr val="45818E"/>
              </a:buClr>
              <a:buSzPts val="2200"/>
              <a:buFont typeface="Times New Roman"/>
              <a:buChar char="●"/>
            </a:pPr>
            <a:r>
              <a:rPr lang="en" sz="2200">
                <a:solidFill>
                  <a:srgbClr val="45818E"/>
                </a:solidFill>
                <a:latin typeface="Times New Roman"/>
                <a:ea typeface="Times New Roman"/>
                <a:cs typeface="Times New Roman"/>
                <a:sym typeface="Times New Roman"/>
              </a:rPr>
              <a:t>Demineralisation of bone: multiple bone cysts (osteitis fibrosa cystica) </a:t>
            </a:r>
            <a:endParaRPr sz="2200">
              <a:solidFill>
                <a:srgbClr val="45818E"/>
              </a:solidFill>
              <a:latin typeface="Times New Roman"/>
              <a:ea typeface="Times New Roman"/>
              <a:cs typeface="Times New Roman"/>
              <a:sym typeface="Times New Roman"/>
            </a:endParaRPr>
          </a:p>
          <a:p>
            <a:pPr indent="-368300" lvl="0" marL="457200" rtl="0" algn="l">
              <a:lnSpc>
                <a:spcPct val="115000"/>
              </a:lnSpc>
              <a:spcBef>
                <a:spcPts val="0"/>
              </a:spcBef>
              <a:spcAft>
                <a:spcPts val="0"/>
              </a:spcAft>
              <a:buClr>
                <a:srgbClr val="45818E"/>
              </a:buClr>
              <a:buSzPts val="2200"/>
              <a:buFont typeface="Times New Roman"/>
              <a:buChar char="●"/>
            </a:pPr>
            <a:r>
              <a:rPr lang="en" sz="2200">
                <a:solidFill>
                  <a:srgbClr val="45818E"/>
                </a:solidFill>
                <a:latin typeface="Times New Roman"/>
                <a:ea typeface="Times New Roman"/>
                <a:cs typeface="Times New Roman"/>
                <a:sym typeface="Times New Roman"/>
              </a:rPr>
              <a:t>Calcium containing stones in kidney</a:t>
            </a:r>
            <a:endParaRPr sz="2200">
              <a:solidFill>
                <a:srgbClr val="45818E"/>
              </a:solidFill>
              <a:latin typeface="Times New Roman"/>
              <a:ea typeface="Times New Roman"/>
              <a:cs typeface="Times New Roman"/>
              <a:sym typeface="Times New Roman"/>
            </a:endParaRPr>
          </a:p>
          <a:p>
            <a:pPr indent="-368300" lvl="0" marL="457200" rtl="0" algn="l">
              <a:lnSpc>
                <a:spcPct val="115000"/>
              </a:lnSpc>
              <a:spcBef>
                <a:spcPts val="0"/>
              </a:spcBef>
              <a:spcAft>
                <a:spcPts val="0"/>
              </a:spcAft>
              <a:buClr>
                <a:srgbClr val="45818E"/>
              </a:buClr>
              <a:buSzPts val="2200"/>
              <a:buFont typeface="Times New Roman"/>
              <a:buChar char="●"/>
            </a:pPr>
            <a:r>
              <a:rPr lang="en" sz="2200">
                <a:solidFill>
                  <a:srgbClr val="45818E"/>
                </a:solidFill>
                <a:latin typeface="Times New Roman"/>
                <a:ea typeface="Times New Roman"/>
                <a:cs typeface="Times New Roman"/>
                <a:sym typeface="Times New Roman"/>
              </a:rPr>
              <a:t>Precipitation of calcium in soft tissues occur when Ca</a:t>
            </a:r>
            <a:r>
              <a:rPr baseline="30000" lang="en" sz="2200">
                <a:solidFill>
                  <a:srgbClr val="45818E"/>
                </a:solidFill>
                <a:latin typeface="Times New Roman"/>
                <a:ea typeface="Times New Roman"/>
                <a:cs typeface="Times New Roman"/>
                <a:sym typeface="Times New Roman"/>
              </a:rPr>
              <a:t>2+</a:t>
            </a:r>
            <a:r>
              <a:rPr lang="en" sz="2200">
                <a:solidFill>
                  <a:srgbClr val="45818E"/>
                </a:solidFill>
                <a:latin typeface="Times New Roman"/>
                <a:ea typeface="Times New Roman"/>
                <a:cs typeface="Times New Roman"/>
                <a:sym typeface="Times New Roman"/>
              </a:rPr>
              <a:t> &gt; 17 mg/dl.</a:t>
            </a:r>
            <a:endParaRPr b="1" sz="2200">
              <a:solidFill>
                <a:srgbClr val="45818E"/>
              </a:solidFill>
              <a:latin typeface="Times New Roman"/>
              <a:ea typeface="Times New Roman"/>
              <a:cs typeface="Times New Roman"/>
              <a:sym typeface="Times New Roman"/>
            </a:endParaRPr>
          </a:p>
        </p:txBody>
      </p:sp>
      <p:pic>
        <p:nvPicPr>
          <p:cNvPr id="581" name="Google Shape;581;p35"/>
          <p:cNvPicPr preferRelativeResize="0"/>
          <p:nvPr/>
        </p:nvPicPr>
        <p:blipFill>
          <a:blip r:embed="rId3">
            <a:alphaModFix/>
          </a:blip>
          <a:stretch>
            <a:fillRect/>
          </a:stretch>
        </p:blipFill>
        <p:spPr>
          <a:xfrm>
            <a:off x="9675250" y="14089058"/>
            <a:ext cx="771025" cy="2763679"/>
          </a:xfrm>
          <a:prstGeom prst="rect">
            <a:avLst/>
          </a:prstGeom>
          <a:noFill/>
          <a:ln>
            <a:noFill/>
          </a:ln>
        </p:spPr>
      </p:pic>
      <p:sp>
        <p:nvSpPr>
          <p:cNvPr id="582" name="Google Shape;582;p35"/>
          <p:cNvSpPr txBox="1"/>
          <p:nvPr/>
        </p:nvSpPr>
        <p:spPr>
          <a:xfrm>
            <a:off x="10548263" y="14522563"/>
            <a:ext cx="3170700" cy="2014500"/>
          </a:xfrm>
          <a:prstGeom prst="rect">
            <a:avLst/>
          </a:prstGeom>
          <a:noFill/>
          <a:ln>
            <a:noFill/>
          </a:ln>
        </p:spPr>
        <p:txBody>
          <a:bodyPr anchorCtr="0" anchor="ctr" bIns="242375" lIns="242375" spcFirstLastPara="1" rIns="242375" wrap="square" tIns="242375">
            <a:noAutofit/>
          </a:bodyPr>
          <a:lstStyle/>
          <a:p>
            <a:pPr indent="0" lvl="0" marL="0" rtl="0" algn="l">
              <a:spcBef>
                <a:spcPts val="0"/>
              </a:spcBef>
              <a:spcAft>
                <a:spcPts val="0"/>
              </a:spcAft>
              <a:buNone/>
            </a:pPr>
            <a:r>
              <a:rPr b="1" lang="en" sz="2600">
                <a:solidFill>
                  <a:srgbClr val="45818E"/>
                </a:solidFill>
                <a:latin typeface="Merriweather"/>
                <a:ea typeface="Merriweather"/>
                <a:cs typeface="Merriweather"/>
                <a:sym typeface="Merriweather"/>
              </a:rPr>
              <a:t>Figure</a:t>
            </a:r>
            <a:r>
              <a:rPr b="1" lang="en" sz="2600">
                <a:solidFill>
                  <a:srgbClr val="45818E"/>
                </a:solidFill>
                <a:latin typeface="Merriweather"/>
                <a:ea typeface="Merriweather"/>
                <a:cs typeface="Merriweather"/>
                <a:sym typeface="Merriweather"/>
              </a:rPr>
              <a:t> 9-2 </a:t>
            </a:r>
            <a:r>
              <a:rPr lang="en" sz="1800">
                <a:solidFill>
                  <a:srgbClr val="B45F06"/>
                </a:solidFill>
                <a:latin typeface="Merriweather"/>
                <a:ea typeface="Merriweather"/>
                <a:cs typeface="Merriweather"/>
                <a:sym typeface="Merriweather"/>
              </a:rPr>
              <a:t>Demineralization of bone leading to multiple bone cysts (osteitis fibrosa cystica).</a:t>
            </a:r>
            <a:endParaRPr sz="1800">
              <a:solidFill>
                <a:srgbClr val="B45F06"/>
              </a:solidFill>
              <a:latin typeface="Merriweather"/>
              <a:ea typeface="Merriweather"/>
              <a:cs typeface="Merriweather"/>
              <a:sym typeface="Merriweather"/>
            </a:endParaRPr>
          </a:p>
        </p:txBody>
      </p:sp>
      <p:sp>
        <p:nvSpPr>
          <p:cNvPr id="583" name="Google Shape;583;p35"/>
          <p:cNvSpPr txBox="1"/>
          <p:nvPr/>
        </p:nvSpPr>
        <p:spPr>
          <a:xfrm>
            <a:off x="0" y="18121125"/>
            <a:ext cx="14097000" cy="1832400"/>
          </a:xfrm>
          <a:prstGeom prst="rect">
            <a:avLst/>
          </a:prstGeom>
          <a:noFill/>
          <a:ln>
            <a:noFill/>
          </a:ln>
        </p:spPr>
        <p:txBody>
          <a:bodyPr anchorCtr="0" anchor="t" bIns="91425" lIns="91425" spcFirstLastPara="1" rIns="91425" wrap="square" tIns="91425">
            <a:noAutofit/>
          </a:bodyPr>
          <a:lstStyle/>
          <a:p>
            <a:pPr indent="-336550" lvl="0" marL="457200" rtl="0" algn="l">
              <a:spcBef>
                <a:spcPts val="0"/>
              </a:spcBef>
              <a:spcAft>
                <a:spcPts val="0"/>
              </a:spcAft>
              <a:buSzPts val="1700"/>
              <a:buFont typeface="Times New Roman"/>
              <a:buAutoNum type="arabicPeriod"/>
            </a:pPr>
            <a:r>
              <a:rPr lang="en" sz="1700">
                <a:solidFill>
                  <a:srgbClr val="B45F06"/>
                </a:solidFill>
                <a:latin typeface="Times New Roman"/>
                <a:ea typeface="Times New Roman"/>
                <a:cs typeface="Times New Roman"/>
                <a:sym typeface="Times New Roman"/>
              </a:rPr>
              <a:t>In primary hyperparathyroidism the problem is in the parathyroid gland itself, </a:t>
            </a:r>
            <a:r>
              <a:rPr lang="en" sz="1700">
                <a:solidFill>
                  <a:srgbClr val="999999"/>
                </a:solidFill>
                <a:latin typeface="Times New Roman"/>
                <a:ea typeface="Times New Roman"/>
                <a:cs typeface="Times New Roman"/>
                <a:sym typeface="Times New Roman"/>
              </a:rPr>
              <a:t>the cause ordinarily is a tumor of one of the parathyroid glands; such tumors occur much more frequently in women than in men or children, mainly because pregnancy and lactation stimulate the parathyroid glands and therefore predispose to the development of such a tumor.</a:t>
            </a:r>
            <a:endParaRPr sz="1700">
              <a:solidFill>
                <a:srgbClr val="999999"/>
              </a:solidFill>
              <a:latin typeface="Times New Roman"/>
              <a:ea typeface="Times New Roman"/>
              <a:cs typeface="Times New Roman"/>
              <a:sym typeface="Times New Roman"/>
            </a:endParaRPr>
          </a:p>
          <a:p>
            <a:pPr indent="-336550" lvl="0" marL="457200" rtl="0" algn="l">
              <a:spcBef>
                <a:spcPts val="0"/>
              </a:spcBef>
              <a:spcAft>
                <a:spcPts val="0"/>
              </a:spcAft>
              <a:buSzPts val="1700"/>
              <a:buFont typeface="Times New Roman"/>
              <a:buAutoNum type="arabicPeriod"/>
            </a:pPr>
            <a:r>
              <a:rPr lang="en" sz="1700">
                <a:latin typeface="Times New Roman"/>
                <a:ea typeface="Times New Roman"/>
                <a:cs typeface="Times New Roman"/>
                <a:sym typeface="Times New Roman"/>
              </a:rPr>
              <a:t>FBH is caused by an abnormal set-point for PTH secretion in the calcium sensing receptor (CASR)— we need more Ca2+for the CaSR to sense. Whereas in familial hyperparathyroidism, the body requires higher amounts of PTH to maintain normal Ca2+ lvls. </a:t>
            </a:r>
            <a:endParaRPr sz="1700">
              <a:latin typeface="Times New Roman"/>
              <a:ea typeface="Times New Roman"/>
              <a:cs typeface="Times New Roman"/>
              <a:sym typeface="Times New Roman"/>
            </a:endParaRPr>
          </a:p>
          <a:p>
            <a:pPr indent="-336550" lvl="0" marL="457200" rtl="0" algn="l">
              <a:spcBef>
                <a:spcPts val="0"/>
              </a:spcBef>
              <a:spcAft>
                <a:spcPts val="0"/>
              </a:spcAft>
              <a:buSzPts val="1700"/>
              <a:buFont typeface="Times New Roman"/>
              <a:buAutoNum type="arabicPeriod"/>
            </a:pPr>
            <a:r>
              <a:rPr lang="en" sz="1700">
                <a:latin typeface="Times New Roman"/>
                <a:ea typeface="Times New Roman"/>
                <a:cs typeface="Times New Roman"/>
                <a:sym typeface="Times New Roman"/>
              </a:rPr>
              <a:t>Osteoblastic activity in the bones also increases to make up for the bone loss(in a vain attempt). And secrete large quantities of  alkaline phosphatase.</a:t>
            </a:r>
            <a:endParaRPr sz="1700">
              <a:latin typeface="Times New Roman"/>
              <a:ea typeface="Times New Roman"/>
              <a:cs typeface="Times New Roman"/>
              <a:sym typeface="Times New Roman"/>
            </a:endParaRPr>
          </a:p>
        </p:txBody>
      </p:sp>
      <p:sp>
        <p:nvSpPr>
          <p:cNvPr id="584" name="Google Shape;584;p35"/>
          <p:cNvSpPr/>
          <p:nvPr/>
        </p:nvSpPr>
        <p:spPr>
          <a:xfrm>
            <a:off x="3267783" y="1473537"/>
            <a:ext cx="6923700" cy="699600"/>
          </a:xfrm>
          <a:prstGeom prst="roundRect">
            <a:avLst>
              <a:gd fmla="val 16667" name="adj"/>
            </a:avLst>
          </a:prstGeom>
          <a:solidFill>
            <a:srgbClr val="FFF2CC"/>
          </a:solid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4000">
                <a:solidFill>
                  <a:srgbClr val="F1C232"/>
                </a:solidFill>
                <a:latin typeface="Oswald"/>
                <a:ea typeface="Oswald"/>
                <a:cs typeface="Oswald"/>
                <a:sym typeface="Oswald"/>
              </a:rPr>
              <a:t>Causes of Hyperparathyroidism</a:t>
            </a:r>
            <a:endParaRPr>
              <a:solidFill>
                <a:srgbClr val="F1C232"/>
              </a:solidFill>
            </a:endParaRPr>
          </a:p>
        </p:txBody>
      </p:sp>
      <p:sp>
        <p:nvSpPr>
          <p:cNvPr id="585" name="Google Shape;585;p35"/>
          <p:cNvSpPr/>
          <p:nvPr/>
        </p:nvSpPr>
        <p:spPr>
          <a:xfrm>
            <a:off x="1026920" y="2639625"/>
            <a:ext cx="3817800" cy="670500"/>
          </a:xfrm>
          <a:prstGeom prst="roundRect">
            <a:avLst>
              <a:gd fmla="val 16667" name="adj"/>
            </a:avLst>
          </a:prstGeom>
          <a:solidFill>
            <a:srgbClr val="FFF2C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200">
                <a:latin typeface="Times New Roman"/>
                <a:ea typeface="Times New Roman"/>
                <a:cs typeface="Times New Roman"/>
                <a:sym typeface="Times New Roman"/>
              </a:rPr>
              <a:t>Primary</a:t>
            </a:r>
            <a:r>
              <a:rPr b="1" baseline="30000" lang="en" sz="2600">
                <a:solidFill>
                  <a:schemeClr val="dk1"/>
                </a:solidFill>
                <a:latin typeface="Merriweather"/>
                <a:ea typeface="Merriweather"/>
                <a:cs typeface="Merriweather"/>
                <a:sym typeface="Merriweather"/>
              </a:rPr>
              <a:t>1</a:t>
            </a:r>
            <a:endParaRPr b="1" sz="2200">
              <a:latin typeface="Times New Roman"/>
              <a:ea typeface="Times New Roman"/>
              <a:cs typeface="Times New Roman"/>
              <a:sym typeface="Times New Roman"/>
            </a:endParaRPr>
          </a:p>
        </p:txBody>
      </p:sp>
      <p:sp>
        <p:nvSpPr>
          <p:cNvPr id="586" name="Google Shape;586;p35"/>
          <p:cNvSpPr/>
          <p:nvPr/>
        </p:nvSpPr>
        <p:spPr>
          <a:xfrm>
            <a:off x="8833149" y="2639625"/>
            <a:ext cx="4562700" cy="670500"/>
          </a:xfrm>
          <a:prstGeom prst="roundRect">
            <a:avLst>
              <a:gd fmla="val 16667" name="adj"/>
            </a:avLst>
          </a:prstGeom>
          <a:solidFill>
            <a:srgbClr val="FFF2C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200">
                <a:latin typeface="Times New Roman"/>
                <a:ea typeface="Times New Roman"/>
                <a:cs typeface="Times New Roman"/>
                <a:sym typeface="Times New Roman"/>
              </a:rPr>
              <a:t>Secondary </a:t>
            </a:r>
            <a:r>
              <a:rPr lang="en" sz="2200">
                <a:latin typeface="Times New Roman"/>
                <a:ea typeface="Times New Roman"/>
                <a:cs typeface="Times New Roman"/>
                <a:sym typeface="Times New Roman"/>
              </a:rPr>
              <a:t>(normo- or hypocalcemia)</a:t>
            </a:r>
            <a:endParaRPr sz="2200">
              <a:latin typeface="Times New Roman"/>
              <a:ea typeface="Times New Roman"/>
              <a:cs typeface="Times New Roman"/>
              <a:sym typeface="Times New Roman"/>
            </a:endParaRPr>
          </a:p>
        </p:txBody>
      </p:sp>
      <p:sp>
        <p:nvSpPr>
          <p:cNvPr id="587" name="Google Shape;587;p35"/>
          <p:cNvSpPr txBox="1"/>
          <p:nvPr/>
        </p:nvSpPr>
        <p:spPr>
          <a:xfrm>
            <a:off x="1357881" y="3681700"/>
            <a:ext cx="4738500" cy="1568400"/>
          </a:xfrm>
          <a:prstGeom prst="rect">
            <a:avLst/>
          </a:prstGeom>
          <a:noFill/>
          <a:ln>
            <a:noFill/>
          </a:ln>
        </p:spPr>
        <p:txBody>
          <a:bodyPr anchorCtr="0" anchor="ctr" bIns="91425" lIns="91425" spcFirstLastPara="1" rIns="91425" wrap="square" tIns="91425">
            <a:noAutofit/>
          </a:bodyPr>
          <a:lstStyle/>
          <a:p>
            <a:pPr indent="-355600" lvl="0" marL="457200" rtl="0" algn="l">
              <a:spcBef>
                <a:spcPts val="0"/>
              </a:spcBef>
              <a:spcAft>
                <a:spcPts val="0"/>
              </a:spcAft>
              <a:buSzPts val="2000"/>
              <a:buFont typeface="Times New Roman"/>
              <a:buChar char="●"/>
            </a:pPr>
            <a:r>
              <a:rPr lang="en" sz="2000">
                <a:latin typeface="Times New Roman"/>
                <a:ea typeface="Times New Roman"/>
                <a:cs typeface="Times New Roman"/>
                <a:sym typeface="Times New Roman"/>
              </a:rPr>
              <a:t>Adenoma (90%)</a:t>
            </a:r>
            <a:endParaRPr sz="2000">
              <a:latin typeface="Times New Roman"/>
              <a:ea typeface="Times New Roman"/>
              <a:cs typeface="Times New Roman"/>
              <a:sym typeface="Times New Roman"/>
            </a:endParaRPr>
          </a:p>
          <a:p>
            <a:pPr indent="-355600" lvl="0" marL="457200" rtl="0" algn="l">
              <a:spcBef>
                <a:spcPts val="0"/>
              </a:spcBef>
              <a:spcAft>
                <a:spcPts val="0"/>
              </a:spcAft>
              <a:buSzPts val="2000"/>
              <a:buFont typeface="Times New Roman"/>
              <a:buChar char="●"/>
            </a:pPr>
            <a:r>
              <a:rPr lang="en" sz="2000">
                <a:latin typeface="Times New Roman"/>
                <a:ea typeface="Times New Roman"/>
                <a:cs typeface="Times New Roman"/>
                <a:sym typeface="Times New Roman"/>
              </a:rPr>
              <a:t>Multiple gland enlargement (10%)</a:t>
            </a:r>
            <a:endParaRPr sz="2000">
              <a:latin typeface="Times New Roman"/>
              <a:ea typeface="Times New Roman"/>
              <a:cs typeface="Times New Roman"/>
              <a:sym typeface="Times New Roman"/>
            </a:endParaRPr>
          </a:p>
          <a:p>
            <a:pPr indent="-355600" lvl="1" marL="914400" rtl="0" algn="l">
              <a:spcBef>
                <a:spcPts val="0"/>
              </a:spcBef>
              <a:spcAft>
                <a:spcPts val="0"/>
              </a:spcAft>
              <a:buSzPts val="2000"/>
              <a:buFont typeface="Times New Roman"/>
              <a:buChar char="○"/>
            </a:pPr>
            <a:r>
              <a:rPr lang="en" sz="2000">
                <a:latin typeface="Times New Roman"/>
                <a:ea typeface="Times New Roman"/>
                <a:cs typeface="Times New Roman"/>
                <a:sym typeface="Times New Roman"/>
              </a:rPr>
              <a:t>Familial hyperparathyroidism</a:t>
            </a:r>
            <a:r>
              <a:rPr baseline="30000" lang="en" sz="2000">
                <a:latin typeface="Times New Roman"/>
                <a:ea typeface="Times New Roman"/>
                <a:cs typeface="Times New Roman"/>
                <a:sym typeface="Times New Roman"/>
              </a:rPr>
              <a:t>2</a:t>
            </a:r>
            <a:endParaRPr baseline="30000" sz="2000">
              <a:latin typeface="Times New Roman"/>
              <a:ea typeface="Times New Roman"/>
              <a:cs typeface="Times New Roman"/>
              <a:sym typeface="Times New Roman"/>
            </a:endParaRPr>
          </a:p>
          <a:p>
            <a:pPr indent="-355600" lvl="0" marL="457200" rtl="0" algn="l">
              <a:spcBef>
                <a:spcPts val="0"/>
              </a:spcBef>
              <a:spcAft>
                <a:spcPts val="0"/>
              </a:spcAft>
              <a:buSzPts val="2000"/>
              <a:buFont typeface="Times New Roman"/>
              <a:buChar char="●"/>
            </a:pPr>
            <a:r>
              <a:rPr lang="en" sz="2000">
                <a:latin typeface="Times New Roman"/>
                <a:ea typeface="Times New Roman"/>
                <a:cs typeface="Times New Roman"/>
                <a:sym typeface="Times New Roman"/>
              </a:rPr>
              <a:t>Carcinoma (&lt;1%) </a:t>
            </a:r>
            <a:endParaRPr sz="2000">
              <a:latin typeface="Times New Roman"/>
              <a:ea typeface="Times New Roman"/>
              <a:cs typeface="Times New Roman"/>
              <a:sym typeface="Times New Roman"/>
            </a:endParaRPr>
          </a:p>
          <a:p>
            <a:pPr indent="-355600" lvl="0" marL="457200" rtl="0" algn="l">
              <a:spcBef>
                <a:spcPts val="0"/>
              </a:spcBef>
              <a:spcAft>
                <a:spcPts val="0"/>
              </a:spcAft>
              <a:buSzPts val="2000"/>
              <a:buFont typeface="Times New Roman"/>
              <a:buChar char="●"/>
            </a:pPr>
            <a:r>
              <a:rPr lang="en" sz="2000">
                <a:latin typeface="Times New Roman"/>
                <a:ea typeface="Times New Roman"/>
                <a:cs typeface="Times New Roman"/>
                <a:sym typeface="Times New Roman"/>
              </a:rPr>
              <a:t>Familial benign hypercalcemia (FBH)</a:t>
            </a:r>
            <a:r>
              <a:rPr baseline="30000" lang="en" sz="2000">
                <a:latin typeface="Times New Roman"/>
                <a:ea typeface="Times New Roman"/>
                <a:cs typeface="Times New Roman"/>
                <a:sym typeface="Times New Roman"/>
              </a:rPr>
              <a:t>2</a:t>
            </a:r>
            <a:endParaRPr baseline="30000" sz="2000">
              <a:latin typeface="Times New Roman"/>
              <a:ea typeface="Times New Roman"/>
              <a:cs typeface="Times New Roman"/>
              <a:sym typeface="Times New Roman"/>
            </a:endParaRPr>
          </a:p>
        </p:txBody>
      </p:sp>
      <p:cxnSp>
        <p:nvCxnSpPr>
          <p:cNvPr id="588" name="Google Shape;588;p35"/>
          <p:cNvCxnSpPr>
            <a:stCxn id="584" idx="2"/>
            <a:endCxn id="585" idx="0"/>
          </p:cNvCxnSpPr>
          <p:nvPr/>
        </p:nvCxnSpPr>
        <p:spPr>
          <a:xfrm rot="5400000">
            <a:off x="4599483" y="509487"/>
            <a:ext cx="466500" cy="3793800"/>
          </a:xfrm>
          <a:prstGeom prst="bentConnector3">
            <a:avLst>
              <a:gd fmla="val 49999" name="adj1"/>
            </a:avLst>
          </a:prstGeom>
          <a:noFill/>
          <a:ln cap="flat" cmpd="sng" w="19050">
            <a:solidFill>
              <a:srgbClr val="FFD966"/>
            </a:solidFill>
            <a:prstDash val="solid"/>
            <a:round/>
            <a:headEnd len="med" w="med" type="none"/>
            <a:tailEnd len="med" w="med" type="none"/>
          </a:ln>
        </p:spPr>
      </p:cxnSp>
      <p:cxnSp>
        <p:nvCxnSpPr>
          <p:cNvPr id="589" name="Google Shape;589;p35"/>
          <p:cNvCxnSpPr>
            <a:stCxn id="584" idx="2"/>
            <a:endCxn id="586" idx="0"/>
          </p:cNvCxnSpPr>
          <p:nvPr/>
        </p:nvCxnSpPr>
        <p:spPr>
          <a:xfrm flipH="1" rot="-5400000">
            <a:off x="8688783" y="213987"/>
            <a:ext cx="466500" cy="4384800"/>
          </a:xfrm>
          <a:prstGeom prst="bentConnector3">
            <a:avLst>
              <a:gd fmla="val 49999" name="adj1"/>
            </a:avLst>
          </a:prstGeom>
          <a:noFill/>
          <a:ln cap="flat" cmpd="sng" w="19050">
            <a:solidFill>
              <a:srgbClr val="FFD966"/>
            </a:solidFill>
            <a:prstDash val="solid"/>
            <a:round/>
            <a:headEnd len="med" w="med" type="none"/>
            <a:tailEnd len="med" w="med" type="none"/>
          </a:ln>
        </p:spPr>
      </p:cxnSp>
      <p:sp>
        <p:nvSpPr>
          <p:cNvPr id="590" name="Google Shape;590;p35"/>
          <p:cNvSpPr/>
          <p:nvPr/>
        </p:nvSpPr>
        <p:spPr>
          <a:xfrm>
            <a:off x="111825" y="4052975"/>
            <a:ext cx="998400" cy="670500"/>
          </a:xfrm>
          <a:prstGeom prst="ellipse">
            <a:avLst/>
          </a:prstGeom>
          <a:solidFill>
            <a:srgbClr val="D9D2E9"/>
          </a:solidFill>
          <a:ln cap="flat" cmpd="sng" w="28575">
            <a:solidFill>
              <a:srgbClr val="D9D2E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1500">
                <a:latin typeface="Times New Roman"/>
                <a:ea typeface="Times New Roman"/>
                <a:cs typeface="Times New Roman"/>
                <a:sym typeface="Times New Roman"/>
              </a:rPr>
              <a:t>causes</a:t>
            </a:r>
            <a:endParaRPr b="1" sz="1500">
              <a:latin typeface="Times New Roman"/>
              <a:ea typeface="Times New Roman"/>
              <a:cs typeface="Times New Roman"/>
              <a:sym typeface="Times New Roman"/>
            </a:endParaRPr>
          </a:p>
        </p:txBody>
      </p:sp>
      <p:sp>
        <p:nvSpPr>
          <p:cNvPr id="591" name="Google Shape;591;p35"/>
          <p:cNvSpPr/>
          <p:nvPr/>
        </p:nvSpPr>
        <p:spPr>
          <a:xfrm>
            <a:off x="8294125" y="3572575"/>
            <a:ext cx="5292600" cy="2014500"/>
          </a:xfrm>
          <a:prstGeom prst="roundRect">
            <a:avLst>
              <a:gd fmla="val 16667" name="adj"/>
            </a:avLst>
          </a:prstGeom>
          <a:noFill/>
          <a:ln cap="flat" cmpd="sng" w="28575">
            <a:solidFill>
              <a:srgbClr val="FFF2CC"/>
            </a:solidFill>
            <a:prstDash val="solid"/>
            <a:round/>
            <a:headEnd len="sm" w="sm" type="none"/>
            <a:tailEnd len="sm" w="sm" type="none"/>
          </a:ln>
        </p:spPr>
        <p:txBody>
          <a:bodyPr anchorCtr="0" anchor="ctr" bIns="91425" lIns="91425" spcFirstLastPara="1" rIns="91425" wrap="square" tIns="91425">
            <a:noAutofit/>
          </a:bodyPr>
          <a:lstStyle/>
          <a:p>
            <a:pPr indent="0" lvl="0" marL="457200" rtl="0" algn="l">
              <a:spcBef>
                <a:spcPts val="0"/>
              </a:spcBef>
              <a:spcAft>
                <a:spcPts val="0"/>
              </a:spcAft>
              <a:buNone/>
            </a:pPr>
            <a:r>
              <a:t/>
            </a:r>
            <a:endParaRPr sz="1800">
              <a:solidFill>
                <a:schemeClr val="dk1"/>
              </a:solidFill>
              <a:latin typeface="Times New Roman"/>
              <a:ea typeface="Times New Roman"/>
              <a:cs typeface="Times New Roman"/>
              <a:sym typeface="Times New Roman"/>
            </a:endParaRPr>
          </a:p>
          <a:p>
            <a:pPr indent="-342900" lvl="0" marL="457200" rtl="0" algn="l">
              <a:spcBef>
                <a:spcPts val="0"/>
              </a:spcBef>
              <a:spcAft>
                <a:spcPts val="0"/>
              </a:spcAft>
              <a:buSzPts val="1800"/>
              <a:buChar char="●"/>
            </a:pPr>
            <a:r>
              <a:rPr lang="en" sz="1800">
                <a:solidFill>
                  <a:schemeClr val="dk1"/>
                </a:solidFill>
                <a:latin typeface="Times New Roman"/>
                <a:ea typeface="Times New Roman"/>
                <a:cs typeface="Times New Roman"/>
                <a:sym typeface="Times New Roman"/>
              </a:rPr>
              <a:t>Chronic renal failure (↓ 1,25 (OH) – D3 synthesis) , vitamin D deficiency.</a:t>
            </a:r>
            <a:endParaRPr sz="1800">
              <a:solidFill>
                <a:schemeClr val="dk1"/>
              </a:solidFill>
              <a:latin typeface="Times New Roman"/>
              <a:ea typeface="Times New Roman"/>
              <a:cs typeface="Times New Roman"/>
              <a:sym typeface="Times New Roman"/>
            </a:endParaRPr>
          </a:p>
          <a:p>
            <a:pPr indent="-342900" lvl="0" marL="457200" rtl="0" algn="l">
              <a:spcBef>
                <a:spcPts val="0"/>
              </a:spcBef>
              <a:spcAft>
                <a:spcPts val="0"/>
              </a:spcAft>
              <a:buClr>
                <a:srgbClr val="45818E"/>
              </a:buClr>
              <a:buSzPts val="1800"/>
              <a:buFont typeface="Times New Roman"/>
              <a:buChar char="●"/>
            </a:pPr>
            <a:r>
              <a:rPr lang="en" sz="1800">
                <a:solidFill>
                  <a:srgbClr val="45818E"/>
                </a:solidFill>
                <a:latin typeface="Times New Roman"/>
                <a:ea typeface="Times New Roman"/>
                <a:cs typeface="Times New Roman"/>
                <a:sym typeface="Times New Roman"/>
              </a:rPr>
              <a:t>Low calcium diet </a:t>
            </a:r>
            <a:endParaRPr sz="1800">
              <a:solidFill>
                <a:srgbClr val="45818E"/>
              </a:solidFill>
              <a:latin typeface="Times New Roman"/>
              <a:ea typeface="Times New Roman"/>
              <a:cs typeface="Times New Roman"/>
              <a:sym typeface="Times New Roman"/>
            </a:endParaRPr>
          </a:p>
          <a:p>
            <a:pPr indent="-342900" lvl="0" marL="457200" rtl="0" algn="l">
              <a:spcBef>
                <a:spcPts val="0"/>
              </a:spcBef>
              <a:spcAft>
                <a:spcPts val="0"/>
              </a:spcAft>
              <a:buClr>
                <a:srgbClr val="45818E"/>
              </a:buClr>
              <a:buSzPts val="1800"/>
              <a:buFont typeface="Times New Roman"/>
              <a:buChar char="●"/>
            </a:pPr>
            <a:r>
              <a:rPr lang="en" sz="1800">
                <a:solidFill>
                  <a:srgbClr val="45818E"/>
                </a:solidFill>
                <a:latin typeface="Times New Roman"/>
                <a:ea typeface="Times New Roman"/>
                <a:cs typeface="Times New Roman"/>
                <a:sym typeface="Times New Roman"/>
              </a:rPr>
              <a:t>Pregnancy, lactation. </a:t>
            </a:r>
            <a:endParaRPr sz="1800">
              <a:solidFill>
                <a:srgbClr val="45818E"/>
              </a:solidFill>
              <a:latin typeface="Times New Roman"/>
              <a:ea typeface="Times New Roman"/>
              <a:cs typeface="Times New Roman"/>
              <a:sym typeface="Times New Roman"/>
            </a:endParaRPr>
          </a:p>
          <a:p>
            <a:pPr indent="-342900" lvl="0" marL="457200" rtl="0" algn="l">
              <a:spcBef>
                <a:spcPts val="0"/>
              </a:spcBef>
              <a:spcAft>
                <a:spcPts val="0"/>
              </a:spcAft>
              <a:buClr>
                <a:srgbClr val="45818E"/>
              </a:buClr>
              <a:buSzPts val="1800"/>
              <a:buFont typeface="Times New Roman"/>
              <a:buChar char="●"/>
            </a:pPr>
            <a:r>
              <a:rPr lang="en" sz="1800">
                <a:solidFill>
                  <a:srgbClr val="45818E"/>
                </a:solidFill>
                <a:latin typeface="Times New Roman"/>
                <a:ea typeface="Times New Roman"/>
                <a:cs typeface="Times New Roman"/>
                <a:sym typeface="Times New Roman"/>
              </a:rPr>
              <a:t>Rickets </a:t>
            </a:r>
            <a:endParaRPr sz="1800">
              <a:solidFill>
                <a:srgbClr val="45818E"/>
              </a:solidFill>
              <a:latin typeface="Times New Roman"/>
              <a:ea typeface="Times New Roman"/>
              <a:cs typeface="Times New Roman"/>
              <a:sym typeface="Times New Roman"/>
            </a:endParaRPr>
          </a:p>
          <a:p>
            <a:pPr indent="-342900" lvl="0" marL="457200" rtl="0" algn="l">
              <a:spcBef>
                <a:spcPts val="0"/>
              </a:spcBef>
              <a:spcAft>
                <a:spcPts val="0"/>
              </a:spcAft>
              <a:buClr>
                <a:srgbClr val="45818E"/>
              </a:buClr>
              <a:buSzPts val="1800"/>
              <a:buFont typeface="Times New Roman"/>
              <a:buChar char="●"/>
            </a:pPr>
            <a:r>
              <a:rPr lang="en" sz="1800">
                <a:solidFill>
                  <a:srgbClr val="45818E"/>
                </a:solidFill>
                <a:latin typeface="Times New Roman"/>
                <a:ea typeface="Times New Roman"/>
                <a:cs typeface="Times New Roman"/>
                <a:sym typeface="Times New Roman"/>
              </a:rPr>
              <a:t>Osteomalacia </a:t>
            </a:r>
            <a:endParaRPr sz="1800">
              <a:solidFill>
                <a:srgbClr val="45818E"/>
              </a:solidFill>
              <a:latin typeface="Times New Roman"/>
              <a:ea typeface="Times New Roman"/>
              <a:cs typeface="Times New Roman"/>
              <a:sym typeface="Times New Roman"/>
            </a:endParaRPr>
          </a:p>
          <a:p>
            <a:pPr indent="0" lvl="0" marL="0" rtl="0" algn="l">
              <a:spcBef>
                <a:spcPts val="0"/>
              </a:spcBef>
              <a:spcAft>
                <a:spcPts val="0"/>
              </a:spcAft>
              <a:buNone/>
            </a:pPr>
            <a:r>
              <a:t/>
            </a:r>
            <a:endParaRPr sz="1800">
              <a:solidFill>
                <a:schemeClr val="dk1"/>
              </a:solidFill>
              <a:latin typeface="Times New Roman"/>
              <a:ea typeface="Times New Roman"/>
              <a:cs typeface="Times New Roman"/>
              <a:sym typeface="Times New Roman"/>
            </a:endParaRPr>
          </a:p>
        </p:txBody>
      </p:sp>
      <p:sp>
        <p:nvSpPr>
          <p:cNvPr id="592" name="Google Shape;592;p35"/>
          <p:cNvSpPr/>
          <p:nvPr/>
        </p:nvSpPr>
        <p:spPr>
          <a:xfrm>
            <a:off x="7307700" y="4063525"/>
            <a:ext cx="998400" cy="670500"/>
          </a:xfrm>
          <a:prstGeom prst="ellipse">
            <a:avLst/>
          </a:prstGeom>
          <a:solidFill>
            <a:srgbClr val="FFF2CC"/>
          </a:solidFill>
          <a:ln cap="flat" cmpd="sng" w="28575">
            <a:solidFill>
              <a:srgbClr val="FFF2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1500">
                <a:latin typeface="Times New Roman"/>
                <a:ea typeface="Times New Roman"/>
                <a:cs typeface="Times New Roman"/>
                <a:sym typeface="Times New Roman"/>
              </a:rPr>
              <a:t>causes</a:t>
            </a:r>
            <a:endParaRPr b="1" sz="1500">
              <a:latin typeface="Times New Roman"/>
              <a:ea typeface="Times New Roman"/>
              <a:cs typeface="Times New Roman"/>
              <a:sym typeface="Times New Roman"/>
            </a:endParaRPr>
          </a:p>
        </p:txBody>
      </p:sp>
      <p:sp>
        <p:nvSpPr>
          <p:cNvPr id="593" name="Google Shape;593;p35"/>
          <p:cNvSpPr/>
          <p:nvPr/>
        </p:nvSpPr>
        <p:spPr>
          <a:xfrm>
            <a:off x="378037" y="14725087"/>
            <a:ext cx="8432100" cy="2275500"/>
          </a:xfrm>
          <a:prstGeom prst="rect">
            <a:avLst/>
          </a:prstGeom>
          <a:solidFill>
            <a:srgbClr val="D9D2E9"/>
          </a:solidFill>
          <a:ln cap="flat" cmpd="sng" w="9525">
            <a:solidFill>
              <a:srgbClr val="999999"/>
            </a:solidFill>
            <a:prstDash val="solid"/>
            <a:round/>
            <a:headEnd len="sm" w="sm" type="none"/>
            <a:tailEnd len="sm" w="sm" type="none"/>
          </a:ln>
        </p:spPr>
        <p:txBody>
          <a:bodyPr anchorCtr="0" anchor="ctr" bIns="242375" lIns="242375" spcFirstLastPara="1" rIns="242375" wrap="square" tIns="242375">
            <a:noAutofit/>
          </a:bodyPr>
          <a:lstStyle/>
          <a:p>
            <a:pPr indent="-342900" lvl="0" marL="457200" rtl="0" algn="l">
              <a:spcBef>
                <a:spcPts val="0"/>
              </a:spcBef>
              <a:spcAft>
                <a:spcPts val="0"/>
              </a:spcAft>
              <a:buClr>
                <a:schemeClr val="dk1"/>
              </a:buClr>
              <a:buSzPts val="1800"/>
              <a:buFont typeface="Times New Roman"/>
              <a:buChar char="●"/>
            </a:pPr>
            <a:r>
              <a:rPr lang="en" sz="1800">
                <a:solidFill>
                  <a:schemeClr val="dk1"/>
                </a:solidFill>
                <a:latin typeface="Times New Roman"/>
                <a:ea typeface="Times New Roman"/>
                <a:cs typeface="Times New Roman"/>
                <a:sym typeface="Times New Roman"/>
              </a:rPr>
              <a:t>States that bone in a healthy person or animal will </a:t>
            </a:r>
            <a:endParaRPr sz="1800">
              <a:solidFill>
                <a:schemeClr val="dk1"/>
              </a:solidFill>
              <a:latin typeface="Times New Roman"/>
              <a:ea typeface="Times New Roman"/>
              <a:cs typeface="Times New Roman"/>
              <a:sym typeface="Times New Roman"/>
            </a:endParaRPr>
          </a:p>
          <a:p>
            <a:pPr indent="0" lvl="0" marL="0" rtl="0" algn="l">
              <a:spcBef>
                <a:spcPts val="0"/>
              </a:spcBef>
              <a:spcAft>
                <a:spcPts val="0"/>
              </a:spcAft>
              <a:buNone/>
            </a:pPr>
            <a:r>
              <a:rPr lang="en" sz="1800">
                <a:solidFill>
                  <a:schemeClr val="dk1"/>
                </a:solidFill>
                <a:latin typeface="Times New Roman"/>
                <a:ea typeface="Times New Roman"/>
                <a:cs typeface="Times New Roman"/>
                <a:sym typeface="Times New Roman"/>
              </a:rPr>
              <a:t>adapt to the loads under which it is placed. If loading on a</a:t>
            </a:r>
            <a:endParaRPr sz="1800">
              <a:solidFill>
                <a:schemeClr val="dk1"/>
              </a:solidFill>
              <a:latin typeface="Times New Roman"/>
              <a:ea typeface="Times New Roman"/>
              <a:cs typeface="Times New Roman"/>
              <a:sym typeface="Times New Roman"/>
            </a:endParaRPr>
          </a:p>
          <a:p>
            <a:pPr indent="0" lvl="0" marL="0" rtl="0" algn="l">
              <a:spcBef>
                <a:spcPts val="0"/>
              </a:spcBef>
              <a:spcAft>
                <a:spcPts val="0"/>
              </a:spcAft>
              <a:buNone/>
            </a:pPr>
            <a:r>
              <a:rPr lang="en" sz="1800">
                <a:solidFill>
                  <a:schemeClr val="dk1"/>
                </a:solidFill>
                <a:latin typeface="Times New Roman"/>
                <a:ea typeface="Times New Roman"/>
                <a:cs typeface="Times New Roman"/>
                <a:sym typeface="Times New Roman"/>
              </a:rPr>
              <a:t>particular bone increases, the bone will remodel itself over</a:t>
            </a:r>
            <a:endParaRPr sz="1800">
              <a:solidFill>
                <a:schemeClr val="dk1"/>
              </a:solidFill>
              <a:latin typeface="Times New Roman"/>
              <a:ea typeface="Times New Roman"/>
              <a:cs typeface="Times New Roman"/>
              <a:sym typeface="Times New Roman"/>
            </a:endParaRPr>
          </a:p>
          <a:p>
            <a:pPr indent="0" lvl="0" marL="0" rtl="0" algn="l">
              <a:spcBef>
                <a:spcPts val="0"/>
              </a:spcBef>
              <a:spcAft>
                <a:spcPts val="0"/>
              </a:spcAft>
              <a:buNone/>
            </a:pPr>
            <a:r>
              <a:rPr lang="en" sz="1800">
                <a:solidFill>
                  <a:schemeClr val="dk1"/>
                </a:solidFill>
                <a:latin typeface="Times New Roman"/>
                <a:ea typeface="Times New Roman"/>
                <a:cs typeface="Times New Roman"/>
                <a:sym typeface="Times New Roman"/>
              </a:rPr>
              <a:t>time to become stronger to resist that sort of loading. </a:t>
            </a:r>
            <a:endParaRPr sz="1800">
              <a:solidFill>
                <a:schemeClr val="dk1"/>
              </a:solidFill>
              <a:latin typeface="Times New Roman"/>
              <a:ea typeface="Times New Roman"/>
              <a:cs typeface="Times New Roman"/>
              <a:sym typeface="Times New Roman"/>
            </a:endParaRPr>
          </a:p>
          <a:p>
            <a:pPr indent="-342900" lvl="0" marL="457200" rtl="0" algn="l">
              <a:spcBef>
                <a:spcPts val="0"/>
              </a:spcBef>
              <a:spcAft>
                <a:spcPts val="0"/>
              </a:spcAft>
              <a:buClr>
                <a:schemeClr val="dk1"/>
              </a:buClr>
              <a:buSzPts val="1800"/>
              <a:buFont typeface="Times New Roman"/>
              <a:buChar char="●"/>
            </a:pPr>
            <a:r>
              <a:rPr lang="en" sz="1800">
                <a:solidFill>
                  <a:schemeClr val="dk1"/>
                </a:solidFill>
                <a:latin typeface="Times New Roman"/>
                <a:ea typeface="Times New Roman"/>
                <a:cs typeface="Times New Roman"/>
                <a:sym typeface="Times New Roman"/>
              </a:rPr>
              <a:t>The remodeling of bone in response to loading is achieved via mechanical stress. </a:t>
            </a:r>
            <a:endParaRPr sz="1800">
              <a:solidFill>
                <a:schemeClr val="dk1"/>
              </a:solidFill>
              <a:latin typeface="Times New Roman"/>
              <a:ea typeface="Times New Roman"/>
              <a:cs typeface="Times New Roman"/>
              <a:sym typeface="Times New Roman"/>
            </a:endParaRPr>
          </a:p>
          <a:p>
            <a:pPr indent="-342900" lvl="0" marL="457200" rtl="0" algn="l">
              <a:spcBef>
                <a:spcPts val="0"/>
              </a:spcBef>
              <a:spcAft>
                <a:spcPts val="0"/>
              </a:spcAft>
              <a:buClr>
                <a:schemeClr val="dk1"/>
              </a:buClr>
              <a:buSzPts val="1800"/>
              <a:buFont typeface="Times New Roman"/>
              <a:buChar char="●"/>
            </a:pPr>
            <a:r>
              <a:rPr lang="en" sz="1800">
                <a:solidFill>
                  <a:schemeClr val="dk1"/>
                </a:solidFill>
                <a:latin typeface="Times New Roman"/>
                <a:ea typeface="Times New Roman"/>
                <a:cs typeface="Times New Roman"/>
                <a:sym typeface="Times New Roman"/>
              </a:rPr>
              <a:t>Prolonged immobilization might lead to bone resorption and increased calcium plasma levels.</a:t>
            </a:r>
            <a:endParaRPr sz="1800">
              <a:latin typeface="Times New Roman"/>
              <a:ea typeface="Times New Roman"/>
              <a:cs typeface="Times New Roman"/>
              <a:sym typeface="Times New Roman"/>
            </a:endParaRPr>
          </a:p>
        </p:txBody>
      </p:sp>
      <p:pic>
        <p:nvPicPr>
          <p:cNvPr id="594" name="Google Shape;594;p35"/>
          <p:cNvPicPr preferRelativeResize="0"/>
          <p:nvPr/>
        </p:nvPicPr>
        <p:blipFill>
          <a:blip r:embed="rId4">
            <a:alphaModFix/>
          </a:blip>
          <a:stretch>
            <a:fillRect/>
          </a:stretch>
        </p:blipFill>
        <p:spPr>
          <a:xfrm>
            <a:off x="7736763" y="14786763"/>
            <a:ext cx="985275" cy="903075"/>
          </a:xfrm>
          <a:prstGeom prst="rect">
            <a:avLst/>
          </a:prstGeom>
          <a:noFill/>
          <a:ln>
            <a:noFill/>
          </a:ln>
        </p:spPr>
      </p:pic>
      <p:sp>
        <p:nvSpPr>
          <p:cNvPr id="595" name="Google Shape;595;p35"/>
          <p:cNvSpPr/>
          <p:nvPr/>
        </p:nvSpPr>
        <p:spPr>
          <a:xfrm>
            <a:off x="378045" y="14089058"/>
            <a:ext cx="598800" cy="433500"/>
          </a:xfrm>
          <a:prstGeom prst="rect">
            <a:avLst/>
          </a:prstGeom>
          <a:solidFill>
            <a:srgbClr val="8E7CC3"/>
          </a:solidFill>
          <a:ln cap="flat" cmpd="sng" w="9525">
            <a:solidFill>
              <a:srgbClr val="999999"/>
            </a:solidFill>
            <a:prstDash val="solid"/>
            <a:round/>
            <a:headEnd len="sm" w="sm" type="none"/>
            <a:tailEnd len="sm" w="sm" type="none"/>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solidFill>
                <a:srgbClr val="E69138"/>
              </a:solidFill>
            </a:endParaRPr>
          </a:p>
        </p:txBody>
      </p:sp>
      <p:sp>
        <p:nvSpPr>
          <p:cNvPr id="596" name="Google Shape;596;p35"/>
          <p:cNvSpPr txBox="1"/>
          <p:nvPr/>
        </p:nvSpPr>
        <p:spPr>
          <a:xfrm>
            <a:off x="976870" y="14018863"/>
            <a:ext cx="3635100" cy="573900"/>
          </a:xfrm>
          <a:prstGeom prst="rect">
            <a:avLst/>
          </a:prstGeom>
          <a:noFill/>
          <a:ln>
            <a:noFill/>
          </a:ln>
        </p:spPr>
        <p:txBody>
          <a:bodyPr anchorCtr="0" anchor="ctr" bIns="242375" lIns="242375" spcFirstLastPara="1" rIns="242375" wrap="square" tIns="242375">
            <a:noAutofit/>
          </a:bodyPr>
          <a:lstStyle/>
          <a:p>
            <a:pPr indent="0" lvl="0" marL="0" rtl="0" algn="l">
              <a:spcBef>
                <a:spcPts val="0"/>
              </a:spcBef>
              <a:spcAft>
                <a:spcPts val="0"/>
              </a:spcAft>
              <a:buNone/>
            </a:pPr>
            <a:r>
              <a:rPr lang="en" sz="3700">
                <a:solidFill>
                  <a:srgbClr val="8E7CC3"/>
                </a:solidFill>
                <a:latin typeface="Oswald"/>
                <a:ea typeface="Oswald"/>
                <a:cs typeface="Oswald"/>
                <a:sym typeface="Oswald"/>
              </a:rPr>
              <a:t>Wolff’s Law:</a:t>
            </a:r>
            <a:endParaRPr sz="2900">
              <a:solidFill>
                <a:srgbClr val="8E7CC3"/>
              </a:solidFill>
              <a:latin typeface="Merriweather"/>
              <a:ea typeface="Merriweather"/>
              <a:cs typeface="Merriweather"/>
              <a:sym typeface="Merriweather"/>
            </a:endParaRPr>
          </a:p>
        </p:txBody>
      </p:sp>
      <p:sp>
        <p:nvSpPr>
          <p:cNvPr id="597" name="Google Shape;597;p35"/>
          <p:cNvSpPr txBox="1"/>
          <p:nvPr/>
        </p:nvSpPr>
        <p:spPr>
          <a:xfrm>
            <a:off x="3267775" y="14089050"/>
            <a:ext cx="1975200" cy="466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500">
                <a:solidFill>
                  <a:srgbClr val="B45F06"/>
                </a:solidFill>
                <a:latin typeface="Times New Roman"/>
                <a:ea typeface="Times New Roman"/>
                <a:cs typeface="Times New Roman"/>
                <a:sym typeface="Times New Roman"/>
              </a:rPr>
              <a:t>“Use it, or lose it”</a:t>
            </a:r>
            <a:endParaRPr sz="1500">
              <a:solidFill>
                <a:srgbClr val="B45F06"/>
              </a:solidFill>
              <a:latin typeface="Times New Roman"/>
              <a:ea typeface="Times New Roman"/>
              <a:cs typeface="Times New Roman"/>
              <a:sym typeface="Times New Roman"/>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01" name="Shape 601"/>
        <p:cNvGrpSpPr/>
        <p:nvPr/>
      </p:nvGrpSpPr>
      <p:grpSpPr>
        <a:xfrm>
          <a:off x="0" y="0"/>
          <a:ext cx="0" cy="0"/>
          <a:chOff x="0" y="0"/>
          <a:chExt cx="0" cy="0"/>
        </a:xfrm>
      </p:grpSpPr>
      <p:sp>
        <p:nvSpPr>
          <p:cNvPr id="602" name="Google Shape;602;p36"/>
          <p:cNvSpPr/>
          <p:nvPr/>
        </p:nvSpPr>
        <p:spPr>
          <a:xfrm>
            <a:off x="0" y="370466"/>
            <a:ext cx="11331900" cy="699600"/>
          </a:xfrm>
          <a:prstGeom prst="rect">
            <a:avLst/>
          </a:prstGeom>
          <a:solidFill>
            <a:srgbClr val="F1C232"/>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603" name="Google Shape;603;p36"/>
          <p:cNvSpPr/>
          <p:nvPr/>
        </p:nvSpPr>
        <p:spPr>
          <a:xfrm>
            <a:off x="656616" y="370511"/>
            <a:ext cx="273300" cy="699600"/>
          </a:xfrm>
          <a:prstGeom prst="rect">
            <a:avLst/>
          </a:prstGeom>
          <a:solidFill>
            <a:srgbClr val="FFFFFF"/>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604" name="Google Shape;604;p36"/>
          <p:cNvSpPr txBox="1"/>
          <p:nvPr/>
        </p:nvSpPr>
        <p:spPr>
          <a:xfrm>
            <a:off x="11409324" y="360125"/>
            <a:ext cx="3652800" cy="964200"/>
          </a:xfrm>
          <a:prstGeom prst="rect">
            <a:avLst/>
          </a:prstGeom>
          <a:noFill/>
          <a:ln>
            <a:noFill/>
          </a:ln>
        </p:spPr>
        <p:txBody>
          <a:bodyPr anchorCtr="0" anchor="t" bIns="58200" lIns="58200" spcFirstLastPara="1" rIns="58200" wrap="square" tIns="58200">
            <a:noAutofit/>
          </a:bodyPr>
          <a:lstStyle/>
          <a:p>
            <a:pPr indent="0" lvl="0" marL="0" rtl="0" algn="l">
              <a:spcBef>
                <a:spcPts val="0"/>
              </a:spcBef>
              <a:spcAft>
                <a:spcPts val="0"/>
              </a:spcAft>
              <a:buNone/>
            </a:pPr>
            <a:r>
              <a:rPr lang="en" sz="3500">
                <a:latin typeface="Oswald"/>
                <a:ea typeface="Oswald"/>
                <a:cs typeface="Oswald"/>
                <a:sym typeface="Oswald"/>
              </a:rPr>
              <a:t>Lecture Nine </a:t>
            </a:r>
            <a:endParaRPr sz="3500">
              <a:latin typeface="Oswald"/>
              <a:ea typeface="Oswald"/>
              <a:cs typeface="Oswald"/>
              <a:sym typeface="Oswald"/>
            </a:endParaRPr>
          </a:p>
        </p:txBody>
      </p:sp>
      <p:sp>
        <p:nvSpPr>
          <p:cNvPr id="605" name="Google Shape;605;p36"/>
          <p:cNvSpPr txBox="1"/>
          <p:nvPr/>
        </p:nvSpPr>
        <p:spPr>
          <a:xfrm>
            <a:off x="929925" y="370476"/>
            <a:ext cx="11277600" cy="69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3200">
                <a:solidFill>
                  <a:srgbClr val="FFFFFF"/>
                </a:solidFill>
                <a:latin typeface="Oswald"/>
                <a:ea typeface="Oswald"/>
                <a:cs typeface="Oswald"/>
                <a:sym typeface="Oswald"/>
              </a:rPr>
              <a:t>HYPO AND HYPERPARATHYROIDISM</a:t>
            </a:r>
            <a:endParaRPr sz="3200">
              <a:solidFill>
                <a:srgbClr val="FFFFFF"/>
              </a:solidFill>
              <a:latin typeface="Oswald"/>
              <a:ea typeface="Oswald"/>
              <a:cs typeface="Oswald"/>
              <a:sym typeface="Oswald"/>
            </a:endParaRPr>
          </a:p>
        </p:txBody>
      </p:sp>
      <p:sp>
        <p:nvSpPr>
          <p:cNvPr id="606" name="Google Shape;606;p36"/>
          <p:cNvSpPr txBox="1"/>
          <p:nvPr/>
        </p:nvSpPr>
        <p:spPr>
          <a:xfrm>
            <a:off x="188014" y="321602"/>
            <a:ext cx="468600" cy="699600"/>
          </a:xfrm>
          <a:prstGeom prst="rect">
            <a:avLst/>
          </a:prstGeom>
          <a:noFill/>
          <a:ln>
            <a:noFill/>
          </a:ln>
        </p:spPr>
        <p:txBody>
          <a:bodyPr anchorCtr="0" anchor="t" bIns="58200" lIns="58200" spcFirstLastPara="1" rIns="58200" wrap="square" tIns="58200">
            <a:noAutofit/>
          </a:bodyPr>
          <a:lstStyle/>
          <a:p>
            <a:pPr indent="0" lvl="0" marL="0" rtl="0" algn="l">
              <a:spcBef>
                <a:spcPts val="0"/>
              </a:spcBef>
              <a:spcAft>
                <a:spcPts val="0"/>
              </a:spcAft>
              <a:buNone/>
            </a:pPr>
            <a:r>
              <a:t/>
            </a:r>
            <a:endParaRPr sz="4500">
              <a:solidFill>
                <a:srgbClr val="FFFFFF"/>
              </a:solidFill>
              <a:latin typeface="Oswald"/>
              <a:ea typeface="Oswald"/>
              <a:cs typeface="Oswald"/>
              <a:sym typeface="Oswald"/>
            </a:endParaRPr>
          </a:p>
        </p:txBody>
      </p:sp>
      <p:sp>
        <p:nvSpPr>
          <p:cNvPr id="607" name="Google Shape;607;p36"/>
          <p:cNvSpPr/>
          <p:nvPr/>
        </p:nvSpPr>
        <p:spPr>
          <a:xfrm>
            <a:off x="3292275" y="1226175"/>
            <a:ext cx="6107100" cy="711300"/>
          </a:xfrm>
          <a:prstGeom prst="roundRect">
            <a:avLst>
              <a:gd fmla="val 16667" name="adj"/>
            </a:avLst>
          </a:prstGeom>
          <a:solidFill>
            <a:srgbClr val="FFF2CC"/>
          </a:solidFill>
          <a:ln cap="flat" cmpd="sng" w="9525">
            <a:solidFill>
              <a:srgbClr val="FFF2CC"/>
            </a:solidFill>
            <a:prstDash val="dashDot"/>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3600">
                <a:latin typeface="Times New Roman"/>
                <a:ea typeface="Times New Roman"/>
                <a:cs typeface="Times New Roman"/>
                <a:sym typeface="Times New Roman"/>
              </a:rPr>
              <a:t>disorders</a:t>
            </a:r>
            <a:endParaRPr sz="3600">
              <a:latin typeface="Times New Roman"/>
              <a:ea typeface="Times New Roman"/>
              <a:cs typeface="Times New Roman"/>
              <a:sym typeface="Times New Roman"/>
            </a:endParaRPr>
          </a:p>
        </p:txBody>
      </p:sp>
      <p:sp>
        <p:nvSpPr>
          <p:cNvPr id="608" name="Google Shape;608;p36"/>
          <p:cNvSpPr/>
          <p:nvPr/>
        </p:nvSpPr>
        <p:spPr>
          <a:xfrm>
            <a:off x="767000" y="2374425"/>
            <a:ext cx="3060300" cy="1164900"/>
          </a:xfrm>
          <a:prstGeom prst="roundRect">
            <a:avLst>
              <a:gd fmla="val 16667" name="adj"/>
            </a:avLst>
          </a:prstGeom>
          <a:solidFill>
            <a:srgbClr val="FFF2C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000">
                <a:latin typeface="Times New Roman"/>
                <a:ea typeface="Times New Roman"/>
                <a:cs typeface="Times New Roman"/>
                <a:sym typeface="Times New Roman"/>
              </a:rPr>
              <a:t>hypercalcemia</a:t>
            </a:r>
            <a:endParaRPr sz="3000">
              <a:latin typeface="Times New Roman"/>
              <a:ea typeface="Times New Roman"/>
              <a:cs typeface="Times New Roman"/>
              <a:sym typeface="Times New Roman"/>
            </a:endParaRPr>
          </a:p>
        </p:txBody>
      </p:sp>
      <p:sp>
        <p:nvSpPr>
          <p:cNvPr id="609" name="Google Shape;609;p36"/>
          <p:cNvSpPr/>
          <p:nvPr/>
        </p:nvSpPr>
        <p:spPr>
          <a:xfrm>
            <a:off x="7318275" y="2374425"/>
            <a:ext cx="3060300" cy="1164900"/>
          </a:xfrm>
          <a:prstGeom prst="roundRect">
            <a:avLst>
              <a:gd fmla="val 16667" name="adj"/>
            </a:avLst>
          </a:prstGeom>
          <a:solidFill>
            <a:srgbClr val="FFF2C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000">
                <a:latin typeface="Times New Roman"/>
                <a:ea typeface="Times New Roman"/>
                <a:cs typeface="Times New Roman"/>
                <a:sym typeface="Times New Roman"/>
              </a:rPr>
              <a:t>Vitamin D </a:t>
            </a:r>
            <a:r>
              <a:rPr lang="en" sz="3000">
                <a:latin typeface="Times New Roman"/>
                <a:ea typeface="Times New Roman"/>
                <a:cs typeface="Times New Roman"/>
                <a:sym typeface="Times New Roman"/>
              </a:rPr>
              <a:t>deficiency</a:t>
            </a:r>
            <a:endParaRPr sz="3000">
              <a:latin typeface="Times New Roman"/>
              <a:ea typeface="Times New Roman"/>
              <a:cs typeface="Times New Roman"/>
              <a:sym typeface="Times New Roman"/>
            </a:endParaRPr>
          </a:p>
        </p:txBody>
      </p:sp>
      <p:sp>
        <p:nvSpPr>
          <p:cNvPr id="610" name="Google Shape;610;p36"/>
          <p:cNvSpPr/>
          <p:nvPr/>
        </p:nvSpPr>
        <p:spPr>
          <a:xfrm>
            <a:off x="4024800" y="2374425"/>
            <a:ext cx="3060300" cy="1164900"/>
          </a:xfrm>
          <a:prstGeom prst="roundRect">
            <a:avLst>
              <a:gd fmla="val 16667" name="adj"/>
            </a:avLst>
          </a:prstGeom>
          <a:noFill/>
          <a:ln cap="flat" cmpd="sng" w="28575">
            <a:solidFill>
              <a:srgbClr val="FFE599"/>
            </a:solidFill>
            <a:prstDash val="dashDot"/>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3000">
                <a:latin typeface="Times New Roman"/>
                <a:ea typeface="Times New Roman"/>
                <a:cs typeface="Times New Roman"/>
                <a:sym typeface="Times New Roman"/>
              </a:rPr>
              <a:t>hypocalcemia</a:t>
            </a:r>
            <a:endParaRPr sz="3000">
              <a:latin typeface="Times New Roman"/>
              <a:ea typeface="Times New Roman"/>
              <a:cs typeface="Times New Roman"/>
              <a:sym typeface="Times New Roman"/>
            </a:endParaRPr>
          </a:p>
        </p:txBody>
      </p:sp>
      <p:cxnSp>
        <p:nvCxnSpPr>
          <p:cNvPr id="611" name="Google Shape;611;p36"/>
          <p:cNvCxnSpPr>
            <a:stCxn id="607" idx="2"/>
            <a:endCxn id="608" idx="0"/>
          </p:cNvCxnSpPr>
          <p:nvPr/>
        </p:nvCxnSpPr>
        <p:spPr>
          <a:xfrm rot="5400000">
            <a:off x="4102875" y="131625"/>
            <a:ext cx="437100" cy="4048800"/>
          </a:xfrm>
          <a:prstGeom prst="curvedConnector3">
            <a:avLst>
              <a:gd fmla="val 49983" name="adj1"/>
            </a:avLst>
          </a:prstGeom>
          <a:noFill/>
          <a:ln cap="flat" cmpd="sng" w="9525">
            <a:solidFill>
              <a:srgbClr val="FFD966"/>
            </a:solidFill>
            <a:prstDash val="solid"/>
            <a:round/>
            <a:headEnd len="med" w="med" type="none"/>
            <a:tailEnd len="med" w="med" type="none"/>
          </a:ln>
        </p:spPr>
      </p:cxnSp>
      <p:cxnSp>
        <p:nvCxnSpPr>
          <p:cNvPr id="612" name="Google Shape;612;p36"/>
          <p:cNvCxnSpPr>
            <a:stCxn id="607" idx="2"/>
            <a:endCxn id="610" idx="0"/>
          </p:cNvCxnSpPr>
          <p:nvPr/>
        </p:nvCxnSpPr>
        <p:spPr>
          <a:xfrm rot="5400000">
            <a:off x="5731875" y="1760625"/>
            <a:ext cx="437100" cy="790800"/>
          </a:xfrm>
          <a:prstGeom prst="curvedConnector3">
            <a:avLst>
              <a:gd fmla="val 49983" name="adj1"/>
            </a:avLst>
          </a:prstGeom>
          <a:noFill/>
          <a:ln cap="flat" cmpd="sng" w="9525">
            <a:solidFill>
              <a:srgbClr val="FFD966"/>
            </a:solidFill>
            <a:prstDash val="solid"/>
            <a:round/>
            <a:headEnd len="med" w="med" type="none"/>
            <a:tailEnd len="med" w="med" type="none"/>
          </a:ln>
        </p:spPr>
      </p:cxnSp>
      <p:cxnSp>
        <p:nvCxnSpPr>
          <p:cNvPr id="613" name="Google Shape;613;p36"/>
          <p:cNvCxnSpPr>
            <a:stCxn id="607" idx="2"/>
            <a:endCxn id="609" idx="0"/>
          </p:cNvCxnSpPr>
          <p:nvPr/>
        </p:nvCxnSpPr>
        <p:spPr>
          <a:xfrm flipH="1" rot="-5400000">
            <a:off x="7378575" y="904725"/>
            <a:ext cx="437100" cy="2502600"/>
          </a:xfrm>
          <a:prstGeom prst="curvedConnector3">
            <a:avLst>
              <a:gd fmla="val 49983" name="adj1"/>
            </a:avLst>
          </a:prstGeom>
          <a:noFill/>
          <a:ln cap="flat" cmpd="sng" w="9525">
            <a:solidFill>
              <a:srgbClr val="FFD966"/>
            </a:solidFill>
            <a:prstDash val="solid"/>
            <a:round/>
            <a:headEnd len="med" w="med" type="none"/>
            <a:tailEnd len="med" w="med" type="none"/>
          </a:ln>
        </p:spPr>
      </p:cxnSp>
      <p:sp>
        <p:nvSpPr>
          <p:cNvPr id="614" name="Google Shape;614;p36"/>
          <p:cNvSpPr/>
          <p:nvPr/>
        </p:nvSpPr>
        <p:spPr>
          <a:xfrm>
            <a:off x="549150" y="3895675"/>
            <a:ext cx="12464100" cy="3948000"/>
          </a:xfrm>
          <a:prstGeom prst="roundRect">
            <a:avLst>
              <a:gd fmla="val 16667" name="adj"/>
            </a:avLst>
          </a:prstGeom>
          <a:noFill/>
          <a:ln cap="flat" cmpd="sng" w="28575">
            <a:solidFill>
              <a:srgbClr val="D9D2E9"/>
            </a:solidFill>
            <a:prstDash val="dashDot"/>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3700">
                <a:solidFill>
                  <a:srgbClr val="8E7CC3"/>
                </a:solidFill>
                <a:latin typeface="Oswald"/>
                <a:ea typeface="Oswald"/>
                <a:cs typeface="Oswald"/>
                <a:sym typeface="Oswald"/>
              </a:rPr>
              <a:t>Causes of hypocalcemia:</a:t>
            </a:r>
            <a:endParaRPr sz="3700">
              <a:solidFill>
                <a:srgbClr val="8E7CC3"/>
              </a:solidFill>
              <a:latin typeface="Oswald"/>
              <a:ea typeface="Oswald"/>
              <a:cs typeface="Oswald"/>
              <a:sym typeface="Oswald"/>
            </a:endParaRPr>
          </a:p>
          <a:p>
            <a:pPr indent="-368300" lvl="0" marL="457200" rtl="0" algn="l">
              <a:spcBef>
                <a:spcPts val="0"/>
              </a:spcBef>
              <a:spcAft>
                <a:spcPts val="0"/>
              </a:spcAft>
              <a:buClr>
                <a:schemeClr val="dk1"/>
              </a:buClr>
              <a:buSzPts val="2200"/>
              <a:buFont typeface="Times New Roman"/>
              <a:buChar char="-"/>
            </a:pPr>
            <a:r>
              <a:rPr b="1" lang="en" sz="2200">
                <a:solidFill>
                  <a:schemeClr val="dk1"/>
                </a:solidFill>
                <a:highlight>
                  <a:srgbClr val="FFF2CC"/>
                </a:highlight>
                <a:latin typeface="Times New Roman"/>
                <a:ea typeface="Times New Roman"/>
                <a:cs typeface="Times New Roman"/>
                <a:sym typeface="Times New Roman"/>
              </a:rPr>
              <a:t>Hypoparathyroidism</a:t>
            </a:r>
            <a:endParaRPr b="1" sz="2200">
              <a:solidFill>
                <a:schemeClr val="dk1"/>
              </a:solidFill>
              <a:highlight>
                <a:srgbClr val="FFF2CC"/>
              </a:highlight>
              <a:latin typeface="Times New Roman"/>
              <a:ea typeface="Times New Roman"/>
              <a:cs typeface="Times New Roman"/>
              <a:sym typeface="Times New Roman"/>
            </a:endParaRPr>
          </a:p>
          <a:p>
            <a:pPr indent="-368300" lvl="1" marL="914400" rtl="0" algn="l">
              <a:spcBef>
                <a:spcPts val="0"/>
              </a:spcBef>
              <a:spcAft>
                <a:spcPts val="0"/>
              </a:spcAft>
              <a:buClr>
                <a:schemeClr val="dk1"/>
              </a:buClr>
              <a:buSzPts val="2200"/>
              <a:buFont typeface="Times New Roman"/>
              <a:buChar char="-"/>
            </a:pPr>
            <a:r>
              <a:rPr lang="en" sz="2200">
                <a:solidFill>
                  <a:schemeClr val="dk1"/>
                </a:solidFill>
                <a:latin typeface="Times New Roman"/>
                <a:ea typeface="Times New Roman"/>
                <a:cs typeface="Times New Roman"/>
                <a:sym typeface="Times New Roman"/>
              </a:rPr>
              <a:t>Surgical  (thyroid, parathyroid surgery) </a:t>
            </a:r>
            <a:endParaRPr sz="2200">
              <a:solidFill>
                <a:schemeClr val="dk1"/>
              </a:solidFill>
              <a:latin typeface="Times New Roman"/>
              <a:ea typeface="Times New Roman"/>
              <a:cs typeface="Times New Roman"/>
              <a:sym typeface="Times New Roman"/>
            </a:endParaRPr>
          </a:p>
          <a:p>
            <a:pPr indent="-368300" lvl="1" marL="914400" rtl="0" algn="l">
              <a:spcBef>
                <a:spcPts val="0"/>
              </a:spcBef>
              <a:spcAft>
                <a:spcPts val="0"/>
              </a:spcAft>
              <a:buClr>
                <a:schemeClr val="dk1"/>
              </a:buClr>
              <a:buSzPts val="2200"/>
              <a:buFont typeface="Times New Roman"/>
              <a:buChar char="-"/>
            </a:pPr>
            <a:r>
              <a:rPr lang="en" sz="2200">
                <a:solidFill>
                  <a:schemeClr val="dk1"/>
                </a:solidFill>
                <a:latin typeface="Times New Roman"/>
                <a:ea typeface="Times New Roman"/>
                <a:cs typeface="Times New Roman"/>
                <a:sym typeface="Times New Roman"/>
              </a:rPr>
              <a:t>Autoimmune </a:t>
            </a:r>
            <a:endParaRPr sz="2200">
              <a:solidFill>
                <a:schemeClr val="dk1"/>
              </a:solidFill>
              <a:latin typeface="Times New Roman"/>
              <a:ea typeface="Times New Roman"/>
              <a:cs typeface="Times New Roman"/>
              <a:sym typeface="Times New Roman"/>
            </a:endParaRPr>
          </a:p>
          <a:p>
            <a:pPr indent="-368300" lvl="1" marL="914400" rtl="0" algn="l">
              <a:spcBef>
                <a:spcPts val="0"/>
              </a:spcBef>
              <a:spcAft>
                <a:spcPts val="0"/>
              </a:spcAft>
              <a:buClr>
                <a:srgbClr val="8E7CC3"/>
              </a:buClr>
              <a:buSzPts val="2200"/>
              <a:buFont typeface="Times New Roman"/>
              <a:buChar char="-"/>
            </a:pPr>
            <a:r>
              <a:rPr lang="en" sz="2200">
                <a:solidFill>
                  <a:srgbClr val="8E7CC3"/>
                </a:solidFill>
                <a:latin typeface="Times New Roman"/>
                <a:ea typeface="Times New Roman"/>
                <a:cs typeface="Times New Roman"/>
                <a:sym typeface="Times New Roman"/>
              </a:rPr>
              <a:t>Magnesium deficiency</a:t>
            </a:r>
            <a:r>
              <a:rPr baseline="30000" lang="en" sz="2200">
                <a:solidFill>
                  <a:srgbClr val="8E7CC3"/>
                </a:solidFill>
                <a:latin typeface="Times New Roman"/>
                <a:ea typeface="Times New Roman"/>
                <a:cs typeface="Times New Roman"/>
                <a:sym typeface="Times New Roman"/>
              </a:rPr>
              <a:t>1</a:t>
            </a:r>
            <a:endParaRPr baseline="30000" sz="2200">
              <a:solidFill>
                <a:srgbClr val="8E7CC3"/>
              </a:solidFill>
              <a:latin typeface="Times New Roman"/>
              <a:ea typeface="Times New Roman"/>
              <a:cs typeface="Times New Roman"/>
              <a:sym typeface="Times New Roman"/>
            </a:endParaRPr>
          </a:p>
          <a:p>
            <a:pPr indent="-368300" lvl="0" marL="457200" rtl="0" algn="l">
              <a:spcBef>
                <a:spcPts val="0"/>
              </a:spcBef>
              <a:spcAft>
                <a:spcPts val="0"/>
              </a:spcAft>
              <a:buClr>
                <a:srgbClr val="8E7CC3"/>
              </a:buClr>
              <a:buSzPts val="2200"/>
              <a:buFont typeface="Times New Roman"/>
              <a:buChar char="-"/>
            </a:pPr>
            <a:r>
              <a:rPr lang="en" sz="2200">
                <a:solidFill>
                  <a:srgbClr val="8E7CC3"/>
                </a:solidFill>
                <a:latin typeface="Times New Roman"/>
                <a:ea typeface="Times New Roman"/>
                <a:cs typeface="Times New Roman"/>
                <a:sym typeface="Times New Roman"/>
              </a:rPr>
              <a:t>PTH resistance (pseudohypoparathyroidism): Normal PTH levels but deficient receptors</a:t>
            </a:r>
            <a:endParaRPr sz="2200">
              <a:solidFill>
                <a:srgbClr val="8E7CC3"/>
              </a:solidFill>
              <a:latin typeface="Times New Roman"/>
              <a:ea typeface="Times New Roman"/>
              <a:cs typeface="Times New Roman"/>
              <a:sym typeface="Times New Roman"/>
            </a:endParaRPr>
          </a:p>
          <a:p>
            <a:pPr indent="-368300" lvl="0" marL="457200" rtl="0" algn="l">
              <a:spcBef>
                <a:spcPts val="0"/>
              </a:spcBef>
              <a:spcAft>
                <a:spcPts val="0"/>
              </a:spcAft>
              <a:buClr>
                <a:srgbClr val="8E7CC3"/>
              </a:buClr>
              <a:buSzPts val="2200"/>
              <a:buFont typeface="Times New Roman"/>
              <a:buChar char="-"/>
            </a:pPr>
            <a:r>
              <a:rPr lang="en" sz="2200">
                <a:solidFill>
                  <a:srgbClr val="8E7CC3"/>
                </a:solidFill>
                <a:latin typeface="Times New Roman"/>
                <a:ea typeface="Times New Roman"/>
                <a:cs typeface="Times New Roman"/>
                <a:sym typeface="Times New Roman"/>
              </a:rPr>
              <a:t>Vitamin D deficiency</a:t>
            </a:r>
            <a:endParaRPr sz="2200">
              <a:solidFill>
                <a:srgbClr val="8E7CC3"/>
              </a:solidFill>
              <a:latin typeface="Times New Roman"/>
              <a:ea typeface="Times New Roman"/>
              <a:cs typeface="Times New Roman"/>
              <a:sym typeface="Times New Roman"/>
            </a:endParaRPr>
          </a:p>
          <a:p>
            <a:pPr indent="-368300" lvl="0" marL="457200" rtl="0" algn="l">
              <a:spcBef>
                <a:spcPts val="0"/>
              </a:spcBef>
              <a:spcAft>
                <a:spcPts val="0"/>
              </a:spcAft>
              <a:buClr>
                <a:srgbClr val="8E7CC3"/>
              </a:buClr>
              <a:buSzPts val="2200"/>
              <a:buFont typeface="Times New Roman"/>
              <a:buChar char="-"/>
            </a:pPr>
            <a:r>
              <a:rPr lang="en" sz="2200">
                <a:solidFill>
                  <a:srgbClr val="8E7CC3"/>
                </a:solidFill>
                <a:latin typeface="Times New Roman"/>
                <a:ea typeface="Times New Roman"/>
                <a:cs typeface="Times New Roman"/>
                <a:sym typeface="Times New Roman"/>
              </a:rPr>
              <a:t>Vitamin D resistance</a:t>
            </a:r>
            <a:endParaRPr sz="2200">
              <a:solidFill>
                <a:srgbClr val="8E7CC3"/>
              </a:solidFill>
              <a:latin typeface="Times New Roman"/>
              <a:ea typeface="Times New Roman"/>
              <a:cs typeface="Times New Roman"/>
              <a:sym typeface="Times New Roman"/>
            </a:endParaRPr>
          </a:p>
          <a:p>
            <a:pPr indent="-368300" lvl="0" marL="457200" rtl="0" algn="l">
              <a:spcBef>
                <a:spcPts val="0"/>
              </a:spcBef>
              <a:spcAft>
                <a:spcPts val="0"/>
              </a:spcAft>
              <a:buClr>
                <a:srgbClr val="8E7CC3"/>
              </a:buClr>
              <a:buSzPts val="2200"/>
              <a:buFont typeface="Times New Roman"/>
              <a:buChar char="-"/>
            </a:pPr>
            <a:r>
              <a:rPr lang="en" sz="2200">
                <a:solidFill>
                  <a:srgbClr val="8E7CC3"/>
                </a:solidFill>
                <a:latin typeface="Times New Roman"/>
                <a:ea typeface="Times New Roman"/>
                <a:cs typeface="Times New Roman"/>
                <a:sym typeface="Times New Roman"/>
              </a:rPr>
              <a:t>Lack of 1α hydroxylase, no vit D3 activation</a:t>
            </a:r>
            <a:endParaRPr sz="2200">
              <a:solidFill>
                <a:srgbClr val="8E7CC3"/>
              </a:solidFill>
              <a:latin typeface="Times New Roman"/>
              <a:ea typeface="Times New Roman"/>
              <a:cs typeface="Times New Roman"/>
              <a:sym typeface="Times New Roman"/>
            </a:endParaRPr>
          </a:p>
          <a:p>
            <a:pPr indent="-368300" lvl="0" marL="457200" rtl="0" algn="l">
              <a:spcBef>
                <a:spcPts val="0"/>
              </a:spcBef>
              <a:spcAft>
                <a:spcPts val="0"/>
              </a:spcAft>
              <a:buClr>
                <a:srgbClr val="8E7CC3"/>
              </a:buClr>
              <a:buSzPts val="2200"/>
              <a:buFont typeface="Times New Roman"/>
              <a:buChar char="-"/>
            </a:pPr>
            <a:r>
              <a:rPr lang="en" sz="2200">
                <a:solidFill>
                  <a:srgbClr val="8E7CC3"/>
                </a:solidFill>
                <a:latin typeface="Times New Roman"/>
                <a:ea typeface="Times New Roman"/>
                <a:cs typeface="Times New Roman"/>
                <a:sym typeface="Times New Roman"/>
              </a:rPr>
              <a:t>Other: renal failure, pancreatitis, tumor lysis</a:t>
            </a:r>
            <a:r>
              <a:rPr lang="en" sz="2200">
                <a:latin typeface="Times New Roman"/>
                <a:ea typeface="Times New Roman"/>
                <a:cs typeface="Times New Roman"/>
                <a:sym typeface="Times New Roman"/>
              </a:rPr>
              <a:t>.</a:t>
            </a:r>
            <a:endParaRPr sz="2200">
              <a:latin typeface="Times New Roman"/>
              <a:ea typeface="Times New Roman"/>
              <a:cs typeface="Times New Roman"/>
              <a:sym typeface="Times New Roman"/>
            </a:endParaRPr>
          </a:p>
        </p:txBody>
      </p:sp>
      <p:cxnSp>
        <p:nvCxnSpPr>
          <p:cNvPr id="615" name="Google Shape;615;p36"/>
          <p:cNvCxnSpPr>
            <a:stCxn id="610" idx="2"/>
            <a:endCxn id="614" idx="0"/>
          </p:cNvCxnSpPr>
          <p:nvPr/>
        </p:nvCxnSpPr>
        <p:spPr>
          <a:xfrm flipH="1" rot="-5400000">
            <a:off x="5989950" y="3104325"/>
            <a:ext cx="356400" cy="1226400"/>
          </a:xfrm>
          <a:prstGeom prst="curvedConnector3">
            <a:avLst>
              <a:gd fmla="val 49993" name="adj1"/>
            </a:avLst>
          </a:prstGeom>
          <a:noFill/>
          <a:ln cap="flat" cmpd="sng" w="9525">
            <a:solidFill>
              <a:srgbClr val="B4A7D6"/>
            </a:solidFill>
            <a:prstDash val="solid"/>
            <a:round/>
            <a:headEnd len="med" w="med" type="none"/>
            <a:tailEnd len="med" w="med" type="none"/>
          </a:ln>
        </p:spPr>
      </p:cxnSp>
      <p:sp>
        <p:nvSpPr>
          <p:cNvPr id="616" name="Google Shape;616;p36"/>
          <p:cNvSpPr/>
          <p:nvPr/>
        </p:nvSpPr>
        <p:spPr>
          <a:xfrm>
            <a:off x="278482" y="8048975"/>
            <a:ext cx="468600" cy="433500"/>
          </a:xfrm>
          <a:prstGeom prst="rect">
            <a:avLst/>
          </a:prstGeom>
          <a:solidFill>
            <a:srgbClr val="F1C232"/>
          </a:solidFill>
          <a:ln cap="flat" cmpd="sng" w="9525">
            <a:solidFill>
              <a:srgbClr val="999999"/>
            </a:solidFill>
            <a:prstDash val="solid"/>
            <a:round/>
            <a:headEnd len="sm" w="sm" type="none"/>
            <a:tailEnd len="sm" w="sm" type="none"/>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p>
        </p:txBody>
      </p:sp>
      <p:sp>
        <p:nvSpPr>
          <p:cNvPr id="617" name="Google Shape;617;p36"/>
          <p:cNvSpPr txBox="1"/>
          <p:nvPr/>
        </p:nvSpPr>
        <p:spPr>
          <a:xfrm>
            <a:off x="549150" y="7748025"/>
            <a:ext cx="13362000" cy="964200"/>
          </a:xfrm>
          <a:prstGeom prst="rect">
            <a:avLst/>
          </a:prstGeom>
          <a:noFill/>
          <a:ln>
            <a:noFill/>
          </a:ln>
        </p:spPr>
        <p:txBody>
          <a:bodyPr anchorCtr="0" anchor="t" bIns="242375" lIns="242375" spcFirstLastPara="1" rIns="242375" wrap="square" tIns="242375">
            <a:noAutofit/>
          </a:bodyPr>
          <a:lstStyle/>
          <a:p>
            <a:pPr indent="0" lvl="0" marL="0" rtl="0" algn="l">
              <a:spcBef>
                <a:spcPts val="0"/>
              </a:spcBef>
              <a:spcAft>
                <a:spcPts val="0"/>
              </a:spcAft>
              <a:buClr>
                <a:schemeClr val="dk1"/>
              </a:buClr>
              <a:buSzPts val="1100"/>
              <a:buFont typeface="Arial"/>
              <a:buNone/>
            </a:pPr>
            <a:r>
              <a:rPr lang="en" sz="4000">
                <a:solidFill>
                  <a:srgbClr val="F1C232"/>
                </a:solidFill>
                <a:latin typeface="Oswald"/>
                <a:ea typeface="Oswald"/>
                <a:cs typeface="Oswald"/>
                <a:sym typeface="Oswald"/>
              </a:rPr>
              <a:t>Hypoparathyroidism </a:t>
            </a:r>
            <a:endParaRPr sz="4200">
              <a:solidFill>
                <a:srgbClr val="F1C232"/>
              </a:solidFill>
              <a:latin typeface="Oswald"/>
              <a:ea typeface="Oswald"/>
              <a:cs typeface="Oswald"/>
              <a:sym typeface="Oswald"/>
            </a:endParaRPr>
          </a:p>
        </p:txBody>
      </p:sp>
      <p:sp>
        <p:nvSpPr>
          <p:cNvPr id="618" name="Google Shape;618;p36"/>
          <p:cNvSpPr/>
          <p:nvPr/>
        </p:nvSpPr>
        <p:spPr>
          <a:xfrm>
            <a:off x="871675" y="8669675"/>
            <a:ext cx="12707400" cy="5207100"/>
          </a:xfrm>
          <a:prstGeom prst="round1Rect">
            <a:avLst>
              <a:gd fmla="val 16667" name="adj"/>
            </a:avLst>
          </a:prstGeom>
          <a:noFill/>
          <a:ln cap="flat" cmpd="sng" w="28575">
            <a:solidFill>
              <a:srgbClr val="FFE599"/>
            </a:solidFill>
            <a:prstDash val="solid"/>
            <a:round/>
            <a:headEnd len="sm" w="sm" type="none"/>
            <a:tailEnd len="sm" w="sm" type="none"/>
          </a:ln>
        </p:spPr>
        <p:txBody>
          <a:bodyPr anchorCtr="0" anchor="t" bIns="91425" lIns="91425" spcFirstLastPara="1" rIns="91425" wrap="square" tIns="91425">
            <a:noAutofit/>
          </a:bodyPr>
          <a:lstStyle/>
          <a:p>
            <a:pPr indent="-355600" lvl="0" marL="457200" rtl="0" algn="l">
              <a:lnSpc>
                <a:spcPct val="115000"/>
              </a:lnSpc>
              <a:spcBef>
                <a:spcPts val="0"/>
              </a:spcBef>
              <a:spcAft>
                <a:spcPts val="0"/>
              </a:spcAft>
              <a:buSzPts val="2000"/>
              <a:buFont typeface="Times New Roman"/>
              <a:buChar char="●"/>
            </a:pPr>
            <a:r>
              <a:rPr lang="en" sz="2000">
                <a:latin typeface="Times New Roman"/>
                <a:ea typeface="Times New Roman"/>
                <a:cs typeface="Times New Roman"/>
                <a:sym typeface="Times New Roman"/>
              </a:rPr>
              <a:t>Paresthesia (</a:t>
            </a:r>
            <a:r>
              <a:rPr lang="en" sz="2000">
                <a:latin typeface="Times New Roman"/>
                <a:ea typeface="Times New Roman"/>
                <a:cs typeface="Times New Roman"/>
                <a:sym typeface="Times New Roman"/>
              </a:rPr>
              <a:t>Tingling in the lips, fingers, and toes) </a:t>
            </a:r>
            <a:endParaRPr sz="2000">
              <a:latin typeface="Times New Roman"/>
              <a:ea typeface="Times New Roman"/>
              <a:cs typeface="Times New Roman"/>
              <a:sym typeface="Times New Roman"/>
            </a:endParaRPr>
          </a:p>
          <a:p>
            <a:pPr indent="-355600" lvl="0" marL="457200" rtl="0" algn="l">
              <a:lnSpc>
                <a:spcPct val="115000"/>
              </a:lnSpc>
              <a:spcBef>
                <a:spcPts val="0"/>
              </a:spcBef>
              <a:spcAft>
                <a:spcPts val="0"/>
              </a:spcAft>
              <a:buSzPts val="2000"/>
              <a:buFont typeface="Times New Roman"/>
              <a:buChar char="●"/>
            </a:pPr>
            <a:r>
              <a:rPr lang="en" sz="2000">
                <a:solidFill>
                  <a:schemeClr val="dk1"/>
                </a:solidFill>
                <a:latin typeface="Times New Roman"/>
                <a:ea typeface="Times New Roman"/>
                <a:cs typeface="Times New Roman"/>
                <a:sym typeface="Times New Roman"/>
              </a:rPr>
              <a:t>Delayed cardiac repolarization with </a:t>
            </a:r>
            <a:r>
              <a:rPr lang="en" sz="2000" u="sng">
                <a:solidFill>
                  <a:schemeClr val="dk1"/>
                </a:solidFill>
                <a:latin typeface="Times New Roman"/>
                <a:ea typeface="Times New Roman"/>
                <a:cs typeface="Times New Roman"/>
                <a:sym typeface="Times New Roman"/>
              </a:rPr>
              <a:t>prolongation</a:t>
            </a:r>
            <a:r>
              <a:rPr lang="en" sz="2000">
                <a:solidFill>
                  <a:schemeClr val="dk1"/>
                </a:solidFill>
                <a:latin typeface="Times New Roman"/>
                <a:ea typeface="Times New Roman"/>
                <a:cs typeface="Times New Roman"/>
                <a:sym typeface="Times New Roman"/>
              </a:rPr>
              <a:t>  of the QT interval </a:t>
            </a:r>
            <a:endParaRPr sz="2000">
              <a:solidFill>
                <a:schemeClr val="dk1"/>
              </a:solidFill>
              <a:latin typeface="Times New Roman"/>
              <a:ea typeface="Times New Roman"/>
              <a:cs typeface="Times New Roman"/>
              <a:sym typeface="Times New Roman"/>
            </a:endParaRPr>
          </a:p>
          <a:p>
            <a:pPr indent="-355600" lvl="0" marL="457200" rtl="0" algn="l">
              <a:lnSpc>
                <a:spcPct val="115000"/>
              </a:lnSpc>
              <a:spcBef>
                <a:spcPts val="0"/>
              </a:spcBef>
              <a:spcAft>
                <a:spcPts val="0"/>
              </a:spcAft>
              <a:buClr>
                <a:schemeClr val="dk1"/>
              </a:buClr>
              <a:buSzPts val="2000"/>
              <a:buFont typeface="Times New Roman"/>
              <a:buChar char="●"/>
            </a:pPr>
            <a:r>
              <a:rPr b="1" lang="en" sz="2000">
                <a:solidFill>
                  <a:schemeClr val="dk1"/>
                </a:solidFill>
                <a:latin typeface="Times New Roman"/>
                <a:ea typeface="Times New Roman"/>
                <a:cs typeface="Times New Roman"/>
                <a:sym typeface="Times New Roman"/>
              </a:rPr>
              <a:t>Positive Chvostek’s sign</a:t>
            </a:r>
            <a:r>
              <a:rPr lang="en" sz="2000">
                <a:solidFill>
                  <a:schemeClr val="dk1"/>
                </a:solidFill>
                <a:latin typeface="Times New Roman"/>
                <a:ea typeface="Times New Roman"/>
                <a:cs typeface="Times New Roman"/>
                <a:sym typeface="Times New Roman"/>
              </a:rPr>
              <a:t> (facial muscle twitch) </a:t>
            </a:r>
            <a:endParaRPr sz="2000">
              <a:solidFill>
                <a:schemeClr val="dk1"/>
              </a:solidFill>
              <a:latin typeface="Times New Roman"/>
              <a:ea typeface="Times New Roman"/>
              <a:cs typeface="Times New Roman"/>
              <a:sym typeface="Times New Roman"/>
            </a:endParaRPr>
          </a:p>
          <a:p>
            <a:pPr indent="-355600" lvl="0" marL="457200" rtl="0" algn="l">
              <a:lnSpc>
                <a:spcPct val="115000"/>
              </a:lnSpc>
              <a:spcBef>
                <a:spcPts val="0"/>
              </a:spcBef>
              <a:spcAft>
                <a:spcPts val="0"/>
              </a:spcAft>
              <a:buClr>
                <a:schemeClr val="dk1"/>
              </a:buClr>
              <a:buSzPts val="2000"/>
              <a:buFont typeface="Times New Roman"/>
              <a:buChar char="●"/>
            </a:pPr>
            <a:r>
              <a:rPr b="1" lang="en" sz="2000">
                <a:solidFill>
                  <a:schemeClr val="dk1"/>
                </a:solidFill>
                <a:latin typeface="Times New Roman"/>
                <a:ea typeface="Times New Roman"/>
                <a:cs typeface="Times New Roman"/>
                <a:sym typeface="Times New Roman"/>
              </a:rPr>
              <a:t>Positive Trousseau’s sign</a:t>
            </a:r>
            <a:r>
              <a:rPr lang="en" sz="2000">
                <a:solidFill>
                  <a:schemeClr val="dk1"/>
                </a:solidFill>
                <a:latin typeface="Times New Roman"/>
                <a:ea typeface="Times New Roman"/>
                <a:cs typeface="Times New Roman"/>
                <a:sym typeface="Times New Roman"/>
              </a:rPr>
              <a:t> (carpal spasm)</a:t>
            </a:r>
            <a:endParaRPr baseline="30000" sz="2000">
              <a:solidFill>
                <a:schemeClr val="dk1"/>
              </a:solidFill>
              <a:latin typeface="Times New Roman"/>
              <a:ea typeface="Times New Roman"/>
              <a:cs typeface="Times New Roman"/>
              <a:sym typeface="Times New Roman"/>
            </a:endParaRPr>
          </a:p>
          <a:p>
            <a:pPr indent="-355600" lvl="0" marL="457200" rtl="0" algn="l">
              <a:lnSpc>
                <a:spcPct val="115000"/>
              </a:lnSpc>
              <a:spcBef>
                <a:spcPts val="0"/>
              </a:spcBef>
              <a:spcAft>
                <a:spcPts val="0"/>
              </a:spcAft>
              <a:buClr>
                <a:schemeClr val="dk1"/>
              </a:buClr>
              <a:buSzPts val="2000"/>
              <a:buFont typeface="Times New Roman"/>
              <a:buChar char="●"/>
            </a:pPr>
            <a:r>
              <a:rPr lang="en" sz="2000">
                <a:solidFill>
                  <a:schemeClr val="dk1"/>
                </a:solidFill>
                <a:latin typeface="Times New Roman"/>
                <a:ea typeface="Times New Roman"/>
                <a:cs typeface="Times New Roman"/>
                <a:sym typeface="Times New Roman"/>
              </a:rPr>
              <a:t>Tetany</a:t>
            </a:r>
            <a:r>
              <a:rPr baseline="30000" lang="en" sz="2000">
                <a:solidFill>
                  <a:schemeClr val="dk1"/>
                </a:solidFill>
                <a:latin typeface="Times New Roman"/>
                <a:ea typeface="Times New Roman"/>
                <a:cs typeface="Times New Roman"/>
                <a:sym typeface="Times New Roman"/>
              </a:rPr>
              <a:t> </a:t>
            </a:r>
            <a:r>
              <a:rPr lang="en" sz="2000">
                <a:solidFill>
                  <a:schemeClr val="dk1"/>
                </a:solidFill>
                <a:latin typeface="Times New Roman"/>
                <a:ea typeface="Times New Roman"/>
                <a:cs typeface="Times New Roman"/>
                <a:sym typeface="Times New Roman"/>
              </a:rPr>
              <a:t>(can be overt or latent)</a:t>
            </a:r>
            <a:endParaRPr sz="2000">
              <a:solidFill>
                <a:schemeClr val="dk1"/>
              </a:solidFill>
              <a:latin typeface="Times New Roman"/>
              <a:ea typeface="Times New Roman"/>
              <a:cs typeface="Times New Roman"/>
              <a:sym typeface="Times New Roman"/>
            </a:endParaRPr>
          </a:p>
          <a:p>
            <a:pPr indent="-355600" lvl="0" marL="457200" rtl="0" algn="l">
              <a:lnSpc>
                <a:spcPct val="115000"/>
              </a:lnSpc>
              <a:spcBef>
                <a:spcPts val="0"/>
              </a:spcBef>
              <a:spcAft>
                <a:spcPts val="0"/>
              </a:spcAft>
              <a:buClr>
                <a:schemeClr val="dk1"/>
              </a:buClr>
              <a:buSzPts val="2000"/>
              <a:buFont typeface="Times New Roman"/>
              <a:buChar char="●"/>
            </a:pPr>
            <a:r>
              <a:rPr lang="en" sz="2000">
                <a:solidFill>
                  <a:schemeClr val="dk1"/>
                </a:solidFill>
                <a:latin typeface="Times New Roman"/>
                <a:ea typeface="Times New Roman"/>
                <a:cs typeface="Times New Roman"/>
                <a:sym typeface="Times New Roman"/>
              </a:rPr>
              <a:t>Muscle cramps</a:t>
            </a:r>
            <a:r>
              <a:rPr lang="en" sz="2000">
                <a:solidFill>
                  <a:srgbClr val="76A5AF"/>
                </a:solidFill>
                <a:latin typeface="Times New Roman"/>
                <a:ea typeface="Times New Roman"/>
                <a:cs typeface="Times New Roman"/>
                <a:sym typeface="Times New Roman"/>
              </a:rPr>
              <a:t> and pain in the face, hands, legs, and feet.</a:t>
            </a:r>
            <a:endParaRPr sz="2000">
              <a:solidFill>
                <a:srgbClr val="76A5AF"/>
              </a:solidFill>
              <a:latin typeface="Times New Roman"/>
              <a:ea typeface="Times New Roman"/>
              <a:cs typeface="Times New Roman"/>
              <a:sym typeface="Times New Roman"/>
            </a:endParaRPr>
          </a:p>
          <a:p>
            <a:pPr indent="-355600" lvl="0" marL="457200" rtl="0" algn="l">
              <a:lnSpc>
                <a:spcPct val="115000"/>
              </a:lnSpc>
              <a:spcBef>
                <a:spcPts val="0"/>
              </a:spcBef>
              <a:spcAft>
                <a:spcPts val="0"/>
              </a:spcAft>
              <a:buClr>
                <a:srgbClr val="76A5AF"/>
              </a:buClr>
              <a:buSzPts val="2000"/>
              <a:buFont typeface="Times New Roman"/>
              <a:buChar char="●"/>
            </a:pPr>
            <a:r>
              <a:rPr lang="en" sz="2000">
                <a:solidFill>
                  <a:srgbClr val="76A5AF"/>
                </a:solidFill>
                <a:latin typeface="Times New Roman"/>
                <a:ea typeface="Times New Roman"/>
                <a:cs typeface="Times New Roman"/>
                <a:sym typeface="Times New Roman"/>
              </a:rPr>
              <a:t>Dry hair, brittle nails, and dry, coarse skin </a:t>
            </a:r>
            <a:endParaRPr sz="2000">
              <a:solidFill>
                <a:srgbClr val="8E7CC3"/>
              </a:solidFill>
              <a:latin typeface="Times New Roman"/>
              <a:ea typeface="Times New Roman"/>
              <a:cs typeface="Times New Roman"/>
              <a:sym typeface="Times New Roman"/>
            </a:endParaRPr>
          </a:p>
          <a:p>
            <a:pPr indent="-355600" lvl="0" marL="457200" rtl="0" algn="l">
              <a:lnSpc>
                <a:spcPct val="115000"/>
              </a:lnSpc>
              <a:spcBef>
                <a:spcPts val="0"/>
              </a:spcBef>
              <a:spcAft>
                <a:spcPts val="0"/>
              </a:spcAft>
              <a:buClr>
                <a:srgbClr val="76A5AF"/>
              </a:buClr>
              <a:buSzPts val="2000"/>
              <a:buFont typeface="Times New Roman"/>
              <a:buChar char="●"/>
            </a:pPr>
            <a:r>
              <a:rPr lang="en" sz="2000">
                <a:solidFill>
                  <a:srgbClr val="76A5AF"/>
                </a:solidFill>
                <a:latin typeface="Times New Roman"/>
                <a:ea typeface="Times New Roman"/>
                <a:cs typeface="Times New Roman"/>
                <a:sym typeface="Times New Roman"/>
              </a:rPr>
              <a:t>Cataracts </a:t>
            </a:r>
            <a:r>
              <a:rPr lang="en" sz="2000">
                <a:solidFill>
                  <a:srgbClr val="76A5AF"/>
                </a:solidFill>
                <a:latin typeface="Times New Roman"/>
                <a:ea typeface="Times New Roman"/>
                <a:cs typeface="Times New Roman"/>
                <a:sym typeface="Times New Roman"/>
              </a:rPr>
              <a:t>on the eyes </a:t>
            </a:r>
            <a:endParaRPr sz="2000">
              <a:solidFill>
                <a:srgbClr val="76A5AF"/>
              </a:solidFill>
              <a:latin typeface="Times New Roman"/>
              <a:ea typeface="Times New Roman"/>
              <a:cs typeface="Times New Roman"/>
              <a:sym typeface="Times New Roman"/>
            </a:endParaRPr>
          </a:p>
          <a:p>
            <a:pPr indent="-355600" lvl="0" marL="457200" rtl="0" algn="l">
              <a:lnSpc>
                <a:spcPct val="115000"/>
              </a:lnSpc>
              <a:spcBef>
                <a:spcPts val="0"/>
              </a:spcBef>
              <a:spcAft>
                <a:spcPts val="0"/>
              </a:spcAft>
              <a:buClr>
                <a:srgbClr val="76A5AF"/>
              </a:buClr>
              <a:buSzPts val="2000"/>
              <a:buFont typeface="Times New Roman"/>
              <a:buChar char="●"/>
            </a:pPr>
            <a:r>
              <a:rPr lang="en" sz="2000">
                <a:solidFill>
                  <a:srgbClr val="76A5AF"/>
                </a:solidFill>
                <a:latin typeface="Times New Roman"/>
                <a:ea typeface="Times New Roman"/>
                <a:cs typeface="Times New Roman"/>
                <a:sym typeface="Times New Roman"/>
              </a:rPr>
              <a:t>Malformations of the teeth, including weakened tooth enamel. </a:t>
            </a:r>
            <a:endParaRPr sz="2000">
              <a:solidFill>
                <a:srgbClr val="76A5AF"/>
              </a:solidFill>
              <a:latin typeface="Times New Roman"/>
              <a:ea typeface="Times New Roman"/>
              <a:cs typeface="Times New Roman"/>
              <a:sym typeface="Times New Roman"/>
            </a:endParaRPr>
          </a:p>
          <a:p>
            <a:pPr indent="-355600" lvl="0" marL="457200" rtl="0" algn="l">
              <a:lnSpc>
                <a:spcPct val="115000"/>
              </a:lnSpc>
              <a:spcBef>
                <a:spcPts val="0"/>
              </a:spcBef>
              <a:spcAft>
                <a:spcPts val="0"/>
              </a:spcAft>
              <a:buClr>
                <a:srgbClr val="76A5AF"/>
              </a:buClr>
              <a:buSzPts val="2000"/>
              <a:buFont typeface="Times New Roman"/>
              <a:buChar char="●"/>
            </a:pPr>
            <a:r>
              <a:rPr lang="en" sz="2000">
                <a:solidFill>
                  <a:srgbClr val="76A5AF"/>
                </a:solidFill>
                <a:latin typeface="Times New Roman"/>
                <a:ea typeface="Times New Roman"/>
                <a:cs typeface="Times New Roman"/>
                <a:sym typeface="Times New Roman"/>
              </a:rPr>
              <a:t>Loss of memory, Headaches</a:t>
            </a:r>
            <a:r>
              <a:rPr baseline="30000" lang="en" sz="2000">
                <a:solidFill>
                  <a:srgbClr val="76A5AF"/>
                </a:solidFill>
                <a:latin typeface="Times New Roman"/>
                <a:ea typeface="Times New Roman"/>
                <a:cs typeface="Times New Roman"/>
                <a:sym typeface="Times New Roman"/>
              </a:rPr>
              <a:t>2</a:t>
            </a:r>
            <a:endParaRPr baseline="30000" sz="2000">
              <a:solidFill>
                <a:srgbClr val="76A5AF"/>
              </a:solidFill>
              <a:latin typeface="Times New Roman"/>
              <a:ea typeface="Times New Roman"/>
              <a:cs typeface="Times New Roman"/>
              <a:sym typeface="Times New Roman"/>
            </a:endParaRPr>
          </a:p>
          <a:p>
            <a:pPr indent="-355600" lvl="0" marL="457200" rtl="0" algn="l">
              <a:lnSpc>
                <a:spcPct val="115000"/>
              </a:lnSpc>
              <a:spcBef>
                <a:spcPts val="0"/>
              </a:spcBef>
              <a:spcAft>
                <a:spcPts val="0"/>
              </a:spcAft>
              <a:buClr>
                <a:srgbClr val="B4A7D6"/>
              </a:buClr>
              <a:buSzPts val="2000"/>
              <a:buFont typeface="Times New Roman"/>
              <a:buChar char="●"/>
            </a:pPr>
            <a:r>
              <a:rPr lang="en" sz="2000">
                <a:solidFill>
                  <a:srgbClr val="76A5AF"/>
                </a:solidFill>
                <a:latin typeface="Times New Roman"/>
                <a:ea typeface="Times New Roman"/>
                <a:cs typeface="Times New Roman"/>
                <a:sym typeface="Times New Roman"/>
              </a:rPr>
              <a:t> </a:t>
            </a:r>
            <a:r>
              <a:rPr lang="en" sz="2000">
                <a:solidFill>
                  <a:srgbClr val="8E7CC3"/>
                </a:solidFill>
                <a:latin typeface="Times New Roman"/>
                <a:ea typeface="Times New Roman"/>
                <a:cs typeface="Times New Roman"/>
                <a:sym typeface="Times New Roman"/>
              </a:rPr>
              <a:t>neuromuscular irritability, numbness, anxiety, carpopedal spasms</a:t>
            </a:r>
            <a:r>
              <a:rPr baseline="30000" lang="en" sz="2000">
                <a:solidFill>
                  <a:srgbClr val="8E7CC3"/>
                </a:solidFill>
                <a:latin typeface="Times New Roman"/>
                <a:ea typeface="Times New Roman"/>
                <a:cs typeface="Times New Roman"/>
                <a:sym typeface="Times New Roman"/>
              </a:rPr>
              <a:t>2</a:t>
            </a:r>
            <a:r>
              <a:rPr lang="en" sz="2000">
                <a:solidFill>
                  <a:srgbClr val="8E7CC3"/>
                </a:solidFill>
                <a:latin typeface="Times New Roman"/>
                <a:ea typeface="Times New Roman"/>
                <a:cs typeface="Times New Roman"/>
                <a:sym typeface="Times New Roman"/>
              </a:rPr>
              <a:t>. </a:t>
            </a:r>
            <a:endParaRPr sz="2000">
              <a:solidFill>
                <a:srgbClr val="76A5AF"/>
              </a:solidFill>
              <a:latin typeface="Times New Roman"/>
              <a:ea typeface="Times New Roman"/>
              <a:cs typeface="Times New Roman"/>
              <a:sym typeface="Times New Roman"/>
            </a:endParaRPr>
          </a:p>
          <a:p>
            <a:pPr indent="-355600" lvl="0" marL="457200" rtl="0" algn="l">
              <a:lnSpc>
                <a:spcPct val="115000"/>
              </a:lnSpc>
              <a:spcBef>
                <a:spcPts val="0"/>
              </a:spcBef>
              <a:spcAft>
                <a:spcPts val="0"/>
              </a:spcAft>
              <a:buClr>
                <a:srgbClr val="B4A7D6"/>
              </a:buClr>
              <a:buSzPts val="2000"/>
              <a:buFont typeface="Times New Roman"/>
              <a:buChar char="●"/>
            </a:pPr>
            <a:r>
              <a:rPr lang="en" sz="2000">
                <a:solidFill>
                  <a:srgbClr val="8E7CC3"/>
                </a:solidFill>
                <a:latin typeface="Times New Roman"/>
                <a:ea typeface="Times New Roman"/>
                <a:cs typeface="Times New Roman"/>
                <a:sym typeface="Times New Roman"/>
              </a:rPr>
              <a:t>Hypocalcemia, hyperphosphatemia .</a:t>
            </a:r>
            <a:endParaRPr sz="2000">
              <a:solidFill>
                <a:srgbClr val="8E7CC3"/>
              </a:solidFill>
              <a:latin typeface="Times New Roman"/>
              <a:ea typeface="Times New Roman"/>
              <a:cs typeface="Times New Roman"/>
              <a:sym typeface="Times New Roman"/>
            </a:endParaRPr>
          </a:p>
          <a:p>
            <a:pPr indent="0" lvl="0" marL="0" rtl="0" algn="l">
              <a:lnSpc>
                <a:spcPct val="115000"/>
              </a:lnSpc>
              <a:spcBef>
                <a:spcPts val="0"/>
              </a:spcBef>
              <a:spcAft>
                <a:spcPts val="0"/>
              </a:spcAft>
              <a:buNone/>
            </a:pPr>
            <a:r>
              <a:rPr lang="en" sz="2000">
                <a:solidFill>
                  <a:srgbClr val="8E7CC3"/>
                </a:solidFill>
                <a:latin typeface="Times New Roman"/>
                <a:ea typeface="Times New Roman"/>
                <a:cs typeface="Times New Roman"/>
                <a:sym typeface="Times New Roman"/>
              </a:rPr>
              <a:t>Severe  Hypocalcemia is followed by convulsions, stridor (</a:t>
            </a:r>
            <a:r>
              <a:rPr b="1" lang="en" sz="2000">
                <a:solidFill>
                  <a:srgbClr val="8E7CC3"/>
                </a:solidFill>
                <a:latin typeface="Times New Roman"/>
                <a:ea typeface="Times New Roman"/>
                <a:cs typeface="Times New Roman"/>
                <a:sym typeface="Times New Roman"/>
              </a:rPr>
              <a:t>Laryngospasm</a:t>
            </a:r>
            <a:r>
              <a:rPr lang="en" sz="2000">
                <a:solidFill>
                  <a:srgbClr val="8E7CC3"/>
                </a:solidFill>
                <a:latin typeface="Times New Roman"/>
                <a:ea typeface="Times New Roman"/>
                <a:cs typeface="Times New Roman"/>
                <a:sym typeface="Times New Roman"/>
              </a:rPr>
              <a:t>, stridor and apneas (</a:t>
            </a:r>
            <a:r>
              <a:rPr lang="en" sz="2000">
                <a:solidFill>
                  <a:srgbClr val="B45F06"/>
                </a:solidFill>
                <a:latin typeface="Times New Roman"/>
                <a:ea typeface="Times New Roman"/>
                <a:cs typeface="Times New Roman"/>
                <a:sym typeface="Times New Roman"/>
              </a:rPr>
              <a:t>main cause of death in </a:t>
            </a:r>
            <a:r>
              <a:rPr lang="en" sz="2000">
                <a:solidFill>
                  <a:srgbClr val="8E7CC3"/>
                </a:solidFill>
                <a:latin typeface="Times New Roman"/>
                <a:ea typeface="Times New Roman"/>
                <a:cs typeface="Times New Roman"/>
                <a:sym typeface="Times New Roman"/>
              </a:rPr>
              <a:t>neonates), dystonia, and depression.</a:t>
            </a:r>
            <a:endParaRPr sz="2000">
              <a:solidFill>
                <a:srgbClr val="8E7CC3"/>
              </a:solidFill>
              <a:latin typeface="Times New Roman"/>
              <a:ea typeface="Times New Roman"/>
              <a:cs typeface="Times New Roman"/>
              <a:sym typeface="Times New Roman"/>
            </a:endParaRPr>
          </a:p>
          <a:p>
            <a:pPr indent="0" lvl="0" marL="0" rtl="0" algn="l">
              <a:spcBef>
                <a:spcPts val="0"/>
              </a:spcBef>
              <a:spcAft>
                <a:spcPts val="0"/>
              </a:spcAft>
              <a:buClr>
                <a:schemeClr val="dk1"/>
              </a:buClr>
              <a:buSzPts val="1100"/>
              <a:buFont typeface="Arial"/>
              <a:buNone/>
            </a:pPr>
            <a:r>
              <a:t/>
            </a:r>
            <a:endParaRPr sz="2000">
              <a:solidFill>
                <a:srgbClr val="8E7CC3"/>
              </a:solidFill>
              <a:latin typeface="Times New Roman"/>
              <a:ea typeface="Times New Roman"/>
              <a:cs typeface="Times New Roman"/>
              <a:sym typeface="Times New Roman"/>
            </a:endParaRPr>
          </a:p>
          <a:p>
            <a:pPr indent="0" lvl="0" marL="0" rtl="0" algn="l">
              <a:spcBef>
                <a:spcPts val="0"/>
              </a:spcBef>
              <a:spcAft>
                <a:spcPts val="0"/>
              </a:spcAft>
              <a:buNone/>
            </a:pPr>
            <a:r>
              <a:t/>
            </a:r>
            <a:endParaRPr sz="2000">
              <a:solidFill>
                <a:srgbClr val="8E7CC3"/>
              </a:solidFill>
              <a:latin typeface="Times New Roman"/>
              <a:ea typeface="Times New Roman"/>
              <a:cs typeface="Times New Roman"/>
              <a:sym typeface="Times New Roman"/>
            </a:endParaRPr>
          </a:p>
          <a:p>
            <a:pPr indent="0" lvl="0" marL="0" rtl="0" algn="l">
              <a:spcBef>
                <a:spcPts val="0"/>
              </a:spcBef>
              <a:spcAft>
                <a:spcPts val="0"/>
              </a:spcAft>
              <a:buNone/>
            </a:pPr>
            <a:r>
              <a:t/>
            </a:r>
            <a:endParaRPr sz="2000">
              <a:solidFill>
                <a:srgbClr val="76A5AF"/>
              </a:solidFill>
              <a:latin typeface="Times New Roman"/>
              <a:ea typeface="Times New Roman"/>
              <a:cs typeface="Times New Roman"/>
              <a:sym typeface="Times New Roman"/>
            </a:endParaRPr>
          </a:p>
        </p:txBody>
      </p:sp>
      <p:sp>
        <p:nvSpPr>
          <p:cNvPr id="619" name="Google Shape;619;p36"/>
          <p:cNvSpPr/>
          <p:nvPr/>
        </p:nvSpPr>
        <p:spPr>
          <a:xfrm>
            <a:off x="205375" y="8669675"/>
            <a:ext cx="592500" cy="5190300"/>
          </a:xfrm>
          <a:prstGeom prst="rect">
            <a:avLst/>
          </a:prstGeom>
          <a:solidFill>
            <a:srgbClr val="FFE5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0" name="Google Shape;620;p36"/>
          <p:cNvSpPr txBox="1"/>
          <p:nvPr/>
        </p:nvSpPr>
        <p:spPr>
          <a:xfrm rot="-5400000">
            <a:off x="-2285075" y="11055625"/>
            <a:ext cx="5558100" cy="462600"/>
          </a:xfrm>
          <a:prstGeom prst="rect">
            <a:avLst/>
          </a:prstGeom>
          <a:noFill/>
          <a:ln>
            <a:noFill/>
          </a:ln>
        </p:spPr>
        <p:txBody>
          <a:bodyPr anchorCtr="0" anchor="ctr" bIns="242375" lIns="242375" spcFirstLastPara="1" rIns="242375" wrap="square" tIns="242375">
            <a:noAutofit/>
          </a:bodyPr>
          <a:lstStyle/>
          <a:p>
            <a:pPr indent="0" lvl="0" marL="0" rtl="0" algn="ctr">
              <a:spcBef>
                <a:spcPts val="0"/>
              </a:spcBef>
              <a:spcAft>
                <a:spcPts val="0"/>
              </a:spcAft>
              <a:buNone/>
            </a:pPr>
            <a:r>
              <a:rPr b="1" lang="en" sz="2400">
                <a:latin typeface="Merriweather"/>
                <a:ea typeface="Merriweather"/>
                <a:cs typeface="Merriweather"/>
                <a:sym typeface="Merriweather"/>
              </a:rPr>
              <a:t>signs/Symptoms</a:t>
            </a:r>
            <a:r>
              <a:rPr b="1" lang="en" sz="2600">
                <a:latin typeface="Merriweather"/>
                <a:ea typeface="Merriweather"/>
                <a:cs typeface="Merriweather"/>
                <a:sym typeface="Merriweather"/>
              </a:rPr>
              <a:t> </a:t>
            </a:r>
            <a:r>
              <a:rPr b="1" lang="en" sz="1800">
                <a:solidFill>
                  <a:srgbClr val="45818E"/>
                </a:solidFill>
                <a:latin typeface="Merriweather"/>
                <a:ea typeface="Merriweather"/>
                <a:cs typeface="Merriweather"/>
                <a:sym typeface="Merriweather"/>
              </a:rPr>
              <a:t>due to hypocalcemia</a:t>
            </a:r>
            <a:endParaRPr baseline="30000" sz="1800">
              <a:solidFill>
                <a:srgbClr val="45818E"/>
              </a:solidFill>
              <a:latin typeface="Oswald"/>
              <a:ea typeface="Oswald"/>
              <a:cs typeface="Oswald"/>
              <a:sym typeface="Oswald"/>
            </a:endParaRPr>
          </a:p>
        </p:txBody>
      </p:sp>
      <p:sp>
        <p:nvSpPr>
          <p:cNvPr id="621" name="Google Shape;621;p36"/>
          <p:cNvSpPr/>
          <p:nvPr/>
        </p:nvSpPr>
        <p:spPr>
          <a:xfrm>
            <a:off x="308050" y="14815788"/>
            <a:ext cx="6473400" cy="572400"/>
          </a:xfrm>
          <a:prstGeom prst="roundRect">
            <a:avLst>
              <a:gd fmla="val 16667" name="adj"/>
            </a:avLst>
          </a:prstGeom>
          <a:solidFill>
            <a:srgbClr val="FFF2C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200">
                <a:solidFill>
                  <a:srgbClr val="CC4125"/>
                </a:solidFill>
                <a:latin typeface="Times New Roman"/>
                <a:ea typeface="Times New Roman"/>
                <a:cs typeface="Times New Roman"/>
                <a:sym typeface="Times New Roman"/>
              </a:rPr>
              <a:t>Positive Chvostek's sign </a:t>
            </a:r>
            <a:r>
              <a:rPr lang="en" sz="2200">
                <a:solidFill>
                  <a:srgbClr val="CC4125"/>
                </a:solidFill>
                <a:latin typeface="Times New Roman"/>
                <a:ea typeface="Times New Roman"/>
                <a:cs typeface="Times New Roman"/>
                <a:sym typeface="Times New Roman"/>
              </a:rPr>
              <a:t>(facial muscle twitch)</a:t>
            </a:r>
            <a:endParaRPr sz="2200">
              <a:solidFill>
                <a:srgbClr val="CC4125"/>
              </a:solidFill>
            </a:endParaRPr>
          </a:p>
        </p:txBody>
      </p:sp>
      <p:sp>
        <p:nvSpPr>
          <p:cNvPr id="622" name="Google Shape;622;p36"/>
          <p:cNvSpPr/>
          <p:nvPr/>
        </p:nvSpPr>
        <p:spPr>
          <a:xfrm>
            <a:off x="7242225" y="14815650"/>
            <a:ext cx="6380400" cy="572400"/>
          </a:xfrm>
          <a:prstGeom prst="roundRect">
            <a:avLst>
              <a:gd fmla="val 16667" name="adj"/>
            </a:avLst>
          </a:prstGeom>
          <a:solidFill>
            <a:srgbClr val="FFF2C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200">
                <a:solidFill>
                  <a:srgbClr val="CC4125"/>
                </a:solidFill>
                <a:latin typeface="Times New Roman"/>
                <a:ea typeface="Times New Roman"/>
                <a:cs typeface="Times New Roman"/>
                <a:sym typeface="Times New Roman"/>
              </a:rPr>
              <a:t>Positive Trousseau’s sign</a:t>
            </a:r>
            <a:r>
              <a:rPr lang="en" sz="2200">
                <a:solidFill>
                  <a:srgbClr val="CC4125"/>
                </a:solidFill>
                <a:latin typeface="Times New Roman"/>
                <a:ea typeface="Times New Roman"/>
                <a:cs typeface="Times New Roman"/>
                <a:sym typeface="Times New Roman"/>
              </a:rPr>
              <a:t>(carpal/</a:t>
            </a:r>
            <a:r>
              <a:rPr lang="en" sz="2200">
                <a:solidFill>
                  <a:srgbClr val="8E7CC3"/>
                </a:solidFill>
                <a:latin typeface="Times New Roman"/>
                <a:ea typeface="Times New Roman"/>
                <a:cs typeface="Times New Roman"/>
                <a:sym typeface="Times New Roman"/>
              </a:rPr>
              <a:t>carpopedal</a:t>
            </a:r>
            <a:r>
              <a:rPr lang="en" sz="2200">
                <a:solidFill>
                  <a:srgbClr val="CC4125"/>
                </a:solidFill>
                <a:latin typeface="Times New Roman"/>
                <a:ea typeface="Times New Roman"/>
                <a:cs typeface="Times New Roman"/>
                <a:sym typeface="Times New Roman"/>
              </a:rPr>
              <a:t> spasm)</a:t>
            </a:r>
            <a:endParaRPr b="1" sz="2200">
              <a:solidFill>
                <a:srgbClr val="CC4125"/>
              </a:solidFill>
              <a:latin typeface="Times New Roman"/>
              <a:ea typeface="Times New Roman"/>
              <a:cs typeface="Times New Roman"/>
              <a:sym typeface="Times New Roman"/>
            </a:endParaRPr>
          </a:p>
        </p:txBody>
      </p:sp>
      <p:sp>
        <p:nvSpPr>
          <p:cNvPr id="623" name="Google Shape;623;p36"/>
          <p:cNvSpPr/>
          <p:nvPr/>
        </p:nvSpPr>
        <p:spPr>
          <a:xfrm>
            <a:off x="287100" y="15488300"/>
            <a:ext cx="6473400" cy="2046900"/>
          </a:xfrm>
          <a:prstGeom prst="roundRect">
            <a:avLst>
              <a:gd fmla="val 16667" name="adj"/>
            </a:avLst>
          </a:prstGeom>
          <a:noFill/>
          <a:ln cap="flat" cmpd="sng" w="28575">
            <a:solidFill>
              <a:srgbClr val="FFE599"/>
            </a:solidFill>
            <a:prstDash val="dashDot"/>
            <a:round/>
            <a:headEnd len="sm" w="sm" type="none"/>
            <a:tailEnd len="sm" w="sm" type="none"/>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t/>
            </a:r>
            <a:endParaRPr sz="1700">
              <a:solidFill>
                <a:schemeClr val="dk1"/>
              </a:solidFill>
              <a:latin typeface="Times New Roman"/>
              <a:ea typeface="Times New Roman"/>
              <a:cs typeface="Times New Roman"/>
              <a:sym typeface="Times New Roman"/>
            </a:endParaRPr>
          </a:p>
          <a:p>
            <a:pPr indent="0" lvl="0" marL="0" rtl="0" algn="l">
              <a:lnSpc>
                <a:spcPct val="115000"/>
              </a:lnSpc>
              <a:spcBef>
                <a:spcPts val="0"/>
              </a:spcBef>
              <a:spcAft>
                <a:spcPts val="0"/>
              </a:spcAft>
              <a:buNone/>
            </a:pPr>
            <a:r>
              <a:rPr lang="en" sz="1700">
                <a:solidFill>
                  <a:schemeClr val="dk1"/>
                </a:solidFill>
                <a:latin typeface="Times New Roman"/>
                <a:ea typeface="Times New Roman"/>
                <a:cs typeface="Times New Roman"/>
                <a:sym typeface="Times New Roman"/>
              </a:rPr>
              <a:t>It refers to an abnormal reaction to the stimulation of the </a:t>
            </a:r>
            <a:r>
              <a:rPr lang="en" sz="1700">
                <a:solidFill>
                  <a:schemeClr val="dk1"/>
                </a:solidFill>
                <a:highlight>
                  <a:srgbClr val="FFF2CC"/>
                </a:highlight>
                <a:latin typeface="Times New Roman"/>
                <a:ea typeface="Times New Roman"/>
                <a:cs typeface="Times New Roman"/>
                <a:sym typeface="Times New Roman"/>
              </a:rPr>
              <a:t>facial nerve</a:t>
            </a:r>
            <a:r>
              <a:rPr lang="en" sz="1700">
                <a:solidFill>
                  <a:schemeClr val="dk1"/>
                </a:solidFill>
                <a:latin typeface="Times New Roman"/>
                <a:ea typeface="Times New Roman"/>
                <a:cs typeface="Times New Roman"/>
                <a:sym typeface="Times New Roman"/>
              </a:rPr>
              <a:t>. </a:t>
            </a:r>
            <a:endParaRPr sz="1700">
              <a:solidFill>
                <a:schemeClr val="dk1"/>
              </a:solidFill>
              <a:latin typeface="Times New Roman"/>
              <a:ea typeface="Times New Roman"/>
              <a:cs typeface="Times New Roman"/>
              <a:sym typeface="Times New Roman"/>
            </a:endParaRPr>
          </a:p>
          <a:p>
            <a:pPr indent="0" lvl="0" marL="0" rtl="0" algn="l">
              <a:lnSpc>
                <a:spcPct val="115000"/>
              </a:lnSpc>
              <a:spcBef>
                <a:spcPts val="0"/>
              </a:spcBef>
              <a:spcAft>
                <a:spcPts val="0"/>
              </a:spcAft>
              <a:buNone/>
            </a:pPr>
            <a:r>
              <a:rPr lang="en" sz="1700">
                <a:solidFill>
                  <a:schemeClr val="dk1"/>
                </a:solidFill>
                <a:latin typeface="Times New Roman"/>
                <a:ea typeface="Times New Roman"/>
                <a:cs typeface="Times New Roman"/>
                <a:sym typeface="Times New Roman"/>
              </a:rPr>
              <a:t>When the facial nerve is tapped at the angle of the jaw (masseter muscle) as it emerge from the parotid gland in front of the ear, the facial muscles on the same side of the face will </a:t>
            </a:r>
            <a:r>
              <a:rPr b="1" lang="en" sz="1700">
                <a:solidFill>
                  <a:schemeClr val="dk1"/>
                </a:solidFill>
                <a:latin typeface="Times New Roman"/>
                <a:ea typeface="Times New Roman"/>
                <a:cs typeface="Times New Roman"/>
                <a:sym typeface="Times New Roman"/>
              </a:rPr>
              <a:t>contract</a:t>
            </a:r>
            <a:r>
              <a:rPr lang="en" sz="1700">
                <a:solidFill>
                  <a:schemeClr val="dk1"/>
                </a:solidFill>
                <a:latin typeface="Times New Roman"/>
                <a:ea typeface="Times New Roman"/>
                <a:cs typeface="Times New Roman"/>
                <a:sym typeface="Times New Roman"/>
              </a:rPr>
              <a:t> momentarily (typically a twitch of the nose or lips) </a:t>
            </a:r>
            <a:r>
              <a:rPr lang="en" sz="1700">
                <a:solidFill>
                  <a:schemeClr val="dk1"/>
                </a:solidFill>
                <a:highlight>
                  <a:srgbClr val="FFF2CC"/>
                </a:highlight>
                <a:latin typeface="Times New Roman"/>
                <a:ea typeface="Times New Roman"/>
                <a:cs typeface="Times New Roman"/>
                <a:sym typeface="Times New Roman"/>
              </a:rPr>
              <a:t>because of hypocalcemia</a:t>
            </a:r>
            <a:r>
              <a:rPr lang="en" sz="1700">
                <a:solidFill>
                  <a:schemeClr val="dk1"/>
                </a:solidFill>
                <a:latin typeface="Times New Roman"/>
                <a:ea typeface="Times New Roman"/>
                <a:cs typeface="Times New Roman"/>
                <a:sym typeface="Times New Roman"/>
              </a:rPr>
              <a:t>.</a:t>
            </a:r>
            <a:endParaRPr sz="1700">
              <a:solidFill>
                <a:schemeClr val="dk1"/>
              </a:solidFill>
              <a:latin typeface="Times New Roman"/>
              <a:ea typeface="Times New Roman"/>
              <a:cs typeface="Times New Roman"/>
              <a:sym typeface="Times New Roman"/>
            </a:endParaRPr>
          </a:p>
          <a:p>
            <a:pPr indent="0" lvl="0" marL="0" rtl="0" algn="l">
              <a:lnSpc>
                <a:spcPct val="115000"/>
              </a:lnSpc>
              <a:spcBef>
                <a:spcPts val="0"/>
              </a:spcBef>
              <a:spcAft>
                <a:spcPts val="0"/>
              </a:spcAft>
              <a:buNone/>
            </a:pPr>
            <a:r>
              <a:rPr lang="en" sz="1800">
                <a:solidFill>
                  <a:schemeClr val="dk1"/>
                </a:solidFill>
                <a:highlight>
                  <a:srgbClr val="D0E0E3"/>
                </a:highlight>
                <a:latin typeface="Times New Roman"/>
                <a:ea typeface="Times New Roman"/>
                <a:cs typeface="Times New Roman"/>
                <a:sym typeface="Times New Roman"/>
              </a:rPr>
              <a:t>is facial nerve irritability/spasms elicited by tapping the nerve.</a:t>
            </a:r>
            <a:endParaRPr sz="1700">
              <a:solidFill>
                <a:schemeClr val="dk1"/>
              </a:solidFill>
              <a:latin typeface="Times New Roman"/>
              <a:ea typeface="Times New Roman"/>
              <a:cs typeface="Times New Roman"/>
              <a:sym typeface="Times New Roman"/>
            </a:endParaRPr>
          </a:p>
          <a:p>
            <a:pPr indent="0" lvl="0" marL="0" rtl="0" algn="l">
              <a:spcBef>
                <a:spcPts val="0"/>
              </a:spcBef>
              <a:spcAft>
                <a:spcPts val="0"/>
              </a:spcAft>
              <a:buClr>
                <a:schemeClr val="dk1"/>
              </a:buClr>
              <a:buSzPts val="1100"/>
              <a:buFont typeface="Arial"/>
              <a:buNone/>
            </a:pPr>
            <a:r>
              <a:t/>
            </a:r>
            <a:endParaRPr sz="1700">
              <a:solidFill>
                <a:schemeClr val="dk1"/>
              </a:solidFill>
              <a:latin typeface="Times New Roman"/>
              <a:ea typeface="Times New Roman"/>
              <a:cs typeface="Times New Roman"/>
              <a:sym typeface="Times New Roman"/>
            </a:endParaRPr>
          </a:p>
        </p:txBody>
      </p:sp>
      <p:sp>
        <p:nvSpPr>
          <p:cNvPr id="624" name="Google Shape;624;p36"/>
          <p:cNvSpPr/>
          <p:nvPr/>
        </p:nvSpPr>
        <p:spPr>
          <a:xfrm>
            <a:off x="7145100" y="15488300"/>
            <a:ext cx="6599100" cy="2046900"/>
          </a:xfrm>
          <a:prstGeom prst="roundRect">
            <a:avLst>
              <a:gd fmla="val 16667" name="adj"/>
            </a:avLst>
          </a:prstGeom>
          <a:noFill/>
          <a:ln cap="flat" cmpd="sng" w="28575">
            <a:solidFill>
              <a:srgbClr val="FFE599"/>
            </a:solidFill>
            <a:prstDash val="dashDot"/>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1700">
              <a:solidFill>
                <a:schemeClr val="dk1"/>
              </a:solidFill>
              <a:latin typeface="Times New Roman"/>
              <a:ea typeface="Times New Roman"/>
              <a:cs typeface="Times New Roman"/>
              <a:sym typeface="Times New Roman"/>
            </a:endParaRPr>
          </a:p>
          <a:p>
            <a:pPr indent="0" lvl="0" marL="0" rtl="0" algn="l">
              <a:spcBef>
                <a:spcPts val="0"/>
              </a:spcBef>
              <a:spcAft>
                <a:spcPts val="0"/>
              </a:spcAft>
              <a:buNone/>
            </a:pPr>
            <a:r>
              <a:rPr lang="en" sz="1700">
                <a:solidFill>
                  <a:schemeClr val="dk1"/>
                </a:solidFill>
                <a:latin typeface="Times New Roman"/>
                <a:ea typeface="Times New Roman"/>
                <a:cs typeface="Times New Roman"/>
                <a:sym typeface="Times New Roman"/>
              </a:rPr>
              <a:t>A</a:t>
            </a:r>
            <a:r>
              <a:rPr lang="en" sz="1700">
                <a:solidFill>
                  <a:schemeClr val="dk1"/>
                </a:solidFill>
                <a:latin typeface="Times New Roman"/>
                <a:ea typeface="Times New Roman"/>
                <a:cs typeface="Times New Roman"/>
                <a:sym typeface="Times New Roman"/>
              </a:rPr>
              <a:t> blood pressure cuff is placed around the arm and inflated to a pressure greater than the systolic blood pressure and held in place for 3 minutes ,This will occlude the brachial artery.</a:t>
            </a:r>
            <a:endParaRPr sz="1700">
              <a:solidFill>
                <a:schemeClr val="dk1"/>
              </a:solidFill>
              <a:latin typeface="Times New Roman"/>
              <a:ea typeface="Times New Roman"/>
              <a:cs typeface="Times New Roman"/>
              <a:sym typeface="Times New Roman"/>
            </a:endParaRPr>
          </a:p>
          <a:p>
            <a:pPr indent="0" lvl="0" marL="0" rtl="0" algn="l">
              <a:spcBef>
                <a:spcPts val="0"/>
              </a:spcBef>
              <a:spcAft>
                <a:spcPts val="0"/>
              </a:spcAft>
              <a:buNone/>
            </a:pPr>
            <a:r>
              <a:rPr lang="en" sz="1700">
                <a:solidFill>
                  <a:schemeClr val="dk1"/>
                </a:solidFill>
                <a:latin typeface="Times New Roman"/>
                <a:ea typeface="Times New Roman"/>
                <a:cs typeface="Times New Roman"/>
                <a:sym typeface="Times New Roman"/>
              </a:rPr>
              <a:t> In the absence of blood flow, the patient's </a:t>
            </a:r>
            <a:r>
              <a:rPr lang="en" sz="1700">
                <a:solidFill>
                  <a:schemeClr val="dk1"/>
                </a:solidFill>
                <a:highlight>
                  <a:srgbClr val="FFF2CC"/>
                </a:highlight>
                <a:latin typeface="Times New Roman"/>
                <a:ea typeface="Times New Roman"/>
                <a:cs typeface="Times New Roman"/>
                <a:sym typeface="Times New Roman"/>
              </a:rPr>
              <a:t>hypocalcemia</a:t>
            </a:r>
            <a:r>
              <a:rPr lang="en" sz="1700">
                <a:solidFill>
                  <a:schemeClr val="dk1"/>
                </a:solidFill>
                <a:latin typeface="Times New Roman"/>
                <a:ea typeface="Times New Roman"/>
                <a:cs typeface="Times New Roman"/>
                <a:sym typeface="Times New Roman"/>
              </a:rPr>
              <a:t> and subsequent </a:t>
            </a:r>
            <a:r>
              <a:rPr lang="en" sz="1700">
                <a:solidFill>
                  <a:schemeClr val="dk1"/>
                </a:solidFill>
                <a:highlight>
                  <a:srgbClr val="FFF2CC"/>
                </a:highlight>
                <a:latin typeface="Times New Roman"/>
                <a:ea typeface="Times New Roman"/>
                <a:cs typeface="Times New Roman"/>
                <a:sym typeface="Times New Roman"/>
              </a:rPr>
              <a:t>neuromuscular irritability</a:t>
            </a:r>
            <a:r>
              <a:rPr lang="en" sz="1700">
                <a:solidFill>
                  <a:schemeClr val="dk1"/>
                </a:solidFill>
                <a:latin typeface="Times New Roman"/>
                <a:ea typeface="Times New Roman"/>
                <a:cs typeface="Times New Roman"/>
                <a:sym typeface="Times New Roman"/>
              </a:rPr>
              <a:t> will induce spasm of the muscles of the hand and forearm. </a:t>
            </a:r>
            <a:endParaRPr sz="1700">
              <a:solidFill>
                <a:schemeClr val="dk1"/>
              </a:solidFill>
              <a:latin typeface="Times New Roman"/>
              <a:ea typeface="Times New Roman"/>
              <a:cs typeface="Times New Roman"/>
              <a:sym typeface="Times New Roman"/>
            </a:endParaRPr>
          </a:p>
          <a:p>
            <a:pPr indent="0" lvl="0" marL="0" rtl="0" algn="l">
              <a:spcBef>
                <a:spcPts val="0"/>
              </a:spcBef>
              <a:spcAft>
                <a:spcPts val="0"/>
              </a:spcAft>
              <a:buNone/>
            </a:pPr>
            <a:r>
              <a:rPr b="1" lang="en" sz="1700">
                <a:highlight>
                  <a:srgbClr val="FFF2CC"/>
                </a:highlight>
                <a:latin typeface="Times New Roman"/>
                <a:ea typeface="Times New Roman"/>
                <a:cs typeface="Times New Roman"/>
                <a:sym typeface="Times New Roman"/>
              </a:rPr>
              <a:t>The wrist and metacarpophalangeal joints flex</a:t>
            </a:r>
            <a:r>
              <a:rPr lang="en" sz="1700">
                <a:solidFill>
                  <a:schemeClr val="dk1"/>
                </a:solidFill>
                <a:latin typeface="Times New Roman"/>
                <a:ea typeface="Times New Roman"/>
                <a:cs typeface="Times New Roman"/>
                <a:sym typeface="Times New Roman"/>
              </a:rPr>
              <a:t>.(check figure 9-4 )</a:t>
            </a:r>
            <a:endParaRPr sz="1700">
              <a:solidFill>
                <a:schemeClr val="dk1"/>
              </a:solidFill>
              <a:latin typeface="Times New Roman"/>
              <a:ea typeface="Times New Roman"/>
              <a:cs typeface="Times New Roman"/>
              <a:sym typeface="Times New Roman"/>
            </a:endParaRPr>
          </a:p>
          <a:p>
            <a:pPr indent="0" lvl="0" marL="0" rtl="0" algn="l">
              <a:spcBef>
                <a:spcPts val="0"/>
              </a:spcBef>
              <a:spcAft>
                <a:spcPts val="0"/>
              </a:spcAft>
              <a:buClr>
                <a:schemeClr val="dk1"/>
              </a:buClr>
              <a:buSzPts val="1100"/>
              <a:buFont typeface="Arial"/>
              <a:buNone/>
            </a:pPr>
            <a:r>
              <a:t/>
            </a:r>
            <a:endParaRPr sz="1700">
              <a:solidFill>
                <a:schemeClr val="dk1"/>
              </a:solidFill>
              <a:latin typeface="Times New Roman"/>
              <a:ea typeface="Times New Roman"/>
              <a:cs typeface="Times New Roman"/>
              <a:sym typeface="Times New Roman"/>
            </a:endParaRPr>
          </a:p>
        </p:txBody>
      </p:sp>
      <p:sp>
        <p:nvSpPr>
          <p:cNvPr id="625" name="Google Shape;625;p36"/>
          <p:cNvSpPr/>
          <p:nvPr/>
        </p:nvSpPr>
        <p:spPr>
          <a:xfrm>
            <a:off x="354148" y="14142401"/>
            <a:ext cx="468600" cy="433500"/>
          </a:xfrm>
          <a:prstGeom prst="rect">
            <a:avLst/>
          </a:prstGeom>
          <a:solidFill>
            <a:srgbClr val="F1C232"/>
          </a:solidFill>
          <a:ln cap="flat" cmpd="sng" w="9525">
            <a:solidFill>
              <a:srgbClr val="999999"/>
            </a:solidFill>
            <a:prstDash val="solid"/>
            <a:round/>
            <a:headEnd len="sm" w="sm" type="none"/>
            <a:tailEnd len="sm" w="sm" type="none"/>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p>
        </p:txBody>
      </p:sp>
      <p:pic>
        <p:nvPicPr>
          <p:cNvPr id="626" name="Google Shape;626;p36"/>
          <p:cNvPicPr preferRelativeResize="0"/>
          <p:nvPr/>
        </p:nvPicPr>
        <p:blipFill>
          <a:blip r:embed="rId3">
            <a:alphaModFix/>
          </a:blip>
          <a:stretch>
            <a:fillRect/>
          </a:stretch>
        </p:blipFill>
        <p:spPr>
          <a:xfrm>
            <a:off x="484848" y="13918922"/>
            <a:ext cx="592500" cy="614106"/>
          </a:xfrm>
          <a:prstGeom prst="rect">
            <a:avLst/>
          </a:prstGeom>
          <a:noFill/>
          <a:ln>
            <a:noFill/>
          </a:ln>
        </p:spPr>
      </p:pic>
      <p:sp>
        <p:nvSpPr>
          <p:cNvPr id="627" name="Google Shape;627;p36"/>
          <p:cNvSpPr txBox="1"/>
          <p:nvPr/>
        </p:nvSpPr>
        <p:spPr>
          <a:xfrm>
            <a:off x="836313" y="13744756"/>
            <a:ext cx="12203700" cy="924000"/>
          </a:xfrm>
          <a:prstGeom prst="rect">
            <a:avLst/>
          </a:prstGeom>
          <a:noFill/>
          <a:ln>
            <a:noFill/>
          </a:ln>
        </p:spPr>
        <p:txBody>
          <a:bodyPr anchorCtr="0" anchor="t" bIns="242375" lIns="242375" spcFirstLastPara="1" rIns="242375" wrap="square" tIns="242375">
            <a:noAutofit/>
          </a:bodyPr>
          <a:lstStyle/>
          <a:p>
            <a:pPr indent="0" lvl="0" marL="0" rtl="0" algn="l">
              <a:spcBef>
                <a:spcPts val="0"/>
              </a:spcBef>
              <a:spcAft>
                <a:spcPts val="0"/>
              </a:spcAft>
              <a:buNone/>
            </a:pPr>
            <a:r>
              <a:rPr lang="en" sz="3600">
                <a:solidFill>
                  <a:srgbClr val="76A5AF"/>
                </a:solidFill>
                <a:latin typeface="Oswald"/>
                <a:ea typeface="Oswald"/>
                <a:cs typeface="Oswald"/>
                <a:sym typeface="Oswald"/>
              </a:rPr>
              <a:t>Treatment of Hypoparathyroidism:</a:t>
            </a:r>
            <a:r>
              <a:rPr lang="en" sz="3700">
                <a:solidFill>
                  <a:srgbClr val="76A5AF"/>
                </a:solidFill>
                <a:latin typeface="Oswald"/>
                <a:ea typeface="Oswald"/>
                <a:cs typeface="Oswald"/>
                <a:sym typeface="Oswald"/>
              </a:rPr>
              <a:t> </a:t>
            </a:r>
            <a:r>
              <a:rPr lang="en" sz="2200">
                <a:solidFill>
                  <a:schemeClr val="dk1"/>
                </a:solidFill>
                <a:latin typeface="Times New Roman"/>
                <a:ea typeface="Times New Roman"/>
                <a:cs typeface="Times New Roman"/>
                <a:sym typeface="Times New Roman"/>
              </a:rPr>
              <a:t>Calcium carbonate and vitamin D supplements</a:t>
            </a:r>
            <a:r>
              <a:rPr baseline="30000" lang="en" sz="2200">
                <a:solidFill>
                  <a:schemeClr val="dk1"/>
                </a:solidFill>
                <a:latin typeface="Times New Roman"/>
                <a:ea typeface="Times New Roman"/>
                <a:cs typeface="Times New Roman"/>
                <a:sym typeface="Times New Roman"/>
              </a:rPr>
              <a:t>3</a:t>
            </a:r>
            <a:r>
              <a:rPr lang="en" sz="2200">
                <a:solidFill>
                  <a:schemeClr val="dk1"/>
                </a:solidFill>
                <a:latin typeface="Times New Roman"/>
                <a:ea typeface="Times New Roman"/>
                <a:cs typeface="Times New Roman"/>
                <a:sym typeface="Times New Roman"/>
              </a:rPr>
              <a:t>.</a:t>
            </a:r>
            <a:endParaRPr sz="2200">
              <a:solidFill>
                <a:schemeClr val="dk1"/>
              </a:solidFill>
              <a:latin typeface="Times New Roman"/>
              <a:ea typeface="Times New Roman"/>
              <a:cs typeface="Times New Roman"/>
              <a:sym typeface="Times New Roman"/>
            </a:endParaRPr>
          </a:p>
          <a:p>
            <a:pPr indent="0" lvl="0" marL="0" rtl="0" algn="l">
              <a:spcBef>
                <a:spcPts val="0"/>
              </a:spcBef>
              <a:spcAft>
                <a:spcPts val="0"/>
              </a:spcAft>
              <a:buClr>
                <a:srgbClr val="000000"/>
              </a:buClr>
              <a:buSzPts val="700"/>
              <a:buFont typeface="Arial"/>
              <a:buNone/>
            </a:pPr>
            <a:r>
              <a:t/>
            </a:r>
            <a:endParaRPr sz="2900">
              <a:solidFill>
                <a:srgbClr val="F1C232"/>
              </a:solidFill>
              <a:latin typeface="Merriweather"/>
              <a:ea typeface="Merriweather"/>
              <a:cs typeface="Merriweather"/>
              <a:sym typeface="Merriweather"/>
            </a:endParaRPr>
          </a:p>
        </p:txBody>
      </p:sp>
      <p:sp>
        <p:nvSpPr>
          <p:cNvPr id="628" name="Google Shape;628;p36"/>
          <p:cNvSpPr/>
          <p:nvPr/>
        </p:nvSpPr>
        <p:spPr>
          <a:xfrm>
            <a:off x="10671075" y="2374425"/>
            <a:ext cx="3060300" cy="1164900"/>
          </a:xfrm>
          <a:prstGeom prst="roundRect">
            <a:avLst>
              <a:gd fmla="val 16667" name="adj"/>
            </a:avLst>
          </a:prstGeom>
          <a:solidFill>
            <a:srgbClr val="D0E0E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600">
                <a:latin typeface="Times New Roman"/>
                <a:ea typeface="Times New Roman"/>
                <a:cs typeface="Times New Roman"/>
                <a:sym typeface="Times New Roman"/>
              </a:rPr>
              <a:t>osteoporosis</a:t>
            </a:r>
            <a:endParaRPr sz="3600">
              <a:latin typeface="Times New Roman"/>
              <a:ea typeface="Times New Roman"/>
              <a:cs typeface="Times New Roman"/>
              <a:sym typeface="Times New Roman"/>
            </a:endParaRPr>
          </a:p>
        </p:txBody>
      </p:sp>
      <p:cxnSp>
        <p:nvCxnSpPr>
          <p:cNvPr id="629" name="Google Shape;629;p36"/>
          <p:cNvCxnSpPr>
            <a:endCxn id="628" idx="0"/>
          </p:cNvCxnSpPr>
          <p:nvPr/>
        </p:nvCxnSpPr>
        <p:spPr>
          <a:xfrm>
            <a:off x="6345825" y="1925625"/>
            <a:ext cx="5855400" cy="448800"/>
          </a:xfrm>
          <a:prstGeom prst="curvedConnector2">
            <a:avLst/>
          </a:prstGeom>
          <a:noFill/>
          <a:ln cap="flat" cmpd="sng" w="9525">
            <a:solidFill>
              <a:srgbClr val="D0E0E3"/>
            </a:solidFill>
            <a:prstDash val="solid"/>
            <a:round/>
            <a:headEnd len="med" w="med" type="none"/>
            <a:tailEnd len="med" w="med" type="none"/>
          </a:ln>
        </p:spPr>
      </p:cxnSp>
      <p:sp>
        <p:nvSpPr>
          <p:cNvPr id="630" name="Google Shape;630;p36"/>
          <p:cNvSpPr txBox="1"/>
          <p:nvPr/>
        </p:nvSpPr>
        <p:spPr>
          <a:xfrm>
            <a:off x="14114425" y="4369675"/>
            <a:ext cx="3000000" cy="300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31" name="Google Shape;631;p36"/>
          <p:cNvSpPr txBox="1"/>
          <p:nvPr/>
        </p:nvSpPr>
        <p:spPr>
          <a:xfrm>
            <a:off x="-16792" y="18094867"/>
            <a:ext cx="3817800" cy="699600"/>
          </a:xfrm>
          <a:prstGeom prst="rect">
            <a:avLst/>
          </a:prstGeom>
          <a:noFill/>
          <a:ln>
            <a:noFill/>
          </a:ln>
        </p:spPr>
        <p:txBody>
          <a:bodyPr anchorCtr="0" anchor="t" bIns="58200" lIns="58200" spcFirstLastPara="1" rIns="58200" wrap="square" tIns="58200">
            <a:noAutofit/>
          </a:bodyPr>
          <a:lstStyle/>
          <a:p>
            <a:pPr indent="0" lvl="0" marL="0" rtl="0" algn="l">
              <a:spcBef>
                <a:spcPts val="0"/>
              </a:spcBef>
              <a:spcAft>
                <a:spcPts val="0"/>
              </a:spcAft>
              <a:buNone/>
            </a:pPr>
            <a:r>
              <a:rPr lang="en" sz="2400">
                <a:solidFill>
                  <a:srgbClr val="FFFFFF"/>
                </a:solidFill>
                <a:latin typeface="Verdana"/>
                <a:ea typeface="Verdana"/>
                <a:cs typeface="Verdana"/>
                <a:sym typeface="Verdana"/>
              </a:rPr>
              <a:t>Footnotes</a:t>
            </a:r>
            <a:endParaRPr sz="2400">
              <a:solidFill>
                <a:srgbClr val="FFFFFF"/>
              </a:solidFill>
              <a:latin typeface="Verdana"/>
              <a:ea typeface="Verdana"/>
              <a:cs typeface="Verdana"/>
              <a:sym typeface="Verdana"/>
            </a:endParaRPr>
          </a:p>
        </p:txBody>
      </p:sp>
      <p:sp>
        <p:nvSpPr>
          <p:cNvPr id="632" name="Google Shape;632;p36"/>
          <p:cNvSpPr/>
          <p:nvPr/>
        </p:nvSpPr>
        <p:spPr>
          <a:xfrm>
            <a:off x="528308" y="18094859"/>
            <a:ext cx="13585500" cy="433500"/>
          </a:xfrm>
          <a:prstGeom prst="rect">
            <a:avLst/>
          </a:prstGeom>
          <a:solidFill>
            <a:srgbClr val="F1C232"/>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Clr>
                <a:schemeClr val="dk1"/>
              </a:buClr>
              <a:buSzPts val="1100"/>
              <a:buFont typeface="Arial"/>
              <a:buNone/>
            </a:pPr>
            <a:r>
              <a:rPr lang="en" sz="2500">
                <a:solidFill>
                  <a:schemeClr val="lt1"/>
                </a:solidFill>
                <a:latin typeface="Oswald"/>
                <a:ea typeface="Oswald"/>
                <a:cs typeface="Oswald"/>
                <a:sym typeface="Oswald"/>
              </a:rPr>
              <a:t>FOOTNOTES</a:t>
            </a:r>
            <a:endParaRPr/>
          </a:p>
        </p:txBody>
      </p:sp>
      <p:sp>
        <p:nvSpPr>
          <p:cNvPr id="633" name="Google Shape;633;p36"/>
          <p:cNvSpPr/>
          <p:nvPr/>
        </p:nvSpPr>
        <p:spPr>
          <a:xfrm>
            <a:off x="-16792" y="18094859"/>
            <a:ext cx="468600" cy="433500"/>
          </a:xfrm>
          <a:prstGeom prst="rect">
            <a:avLst/>
          </a:prstGeom>
          <a:solidFill>
            <a:srgbClr val="666666"/>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634" name="Google Shape;634;p36"/>
          <p:cNvSpPr txBox="1"/>
          <p:nvPr/>
        </p:nvSpPr>
        <p:spPr>
          <a:xfrm>
            <a:off x="0" y="18460619"/>
            <a:ext cx="14097000" cy="1164900"/>
          </a:xfrm>
          <a:prstGeom prst="rect">
            <a:avLst/>
          </a:prstGeom>
          <a:noFill/>
          <a:ln>
            <a:noFill/>
          </a:ln>
        </p:spPr>
        <p:txBody>
          <a:bodyPr anchorCtr="0" anchor="t" bIns="91425" lIns="91425" spcFirstLastPara="1" rIns="91425" wrap="square" tIns="91425">
            <a:noAutofit/>
          </a:bodyPr>
          <a:lstStyle/>
          <a:p>
            <a:pPr indent="-323850" lvl="0" marL="457200" rtl="0" algn="l">
              <a:spcBef>
                <a:spcPts val="0"/>
              </a:spcBef>
              <a:spcAft>
                <a:spcPts val="0"/>
              </a:spcAft>
              <a:buSzPts val="1500"/>
              <a:buFont typeface="Times New Roman"/>
              <a:buAutoNum type="arabicPeriod"/>
            </a:pPr>
            <a:r>
              <a:rPr lang="en" sz="1500">
                <a:latin typeface="Times New Roman"/>
                <a:ea typeface="Times New Roman"/>
                <a:cs typeface="Times New Roman"/>
                <a:sym typeface="Times New Roman"/>
              </a:rPr>
              <a:t>CaSRs of the parathyroid senses low Ca</a:t>
            </a:r>
            <a:r>
              <a:rPr lang="en" sz="1500">
                <a:latin typeface="Times New Roman"/>
                <a:ea typeface="Times New Roman"/>
                <a:cs typeface="Times New Roman"/>
                <a:sym typeface="Times New Roman"/>
              </a:rPr>
              <a:t>, and increase PTH secretion. But it also detects Mg -as it has the </a:t>
            </a:r>
            <a:r>
              <a:rPr lang="en">
                <a:solidFill>
                  <a:schemeClr val="dk1"/>
                </a:solidFill>
                <a:latin typeface="Times New Roman"/>
                <a:ea typeface="Times New Roman"/>
                <a:cs typeface="Times New Roman"/>
                <a:sym typeface="Times New Roman"/>
              </a:rPr>
              <a:t>same charge as Ca</a:t>
            </a:r>
            <a:r>
              <a:rPr lang="en" sz="1500">
                <a:latin typeface="Times New Roman"/>
                <a:ea typeface="Times New Roman"/>
                <a:cs typeface="Times New Roman"/>
                <a:sym typeface="Times New Roman"/>
              </a:rPr>
              <a:t>- </a:t>
            </a:r>
            <a:r>
              <a:rPr lang="en">
                <a:solidFill>
                  <a:schemeClr val="dk1"/>
                </a:solidFill>
                <a:latin typeface="Times New Roman"/>
                <a:ea typeface="Times New Roman"/>
                <a:cs typeface="Times New Roman"/>
                <a:sym typeface="Times New Roman"/>
              </a:rPr>
              <a:t>Therefore when magnesium levels are low, PTH secretion is increased. But in severe magnesium deficiency a bizarre reaction happens and PTH secretion actually decreases! The mechanisms for this are not clear</a:t>
            </a:r>
            <a:r>
              <a:rPr lang="en">
                <a:solidFill>
                  <a:schemeClr val="dk1"/>
                </a:solidFill>
              </a:rPr>
              <a:t>.</a:t>
            </a:r>
            <a:endParaRPr sz="1500">
              <a:latin typeface="Times New Roman"/>
              <a:ea typeface="Times New Roman"/>
              <a:cs typeface="Times New Roman"/>
              <a:sym typeface="Times New Roman"/>
            </a:endParaRPr>
          </a:p>
          <a:p>
            <a:pPr indent="-323850" lvl="0" marL="457200" rtl="0" algn="l">
              <a:spcBef>
                <a:spcPts val="0"/>
              </a:spcBef>
              <a:spcAft>
                <a:spcPts val="0"/>
              </a:spcAft>
              <a:buSzPts val="1500"/>
              <a:buFont typeface="Times New Roman"/>
              <a:buAutoNum type="arabicPeriod"/>
            </a:pPr>
            <a:r>
              <a:rPr lang="en" sz="1500">
                <a:latin typeface="Times New Roman"/>
                <a:ea typeface="Times New Roman"/>
                <a:cs typeface="Times New Roman"/>
                <a:sym typeface="Times New Roman"/>
              </a:rPr>
              <a:t>Read Extracurricular Reading Number 5 for further explanation.</a:t>
            </a:r>
            <a:endParaRPr sz="1500">
              <a:latin typeface="Times New Roman"/>
              <a:ea typeface="Times New Roman"/>
              <a:cs typeface="Times New Roman"/>
              <a:sym typeface="Times New Roman"/>
            </a:endParaRPr>
          </a:p>
          <a:p>
            <a:pPr indent="-323850" lvl="0" marL="457200" rtl="0" algn="l">
              <a:spcBef>
                <a:spcPts val="0"/>
              </a:spcBef>
              <a:spcAft>
                <a:spcPts val="0"/>
              </a:spcAft>
              <a:buSzPts val="1500"/>
              <a:buFont typeface="Times New Roman"/>
              <a:buAutoNum type="arabicPeriod"/>
            </a:pPr>
            <a:r>
              <a:rPr lang="en" sz="1500">
                <a:latin typeface="Times New Roman"/>
                <a:ea typeface="Times New Roman"/>
                <a:cs typeface="Times New Roman"/>
                <a:sym typeface="Times New Roman"/>
              </a:rPr>
              <a:t>PTH is occasionally used to treat hypopara­thyroidism. However, hypoparathyroidism is usually not treated with PTH because this hormone is expensive, its effect lasts for a few hours at most, and the tendency of the body to develop antibodies against it makes it progressively less and less effective.</a:t>
            </a:r>
            <a:endParaRPr sz="1500">
              <a:latin typeface="Times New Roman"/>
              <a:ea typeface="Times New Roman"/>
              <a:cs typeface="Times New Roman"/>
              <a:sym typeface="Times New Roman"/>
            </a:endParaRPr>
          </a:p>
        </p:txBody>
      </p:sp>
      <p:sp>
        <p:nvSpPr>
          <p:cNvPr id="635" name="Google Shape;635;p36"/>
          <p:cNvSpPr txBox="1"/>
          <p:nvPr/>
        </p:nvSpPr>
        <p:spPr>
          <a:xfrm>
            <a:off x="52729" y="397800"/>
            <a:ext cx="603900" cy="699600"/>
          </a:xfrm>
          <a:prstGeom prst="rect">
            <a:avLst/>
          </a:prstGeom>
          <a:noFill/>
          <a:ln>
            <a:noFill/>
          </a:ln>
        </p:spPr>
        <p:txBody>
          <a:bodyPr anchorCtr="0" anchor="t" bIns="58200" lIns="58200" spcFirstLastPara="1" rIns="58200" wrap="square" tIns="58200">
            <a:noAutofit/>
          </a:bodyPr>
          <a:lstStyle/>
          <a:p>
            <a:pPr indent="0" lvl="0" marL="0" rtl="0" algn="l">
              <a:spcBef>
                <a:spcPts val="0"/>
              </a:spcBef>
              <a:spcAft>
                <a:spcPts val="0"/>
              </a:spcAft>
              <a:buNone/>
            </a:pPr>
            <a:r>
              <a:rPr lang="en" sz="3600">
                <a:solidFill>
                  <a:srgbClr val="FFFFFF"/>
                </a:solidFill>
                <a:latin typeface="Oswald"/>
                <a:ea typeface="Oswald"/>
                <a:cs typeface="Oswald"/>
                <a:sym typeface="Oswald"/>
              </a:rPr>
              <a:t>11</a:t>
            </a:r>
            <a:endParaRPr sz="3600">
              <a:solidFill>
                <a:srgbClr val="FFFFFF"/>
              </a:solidFill>
              <a:latin typeface="Oswald"/>
              <a:ea typeface="Oswald"/>
              <a:cs typeface="Oswald"/>
              <a:sym typeface="Oswald"/>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39" name="Shape 639"/>
        <p:cNvGrpSpPr/>
        <p:nvPr/>
      </p:nvGrpSpPr>
      <p:grpSpPr>
        <a:xfrm>
          <a:off x="0" y="0"/>
          <a:ext cx="0" cy="0"/>
          <a:chOff x="0" y="0"/>
          <a:chExt cx="0" cy="0"/>
        </a:xfrm>
      </p:grpSpPr>
      <p:sp>
        <p:nvSpPr>
          <p:cNvPr id="640" name="Google Shape;640;p37"/>
          <p:cNvSpPr/>
          <p:nvPr/>
        </p:nvSpPr>
        <p:spPr>
          <a:xfrm>
            <a:off x="0" y="370466"/>
            <a:ext cx="11331900" cy="699600"/>
          </a:xfrm>
          <a:prstGeom prst="rect">
            <a:avLst/>
          </a:prstGeom>
          <a:solidFill>
            <a:srgbClr val="F1C232"/>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641" name="Google Shape;641;p37"/>
          <p:cNvSpPr/>
          <p:nvPr/>
        </p:nvSpPr>
        <p:spPr>
          <a:xfrm>
            <a:off x="656616" y="370511"/>
            <a:ext cx="273300" cy="699600"/>
          </a:xfrm>
          <a:prstGeom prst="rect">
            <a:avLst/>
          </a:prstGeom>
          <a:solidFill>
            <a:srgbClr val="FFFFFF"/>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642" name="Google Shape;642;p37"/>
          <p:cNvSpPr txBox="1"/>
          <p:nvPr/>
        </p:nvSpPr>
        <p:spPr>
          <a:xfrm>
            <a:off x="11409324" y="360125"/>
            <a:ext cx="3652800" cy="964200"/>
          </a:xfrm>
          <a:prstGeom prst="rect">
            <a:avLst/>
          </a:prstGeom>
          <a:noFill/>
          <a:ln>
            <a:noFill/>
          </a:ln>
        </p:spPr>
        <p:txBody>
          <a:bodyPr anchorCtr="0" anchor="t" bIns="58200" lIns="58200" spcFirstLastPara="1" rIns="58200" wrap="square" tIns="58200">
            <a:noAutofit/>
          </a:bodyPr>
          <a:lstStyle/>
          <a:p>
            <a:pPr indent="0" lvl="0" marL="0" rtl="0" algn="l">
              <a:spcBef>
                <a:spcPts val="0"/>
              </a:spcBef>
              <a:spcAft>
                <a:spcPts val="0"/>
              </a:spcAft>
              <a:buNone/>
            </a:pPr>
            <a:r>
              <a:rPr lang="en" sz="3500">
                <a:latin typeface="Oswald"/>
                <a:ea typeface="Oswald"/>
                <a:cs typeface="Oswald"/>
                <a:sym typeface="Oswald"/>
              </a:rPr>
              <a:t>Lecture Nine </a:t>
            </a:r>
            <a:endParaRPr sz="3500">
              <a:latin typeface="Oswald"/>
              <a:ea typeface="Oswald"/>
              <a:cs typeface="Oswald"/>
              <a:sym typeface="Oswald"/>
            </a:endParaRPr>
          </a:p>
        </p:txBody>
      </p:sp>
      <p:sp>
        <p:nvSpPr>
          <p:cNvPr id="643" name="Google Shape;643;p37"/>
          <p:cNvSpPr txBox="1"/>
          <p:nvPr/>
        </p:nvSpPr>
        <p:spPr>
          <a:xfrm>
            <a:off x="929925" y="370476"/>
            <a:ext cx="11277600" cy="69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3200">
                <a:solidFill>
                  <a:srgbClr val="FFFFFF"/>
                </a:solidFill>
                <a:latin typeface="Oswald"/>
                <a:ea typeface="Oswald"/>
                <a:cs typeface="Oswald"/>
                <a:sym typeface="Oswald"/>
              </a:rPr>
              <a:t>HYPO AND HYPERPARATHYROIDISM</a:t>
            </a:r>
            <a:endParaRPr sz="3200">
              <a:solidFill>
                <a:srgbClr val="FFFFFF"/>
              </a:solidFill>
              <a:latin typeface="Oswald"/>
              <a:ea typeface="Oswald"/>
              <a:cs typeface="Oswald"/>
              <a:sym typeface="Oswald"/>
            </a:endParaRPr>
          </a:p>
        </p:txBody>
      </p:sp>
      <p:sp>
        <p:nvSpPr>
          <p:cNvPr id="644" name="Google Shape;644;p37"/>
          <p:cNvSpPr txBox="1"/>
          <p:nvPr/>
        </p:nvSpPr>
        <p:spPr>
          <a:xfrm>
            <a:off x="188014" y="321602"/>
            <a:ext cx="468600" cy="699600"/>
          </a:xfrm>
          <a:prstGeom prst="rect">
            <a:avLst/>
          </a:prstGeom>
          <a:noFill/>
          <a:ln>
            <a:noFill/>
          </a:ln>
        </p:spPr>
        <p:txBody>
          <a:bodyPr anchorCtr="0" anchor="t" bIns="58200" lIns="58200" spcFirstLastPara="1" rIns="58200" wrap="square" tIns="58200">
            <a:noAutofit/>
          </a:bodyPr>
          <a:lstStyle/>
          <a:p>
            <a:pPr indent="0" lvl="0" marL="0" rtl="0" algn="l">
              <a:spcBef>
                <a:spcPts val="0"/>
              </a:spcBef>
              <a:spcAft>
                <a:spcPts val="0"/>
              </a:spcAft>
              <a:buNone/>
            </a:pPr>
            <a:r>
              <a:t/>
            </a:r>
            <a:endParaRPr sz="4500">
              <a:solidFill>
                <a:srgbClr val="FFFFFF"/>
              </a:solidFill>
              <a:latin typeface="Oswald"/>
              <a:ea typeface="Oswald"/>
              <a:cs typeface="Oswald"/>
              <a:sym typeface="Oswald"/>
            </a:endParaRPr>
          </a:p>
        </p:txBody>
      </p:sp>
      <p:graphicFrame>
        <p:nvGraphicFramePr>
          <p:cNvPr id="645" name="Google Shape;645;p37"/>
          <p:cNvGraphicFramePr/>
          <p:nvPr/>
        </p:nvGraphicFramePr>
        <p:xfrm>
          <a:off x="492503" y="11365816"/>
          <a:ext cx="3000000" cy="3000000"/>
        </p:xfrm>
        <a:graphic>
          <a:graphicData uri="http://schemas.openxmlformats.org/drawingml/2006/table">
            <a:tbl>
              <a:tblPr>
                <a:noFill/>
                <a:tableStyleId>{B684B295-0CA5-40BF-922E-7F14FFF88A64}</a:tableStyleId>
              </a:tblPr>
              <a:tblGrid>
                <a:gridCol w="6480075"/>
                <a:gridCol w="6480075"/>
              </a:tblGrid>
              <a:tr h="705225">
                <a:tc>
                  <a:txBody>
                    <a:bodyPr/>
                    <a:lstStyle/>
                    <a:p>
                      <a:pPr indent="0" lvl="0" marL="0" rtl="0" algn="ctr">
                        <a:spcBef>
                          <a:spcPts val="0"/>
                        </a:spcBef>
                        <a:spcAft>
                          <a:spcPts val="0"/>
                        </a:spcAft>
                        <a:buNone/>
                      </a:pPr>
                      <a:r>
                        <a:rPr lang="en" sz="3600">
                          <a:solidFill>
                            <a:schemeClr val="lt1"/>
                          </a:solidFill>
                          <a:latin typeface="Oswald"/>
                          <a:ea typeface="Oswald"/>
                          <a:cs typeface="Oswald"/>
                          <a:sym typeface="Oswald"/>
                        </a:rPr>
                        <a:t>Cause </a:t>
                      </a:r>
                      <a:endParaRPr sz="3600">
                        <a:solidFill>
                          <a:schemeClr val="lt1"/>
                        </a:solidFill>
                        <a:latin typeface="Oswald"/>
                        <a:ea typeface="Oswald"/>
                        <a:cs typeface="Oswald"/>
                        <a:sym typeface="Oswald"/>
                      </a:endParaRPr>
                    </a:p>
                  </a:txBody>
                  <a:tcPr marT="54550" marB="54550" marR="54550" marL="54550">
                    <a:lnR cap="flat" cmpd="sng" w="9525">
                      <a:solidFill>
                        <a:srgbClr val="FFFFFF"/>
                      </a:solidFill>
                      <a:prstDash val="solid"/>
                      <a:round/>
                      <a:headEnd len="sm" w="sm" type="none"/>
                      <a:tailEnd len="sm" w="sm" type="none"/>
                    </a:lnR>
                    <a:solidFill>
                      <a:srgbClr val="A2C4C9"/>
                    </a:solidFill>
                  </a:tcPr>
                </a:tc>
                <a:tc>
                  <a:txBody>
                    <a:bodyPr/>
                    <a:lstStyle/>
                    <a:p>
                      <a:pPr indent="0" lvl="0" marL="0" rtl="0" algn="ctr">
                        <a:spcBef>
                          <a:spcPts val="0"/>
                        </a:spcBef>
                        <a:spcAft>
                          <a:spcPts val="0"/>
                        </a:spcAft>
                        <a:buNone/>
                      </a:pPr>
                      <a:r>
                        <a:rPr lang="en" sz="3600">
                          <a:solidFill>
                            <a:schemeClr val="lt1"/>
                          </a:solidFill>
                          <a:latin typeface="Oswald"/>
                          <a:ea typeface="Oswald"/>
                          <a:cs typeface="Oswald"/>
                          <a:sym typeface="Oswald"/>
                        </a:rPr>
                        <a:t>Occur</a:t>
                      </a:r>
                      <a:endParaRPr sz="3600">
                        <a:solidFill>
                          <a:schemeClr val="lt1"/>
                        </a:solidFill>
                        <a:latin typeface="Oswald"/>
                        <a:ea typeface="Oswald"/>
                        <a:cs typeface="Oswald"/>
                        <a:sym typeface="Oswald"/>
                      </a:endParaRPr>
                    </a:p>
                  </a:txBody>
                  <a:tcPr marT="54550" marB="54550" marR="54550" marL="54550">
                    <a:lnL cap="flat" cmpd="sng" w="9525">
                      <a:solidFill>
                        <a:srgbClr val="FFFFFF"/>
                      </a:solidFill>
                      <a:prstDash val="solid"/>
                      <a:round/>
                      <a:headEnd len="sm" w="sm" type="none"/>
                      <a:tailEnd len="sm" w="sm" type="none"/>
                    </a:lnL>
                    <a:solidFill>
                      <a:srgbClr val="A2C4C9"/>
                    </a:solidFill>
                  </a:tcPr>
                </a:tc>
              </a:tr>
              <a:tr h="1164100">
                <a:tc>
                  <a:txBody>
                    <a:bodyPr/>
                    <a:lstStyle/>
                    <a:p>
                      <a:pPr indent="-393700" lvl="0" marL="457200" rtl="0" algn="l">
                        <a:spcBef>
                          <a:spcPts val="0"/>
                        </a:spcBef>
                        <a:spcAft>
                          <a:spcPts val="0"/>
                        </a:spcAft>
                        <a:buSzPts val="2600"/>
                        <a:buFont typeface="Merriweather"/>
                        <a:buChar char="●"/>
                      </a:pPr>
                      <a:r>
                        <a:rPr lang="en" sz="2600">
                          <a:latin typeface="Merriweather"/>
                          <a:ea typeface="Merriweather"/>
                          <a:cs typeface="Merriweather"/>
                          <a:sym typeface="Merriweather"/>
                        </a:rPr>
                        <a:t>lack of vitamin D leading to calcium/phosphate deficiency in ECF</a:t>
                      </a:r>
                      <a:endParaRPr sz="2600">
                        <a:latin typeface="Merriweather"/>
                        <a:ea typeface="Merriweather"/>
                        <a:cs typeface="Merriweather"/>
                        <a:sym typeface="Merriweather"/>
                      </a:endParaRPr>
                    </a:p>
                  </a:txBody>
                  <a:tcPr marT="54550" marB="54550" marR="54550" marL="54550"/>
                </a:tc>
                <a:tc>
                  <a:txBody>
                    <a:bodyPr/>
                    <a:lstStyle/>
                    <a:p>
                      <a:pPr indent="-393700" lvl="0" marL="457200" rtl="0" algn="l">
                        <a:spcBef>
                          <a:spcPts val="0"/>
                        </a:spcBef>
                        <a:spcAft>
                          <a:spcPts val="0"/>
                        </a:spcAft>
                        <a:buSzPts val="2600"/>
                        <a:buFont typeface="Merriweather"/>
                        <a:buChar char="●"/>
                      </a:pPr>
                      <a:r>
                        <a:rPr lang="en" sz="2600">
                          <a:latin typeface="Merriweather"/>
                          <a:ea typeface="Merriweather"/>
                          <a:cs typeface="Merriweather"/>
                          <a:sym typeface="Merriweather"/>
                        </a:rPr>
                        <a:t>In the spring </a:t>
                      </a:r>
                      <a:endParaRPr sz="2600">
                        <a:latin typeface="Merriweather"/>
                        <a:ea typeface="Merriweather"/>
                        <a:cs typeface="Merriweather"/>
                        <a:sym typeface="Merriweather"/>
                      </a:endParaRPr>
                    </a:p>
                  </a:txBody>
                  <a:tcPr marT="54550" marB="54550" marR="54550" marL="54550"/>
                </a:tc>
              </a:tr>
              <a:tr h="576725">
                <a:tc>
                  <a:txBody>
                    <a:bodyPr/>
                    <a:lstStyle/>
                    <a:p>
                      <a:pPr indent="0" lvl="0" marL="0" rtl="0" algn="ctr">
                        <a:spcBef>
                          <a:spcPts val="0"/>
                        </a:spcBef>
                        <a:spcAft>
                          <a:spcPts val="0"/>
                        </a:spcAft>
                        <a:buNone/>
                      </a:pPr>
                      <a:r>
                        <a:rPr lang="en" sz="3600">
                          <a:solidFill>
                            <a:srgbClr val="FFFFFF"/>
                          </a:solidFill>
                          <a:latin typeface="Oswald"/>
                          <a:ea typeface="Oswald"/>
                          <a:cs typeface="Oswald"/>
                          <a:sym typeface="Oswald"/>
                        </a:rPr>
                        <a:t>Features </a:t>
                      </a:r>
                      <a:endParaRPr sz="3600">
                        <a:solidFill>
                          <a:srgbClr val="FFFFFF"/>
                        </a:solidFill>
                        <a:latin typeface="Oswald"/>
                        <a:ea typeface="Oswald"/>
                        <a:cs typeface="Oswald"/>
                        <a:sym typeface="Oswald"/>
                      </a:endParaRPr>
                    </a:p>
                  </a:txBody>
                  <a:tcPr marT="54550" marB="54550" marR="54550" marL="54550">
                    <a:lnR cap="flat" cmpd="sng" w="9525">
                      <a:solidFill>
                        <a:srgbClr val="FFFFFF"/>
                      </a:solidFill>
                      <a:prstDash val="solid"/>
                      <a:round/>
                      <a:headEnd len="sm" w="sm" type="none"/>
                      <a:tailEnd len="sm" w="sm" type="none"/>
                    </a:lnR>
                    <a:solidFill>
                      <a:srgbClr val="A2C4C9"/>
                    </a:solidFill>
                  </a:tcPr>
                </a:tc>
                <a:tc>
                  <a:txBody>
                    <a:bodyPr/>
                    <a:lstStyle/>
                    <a:p>
                      <a:pPr indent="0" lvl="0" marL="0" rtl="0" algn="ctr">
                        <a:spcBef>
                          <a:spcPts val="0"/>
                        </a:spcBef>
                        <a:spcAft>
                          <a:spcPts val="0"/>
                        </a:spcAft>
                        <a:buNone/>
                      </a:pPr>
                      <a:r>
                        <a:rPr lang="en" sz="3600">
                          <a:solidFill>
                            <a:srgbClr val="FFFFFF"/>
                          </a:solidFill>
                          <a:latin typeface="Oswald"/>
                          <a:ea typeface="Oswald"/>
                          <a:cs typeface="Oswald"/>
                          <a:sym typeface="Oswald"/>
                        </a:rPr>
                        <a:t>Treatment</a:t>
                      </a:r>
                      <a:endParaRPr sz="3600">
                        <a:solidFill>
                          <a:srgbClr val="FFFFFF"/>
                        </a:solidFill>
                        <a:latin typeface="Oswald"/>
                        <a:ea typeface="Oswald"/>
                        <a:cs typeface="Oswald"/>
                        <a:sym typeface="Oswald"/>
                      </a:endParaRPr>
                    </a:p>
                  </a:txBody>
                  <a:tcPr marT="54550" marB="54550" marR="54550" marL="54550">
                    <a:lnL cap="flat" cmpd="sng" w="9525">
                      <a:solidFill>
                        <a:srgbClr val="FFFFFF"/>
                      </a:solidFill>
                      <a:prstDash val="solid"/>
                      <a:round/>
                      <a:headEnd len="sm" w="sm" type="none"/>
                      <a:tailEnd len="sm" w="sm" type="none"/>
                    </a:lnL>
                    <a:solidFill>
                      <a:srgbClr val="A2C4C9"/>
                    </a:solidFill>
                  </a:tcPr>
                </a:tc>
              </a:tr>
              <a:tr h="1164100">
                <a:tc>
                  <a:txBody>
                    <a:bodyPr/>
                    <a:lstStyle/>
                    <a:p>
                      <a:pPr indent="-393700" lvl="0" marL="457200" rtl="0" algn="l">
                        <a:spcBef>
                          <a:spcPts val="0"/>
                        </a:spcBef>
                        <a:spcAft>
                          <a:spcPts val="0"/>
                        </a:spcAft>
                        <a:buSzPts val="2600"/>
                        <a:buFont typeface="Merriweather"/>
                        <a:buChar char="●"/>
                      </a:pPr>
                      <a:r>
                        <a:rPr lang="en" sz="2600">
                          <a:latin typeface="Merriweather"/>
                          <a:ea typeface="Merriweather"/>
                          <a:cs typeface="Merriweather"/>
                          <a:sym typeface="Merriweather"/>
                        </a:rPr>
                        <a:t>Low plasma calcium and phosphate</a:t>
                      </a:r>
                      <a:endParaRPr sz="2600">
                        <a:latin typeface="Merriweather"/>
                        <a:ea typeface="Merriweather"/>
                        <a:cs typeface="Merriweather"/>
                        <a:sym typeface="Merriweather"/>
                      </a:endParaRPr>
                    </a:p>
                    <a:p>
                      <a:pPr indent="-393700" lvl="0" marL="457200" rtl="0" algn="l">
                        <a:spcBef>
                          <a:spcPts val="0"/>
                        </a:spcBef>
                        <a:spcAft>
                          <a:spcPts val="0"/>
                        </a:spcAft>
                        <a:buSzPts val="2600"/>
                        <a:buFont typeface="Merriweather"/>
                        <a:buChar char="●"/>
                      </a:pPr>
                      <a:r>
                        <a:rPr lang="en" sz="2600">
                          <a:latin typeface="Merriweather"/>
                          <a:ea typeface="Merriweather"/>
                          <a:cs typeface="Merriweather"/>
                          <a:sym typeface="Merriweather"/>
                        </a:rPr>
                        <a:t> Weak bones </a:t>
                      </a:r>
                      <a:endParaRPr sz="2600">
                        <a:latin typeface="Merriweather"/>
                        <a:ea typeface="Merriweather"/>
                        <a:cs typeface="Merriweather"/>
                        <a:sym typeface="Merriweather"/>
                      </a:endParaRPr>
                    </a:p>
                    <a:p>
                      <a:pPr indent="-393700" lvl="0" marL="457200" rtl="0" algn="l">
                        <a:spcBef>
                          <a:spcPts val="0"/>
                        </a:spcBef>
                        <a:spcAft>
                          <a:spcPts val="0"/>
                        </a:spcAft>
                        <a:buSzPts val="2600"/>
                        <a:buFont typeface="Merriweather"/>
                        <a:buChar char="●"/>
                      </a:pPr>
                      <a:r>
                        <a:rPr lang="en" sz="2600">
                          <a:latin typeface="Merriweather"/>
                          <a:ea typeface="Merriweather"/>
                          <a:cs typeface="Merriweather"/>
                          <a:sym typeface="Merriweather"/>
                        </a:rPr>
                        <a:t>Tetany</a:t>
                      </a:r>
                      <a:endParaRPr sz="2600">
                        <a:latin typeface="Merriweather"/>
                        <a:ea typeface="Merriweather"/>
                        <a:cs typeface="Merriweather"/>
                        <a:sym typeface="Merriweather"/>
                      </a:endParaRPr>
                    </a:p>
                  </a:txBody>
                  <a:tcPr marT="54550" marB="54550" marR="54550" marL="54550"/>
                </a:tc>
                <a:tc>
                  <a:txBody>
                    <a:bodyPr/>
                    <a:lstStyle/>
                    <a:p>
                      <a:pPr indent="-393700" lvl="0" marL="457200" rtl="0" algn="l">
                        <a:spcBef>
                          <a:spcPts val="0"/>
                        </a:spcBef>
                        <a:spcAft>
                          <a:spcPts val="0"/>
                        </a:spcAft>
                        <a:buSzPts val="2600"/>
                        <a:buFont typeface="Merriweather"/>
                        <a:buChar char="●"/>
                      </a:pPr>
                      <a:r>
                        <a:rPr lang="en" sz="2600">
                          <a:latin typeface="Merriweather"/>
                          <a:ea typeface="Merriweather"/>
                          <a:cs typeface="Merriweather"/>
                          <a:sym typeface="Merriweather"/>
                        </a:rPr>
                        <a:t>supplying adequate calcium and phosphate in the diet and, administering large amounts of vitamin D.</a:t>
                      </a:r>
                      <a:endParaRPr sz="2600">
                        <a:latin typeface="Merriweather"/>
                        <a:ea typeface="Merriweather"/>
                        <a:cs typeface="Merriweather"/>
                        <a:sym typeface="Merriweather"/>
                      </a:endParaRPr>
                    </a:p>
                  </a:txBody>
                  <a:tcPr marT="54550" marB="54550" marR="54550" marL="54550"/>
                </a:tc>
              </a:tr>
            </a:tbl>
          </a:graphicData>
        </a:graphic>
      </p:graphicFrame>
      <p:sp>
        <p:nvSpPr>
          <p:cNvPr id="646" name="Google Shape;646;p37"/>
          <p:cNvSpPr/>
          <p:nvPr/>
        </p:nvSpPr>
        <p:spPr>
          <a:xfrm>
            <a:off x="-5363" y="8145674"/>
            <a:ext cx="4725900" cy="2008500"/>
          </a:xfrm>
          <a:prstGeom prst="chevron">
            <a:avLst>
              <a:gd fmla="val 50000" name="adj"/>
            </a:avLst>
          </a:prstGeom>
          <a:solidFill>
            <a:srgbClr val="D9D2E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100">
                <a:latin typeface="Oswald"/>
                <a:ea typeface="Oswald"/>
                <a:cs typeface="Oswald"/>
                <a:sym typeface="Oswald"/>
              </a:rPr>
              <a:t>Normal formation of the collagen matrix</a:t>
            </a:r>
            <a:endParaRPr sz="3100">
              <a:latin typeface="Oswald"/>
              <a:ea typeface="Oswald"/>
              <a:cs typeface="Oswald"/>
              <a:sym typeface="Oswald"/>
            </a:endParaRPr>
          </a:p>
        </p:txBody>
      </p:sp>
      <p:sp>
        <p:nvSpPr>
          <p:cNvPr id="647" name="Google Shape;647;p37"/>
          <p:cNvSpPr/>
          <p:nvPr/>
        </p:nvSpPr>
        <p:spPr>
          <a:xfrm>
            <a:off x="4164243" y="8304412"/>
            <a:ext cx="2398200" cy="1691100"/>
          </a:xfrm>
          <a:prstGeom prst="chevron">
            <a:avLst>
              <a:gd fmla="val 45681" name="adj"/>
            </a:avLst>
          </a:prstGeom>
          <a:solidFill>
            <a:srgbClr val="B4A7D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300">
                <a:latin typeface="Oswald"/>
                <a:ea typeface="Oswald"/>
                <a:cs typeface="Oswald"/>
                <a:sym typeface="Oswald"/>
              </a:rPr>
              <a:t>BUT</a:t>
            </a:r>
            <a:endParaRPr sz="3300">
              <a:latin typeface="Oswald"/>
              <a:ea typeface="Oswald"/>
              <a:cs typeface="Oswald"/>
              <a:sym typeface="Oswald"/>
            </a:endParaRPr>
          </a:p>
        </p:txBody>
      </p:sp>
      <p:sp>
        <p:nvSpPr>
          <p:cNvPr id="648" name="Google Shape;648;p37"/>
          <p:cNvSpPr/>
          <p:nvPr/>
        </p:nvSpPr>
        <p:spPr>
          <a:xfrm>
            <a:off x="5837790" y="8145658"/>
            <a:ext cx="4725900" cy="2008500"/>
          </a:xfrm>
          <a:prstGeom prst="chevron">
            <a:avLst>
              <a:gd fmla="val 50000" name="adj"/>
            </a:avLst>
          </a:prstGeom>
          <a:solidFill>
            <a:srgbClr val="D9D2E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100">
                <a:latin typeface="Oswald"/>
                <a:ea typeface="Oswald"/>
                <a:cs typeface="Oswald"/>
                <a:sym typeface="Oswald"/>
              </a:rPr>
              <a:t>Incomplete mineralization (poor calcification)</a:t>
            </a:r>
            <a:endParaRPr sz="3100">
              <a:latin typeface="Oswald"/>
              <a:ea typeface="Oswald"/>
              <a:cs typeface="Oswald"/>
              <a:sym typeface="Oswald"/>
            </a:endParaRPr>
          </a:p>
        </p:txBody>
      </p:sp>
      <p:sp>
        <p:nvSpPr>
          <p:cNvPr id="649" name="Google Shape;649;p37"/>
          <p:cNvSpPr/>
          <p:nvPr/>
        </p:nvSpPr>
        <p:spPr>
          <a:xfrm>
            <a:off x="9962299" y="8304412"/>
            <a:ext cx="3567000" cy="1691100"/>
          </a:xfrm>
          <a:prstGeom prst="chevron">
            <a:avLst>
              <a:gd fmla="val 45681" name="adj"/>
            </a:avLst>
          </a:prstGeom>
          <a:solidFill>
            <a:srgbClr val="B4A7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2500">
                <a:latin typeface="Oswald"/>
                <a:ea typeface="Oswald"/>
                <a:cs typeface="Oswald"/>
                <a:sym typeface="Oswald"/>
              </a:rPr>
              <a:t>Soft bones clinically: bone deformity (rickets)</a:t>
            </a:r>
            <a:endParaRPr sz="2500">
              <a:latin typeface="Oswald"/>
              <a:ea typeface="Oswald"/>
              <a:cs typeface="Oswald"/>
              <a:sym typeface="Oswald"/>
            </a:endParaRPr>
          </a:p>
        </p:txBody>
      </p:sp>
      <p:sp>
        <p:nvSpPr>
          <p:cNvPr id="650" name="Google Shape;650;p37"/>
          <p:cNvSpPr txBox="1"/>
          <p:nvPr/>
        </p:nvSpPr>
        <p:spPr>
          <a:xfrm>
            <a:off x="5657" y="15877965"/>
            <a:ext cx="14096700" cy="924000"/>
          </a:xfrm>
          <a:prstGeom prst="rect">
            <a:avLst/>
          </a:prstGeom>
          <a:noFill/>
          <a:ln>
            <a:noFill/>
          </a:ln>
        </p:spPr>
        <p:txBody>
          <a:bodyPr anchorCtr="0" anchor="t" bIns="242375" lIns="242375" spcFirstLastPara="1" rIns="242375" wrap="square" tIns="242375">
            <a:noAutofit/>
          </a:bodyPr>
          <a:lstStyle/>
          <a:p>
            <a:pPr indent="0" lvl="0" marL="0" rtl="0" algn="l">
              <a:spcBef>
                <a:spcPts val="0"/>
              </a:spcBef>
              <a:spcAft>
                <a:spcPts val="0"/>
              </a:spcAft>
              <a:buClr>
                <a:schemeClr val="dk1"/>
              </a:buClr>
              <a:buSzPts val="700"/>
              <a:buFont typeface="Arial"/>
              <a:buNone/>
            </a:pPr>
            <a:r>
              <a:rPr lang="en" sz="3400">
                <a:solidFill>
                  <a:schemeClr val="dk1"/>
                </a:solidFill>
                <a:highlight>
                  <a:srgbClr val="D0E0E3"/>
                </a:highlight>
                <a:latin typeface="Oswald"/>
                <a:ea typeface="Oswald"/>
                <a:cs typeface="Oswald"/>
                <a:sym typeface="Oswald"/>
              </a:rPr>
              <a:t>Tetany in Rickets</a:t>
            </a:r>
            <a:endParaRPr sz="3400">
              <a:solidFill>
                <a:schemeClr val="dk1"/>
              </a:solidFill>
              <a:highlight>
                <a:srgbClr val="D0E0E3"/>
              </a:highlight>
              <a:latin typeface="Oswald"/>
              <a:ea typeface="Oswald"/>
              <a:cs typeface="Oswald"/>
              <a:sym typeface="Oswald"/>
            </a:endParaRPr>
          </a:p>
        </p:txBody>
      </p:sp>
      <p:sp>
        <p:nvSpPr>
          <p:cNvPr id="651" name="Google Shape;651;p37"/>
          <p:cNvSpPr/>
          <p:nvPr/>
        </p:nvSpPr>
        <p:spPr>
          <a:xfrm>
            <a:off x="226488" y="16734158"/>
            <a:ext cx="4331400" cy="2787000"/>
          </a:xfrm>
          <a:prstGeom prst="roundRect">
            <a:avLst>
              <a:gd fmla="val 16667" name="adj"/>
            </a:avLst>
          </a:prstGeom>
          <a:solidFill>
            <a:srgbClr val="D0E0E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2200">
                <a:latin typeface="Merriweather"/>
                <a:ea typeface="Merriweather"/>
                <a:cs typeface="Merriweather"/>
                <a:sym typeface="Merriweather"/>
              </a:rPr>
              <a:t>Early stage:</a:t>
            </a:r>
            <a:endParaRPr sz="2200">
              <a:latin typeface="Merriweather"/>
              <a:ea typeface="Merriweather"/>
              <a:cs typeface="Merriweather"/>
              <a:sym typeface="Merriweather"/>
            </a:endParaRPr>
          </a:p>
          <a:p>
            <a:pPr indent="0" lvl="0" marL="457200" rtl="0" algn="l">
              <a:spcBef>
                <a:spcPts val="0"/>
              </a:spcBef>
              <a:spcAft>
                <a:spcPts val="0"/>
              </a:spcAft>
              <a:buNone/>
            </a:pPr>
            <a:r>
              <a:t/>
            </a:r>
            <a:endParaRPr sz="800">
              <a:latin typeface="Merriweather"/>
              <a:ea typeface="Merriweather"/>
              <a:cs typeface="Merriweather"/>
              <a:sym typeface="Merriweather"/>
            </a:endParaRPr>
          </a:p>
          <a:p>
            <a:pPr indent="-368300" lvl="0" marL="457200" rtl="0" algn="l">
              <a:spcBef>
                <a:spcPts val="0"/>
              </a:spcBef>
              <a:spcAft>
                <a:spcPts val="0"/>
              </a:spcAft>
              <a:buSzPts val="2200"/>
              <a:buFont typeface="Merriweather"/>
              <a:buChar char="➔"/>
            </a:pPr>
            <a:r>
              <a:rPr lang="en" sz="2200">
                <a:latin typeface="Merriweather"/>
                <a:ea typeface="Merriweather"/>
                <a:cs typeface="Merriweather"/>
                <a:sym typeface="Merriweather"/>
              </a:rPr>
              <a:t>No tetany </a:t>
            </a:r>
            <a:endParaRPr sz="2200">
              <a:latin typeface="Merriweather"/>
              <a:ea typeface="Merriweather"/>
              <a:cs typeface="Merriweather"/>
              <a:sym typeface="Merriweather"/>
            </a:endParaRPr>
          </a:p>
          <a:p>
            <a:pPr indent="-368300" lvl="0" marL="457200" rtl="0" algn="l">
              <a:spcBef>
                <a:spcPts val="0"/>
              </a:spcBef>
              <a:spcAft>
                <a:spcPts val="0"/>
              </a:spcAft>
              <a:buSzPts val="2200"/>
              <a:buFont typeface="Merriweather"/>
              <a:buChar char="➔"/>
            </a:pPr>
            <a:r>
              <a:rPr lang="en" sz="2200">
                <a:latin typeface="Merriweather"/>
                <a:ea typeface="Merriweather"/>
                <a:cs typeface="Merriweather"/>
                <a:sym typeface="Merriweather"/>
              </a:rPr>
              <a:t>(PTH stimulate osteoclastic absorption of bone) </a:t>
            </a:r>
            <a:endParaRPr sz="2200">
              <a:latin typeface="Merriweather"/>
              <a:ea typeface="Merriweather"/>
              <a:cs typeface="Merriweather"/>
              <a:sym typeface="Merriweather"/>
            </a:endParaRPr>
          </a:p>
          <a:p>
            <a:pPr indent="-368300" lvl="0" marL="457200" rtl="0" algn="l">
              <a:spcBef>
                <a:spcPts val="0"/>
              </a:spcBef>
              <a:spcAft>
                <a:spcPts val="0"/>
              </a:spcAft>
              <a:buSzPts val="2200"/>
              <a:buFont typeface="Merriweather"/>
              <a:buChar char="➔"/>
            </a:pPr>
            <a:r>
              <a:rPr lang="en" sz="2200">
                <a:latin typeface="Merriweather"/>
                <a:ea typeface="Merriweather"/>
                <a:cs typeface="Merriweather"/>
                <a:sym typeface="Merriweather"/>
              </a:rPr>
              <a:t>ECF Calcium level is normal</a:t>
            </a:r>
            <a:endParaRPr sz="2200">
              <a:latin typeface="Merriweather"/>
              <a:ea typeface="Merriweather"/>
              <a:cs typeface="Merriweather"/>
              <a:sym typeface="Merriweather"/>
            </a:endParaRPr>
          </a:p>
        </p:txBody>
      </p:sp>
      <p:sp>
        <p:nvSpPr>
          <p:cNvPr id="652" name="Google Shape;652;p37"/>
          <p:cNvSpPr/>
          <p:nvPr/>
        </p:nvSpPr>
        <p:spPr>
          <a:xfrm>
            <a:off x="4797063" y="16734180"/>
            <a:ext cx="4241400" cy="2787000"/>
          </a:xfrm>
          <a:prstGeom prst="roundRect">
            <a:avLst>
              <a:gd fmla="val 16667" name="adj"/>
            </a:avLst>
          </a:prstGeom>
          <a:solidFill>
            <a:srgbClr val="D0E0E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2200">
                <a:latin typeface="Merriweather"/>
                <a:ea typeface="Merriweather"/>
                <a:cs typeface="Merriweather"/>
                <a:sym typeface="Merriweather"/>
              </a:rPr>
              <a:t>When the bones finally become exhausted of calcium:</a:t>
            </a:r>
            <a:endParaRPr sz="2200">
              <a:latin typeface="Merriweather"/>
              <a:ea typeface="Merriweather"/>
              <a:cs typeface="Merriweather"/>
              <a:sym typeface="Merriweather"/>
            </a:endParaRPr>
          </a:p>
          <a:p>
            <a:pPr indent="0" lvl="0" marL="0" rtl="0" algn="l">
              <a:spcBef>
                <a:spcPts val="0"/>
              </a:spcBef>
              <a:spcAft>
                <a:spcPts val="0"/>
              </a:spcAft>
              <a:buNone/>
            </a:pPr>
            <a:r>
              <a:t/>
            </a:r>
            <a:endParaRPr sz="2200">
              <a:latin typeface="Merriweather"/>
              <a:ea typeface="Merriweather"/>
              <a:cs typeface="Merriweather"/>
              <a:sym typeface="Merriweather"/>
            </a:endParaRPr>
          </a:p>
          <a:p>
            <a:pPr indent="0" lvl="0" marL="0" rtl="0" algn="l">
              <a:spcBef>
                <a:spcPts val="0"/>
              </a:spcBef>
              <a:spcAft>
                <a:spcPts val="0"/>
              </a:spcAft>
              <a:buNone/>
            </a:pPr>
            <a:r>
              <a:rPr lang="en" sz="2200">
                <a:latin typeface="Merriweather"/>
                <a:ea typeface="Merriweather"/>
                <a:cs typeface="Merriweather"/>
                <a:sym typeface="Merriweather"/>
              </a:rPr>
              <a:t>Calcium level falls rapidly.</a:t>
            </a:r>
            <a:endParaRPr sz="2200">
              <a:latin typeface="Merriweather"/>
              <a:ea typeface="Merriweather"/>
              <a:cs typeface="Merriweather"/>
              <a:sym typeface="Merriweather"/>
            </a:endParaRPr>
          </a:p>
        </p:txBody>
      </p:sp>
      <p:sp>
        <p:nvSpPr>
          <p:cNvPr id="653" name="Google Shape;653;p37"/>
          <p:cNvSpPr/>
          <p:nvPr/>
        </p:nvSpPr>
        <p:spPr>
          <a:xfrm>
            <a:off x="9277638" y="16734183"/>
            <a:ext cx="4241400" cy="2787000"/>
          </a:xfrm>
          <a:prstGeom prst="roundRect">
            <a:avLst>
              <a:gd fmla="val 16667" name="adj"/>
            </a:avLst>
          </a:prstGeom>
          <a:solidFill>
            <a:srgbClr val="D0E0E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2200">
                <a:latin typeface="Merriweather"/>
                <a:ea typeface="Merriweather"/>
                <a:cs typeface="Merriweather"/>
                <a:sym typeface="Merriweather"/>
              </a:rPr>
              <a:t>blood level of calcium falls below </a:t>
            </a:r>
            <a:r>
              <a:rPr lang="en" sz="2200">
                <a:latin typeface="Merriweather"/>
                <a:ea typeface="Merriweather"/>
                <a:cs typeface="Merriweather"/>
                <a:sym typeface="Merriweather"/>
              </a:rPr>
              <a:t>7 mg</a:t>
            </a:r>
            <a:r>
              <a:rPr lang="en" sz="2200">
                <a:latin typeface="Merriweather"/>
                <a:ea typeface="Merriweather"/>
                <a:cs typeface="Merriweather"/>
                <a:sym typeface="Merriweather"/>
              </a:rPr>
              <a:t>/dl :</a:t>
            </a:r>
            <a:endParaRPr sz="2200">
              <a:latin typeface="Merriweather"/>
              <a:ea typeface="Merriweather"/>
              <a:cs typeface="Merriweather"/>
              <a:sym typeface="Merriweather"/>
            </a:endParaRPr>
          </a:p>
          <a:p>
            <a:pPr indent="0" lvl="0" marL="0" rtl="0" algn="l">
              <a:spcBef>
                <a:spcPts val="0"/>
              </a:spcBef>
              <a:spcAft>
                <a:spcPts val="0"/>
              </a:spcAft>
              <a:buNone/>
            </a:pPr>
            <a:r>
              <a:t/>
            </a:r>
            <a:endParaRPr sz="2200">
              <a:latin typeface="Merriweather"/>
              <a:ea typeface="Merriweather"/>
              <a:cs typeface="Merriweather"/>
              <a:sym typeface="Merriweather"/>
            </a:endParaRPr>
          </a:p>
          <a:p>
            <a:pPr indent="0" lvl="0" marL="0" rtl="0" algn="l">
              <a:spcBef>
                <a:spcPts val="0"/>
              </a:spcBef>
              <a:spcAft>
                <a:spcPts val="0"/>
              </a:spcAft>
              <a:buNone/>
            </a:pPr>
            <a:r>
              <a:rPr lang="en" sz="2200">
                <a:latin typeface="Merriweather"/>
                <a:ea typeface="Merriweather"/>
                <a:cs typeface="Merriweather"/>
                <a:sym typeface="Merriweather"/>
              </a:rPr>
              <a:t>→ signs of tetany: (positive Chvostek's sign)</a:t>
            </a:r>
            <a:endParaRPr sz="2200">
              <a:latin typeface="Merriweather"/>
              <a:ea typeface="Merriweather"/>
              <a:cs typeface="Merriweather"/>
              <a:sym typeface="Merriweather"/>
            </a:endParaRPr>
          </a:p>
          <a:p>
            <a:pPr indent="0" lvl="0" marL="0" rtl="0" algn="l">
              <a:spcBef>
                <a:spcPts val="0"/>
              </a:spcBef>
              <a:spcAft>
                <a:spcPts val="0"/>
              </a:spcAft>
              <a:buNone/>
            </a:pPr>
            <a:r>
              <a:rPr lang="en" sz="2200">
                <a:latin typeface="Merriweather"/>
                <a:ea typeface="Merriweather"/>
                <a:cs typeface="Merriweather"/>
                <a:sym typeface="Merriweather"/>
              </a:rPr>
              <a:t>→Death: tetanic respiratory spasm</a:t>
            </a:r>
            <a:endParaRPr sz="2200">
              <a:latin typeface="Merriweather"/>
              <a:ea typeface="Merriweather"/>
              <a:cs typeface="Merriweather"/>
              <a:sym typeface="Merriweather"/>
            </a:endParaRPr>
          </a:p>
        </p:txBody>
      </p:sp>
      <p:sp>
        <p:nvSpPr>
          <p:cNvPr id="654" name="Google Shape;654;p37"/>
          <p:cNvSpPr txBox="1"/>
          <p:nvPr/>
        </p:nvSpPr>
        <p:spPr>
          <a:xfrm>
            <a:off x="853871" y="10393908"/>
            <a:ext cx="12127800" cy="924000"/>
          </a:xfrm>
          <a:prstGeom prst="rect">
            <a:avLst/>
          </a:prstGeom>
          <a:noFill/>
          <a:ln>
            <a:noFill/>
          </a:ln>
        </p:spPr>
        <p:txBody>
          <a:bodyPr anchorCtr="0" anchor="t" bIns="242375" lIns="242375" spcFirstLastPara="1" rIns="242375" wrap="square" tIns="242375">
            <a:noAutofit/>
          </a:bodyPr>
          <a:lstStyle/>
          <a:p>
            <a:pPr indent="0" lvl="0" marL="0" rtl="0" algn="l">
              <a:spcBef>
                <a:spcPts val="0"/>
              </a:spcBef>
              <a:spcAft>
                <a:spcPts val="0"/>
              </a:spcAft>
              <a:buClr>
                <a:schemeClr val="dk1"/>
              </a:buClr>
              <a:buSzPts val="700"/>
              <a:buFont typeface="Arial"/>
              <a:buNone/>
            </a:pPr>
            <a:r>
              <a:rPr lang="en" sz="3400">
                <a:latin typeface="Oswald"/>
                <a:ea typeface="Oswald"/>
                <a:cs typeface="Oswald"/>
                <a:sym typeface="Oswald"/>
              </a:rPr>
              <a:t>Rickets (In children)</a:t>
            </a:r>
            <a:endParaRPr sz="3400">
              <a:latin typeface="Oswald"/>
              <a:ea typeface="Oswald"/>
              <a:cs typeface="Oswald"/>
              <a:sym typeface="Oswald"/>
            </a:endParaRPr>
          </a:p>
        </p:txBody>
      </p:sp>
      <p:pic>
        <p:nvPicPr>
          <p:cNvPr id="655" name="Google Shape;655;p37"/>
          <p:cNvPicPr preferRelativeResize="0"/>
          <p:nvPr/>
        </p:nvPicPr>
        <p:blipFill>
          <a:blip r:embed="rId3">
            <a:alphaModFix/>
          </a:blip>
          <a:stretch>
            <a:fillRect/>
          </a:stretch>
        </p:blipFill>
        <p:spPr>
          <a:xfrm>
            <a:off x="11438837" y="12071033"/>
            <a:ext cx="1870450" cy="964200"/>
          </a:xfrm>
          <a:prstGeom prst="rect">
            <a:avLst/>
          </a:prstGeom>
          <a:noFill/>
          <a:ln>
            <a:noFill/>
          </a:ln>
        </p:spPr>
      </p:pic>
      <p:sp>
        <p:nvSpPr>
          <p:cNvPr id="656" name="Google Shape;656;p37"/>
          <p:cNvSpPr/>
          <p:nvPr/>
        </p:nvSpPr>
        <p:spPr>
          <a:xfrm>
            <a:off x="3248063" y="4543458"/>
            <a:ext cx="6107100" cy="699600"/>
          </a:xfrm>
          <a:prstGeom prst="roundRect">
            <a:avLst>
              <a:gd fmla="val 16667" name="adj"/>
            </a:avLst>
          </a:prstGeom>
          <a:solidFill>
            <a:srgbClr val="FFF2CC"/>
          </a:solidFill>
          <a:ln cap="flat" cmpd="sng" w="9525">
            <a:solidFill>
              <a:srgbClr val="FFF2CC"/>
            </a:solidFill>
            <a:prstDash val="dashDot"/>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3600">
                <a:latin typeface="Times New Roman"/>
                <a:ea typeface="Times New Roman"/>
                <a:cs typeface="Times New Roman"/>
                <a:sym typeface="Times New Roman"/>
              </a:rPr>
              <a:t>disorders</a:t>
            </a:r>
            <a:endParaRPr sz="3600">
              <a:latin typeface="Times New Roman"/>
              <a:ea typeface="Times New Roman"/>
              <a:cs typeface="Times New Roman"/>
              <a:sym typeface="Times New Roman"/>
            </a:endParaRPr>
          </a:p>
        </p:txBody>
      </p:sp>
      <p:sp>
        <p:nvSpPr>
          <p:cNvPr id="657" name="Google Shape;657;p37"/>
          <p:cNvSpPr/>
          <p:nvPr/>
        </p:nvSpPr>
        <p:spPr>
          <a:xfrm>
            <a:off x="265588" y="5691708"/>
            <a:ext cx="3060300" cy="1164900"/>
          </a:xfrm>
          <a:prstGeom prst="roundRect">
            <a:avLst>
              <a:gd fmla="val 16667" name="adj"/>
            </a:avLst>
          </a:prstGeom>
          <a:solidFill>
            <a:srgbClr val="FFF2C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000">
                <a:latin typeface="Times New Roman"/>
                <a:ea typeface="Times New Roman"/>
                <a:cs typeface="Times New Roman"/>
                <a:sym typeface="Times New Roman"/>
              </a:rPr>
              <a:t>hypercalcemia</a:t>
            </a:r>
            <a:endParaRPr sz="3000">
              <a:latin typeface="Times New Roman"/>
              <a:ea typeface="Times New Roman"/>
              <a:cs typeface="Times New Roman"/>
              <a:sym typeface="Times New Roman"/>
            </a:endParaRPr>
          </a:p>
        </p:txBody>
      </p:sp>
      <p:sp>
        <p:nvSpPr>
          <p:cNvPr id="658" name="Google Shape;658;p37"/>
          <p:cNvSpPr/>
          <p:nvPr/>
        </p:nvSpPr>
        <p:spPr>
          <a:xfrm>
            <a:off x="7274063" y="5691708"/>
            <a:ext cx="3060300" cy="1164900"/>
          </a:xfrm>
          <a:prstGeom prst="roundRect">
            <a:avLst>
              <a:gd fmla="val 16667" name="adj"/>
            </a:avLst>
          </a:prstGeom>
          <a:noFill/>
          <a:ln cap="flat" cmpd="sng" w="28575">
            <a:solidFill>
              <a:srgbClr val="FFE599"/>
            </a:solidFill>
            <a:prstDash val="dashDot"/>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3000">
                <a:latin typeface="Times New Roman"/>
                <a:ea typeface="Times New Roman"/>
                <a:cs typeface="Times New Roman"/>
                <a:sym typeface="Times New Roman"/>
              </a:rPr>
              <a:t>Vitamin D deficiency</a:t>
            </a:r>
            <a:endParaRPr sz="3000">
              <a:latin typeface="Times New Roman"/>
              <a:ea typeface="Times New Roman"/>
              <a:cs typeface="Times New Roman"/>
              <a:sym typeface="Times New Roman"/>
            </a:endParaRPr>
          </a:p>
        </p:txBody>
      </p:sp>
      <p:sp>
        <p:nvSpPr>
          <p:cNvPr id="659" name="Google Shape;659;p37"/>
          <p:cNvSpPr/>
          <p:nvPr/>
        </p:nvSpPr>
        <p:spPr>
          <a:xfrm>
            <a:off x="3523387" y="5691708"/>
            <a:ext cx="3567000" cy="1164900"/>
          </a:xfrm>
          <a:prstGeom prst="roundRect">
            <a:avLst>
              <a:gd fmla="val 16667" name="adj"/>
            </a:avLst>
          </a:prstGeom>
          <a:solidFill>
            <a:srgbClr val="FFF2C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000">
                <a:latin typeface="Times New Roman"/>
                <a:ea typeface="Times New Roman"/>
                <a:cs typeface="Times New Roman"/>
                <a:sym typeface="Times New Roman"/>
              </a:rPr>
              <a:t>hypocalcemia</a:t>
            </a:r>
            <a:endParaRPr sz="3000">
              <a:latin typeface="Times New Roman"/>
              <a:ea typeface="Times New Roman"/>
              <a:cs typeface="Times New Roman"/>
              <a:sym typeface="Times New Roman"/>
            </a:endParaRPr>
          </a:p>
        </p:txBody>
      </p:sp>
      <p:cxnSp>
        <p:nvCxnSpPr>
          <p:cNvPr id="660" name="Google Shape;660;p37"/>
          <p:cNvCxnSpPr>
            <a:stCxn id="656" idx="2"/>
            <a:endCxn id="657" idx="0"/>
          </p:cNvCxnSpPr>
          <p:nvPr/>
        </p:nvCxnSpPr>
        <p:spPr>
          <a:xfrm rot="5400000">
            <a:off x="3824213" y="3214458"/>
            <a:ext cx="448800" cy="4506000"/>
          </a:xfrm>
          <a:prstGeom prst="curvedConnector3">
            <a:avLst>
              <a:gd fmla="val 49983" name="adj1"/>
            </a:avLst>
          </a:prstGeom>
          <a:noFill/>
          <a:ln cap="flat" cmpd="sng" w="9525">
            <a:solidFill>
              <a:srgbClr val="FFD966"/>
            </a:solidFill>
            <a:prstDash val="solid"/>
            <a:round/>
            <a:headEnd len="med" w="med" type="none"/>
            <a:tailEnd len="med" w="med" type="none"/>
          </a:ln>
        </p:spPr>
      </p:cxnSp>
      <p:cxnSp>
        <p:nvCxnSpPr>
          <p:cNvPr id="661" name="Google Shape;661;p37"/>
          <p:cNvCxnSpPr>
            <a:stCxn id="656" idx="2"/>
            <a:endCxn id="659" idx="0"/>
          </p:cNvCxnSpPr>
          <p:nvPr/>
        </p:nvCxnSpPr>
        <p:spPr>
          <a:xfrm rot="5400000">
            <a:off x="5579813" y="4970058"/>
            <a:ext cx="448800" cy="994800"/>
          </a:xfrm>
          <a:prstGeom prst="curvedConnector3">
            <a:avLst>
              <a:gd fmla="val 49983" name="adj1"/>
            </a:avLst>
          </a:prstGeom>
          <a:noFill/>
          <a:ln cap="flat" cmpd="sng" w="9525">
            <a:solidFill>
              <a:srgbClr val="FFD966"/>
            </a:solidFill>
            <a:prstDash val="solid"/>
            <a:round/>
            <a:headEnd len="med" w="med" type="none"/>
            <a:tailEnd len="med" w="med" type="none"/>
          </a:ln>
        </p:spPr>
      </p:cxnSp>
      <p:cxnSp>
        <p:nvCxnSpPr>
          <p:cNvPr id="662" name="Google Shape;662;p37"/>
          <p:cNvCxnSpPr>
            <a:stCxn id="656" idx="2"/>
            <a:endCxn id="658" idx="0"/>
          </p:cNvCxnSpPr>
          <p:nvPr/>
        </p:nvCxnSpPr>
        <p:spPr>
          <a:xfrm flipH="1" rot="-5400000">
            <a:off x="7328513" y="4216158"/>
            <a:ext cx="448800" cy="2502600"/>
          </a:xfrm>
          <a:prstGeom prst="curvedConnector3">
            <a:avLst>
              <a:gd fmla="val 49983" name="adj1"/>
            </a:avLst>
          </a:prstGeom>
          <a:noFill/>
          <a:ln cap="flat" cmpd="sng" w="9525">
            <a:solidFill>
              <a:srgbClr val="FFD966"/>
            </a:solidFill>
            <a:prstDash val="solid"/>
            <a:round/>
            <a:headEnd len="med" w="med" type="none"/>
            <a:tailEnd len="med" w="med" type="none"/>
          </a:ln>
        </p:spPr>
      </p:cxnSp>
      <p:sp>
        <p:nvSpPr>
          <p:cNvPr id="663" name="Google Shape;663;p37"/>
          <p:cNvSpPr/>
          <p:nvPr/>
        </p:nvSpPr>
        <p:spPr>
          <a:xfrm>
            <a:off x="7760813" y="7040833"/>
            <a:ext cx="2239200" cy="699600"/>
          </a:xfrm>
          <a:prstGeom prst="roundRect">
            <a:avLst>
              <a:gd fmla="val 16667" name="adj"/>
            </a:avLst>
          </a:prstGeom>
          <a:solidFill>
            <a:srgbClr val="FFF2C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000">
                <a:latin typeface="Times New Roman"/>
                <a:ea typeface="Times New Roman"/>
                <a:cs typeface="Times New Roman"/>
                <a:sym typeface="Times New Roman"/>
              </a:rPr>
              <a:t>Rickets</a:t>
            </a:r>
            <a:endParaRPr sz="3000">
              <a:latin typeface="Times New Roman"/>
              <a:ea typeface="Times New Roman"/>
              <a:cs typeface="Times New Roman"/>
              <a:sym typeface="Times New Roman"/>
            </a:endParaRPr>
          </a:p>
        </p:txBody>
      </p:sp>
      <p:cxnSp>
        <p:nvCxnSpPr>
          <p:cNvPr id="664" name="Google Shape;664;p37"/>
          <p:cNvCxnSpPr>
            <a:stCxn id="658" idx="2"/>
            <a:endCxn id="663" idx="0"/>
          </p:cNvCxnSpPr>
          <p:nvPr/>
        </p:nvCxnSpPr>
        <p:spPr>
          <a:xfrm flipH="1" rot="-5400000">
            <a:off x="8750213" y="6910608"/>
            <a:ext cx="184200" cy="76200"/>
          </a:xfrm>
          <a:prstGeom prst="curvedConnector3">
            <a:avLst>
              <a:gd fmla="val 50007" name="adj1"/>
            </a:avLst>
          </a:prstGeom>
          <a:noFill/>
          <a:ln cap="flat" cmpd="sng" w="9525">
            <a:solidFill>
              <a:srgbClr val="FFD966"/>
            </a:solidFill>
            <a:prstDash val="solid"/>
            <a:round/>
            <a:headEnd len="med" w="med" type="none"/>
            <a:tailEnd len="med" w="med" type="none"/>
          </a:ln>
        </p:spPr>
      </p:cxnSp>
      <p:sp>
        <p:nvSpPr>
          <p:cNvPr id="665" name="Google Shape;665;p37"/>
          <p:cNvSpPr/>
          <p:nvPr/>
        </p:nvSpPr>
        <p:spPr>
          <a:xfrm>
            <a:off x="10626863" y="5691708"/>
            <a:ext cx="3060300" cy="1164900"/>
          </a:xfrm>
          <a:prstGeom prst="roundRect">
            <a:avLst>
              <a:gd fmla="val 16667" name="adj"/>
            </a:avLst>
          </a:prstGeom>
          <a:solidFill>
            <a:srgbClr val="D0E0E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000">
                <a:latin typeface="Times New Roman"/>
                <a:ea typeface="Times New Roman"/>
                <a:cs typeface="Times New Roman"/>
                <a:sym typeface="Times New Roman"/>
              </a:rPr>
              <a:t>osteoporosis</a:t>
            </a:r>
            <a:endParaRPr sz="3000">
              <a:latin typeface="Times New Roman"/>
              <a:ea typeface="Times New Roman"/>
              <a:cs typeface="Times New Roman"/>
              <a:sym typeface="Times New Roman"/>
            </a:endParaRPr>
          </a:p>
        </p:txBody>
      </p:sp>
      <p:cxnSp>
        <p:nvCxnSpPr>
          <p:cNvPr id="666" name="Google Shape;666;p37"/>
          <p:cNvCxnSpPr>
            <a:stCxn id="656" idx="2"/>
            <a:endCxn id="665" idx="0"/>
          </p:cNvCxnSpPr>
          <p:nvPr/>
        </p:nvCxnSpPr>
        <p:spPr>
          <a:xfrm flipH="1" rot="-5400000">
            <a:off x="9004913" y="2539758"/>
            <a:ext cx="448800" cy="5855400"/>
          </a:xfrm>
          <a:prstGeom prst="curvedConnector3">
            <a:avLst>
              <a:gd fmla="val 49983" name="adj1"/>
            </a:avLst>
          </a:prstGeom>
          <a:noFill/>
          <a:ln cap="flat" cmpd="sng" w="9525">
            <a:solidFill>
              <a:srgbClr val="D0E0E3"/>
            </a:solidFill>
            <a:prstDash val="solid"/>
            <a:round/>
            <a:headEnd len="med" w="med" type="none"/>
            <a:tailEnd len="med" w="med" type="none"/>
          </a:ln>
        </p:spPr>
      </p:cxnSp>
      <p:sp>
        <p:nvSpPr>
          <p:cNvPr id="667" name="Google Shape;667;p37"/>
          <p:cNvSpPr/>
          <p:nvPr/>
        </p:nvSpPr>
        <p:spPr>
          <a:xfrm flipH="1" rot="10800000">
            <a:off x="492525" y="10671675"/>
            <a:ext cx="468600" cy="449400"/>
          </a:xfrm>
          <a:prstGeom prst="rect">
            <a:avLst/>
          </a:prstGeom>
          <a:solidFill>
            <a:srgbClr val="45818E"/>
          </a:solidFill>
          <a:ln cap="flat" cmpd="sng" w="9525">
            <a:solidFill>
              <a:srgbClr val="999999"/>
            </a:solidFill>
            <a:prstDash val="solid"/>
            <a:round/>
            <a:headEnd len="sm" w="sm" type="none"/>
            <a:tailEnd len="sm" w="sm" type="none"/>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p>
        </p:txBody>
      </p:sp>
      <p:pic>
        <p:nvPicPr>
          <p:cNvPr id="668" name="Google Shape;668;p37"/>
          <p:cNvPicPr preferRelativeResize="0"/>
          <p:nvPr/>
        </p:nvPicPr>
        <p:blipFill>
          <a:blip r:embed="rId4">
            <a:alphaModFix/>
          </a:blip>
          <a:stretch>
            <a:fillRect/>
          </a:stretch>
        </p:blipFill>
        <p:spPr>
          <a:xfrm>
            <a:off x="4418814" y="1588988"/>
            <a:ext cx="2367107" cy="1015575"/>
          </a:xfrm>
          <a:prstGeom prst="rect">
            <a:avLst/>
          </a:prstGeom>
          <a:noFill/>
          <a:ln>
            <a:noFill/>
          </a:ln>
        </p:spPr>
      </p:pic>
      <p:pic>
        <p:nvPicPr>
          <p:cNvPr id="669" name="Google Shape;669;p37"/>
          <p:cNvPicPr preferRelativeResize="0"/>
          <p:nvPr/>
        </p:nvPicPr>
        <p:blipFill>
          <a:blip r:embed="rId5">
            <a:alphaModFix/>
          </a:blip>
          <a:stretch>
            <a:fillRect/>
          </a:stretch>
        </p:blipFill>
        <p:spPr>
          <a:xfrm>
            <a:off x="7749238" y="1606162"/>
            <a:ext cx="3060301" cy="981220"/>
          </a:xfrm>
          <a:prstGeom prst="rect">
            <a:avLst/>
          </a:prstGeom>
          <a:noFill/>
          <a:ln>
            <a:noFill/>
          </a:ln>
        </p:spPr>
      </p:pic>
      <p:pic>
        <p:nvPicPr>
          <p:cNvPr id="670" name="Google Shape;670;p37"/>
          <p:cNvPicPr preferRelativeResize="0"/>
          <p:nvPr/>
        </p:nvPicPr>
        <p:blipFill>
          <a:blip r:embed="rId6">
            <a:alphaModFix/>
          </a:blip>
          <a:stretch>
            <a:fillRect/>
          </a:stretch>
        </p:blipFill>
        <p:spPr>
          <a:xfrm>
            <a:off x="8770783" y="2779286"/>
            <a:ext cx="1433058" cy="699600"/>
          </a:xfrm>
          <a:prstGeom prst="rect">
            <a:avLst/>
          </a:prstGeom>
          <a:noFill/>
          <a:ln>
            <a:noFill/>
          </a:ln>
        </p:spPr>
      </p:pic>
      <p:sp>
        <p:nvSpPr>
          <p:cNvPr id="671" name="Google Shape;671;p37"/>
          <p:cNvSpPr txBox="1"/>
          <p:nvPr/>
        </p:nvSpPr>
        <p:spPr>
          <a:xfrm>
            <a:off x="3919963" y="2779288"/>
            <a:ext cx="3364800" cy="711300"/>
          </a:xfrm>
          <a:prstGeom prst="rect">
            <a:avLst/>
          </a:prstGeom>
          <a:noFill/>
          <a:ln>
            <a:noFill/>
          </a:ln>
        </p:spPr>
        <p:txBody>
          <a:bodyPr anchorCtr="0" anchor="ctr" bIns="242375" lIns="242375" spcFirstLastPara="1" rIns="242375" wrap="square" tIns="242375">
            <a:noAutofit/>
          </a:bodyPr>
          <a:lstStyle/>
          <a:p>
            <a:pPr indent="0" lvl="0" marL="0" rtl="0" algn="l">
              <a:spcBef>
                <a:spcPts val="0"/>
              </a:spcBef>
              <a:spcAft>
                <a:spcPts val="0"/>
              </a:spcAft>
              <a:buNone/>
            </a:pPr>
            <a:r>
              <a:rPr b="1" lang="en" sz="2200">
                <a:solidFill>
                  <a:srgbClr val="45818E"/>
                </a:solidFill>
                <a:latin typeface="Merriweather"/>
                <a:ea typeface="Merriweather"/>
                <a:cs typeface="Merriweather"/>
                <a:sym typeface="Merriweather"/>
              </a:rPr>
              <a:t>Figure</a:t>
            </a:r>
            <a:r>
              <a:rPr b="1" lang="en" sz="2200">
                <a:solidFill>
                  <a:srgbClr val="45818E"/>
                </a:solidFill>
                <a:latin typeface="Merriweather"/>
                <a:ea typeface="Merriweather"/>
                <a:cs typeface="Merriweather"/>
                <a:sym typeface="Merriweather"/>
              </a:rPr>
              <a:t> 9-4</a:t>
            </a:r>
            <a:r>
              <a:rPr b="1" lang="en" sz="2600">
                <a:solidFill>
                  <a:srgbClr val="45818E"/>
                </a:solidFill>
                <a:latin typeface="Merriweather"/>
                <a:ea typeface="Merriweather"/>
                <a:cs typeface="Merriweather"/>
                <a:sym typeface="Merriweather"/>
              </a:rPr>
              <a:t> </a:t>
            </a:r>
            <a:r>
              <a:rPr lang="en">
                <a:solidFill>
                  <a:srgbClr val="45818E"/>
                </a:solidFill>
                <a:latin typeface="Merriweather"/>
                <a:ea typeface="Merriweather"/>
                <a:cs typeface="Merriweather"/>
                <a:sym typeface="Merriweather"/>
              </a:rPr>
              <a:t>When an occlusion of brachial artery with a blood pressure cuff</a:t>
            </a:r>
            <a:endParaRPr>
              <a:solidFill>
                <a:srgbClr val="45818E"/>
              </a:solidFill>
              <a:latin typeface="Merriweather"/>
              <a:ea typeface="Merriweather"/>
              <a:cs typeface="Merriweather"/>
              <a:sym typeface="Merriweather"/>
            </a:endParaRPr>
          </a:p>
        </p:txBody>
      </p:sp>
      <p:sp>
        <p:nvSpPr>
          <p:cNvPr id="672" name="Google Shape;672;p37"/>
          <p:cNvSpPr txBox="1"/>
          <p:nvPr/>
        </p:nvSpPr>
        <p:spPr>
          <a:xfrm>
            <a:off x="10914263" y="1693088"/>
            <a:ext cx="2367000" cy="1772700"/>
          </a:xfrm>
          <a:prstGeom prst="rect">
            <a:avLst/>
          </a:prstGeom>
          <a:noFill/>
          <a:ln>
            <a:noFill/>
          </a:ln>
        </p:spPr>
        <p:txBody>
          <a:bodyPr anchorCtr="0" anchor="ctr" bIns="242375" lIns="242375" spcFirstLastPara="1" rIns="242375" wrap="square" tIns="242375">
            <a:noAutofit/>
          </a:bodyPr>
          <a:lstStyle/>
          <a:p>
            <a:pPr indent="0" lvl="0" marL="0" rtl="0" algn="l">
              <a:spcBef>
                <a:spcPts val="0"/>
              </a:spcBef>
              <a:spcAft>
                <a:spcPts val="0"/>
              </a:spcAft>
              <a:buNone/>
            </a:pPr>
            <a:r>
              <a:rPr b="1" lang="en" sz="2200">
                <a:solidFill>
                  <a:srgbClr val="45818E"/>
                </a:solidFill>
                <a:latin typeface="Merriweather"/>
                <a:ea typeface="Merriweather"/>
                <a:cs typeface="Merriweather"/>
                <a:sym typeface="Merriweather"/>
              </a:rPr>
              <a:t>Figure</a:t>
            </a:r>
            <a:r>
              <a:rPr b="1" lang="en" sz="2200">
                <a:solidFill>
                  <a:srgbClr val="45818E"/>
                </a:solidFill>
                <a:latin typeface="Merriweather"/>
                <a:ea typeface="Merriweather"/>
                <a:cs typeface="Merriweather"/>
                <a:sym typeface="Merriweather"/>
              </a:rPr>
              <a:t> 9-4</a:t>
            </a:r>
            <a:r>
              <a:rPr b="1" lang="en" sz="2600">
                <a:solidFill>
                  <a:srgbClr val="45818E"/>
                </a:solidFill>
                <a:latin typeface="Merriweather"/>
                <a:ea typeface="Merriweather"/>
                <a:cs typeface="Merriweather"/>
                <a:sym typeface="Merriweather"/>
              </a:rPr>
              <a:t> </a:t>
            </a:r>
            <a:r>
              <a:rPr lang="en">
                <a:solidFill>
                  <a:srgbClr val="45818E"/>
                </a:solidFill>
                <a:latin typeface="Merriweather"/>
                <a:ea typeface="Merriweather"/>
                <a:cs typeface="Merriweather"/>
                <a:sym typeface="Merriweather"/>
              </a:rPr>
              <a:t>Carpal spasms occur. (metacarpophalangeal and wrist joints are flexed, fingers are adducted) (due to enhanced neuromuscular excitability)</a:t>
            </a:r>
            <a:endParaRPr>
              <a:solidFill>
                <a:srgbClr val="45818E"/>
              </a:solidFill>
              <a:latin typeface="Merriweather"/>
              <a:ea typeface="Merriweather"/>
              <a:cs typeface="Merriweather"/>
              <a:sym typeface="Merriweather"/>
            </a:endParaRPr>
          </a:p>
        </p:txBody>
      </p:sp>
      <p:pic>
        <p:nvPicPr>
          <p:cNvPr id="673" name="Google Shape;673;p37"/>
          <p:cNvPicPr preferRelativeResize="0"/>
          <p:nvPr/>
        </p:nvPicPr>
        <p:blipFill rotWithShape="1">
          <a:blip r:embed="rId7">
            <a:alphaModFix/>
          </a:blip>
          <a:srcRect b="6630" l="5107" r="13046" t="6010"/>
          <a:stretch/>
        </p:blipFill>
        <p:spPr>
          <a:xfrm>
            <a:off x="554295" y="1414263"/>
            <a:ext cx="2138625" cy="2008651"/>
          </a:xfrm>
          <a:prstGeom prst="rect">
            <a:avLst/>
          </a:prstGeom>
          <a:noFill/>
          <a:ln>
            <a:noFill/>
          </a:ln>
        </p:spPr>
      </p:pic>
      <p:sp>
        <p:nvSpPr>
          <p:cNvPr id="674" name="Google Shape;674;p37"/>
          <p:cNvSpPr txBox="1"/>
          <p:nvPr/>
        </p:nvSpPr>
        <p:spPr>
          <a:xfrm>
            <a:off x="265600" y="3647425"/>
            <a:ext cx="3364800" cy="273900"/>
          </a:xfrm>
          <a:prstGeom prst="rect">
            <a:avLst/>
          </a:prstGeom>
          <a:noFill/>
          <a:ln>
            <a:noFill/>
          </a:ln>
        </p:spPr>
        <p:txBody>
          <a:bodyPr anchorCtr="0" anchor="ctr" bIns="242375" lIns="242375" spcFirstLastPara="1" rIns="242375" wrap="square" tIns="242375">
            <a:noAutofit/>
          </a:bodyPr>
          <a:lstStyle/>
          <a:p>
            <a:pPr indent="0" lvl="0" marL="0" rtl="0" algn="l">
              <a:spcBef>
                <a:spcPts val="0"/>
              </a:spcBef>
              <a:spcAft>
                <a:spcPts val="0"/>
              </a:spcAft>
              <a:buNone/>
            </a:pPr>
            <a:r>
              <a:rPr b="1" lang="en" sz="2200">
                <a:solidFill>
                  <a:srgbClr val="45818E"/>
                </a:solidFill>
                <a:latin typeface="Merriweather"/>
                <a:ea typeface="Merriweather"/>
                <a:cs typeface="Merriweather"/>
                <a:sym typeface="Merriweather"/>
              </a:rPr>
              <a:t>Figure</a:t>
            </a:r>
            <a:r>
              <a:rPr b="1" lang="en" sz="2200">
                <a:solidFill>
                  <a:srgbClr val="45818E"/>
                </a:solidFill>
                <a:latin typeface="Merriweather"/>
                <a:ea typeface="Merriweather"/>
                <a:cs typeface="Merriweather"/>
                <a:sym typeface="Merriweather"/>
              </a:rPr>
              <a:t> 9-3</a:t>
            </a:r>
            <a:r>
              <a:rPr b="1" lang="en" sz="2600">
                <a:solidFill>
                  <a:srgbClr val="45818E"/>
                </a:solidFill>
                <a:latin typeface="Merriweather"/>
                <a:ea typeface="Merriweather"/>
                <a:cs typeface="Merriweather"/>
                <a:sym typeface="Merriweather"/>
              </a:rPr>
              <a:t> , </a:t>
            </a:r>
            <a:r>
              <a:rPr lang="en" sz="1800">
                <a:solidFill>
                  <a:srgbClr val="134F5C"/>
                </a:solidFill>
                <a:latin typeface="Times New Roman"/>
                <a:ea typeface="Times New Roman"/>
                <a:cs typeface="Times New Roman"/>
                <a:sym typeface="Times New Roman"/>
              </a:rPr>
              <a:t>Chvostek's sign </a:t>
            </a:r>
            <a:endParaRPr sz="1800">
              <a:solidFill>
                <a:srgbClr val="134F5C"/>
              </a:solidFill>
              <a:latin typeface="Merriweather"/>
              <a:ea typeface="Merriweather"/>
              <a:cs typeface="Merriweather"/>
              <a:sym typeface="Merriweather"/>
            </a:endParaRPr>
          </a:p>
        </p:txBody>
      </p:sp>
      <p:sp>
        <p:nvSpPr>
          <p:cNvPr id="675" name="Google Shape;675;p37"/>
          <p:cNvSpPr txBox="1"/>
          <p:nvPr/>
        </p:nvSpPr>
        <p:spPr>
          <a:xfrm>
            <a:off x="52729" y="397800"/>
            <a:ext cx="603900" cy="699600"/>
          </a:xfrm>
          <a:prstGeom prst="rect">
            <a:avLst/>
          </a:prstGeom>
          <a:noFill/>
          <a:ln>
            <a:noFill/>
          </a:ln>
        </p:spPr>
        <p:txBody>
          <a:bodyPr anchorCtr="0" anchor="t" bIns="58200" lIns="58200" spcFirstLastPara="1" rIns="58200" wrap="square" tIns="58200">
            <a:noAutofit/>
          </a:bodyPr>
          <a:lstStyle/>
          <a:p>
            <a:pPr indent="0" lvl="0" marL="0" rtl="0" algn="l">
              <a:spcBef>
                <a:spcPts val="0"/>
              </a:spcBef>
              <a:spcAft>
                <a:spcPts val="0"/>
              </a:spcAft>
              <a:buNone/>
            </a:pPr>
            <a:r>
              <a:rPr lang="en" sz="3600">
                <a:solidFill>
                  <a:srgbClr val="FFFFFF"/>
                </a:solidFill>
                <a:latin typeface="Oswald"/>
                <a:ea typeface="Oswald"/>
                <a:cs typeface="Oswald"/>
                <a:sym typeface="Oswald"/>
              </a:rPr>
              <a:t>12</a:t>
            </a:r>
            <a:endParaRPr sz="3600">
              <a:solidFill>
                <a:srgbClr val="FFFFFF"/>
              </a:solidFill>
              <a:latin typeface="Oswald"/>
              <a:ea typeface="Oswald"/>
              <a:cs typeface="Oswald"/>
              <a:sym typeface="Oswald"/>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79" name="Shape 679"/>
        <p:cNvGrpSpPr/>
        <p:nvPr/>
      </p:nvGrpSpPr>
      <p:grpSpPr>
        <a:xfrm>
          <a:off x="0" y="0"/>
          <a:ext cx="0" cy="0"/>
          <a:chOff x="0" y="0"/>
          <a:chExt cx="0" cy="0"/>
        </a:xfrm>
      </p:grpSpPr>
      <p:sp>
        <p:nvSpPr>
          <p:cNvPr id="680" name="Google Shape;680;p38"/>
          <p:cNvSpPr/>
          <p:nvPr/>
        </p:nvSpPr>
        <p:spPr>
          <a:xfrm>
            <a:off x="0" y="370466"/>
            <a:ext cx="11331900" cy="699600"/>
          </a:xfrm>
          <a:prstGeom prst="rect">
            <a:avLst/>
          </a:prstGeom>
          <a:solidFill>
            <a:srgbClr val="F1C232"/>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681" name="Google Shape;681;p38"/>
          <p:cNvSpPr/>
          <p:nvPr/>
        </p:nvSpPr>
        <p:spPr>
          <a:xfrm>
            <a:off x="656616" y="370511"/>
            <a:ext cx="273300" cy="699600"/>
          </a:xfrm>
          <a:prstGeom prst="rect">
            <a:avLst/>
          </a:prstGeom>
          <a:solidFill>
            <a:srgbClr val="FFFFFF"/>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682" name="Google Shape;682;p38"/>
          <p:cNvSpPr txBox="1"/>
          <p:nvPr/>
        </p:nvSpPr>
        <p:spPr>
          <a:xfrm>
            <a:off x="11409324" y="360125"/>
            <a:ext cx="3652800" cy="964200"/>
          </a:xfrm>
          <a:prstGeom prst="rect">
            <a:avLst/>
          </a:prstGeom>
          <a:noFill/>
          <a:ln>
            <a:noFill/>
          </a:ln>
        </p:spPr>
        <p:txBody>
          <a:bodyPr anchorCtr="0" anchor="t" bIns="58200" lIns="58200" spcFirstLastPara="1" rIns="58200" wrap="square" tIns="58200">
            <a:noAutofit/>
          </a:bodyPr>
          <a:lstStyle/>
          <a:p>
            <a:pPr indent="0" lvl="0" marL="0" rtl="0" algn="l">
              <a:spcBef>
                <a:spcPts val="0"/>
              </a:spcBef>
              <a:spcAft>
                <a:spcPts val="0"/>
              </a:spcAft>
              <a:buNone/>
            </a:pPr>
            <a:r>
              <a:rPr lang="en" sz="3500">
                <a:latin typeface="Oswald"/>
                <a:ea typeface="Oswald"/>
                <a:cs typeface="Oswald"/>
                <a:sym typeface="Oswald"/>
              </a:rPr>
              <a:t>Lecture Nine </a:t>
            </a:r>
            <a:endParaRPr sz="3500">
              <a:latin typeface="Oswald"/>
              <a:ea typeface="Oswald"/>
              <a:cs typeface="Oswald"/>
              <a:sym typeface="Oswald"/>
            </a:endParaRPr>
          </a:p>
        </p:txBody>
      </p:sp>
      <p:sp>
        <p:nvSpPr>
          <p:cNvPr id="683" name="Google Shape;683;p38"/>
          <p:cNvSpPr txBox="1"/>
          <p:nvPr/>
        </p:nvSpPr>
        <p:spPr>
          <a:xfrm>
            <a:off x="929925" y="370476"/>
            <a:ext cx="11277600" cy="69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3200">
                <a:solidFill>
                  <a:srgbClr val="FFFFFF"/>
                </a:solidFill>
                <a:latin typeface="Oswald"/>
                <a:ea typeface="Oswald"/>
                <a:cs typeface="Oswald"/>
                <a:sym typeface="Oswald"/>
              </a:rPr>
              <a:t>HYPO AND HYPERPARATHYROIDISM</a:t>
            </a:r>
            <a:endParaRPr sz="3200">
              <a:solidFill>
                <a:srgbClr val="FFFFFF"/>
              </a:solidFill>
              <a:latin typeface="Oswald"/>
              <a:ea typeface="Oswald"/>
              <a:cs typeface="Oswald"/>
              <a:sym typeface="Oswald"/>
            </a:endParaRPr>
          </a:p>
        </p:txBody>
      </p:sp>
      <p:sp>
        <p:nvSpPr>
          <p:cNvPr id="684" name="Google Shape;684;p38"/>
          <p:cNvSpPr txBox="1"/>
          <p:nvPr/>
        </p:nvSpPr>
        <p:spPr>
          <a:xfrm>
            <a:off x="188014" y="321602"/>
            <a:ext cx="468600" cy="699600"/>
          </a:xfrm>
          <a:prstGeom prst="rect">
            <a:avLst/>
          </a:prstGeom>
          <a:noFill/>
          <a:ln>
            <a:noFill/>
          </a:ln>
        </p:spPr>
        <p:txBody>
          <a:bodyPr anchorCtr="0" anchor="t" bIns="58200" lIns="58200" spcFirstLastPara="1" rIns="58200" wrap="square" tIns="58200">
            <a:noAutofit/>
          </a:bodyPr>
          <a:lstStyle/>
          <a:p>
            <a:pPr indent="0" lvl="0" marL="0" rtl="0" algn="l">
              <a:spcBef>
                <a:spcPts val="0"/>
              </a:spcBef>
              <a:spcAft>
                <a:spcPts val="0"/>
              </a:spcAft>
              <a:buNone/>
            </a:pPr>
            <a:r>
              <a:t/>
            </a:r>
            <a:endParaRPr sz="4500">
              <a:solidFill>
                <a:srgbClr val="FFFFFF"/>
              </a:solidFill>
              <a:latin typeface="Oswald"/>
              <a:ea typeface="Oswald"/>
              <a:cs typeface="Oswald"/>
              <a:sym typeface="Oswald"/>
            </a:endParaRPr>
          </a:p>
        </p:txBody>
      </p:sp>
      <p:sp>
        <p:nvSpPr>
          <p:cNvPr id="685" name="Google Shape;685;p38"/>
          <p:cNvSpPr txBox="1"/>
          <p:nvPr/>
        </p:nvSpPr>
        <p:spPr>
          <a:xfrm>
            <a:off x="490267" y="5127445"/>
            <a:ext cx="14096700" cy="924000"/>
          </a:xfrm>
          <a:prstGeom prst="rect">
            <a:avLst/>
          </a:prstGeom>
          <a:noFill/>
          <a:ln>
            <a:noFill/>
          </a:ln>
        </p:spPr>
        <p:txBody>
          <a:bodyPr anchorCtr="0" anchor="t" bIns="242375" lIns="242375" spcFirstLastPara="1" rIns="242375" wrap="square" tIns="242375">
            <a:noAutofit/>
          </a:bodyPr>
          <a:lstStyle/>
          <a:p>
            <a:pPr indent="0" lvl="0" marL="0" rtl="0" algn="l">
              <a:spcBef>
                <a:spcPts val="0"/>
              </a:spcBef>
              <a:spcAft>
                <a:spcPts val="0"/>
              </a:spcAft>
              <a:buClr>
                <a:schemeClr val="dk1"/>
              </a:buClr>
              <a:buSzPts val="700"/>
              <a:buFont typeface="Arial"/>
              <a:buNone/>
            </a:pPr>
            <a:r>
              <a:rPr lang="en" sz="3400">
                <a:solidFill>
                  <a:srgbClr val="76A5AF"/>
                </a:solidFill>
                <a:latin typeface="Oswald"/>
                <a:ea typeface="Oswald"/>
                <a:cs typeface="Oswald"/>
                <a:sym typeface="Oswald"/>
              </a:rPr>
              <a:t>Osteomalacia (Renal Rickets)</a:t>
            </a:r>
            <a:endParaRPr sz="3400">
              <a:solidFill>
                <a:srgbClr val="76A5AF"/>
              </a:solidFill>
              <a:latin typeface="Oswald"/>
              <a:ea typeface="Oswald"/>
              <a:cs typeface="Oswald"/>
              <a:sym typeface="Oswald"/>
            </a:endParaRPr>
          </a:p>
        </p:txBody>
      </p:sp>
      <p:sp>
        <p:nvSpPr>
          <p:cNvPr id="686" name="Google Shape;686;p38"/>
          <p:cNvSpPr txBox="1"/>
          <p:nvPr/>
        </p:nvSpPr>
        <p:spPr>
          <a:xfrm>
            <a:off x="777300" y="5970538"/>
            <a:ext cx="14096700" cy="699600"/>
          </a:xfrm>
          <a:prstGeom prst="rect">
            <a:avLst/>
          </a:prstGeom>
          <a:noFill/>
          <a:ln>
            <a:noFill/>
          </a:ln>
        </p:spPr>
        <p:txBody>
          <a:bodyPr anchorCtr="0" anchor="t" bIns="242375" lIns="242375" spcFirstLastPara="1" rIns="242375" wrap="square" tIns="242375">
            <a:noAutofit/>
          </a:bodyPr>
          <a:lstStyle/>
          <a:p>
            <a:pPr indent="0" lvl="0" marL="0" rtl="0" algn="l">
              <a:spcBef>
                <a:spcPts val="0"/>
              </a:spcBef>
              <a:spcAft>
                <a:spcPts val="0"/>
              </a:spcAft>
              <a:buClr>
                <a:schemeClr val="dk1"/>
              </a:buClr>
              <a:buSzPts val="700"/>
              <a:buFont typeface="Arial"/>
              <a:buNone/>
            </a:pPr>
            <a:r>
              <a:t/>
            </a:r>
            <a:endParaRPr sz="3400">
              <a:solidFill>
                <a:srgbClr val="F1C232"/>
              </a:solidFill>
              <a:latin typeface="Oswald"/>
              <a:ea typeface="Oswald"/>
              <a:cs typeface="Oswald"/>
              <a:sym typeface="Oswald"/>
            </a:endParaRPr>
          </a:p>
        </p:txBody>
      </p:sp>
      <p:sp>
        <p:nvSpPr>
          <p:cNvPr id="687" name="Google Shape;687;p38"/>
          <p:cNvSpPr/>
          <p:nvPr/>
        </p:nvSpPr>
        <p:spPr>
          <a:xfrm>
            <a:off x="188023" y="5372685"/>
            <a:ext cx="468600" cy="433500"/>
          </a:xfrm>
          <a:prstGeom prst="rect">
            <a:avLst/>
          </a:prstGeom>
          <a:solidFill>
            <a:srgbClr val="76A5AF"/>
          </a:solidFill>
          <a:ln cap="flat" cmpd="sng" w="9525">
            <a:solidFill>
              <a:srgbClr val="999999"/>
            </a:solidFill>
            <a:prstDash val="solid"/>
            <a:round/>
            <a:headEnd len="sm" w="sm" type="none"/>
            <a:tailEnd len="sm" w="sm" type="none"/>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p>
        </p:txBody>
      </p:sp>
      <p:sp>
        <p:nvSpPr>
          <p:cNvPr id="688" name="Google Shape;688;p38"/>
          <p:cNvSpPr txBox="1"/>
          <p:nvPr/>
        </p:nvSpPr>
        <p:spPr>
          <a:xfrm>
            <a:off x="545600" y="6048532"/>
            <a:ext cx="12960300" cy="1487100"/>
          </a:xfrm>
          <a:prstGeom prst="rect">
            <a:avLst/>
          </a:prstGeom>
          <a:noFill/>
          <a:ln>
            <a:noFill/>
          </a:ln>
        </p:spPr>
        <p:txBody>
          <a:bodyPr anchorCtr="0" anchor="t" bIns="91425" lIns="91425" spcFirstLastPara="1" rIns="91425" wrap="square" tIns="91425">
            <a:noAutofit/>
          </a:bodyPr>
          <a:lstStyle/>
          <a:p>
            <a:pPr indent="-381000" lvl="0" marL="457200" rtl="0" algn="l">
              <a:spcBef>
                <a:spcPts val="0"/>
              </a:spcBef>
              <a:spcAft>
                <a:spcPts val="0"/>
              </a:spcAft>
              <a:buSzPts val="2400"/>
              <a:buFont typeface="Merriweather"/>
              <a:buChar char="●"/>
            </a:pPr>
            <a:r>
              <a:rPr lang="en" sz="2400">
                <a:latin typeface="Merriweather"/>
                <a:ea typeface="Merriweather"/>
                <a:cs typeface="Merriweather"/>
                <a:sym typeface="Merriweather"/>
              </a:rPr>
              <a:t>It is a type of Osteomalacia due to prolonged kidney disease</a:t>
            </a:r>
            <a:endParaRPr sz="2400">
              <a:latin typeface="Merriweather"/>
              <a:ea typeface="Merriweather"/>
              <a:cs typeface="Merriweather"/>
              <a:sym typeface="Merriweather"/>
            </a:endParaRPr>
          </a:p>
          <a:p>
            <a:pPr indent="-381000" lvl="0" marL="457200" rtl="0" algn="l">
              <a:spcBef>
                <a:spcPts val="0"/>
              </a:spcBef>
              <a:spcAft>
                <a:spcPts val="0"/>
              </a:spcAft>
              <a:buSzPts val="2400"/>
              <a:buFont typeface="Merriweather"/>
              <a:buChar char="●"/>
            </a:pPr>
            <a:r>
              <a:rPr lang="en" sz="2400">
                <a:latin typeface="Merriweather"/>
                <a:ea typeface="Merriweather"/>
                <a:cs typeface="Merriweather"/>
                <a:sym typeface="Merriweather"/>
              </a:rPr>
              <a:t>Failure of the damaged kidney to form </a:t>
            </a:r>
            <a:r>
              <a:rPr lang="en" sz="2400">
                <a:latin typeface="Merriweather"/>
                <a:ea typeface="Merriweather"/>
                <a:cs typeface="Merriweather"/>
                <a:sym typeface="Merriweather"/>
              </a:rPr>
              <a:t>calcitriol. </a:t>
            </a:r>
            <a:endParaRPr sz="2400">
              <a:latin typeface="Merriweather"/>
              <a:ea typeface="Merriweather"/>
              <a:cs typeface="Merriweather"/>
              <a:sym typeface="Merriweather"/>
            </a:endParaRPr>
          </a:p>
        </p:txBody>
      </p:sp>
      <p:sp>
        <p:nvSpPr>
          <p:cNvPr id="689" name="Google Shape;689;p38"/>
          <p:cNvSpPr txBox="1"/>
          <p:nvPr/>
        </p:nvSpPr>
        <p:spPr>
          <a:xfrm>
            <a:off x="11945475" y="16276417"/>
            <a:ext cx="1181400" cy="4335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None/>
            </a:pPr>
            <a:r>
              <a:rPr lang="en" sz="1900">
                <a:latin typeface="Merriweather"/>
                <a:ea typeface="Merriweather"/>
                <a:cs typeface="Merriweather"/>
                <a:sym typeface="Merriweather"/>
              </a:rPr>
              <a:t>Old age</a:t>
            </a:r>
            <a:endParaRPr sz="1900">
              <a:latin typeface="Merriweather"/>
              <a:ea typeface="Merriweather"/>
              <a:cs typeface="Merriweather"/>
              <a:sym typeface="Merriweather"/>
            </a:endParaRPr>
          </a:p>
        </p:txBody>
      </p:sp>
      <p:sp>
        <p:nvSpPr>
          <p:cNvPr id="690" name="Google Shape;690;p38"/>
          <p:cNvSpPr/>
          <p:nvPr/>
        </p:nvSpPr>
        <p:spPr>
          <a:xfrm>
            <a:off x="3292275" y="7236186"/>
            <a:ext cx="6107100" cy="699600"/>
          </a:xfrm>
          <a:prstGeom prst="roundRect">
            <a:avLst>
              <a:gd fmla="val 16667" name="adj"/>
            </a:avLst>
          </a:prstGeom>
          <a:solidFill>
            <a:srgbClr val="FFF2CC"/>
          </a:solidFill>
          <a:ln cap="flat" cmpd="sng" w="9525">
            <a:solidFill>
              <a:srgbClr val="FFF2CC"/>
            </a:solidFill>
            <a:prstDash val="dashDot"/>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3600">
                <a:latin typeface="Times New Roman"/>
                <a:ea typeface="Times New Roman"/>
                <a:cs typeface="Times New Roman"/>
                <a:sym typeface="Times New Roman"/>
              </a:rPr>
              <a:t>disorders</a:t>
            </a:r>
            <a:endParaRPr sz="3600">
              <a:latin typeface="Times New Roman"/>
              <a:ea typeface="Times New Roman"/>
              <a:cs typeface="Times New Roman"/>
              <a:sym typeface="Times New Roman"/>
            </a:endParaRPr>
          </a:p>
        </p:txBody>
      </p:sp>
      <p:sp>
        <p:nvSpPr>
          <p:cNvPr id="691" name="Google Shape;691;p38"/>
          <p:cNvSpPr/>
          <p:nvPr/>
        </p:nvSpPr>
        <p:spPr>
          <a:xfrm>
            <a:off x="309800" y="8384436"/>
            <a:ext cx="3060300" cy="1164900"/>
          </a:xfrm>
          <a:prstGeom prst="roundRect">
            <a:avLst>
              <a:gd fmla="val 16667" name="adj"/>
            </a:avLst>
          </a:prstGeom>
          <a:solidFill>
            <a:srgbClr val="FFF2C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000">
                <a:latin typeface="Times New Roman"/>
                <a:ea typeface="Times New Roman"/>
                <a:cs typeface="Times New Roman"/>
                <a:sym typeface="Times New Roman"/>
              </a:rPr>
              <a:t>hypercalcemia</a:t>
            </a:r>
            <a:endParaRPr sz="3000">
              <a:latin typeface="Times New Roman"/>
              <a:ea typeface="Times New Roman"/>
              <a:cs typeface="Times New Roman"/>
              <a:sym typeface="Times New Roman"/>
            </a:endParaRPr>
          </a:p>
        </p:txBody>
      </p:sp>
      <p:sp>
        <p:nvSpPr>
          <p:cNvPr id="692" name="Google Shape;692;p38"/>
          <p:cNvSpPr/>
          <p:nvPr/>
        </p:nvSpPr>
        <p:spPr>
          <a:xfrm>
            <a:off x="7318275" y="8384436"/>
            <a:ext cx="3060300" cy="1164900"/>
          </a:xfrm>
          <a:prstGeom prst="roundRect">
            <a:avLst>
              <a:gd fmla="val 16667" name="adj"/>
            </a:avLst>
          </a:prstGeom>
          <a:solidFill>
            <a:srgbClr val="FFF2C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000">
                <a:latin typeface="Times New Roman"/>
                <a:ea typeface="Times New Roman"/>
                <a:cs typeface="Times New Roman"/>
                <a:sym typeface="Times New Roman"/>
              </a:rPr>
              <a:t>Vitamin D deficiency</a:t>
            </a:r>
            <a:endParaRPr sz="3000">
              <a:latin typeface="Times New Roman"/>
              <a:ea typeface="Times New Roman"/>
              <a:cs typeface="Times New Roman"/>
              <a:sym typeface="Times New Roman"/>
            </a:endParaRPr>
          </a:p>
        </p:txBody>
      </p:sp>
      <p:sp>
        <p:nvSpPr>
          <p:cNvPr id="693" name="Google Shape;693;p38"/>
          <p:cNvSpPr/>
          <p:nvPr/>
        </p:nvSpPr>
        <p:spPr>
          <a:xfrm>
            <a:off x="3567600" y="8384436"/>
            <a:ext cx="3567000" cy="1164900"/>
          </a:xfrm>
          <a:prstGeom prst="roundRect">
            <a:avLst>
              <a:gd fmla="val 16667" name="adj"/>
            </a:avLst>
          </a:prstGeom>
          <a:solidFill>
            <a:srgbClr val="FFF2C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000">
                <a:latin typeface="Times New Roman"/>
                <a:ea typeface="Times New Roman"/>
                <a:cs typeface="Times New Roman"/>
                <a:sym typeface="Times New Roman"/>
              </a:rPr>
              <a:t>hypocalcemia</a:t>
            </a:r>
            <a:endParaRPr sz="3000">
              <a:latin typeface="Times New Roman"/>
              <a:ea typeface="Times New Roman"/>
              <a:cs typeface="Times New Roman"/>
              <a:sym typeface="Times New Roman"/>
            </a:endParaRPr>
          </a:p>
        </p:txBody>
      </p:sp>
      <p:cxnSp>
        <p:nvCxnSpPr>
          <p:cNvPr id="694" name="Google Shape;694;p38"/>
          <p:cNvCxnSpPr>
            <a:stCxn id="690" idx="2"/>
            <a:endCxn id="691" idx="0"/>
          </p:cNvCxnSpPr>
          <p:nvPr/>
        </p:nvCxnSpPr>
        <p:spPr>
          <a:xfrm rot="5400000">
            <a:off x="3868425" y="5907186"/>
            <a:ext cx="448800" cy="4506000"/>
          </a:xfrm>
          <a:prstGeom prst="curvedConnector3">
            <a:avLst>
              <a:gd fmla="val 49983" name="adj1"/>
            </a:avLst>
          </a:prstGeom>
          <a:noFill/>
          <a:ln cap="flat" cmpd="sng" w="9525">
            <a:solidFill>
              <a:srgbClr val="FFD966"/>
            </a:solidFill>
            <a:prstDash val="solid"/>
            <a:round/>
            <a:headEnd len="med" w="med" type="none"/>
            <a:tailEnd len="med" w="med" type="none"/>
          </a:ln>
        </p:spPr>
      </p:cxnSp>
      <p:cxnSp>
        <p:nvCxnSpPr>
          <p:cNvPr id="695" name="Google Shape;695;p38"/>
          <p:cNvCxnSpPr>
            <a:stCxn id="690" idx="2"/>
            <a:endCxn id="693" idx="0"/>
          </p:cNvCxnSpPr>
          <p:nvPr/>
        </p:nvCxnSpPr>
        <p:spPr>
          <a:xfrm rot="5400000">
            <a:off x="5624025" y="7662786"/>
            <a:ext cx="448800" cy="994800"/>
          </a:xfrm>
          <a:prstGeom prst="curvedConnector3">
            <a:avLst>
              <a:gd fmla="val 49983" name="adj1"/>
            </a:avLst>
          </a:prstGeom>
          <a:noFill/>
          <a:ln cap="flat" cmpd="sng" w="9525">
            <a:solidFill>
              <a:srgbClr val="FFD966"/>
            </a:solidFill>
            <a:prstDash val="solid"/>
            <a:round/>
            <a:headEnd len="med" w="med" type="none"/>
            <a:tailEnd len="med" w="med" type="none"/>
          </a:ln>
        </p:spPr>
      </p:cxnSp>
      <p:cxnSp>
        <p:nvCxnSpPr>
          <p:cNvPr id="696" name="Google Shape;696;p38"/>
          <p:cNvCxnSpPr>
            <a:stCxn id="690" idx="2"/>
            <a:endCxn id="692" idx="0"/>
          </p:cNvCxnSpPr>
          <p:nvPr/>
        </p:nvCxnSpPr>
        <p:spPr>
          <a:xfrm flipH="1" rot="-5400000">
            <a:off x="7372725" y="6908886"/>
            <a:ext cx="448800" cy="2502600"/>
          </a:xfrm>
          <a:prstGeom prst="curvedConnector3">
            <a:avLst>
              <a:gd fmla="val 49983" name="adj1"/>
            </a:avLst>
          </a:prstGeom>
          <a:noFill/>
          <a:ln cap="flat" cmpd="sng" w="9525">
            <a:solidFill>
              <a:srgbClr val="FFD966"/>
            </a:solidFill>
            <a:prstDash val="solid"/>
            <a:round/>
            <a:headEnd len="med" w="med" type="none"/>
            <a:tailEnd len="med" w="med" type="none"/>
          </a:ln>
        </p:spPr>
      </p:cxnSp>
      <p:sp>
        <p:nvSpPr>
          <p:cNvPr id="697" name="Google Shape;697;p38"/>
          <p:cNvSpPr/>
          <p:nvPr/>
        </p:nvSpPr>
        <p:spPr>
          <a:xfrm>
            <a:off x="10671075" y="8384436"/>
            <a:ext cx="3060300" cy="1164900"/>
          </a:xfrm>
          <a:prstGeom prst="roundRect">
            <a:avLst>
              <a:gd fmla="val 16667" name="adj"/>
            </a:avLst>
          </a:prstGeom>
          <a:noFill/>
          <a:ln cap="flat" cmpd="sng" w="28575">
            <a:solidFill>
              <a:srgbClr val="A2C4C9"/>
            </a:solidFill>
            <a:prstDash val="dashDot"/>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3000">
                <a:latin typeface="Times New Roman"/>
                <a:ea typeface="Times New Roman"/>
                <a:cs typeface="Times New Roman"/>
                <a:sym typeface="Times New Roman"/>
              </a:rPr>
              <a:t>osteoporosis</a:t>
            </a:r>
            <a:endParaRPr sz="3000">
              <a:latin typeface="Times New Roman"/>
              <a:ea typeface="Times New Roman"/>
              <a:cs typeface="Times New Roman"/>
              <a:sym typeface="Times New Roman"/>
            </a:endParaRPr>
          </a:p>
        </p:txBody>
      </p:sp>
      <p:cxnSp>
        <p:nvCxnSpPr>
          <p:cNvPr id="698" name="Google Shape;698;p38"/>
          <p:cNvCxnSpPr>
            <a:stCxn id="690" idx="2"/>
            <a:endCxn id="697" idx="0"/>
          </p:cNvCxnSpPr>
          <p:nvPr/>
        </p:nvCxnSpPr>
        <p:spPr>
          <a:xfrm flipH="1" rot="-5400000">
            <a:off x="9049125" y="5232486"/>
            <a:ext cx="448800" cy="5855400"/>
          </a:xfrm>
          <a:prstGeom prst="curvedConnector3">
            <a:avLst>
              <a:gd fmla="val 49983" name="adj1"/>
            </a:avLst>
          </a:prstGeom>
          <a:noFill/>
          <a:ln cap="flat" cmpd="sng" w="9525">
            <a:solidFill>
              <a:srgbClr val="D0E0E3"/>
            </a:solidFill>
            <a:prstDash val="solid"/>
            <a:round/>
            <a:headEnd len="med" w="med" type="none"/>
            <a:tailEnd len="med" w="med" type="none"/>
          </a:ln>
        </p:spPr>
      </p:cxnSp>
      <p:sp>
        <p:nvSpPr>
          <p:cNvPr id="699" name="Google Shape;699;p38"/>
          <p:cNvSpPr/>
          <p:nvPr/>
        </p:nvSpPr>
        <p:spPr>
          <a:xfrm>
            <a:off x="459750" y="10134936"/>
            <a:ext cx="12960300" cy="7449600"/>
          </a:xfrm>
          <a:prstGeom prst="roundRect">
            <a:avLst>
              <a:gd fmla="val 16667" name="adj"/>
            </a:avLst>
          </a:prstGeom>
          <a:noFill/>
          <a:ln cap="flat" cmpd="sng" w="28575">
            <a:solidFill>
              <a:srgbClr val="A2C4C9"/>
            </a:solidFill>
            <a:prstDash val="dashDot"/>
            <a:round/>
            <a:headEnd len="sm" w="sm" type="none"/>
            <a:tailEnd len="sm" w="sm" type="none"/>
          </a:ln>
        </p:spPr>
        <p:txBody>
          <a:bodyPr anchorCtr="0" anchor="ctr" bIns="91425" lIns="91425" spcFirstLastPara="1" rIns="91425" wrap="square" tIns="91425">
            <a:noAutofit/>
          </a:bodyPr>
          <a:lstStyle/>
          <a:p>
            <a:pPr indent="-374650" lvl="0" marL="457200" rtl="0" algn="l">
              <a:spcBef>
                <a:spcPts val="0"/>
              </a:spcBef>
              <a:spcAft>
                <a:spcPts val="0"/>
              </a:spcAft>
              <a:buClr>
                <a:schemeClr val="dk1"/>
              </a:buClr>
              <a:buSzPts val="2300"/>
              <a:buFont typeface="Merriweather"/>
              <a:buChar char="●"/>
            </a:pPr>
            <a:r>
              <a:rPr lang="en" sz="2300">
                <a:solidFill>
                  <a:schemeClr val="dk1"/>
                </a:solidFill>
                <a:latin typeface="Merriweather"/>
                <a:ea typeface="Merriweather"/>
                <a:cs typeface="Merriweather"/>
                <a:sym typeface="Merriweather"/>
              </a:rPr>
              <a:t>Inadequate bone matrix and minerals.</a:t>
            </a:r>
            <a:endParaRPr sz="2300">
              <a:solidFill>
                <a:schemeClr val="dk1"/>
              </a:solidFill>
              <a:latin typeface="Merriweather"/>
              <a:ea typeface="Merriweather"/>
              <a:cs typeface="Merriweather"/>
              <a:sym typeface="Merriweather"/>
            </a:endParaRPr>
          </a:p>
          <a:p>
            <a:pPr indent="-374650" lvl="0" marL="457200" rtl="0" algn="l">
              <a:spcBef>
                <a:spcPts val="0"/>
              </a:spcBef>
              <a:spcAft>
                <a:spcPts val="0"/>
              </a:spcAft>
              <a:buClr>
                <a:schemeClr val="dk1"/>
              </a:buClr>
              <a:buSzPts val="2300"/>
              <a:buFont typeface="Merriweather"/>
              <a:buChar char="●"/>
            </a:pPr>
            <a:r>
              <a:rPr lang="en" sz="2300">
                <a:solidFill>
                  <a:schemeClr val="dk1"/>
                </a:solidFill>
                <a:highlight>
                  <a:srgbClr val="D0E0E3"/>
                </a:highlight>
                <a:latin typeface="Merriweather"/>
                <a:ea typeface="Merriweather"/>
                <a:cs typeface="Merriweather"/>
                <a:sym typeface="Merriweather"/>
              </a:rPr>
              <a:t>Osteoporosis</a:t>
            </a:r>
            <a:r>
              <a:rPr lang="en" sz="2300">
                <a:solidFill>
                  <a:schemeClr val="dk1"/>
                </a:solidFill>
                <a:latin typeface="Merriweather"/>
                <a:ea typeface="Merriweather"/>
                <a:cs typeface="Merriweather"/>
                <a:sym typeface="Merriweather"/>
              </a:rPr>
              <a:t> is the most common of all bone diseases in adults, especially in old age.</a:t>
            </a:r>
            <a:endParaRPr sz="2300">
              <a:solidFill>
                <a:schemeClr val="dk1"/>
              </a:solidFill>
              <a:latin typeface="Merriweather"/>
              <a:ea typeface="Merriweather"/>
              <a:cs typeface="Merriweather"/>
              <a:sym typeface="Merriweather"/>
            </a:endParaRPr>
          </a:p>
          <a:p>
            <a:pPr indent="-374650" lvl="0" marL="457200" rtl="0" algn="l">
              <a:spcBef>
                <a:spcPts val="0"/>
              </a:spcBef>
              <a:spcAft>
                <a:spcPts val="0"/>
              </a:spcAft>
              <a:buClr>
                <a:schemeClr val="dk1"/>
              </a:buClr>
              <a:buSzPts val="2300"/>
              <a:buFont typeface="Merriweather"/>
              <a:buChar char="●"/>
            </a:pPr>
            <a:r>
              <a:rPr lang="en" sz="2300">
                <a:solidFill>
                  <a:schemeClr val="dk1"/>
                </a:solidFill>
                <a:latin typeface="Merriweather"/>
                <a:ea typeface="Merriweather"/>
                <a:cs typeface="Merriweather"/>
                <a:sym typeface="Merriweather"/>
              </a:rPr>
              <a:t>Results from equal loss of both organic bone matrix and minerals resulting in loss of total bone</a:t>
            </a:r>
            <a:r>
              <a:rPr lang="en" sz="2300">
                <a:solidFill>
                  <a:schemeClr val="dk1"/>
                </a:solidFill>
                <a:highlight>
                  <a:srgbClr val="D0E0E3"/>
                </a:highlight>
                <a:latin typeface="Merriweather"/>
                <a:ea typeface="Merriweather"/>
                <a:cs typeface="Merriweather"/>
                <a:sym typeface="Merriweather"/>
              </a:rPr>
              <a:t> mass</a:t>
            </a:r>
            <a:r>
              <a:rPr lang="en" sz="2300">
                <a:solidFill>
                  <a:schemeClr val="dk1"/>
                </a:solidFill>
                <a:latin typeface="Merriweather"/>
                <a:ea typeface="Merriweather"/>
                <a:cs typeface="Merriweather"/>
                <a:sym typeface="Merriweather"/>
              </a:rPr>
              <a:t> and </a:t>
            </a:r>
            <a:r>
              <a:rPr lang="en" sz="2300">
                <a:solidFill>
                  <a:schemeClr val="dk1"/>
                </a:solidFill>
                <a:highlight>
                  <a:srgbClr val="D0E0E3"/>
                </a:highlight>
                <a:latin typeface="Merriweather"/>
                <a:ea typeface="Merriweather"/>
                <a:cs typeface="Merriweather"/>
                <a:sym typeface="Merriweather"/>
              </a:rPr>
              <a:t>strength</a:t>
            </a:r>
            <a:r>
              <a:rPr lang="en" sz="2300">
                <a:solidFill>
                  <a:schemeClr val="dk1"/>
                </a:solidFill>
                <a:latin typeface="Merriweather"/>
                <a:ea typeface="Merriweather"/>
                <a:cs typeface="Merriweather"/>
                <a:sym typeface="Merriweather"/>
              </a:rPr>
              <a:t>.</a:t>
            </a:r>
            <a:endParaRPr sz="2300">
              <a:solidFill>
                <a:schemeClr val="dk1"/>
              </a:solidFill>
              <a:latin typeface="Merriweather"/>
              <a:ea typeface="Merriweather"/>
              <a:cs typeface="Merriweather"/>
              <a:sym typeface="Merriweather"/>
            </a:endParaRPr>
          </a:p>
          <a:p>
            <a:pPr indent="0" lvl="0" marL="0" rtl="0" algn="l">
              <a:spcBef>
                <a:spcPts val="0"/>
              </a:spcBef>
              <a:spcAft>
                <a:spcPts val="0"/>
              </a:spcAft>
              <a:buNone/>
            </a:pPr>
            <a:r>
              <a:rPr lang="en" sz="2300">
                <a:solidFill>
                  <a:schemeClr val="dk1"/>
                </a:solidFill>
                <a:latin typeface="Merriweather"/>
                <a:ea typeface="Merriweather"/>
                <a:cs typeface="Merriweather"/>
                <a:sym typeface="Merriweather"/>
              </a:rPr>
              <a:t>The cause of the diminished bone:</a:t>
            </a:r>
            <a:endParaRPr sz="2300">
              <a:solidFill>
                <a:schemeClr val="dk1"/>
              </a:solidFill>
              <a:latin typeface="Merriweather"/>
              <a:ea typeface="Merriweather"/>
              <a:cs typeface="Merriweather"/>
              <a:sym typeface="Merriweather"/>
            </a:endParaRPr>
          </a:p>
          <a:p>
            <a:pPr indent="-374650" lvl="0" marL="457200" rtl="0" algn="l">
              <a:spcBef>
                <a:spcPts val="0"/>
              </a:spcBef>
              <a:spcAft>
                <a:spcPts val="0"/>
              </a:spcAft>
              <a:buClr>
                <a:srgbClr val="A2C4C9"/>
              </a:buClr>
              <a:buSzPts val="2300"/>
              <a:buFont typeface="Merriweather"/>
              <a:buChar char="★"/>
            </a:pPr>
            <a:r>
              <a:rPr lang="en" sz="2300">
                <a:solidFill>
                  <a:schemeClr val="dk1"/>
                </a:solidFill>
                <a:latin typeface="Merriweather"/>
                <a:ea typeface="Merriweather"/>
                <a:cs typeface="Merriweather"/>
                <a:sym typeface="Merriweather"/>
              </a:rPr>
              <a:t>the osteoblastic activity in the bone is usually less than normal so the rate of bone osteoid deposition is depressed.</a:t>
            </a:r>
            <a:endParaRPr sz="2300">
              <a:solidFill>
                <a:schemeClr val="dk1"/>
              </a:solidFill>
              <a:latin typeface="Merriweather"/>
              <a:ea typeface="Merriweather"/>
              <a:cs typeface="Merriweather"/>
              <a:sym typeface="Merriweather"/>
            </a:endParaRPr>
          </a:p>
          <a:p>
            <a:pPr indent="-374650" lvl="0" marL="457200" rtl="0" algn="l">
              <a:spcBef>
                <a:spcPts val="0"/>
              </a:spcBef>
              <a:spcAft>
                <a:spcPts val="0"/>
              </a:spcAft>
              <a:buClr>
                <a:srgbClr val="A2C4C9"/>
              </a:buClr>
              <a:buSzPts val="2300"/>
              <a:buFont typeface="Merriweather"/>
              <a:buChar char="★"/>
            </a:pPr>
            <a:r>
              <a:rPr lang="en" sz="2300">
                <a:solidFill>
                  <a:schemeClr val="dk1"/>
                </a:solidFill>
                <a:latin typeface="Merriweather"/>
                <a:ea typeface="Merriweather"/>
                <a:cs typeface="Merriweather"/>
                <a:sym typeface="Merriweather"/>
              </a:rPr>
              <a:t>excess osteoclastic activity.</a:t>
            </a:r>
            <a:endParaRPr sz="2300">
              <a:solidFill>
                <a:schemeClr val="dk1"/>
              </a:solidFill>
              <a:latin typeface="Merriweather"/>
              <a:ea typeface="Merriweather"/>
              <a:cs typeface="Merriweather"/>
              <a:sym typeface="Merriweather"/>
            </a:endParaRPr>
          </a:p>
          <a:p>
            <a:pPr indent="0" lvl="0" marL="0" rtl="0" algn="l">
              <a:spcBef>
                <a:spcPts val="0"/>
              </a:spcBef>
              <a:spcAft>
                <a:spcPts val="0"/>
              </a:spcAft>
              <a:buNone/>
            </a:pPr>
            <a:r>
              <a:t/>
            </a:r>
            <a:endParaRPr sz="1000">
              <a:solidFill>
                <a:schemeClr val="dk1"/>
              </a:solidFill>
              <a:latin typeface="Merriweather"/>
              <a:ea typeface="Merriweather"/>
              <a:cs typeface="Merriweather"/>
              <a:sym typeface="Merriweather"/>
            </a:endParaRPr>
          </a:p>
          <a:p>
            <a:pPr indent="-374650" lvl="0" marL="457200" rtl="0" algn="l">
              <a:spcBef>
                <a:spcPts val="0"/>
              </a:spcBef>
              <a:spcAft>
                <a:spcPts val="0"/>
              </a:spcAft>
              <a:buClr>
                <a:srgbClr val="D0E0E3"/>
              </a:buClr>
              <a:buSzPts val="2300"/>
              <a:buFont typeface="Merriweather"/>
              <a:buChar char="➔"/>
            </a:pPr>
            <a:r>
              <a:rPr lang="en" sz="3400">
                <a:solidFill>
                  <a:srgbClr val="45818E"/>
                </a:solidFill>
                <a:latin typeface="Oswald"/>
                <a:ea typeface="Oswald"/>
                <a:cs typeface="Oswald"/>
                <a:sym typeface="Oswald"/>
              </a:rPr>
              <a:t>Causes of osteoporosis</a:t>
            </a:r>
            <a:endParaRPr sz="3400">
              <a:solidFill>
                <a:srgbClr val="45818E"/>
              </a:solidFill>
              <a:latin typeface="Oswald"/>
              <a:ea typeface="Oswald"/>
              <a:cs typeface="Oswald"/>
              <a:sym typeface="Oswald"/>
            </a:endParaRPr>
          </a:p>
          <a:p>
            <a:pPr indent="0" lvl="0" marL="457200" rtl="0" algn="l">
              <a:spcBef>
                <a:spcPts val="0"/>
              </a:spcBef>
              <a:spcAft>
                <a:spcPts val="0"/>
              </a:spcAft>
              <a:buNone/>
            </a:pPr>
            <a:r>
              <a:t/>
            </a:r>
            <a:endParaRPr sz="3400">
              <a:solidFill>
                <a:srgbClr val="45818E"/>
              </a:solidFill>
              <a:latin typeface="Oswald"/>
              <a:ea typeface="Oswald"/>
              <a:cs typeface="Oswald"/>
              <a:sym typeface="Oswald"/>
            </a:endParaRPr>
          </a:p>
          <a:p>
            <a:pPr indent="0" lvl="0" marL="0" rtl="0" algn="l">
              <a:spcBef>
                <a:spcPts val="0"/>
              </a:spcBef>
              <a:spcAft>
                <a:spcPts val="0"/>
              </a:spcAft>
              <a:buNone/>
            </a:pPr>
            <a:r>
              <a:t/>
            </a:r>
            <a:endParaRPr sz="2300">
              <a:solidFill>
                <a:schemeClr val="dk1"/>
              </a:solidFill>
              <a:latin typeface="Merriweather"/>
              <a:ea typeface="Merriweather"/>
              <a:cs typeface="Merriweather"/>
              <a:sym typeface="Merriweather"/>
            </a:endParaRPr>
          </a:p>
        </p:txBody>
      </p:sp>
      <p:cxnSp>
        <p:nvCxnSpPr>
          <p:cNvPr id="700" name="Google Shape;700;p38"/>
          <p:cNvCxnSpPr>
            <a:stCxn id="697" idx="2"/>
            <a:endCxn id="699" idx="0"/>
          </p:cNvCxnSpPr>
          <p:nvPr/>
        </p:nvCxnSpPr>
        <p:spPr>
          <a:xfrm rot="5400000">
            <a:off x="9277725" y="7211436"/>
            <a:ext cx="585600" cy="5261400"/>
          </a:xfrm>
          <a:prstGeom prst="curvedConnector3">
            <a:avLst>
              <a:gd fmla="val 50000" name="adj1"/>
            </a:avLst>
          </a:prstGeom>
          <a:noFill/>
          <a:ln cap="flat" cmpd="sng" w="9525">
            <a:solidFill>
              <a:srgbClr val="A2C4C9"/>
            </a:solidFill>
            <a:prstDash val="solid"/>
            <a:round/>
            <a:headEnd len="med" w="med" type="none"/>
            <a:tailEnd len="med" w="med" type="none"/>
          </a:ln>
        </p:spPr>
      </p:cxnSp>
      <p:sp>
        <p:nvSpPr>
          <p:cNvPr id="701" name="Google Shape;701;p38"/>
          <p:cNvSpPr/>
          <p:nvPr/>
        </p:nvSpPr>
        <p:spPr>
          <a:xfrm>
            <a:off x="947175" y="16121127"/>
            <a:ext cx="2184300" cy="744000"/>
          </a:xfrm>
          <a:prstGeom prst="homePlate">
            <a:avLst>
              <a:gd fmla="val 50000" name="adj"/>
            </a:avLst>
          </a:prstGeom>
          <a:solidFill>
            <a:srgbClr val="D0E0E3"/>
          </a:solidFill>
          <a:ln cap="flat" cmpd="sng" w="9525">
            <a:solidFill>
              <a:srgbClr val="45818E"/>
            </a:solidFill>
            <a:prstDash val="solid"/>
            <a:round/>
            <a:headEnd len="sm" w="sm" type="none"/>
            <a:tailEnd len="sm" w="sm" type="none"/>
          </a:ln>
        </p:spPr>
        <p:txBody>
          <a:bodyPr anchorCtr="0" anchor="b" bIns="91425" lIns="91425" spcFirstLastPara="1" rIns="91425" wrap="square" tIns="91425">
            <a:noAutofit/>
          </a:bodyPr>
          <a:lstStyle/>
          <a:p>
            <a:pPr indent="0" lvl="0" marL="0" rtl="0" algn="ctr">
              <a:spcBef>
                <a:spcPts val="0"/>
              </a:spcBef>
              <a:spcAft>
                <a:spcPts val="0"/>
              </a:spcAft>
              <a:buNone/>
            </a:pPr>
            <a:r>
              <a:rPr lang="en" sz="1900">
                <a:latin typeface="Merriweather"/>
                <a:ea typeface="Merriweather"/>
                <a:cs typeface="Merriweather"/>
                <a:sym typeface="Merriweather"/>
              </a:rPr>
              <a:t>lack of physical stress</a:t>
            </a:r>
            <a:endParaRPr sz="1900">
              <a:latin typeface="Merriweather"/>
              <a:ea typeface="Merriweather"/>
              <a:cs typeface="Merriweather"/>
              <a:sym typeface="Merriweather"/>
            </a:endParaRPr>
          </a:p>
        </p:txBody>
      </p:sp>
      <p:sp>
        <p:nvSpPr>
          <p:cNvPr id="702" name="Google Shape;702;p38"/>
          <p:cNvSpPr/>
          <p:nvPr/>
        </p:nvSpPr>
        <p:spPr>
          <a:xfrm>
            <a:off x="2749641" y="16121119"/>
            <a:ext cx="2615400" cy="744000"/>
          </a:xfrm>
          <a:prstGeom prst="chevron">
            <a:avLst>
              <a:gd fmla="val 50000" name="adj"/>
            </a:avLst>
          </a:prstGeom>
          <a:solidFill>
            <a:srgbClr val="D0E0E3"/>
          </a:solidFill>
          <a:ln cap="flat" cmpd="sng" w="9525">
            <a:solidFill>
              <a:srgbClr val="76A5A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sz="1900">
              <a:solidFill>
                <a:schemeClr val="dk1"/>
              </a:solidFill>
              <a:latin typeface="Merriweather"/>
              <a:ea typeface="Merriweather"/>
              <a:cs typeface="Merriweather"/>
              <a:sym typeface="Merriweather"/>
            </a:endParaRPr>
          </a:p>
          <a:p>
            <a:pPr indent="0" lvl="0" marL="0" rtl="0" algn="ctr">
              <a:spcBef>
                <a:spcPts val="0"/>
              </a:spcBef>
              <a:spcAft>
                <a:spcPts val="0"/>
              </a:spcAft>
              <a:buClr>
                <a:schemeClr val="dk1"/>
              </a:buClr>
              <a:buSzPts val="1100"/>
              <a:buFont typeface="Arial"/>
              <a:buNone/>
            </a:pPr>
            <a:r>
              <a:rPr lang="en" sz="1900">
                <a:solidFill>
                  <a:schemeClr val="dk1"/>
                </a:solidFill>
                <a:latin typeface="Merriweather"/>
                <a:ea typeface="Merriweather"/>
                <a:cs typeface="Merriweather"/>
                <a:sym typeface="Merriweather"/>
              </a:rPr>
              <a:t>Malnutrition </a:t>
            </a:r>
            <a:endParaRPr sz="1900">
              <a:solidFill>
                <a:schemeClr val="dk1"/>
              </a:solidFill>
              <a:latin typeface="Merriweather"/>
              <a:ea typeface="Merriweather"/>
              <a:cs typeface="Merriweather"/>
              <a:sym typeface="Merriweather"/>
            </a:endParaRPr>
          </a:p>
          <a:p>
            <a:pPr indent="0" lvl="0" marL="0" rtl="0" algn="l">
              <a:spcBef>
                <a:spcPts val="0"/>
              </a:spcBef>
              <a:spcAft>
                <a:spcPts val="0"/>
              </a:spcAft>
              <a:buClr>
                <a:schemeClr val="dk1"/>
              </a:buClr>
              <a:buSzPts val="1100"/>
              <a:buFont typeface="Arial"/>
              <a:buNone/>
            </a:pPr>
            <a:r>
              <a:t/>
            </a:r>
            <a:endParaRPr sz="1900">
              <a:latin typeface="Merriweather"/>
              <a:ea typeface="Merriweather"/>
              <a:cs typeface="Merriweather"/>
              <a:sym typeface="Merriweather"/>
            </a:endParaRPr>
          </a:p>
        </p:txBody>
      </p:sp>
      <p:sp>
        <p:nvSpPr>
          <p:cNvPr id="703" name="Google Shape;703;p38"/>
          <p:cNvSpPr/>
          <p:nvPr/>
        </p:nvSpPr>
        <p:spPr>
          <a:xfrm>
            <a:off x="4927863" y="16121127"/>
            <a:ext cx="2883300" cy="744000"/>
          </a:xfrm>
          <a:prstGeom prst="chevron">
            <a:avLst>
              <a:gd fmla="val 50000" name="adj"/>
            </a:avLst>
          </a:prstGeom>
          <a:solidFill>
            <a:srgbClr val="D0E0E3"/>
          </a:solidFill>
          <a:ln cap="flat" cmpd="sng" w="9525">
            <a:solidFill>
              <a:srgbClr val="76A5A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700">
              <a:solidFill>
                <a:schemeClr val="dk1"/>
              </a:solidFill>
              <a:latin typeface="Merriweather"/>
              <a:ea typeface="Merriweather"/>
              <a:cs typeface="Merriweather"/>
              <a:sym typeface="Merriweather"/>
            </a:endParaRPr>
          </a:p>
          <a:p>
            <a:pPr indent="0" lvl="0" marL="0" rtl="0" algn="ctr">
              <a:spcBef>
                <a:spcPts val="0"/>
              </a:spcBef>
              <a:spcAft>
                <a:spcPts val="0"/>
              </a:spcAft>
              <a:buNone/>
            </a:pPr>
            <a:r>
              <a:rPr lang="en" sz="1700">
                <a:solidFill>
                  <a:schemeClr val="dk1"/>
                </a:solidFill>
                <a:latin typeface="Merriweather"/>
                <a:ea typeface="Merriweather"/>
                <a:cs typeface="Merriweather"/>
                <a:sym typeface="Merriweather"/>
              </a:rPr>
              <a:t>lack of vitamin C</a:t>
            </a:r>
            <a:endParaRPr sz="1700">
              <a:solidFill>
                <a:schemeClr val="dk1"/>
              </a:solidFill>
              <a:latin typeface="Merriweather"/>
              <a:ea typeface="Merriweather"/>
              <a:cs typeface="Merriweather"/>
              <a:sym typeface="Merriweather"/>
            </a:endParaRPr>
          </a:p>
          <a:p>
            <a:pPr indent="0" lvl="0" marL="0" rtl="0" algn="ctr">
              <a:spcBef>
                <a:spcPts val="0"/>
              </a:spcBef>
              <a:spcAft>
                <a:spcPts val="0"/>
              </a:spcAft>
              <a:buNone/>
            </a:pPr>
            <a:r>
              <a:t/>
            </a:r>
            <a:endParaRPr sz="1900">
              <a:latin typeface="Merriweather"/>
              <a:ea typeface="Merriweather"/>
              <a:cs typeface="Merriweather"/>
              <a:sym typeface="Merriweather"/>
            </a:endParaRPr>
          </a:p>
        </p:txBody>
      </p:sp>
      <p:sp>
        <p:nvSpPr>
          <p:cNvPr id="704" name="Google Shape;704;p38"/>
          <p:cNvSpPr/>
          <p:nvPr/>
        </p:nvSpPr>
        <p:spPr>
          <a:xfrm>
            <a:off x="7437918" y="16121127"/>
            <a:ext cx="2919600" cy="744000"/>
          </a:xfrm>
          <a:prstGeom prst="chevron">
            <a:avLst>
              <a:gd fmla="val 50000" name="adj"/>
            </a:avLst>
          </a:prstGeom>
          <a:solidFill>
            <a:srgbClr val="D0E0E3"/>
          </a:solidFill>
          <a:ln cap="flat" cmpd="sng" w="9525">
            <a:solidFill>
              <a:srgbClr val="76A5AF"/>
            </a:solidFill>
            <a:prstDash val="solid"/>
            <a:round/>
            <a:headEnd len="sm" w="sm" type="none"/>
            <a:tailEnd len="sm" w="sm" type="none"/>
          </a:ln>
        </p:spPr>
        <p:txBody>
          <a:bodyPr anchorCtr="0" anchor="b" bIns="91425" lIns="91425" spcFirstLastPara="1" rIns="91425" wrap="square" tIns="91425">
            <a:noAutofit/>
          </a:bodyPr>
          <a:lstStyle/>
          <a:p>
            <a:pPr indent="0" lvl="0" marL="0" rtl="0" algn="l">
              <a:spcBef>
                <a:spcPts val="0"/>
              </a:spcBef>
              <a:spcAft>
                <a:spcPts val="0"/>
              </a:spcAft>
              <a:buNone/>
            </a:pPr>
            <a:r>
              <a:rPr lang="en" sz="1900">
                <a:solidFill>
                  <a:schemeClr val="dk1"/>
                </a:solidFill>
                <a:latin typeface="Merriweather"/>
                <a:ea typeface="Merriweather"/>
                <a:cs typeface="Merriweather"/>
                <a:sym typeface="Merriweather"/>
              </a:rPr>
              <a:t>postmenopausal lack of estrogen</a:t>
            </a:r>
            <a:r>
              <a:rPr baseline="30000" lang="en" sz="1900">
                <a:solidFill>
                  <a:schemeClr val="dk1"/>
                </a:solidFill>
                <a:latin typeface="Merriweather"/>
                <a:ea typeface="Merriweather"/>
                <a:cs typeface="Merriweather"/>
                <a:sym typeface="Merriweather"/>
              </a:rPr>
              <a:t>1</a:t>
            </a:r>
            <a:endParaRPr baseline="30000" sz="1900">
              <a:latin typeface="Merriweather"/>
              <a:ea typeface="Merriweather"/>
              <a:cs typeface="Merriweather"/>
              <a:sym typeface="Merriweather"/>
            </a:endParaRPr>
          </a:p>
        </p:txBody>
      </p:sp>
      <p:sp>
        <p:nvSpPr>
          <p:cNvPr id="705" name="Google Shape;705;p38"/>
          <p:cNvSpPr/>
          <p:nvPr/>
        </p:nvSpPr>
        <p:spPr>
          <a:xfrm rot="10800000">
            <a:off x="11006400" y="16121160"/>
            <a:ext cx="2184300" cy="744000"/>
          </a:xfrm>
          <a:prstGeom prst="homePlate">
            <a:avLst>
              <a:gd fmla="val 50000" name="adj"/>
            </a:avLst>
          </a:prstGeom>
          <a:solidFill>
            <a:srgbClr val="D0E0E3"/>
          </a:solidFill>
          <a:ln cap="flat" cmpd="sng" w="9525">
            <a:solidFill>
              <a:srgbClr val="45818E"/>
            </a:solidFill>
            <a:prstDash val="solid"/>
            <a:round/>
            <a:headEnd len="sm" w="sm" type="none"/>
            <a:tailEnd len="sm" w="sm" type="none"/>
          </a:ln>
        </p:spPr>
        <p:txBody>
          <a:bodyPr anchorCtr="0" anchor="b" bIns="91425" lIns="91425" spcFirstLastPara="1" rIns="91425" wrap="square" tIns="91425">
            <a:noAutofit/>
          </a:bodyPr>
          <a:lstStyle/>
          <a:p>
            <a:pPr indent="0" lvl="0" marL="0" rtl="0" algn="l">
              <a:spcBef>
                <a:spcPts val="0"/>
              </a:spcBef>
              <a:spcAft>
                <a:spcPts val="0"/>
              </a:spcAft>
              <a:buNone/>
            </a:pPr>
            <a:r>
              <a:t/>
            </a:r>
            <a:endParaRPr sz="1900">
              <a:latin typeface="Merriweather"/>
              <a:ea typeface="Merriweather"/>
              <a:cs typeface="Merriweather"/>
              <a:sym typeface="Merriweather"/>
            </a:endParaRPr>
          </a:p>
        </p:txBody>
      </p:sp>
      <p:sp>
        <p:nvSpPr>
          <p:cNvPr id="706" name="Google Shape;706;p38"/>
          <p:cNvSpPr/>
          <p:nvPr/>
        </p:nvSpPr>
        <p:spPr>
          <a:xfrm>
            <a:off x="9761176" y="16121127"/>
            <a:ext cx="2184300" cy="744000"/>
          </a:xfrm>
          <a:prstGeom prst="chevron">
            <a:avLst>
              <a:gd fmla="val 50000" name="adj"/>
            </a:avLst>
          </a:prstGeom>
          <a:solidFill>
            <a:srgbClr val="D0E0E3"/>
          </a:solidFill>
          <a:ln cap="flat" cmpd="sng" w="9525">
            <a:solidFill>
              <a:srgbClr val="76A5AF"/>
            </a:solidFill>
            <a:prstDash val="solid"/>
            <a:round/>
            <a:headEnd len="sm" w="sm" type="none"/>
            <a:tailEnd len="sm" w="sm" type="none"/>
          </a:ln>
        </p:spPr>
        <p:txBody>
          <a:bodyPr anchorCtr="0" anchor="b"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900">
                <a:solidFill>
                  <a:schemeClr val="dk1"/>
                </a:solidFill>
                <a:latin typeface="Merriweather"/>
                <a:ea typeface="Merriweather"/>
                <a:cs typeface="Merriweather"/>
                <a:sym typeface="Merriweather"/>
              </a:rPr>
              <a:t>Cushing’s syndrome</a:t>
            </a:r>
            <a:endParaRPr sz="1900">
              <a:latin typeface="Merriweather"/>
              <a:ea typeface="Merriweather"/>
              <a:cs typeface="Merriweather"/>
              <a:sym typeface="Merriweather"/>
            </a:endParaRPr>
          </a:p>
        </p:txBody>
      </p:sp>
      <p:sp>
        <p:nvSpPr>
          <p:cNvPr id="707" name="Google Shape;707;p38"/>
          <p:cNvSpPr/>
          <p:nvPr/>
        </p:nvSpPr>
        <p:spPr>
          <a:xfrm>
            <a:off x="1646833" y="15700274"/>
            <a:ext cx="435000" cy="395400"/>
          </a:xfrm>
          <a:prstGeom prst="ellipse">
            <a:avLst/>
          </a:prstGeom>
          <a:solidFill>
            <a:srgbClr val="FFFFFF"/>
          </a:solidFill>
          <a:ln cap="flat" cmpd="sng" w="19050">
            <a:solidFill>
              <a:srgbClr val="A2C4C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solidFill>
                  <a:srgbClr val="45818E"/>
                </a:solidFill>
              </a:rPr>
              <a:t>1</a:t>
            </a:r>
            <a:endParaRPr>
              <a:solidFill>
                <a:srgbClr val="45818E"/>
              </a:solidFill>
            </a:endParaRPr>
          </a:p>
        </p:txBody>
      </p:sp>
      <p:sp>
        <p:nvSpPr>
          <p:cNvPr id="708" name="Google Shape;708;p38"/>
          <p:cNvSpPr/>
          <p:nvPr/>
        </p:nvSpPr>
        <p:spPr>
          <a:xfrm>
            <a:off x="3698393" y="15700272"/>
            <a:ext cx="435000" cy="395400"/>
          </a:xfrm>
          <a:prstGeom prst="ellipse">
            <a:avLst/>
          </a:prstGeom>
          <a:solidFill>
            <a:srgbClr val="FFFFFF"/>
          </a:solidFill>
          <a:ln cap="flat" cmpd="sng" w="19050">
            <a:solidFill>
              <a:srgbClr val="A2C4C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solidFill>
                  <a:srgbClr val="45818E"/>
                </a:solidFill>
              </a:rPr>
              <a:t>2</a:t>
            </a:r>
            <a:endParaRPr>
              <a:solidFill>
                <a:srgbClr val="45818E"/>
              </a:solidFill>
            </a:endParaRPr>
          </a:p>
        </p:txBody>
      </p:sp>
      <p:sp>
        <p:nvSpPr>
          <p:cNvPr id="709" name="Google Shape;709;p38"/>
          <p:cNvSpPr/>
          <p:nvPr/>
        </p:nvSpPr>
        <p:spPr>
          <a:xfrm>
            <a:off x="8226371" y="15700272"/>
            <a:ext cx="435000" cy="395400"/>
          </a:xfrm>
          <a:prstGeom prst="ellipse">
            <a:avLst/>
          </a:prstGeom>
          <a:solidFill>
            <a:srgbClr val="FFFFFF"/>
          </a:solidFill>
          <a:ln cap="flat" cmpd="sng" w="19050">
            <a:solidFill>
              <a:srgbClr val="A2C4C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solidFill>
                  <a:srgbClr val="45818E"/>
                </a:solidFill>
              </a:rPr>
              <a:t>4</a:t>
            </a:r>
            <a:endParaRPr>
              <a:solidFill>
                <a:srgbClr val="45818E"/>
              </a:solidFill>
            </a:endParaRPr>
          </a:p>
        </p:txBody>
      </p:sp>
      <p:sp>
        <p:nvSpPr>
          <p:cNvPr id="710" name="Google Shape;710;p38"/>
          <p:cNvSpPr/>
          <p:nvPr/>
        </p:nvSpPr>
        <p:spPr>
          <a:xfrm>
            <a:off x="5962383" y="15700267"/>
            <a:ext cx="435000" cy="395400"/>
          </a:xfrm>
          <a:prstGeom prst="ellipse">
            <a:avLst/>
          </a:prstGeom>
          <a:solidFill>
            <a:srgbClr val="FFFFFF"/>
          </a:solidFill>
          <a:ln cap="flat" cmpd="sng" w="19050">
            <a:solidFill>
              <a:srgbClr val="A2C4C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solidFill>
                  <a:srgbClr val="45818E"/>
                </a:solidFill>
              </a:rPr>
              <a:t>3</a:t>
            </a:r>
            <a:endParaRPr>
              <a:solidFill>
                <a:srgbClr val="45818E"/>
              </a:solidFill>
            </a:endParaRPr>
          </a:p>
        </p:txBody>
      </p:sp>
      <p:sp>
        <p:nvSpPr>
          <p:cNvPr id="711" name="Google Shape;711;p38"/>
          <p:cNvSpPr/>
          <p:nvPr/>
        </p:nvSpPr>
        <p:spPr>
          <a:xfrm>
            <a:off x="10524707" y="15700260"/>
            <a:ext cx="435000" cy="395400"/>
          </a:xfrm>
          <a:prstGeom prst="ellipse">
            <a:avLst/>
          </a:prstGeom>
          <a:solidFill>
            <a:srgbClr val="FFFFFF"/>
          </a:solidFill>
          <a:ln cap="flat" cmpd="sng" w="19050">
            <a:solidFill>
              <a:srgbClr val="A2C4C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solidFill>
                  <a:srgbClr val="45818E"/>
                </a:solidFill>
              </a:rPr>
              <a:t>5</a:t>
            </a:r>
            <a:endParaRPr>
              <a:solidFill>
                <a:srgbClr val="45818E"/>
              </a:solidFill>
            </a:endParaRPr>
          </a:p>
        </p:txBody>
      </p:sp>
      <p:sp>
        <p:nvSpPr>
          <p:cNvPr id="712" name="Google Shape;712;p38"/>
          <p:cNvSpPr/>
          <p:nvPr/>
        </p:nvSpPr>
        <p:spPr>
          <a:xfrm>
            <a:off x="12318686" y="15700257"/>
            <a:ext cx="435000" cy="395400"/>
          </a:xfrm>
          <a:prstGeom prst="ellipse">
            <a:avLst/>
          </a:prstGeom>
          <a:solidFill>
            <a:srgbClr val="FFFFFF"/>
          </a:solidFill>
          <a:ln cap="flat" cmpd="sng" w="19050">
            <a:solidFill>
              <a:srgbClr val="A2C4C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solidFill>
                  <a:srgbClr val="45818E"/>
                </a:solidFill>
              </a:rPr>
              <a:t>6</a:t>
            </a:r>
            <a:endParaRPr>
              <a:solidFill>
                <a:srgbClr val="45818E"/>
              </a:solidFill>
            </a:endParaRPr>
          </a:p>
        </p:txBody>
      </p:sp>
      <p:sp>
        <p:nvSpPr>
          <p:cNvPr id="713" name="Google Shape;713;p38"/>
          <p:cNvSpPr txBox="1"/>
          <p:nvPr/>
        </p:nvSpPr>
        <p:spPr>
          <a:xfrm>
            <a:off x="11945475" y="16276367"/>
            <a:ext cx="1181400" cy="4335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None/>
            </a:pPr>
            <a:r>
              <a:rPr lang="en" sz="1900">
                <a:latin typeface="Merriweather"/>
                <a:ea typeface="Merriweather"/>
                <a:cs typeface="Merriweather"/>
                <a:sym typeface="Merriweather"/>
              </a:rPr>
              <a:t>Old age</a:t>
            </a:r>
            <a:endParaRPr sz="1900">
              <a:latin typeface="Merriweather"/>
              <a:ea typeface="Merriweather"/>
              <a:cs typeface="Merriweather"/>
              <a:sym typeface="Merriweather"/>
            </a:endParaRPr>
          </a:p>
        </p:txBody>
      </p:sp>
      <p:sp>
        <p:nvSpPr>
          <p:cNvPr id="714" name="Google Shape;714;p38"/>
          <p:cNvSpPr txBox="1"/>
          <p:nvPr/>
        </p:nvSpPr>
        <p:spPr>
          <a:xfrm>
            <a:off x="502425" y="1337300"/>
            <a:ext cx="14096700" cy="581100"/>
          </a:xfrm>
          <a:prstGeom prst="rect">
            <a:avLst/>
          </a:prstGeom>
          <a:noFill/>
          <a:ln>
            <a:noFill/>
          </a:ln>
        </p:spPr>
        <p:txBody>
          <a:bodyPr anchorCtr="0" anchor="t" bIns="242375" lIns="242375" spcFirstLastPara="1" rIns="242375" wrap="square" tIns="242375">
            <a:noAutofit/>
          </a:bodyPr>
          <a:lstStyle/>
          <a:p>
            <a:pPr indent="0" lvl="0" marL="0" rtl="0" algn="l">
              <a:spcBef>
                <a:spcPts val="0"/>
              </a:spcBef>
              <a:spcAft>
                <a:spcPts val="0"/>
              </a:spcAft>
              <a:buClr>
                <a:schemeClr val="dk1"/>
              </a:buClr>
              <a:buSzPts val="700"/>
              <a:buFont typeface="Arial"/>
              <a:buNone/>
            </a:pPr>
            <a:r>
              <a:rPr lang="en" sz="3400">
                <a:solidFill>
                  <a:srgbClr val="F1C232"/>
                </a:solidFill>
                <a:latin typeface="Oswald"/>
                <a:ea typeface="Oswald"/>
                <a:cs typeface="Oswald"/>
                <a:sym typeface="Oswald"/>
              </a:rPr>
              <a:t>Osteomalacia </a:t>
            </a:r>
            <a:endParaRPr sz="3400">
              <a:solidFill>
                <a:srgbClr val="F1C232"/>
              </a:solidFill>
              <a:latin typeface="Oswald"/>
              <a:ea typeface="Oswald"/>
              <a:cs typeface="Oswald"/>
              <a:sym typeface="Oswald"/>
            </a:endParaRPr>
          </a:p>
        </p:txBody>
      </p:sp>
      <p:sp>
        <p:nvSpPr>
          <p:cNvPr id="715" name="Google Shape;715;p38"/>
          <p:cNvSpPr/>
          <p:nvPr/>
        </p:nvSpPr>
        <p:spPr>
          <a:xfrm>
            <a:off x="188036" y="1582013"/>
            <a:ext cx="468600" cy="433500"/>
          </a:xfrm>
          <a:prstGeom prst="rect">
            <a:avLst/>
          </a:prstGeom>
          <a:solidFill>
            <a:srgbClr val="F1C232"/>
          </a:solidFill>
          <a:ln cap="flat" cmpd="sng" w="9525">
            <a:solidFill>
              <a:srgbClr val="999999"/>
            </a:solidFill>
            <a:prstDash val="solid"/>
            <a:round/>
            <a:headEnd len="sm" w="sm" type="none"/>
            <a:tailEnd len="sm" w="sm" type="none"/>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p>
        </p:txBody>
      </p:sp>
      <p:sp>
        <p:nvSpPr>
          <p:cNvPr id="716" name="Google Shape;716;p38"/>
          <p:cNvSpPr txBox="1"/>
          <p:nvPr/>
        </p:nvSpPr>
        <p:spPr>
          <a:xfrm>
            <a:off x="455150" y="2061013"/>
            <a:ext cx="12960300" cy="3642300"/>
          </a:xfrm>
          <a:prstGeom prst="rect">
            <a:avLst/>
          </a:prstGeom>
          <a:noFill/>
          <a:ln>
            <a:noFill/>
          </a:ln>
        </p:spPr>
        <p:txBody>
          <a:bodyPr anchorCtr="0" anchor="t" bIns="91425" lIns="91425" spcFirstLastPara="1" rIns="91425" wrap="square" tIns="91425">
            <a:noAutofit/>
          </a:bodyPr>
          <a:lstStyle/>
          <a:p>
            <a:pPr indent="-381000" lvl="0" marL="457200" rtl="0" algn="l">
              <a:spcBef>
                <a:spcPts val="0"/>
              </a:spcBef>
              <a:spcAft>
                <a:spcPts val="0"/>
              </a:spcAft>
              <a:buClr>
                <a:schemeClr val="dk1"/>
              </a:buClr>
              <a:buSzPts val="2400"/>
              <a:buFont typeface="Oswald"/>
              <a:buChar char="●"/>
            </a:pPr>
            <a:r>
              <a:rPr lang="en" sz="2400">
                <a:solidFill>
                  <a:srgbClr val="8E7CC3"/>
                </a:solidFill>
                <a:latin typeface="Merriweather"/>
                <a:ea typeface="Merriweather"/>
                <a:cs typeface="Merriweather"/>
                <a:sym typeface="Merriweather"/>
              </a:rPr>
              <a:t>Osteomalacia: demineralization (poor calcification) of preexisting bones which leads to more susceptibility to fractures.</a:t>
            </a:r>
            <a:endParaRPr sz="2400">
              <a:solidFill>
                <a:schemeClr val="dk1"/>
              </a:solidFill>
              <a:latin typeface="Oswald"/>
              <a:ea typeface="Oswald"/>
              <a:cs typeface="Oswald"/>
              <a:sym typeface="Oswald"/>
            </a:endParaRPr>
          </a:p>
          <a:p>
            <a:pPr indent="-381000" lvl="0" marL="457200" rtl="0" algn="l">
              <a:spcBef>
                <a:spcPts val="0"/>
              </a:spcBef>
              <a:spcAft>
                <a:spcPts val="0"/>
              </a:spcAft>
              <a:buSzPts val="2400"/>
              <a:buChar char="●"/>
            </a:pPr>
            <a:r>
              <a:rPr lang="en" sz="2400">
                <a:solidFill>
                  <a:schemeClr val="dk1"/>
                </a:solidFill>
                <a:highlight>
                  <a:srgbClr val="D0E0E3"/>
                </a:highlight>
                <a:latin typeface="Oswald"/>
                <a:ea typeface="Oswald"/>
                <a:cs typeface="Oswald"/>
                <a:sym typeface="Oswald"/>
              </a:rPr>
              <a:t>Adult rickets</a:t>
            </a:r>
            <a:r>
              <a:rPr lang="en" sz="2400">
                <a:highlight>
                  <a:srgbClr val="D0E0E3"/>
                </a:highlight>
                <a:latin typeface="Oswald"/>
                <a:ea typeface="Oswald"/>
                <a:cs typeface="Oswald"/>
                <a:sym typeface="Oswald"/>
              </a:rPr>
              <a:t>: </a:t>
            </a:r>
            <a:r>
              <a:rPr lang="en" sz="2400">
                <a:latin typeface="Merriweather"/>
                <a:ea typeface="Merriweather"/>
                <a:cs typeface="Merriweather"/>
                <a:sym typeface="Merriweather"/>
              </a:rPr>
              <a:t>Rare serious deficiencies of both vitamin D and calcium occasionally occur as a result of steatorrhea (failure to absorb fat).</a:t>
            </a:r>
            <a:endParaRPr sz="2400">
              <a:latin typeface="Merriweather"/>
              <a:ea typeface="Merriweather"/>
              <a:cs typeface="Merriweather"/>
              <a:sym typeface="Merriweather"/>
            </a:endParaRPr>
          </a:p>
          <a:p>
            <a:pPr indent="-381000" lvl="0" marL="457200" rtl="0" algn="l">
              <a:spcBef>
                <a:spcPts val="0"/>
              </a:spcBef>
              <a:spcAft>
                <a:spcPts val="0"/>
              </a:spcAft>
              <a:buClr>
                <a:srgbClr val="76A5AF"/>
              </a:buClr>
              <a:buSzPts val="2400"/>
              <a:buFont typeface="Merriweather"/>
              <a:buChar char="●"/>
            </a:pPr>
            <a:r>
              <a:rPr lang="en" sz="2400">
                <a:solidFill>
                  <a:srgbClr val="76A5AF"/>
                </a:solidFill>
                <a:latin typeface="Merriweather"/>
                <a:ea typeface="Merriweather"/>
                <a:cs typeface="Merriweather"/>
                <a:sym typeface="Merriweather"/>
              </a:rPr>
              <a:t>Poor absorption of vitamin D and calcium</a:t>
            </a:r>
            <a:endParaRPr sz="2400">
              <a:solidFill>
                <a:srgbClr val="76A5AF"/>
              </a:solidFill>
              <a:latin typeface="Merriweather"/>
              <a:ea typeface="Merriweather"/>
              <a:cs typeface="Merriweather"/>
              <a:sym typeface="Merriweather"/>
            </a:endParaRPr>
          </a:p>
          <a:p>
            <a:pPr indent="-381000" lvl="0" marL="457200" rtl="0" algn="l">
              <a:spcBef>
                <a:spcPts val="0"/>
              </a:spcBef>
              <a:spcAft>
                <a:spcPts val="0"/>
              </a:spcAft>
              <a:buClr>
                <a:srgbClr val="76A5AF"/>
              </a:buClr>
              <a:buSzPts val="2400"/>
              <a:buFont typeface="Merriweather"/>
              <a:buChar char="●"/>
            </a:pPr>
            <a:r>
              <a:rPr lang="en" sz="2400">
                <a:solidFill>
                  <a:srgbClr val="76A5AF"/>
                </a:solidFill>
                <a:latin typeface="Merriweather"/>
                <a:ea typeface="Merriweather"/>
                <a:cs typeface="Merriweather"/>
                <a:sym typeface="Merriweather"/>
              </a:rPr>
              <a:t>Almost never proceeds to the stage of tetany but often is a cause of severe bone disability     </a:t>
            </a:r>
            <a:endParaRPr sz="2400">
              <a:solidFill>
                <a:srgbClr val="76A5AF"/>
              </a:solidFill>
              <a:latin typeface="Merriweather"/>
              <a:ea typeface="Merriweather"/>
              <a:cs typeface="Merriweather"/>
              <a:sym typeface="Merriweather"/>
            </a:endParaRPr>
          </a:p>
          <a:p>
            <a:pPr indent="0" lvl="0" marL="0" rtl="0" algn="l">
              <a:spcBef>
                <a:spcPts val="0"/>
              </a:spcBef>
              <a:spcAft>
                <a:spcPts val="0"/>
              </a:spcAft>
              <a:buNone/>
            </a:pPr>
            <a:r>
              <a:t/>
            </a:r>
            <a:endParaRPr sz="2400">
              <a:latin typeface="Merriweather"/>
              <a:ea typeface="Merriweather"/>
              <a:cs typeface="Merriweather"/>
              <a:sym typeface="Merriweather"/>
            </a:endParaRPr>
          </a:p>
          <a:p>
            <a:pPr indent="0" lvl="0" marL="0" rtl="0" algn="l">
              <a:spcBef>
                <a:spcPts val="0"/>
              </a:spcBef>
              <a:spcAft>
                <a:spcPts val="0"/>
              </a:spcAft>
              <a:buNone/>
            </a:pPr>
            <a:r>
              <a:t/>
            </a:r>
            <a:endParaRPr sz="2400">
              <a:solidFill>
                <a:srgbClr val="8E7CC3"/>
              </a:solidFill>
              <a:latin typeface="Merriweather"/>
              <a:ea typeface="Merriweather"/>
              <a:cs typeface="Merriweather"/>
              <a:sym typeface="Merriweather"/>
            </a:endParaRPr>
          </a:p>
        </p:txBody>
      </p:sp>
      <p:sp>
        <p:nvSpPr>
          <p:cNvPr id="717" name="Google Shape;717;p38"/>
          <p:cNvSpPr txBox="1"/>
          <p:nvPr/>
        </p:nvSpPr>
        <p:spPr>
          <a:xfrm>
            <a:off x="-16792" y="18447599"/>
            <a:ext cx="3817800" cy="699600"/>
          </a:xfrm>
          <a:prstGeom prst="rect">
            <a:avLst/>
          </a:prstGeom>
          <a:noFill/>
          <a:ln>
            <a:noFill/>
          </a:ln>
        </p:spPr>
        <p:txBody>
          <a:bodyPr anchorCtr="0" anchor="t" bIns="58200" lIns="58200" spcFirstLastPara="1" rIns="58200" wrap="square" tIns="58200">
            <a:noAutofit/>
          </a:bodyPr>
          <a:lstStyle/>
          <a:p>
            <a:pPr indent="0" lvl="0" marL="0" rtl="0" algn="l">
              <a:spcBef>
                <a:spcPts val="0"/>
              </a:spcBef>
              <a:spcAft>
                <a:spcPts val="0"/>
              </a:spcAft>
              <a:buNone/>
            </a:pPr>
            <a:r>
              <a:rPr lang="en" sz="2400">
                <a:solidFill>
                  <a:srgbClr val="FFFFFF"/>
                </a:solidFill>
                <a:latin typeface="Verdana"/>
                <a:ea typeface="Verdana"/>
                <a:cs typeface="Verdana"/>
                <a:sym typeface="Verdana"/>
              </a:rPr>
              <a:t>Footnotes</a:t>
            </a:r>
            <a:endParaRPr sz="2400">
              <a:solidFill>
                <a:srgbClr val="FFFFFF"/>
              </a:solidFill>
              <a:latin typeface="Verdana"/>
              <a:ea typeface="Verdana"/>
              <a:cs typeface="Verdana"/>
              <a:sym typeface="Verdana"/>
            </a:endParaRPr>
          </a:p>
        </p:txBody>
      </p:sp>
      <p:sp>
        <p:nvSpPr>
          <p:cNvPr id="718" name="Google Shape;718;p38"/>
          <p:cNvSpPr/>
          <p:nvPr/>
        </p:nvSpPr>
        <p:spPr>
          <a:xfrm>
            <a:off x="528308" y="18447591"/>
            <a:ext cx="13585500" cy="433500"/>
          </a:xfrm>
          <a:prstGeom prst="rect">
            <a:avLst/>
          </a:prstGeom>
          <a:solidFill>
            <a:srgbClr val="F1C232"/>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Clr>
                <a:schemeClr val="dk1"/>
              </a:buClr>
              <a:buSzPts val="1100"/>
              <a:buFont typeface="Arial"/>
              <a:buNone/>
            </a:pPr>
            <a:r>
              <a:rPr lang="en" sz="2500">
                <a:solidFill>
                  <a:schemeClr val="lt1"/>
                </a:solidFill>
                <a:latin typeface="Oswald"/>
                <a:ea typeface="Oswald"/>
                <a:cs typeface="Oswald"/>
                <a:sym typeface="Oswald"/>
              </a:rPr>
              <a:t>FOOTNOTES</a:t>
            </a:r>
            <a:endParaRPr/>
          </a:p>
        </p:txBody>
      </p:sp>
      <p:sp>
        <p:nvSpPr>
          <p:cNvPr id="719" name="Google Shape;719;p38"/>
          <p:cNvSpPr/>
          <p:nvPr/>
        </p:nvSpPr>
        <p:spPr>
          <a:xfrm>
            <a:off x="-16792" y="18447591"/>
            <a:ext cx="468600" cy="433500"/>
          </a:xfrm>
          <a:prstGeom prst="rect">
            <a:avLst/>
          </a:prstGeom>
          <a:solidFill>
            <a:srgbClr val="666666"/>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720" name="Google Shape;720;p38"/>
          <p:cNvSpPr txBox="1"/>
          <p:nvPr/>
        </p:nvSpPr>
        <p:spPr>
          <a:xfrm>
            <a:off x="0" y="18813350"/>
            <a:ext cx="14097000" cy="1164900"/>
          </a:xfrm>
          <a:prstGeom prst="rect">
            <a:avLst/>
          </a:prstGeom>
          <a:noFill/>
          <a:ln>
            <a:noFill/>
          </a:ln>
        </p:spPr>
        <p:txBody>
          <a:bodyPr anchorCtr="0" anchor="t" bIns="91425" lIns="91425" spcFirstLastPara="1" rIns="91425" wrap="square" tIns="91425">
            <a:noAutofit/>
          </a:bodyPr>
          <a:lstStyle/>
          <a:p>
            <a:pPr indent="-336550" lvl="0" marL="457200" rtl="0" algn="l">
              <a:spcBef>
                <a:spcPts val="0"/>
              </a:spcBef>
              <a:spcAft>
                <a:spcPts val="0"/>
              </a:spcAft>
              <a:buClr>
                <a:schemeClr val="dk1"/>
              </a:buClr>
              <a:buSzPts val="1700"/>
              <a:buFont typeface="Times New Roman"/>
              <a:buAutoNum type="arabicPeriod"/>
            </a:pPr>
            <a:r>
              <a:rPr lang="en">
                <a:solidFill>
                  <a:schemeClr val="dk1"/>
                </a:solidFill>
                <a:latin typeface="Times New Roman"/>
                <a:ea typeface="Times New Roman"/>
                <a:cs typeface="Times New Roman"/>
                <a:sym typeface="Times New Roman"/>
              </a:rPr>
              <a:t>Estrogens prevent osteoporosis by inhibiting the stimulatory effects of certain cytokines on osteoclasts. </a:t>
            </a:r>
            <a:r>
              <a:rPr lang="en">
                <a:solidFill>
                  <a:srgbClr val="666666"/>
                </a:solidFill>
                <a:latin typeface="Times New Roman"/>
                <a:ea typeface="Times New Roman"/>
                <a:cs typeface="Times New Roman"/>
                <a:sym typeface="Times New Roman"/>
              </a:rPr>
              <a:t>Recall that</a:t>
            </a:r>
            <a:r>
              <a:rPr lang="en">
                <a:solidFill>
                  <a:schemeClr val="dk1"/>
                </a:solidFill>
                <a:latin typeface="Times New Roman"/>
                <a:ea typeface="Times New Roman"/>
                <a:cs typeface="Times New Roman"/>
                <a:sym typeface="Times New Roman"/>
              </a:rPr>
              <a:t> </a:t>
            </a:r>
            <a:r>
              <a:rPr lang="en">
                <a:solidFill>
                  <a:srgbClr val="666666"/>
                </a:solidFill>
                <a:latin typeface="Times New Roman"/>
                <a:ea typeface="Times New Roman"/>
                <a:cs typeface="Times New Roman"/>
                <a:sym typeface="Times New Roman"/>
              </a:rPr>
              <a:t>Insulin increases bone formation, and there is bone loss in untreated diabetes.</a:t>
            </a:r>
            <a:endParaRPr sz="1700">
              <a:solidFill>
                <a:srgbClr val="666666"/>
              </a:solidFill>
              <a:latin typeface="Times New Roman"/>
              <a:ea typeface="Times New Roman"/>
              <a:cs typeface="Times New Roman"/>
              <a:sym typeface="Times New Roman"/>
            </a:endParaRPr>
          </a:p>
        </p:txBody>
      </p:sp>
      <p:sp>
        <p:nvSpPr>
          <p:cNvPr id="721" name="Google Shape;721;p38"/>
          <p:cNvSpPr txBox="1"/>
          <p:nvPr/>
        </p:nvSpPr>
        <p:spPr>
          <a:xfrm>
            <a:off x="52729" y="397800"/>
            <a:ext cx="603900" cy="699600"/>
          </a:xfrm>
          <a:prstGeom prst="rect">
            <a:avLst/>
          </a:prstGeom>
          <a:noFill/>
          <a:ln>
            <a:noFill/>
          </a:ln>
        </p:spPr>
        <p:txBody>
          <a:bodyPr anchorCtr="0" anchor="t" bIns="58200" lIns="58200" spcFirstLastPara="1" rIns="58200" wrap="square" tIns="58200">
            <a:noAutofit/>
          </a:bodyPr>
          <a:lstStyle/>
          <a:p>
            <a:pPr indent="0" lvl="0" marL="0" rtl="0" algn="l">
              <a:spcBef>
                <a:spcPts val="0"/>
              </a:spcBef>
              <a:spcAft>
                <a:spcPts val="0"/>
              </a:spcAft>
              <a:buNone/>
            </a:pPr>
            <a:r>
              <a:rPr lang="en" sz="3600">
                <a:solidFill>
                  <a:srgbClr val="FFFFFF"/>
                </a:solidFill>
                <a:latin typeface="Oswald"/>
                <a:ea typeface="Oswald"/>
                <a:cs typeface="Oswald"/>
                <a:sym typeface="Oswald"/>
              </a:rPr>
              <a:t>13</a:t>
            </a:r>
            <a:endParaRPr sz="3600">
              <a:solidFill>
                <a:srgbClr val="FFFFFF"/>
              </a:solidFill>
              <a:latin typeface="Oswald"/>
              <a:ea typeface="Oswald"/>
              <a:cs typeface="Oswald"/>
              <a:sym typeface="Oswald"/>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25" name="Shape 725"/>
        <p:cNvGrpSpPr/>
        <p:nvPr/>
      </p:nvGrpSpPr>
      <p:grpSpPr>
        <a:xfrm>
          <a:off x="0" y="0"/>
          <a:ext cx="0" cy="0"/>
          <a:chOff x="0" y="0"/>
          <a:chExt cx="0" cy="0"/>
        </a:xfrm>
      </p:grpSpPr>
      <p:sp>
        <p:nvSpPr>
          <p:cNvPr id="726" name="Google Shape;726;p39"/>
          <p:cNvSpPr/>
          <p:nvPr/>
        </p:nvSpPr>
        <p:spPr>
          <a:xfrm>
            <a:off x="0" y="370466"/>
            <a:ext cx="11331600" cy="699600"/>
          </a:xfrm>
          <a:prstGeom prst="rect">
            <a:avLst/>
          </a:prstGeom>
          <a:solidFill>
            <a:srgbClr val="F1C232"/>
          </a:solidFill>
          <a:ln cap="flat" cmpd="sng" w="9525">
            <a:solidFill>
              <a:srgbClr val="A3A3A3"/>
            </a:solidFill>
            <a:prstDash val="solid"/>
            <a:round/>
            <a:headEnd len="sm" w="sm" type="none"/>
            <a:tailEnd len="sm" w="sm" type="none"/>
          </a:ln>
        </p:spPr>
        <p:txBody>
          <a:bodyPr anchorCtr="0" anchor="ctr" bIns="58225" lIns="58225" spcFirstLastPara="1" rIns="58225" wrap="square" tIns="58225">
            <a:noAutofit/>
          </a:bodyPr>
          <a:lstStyle/>
          <a:p>
            <a:pPr indent="0" lvl="0" marL="0" rtl="0" algn="l">
              <a:spcBef>
                <a:spcPts val="0"/>
              </a:spcBef>
              <a:spcAft>
                <a:spcPts val="0"/>
              </a:spcAft>
              <a:buNone/>
            </a:pPr>
            <a:r>
              <a:t/>
            </a:r>
            <a:endParaRPr/>
          </a:p>
        </p:txBody>
      </p:sp>
      <p:sp>
        <p:nvSpPr>
          <p:cNvPr id="727" name="Google Shape;727;p39"/>
          <p:cNvSpPr/>
          <p:nvPr/>
        </p:nvSpPr>
        <p:spPr>
          <a:xfrm>
            <a:off x="656616" y="370511"/>
            <a:ext cx="273600" cy="699600"/>
          </a:xfrm>
          <a:prstGeom prst="rect">
            <a:avLst/>
          </a:prstGeom>
          <a:solidFill>
            <a:srgbClr val="FFFFFF"/>
          </a:solidFill>
          <a:ln cap="flat" cmpd="sng" w="9525">
            <a:solidFill>
              <a:srgbClr val="A3A3A3"/>
            </a:solidFill>
            <a:prstDash val="solid"/>
            <a:round/>
            <a:headEnd len="sm" w="sm" type="none"/>
            <a:tailEnd len="sm" w="sm" type="none"/>
          </a:ln>
        </p:spPr>
        <p:txBody>
          <a:bodyPr anchorCtr="0" anchor="ctr" bIns="58225" lIns="58225" spcFirstLastPara="1" rIns="58225" wrap="square" tIns="58225">
            <a:noAutofit/>
          </a:bodyPr>
          <a:lstStyle/>
          <a:p>
            <a:pPr indent="0" lvl="0" marL="0" rtl="0" algn="l">
              <a:spcBef>
                <a:spcPts val="0"/>
              </a:spcBef>
              <a:spcAft>
                <a:spcPts val="0"/>
              </a:spcAft>
              <a:buNone/>
            </a:pPr>
            <a:r>
              <a:t/>
            </a:r>
            <a:endParaRPr/>
          </a:p>
        </p:txBody>
      </p:sp>
      <p:sp>
        <p:nvSpPr>
          <p:cNvPr id="728" name="Google Shape;728;p39"/>
          <p:cNvSpPr txBox="1"/>
          <p:nvPr/>
        </p:nvSpPr>
        <p:spPr>
          <a:xfrm>
            <a:off x="11409324" y="360125"/>
            <a:ext cx="3653100" cy="963900"/>
          </a:xfrm>
          <a:prstGeom prst="rect">
            <a:avLst/>
          </a:prstGeom>
          <a:noFill/>
          <a:ln>
            <a:noFill/>
          </a:ln>
        </p:spPr>
        <p:txBody>
          <a:bodyPr anchorCtr="0" anchor="t" bIns="58225" lIns="58225" spcFirstLastPara="1" rIns="58225" wrap="square" tIns="58225">
            <a:noAutofit/>
          </a:bodyPr>
          <a:lstStyle/>
          <a:p>
            <a:pPr indent="0" lvl="0" marL="0" rtl="0" algn="l">
              <a:spcBef>
                <a:spcPts val="0"/>
              </a:spcBef>
              <a:spcAft>
                <a:spcPts val="0"/>
              </a:spcAft>
              <a:buNone/>
            </a:pPr>
            <a:r>
              <a:rPr lang="en" sz="3600">
                <a:latin typeface="Oswald"/>
                <a:ea typeface="Oswald"/>
                <a:cs typeface="Oswald"/>
                <a:sym typeface="Oswald"/>
              </a:rPr>
              <a:t>Lecture Eight </a:t>
            </a:r>
            <a:endParaRPr sz="3600">
              <a:latin typeface="Oswald"/>
              <a:ea typeface="Oswald"/>
              <a:cs typeface="Oswald"/>
              <a:sym typeface="Oswald"/>
            </a:endParaRPr>
          </a:p>
        </p:txBody>
      </p:sp>
      <p:sp>
        <p:nvSpPr>
          <p:cNvPr id="729" name="Google Shape;729;p39"/>
          <p:cNvSpPr txBox="1"/>
          <p:nvPr/>
        </p:nvSpPr>
        <p:spPr>
          <a:xfrm>
            <a:off x="929925" y="370476"/>
            <a:ext cx="11277300" cy="69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000"/>
              <a:buFont typeface="Arial"/>
              <a:buNone/>
            </a:pPr>
            <a:r>
              <a:rPr lang="en" sz="3300">
                <a:solidFill>
                  <a:srgbClr val="FFFFFF"/>
                </a:solidFill>
                <a:latin typeface="Oswald"/>
                <a:ea typeface="Oswald"/>
                <a:cs typeface="Oswald"/>
                <a:sym typeface="Oswald"/>
              </a:rPr>
              <a:t>CALCIUM HOMEOSTASIS </a:t>
            </a:r>
            <a:endParaRPr sz="3300">
              <a:solidFill>
                <a:srgbClr val="FFFFFF"/>
              </a:solidFill>
              <a:latin typeface="Oswald"/>
              <a:ea typeface="Oswald"/>
              <a:cs typeface="Oswald"/>
              <a:sym typeface="Oswald"/>
            </a:endParaRPr>
          </a:p>
        </p:txBody>
      </p:sp>
      <p:sp>
        <p:nvSpPr>
          <p:cNvPr id="730" name="Google Shape;730;p39"/>
          <p:cNvSpPr txBox="1"/>
          <p:nvPr/>
        </p:nvSpPr>
        <p:spPr>
          <a:xfrm>
            <a:off x="177825" y="1219657"/>
            <a:ext cx="1871100" cy="43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500">
                <a:solidFill>
                  <a:schemeClr val="lt1"/>
                </a:solidFill>
                <a:latin typeface="Oswald"/>
                <a:ea typeface="Oswald"/>
                <a:cs typeface="Oswald"/>
                <a:sym typeface="Oswald"/>
              </a:rPr>
              <a:t>SUMMARY</a:t>
            </a:r>
            <a:endParaRPr sz="2500">
              <a:solidFill>
                <a:schemeClr val="lt1"/>
              </a:solidFill>
              <a:latin typeface="Oswald"/>
              <a:ea typeface="Oswald"/>
              <a:cs typeface="Oswald"/>
              <a:sym typeface="Oswald"/>
            </a:endParaRPr>
          </a:p>
        </p:txBody>
      </p:sp>
      <p:sp>
        <p:nvSpPr>
          <p:cNvPr id="731" name="Google Shape;731;p39"/>
          <p:cNvSpPr/>
          <p:nvPr/>
        </p:nvSpPr>
        <p:spPr>
          <a:xfrm rot="10800000">
            <a:off x="172300" y="1648900"/>
            <a:ext cx="13445700" cy="17431200"/>
          </a:xfrm>
          <a:prstGeom prst="round1Rect">
            <a:avLst>
              <a:gd fmla="val 16667" name="adj"/>
            </a:avLst>
          </a:prstGeom>
          <a:noFill/>
          <a:ln cap="flat" cmpd="sng" w="38100">
            <a:solidFill>
              <a:srgbClr val="F1C232"/>
            </a:solidFill>
            <a:prstDash val="solid"/>
            <a:round/>
            <a:headEnd len="sm" w="sm" type="none"/>
            <a:tailEnd len="sm" w="sm" type="none"/>
          </a:ln>
        </p:spPr>
        <p:txBody>
          <a:bodyPr anchorCtr="0" anchor="ctr" bIns="58225" lIns="58225" spcFirstLastPara="1" rIns="58225" wrap="square" tIns="58225">
            <a:noAutofit/>
          </a:bodyPr>
          <a:lstStyle/>
          <a:p>
            <a:pPr indent="0" lvl="0" marL="0" rtl="0" algn="l">
              <a:spcBef>
                <a:spcPts val="0"/>
              </a:spcBef>
              <a:spcAft>
                <a:spcPts val="0"/>
              </a:spcAft>
              <a:buNone/>
            </a:pPr>
            <a:r>
              <a:t/>
            </a:r>
            <a:endParaRPr/>
          </a:p>
        </p:txBody>
      </p:sp>
      <p:sp>
        <p:nvSpPr>
          <p:cNvPr id="732" name="Google Shape;732;p39"/>
          <p:cNvSpPr/>
          <p:nvPr/>
        </p:nvSpPr>
        <p:spPr>
          <a:xfrm>
            <a:off x="152975" y="1219657"/>
            <a:ext cx="1662300" cy="433500"/>
          </a:xfrm>
          <a:prstGeom prst="rect">
            <a:avLst/>
          </a:prstGeom>
          <a:solidFill>
            <a:srgbClr val="F1C232"/>
          </a:solidFill>
          <a:ln cap="flat" cmpd="sng" w="9525">
            <a:solidFill>
              <a:srgbClr val="99999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3" name="Google Shape;733;p39"/>
          <p:cNvSpPr/>
          <p:nvPr/>
        </p:nvSpPr>
        <p:spPr>
          <a:xfrm>
            <a:off x="1563925" y="1219657"/>
            <a:ext cx="12532200" cy="433500"/>
          </a:xfrm>
          <a:prstGeom prst="rect">
            <a:avLst/>
          </a:prstGeom>
          <a:solidFill>
            <a:srgbClr val="999999"/>
          </a:solidFill>
          <a:ln cap="flat" cmpd="sng" w="9525">
            <a:solidFill>
              <a:schemeClr val="dk2"/>
            </a:solidFill>
            <a:prstDash val="solid"/>
            <a:round/>
            <a:headEnd len="sm" w="sm" type="none"/>
            <a:tailEnd len="sm" w="sm" type="none"/>
          </a:ln>
        </p:spPr>
        <p:txBody>
          <a:bodyPr anchorCtr="0" anchor="ctr" bIns="58225" lIns="58225" spcFirstLastPara="1" rIns="58225" wrap="square" tIns="58225">
            <a:noAutofit/>
          </a:bodyPr>
          <a:lstStyle/>
          <a:p>
            <a:pPr indent="0" lvl="0" marL="0" rtl="0" algn="l">
              <a:spcBef>
                <a:spcPts val="0"/>
              </a:spcBef>
              <a:spcAft>
                <a:spcPts val="0"/>
              </a:spcAft>
              <a:buNone/>
            </a:pPr>
            <a:r>
              <a:t/>
            </a:r>
            <a:endParaRPr/>
          </a:p>
        </p:txBody>
      </p:sp>
      <p:sp>
        <p:nvSpPr>
          <p:cNvPr id="734" name="Google Shape;734;p39"/>
          <p:cNvSpPr txBox="1"/>
          <p:nvPr/>
        </p:nvSpPr>
        <p:spPr>
          <a:xfrm>
            <a:off x="5332431" y="1527543"/>
            <a:ext cx="6228000" cy="791700"/>
          </a:xfrm>
          <a:prstGeom prst="rect">
            <a:avLst/>
          </a:prstGeom>
          <a:noFill/>
          <a:ln>
            <a:noFill/>
          </a:ln>
        </p:spPr>
        <p:txBody>
          <a:bodyPr anchorCtr="0" anchor="t" bIns="232200" lIns="232200" spcFirstLastPara="1" rIns="232200" wrap="square" tIns="232200">
            <a:noAutofit/>
          </a:bodyPr>
          <a:lstStyle/>
          <a:p>
            <a:pPr indent="0" lvl="0" marL="0" rtl="0" algn="l">
              <a:spcBef>
                <a:spcPts val="0"/>
              </a:spcBef>
              <a:spcAft>
                <a:spcPts val="0"/>
              </a:spcAft>
              <a:buNone/>
            </a:pPr>
            <a:r>
              <a:rPr lang="en" sz="4600">
                <a:latin typeface="Oswald"/>
                <a:ea typeface="Oswald"/>
                <a:cs typeface="Oswald"/>
                <a:sym typeface="Oswald"/>
              </a:rPr>
              <a:t>SUMMARY</a:t>
            </a:r>
            <a:endParaRPr sz="4600">
              <a:latin typeface="Oswald"/>
              <a:ea typeface="Oswald"/>
              <a:cs typeface="Oswald"/>
              <a:sym typeface="Oswald"/>
            </a:endParaRPr>
          </a:p>
        </p:txBody>
      </p:sp>
      <p:sp>
        <p:nvSpPr>
          <p:cNvPr id="735" name="Google Shape;735;p39"/>
          <p:cNvSpPr txBox="1"/>
          <p:nvPr/>
        </p:nvSpPr>
        <p:spPr>
          <a:xfrm>
            <a:off x="58598" y="3151616"/>
            <a:ext cx="119700" cy="44100"/>
          </a:xfrm>
          <a:prstGeom prst="rect">
            <a:avLst/>
          </a:prstGeom>
          <a:noFill/>
          <a:ln>
            <a:noFill/>
          </a:ln>
        </p:spPr>
        <p:txBody>
          <a:bodyPr anchorCtr="0" anchor="t" bIns="232200" lIns="232200" spcFirstLastPara="1" rIns="232200" wrap="square" tIns="232200">
            <a:noAutofit/>
          </a:bodyPr>
          <a:lstStyle/>
          <a:p>
            <a:pPr indent="0" lvl="0" marL="0" rtl="0" algn="l">
              <a:spcBef>
                <a:spcPts val="0"/>
              </a:spcBef>
              <a:spcAft>
                <a:spcPts val="0"/>
              </a:spcAft>
              <a:buNone/>
            </a:pPr>
            <a:r>
              <a:t/>
            </a:r>
            <a:endParaRPr/>
          </a:p>
        </p:txBody>
      </p:sp>
      <p:sp>
        <p:nvSpPr>
          <p:cNvPr id="736" name="Google Shape;736;p39"/>
          <p:cNvSpPr txBox="1"/>
          <p:nvPr/>
        </p:nvSpPr>
        <p:spPr>
          <a:xfrm>
            <a:off x="187951" y="2776796"/>
            <a:ext cx="11618100" cy="4067100"/>
          </a:xfrm>
          <a:prstGeom prst="rect">
            <a:avLst/>
          </a:prstGeom>
          <a:noFill/>
          <a:ln>
            <a:noFill/>
          </a:ln>
        </p:spPr>
        <p:txBody>
          <a:bodyPr anchorCtr="0" anchor="t" bIns="232200" lIns="232200" spcFirstLastPara="1" rIns="232200" wrap="square" tIns="232200">
            <a:noAutofit/>
          </a:bodyPr>
          <a:lstStyle/>
          <a:p>
            <a:pPr indent="-800100" lvl="0" marL="1155700" rtl="0" algn="l">
              <a:spcBef>
                <a:spcPts val="0"/>
              </a:spcBef>
              <a:spcAft>
                <a:spcPts val="0"/>
              </a:spcAft>
              <a:buSzPts val="3600"/>
              <a:buFont typeface="Times New Roman"/>
              <a:buChar char="●"/>
            </a:pPr>
            <a:r>
              <a:rPr lang="en" sz="3600">
                <a:latin typeface="Times New Roman"/>
                <a:ea typeface="Times New Roman"/>
                <a:cs typeface="Times New Roman"/>
                <a:sym typeface="Times New Roman"/>
              </a:rPr>
              <a:t>Plasma Ca</a:t>
            </a:r>
            <a:r>
              <a:rPr baseline="30000" lang="en" sz="3600">
                <a:latin typeface="Times New Roman"/>
                <a:ea typeface="Times New Roman"/>
                <a:cs typeface="Times New Roman"/>
                <a:sym typeface="Times New Roman"/>
              </a:rPr>
              <a:t>2+</a:t>
            </a:r>
            <a:r>
              <a:rPr lang="en" sz="3600">
                <a:latin typeface="Times New Roman"/>
                <a:ea typeface="Times New Roman"/>
                <a:cs typeface="Times New Roman"/>
                <a:sym typeface="Times New Roman"/>
              </a:rPr>
              <a:t> exists in three forms:</a:t>
            </a:r>
            <a:endParaRPr sz="3600">
              <a:latin typeface="Times New Roman"/>
              <a:ea typeface="Times New Roman"/>
              <a:cs typeface="Times New Roman"/>
              <a:sym typeface="Times New Roman"/>
            </a:endParaRPr>
          </a:p>
          <a:p>
            <a:pPr indent="-762000" lvl="0" marL="1155700" rtl="0" algn="l">
              <a:spcBef>
                <a:spcPts val="0"/>
              </a:spcBef>
              <a:spcAft>
                <a:spcPts val="0"/>
              </a:spcAft>
              <a:buSzPts val="3000"/>
              <a:buFont typeface="Times New Roman"/>
              <a:buChar char="-"/>
            </a:pPr>
            <a:r>
              <a:rPr lang="en" sz="3000">
                <a:latin typeface="Times New Roman"/>
                <a:ea typeface="Times New Roman"/>
                <a:cs typeface="Times New Roman"/>
                <a:sym typeface="Times New Roman"/>
              </a:rPr>
              <a:t>Ionized/free (50%, active form)</a:t>
            </a:r>
            <a:endParaRPr sz="3000">
              <a:latin typeface="Times New Roman"/>
              <a:ea typeface="Times New Roman"/>
              <a:cs typeface="Times New Roman"/>
              <a:sym typeface="Times New Roman"/>
            </a:endParaRPr>
          </a:p>
          <a:p>
            <a:pPr indent="-762000" lvl="0" marL="1155700" rtl="0" algn="l">
              <a:spcBef>
                <a:spcPts val="0"/>
              </a:spcBef>
              <a:spcAft>
                <a:spcPts val="0"/>
              </a:spcAft>
              <a:buSzPts val="3000"/>
              <a:buFont typeface="Times New Roman"/>
              <a:buChar char="-"/>
            </a:pPr>
            <a:r>
              <a:rPr lang="en" sz="3000">
                <a:latin typeface="Times New Roman"/>
                <a:ea typeface="Times New Roman"/>
                <a:cs typeface="Times New Roman"/>
                <a:sym typeface="Times New Roman"/>
              </a:rPr>
              <a:t>Bound to albumin (41%)</a:t>
            </a:r>
            <a:endParaRPr sz="3000">
              <a:latin typeface="Times New Roman"/>
              <a:ea typeface="Times New Roman"/>
              <a:cs typeface="Times New Roman"/>
              <a:sym typeface="Times New Roman"/>
            </a:endParaRPr>
          </a:p>
          <a:p>
            <a:pPr indent="-762000" lvl="0" marL="1155700" rtl="0" algn="l">
              <a:spcBef>
                <a:spcPts val="0"/>
              </a:spcBef>
              <a:spcAft>
                <a:spcPts val="0"/>
              </a:spcAft>
              <a:buSzPts val="3000"/>
              <a:buFont typeface="Times New Roman"/>
              <a:buChar char="-"/>
            </a:pPr>
            <a:r>
              <a:rPr lang="en" sz="3000">
                <a:latin typeface="Times New Roman"/>
                <a:ea typeface="Times New Roman"/>
                <a:cs typeface="Times New Roman"/>
                <a:sym typeface="Times New Roman"/>
              </a:rPr>
              <a:t>Bound to anions (9%)</a:t>
            </a:r>
            <a:endParaRPr sz="3000">
              <a:latin typeface="Times New Roman"/>
              <a:ea typeface="Times New Roman"/>
              <a:cs typeface="Times New Roman"/>
              <a:sym typeface="Times New Roman"/>
            </a:endParaRPr>
          </a:p>
          <a:p>
            <a:pPr indent="-800100" lvl="0" marL="1155700" rtl="0" algn="l">
              <a:spcBef>
                <a:spcPts val="0"/>
              </a:spcBef>
              <a:spcAft>
                <a:spcPts val="0"/>
              </a:spcAft>
              <a:buClr>
                <a:schemeClr val="dk1"/>
              </a:buClr>
              <a:buSzPts val="3600"/>
              <a:buFont typeface="Times New Roman"/>
              <a:buChar char="●"/>
            </a:pPr>
            <a:r>
              <a:rPr lang="en" sz="3600">
                <a:solidFill>
                  <a:schemeClr val="dk1"/>
                </a:solidFill>
                <a:latin typeface="Times New Roman"/>
                <a:ea typeface="Times New Roman"/>
                <a:cs typeface="Times New Roman"/>
                <a:sym typeface="Times New Roman"/>
              </a:rPr>
              <a:t>Alkalosis → Low ionized Ca</a:t>
            </a:r>
            <a:r>
              <a:rPr baseline="30000" lang="en" sz="3600">
                <a:solidFill>
                  <a:schemeClr val="dk1"/>
                </a:solidFill>
                <a:latin typeface="Times New Roman"/>
                <a:ea typeface="Times New Roman"/>
                <a:cs typeface="Times New Roman"/>
                <a:sym typeface="Times New Roman"/>
              </a:rPr>
              <a:t>2+ </a:t>
            </a:r>
            <a:r>
              <a:rPr lang="en" sz="3600">
                <a:solidFill>
                  <a:schemeClr val="dk1"/>
                </a:solidFill>
                <a:latin typeface="Times New Roman"/>
                <a:ea typeface="Times New Roman"/>
                <a:cs typeface="Times New Roman"/>
                <a:sym typeface="Times New Roman"/>
              </a:rPr>
              <a:t>→ ↑ PTH secretion  </a:t>
            </a:r>
            <a:endParaRPr sz="3600">
              <a:solidFill>
                <a:schemeClr val="dk1"/>
              </a:solidFill>
              <a:latin typeface="Times New Roman"/>
              <a:ea typeface="Times New Roman"/>
              <a:cs typeface="Times New Roman"/>
              <a:sym typeface="Times New Roman"/>
            </a:endParaRPr>
          </a:p>
          <a:p>
            <a:pPr indent="-800100" lvl="0" marL="1155700" rtl="0" algn="l">
              <a:spcBef>
                <a:spcPts val="0"/>
              </a:spcBef>
              <a:spcAft>
                <a:spcPts val="0"/>
              </a:spcAft>
              <a:buClr>
                <a:schemeClr val="dk1"/>
              </a:buClr>
              <a:buSzPts val="3600"/>
              <a:buFont typeface="Times New Roman"/>
              <a:buChar char="●"/>
            </a:pPr>
            <a:r>
              <a:rPr lang="en" sz="3600">
                <a:solidFill>
                  <a:schemeClr val="dk1"/>
                </a:solidFill>
                <a:latin typeface="Times New Roman"/>
                <a:ea typeface="Times New Roman"/>
                <a:cs typeface="Times New Roman"/>
                <a:sym typeface="Times New Roman"/>
              </a:rPr>
              <a:t>Acidosis → High ionized Ca</a:t>
            </a:r>
            <a:r>
              <a:rPr baseline="30000" lang="en" sz="3600">
                <a:solidFill>
                  <a:schemeClr val="dk1"/>
                </a:solidFill>
                <a:latin typeface="Times New Roman"/>
                <a:ea typeface="Times New Roman"/>
                <a:cs typeface="Times New Roman"/>
                <a:sym typeface="Times New Roman"/>
              </a:rPr>
              <a:t>2+</a:t>
            </a:r>
            <a:r>
              <a:rPr lang="en" sz="3600">
                <a:solidFill>
                  <a:schemeClr val="dk1"/>
                </a:solidFill>
                <a:latin typeface="Times New Roman"/>
                <a:ea typeface="Times New Roman"/>
                <a:cs typeface="Times New Roman"/>
                <a:sym typeface="Times New Roman"/>
              </a:rPr>
              <a:t> → ↓ PTH secretion</a:t>
            </a:r>
            <a:endParaRPr sz="3600">
              <a:latin typeface="Times New Roman"/>
              <a:ea typeface="Times New Roman"/>
              <a:cs typeface="Times New Roman"/>
              <a:sym typeface="Times New Roman"/>
            </a:endParaRPr>
          </a:p>
        </p:txBody>
      </p:sp>
      <p:sp>
        <p:nvSpPr>
          <p:cNvPr id="737" name="Google Shape;737;p39"/>
          <p:cNvSpPr/>
          <p:nvPr/>
        </p:nvSpPr>
        <p:spPr>
          <a:xfrm>
            <a:off x="441567" y="2371209"/>
            <a:ext cx="468600" cy="433500"/>
          </a:xfrm>
          <a:prstGeom prst="rect">
            <a:avLst/>
          </a:prstGeom>
          <a:solidFill>
            <a:srgbClr val="F1C232"/>
          </a:solidFill>
          <a:ln cap="flat" cmpd="sng" w="9525">
            <a:solidFill>
              <a:srgbClr val="999999"/>
            </a:solidFill>
            <a:prstDash val="solid"/>
            <a:round/>
            <a:headEnd len="sm" w="sm" type="none"/>
            <a:tailEnd len="sm" w="sm" type="none"/>
          </a:ln>
        </p:spPr>
        <p:txBody>
          <a:bodyPr anchorCtr="0" anchor="ctr" bIns="242350" lIns="242350" spcFirstLastPara="1" rIns="242350" wrap="square" tIns="242350">
            <a:noAutofit/>
          </a:bodyPr>
          <a:lstStyle/>
          <a:p>
            <a:pPr indent="0" lvl="0" marL="0" rtl="0" algn="l">
              <a:spcBef>
                <a:spcPts val="0"/>
              </a:spcBef>
              <a:spcAft>
                <a:spcPts val="0"/>
              </a:spcAft>
              <a:buNone/>
            </a:pPr>
            <a:r>
              <a:t/>
            </a:r>
            <a:endParaRPr sz="1500">
              <a:solidFill>
                <a:srgbClr val="E69138"/>
              </a:solidFill>
            </a:endParaRPr>
          </a:p>
        </p:txBody>
      </p:sp>
      <p:sp>
        <p:nvSpPr>
          <p:cNvPr id="738" name="Google Shape;738;p39"/>
          <p:cNvSpPr txBox="1"/>
          <p:nvPr/>
        </p:nvSpPr>
        <p:spPr>
          <a:xfrm>
            <a:off x="910107" y="2013008"/>
            <a:ext cx="6228000" cy="791700"/>
          </a:xfrm>
          <a:prstGeom prst="rect">
            <a:avLst/>
          </a:prstGeom>
          <a:noFill/>
          <a:ln>
            <a:noFill/>
          </a:ln>
        </p:spPr>
        <p:txBody>
          <a:bodyPr anchorCtr="0" anchor="t" bIns="232200" lIns="232200" spcFirstLastPara="1" rIns="232200" wrap="square" tIns="232200">
            <a:noAutofit/>
          </a:bodyPr>
          <a:lstStyle/>
          <a:p>
            <a:pPr indent="0" lvl="0" marL="0" rtl="0" algn="l">
              <a:spcBef>
                <a:spcPts val="0"/>
              </a:spcBef>
              <a:spcAft>
                <a:spcPts val="0"/>
              </a:spcAft>
              <a:buNone/>
            </a:pPr>
            <a:r>
              <a:rPr lang="en" sz="4600">
                <a:latin typeface="Oswald"/>
                <a:ea typeface="Oswald"/>
                <a:cs typeface="Oswald"/>
                <a:sym typeface="Oswald"/>
              </a:rPr>
              <a:t>Calcium</a:t>
            </a:r>
            <a:endParaRPr sz="4600">
              <a:latin typeface="Oswald"/>
              <a:ea typeface="Oswald"/>
              <a:cs typeface="Oswald"/>
              <a:sym typeface="Oswald"/>
            </a:endParaRPr>
          </a:p>
        </p:txBody>
      </p:sp>
      <p:sp>
        <p:nvSpPr>
          <p:cNvPr id="739" name="Google Shape;739;p39"/>
          <p:cNvSpPr/>
          <p:nvPr/>
        </p:nvSpPr>
        <p:spPr>
          <a:xfrm>
            <a:off x="441567" y="6823238"/>
            <a:ext cx="468600" cy="433500"/>
          </a:xfrm>
          <a:prstGeom prst="rect">
            <a:avLst/>
          </a:prstGeom>
          <a:solidFill>
            <a:srgbClr val="F1C232"/>
          </a:solidFill>
          <a:ln cap="flat" cmpd="sng" w="9525">
            <a:solidFill>
              <a:srgbClr val="999999"/>
            </a:solidFill>
            <a:prstDash val="solid"/>
            <a:round/>
            <a:headEnd len="sm" w="sm" type="none"/>
            <a:tailEnd len="sm" w="sm" type="none"/>
          </a:ln>
        </p:spPr>
        <p:txBody>
          <a:bodyPr anchorCtr="0" anchor="ctr" bIns="242350" lIns="242350" spcFirstLastPara="1" rIns="242350" wrap="square" tIns="242350">
            <a:noAutofit/>
          </a:bodyPr>
          <a:lstStyle/>
          <a:p>
            <a:pPr indent="0" lvl="0" marL="0" rtl="0" algn="l">
              <a:spcBef>
                <a:spcPts val="0"/>
              </a:spcBef>
              <a:spcAft>
                <a:spcPts val="0"/>
              </a:spcAft>
              <a:buNone/>
            </a:pPr>
            <a:r>
              <a:t/>
            </a:r>
            <a:endParaRPr sz="1500">
              <a:solidFill>
                <a:srgbClr val="E69138"/>
              </a:solidFill>
            </a:endParaRPr>
          </a:p>
        </p:txBody>
      </p:sp>
      <p:sp>
        <p:nvSpPr>
          <p:cNvPr id="740" name="Google Shape;740;p39"/>
          <p:cNvSpPr txBox="1"/>
          <p:nvPr/>
        </p:nvSpPr>
        <p:spPr>
          <a:xfrm>
            <a:off x="910107" y="6465038"/>
            <a:ext cx="6228000" cy="791700"/>
          </a:xfrm>
          <a:prstGeom prst="rect">
            <a:avLst/>
          </a:prstGeom>
          <a:noFill/>
          <a:ln>
            <a:noFill/>
          </a:ln>
        </p:spPr>
        <p:txBody>
          <a:bodyPr anchorCtr="0" anchor="t" bIns="232200" lIns="232200" spcFirstLastPara="1" rIns="232200" wrap="square" tIns="232200">
            <a:noAutofit/>
          </a:bodyPr>
          <a:lstStyle/>
          <a:p>
            <a:pPr indent="0" lvl="0" marL="0" rtl="0" algn="l">
              <a:spcBef>
                <a:spcPts val="0"/>
              </a:spcBef>
              <a:spcAft>
                <a:spcPts val="0"/>
              </a:spcAft>
              <a:buNone/>
            </a:pPr>
            <a:r>
              <a:rPr lang="en" sz="4600">
                <a:latin typeface="Oswald"/>
                <a:ea typeface="Oswald"/>
                <a:cs typeface="Oswald"/>
                <a:sym typeface="Oswald"/>
              </a:rPr>
              <a:t>Parathyroid Hormone</a:t>
            </a:r>
            <a:endParaRPr sz="4600">
              <a:latin typeface="Oswald"/>
              <a:ea typeface="Oswald"/>
              <a:cs typeface="Oswald"/>
              <a:sym typeface="Oswald"/>
            </a:endParaRPr>
          </a:p>
        </p:txBody>
      </p:sp>
      <p:sp>
        <p:nvSpPr>
          <p:cNvPr id="741" name="Google Shape;741;p39"/>
          <p:cNvSpPr txBox="1"/>
          <p:nvPr/>
        </p:nvSpPr>
        <p:spPr>
          <a:xfrm>
            <a:off x="187951" y="7228825"/>
            <a:ext cx="8541000" cy="6931800"/>
          </a:xfrm>
          <a:prstGeom prst="rect">
            <a:avLst/>
          </a:prstGeom>
          <a:noFill/>
          <a:ln>
            <a:noFill/>
          </a:ln>
        </p:spPr>
        <p:txBody>
          <a:bodyPr anchorCtr="0" anchor="t" bIns="232200" lIns="232200" spcFirstLastPara="1" rIns="232200" wrap="square" tIns="232200">
            <a:noAutofit/>
          </a:bodyPr>
          <a:lstStyle/>
          <a:p>
            <a:pPr indent="-800100" lvl="0" marL="1155700" rtl="0" algn="l">
              <a:spcBef>
                <a:spcPts val="0"/>
              </a:spcBef>
              <a:spcAft>
                <a:spcPts val="0"/>
              </a:spcAft>
              <a:buSzPts val="3600"/>
              <a:buFont typeface="Times New Roman"/>
              <a:buChar char="●"/>
            </a:pPr>
            <a:r>
              <a:rPr lang="en" sz="3600">
                <a:latin typeface="Times New Roman"/>
                <a:ea typeface="Times New Roman"/>
                <a:cs typeface="Times New Roman"/>
                <a:sym typeface="Times New Roman"/>
              </a:rPr>
              <a:t>Source: </a:t>
            </a:r>
            <a:r>
              <a:rPr lang="en" sz="3600">
                <a:solidFill>
                  <a:schemeClr val="dk1"/>
                </a:solidFill>
                <a:latin typeface="Times New Roman"/>
                <a:ea typeface="Times New Roman"/>
                <a:cs typeface="Times New Roman"/>
                <a:sym typeface="Times New Roman"/>
              </a:rPr>
              <a:t>Parathyroid gland</a:t>
            </a:r>
            <a:endParaRPr sz="3600">
              <a:solidFill>
                <a:schemeClr val="dk1"/>
              </a:solidFill>
              <a:latin typeface="Times New Roman"/>
              <a:ea typeface="Times New Roman"/>
              <a:cs typeface="Times New Roman"/>
              <a:sym typeface="Times New Roman"/>
            </a:endParaRPr>
          </a:p>
          <a:p>
            <a:pPr indent="-800100" lvl="0" marL="1155700" rtl="0" algn="l">
              <a:spcBef>
                <a:spcPts val="0"/>
              </a:spcBef>
              <a:spcAft>
                <a:spcPts val="0"/>
              </a:spcAft>
              <a:buSzPts val="3600"/>
              <a:buFont typeface="Times New Roman"/>
              <a:buChar char="●"/>
            </a:pPr>
            <a:r>
              <a:rPr lang="en" sz="3600">
                <a:latin typeface="Times New Roman"/>
                <a:ea typeface="Times New Roman"/>
                <a:cs typeface="Times New Roman"/>
                <a:sym typeface="Times New Roman"/>
              </a:rPr>
              <a:t>Function:</a:t>
            </a:r>
            <a:endParaRPr sz="3600">
              <a:latin typeface="Times New Roman"/>
              <a:ea typeface="Times New Roman"/>
              <a:cs typeface="Times New Roman"/>
              <a:sym typeface="Times New Roman"/>
            </a:endParaRPr>
          </a:p>
          <a:p>
            <a:pPr indent="-762000" lvl="0" marL="1155700" rtl="0" algn="l">
              <a:spcBef>
                <a:spcPts val="0"/>
              </a:spcBef>
              <a:spcAft>
                <a:spcPts val="0"/>
              </a:spcAft>
              <a:buSzPts val="3000"/>
              <a:buFont typeface="Times New Roman"/>
              <a:buChar char="-"/>
            </a:pPr>
            <a:r>
              <a:rPr lang="en" sz="3000">
                <a:solidFill>
                  <a:schemeClr val="dk1"/>
                </a:solidFill>
                <a:latin typeface="Times New Roman"/>
                <a:ea typeface="Times New Roman"/>
                <a:cs typeface="Times New Roman"/>
                <a:sym typeface="Times New Roman"/>
              </a:rPr>
              <a:t>Increase bone resorption of calcium and phosphate </a:t>
            </a:r>
            <a:endParaRPr sz="3000">
              <a:solidFill>
                <a:schemeClr val="dk1"/>
              </a:solidFill>
              <a:latin typeface="Times New Roman"/>
              <a:ea typeface="Times New Roman"/>
              <a:cs typeface="Times New Roman"/>
              <a:sym typeface="Times New Roman"/>
            </a:endParaRPr>
          </a:p>
          <a:p>
            <a:pPr indent="-762000" lvl="0" marL="1155700" rtl="0" algn="l">
              <a:spcBef>
                <a:spcPts val="0"/>
              </a:spcBef>
              <a:spcAft>
                <a:spcPts val="0"/>
              </a:spcAft>
              <a:buSzPts val="3000"/>
              <a:buFont typeface="Times New Roman"/>
              <a:buChar char="-"/>
            </a:pPr>
            <a:r>
              <a:rPr lang="en" sz="3000">
                <a:solidFill>
                  <a:schemeClr val="dk1"/>
                </a:solidFill>
                <a:latin typeface="Times New Roman"/>
                <a:ea typeface="Times New Roman"/>
                <a:cs typeface="Times New Roman"/>
                <a:sym typeface="Times New Roman"/>
              </a:rPr>
              <a:t>Increase calcium reabsorption from the distal convoluted tubules</a:t>
            </a:r>
            <a:endParaRPr sz="3000">
              <a:solidFill>
                <a:schemeClr val="dk1"/>
              </a:solidFill>
              <a:latin typeface="Times New Roman"/>
              <a:ea typeface="Times New Roman"/>
              <a:cs typeface="Times New Roman"/>
              <a:sym typeface="Times New Roman"/>
            </a:endParaRPr>
          </a:p>
          <a:p>
            <a:pPr indent="-762000" lvl="0" marL="1155700" rtl="0" algn="l">
              <a:spcBef>
                <a:spcPts val="0"/>
              </a:spcBef>
              <a:spcAft>
                <a:spcPts val="0"/>
              </a:spcAft>
              <a:buSzPts val="3000"/>
              <a:buFont typeface="Times New Roman"/>
              <a:buChar char="-"/>
            </a:pPr>
            <a:r>
              <a:rPr lang="en" sz="3000">
                <a:latin typeface="Times New Roman"/>
                <a:ea typeface="Times New Roman"/>
                <a:cs typeface="Times New Roman"/>
                <a:sym typeface="Times New Roman"/>
              </a:rPr>
              <a:t>Decrease Phosphate reabsorption from the proximal convoluted tubules</a:t>
            </a:r>
            <a:endParaRPr sz="3000">
              <a:latin typeface="Times New Roman"/>
              <a:ea typeface="Times New Roman"/>
              <a:cs typeface="Times New Roman"/>
              <a:sym typeface="Times New Roman"/>
            </a:endParaRPr>
          </a:p>
          <a:p>
            <a:pPr indent="-762000" lvl="0" marL="1155700" rtl="0" algn="l">
              <a:spcBef>
                <a:spcPts val="0"/>
              </a:spcBef>
              <a:spcAft>
                <a:spcPts val="0"/>
              </a:spcAft>
              <a:buClr>
                <a:schemeClr val="dk1"/>
              </a:buClr>
              <a:buSzPts val="3000"/>
              <a:buFont typeface="Times New Roman"/>
              <a:buChar char="-"/>
            </a:pPr>
            <a:r>
              <a:rPr lang="en" sz="3000">
                <a:latin typeface="Times New Roman"/>
                <a:ea typeface="Times New Roman"/>
                <a:cs typeface="Times New Roman"/>
                <a:sym typeface="Times New Roman"/>
              </a:rPr>
              <a:t>Increases the production of  1,25 – (OH)</a:t>
            </a:r>
            <a:r>
              <a:rPr baseline="-25000" lang="en" sz="3000">
                <a:latin typeface="Times New Roman"/>
                <a:ea typeface="Times New Roman"/>
                <a:cs typeface="Times New Roman"/>
                <a:sym typeface="Times New Roman"/>
              </a:rPr>
              <a:t>2</a:t>
            </a:r>
            <a:r>
              <a:rPr lang="en" sz="3000">
                <a:latin typeface="Times New Roman"/>
                <a:ea typeface="Times New Roman"/>
                <a:cs typeface="Times New Roman"/>
                <a:sym typeface="Times New Roman"/>
              </a:rPr>
              <a:t> D</a:t>
            </a:r>
            <a:r>
              <a:rPr baseline="-25000" lang="en" sz="3000">
                <a:latin typeface="Times New Roman"/>
                <a:ea typeface="Times New Roman"/>
                <a:cs typeface="Times New Roman"/>
                <a:sym typeface="Times New Roman"/>
              </a:rPr>
              <a:t>3</a:t>
            </a:r>
            <a:r>
              <a:rPr lang="en" sz="3000">
                <a:latin typeface="Times New Roman"/>
                <a:ea typeface="Times New Roman"/>
                <a:cs typeface="Times New Roman"/>
                <a:sym typeface="Times New Roman"/>
              </a:rPr>
              <a:t> by stimulating kidney 1𝛼-Hydroxylase</a:t>
            </a:r>
            <a:endParaRPr sz="3000">
              <a:latin typeface="Times New Roman"/>
              <a:ea typeface="Times New Roman"/>
              <a:cs typeface="Times New Roman"/>
              <a:sym typeface="Times New Roman"/>
            </a:endParaRPr>
          </a:p>
          <a:p>
            <a:pPr indent="-800100" lvl="0" marL="1155700" rtl="0" algn="l">
              <a:spcBef>
                <a:spcPts val="0"/>
              </a:spcBef>
              <a:spcAft>
                <a:spcPts val="0"/>
              </a:spcAft>
              <a:buClr>
                <a:schemeClr val="dk1"/>
              </a:buClr>
              <a:buSzPts val="3600"/>
              <a:buFont typeface="Times New Roman"/>
              <a:buChar char="●"/>
            </a:pPr>
            <a:r>
              <a:rPr lang="en" sz="3600">
                <a:solidFill>
                  <a:schemeClr val="dk1"/>
                </a:solidFill>
                <a:latin typeface="Times New Roman"/>
                <a:ea typeface="Times New Roman"/>
                <a:cs typeface="Times New Roman"/>
                <a:sym typeface="Times New Roman"/>
              </a:rPr>
              <a:t> Regulation: ↓ serum calcium or ↑ serum phosphate → PTH secretion</a:t>
            </a:r>
            <a:endParaRPr sz="3600">
              <a:solidFill>
                <a:schemeClr val="dk1"/>
              </a:solidFill>
              <a:latin typeface="Times New Roman"/>
              <a:ea typeface="Times New Roman"/>
              <a:cs typeface="Times New Roman"/>
              <a:sym typeface="Times New Roman"/>
            </a:endParaRPr>
          </a:p>
        </p:txBody>
      </p:sp>
      <p:pic>
        <p:nvPicPr>
          <p:cNvPr id="742" name="Google Shape;742;p39"/>
          <p:cNvPicPr preferRelativeResize="0"/>
          <p:nvPr/>
        </p:nvPicPr>
        <p:blipFill>
          <a:blip r:embed="rId3">
            <a:alphaModFix/>
          </a:blip>
          <a:stretch>
            <a:fillRect/>
          </a:stretch>
        </p:blipFill>
        <p:spPr>
          <a:xfrm>
            <a:off x="8788246" y="7829847"/>
            <a:ext cx="4530631" cy="3647419"/>
          </a:xfrm>
          <a:prstGeom prst="rect">
            <a:avLst/>
          </a:prstGeom>
          <a:noFill/>
          <a:ln cap="flat" cmpd="sng" w="9525">
            <a:solidFill>
              <a:srgbClr val="000000"/>
            </a:solidFill>
            <a:prstDash val="solid"/>
            <a:round/>
            <a:headEnd len="sm" w="sm" type="none"/>
            <a:tailEnd len="sm" w="sm" type="none"/>
          </a:ln>
        </p:spPr>
      </p:pic>
      <p:sp>
        <p:nvSpPr>
          <p:cNvPr id="743" name="Google Shape;743;p39"/>
          <p:cNvSpPr/>
          <p:nvPr/>
        </p:nvSpPr>
        <p:spPr>
          <a:xfrm>
            <a:off x="441567" y="14503365"/>
            <a:ext cx="468600" cy="433500"/>
          </a:xfrm>
          <a:prstGeom prst="rect">
            <a:avLst/>
          </a:prstGeom>
          <a:solidFill>
            <a:srgbClr val="F1C232"/>
          </a:solidFill>
          <a:ln cap="flat" cmpd="sng" w="9525">
            <a:solidFill>
              <a:srgbClr val="999999"/>
            </a:solidFill>
            <a:prstDash val="solid"/>
            <a:round/>
            <a:headEnd len="sm" w="sm" type="none"/>
            <a:tailEnd len="sm" w="sm" type="none"/>
          </a:ln>
        </p:spPr>
        <p:txBody>
          <a:bodyPr anchorCtr="0" anchor="ctr" bIns="242350" lIns="242350" spcFirstLastPara="1" rIns="242350" wrap="square" tIns="242350">
            <a:noAutofit/>
          </a:bodyPr>
          <a:lstStyle/>
          <a:p>
            <a:pPr indent="0" lvl="0" marL="0" rtl="0" algn="l">
              <a:spcBef>
                <a:spcPts val="0"/>
              </a:spcBef>
              <a:spcAft>
                <a:spcPts val="0"/>
              </a:spcAft>
              <a:buNone/>
            </a:pPr>
            <a:r>
              <a:t/>
            </a:r>
            <a:endParaRPr sz="1500">
              <a:solidFill>
                <a:srgbClr val="E69138"/>
              </a:solidFill>
            </a:endParaRPr>
          </a:p>
        </p:txBody>
      </p:sp>
      <p:sp>
        <p:nvSpPr>
          <p:cNvPr id="744" name="Google Shape;744;p39"/>
          <p:cNvSpPr txBox="1"/>
          <p:nvPr/>
        </p:nvSpPr>
        <p:spPr>
          <a:xfrm>
            <a:off x="748850" y="14160636"/>
            <a:ext cx="6550500" cy="699600"/>
          </a:xfrm>
          <a:prstGeom prst="rect">
            <a:avLst/>
          </a:prstGeom>
          <a:noFill/>
          <a:ln>
            <a:noFill/>
          </a:ln>
        </p:spPr>
        <p:txBody>
          <a:bodyPr anchorCtr="0" anchor="t" bIns="232200" lIns="232200" spcFirstLastPara="1" rIns="232200" wrap="square" tIns="232200">
            <a:noAutofit/>
          </a:bodyPr>
          <a:lstStyle/>
          <a:p>
            <a:pPr indent="0" lvl="0" marL="0" rtl="0" algn="l">
              <a:spcBef>
                <a:spcPts val="0"/>
              </a:spcBef>
              <a:spcAft>
                <a:spcPts val="0"/>
              </a:spcAft>
              <a:buNone/>
            </a:pPr>
            <a:r>
              <a:rPr lang="en" sz="4600">
                <a:latin typeface="Oswald"/>
                <a:ea typeface="Oswald"/>
                <a:cs typeface="Oswald"/>
                <a:sym typeface="Oswald"/>
              </a:rPr>
              <a:t>Calcitonin</a:t>
            </a:r>
            <a:endParaRPr sz="4600">
              <a:latin typeface="Oswald"/>
              <a:ea typeface="Oswald"/>
              <a:cs typeface="Oswald"/>
              <a:sym typeface="Oswald"/>
            </a:endParaRPr>
          </a:p>
        </p:txBody>
      </p:sp>
      <p:sp>
        <p:nvSpPr>
          <p:cNvPr id="745" name="Google Shape;745;p39"/>
          <p:cNvSpPr txBox="1"/>
          <p:nvPr/>
        </p:nvSpPr>
        <p:spPr>
          <a:xfrm>
            <a:off x="188026" y="14942483"/>
            <a:ext cx="12204600" cy="2669400"/>
          </a:xfrm>
          <a:prstGeom prst="rect">
            <a:avLst/>
          </a:prstGeom>
          <a:noFill/>
          <a:ln>
            <a:noFill/>
          </a:ln>
        </p:spPr>
        <p:txBody>
          <a:bodyPr anchorCtr="0" anchor="t" bIns="232200" lIns="232200" spcFirstLastPara="1" rIns="232200" wrap="square" tIns="232200">
            <a:noAutofit/>
          </a:bodyPr>
          <a:lstStyle/>
          <a:p>
            <a:pPr indent="-800100" lvl="0" marL="1155700" rtl="0" algn="l">
              <a:spcBef>
                <a:spcPts val="0"/>
              </a:spcBef>
              <a:spcAft>
                <a:spcPts val="0"/>
              </a:spcAft>
              <a:buSzPts val="3600"/>
              <a:buFont typeface="Times New Roman"/>
              <a:buChar char="●"/>
            </a:pPr>
            <a:r>
              <a:rPr lang="en" sz="3600">
                <a:latin typeface="Times New Roman"/>
                <a:ea typeface="Times New Roman"/>
                <a:cs typeface="Times New Roman"/>
                <a:sym typeface="Times New Roman"/>
              </a:rPr>
              <a:t>Source: </a:t>
            </a:r>
            <a:r>
              <a:rPr lang="en" sz="3600">
                <a:solidFill>
                  <a:schemeClr val="dk1"/>
                </a:solidFill>
                <a:latin typeface="Times New Roman"/>
                <a:ea typeface="Times New Roman"/>
                <a:cs typeface="Times New Roman"/>
                <a:sym typeface="Times New Roman"/>
              </a:rPr>
              <a:t>parafollicular cells (C cells) of the thyroid gland</a:t>
            </a:r>
            <a:endParaRPr sz="3600">
              <a:solidFill>
                <a:schemeClr val="dk1"/>
              </a:solidFill>
              <a:latin typeface="Times New Roman"/>
              <a:ea typeface="Times New Roman"/>
              <a:cs typeface="Times New Roman"/>
              <a:sym typeface="Times New Roman"/>
            </a:endParaRPr>
          </a:p>
          <a:p>
            <a:pPr indent="-800100" lvl="0" marL="1155700" rtl="0" algn="l">
              <a:spcBef>
                <a:spcPts val="0"/>
              </a:spcBef>
              <a:spcAft>
                <a:spcPts val="0"/>
              </a:spcAft>
              <a:buSzPts val="3600"/>
              <a:buFont typeface="Times New Roman"/>
              <a:buChar char="●"/>
            </a:pPr>
            <a:r>
              <a:rPr lang="en" sz="3600">
                <a:latin typeface="Times New Roman"/>
                <a:ea typeface="Times New Roman"/>
                <a:cs typeface="Times New Roman"/>
                <a:sym typeface="Times New Roman"/>
              </a:rPr>
              <a:t>Function:</a:t>
            </a:r>
            <a:endParaRPr sz="3600">
              <a:latin typeface="Times New Roman"/>
              <a:ea typeface="Times New Roman"/>
              <a:cs typeface="Times New Roman"/>
              <a:sym typeface="Times New Roman"/>
            </a:endParaRPr>
          </a:p>
          <a:p>
            <a:pPr indent="-762000" lvl="0" marL="1155700" rtl="0" algn="l">
              <a:spcBef>
                <a:spcPts val="0"/>
              </a:spcBef>
              <a:spcAft>
                <a:spcPts val="0"/>
              </a:spcAft>
              <a:buClr>
                <a:schemeClr val="dk1"/>
              </a:buClr>
              <a:buSzPts val="3000"/>
              <a:buFont typeface="Times New Roman"/>
              <a:buChar char="-"/>
            </a:pPr>
            <a:r>
              <a:rPr lang="en" sz="3000">
                <a:solidFill>
                  <a:schemeClr val="dk1"/>
                </a:solidFill>
                <a:latin typeface="Times New Roman"/>
                <a:ea typeface="Times New Roman"/>
                <a:cs typeface="Times New Roman"/>
                <a:sym typeface="Times New Roman"/>
              </a:rPr>
              <a:t>Decrease bone resorption of calcium </a:t>
            </a:r>
            <a:r>
              <a:rPr lang="en" sz="2500">
                <a:solidFill>
                  <a:schemeClr val="dk1"/>
                </a:solidFill>
                <a:latin typeface="Times New Roman"/>
                <a:ea typeface="Times New Roman"/>
                <a:cs typeface="Times New Roman"/>
                <a:sym typeface="Times New Roman"/>
              </a:rPr>
              <a:t>(Calcitonin opposes actions of PTH)</a:t>
            </a:r>
            <a:endParaRPr sz="2500">
              <a:solidFill>
                <a:schemeClr val="dk1"/>
              </a:solidFill>
              <a:latin typeface="Times New Roman"/>
              <a:ea typeface="Times New Roman"/>
              <a:cs typeface="Times New Roman"/>
              <a:sym typeface="Times New Roman"/>
            </a:endParaRPr>
          </a:p>
          <a:p>
            <a:pPr indent="-800100" lvl="0" marL="1155700" rtl="0" algn="l">
              <a:spcBef>
                <a:spcPts val="0"/>
              </a:spcBef>
              <a:spcAft>
                <a:spcPts val="0"/>
              </a:spcAft>
              <a:buClr>
                <a:schemeClr val="dk1"/>
              </a:buClr>
              <a:buSzPts val="3600"/>
              <a:buFont typeface="Times New Roman"/>
              <a:buChar char="●"/>
            </a:pPr>
            <a:r>
              <a:rPr lang="en" sz="3600">
                <a:solidFill>
                  <a:schemeClr val="dk1"/>
                </a:solidFill>
                <a:latin typeface="Times New Roman"/>
                <a:ea typeface="Times New Roman"/>
                <a:cs typeface="Times New Roman"/>
                <a:sym typeface="Times New Roman"/>
              </a:rPr>
              <a:t>Regulation: ↑ serum calcium → Calcitonin secretion</a:t>
            </a:r>
            <a:endParaRPr sz="3600">
              <a:solidFill>
                <a:schemeClr val="dk1"/>
              </a:solidFill>
              <a:latin typeface="Times New Roman"/>
              <a:ea typeface="Times New Roman"/>
              <a:cs typeface="Times New Roman"/>
              <a:sym typeface="Times New Roman"/>
            </a:endParaRPr>
          </a:p>
        </p:txBody>
      </p:sp>
      <p:sp>
        <p:nvSpPr>
          <p:cNvPr id="746" name="Google Shape;746;p39"/>
          <p:cNvSpPr txBox="1"/>
          <p:nvPr/>
        </p:nvSpPr>
        <p:spPr>
          <a:xfrm>
            <a:off x="52729" y="397800"/>
            <a:ext cx="603900" cy="699600"/>
          </a:xfrm>
          <a:prstGeom prst="rect">
            <a:avLst/>
          </a:prstGeom>
          <a:noFill/>
          <a:ln>
            <a:noFill/>
          </a:ln>
        </p:spPr>
        <p:txBody>
          <a:bodyPr anchorCtr="0" anchor="t" bIns="58200" lIns="58200" spcFirstLastPara="1" rIns="58200" wrap="square" tIns="58200">
            <a:noAutofit/>
          </a:bodyPr>
          <a:lstStyle/>
          <a:p>
            <a:pPr indent="0" lvl="0" marL="0" rtl="0" algn="l">
              <a:spcBef>
                <a:spcPts val="0"/>
              </a:spcBef>
              <a:spcAft>
                <a:spcPts val="0"/>
              </a:spcAft>
              <a:buNone/>
            </a:pPr>
            <a:r>
              <a:rPr lang="en" sz="3600">
                <a:solidFill>
                  <a:srgbClr val="FFFFFF"/>
                </a:solidFill>
                <a:latin typeface="Oswald"/>
                <a:ea typeface="Oswald"/>
                <a:cs typeface="Oswald"/>
                <a:sym typeface="Oswald"/>
              </a:rPr>
              <a:t>14</a:t>
            </a:r>
            <a:endParaRPr sz="3600">
              <a:solidFill>
                <a:srgbClr val="FFFFFF"/>
              </a:solidFill>
              <a:latin typeface="Oswald"/>
              <a:ea typeface="Oswald"/>
              <a:cs typeface="Oswald"/>
              <a:sym typeface="Oswald"/>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50" name="Shape 750"/>
        <p:cNvGrpSpPr/>
        <p:nvPr/>
      </p:nvGrpSpPr>
      <p:grpSpPr>
        <a:xfrm>
          <a:off x="0" y="0"/>
          <a:ext cx="0" cy="0"/>
          <a:chOff x="0" y="0"/>
          <a:chExt cx="0" cy="0"/>
        </a:xfrm>
      </p:grpSpPr>
      <p:sp>
        <p:nvSpPr>
          <p:cNvPr id="751" name="Google Shape;751;p40"/>
          <p:cNvSpPr/>
          <p:nvPr/>
        </p:nvSpPr>
        <p:spPr>
          <a:xfrm>
            <a:off x="0" y="370466"/>
            <a:ext cx="11331900" cy="699600"/>
          </a:xfrm>
          <a:prstGeom prst="rect">
            <a:avLst/>
          </a:prstGeom>
          <a:solidFill>
            <a:srgbClr val="F1C232"/>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752" name="Google Shape;752;p40"/>
          <p:cNvSpPr/>
          <p:nvPr/>
        </p:nvSpPr>
        <p:spPr>
          <a:xfrm>
            <a:off x="656616" y="370511"/>
            <a:ext cx="273300" cy="699600"/>
          </a:xfrm>
          <a:prstGeom prst="rect">
            <a:avLst/>
          </a:prstGeom>
          <a:solidFill>
            <a:srgbClr val="FFFFFF"/>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753" name="Google Shape;753;p40"/>
          <p:cNvSpPr txBox="1"/>
          <p:nvPr/>
        </p:nvSpPr>
        <p:spPr>
          <a:xfrm>
            <a:off x="11409324" y="360125"/>
            <a:ext cx="3652800" cy="964200"/>
          </a:xfrm>
          <a:prstGeom prst="rect">
            <a:avLst/>
          </a:prstGeom>
          <a:noFill/>
          <a:ln>
            <a:noFill/>
          </a:ln>
        </p:spPr>
        <p:txBody>
          <a:bodyPr anchorCtr="0" anchor="t" bIns="58200" lIns="58200" spcFirstLastPara="1" rIns="58200" wrap="square" tIns="58200">
            <a:noAutofit/>
          </a:bodyPr>
          <a:lstStyle/>
          <a:p>
            <a:pPr indent="0" lvl="0" marL="0" rtl="0" algn="l">
              <a:spcBef>
                <a:spcPts val="0"/>
              </a:spcBef>
              <a:spcAft>
                <a:spcPts val="0"/>
              </a:spcAft>
              <a:buNone/>
            </a:pPr>
            <a:r>
              <a:rPr lang="en" sz="3500">
                <a:latin typeface="Oswald"/>
                <a:ea typeface="Oswald"/>
                <a:cs typeface="Oswald"/>
                <a:sym typeface="Oswald"/>
              </a:rPr>
              <a:t>Lecture Nine </a:t>
            </a:r>
            <a:endParaRPr sz="3500">
              <a:latin typeface="Oswald"/>
              <a:ea typeface="Oswald"/>
              <a:cs typeface="Oswald"/>
              <a:sym typeface="Oswald"/>
            </a:endParaRPr>
          </a:p>
        </p:txBody>
      </p:sp>
      <p:sp>
        <p:nvSpPr>
          <p:cNvPr id="754" name="Google Shape;754;p40"/>
          <p:cNvSpPr txBox="1"/>
          <p:nvPr/>
        </p:nvSpPr>
        <p:spPr>
          <a:xfrm>
            <a:off x="929925" y="370476"/>
            <a:ext cx="11277600" cy="69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3200">
                <a:solidFill>
                  <a:srgbClr val="FFFFFF"/>
                </a:solidFill>
                <a:latin typeface="Oswald"/>
                <a:ea typeface="Oswald"/>
                <a:cs typeface="Oswald"/>
                <a:sym typeface="Oswald"/>
              </a:rPr>
              <a:t>HYPO AND HYPERPARATHYROIDISM</a:t>
            </a:r>
            <a:endParaRPr sz="3200">
              <a:solidFill>
                <a:srgbClr val="FFFFFF"/>
              </a:solidFill>
              <a:latin typeface="Oswald"/>
              <a:ea typeface="Oswald"/>
              <a:cs typeface="Oswald"/>
              <a:sym typeface="Oswald"/>
            </a:endParaRPr>
          </a:p>
        </p:txBody>
      </p:sp>
      <p:pic>
        <p:nvPicPr>
          <p:cNvPr id="755" name="Google Shape;755;p40"/>
          <p:cNvPicPr preferRelativeResize="0"/>
          <p:nvPr/>
        </p:nvPicPr>
        <p:blipFill>
          <a:blip r:embed="rId3">
            <a:alphaModFix/>
          </a:blip>
          <a:stretch>
            <a:fillRect/>
          </a:stretch>
        </p:blipFill>
        <p:spPr>
          <a:xfrm>
            <a:off x="8198861" y="7267825"/>
            <a:ext cx="5162950" cy="5352526"/>
          </a:xfrm>
          <a:prstGeom prst="rect">
            <a:avLst/>
          </a:prstGeom>
          <a:noFill/>
          <a:ln>
            <a:noFill/>
          </a:ln>
        </p:spPr>
      </p:pic>
      <p:sp>
        <p:nvSpPr>
          <p:cNvPr id="756" name="Google Shape;756;p40"/>
          <p:cNvSpPr txBox="1"/>
          <p:nvPr/>
        </p:nvSpPr>
        <p:spPr>
          <a:xfrm>
            <a:off x="667115" y="1324330"/>
            <a:ext cx="5884500" cy="924000"/>
          </a:xfrm>
          <a:prstGeom prst="rect">
            <a:avLst/>
          </a:prstGeom>
          <a:noFill/>
          <a:ln>
            <a:noFill/>
          </a:ln>
        </p:spPr>
        <p:txBody>
          <a:bodyPr anchorCtr="0" anchor="t" bIns="242375" lIns="242375" spcFirstLastPara="1" rIns="242375" wrap="square" tIns="242375">
            <a:noAutofit/>
          </a:bodyPr>
          <a:lstStyle/>
          <a:p>
            <a:pPr indent="0" lvl="0" marL="0" rtl="0" algn="l">
              <a:spcBef>
                <a:spcPts val="0"/>
              </a:spcBef>
              <a:spcAft>
                <a:spcPts val="0"/>
              </a:spcAft>
              <a:buNone/>
            </a:pPr>
            <a:r>
              <a:rPr lang="en" sz="3600">
                <a:solidFill>
                  <a:srgbClr val="F1C232"/>
                </a:solidFill>
                <a:latin typeface="Oswald"/>
                <a:ea typeface="Oswald"/>
                <a:cs typeface="Oswald"/>
                <a:sym typeface="Oswald"/>
              </a:rPr>
              <a:t>SUMMARY</a:t>
            </a:r>
            <a:endParaRPr sz="3600">
              <a:solidFill>
                <a:srgbClr val="F1C232"/>
              </a:solidFill>
              <a:latin typeface="Merriweather"/>
              <a:ea typeface="Merriweather"/>
              <a:cs typeface="Merriweather"/>
              <a:sym typeface="Merriweather"/>
            </a:endParaRPr>
          </a:p>
          <a:p>
            <a:pPr indent="0" lvl="0" marL="0" rtl="0" algn="l">
              <a:spcBef>
                <a:spcPts val="0"/>
              </a:spcBef>
              <a:spcAft>
                <a:spcPts val="0"/>
              </a:spcAft>
              <a:buClr>
                <a:srgbClr val="000000"/>
              </a:buClr>
              <a:buSzPts val="700"/>
              <a:buFont typeface="Arial"/>
              <a:buNone/>
            </a:pPr>
            <a:r>
              <a:t/>
            </a:r>
            <a:endParaRPr sz="3600">
              <a:solidFill>
                <a:srgbClr val="F1C232"/>
              </a:solidFill>
              <a:latin typeface="Merriweather"/>
              <a:ea typeface="Merriweather"/>
              <a:cs typeface="Merriweather"/>
              <a:sym typeface="Merriweather"/>
            </a:endParaRPr>
          </a:p>
        </p:txBody>
      </p:sp>
      <p:sp>
        <p:nvSpPr>
          <p:cNvPr id="757" name="Google Shape;757;p40"/>
          <p:cNvSpPr/>
          <p:nvPr/>
        </p:nvSpPr>
        <p:spPr>
          <a:xfrm>
            <a:off x="188036" y="1569550"/>
            <a:ext cx="468600" cy="433500"/>
          </a:xfrm>
          <a:prstGeom prst="rect">
            <a:avLst/>
          </a:prstGeom>
          <a:solidFill>
            <a:srgbClr val="F1C232"/>
          </a:solidFill>
          <a:ln cap="flat" cmpd="sng" w="9525">
            <a:solidFill>
              <a:srgbClr val="999999"/>
            </a:solidFill>
            <a:prstDash val="solid"/>
            <a:round/>
            <a:headEnd len="sm" w="sm" type="none"/>
            <a:tailEnd len="sm" w="sm" type="none"/>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p>
        </p:txBody>
      </p:sp>
      <p:sp>
        <p:nvSpPr>
          <p:cNvPr id="758" name="Google Shape;758;p40"/>
          <p:cNvSpPr/>
          <p:nvPr/>
        </p:nvSpPr>
        <p:spPr>
          <a:xfrm>
            <a:off x="4673588" y="2248325"/>
            <a:ext cx="4858200" cy="1161600"/>
          </a:xfrm>
          <a:prstGeom prst="roundRect">
            <a:avLst>
              <a:gd fmla="val 16667" name="adj"/>
            </a:avLst>
          </a:prstGeom>
          <a:solidFill>
            <a:srgbClr val="FFF2CC"/>
          </a:solid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4000">
                <a:solidFill>
                  <a:srgbClr val="F1C232"/>
                </a:solidFill>
                <a:latin typeface="Oswald"/>
                <a:ea typeface="Oswald"/>
                <a:cs typeface="Oswald"/>
                <a:sym typeface="Oswald"/>
              </a:rPr>
              <a:t>Total body calcium </a:t>
            </a:r>
            <a:endParaRPr sz="4000">
              <a:solidFill>
                <a:srgbClr val="F1C232"/>
              </a:solidFill>
              <a:latin typeface="Oswald"/>
              <a:ea typeface="Oswald"/>
              <a:cs typeface="Oswald"/>
              <a:sym typeface="Oswald"/>
            </a:endParaRPr>
          </a:p>
          <a:p>
            <a:pPr indent="0" lvl="0" marL="0" rtl="0" algn="ctr">
              <a:spcBef>
                <a:spcPts val="0"/>
              </a:spcBef>
              <a:spcAft>
                <a:spcPts val="0"/>
              </a:spcAft>
              <a:buClr>
                <a:schemeClr val="dk1"/>
              </a:buClr>
              <a:buSzPts val="1100"/>
              <a:buFont typeface="Arial"/>
              <a:buNone/>
            </a:pPr>
            <a:r>
              <a:rPr lang="en" sz="2600">
                <a:latin typeface="Times New Roman"/>
                <a:ea typeface="Times New Roman"/>
                <a:cs typeface="Times New Roman"/>
                <a:sym typeface="Times New Roman"/>
              </a:rPr>
              <a:t>Approximately 1000 grams</a:t>
            </a:r>
            <a:endParaRPr sz="2600">
              <a:latin typeface="Times New Roman"/>
              <a:ea typeface="Times New Roman"/>
              <a:cs typeface="Times New Roman"/>
              <a:sym typeface="Times New Roman"/>
            </a:endParaRPr>
          </a:p>
        </p:txBody>
      </p:sp>
      <p:sp>
        <p:nvSpPr>
          <p:cNvPr id="759" name="Google Shape;759;p40"/>
          <p:cNvSpPr/>
          <p:nvPr/>
        </p:nvSpPr>
        <p:spPr>
          <a:xfrm>
            <a:off x="1538318" y="3800223"/>
            <a:ext cx="2134200" cy="670500"/>
          </a:xfrm>
          <a:prstGeom prst="roundRect">
            <a:avLst>
              <a:gd fmla="val 16667" name="adj"/>
            </a:avLst>
          </a:prstGeom>
          <a:solidFill>
            <a:srgbClr val="FFF2C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200">
                <a:latin typeface="Times New Roman"/>
                <a:ea typeface="Times New Roman"/>
                <a:cs typeface="Times New Roman"/>
                <a:sym typeface="Times New Roman"/>
              </a:rPr>
              <a:t>Bone (99%)</a:t>
            </a:r>
            <a:endParaRPr b="1" sz="2200">
              <a:latin typeface="Times New Roman"/>
              <a:ea typeface="Times New Roman"/>
              <a:cs typeface="Times New Roman"/>
              <a:sym typeface="Times New Roman"/>
            </a:endParaRPr>
          </a:p>
        </p:txBody>
      </p:sp>
      <p:sp>
        <p:nvSpPr>
          <p:cNvPr id="760" name="Google Shape;760;p40"/>
          <p:cNvSpPr/>
          <p:nvPr/>
        </p:nvSpPr>
        <p:spPr>
          <a:xfrm>
            <a:off x="9589475" y="3800225"/>
            <a:ext cx="2790000" cy="670500"/>
          </a:xfrm>
          <a:prstGeom prst="roundRect">
            <a:avLst>
              <a:gd fmla="val 16667" name="adj"/>
            </a:avLst>
          </a:prstGeom>
          <a:solidFill>
            <a:srgbClr val="FFF2C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200">
                <a:latin typeface="Times New Roman"/>
                <a:ea typeface="Times New Roman"/>
                <a:cs typeface="Times New Roman"/>
                <a:sym typeface="Times New Roman"/>
              </a:rPr>
              <a:t>Non-bone (1%)</a:t>
            </a:r>
            <a:endParaRPr sz="2200">
              <a:latin typeface="Times New Roman"/>
              <a:ea typeface="Times New Roman"/>
              <a:cs typeface="Times New Roman"/>
              <a:sym typeface="Times New Roman"/>
            </a:endParaRPr>
          </a:p>
        </p:txBody>
      </p:sp>
      <p:cxnSp>
        <p:nvCxnSpPr>
          <p:cNvPr id="761" name="Google Shape;761;p40"/>
          <p:cNvCxnSpPr>
            <a:stCxn id="758" idx="2"/>
            <a:endCxn id="759" idx="0"/>
          </p:cNvCxnSpPr>
          <p:nvPr/>
        </p:nvCxnSpPr>
        <p:spPr>
          <a:xfrm rot="5400000">
            <a:off x="4658888" y="1356425"/>
            <a:ext cx="390300" cy="4497300"/>
          </a:xfrm>
          <a:prstGeom prst="bentConnector3">
            <a:avLst>
              <a:gd fmla="val 50000" name="adj1"/>
            </a:avLst>
          </a:prstGeom>
          <a:noFill/>
          <a:ln cap="flat" cmpd="sng" w="19050">
            <a:solidFill>
              <a:schemeClr val="dk2"/>
            </a:solidFill>
            <a:prstDash val="solid"/>
            <a:round/>
            <a:headEnd len="med" w="med" type="none"/>
            <a:tailEnd len="med" w="med" type="none"/>
          </a:ln>
        </p:spPr>
      </p:cxnSp>
      <p:cxnSp>
        <p:nvCxnSpPr>
          <p:cNvPr id="762" name="Google Shape;762;p40"/>
          <p:cNvCxnSpPr>
            <a:stCxn id="758" idx="2"/>
            <a:endCxn id="760" idx="0"/>
          </p:cNvCxnSpPr>
          <p:nvPr/>
        </p:nvCxnSpPr>
        <p:spPr>
          <a:xfrm flipH="1" rot="-5400000">
            <a:off x="8848388" y="1664225"/>
            <a:ext cx="390300" cy="3881700"/>
          </a:xfrm>
          <a:prstGeom prst="bentConnector3">
            <a:avLst>
              <a:gd fmla="val 50000" name="adj1"/>
            </a:avLst>
          </a:prstGeom>
          <a:noFill/>
          <a:ln cap="flat" cmpd="sng" w="19050">
            <a:solidFill>
              <a:schemeClr val="dk2"/>
            </a:solidFill>
            <a:prstDash val="solid"/>
            <a:round/>
            <a:headEnd len="med" w="med" type="none"/>
            <a:tailEnd len="med" w="med" type="none"/>
          </a:ln>
        </p:spPr>
      </p:cxnSp>
      <p:sp>
        <p:nvSpPr>
          <p:cNvPr id="763" name="Google Shape;763;p40"/>
          <p:cNvSpPr/>
          <p:nvPr/>
        </p:nvSpPr>
        <p:spPr>
          <a:xfrm>
            <a:off x="338920" y="4732573"/>
            <a:ext cx="2134200" cy="670500"/>
          </a:xfrm>
          <a:prstGeom prst="roundRect">
            <a:avLst>
              <a:gd fmla="val 16667" name="adj"/>
            </a:avLst>
          </a:prstGeom>
          <a:solidFill>
            <a:srgbClr val="FFF2C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200">
                <a:latin typeface="Times New Roman"/>
                <a:ea typeface="Times New Roman"/>
                <a:cs typeface="Times New Roman"/>
                <a:sym typeface="Times New Roman"/>
              </a:rPr>
              <a:t>Crystalline form (99%)</a:t>
            </a:r>
            <a:endParaRPr b="1" sz="2200">
              <a:latin typeface="Times New Roman"/>
              <a:ea typeface="Times New Roman"/>
              <a:cs typeface="Times New Roman"/>
              <a:sym typeface="Times New Roman"/>
            </a:endParaRPr>
          </a:p>
        </p:txBody>
      </p:sp>
      <p:cxnSp>
        <p:nvCxnSpPr>
          <p:cNvPr id="764" name="Google Shape;764;p40"/>
          <p:cNvCxnSpPr>
            <a:stCxn id="759" idx="2"/>
            <a:endCxn id="763" idx="0"/>
          </p:cNvCxnSpPr>
          <p:nvPr/>
        </p:nvCxnSpPr>
        <p:spPr>
          <a:xfrm rot="5400000">
            <a:off x="1874768" y="4001973"/>
            <a:ext cx="261900" cy="1199400"/>
          </a:xfrm>
          <a:prstGeom prst="bentConnector3">
            <a:avLst>
              <a:gd fmla="val 49990" name="adj1"/>
            </a:avLst>
          </a:prstGeom>
          <a:noFill/>
          <a:ln cap="flat" cmpd="sng" w="19050">
            <a:solidFill>
              <a:schemeClr val="dk2"/>
            </a:solidFill>
            <a:prstDash val="solid"/>
            <a:round/>
            <a:headEnd len="med" w="med" type="none"/>
            <a:tailEnd len="med" w="med" type="none"/>
          </a:ln>
        </p:spPr>
      </p:cxnSp>
      <p:sp>
        <p:nvSpPr>
          <p:cNvPr id="765" name="Google Shape;765;p40"/>
          <p:cNvSpPr/>
          <p:nvPr/>
        </p:nvSpPr>
        <p:spPr>
          <a:xfrm>
            <a:off x="2737718" y="4732573"/>
            <a:ext cx="2134200" cy="670500"/>
          </a:xfrm>
          <a:prstGeom prst="roundRect">
            <a:avLst>
              <a:gd fmla="val 16667" name="adj"/>
            </a:avLst>
          </a:prstGeom>
          <a:solidFill>
            <a:srgbClr val="FFF2C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200">
                <a:latin typeface="Times New Roman"/>
                <a:ea typeface="Times New Roman"/>
                <a:cs typeface="Times New Roman"/>
                <a:sym typeface="Times New Roman"/>
              </a:rPr>
              <a:t>Bone fluid</a:t>
            </a:r>
            <a:endParaRPr b="1" sz="2200">
              <a:latin typeface="Times New Roman"/>
              <a:ea typeface="Times New Roman"/>
              <a:cs typeface="Times New Roman"/>
              <a:sym typeface="Times New Roman"/>
            </a:endParaRPr>
          </a:p>
        </p:txBody>
      </p:sp>
      <p:cxnSp>
        <p:nvCxnSpPr>
          <p:cNvPr id="766" name="Google Shape;766;p40"/>
          <p:cNvCxnSpPr>
            <a:stCxn id="759" idx="2"/>
            <a:endCxn id="765" idx="0"/>
          </p:cNvCxnSpPr>
          <p:nvPr/>
        </p:nvCxnSpPr>
        <p:spPr>
          <a:xfrm flipH="1" rot="-5400000">
            <a:off x="3074168" y="4001973"/>
            <a:ext cx="261900" cy="1199400"/>
          </a:xfrm>
          <a:prstGeom prst="bentConnector3">
            <a:avLst>
              <a:gd fmla="val 49990" name="adj1"/>
            </a:avLst>
          </a:prstGeom>
          <a:noFill/>
          <a:ln cap="flat" cmpd="sng" w="19050">
            <a:solidFill>
              <a:schemeClr val="dk2"/>
            </a:solidFill>
            <a:prstDash val="solid"/>
            <a:round/>
            <a:headEnd len="med" w="med" type="none"/>
            <a:tailEnd len="med" w="med" type="none"/>
          </a:ln>
        </p:spPr>
      </p:cxnSp>
      <p:sp>
        <p:nvSpPr>
          <p:cNvPr id="767" name="Google Shape;767;p40"/>
          <p:cNvSpPr/>
          <p:nvPr/>
        </p:nvSpPr>
        <p:spPr>
          <a:xfrm>
            <a:off x="11623893" y="4732586"/>
            <a:ext cx="2134200" cy="670500"/>
          </a:xfrm>
          <a:prstGeom prst="roundRect">
            <a:avLst>
              <a:gd fmla="val 16667" name="adj"/>
            </a:avLst>
          </a:prstGeom>
          <a:solidFill>
            <a:srgbClr val="FFF2C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200">
                <a:latin typeface="Times New Roman"/>
                <a:ea typeface="Times New Roman"/>
                <a:cs typeface="Times New Roman"/>
                <a:sym typeface="Times New Roman"/>
              </a:rPr>
              <a:t>Intracellular</a:t>
            </a:r>
            <a:endParaRPr b="1" sz="2200">
              <a:latin typeface="Times New Roman"/>
              <a:ea typeface="Times New Roman"/>
              <a:cs typeface="Times New Roman"/>
              <a:sym typeface="Times New Roman"/>
            </a:endParaRPr>
          </a:p>
        </p:txBody>
      </p:sp>
      <p:cxnSp>
        <p:nvCxnSpPr>
          <p:cNvPr id="768" name="Google Shape;768;p40"/>
          <p:cNvCxnSpPr>
            <a:stCxn id="760" idx="2"/>
            <a:endCxn id="767" idx="0"/>
          </p:cNvCxnSpPr>
          <p:nvPr/>
        </p:nvCxnSpPr>
        <p:spPr>
          <a:xfrm flipH="1" rot="-5400000">
            <a:off x="11706725" y="3748475"/>
            <a:ext cx="261900" cy="1706400"/>
          </a:xfrm>
          <a:prstGeom prst="bentConnector3">
            <a:avLst>
              <a:gd fmla="val 49992" name="adj1"/>
            </a:avLst>
          </a:prstGeom>
          <a:noFill/>
          <a:ln cap="flat" cmpd="sng" w="19050">
            <a:solidFill>
              <a:schemeClr val="dk2"/>
            </a:solidFill>
            <a:prstDash val="solid"/>
            <a:round/>
            <a:headEnd len="med" w="med" type="none"/>
            <a:tailEnd len="med" w="med" type="none"/>
          </a:ln>
        </p:spPr>
      </p:cxnSp>
      <p:sp>
        <p:nvSpPr>
          <p:cNvPr id="769" name="Google Shape;769;p40"/>
          <p:cNvSpPr/>
          <p:nvPr/>
        </p:nvSpPr>
        <p:spPr>
          <a:xfrm>
            <a:off x="8210879" y="4732585"/>
            <a:ext cx="2134200" cy="670500"/>
          </a:xfrm>
          <a:prstGeom prst="roundRect">
            <a:avLst>
              <a:gd fmla="val 16667" name="adj"/>
            </a:avLst>
          </a:prstGeom>
          <a:solidFill>
            <a:srgbClr val="FFF2C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200">
                <a:latin typeface="Times New Roman"/>
                <a:ea typeface="Times New Roman"/>
                <a:cs typeface="Times New Roman"/>
                <a:sym typeface="Times New Roman"/>
              </a:rPr>
              <a:t>Extracellular</a:t>
            </a:r>
            <a:endParaRPr b="1" sz="2200">
              <a:latin typeface="Times New Roman"/>
              <a:ea typeface="Times New Roman"/>
              <a:cs typeface="Times New Roman"/>
              <a:sym typeface="Times New Roman"/>
            </a:endParaRPr>
          </a:p>
        </p:txBody>
      </p:sp>
      <p:cxnSp>
        <p:nvCxnSpPr>
          <p:cNvPr id="770" name="Google Shape;770;p40"/>
          <p:cNvCxnSpPr>
            <a:stCxn id="760" idx="2"/>
            <a:endCxn id="769" idx="0"/>
          </p:cNvCxnSpPr>
          <p:nvPr/>
        </p:nvCxnSpPr>
        <p:spPr>
          <a:xfrm rot="5400000">
            <a:off x="10000325" y="3748475"/>
            <a:ext cx="261900" cy="1706400"/>
          </a:xfrm>
          <a:prstGeom prst="bentConnector3">
            <a:avLst>
              <a:gd fmla="val 49992" name="adj1"/>
            </a:avLst>
          </a:prstGeom>
          <a:noFill/>
          <a:ln cap="flat" cmpd="sng" w="19050">
            <a:solidFill>
              <a:schemeClr val="dk2"/>
            </a:solidFill>
            <a:prstDash val="solid"/>
            <a:round/>
            <a:headEnd len="med" w="med" type="none"/>
            <a:tailEnd len="med" w="med" type="none"/>
          </a:ln>
        </p:spPr>
      </p:cxnSp>
      <p:sp>
        <p:nvSpPr>
          <p:cNvPr id="771" name="Google Shape;771;p40"/>
          <p:cNvSpPr/>
          <p:nvPr/>
        </p:nvSpPr>
        <p:spPr>
          <a:xfrm>
            <a:off x="6872884" y="5664923"/>
            <a:ext cx="2134200" cy="670500"/>
          </a:xfrm>
          <a:prstGeom prst="roundRect">
            <a:avLst>
              <a:gd fmla="val 16667" name="adj"/>
            </a:avLst>
          </a:prstGeom>
          <a:solidFill>
            <a:srgbClr val="FFF2C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200">
                <a:latin typeface="Times New Roman"/>
                <a:ea typeface="Times New Roman"/>
                <a:cs typeface="Times New Roman"/>
                <a:sym typeface="Times New Roman"/>
              </a:rPr>
              <a:t>Blood stream </a:t>
            </a:r>
            <a:endParaRPr b="1" sz="2200">
              <a:latin typeface="Times New Roman"/>
              <a:ea typeface="Times New Roman"/>
              <a:cs typeface="Times New Roman"/>
              <a:sym typeface="Times New Roman"/>
            </a:endParaRPr>
          </a:p>
        </p:txBody>
      </p:sp>
      <p:cxnSp>
        <p:nvCxnSpPr>
          <p:cNvPr id="772" name="Google Shape;772;p40"/>
          <p:cNvCxnSpPr>
            <a:stCxn id="769" idx="2"/>
            <a:endCxn id="771" idx="0"/>
          </p:cNvCxnSpPr>
          <p:nvPr/>
        </p:nvCxnSpPr>
        <p:spPr>
          <a:xfrm rot="5400000">
            <a:off x="8478029" y="4865035"/>
            <a:ext cx="261900" cy="1338000"/>
          </a:xfrm>
          <a:prstGeom prst="bentConnector3">
            <a:avLst>
              <a:gd fmla="val 49988" name="adj1"/>
            </a:avLst>
          </a:prstGeom>
          <a:noFill/>
          <a:ln cap="flat" cmpd="sng" w="19050">
            <a:solidFill>
              <a:schemeClr val="dk2"/>
            </a:solidFill>
            <a:prstDash val="solid"/>
            <a:round/>
            <a:headEnd len="med" w="med" type="none"/>
            <a:tailEnd len="med" w="med" type="none"/>
          </a:ln>
        </p:spPr>
      </p:cxnSp>
      <p:sp>
        <p:nvSpPr>
          <p:cNvPr id="773" name="Google Shape;773;p40"/>
          <p:cNvSpPr/>
          <p:nvPr/>
        </p:nvSpPr>
        <p:spPr>
          <a:xfrm>
            <a:off x="9548900" y="5664922"/>
            <a:ext cx="2134200" cy="670500"/>
          </a:xfrm>
          <a:prstGeom prst="roundRect">
            <a:avLst>
              <a:gd fmla="val 16667" name="adj"/>
            </a:avLst>
          </a:prstGeom>
          <a:solidFill>
            <a:srgbClr val="FFF2C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200">
                <a:latin typeface="Times New Roman"/>
                <a:ea typeface="Times New Roman"/>
                <a:cs typeface="Times New Roman"/>
                <a:sym typeface="Times New Roman"/>
              </a:rPr>
              <a:t>Interstitial fluid</a:t>
            </a:r>
            <a:endParaRPr b="1" sz="2200">
              <a:latin typeface="Times New Roman"/>
              <a:ea typeface="Times New Roman"/>
              <a:cs typeface="Times New Roman"/>
              <a:sym typeface="Times New Roman"/>
            </a:endParaRPr>
          </a:p>
        </p:txBody>
      </p:sp>
      <p:cxnSp>
        <p:nvCxnSpPr>
          <p:cNvPr id="774" name="Google Shape;774;p40"/>
          <p:cNvCxnSpPr>
            <a:stCxn id="769" idx="2"/>
            <a:endCxn id="773" idx="0"/>
          </p:cNvCxnSpPr>
          <p:nvPr/>
        </p:nvCxnSpPr>
        <p:spPr>
          <a:xfrm flipH="1" rot="-5400000">
            <a:off x="9816029" y="4865035"/>
            <a:ext cx="261900" cy="1338000"/>
          </a:xfrm>
          <a:prstGeom prst="bentConnector3">
            <a:avLst>
              <a:gd fmla="val 49988" name="adj1"/>
            </a:avLst>
          </a:prstGeom>
          <a:noFill/>
          <a:ln cap="flat" cmpd="sng" w="19050">
            <a:solidFill>
              <a:schemeClr val="dk2"/>
            </a:solidFill>
            <a:prstDash val="solid"/>
            <a:round/>
            <a:headEnd len="med" w="med" type="none"/>
            <a:tailEnd len="med" w="med" type="none"/>
          </a:ln>
        </p:spPr>
      </p:cxnSp>
      <p:graphicFrame>
        <p:nvGraphicFramePr>
          <p:cNvPr id="775" name="Google Shape;775;p40"/>
          <p:cNvGraphicFramePr/>
          <p:nvPr/>
        </p:nvGraphicFramePr>
        <p:xfrm>
          <a:off x="338925" y="6708868"/>
          <a:ext cx="3000000" cy="3000000"/>
        </p:xfrm>
        <a:graphic>
          <a:graphicData uri="http://schemas.openxmlformats.org/drawingml/2006/table">
            <a:tbl>
              <a:tblPr>
                <a:noFill/>
                <a:tableStyleId>{B684B295-0CA5-40BF-922E-7F14FFF88A64}</a:tableStyleId>
              </a:tblPr>
              <a:tblGrid>
                <a:gridCol w="2844450"/>
                <a:gridCol w="4616850"/>
              </a:tblGrid>
              <a:tr h="381000">
                <a:tc>
                  <a:txBody>
                    <a:bodyPr/>
                    <a:lstStyle/>
                    <a:p>
                      <a:pPr indent="0" lvl="0" marL="0" rtl="0" algn="ctr">
                        <a:spcBef>
                          <a:spcPts val="0"/>
                        </a:spcBef>
                        <a:spcAft>
                          <a:spcPts val="0"/>
                        </a:spcAft>
                        <a:buNone/>
                      </a:pPr>
                      <a:r>
                        <a:rPr b="1" lang="en" sz="2000">
                          <a:latin typeface="Times New Roman"/>
                          <a:ea typeface="Times New Roman"/>
                          <a:cs typeface="Times New Roman"/>
                          <a:sym typeface="Times New Roman"/>
                        </a:rPr>
                        <a:t>Hormone</a:t>
                      </a:r>
                      <a:endParaRPr b="1" sz="2000">
                        <a:latin typeface="Times New Roman"/>
                        <a:ea typeface="Times New Roman"/>
                        <a:cs typeface="Times New Roman"/>
                        <a:sym typeface="Times New Roman"/>
                      </a:endParaRPr>
                    </a:p>
                  </a:txBody>
                  <a:tcPr marT="91425" marB="91425" marR="91425" marL="91425">
                    <a:solidFill>
                      <a:srgbClr val="FFD966"/>
                    </a:solidFill>
                  </a:tcPr>
                </a:tc>
                <a:tc>
                  <a:txBody>
                    <a:bodyPr/>
                    <a:lstStyle/>
                    <a:p>
                      <a:pPr indent="0" lvl="0" marL="0" rtl="0" algn="ctr">
                        <a:spcBef>
                          <a:spcPts val="0"/>
                        </a:spcBef>
                        <a:spcAft>
                          <a:spcPts val="0"/>
                        </a:spcAft>
                        <a:buNone/>
                      </a:pPr>
                      <a:r>
                        <a:rPr b="1" lang="en" sz="2000">
                          <a:latin typeface="Times New Roman"/>
                          <a:ea typeface="Times New Roman"/>
                          <a:cs typeface="Times New Roman"/>
                          <a:sym typeface="Times New Roman"/>
                        </a:rPr>
                        <a:t>Actions</a:t>
                      </a:r>
                      <a:endParaRPr b="1" sz="2000">
                        <a:latin typeface="Times New Roman"/>
                        <a:ea typeface="Times New Roman"/>
                        <a:cs typeface="Times New Roman"/>
                        <a:sym typeface="Times New Roman"/>
                      </a:endParaRPr>
                    </a:p>
                  </a:txBody>
                  <a:tcPr marT="91425" marB="91425" marR="91425" marL="91425">
                    <a:solidFill>
                      <a:srgbClr val="FFF2CC"/>
                    </a:solidFill>
                  </a:tcPr>
                </a:tc>
              </a:tr>
              <a:tr h="381000">
                <a:tc>
                  <a:txBody>
                    <a:bodyPr/>
                    <a:lstStyle/>
                    <a:p>
                      <a:pPr indent="0" lvl="0" marL="0" rtl="0" algn="ctr">
                        <a:spcBef>
                          <a:spcPts val="0"/>
                        </a:spcBef>
                        <a:spcAft>
                          <a:spcPts val="0"/>
                        </a:spcAft>
                        <a:buNone/>
                      </a:pPr>
                      <a:r>
                        <a:rPr b="1" lang="en" sz="2000">
                          <a:latin typeface="Times New Roman"/>
                          <a:ea typeface="Times New Roman"/>
                          <a:cs typeface="Times New Roman"/>
                          <a:sym typeface="Times New Roman"/>
                        </a:rPr>
                        <a:t>VITAMIN D</a:t>
                      </a:r>
                      <a:endParaRPr b="1" sz="2000">
                        <a:latin typeface="Times New Roman"/>
                        <a:ea typeface="Times New Roman"/>
                        <a:cs typeface="Times New Roman"/>
                        <a:sym typeface="Times New Roman"/>
                      </a:endParaRPr>
                    </a:p>
                  </a:txBody>
                  <a:tcPr marT="91425" marB="91425" marR="91425" marL="91425" anchor="ctr"/>
                </a:tc>
                <a:tc>
                  <a:txBody>
                    <a:bodyPr/>
                    <a:lstStyle/>
                    <a:p>
                      <a:pPr indent="-355600" lvl="0" marL="457200" rtl="0" algn="l">
                        <a:spcBef>
                          <a:spcPts val="0"/>
                        </a:spcBef>
                        <a:spcAft>
                          <a:spcPts val="0"/>
                        </a:spcAft>
                        <a:buSzPts val="2000"/>
                        <a:buFont typeface="Times New Roman"/>
                        <a:buChar char="-"/>
                      </a:pPr>
                      <a:r>
                        <a:rPr lang="en" sz="2000">
                          <a:latin typeface="Times New Roman"/>
                          <a:ea typeface="Times New Roman"/>
                          <a:cs typeface="Times New Roman"/>
                          <a:sym typeface="Times New Roman"/>
                        </a:rPr>
                        <a:t>Calcium</a:t>
                      </a:r>
                      <a:endParaRPr sz="2000">
                        <a:latin typeface="Times New Roman"/>
                        <a:ea typeface="Times New Roman"/>
                        <a:cs typeface="Times New Roman"/>
                        <a:sym typeface="Times New Roman"/>
                      </a:endParaRPr>
                    </a:p>
                    <a:p>
                      <a:pPr indent="-355600" lvl="1" marL="914400" rtl="0" algn="l">
                        <a:spcBef>
                          <a:spcPts val="0"/>
                        </a:spcBef>
                        <a:spcAft>
                          <a:spcPts val="0"/>
                        </a:spcAft>
                        <a:buSzPts val="2000"/>
                        <a:buFont typeface="Times New Roman"/>
                        <a:buChar char="-"/>
                      </a:pPr>
                      <a:r>
                        <a:rPr lang="en" sz="2000">
                          <a:latin typeface="Times New Roman"/>
                          <a:ea typeface="Times New Roman"/>
                          <a:cs typeface="Times New Roman"/>
                          <a:sym typeface="Times New Roman"/>
                        </a:rPr>
                        <a:t>↑ Absorption from Bone</a:t>
                      </a:r>
                      <a:endParaRPr sz="2000">
                        <a:latin typeface="Times New Roman"/>
                        <a:ea typeface="Times New Roman"/>
                        <a:cs typeface="Times New Roman"/>
                        <a:sym typeface="Times New Roman"/>
                      </a:endParaRPr>
                    </a:p>
                    <a:p>
                      <a:pPr indent="-355600" lvl="1" marL="914400" rtl="0" algn="l">
                        <a:spcBef>
                          <a:spcPts val="0"/>
                        </a:spcBef>
                        <a:spcAft>
                          <a:spcPts val="0"/>
                        </a:spcAft>
                        <a:buSzPts val="2000"/>
                        <a:buFont typeface="Times New Roman"/>
                        <a:buChar char="-"/>
                      </a:pPr>
                      <a:r>
                        <a:rPr lang="en" sz="2000">
                          <a:latin typeface="Times New Roman"/>
                          <a:ea typeface="Times New Roman"/>
                          <a:cs typeface="Times New Roman"/>
                          <a:sym typeface="Times New Roman"/>
                        </a:rPr>
                        <a:t>↓ Renal Excretion</a:t>
                      </a:r>
                      <a:endParaRPr sz="2000">
                        <a:latin typeface="Times New Roman"/>
                        <a:ea typeface="Times New Roman"/>
                        <a:cs typeface="Times New Roman"/>
                        <a:sym typeface="Times New Roman"/>
                      </a:endParaRPr>
                    </a:p>
                    <a:p>
                      <a:pPr indent="-355600" lvl="1" marL="914400" rtl="0" algn="l">
                        <a:spcBef>
                          <a:spcPts val="0"/>
                        </a:spcBef>
                        <a:spcAft>
                          <a:spcPts val="0"/>
                        </a:spcAft>
                        <a:buSzPts val="2000"/>
                        <a:buFont typeface="Times New Roman"/>
                        <a:buChar char="-"/>
                      </a:pPr>
                      <a:r>
                        <a:rPr lang="en" sz="2000">
                          <a:latin typeface="Times New Roman"/>
                          <a:ea typeface="Times New Roman"/>
                          <a:cs typeface="Times New Roman"/>
                          <a:sym typeface="Times New Roman"/>
                        </a:rPr>
                        <a:t>↑ Absorption from GIT</a:t>
                      </a:r>
                      <a:endParaRPr sz="2000">
                        <a:latin typeface="Times New Roman"/>
                        <a:ea typeface="Times New Roman"/>
                        <a:cs typeface="Times New Roman"/>
                        <a:sym typeface="Times New Roman"/>
                      </a:endParaRPr>
                    </a:p>
                    <a:p>
                      <a:pPr indent="-355600" lvl="0" marL="457200" rtl="0" algn="l">
                        <a:spcBef>
                          <a:spcPts val="0"/>
                        </a:spcBef>
                        <a:spcAft>
                          <a:spcPts val="0"/>
                        </a:spcAft>
                        <a:buSzPts val="2000"/>
                        <a:buFont typeface="Times New Roman"/>
                        <a:buChar char="-"/>
                      </a:pPr>
                      <a:r>
                        <a:rPr lang="en" sz="2000">
                          <a:latin typeface="Times New Roman"/>
                          <a:ea typeface="Times New Roman"/>
                          <a:cs typeface="Times New Roman"/>
                          <a:sym typeface="Times New Roman"/>
                        </a:rPr>
                        <a:t>Phosphate</a:t>
                      </a:r>
                      <a:endParaRPr sz="2000">
                        <a:latin typeface="Times New Roman"/>
                        <a:ea typeface="Times New Roman"/>
                        <a:cs typeface="Times New Roman"/>
                        <a:sym typeface="Times New Roman"/>
                      </a:endParaRPr>
                    </a:p>
                    <a:p>
                      <a:pPr indent="-355600" lvl="1" marL="914400" rtl="0" algn="l">
                        <a:spcBef>
                          <a:spcPts val="0"/>
                        </a:spcBef>
                        <a:spcAft>
                          <a:spcPts val="0"/>
                        </a:spcAft>
                        <a:buSzPts val="2000"/>
                        <a:buFont typeface="Times New Roman"/>
                        <a:buChar char="-"/>
                      </a:pPr>
                      <a:r>
                        <a:rPr lang="en" sz="2000">
                          <a:latin typeface="Times New Roman"/>
                          <a:ea typeface="Times New Roman"/>
                          <a:cs typeface="Times New Roman"/>
                          <a:sym typeface="Times New Roman"/>
                        </a:rPr>
                        <a:t>↑ Absorption from Bone</a:t>
                      </a:r>
                      <a:endParaRPr sz="2000">
                        <a:latin typeface="Times New Roman"/>
                        <a:ea typeface="Times New Roman"/>
                        <a:cs typeface="Times New Roman"/>
                        <a:sym typeface="Times New Roman"/>
                      </a:endParaRPr>
                    </a:p>
                    <a:p>
                      <a:pPr indent="-355600" lvl="1" marL="914400" rtl="0" algn="l">
                        <a:spcBef>
                          <a:spcPts val="0"/>
                        </a:spcBef>
                        <a:spcAft>
                          <a:spcPts val="0"/>
                        </a:spcAft>
                        <a:buSzPts val="2000"/>
                        <a:buFont typeface="Times New Roman"/>
                        <a:buChar char="-"/>
                      </a:pPr>
                      <a:r>
                        <a:rPr lang="en" sz="2000">
                          <a:latin typeface="Times New Roman"/>
                          <a:ea typeface="Times New Roman"/>
                          <a:cs typeface="Times New Roman"/>
                          <a:sym typeface="Times New Roman"/>
                        </a:rPr>
                        <a:t>Renal Excretion </a:t>
                      </a:r>
                      <a:endParaRPr sz="2000">
                        <a:latin typeface="Times New Roman"/>
                        <a:ea typeface="Times New Roman"/>
                        <a:cs typeface="Times New Roman"/>
                        <a:sym typeface="Times New Roman"/>
                      </a:endParaRPr>
                    </a:p>
                  </a:txBody>
                  <a:tcPr marT="91425" marB="91425" marR="91425" marL="91425">
                    <a:lnB cap="flat" cmpd="sng" w="9525">
                      <a:solidFill>
                        <a:srgbClr val="9E9E9E"/>
                      </a:solidFill>
                      <a:prstDash val="solid"/>
                      <a:round/>
                      <a:headEnd len="sm" w="sm" type="none"/>
                      <a:tailEnd len="sm" w="sm" type="none"/>
                    </a:lnB>
                  </a:tcPr>
                </a:tc>
              </a:tr>
              <a:tr h="381000">
                <a:tc>
                  <a:txBody>
                    <a:bodyPr/>
                    <a:lstStyle/>
                    <a:p>
                      <a:pPr indent="0" lvl="0" marL="0" rtl="0" algn="ctr">
                        <a:spcBef>
                          <a:spcPts val="0"/>
                        </a:spcBef>
                        <a:spcAft>
                          <a:spcPts val="0"/>
                        </a:spcAft>
                        <a:buNone/>
                      </a:pPr>
                      <a:r>
                        <a:rPr b="1" lang="en" sz="2000">
                          <a:latin typeface="Times New Roman"/>
                          <a:ea typeface="Times New Roman"/>
                          <a:cs typeface="Times New Roman"/>
                          <a:sym typeface="Times New Roman"/>
                        </a:rPr>
                        <a:t>PARATHORMONE</a:t>
                      </a:r>
                      <a:endParaRPr b="1" sz="2000">
                        <a:latin typeface="Times New Roman"/>
                        <a:ea typeface="Times New Roman"/>
                        <a:cs typeface="Times New Roman"/>
                        <a:sym typeface="Times New Roman"/>
                      </a:endParaRPr>
                    </a:p>
                  </a:txBody>
                  <a:tcPr marT="91425" marB="91425" marR="91425" marL="91425" anchor="ctr">
                    <a:lnR cap="flat" cmpd="sng" w="9525">
                      <a:solidFill>
                        <a:srgbClr val="9E9E9E"/>
                      </a:solidFill>
                      <a:prstDash val="solid"/>
                      <a:round/>
                      <a:headEnd len="sm" w="sm" type="none"/>
                      <a:tailEnd len="sm" w="sm" type="none"/>
                    </a:lnR>
                  </a:tcPr>
                </a:tc>
                <a:tc>
                  <a:txBody>
                    <a:bodyPr/>
                    <a:lstStyle/>
                    <a:p>
                      <a:pPr indent="-355600" lvl="0" marL="457200" rtl="0" algn="l">
                        <a:spcBef>
                          <a:spcPts val="0"/>
                        </a:spcBef>
                        <a:spcAft>
                          <a:spcPts val="0"/>
                        </a:spcAft>
                        <a:buSzPts val="2000"/>
                        <a:buFont typeface="Times New Roman"/>
                        <a:buChar char="-"/>
                      </a:pPr>
                      <a:r>
                        <a:rPr lang="en" sz="2000">
                          <a:latin typeface="Times New Roman"/>
                          <a:ea typeface="Times New Roman"/>
                          <a:cs typeface="Times New Roman"/>
                          <a:sym typeface="Times New Roman"/>
                        </a:rPr>
                        <a:t>Calcium</a:t>
                      </a:r>
                      <a:endParaRPr sz="2000">
                        <a:latin typeface="Times New Roman"/>
                        <a:ea typeface="Times New Roman"/>
                        <a:cs typeface="Times New Roman"/>
                        <a:sym typeface="Times New Roman"/>
                      </a:endParaRPr>
                    </a:p>
                    <a:p>
                      <a:pPr indent="-355600" lvl="1" marL="914400" rtl="0" algn="l">
                        <a:spcBef>
                          <a:spcPts val="0"/>
                        </a:spcBef>
                        <a:spcAft>
                          <a:spcPts val="0"/>
                        </a:spcAft>
                        <a:buSzPts val="2000"/>
                        <a:buFont typeface="Times New Roman"/>
                        <a:buChar char="-"/>
                      </a:pPr>
                      <a:r>
                        <a:rPr lang="en" sz="2000">
                          <a:latin typeface="Times New Roman"/>
                          <a:ea typeface="Times New Roman"/>
                          <a:cs typeface="Times New Roman"/>
                          <a:sym typeface="Times New Roman"/>
                        </a:rPr>
                        <a:t>↑ Absorption from Bone</a:t>
                      </a:r>
                      <a:endParaRPr sz="2000">
                        <a:latin typeface="Times New Roman"/>
                        <a:ea typeface="Times New Roman"/>
                        <a:cs typeface="Times New Roman"/>
                        <a:sym typeface="Times New Roman"/>
                      </a:endParaRPr>
                    </a:p>
                    <a:p>
                      <a:pPr indent="-355600" lvl="1" marL="914400" rtl="0" algn="l">
                        <a:spcBef>
                          <a:spcPts val="0"/>
                        </a:spcBef>
                        <a:spcAft>
                          <a:spcPts val="0"/>
                        </a:spcAft>
                        <a:buSzPts val="2000"/>
                        <a:buFont typeface="Times New Roman"/>
                        <a:buChar char="-"/>
                      </a:pPr>
                      <a:r>
                        <a:rPr lang="en" sz="2000">
                          <a:latin typeface="Times New Roman"/>
                          <a:ea typeface="Times New Roman"/>
                          <a:cs typeface="Times New Roman"/>
                          <a:sym typeface="Times New Roman"/>
                        </a:rPr>
                        <a:t>↓ Renal Excretion</a:t>
                      </a:r>
                      <a:endParaRPr sz="2000">
                        <a:latin typeface="Times New Roman"/>
                        <a:ea typeface="Times New Roman"/>
                        <a:cs typeface="Times New Roman"/>
                        <a:sym typeface="Times New Roman"/>
                      </a:endParaRPr>
                    </a:p>
                    <a:p>
                      <a:pPr indent="-355600" lvl="0" marL="457200" rtl="0" algn="l">
                        <a:spcBef>
                          <a:spcPts val="0"/>
                        </a:spcBef>
                        <a:spcAft>
                          <a:spcPts val="0"/>
                        </a:spcAft>
                        <a:buSzPts val="2000"/>
                        <a:buFont typeface="Times New Roman"/>
                        <a:buChar char="-"/>
                      </a:pPr>
                      <a:r>
                        <a:rPr lang="en" sz="2000">
                          <a:latin typeface="Times New Roman"/>
                          <a:ea typeface="Times New Roman"/>
                          <a:cs typeface="Times New Roman"/>
                          <a:sym typeface="Times New Roman"/>
                        </a:rPr>
                        <a:t>Phosphate</a:t>
                      </a:r>
                      <a:endParaRPr sz="2000">
                        <a:latin typeface="Times New Roman"/>
                        <a:ea typeface="Times New Roman"/>
                        <a:cs typeface="Times New Roman"/>
                        <a:sym typeface="Times New Roman"/>
                      </a:endParaRPr>
                    </a:p>
                    <a:p>
                      <a:pPr indent="-355600" lvl="1" marL="914400" rtl="0" algn="l">
                        <a:spcBef>
                          <a:spcPts val="0"/>
                        </a:spcBef>
                        <a:spcAft>
                          <a:spcPts val="0"/>
                        </a:spcAft>
                        <a:buSzPts val="2000"/>
                        <a:buFont typeface="Times New Roman"/>
                        <a:buChar char="-"/>
                      </a:pPr>
                      <a:r>
                        <a:rPr lang="en" sz="2000">
                          <a:latin typeface="Times New Roman"/>
                          <a:ea typeface="Times New Roman"/>
                          <a:cs typeface="Times New Roman"/>
                          <a:sym typeface="Times New Roman"/>
                        </a:rPr>
                        <a:t>↑ Absorption from Bone</a:t>
                      </a:r>
                      <a:endParaRPr sz="2000">
                        <a:latin typeface="Times New Roman"/>
                        <a:ea typeface="Times New Roman"/>
                        <a:cs typeface="Times New Roman"/>
                        <a:sym typeface="Times New Roman"/>
                      </a:endParaRPr>
                    </a:p>
                    <a:p>
                      <a:pPr indent="-355600" lvl="1" marL="914400" rtl="0" algn="l">
                        <a:spcBef>
                          <a:spcPts val="0"/>
                        </a:spcBef>
                        <a:spcAft>
                          <a:spcPts val="0"/>
                        </a:spcAft>
                        <a:buSzPts val="2000"/>
                        <a:buFont typeface="Times New Roman"/>
                        <a:buChar char="-"/>
                      </a:pPr>
                      <a:r>
                        <a:rPr lang="en" sz="2000">
                          <a:latin typeface="Times New Roman"/>
                          <a:ea typeface="Times New Roman"/>
                          <a:cs typeface="Times New Roman"/>
                          <a:sym typeface="Times New Roman"/>
                        </a:rPr>
                        <a:t>↑ Renal Excretion </a:t>
                      </a:r>
                      <a:endParaRPr sz="2000">
                        <a:latin typeface="Times New Roman"/>
                        <a:ea typeface="Times New Roman"/>
                        <a:cs typeface="Times New Roman"/>
                        <a:sym typeface="Times New Roman"/>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381000">
                <a:tc>
                  <a:txBody>
                    <a:bodyPr/>
                    <a:lstStyle/>
                    <a:p>
                      <a:pPr indent="0" lvl="0" marL="0" rtl="0" algn="ctr">
                        <a:spcBef>
                          <a:spcPts val="0"/>
                        </a:spcBef>
                        <a:spcAft>
                          <a:spcPts val="0"/>
                        </a:spcAft>
                        <a:buNone/>
                      </a:pPr>
                      <a:r>
                        <a:rPr b="1" lang="en" sz="2000">
                          <a:latin typeface="Times New Roman"/>
                          <a:ea typeface="Times New Roman"/>
                          <a:cs typeface="Times New Roman"/>
                          <a:sym typeface="Times New Roman"/>
                        </a:rPr>
                        <a:t>CALCITONIN</a:t>
                      </a:r>
                      <a:endParaRPr b="1" sz="2000">
                        <a:latin typeface="Times New Roman"/>
                        <a:ea typeface="Times New Roman"/>
                        <a:cs typeface="Times New Roman"/>
                        <a:sym typeface="Times New Roman"/>
                      </a:endParaRPr>
                    </a:p>
                  </a:txBody>
                  <a:tcPr marT="91425" marB="91425" marR="91425" marL="91425" anchor="ctr"/>
                </a:tc>
                <a:tc>
                  <a:txBody>
                    <a:bodyPr/>
                    <a:lstStyle/>
                    <a:p>
                      <a:pPr indent="-355600" lvl="0" marL="457200" rtl="0" algn="l">
                        <a:spcBef>
                          <a:spcPts val="0"/>
                        </a:spcBef>
                        <a:spcAft>
                          <a:spcPts val="0"/>
                        </a:spcAft>
                        <a:buSzPts val="2000"/>
                        <a:buFont typeface="Times New Roman"/>
                        <a:buChar char="-"/>
                      </a:pPr>
                      <a:r>
                        <a:rPr lang="en" sz="2000">
                          <a:latin typeface="Times New Roman"/>
                          <a:ea typeface="Times New Roman"/>
                          <a:cs typeface="Times New Roman"/>
                          <a:sym typeface="Times New Roman"/>
                        </a:rPr>
                        <a:t>Immediate effect:</a:t>
                      </a:r>
                      <a:endParaRPr sz="2000">
                        <a:latin typeface="Times New Roman"/>
                        <a:ea typeface="Times New Roman"/>
                        <a:cs typeface="Times New Roman"/>
                        <a:sym typeface="Times New Roman"/>
                      </a:endParaRPr>
                    </a:p>
                    <a:p>
                      <a:pPr indent="-355600" lvl="1" marL="914400" rtl="0" algn="l">
                        <a:spcBef>
                          <a:spcPts val="0"/>
                        </a:spcBef>
                        <a:spcAft>
                          <a:spcPts val="0"/>
                        </a:spcAft>
                        <a:buSzPts val="2000"/>
                        <a:buFont typeface="Times New Roman"/>
                        <a:buChar char="-"/>
                      </a:pPr>
                      <a:r>
                        <a:rPr lang="en" sz="2000">
                          <a:latin typeface="Times New Roman"/>
                          <a:ea typeface="Times New Roman"/>
                          <a:cs typeface="Times New Roman"/>
                          <a:sym typeface="Times New Roman"/>
                        </a:rPr>
                        <a:t>↓ Osteoclastic Activity </a:t>
                      </a:r>
                      <a:endParaRPr sz="2000">
                        <a:latin typeface="Times New Roman"/>
                        <a:ea typeface="Times New Roman"/>
                        <a:cs typeface="Times New Roman"/>
                        <a:sym typeface="Times New Roman"/>
                      </a:endParaRPr>
                    </a:p>
                    <a:p>
                      <a:pPr indent="-355600" lvl="0" marL="457200" rtl="0" algn="l">
                        <a:spcBef>
                          <a:spcPts val="0"/>
                        </a:spcBef>
                        <a:spcAft>
                          <a:spcPts val="0"/>
                        </a:spcAft>
                        <a:buSzPts val="2000"/>
                        <a:buFont typeface="Times New Roman"/>
                        <a:buChar char="-"/>
                      </a:pPr>
                      <a:r>
                        <a:rPr lang="en" sz="2000">
                          <a:latin typeface="Times New Roman"/>
                          <a:ea typeface="Times New Roman"/>
                          <a:cs typeface="Times New Roman"/>
                          <a:sym typeface="Times New Roman"/>
                        </a:rPr>
                        <a:t>Prolonged Effect:</a:t>
                      </a:r>
                      <a:endParaRPr sz="2000">
                        <a:latin typeface="Times New Roman"/>
                        <a:ea typeface="Times New Roman"/>
                        <a:cs typeface="Times New Roman"/>
                        <a:sym typeface="Times New Roman"/>
                      </a:endParaRPr>
                    </a:p>
                    <a:p>
                      <a:pPr indent="-355600" lvl="1" marL="914400" rtl="0" algn="l">
                        <a:spcBef>
                          <a:spcPts val="0"/>
                        </a:spcBef>
                        <a:spcAft>
                          <a:spcPts val="0"/>
                        </a:spcAft>
                        <a:buSzPts val="2000"/>
                        <a:buFont typeface="Times New Roman"/>
                        <a:buChar char="-"/>
                      </a:pPr>
                      <a:r>
                        <a:rPr lang="en" sz="2000">
                          <a:latin typeface="Times New Roman"/>
                          <a:ea typeface="Times New Roman"/>
                          <a:cs typeface="Times New Roman"/>
                          <a:sym typeface="Times New Roman"/>
                        </a:rPr>
                        <a:t>↓ Formation of new Osteoclasts </a:t>
                      </a:r>
                      <a:endParaRPr sz="2000">
                        <a:latin typeface="Times New Roman"/>
                        <a:ea typeface="Times New Roman"/>
                        <a:cs typeface="Times New Roman"/>
                        <a:sym typeface="Times New Roman"/>
                      </a:endParaRPr>
                    </a:p>
                    <a:p>
                      <a:pPr indent="-355600" lvl="0" marL="457200" rtl="0" algn="l">
                        <a:spcBef>
                          <a:spcPts val="0"/>
                        </a:spcBef>
                        <a:spcAft>
                          <a:spcPts val="0"/>
                        </a:spcAft>
                        <a:buSzPts val="2000"/>
                        <a:buFont typeface="Times New Roman"/>
                        <a:buChar char="-"/>
                      </a:pPr>
                      <a:r>
                        <a:rPr lang="en" sz="2000">
                          <a:latin typeface="Times New Roman"/>
                          <a:ea typeface="Times New Roman"/>
                          <a:cs typeface="Times New Roman"/>
                          <a:sym typeface="Times New Roman"/>
                        </a:rPr>
                        <a:t>↓ Calcium </a:t>
                      </a:r>
                      <a:endParaRPr sz="2000">
                        <a:latin typeface="Times New Roman"/>
                        <a:ea typeface="Times New Roman"/>
                        <a:cs typeface="Times New Roman"/>
                        <a:sym typeface="Times New Roman"/>
                      </a:endParaRPr>
                    </a:p>
                    <a:p>
                      <a:pPr indent="-355600" lvl="0" marL="457200" rtl="0" algn="l">
                        <a:spcBef>
                          <a:spcPts val="0"/>
                        </a:spcBef>
                        <a:spcAft>
                          <a:spcPts val="0"/>
                        </a:spcAft>
                        <a:buSzPts val="2000"/>
                        <a:buFont typeface="Times New Roman"/>
                        <a:buChar char="-"/>
                      </a:pPr>
                      <a:r>
                        <a:rPr lang="en" sz="2000">
                          <a:latin typeface="Times New Roman"/>
                          <a:ea typeface="Times New Roman"/>
                          <a:cs typeface="Times New Roman"/>
                          <a:sym typeface="Times New Roman"/>
                        </a:rPr>
                        <a:t>↓ Phosphate</a:t>
                      </a:r>
                      <a:endParaRPr sz="2000">
                        <a:latin typeface="Times New Roman"/>
                        <a:ea typeface="Times New Roman"/>
                        <a:cs typeface="Times New Roman"/>
                        <a:sym typeface="Times New Roman"/>
                      </a:endParaRPr>
                    </a:p>
                  </a:txBody>
                  <a:tcPr marT="91425" marB="91425" marR="91425" marL="91425">
                    <a:lnT cap="flat" cmpd="sng" w="9525">
                      <a:solidFill>
                        <a:srgbClr val="9E9E9E"/>
                      </a:solidFill>
                      <a:prstDash val="solid"/>
                      <a:round/>
                      <a:headEnd len="sm" w="sm" type="none"/>
                      <a:tailEnd len="sm" w="sm" type="none"/>
                    </a:lnT>
                  </a:tcPr>
                </a:tc>
              </a:tr>
            </a:tbl>
          </a:graphicData>
        </a:graphic>
      </p:graphicFrame>
      <p:sp>
        <p:nvSpPr>
          <p:cNvPr id="776" name="Google Shape;776;p40"/>
          <p:cNvSpPr txBox="1"/>
          <p:nvPr/>
        </p:nvSpPr>
        <p:spPr>
          <a:xfrm>
            <a:off x="8113763" y="12620356"/>
            <a:ext cx="4011000" cy="1051800"/>
          </a:xfrm>
          <a:prstGeom prst="rect">
            <a:avLst/>
          </a:prstGeom>
          <a:noFill/>
          <a:ln>
            <a:noFill/>
          </a:ln>
        </p:spPr>
        <p:txBody>
          <a:bodyPr anchorCtr="0" anchor="ctr" bIns="242375" lIns="242375" spcFirstLastPara="1" rIns="242375" wrap="square" tIns="242375">
            <a:noAutofit/>
          </a:bodyPr>
          <a:lstStyle/>
          <a:p>
            <a:pPr indent="0" lvl="0" marL="0" rtl="0" algn="l">
              <a:spcBef>
                <a:spcPts val="0"/>
              </a:spcBef>
              <a:spcAft>
                <a:spcPts val="0"/>
              </a:spcAft>
              <a:buNone/>
            </a:pPr>
            <a:r>
              <a:rPr b="1" lang="en" sz="2600">
                <a:solidFill>
                  <a:srgbClr val="8E7CC3"/>
                </a:solidFill>
                <a:latin typeface="Merriweather"/>
                <a:ea typeface="Merriweather"/>
                <a:cs typeface="Merriweather"/>
                <a:sym typeface="Merriweather"/>
              </a:rPr>
              <a:t>Figure</a:t>
            </a:r>
            <a:r>
              <a:rPr b="1" lang="en" sz="2600">
                <a:solidFill>
                  <a:srgbClr val="8E7CC3"/>
                </a:solidFill>
                <a:latin typeface="Merriweather"/>
                <a:ea typeface="Merriweather"/>
                <a:cs typeface="Merriweather"/>
                <a:sym typeface="Merriweather"/>
              </a:rPr>
              <a:t> 9- 5</a:t>
            </a:r>
            <a:endParaRPr sz="1800">
              <a:solidFill>
                <a:srgbClr val="8E7CC3"/>
              </a:solidFill>
              <a:latin typeface="Merriweather"/>
              <a:ea typeface="Merriweather"/>
              <a:cs typeface="Merriweather"/>
              <a:sym typeface="Merriweather"/>
            </a:endParaRPr>
          </a:p>
        </p:txBody>
      </p:sp>
      <p:graphicFrame>
        <p:nvGraphicFramePr>
          <p:cNvPr id="777" name="Google Shape;777;p40"/>
          <p:cNvGraphicFramePr/>
          <p:nvPr/>
        </p:nvGraphicFramePr>
        <p:xfrm>
          <a:off x="537075" y="14223203"/>
          <a:ext cx="3000000" cy="3000000"/>
        </p:xfrm>
        <a:graphic>
          <a:graphicData uri="http://schemas.openxmlformats.org/drawingml/2006/table">
            <a:tbl>
              <a:tblPr>
                <a:noFill/>
                <a:tableStyleId>{B684B295-0CA5-40BF-922E-7F14FFF88A64}</a:tableStyleId>
              </a:tblPr>
              <a:tblGrid>
                <a:gridCol w="4283650"/>
                <a:gridCol w="4283650"/>
                <a:gridCol w="4455550"/>
              </a:tblGrid>
              <a:tr h="540100">
                <a:tc>
                  <a:txBody>
                    <a:bodyPr/>
                    <a:lstStyle/>
                    <a:p>
                      <a:pPr indent="0" lvl="0" marL="0" rtl="0" algn="ctr">
                        <a:spcBef>
                          <a:spcPts val="0"/>
                        </a:spcBef>
                        <a:spcAft>
                          <a:spcPts val="0"/>
                        </a:spcAft>
                        <a:buNone/>
                      </a:pPr>
                      <a:r>
                        <a:rPr lang="en" sz="2500">
                          <a:latin typeface="Times New Roman"/>
                          <a:ea typeface="Times New Roman"/>
                          <a:cs typeface="Times New Roman"/>
                          <a:sym typeface="Times New Roman"/>
                        </a:rPr>
                        <a:t>Rickets</a:t>
                      </a:r>
                      <a:endParaRPr sz="2500">
                        <a:latin typeface="Times New Roman"/>
                        <a:ea typeface="Times New Roman"/>
                        <a:cs typeface="Times New Roman"/>
                        <a:sym typeface="Times New Roman"/>
                      </a:endParaRPr>
                    </a:p>
                  </a:txBody>
                  <a:tcPr marT="91425" marB="91425" marR="91425" marL="91425">
                    <a:solidFill>
                      <a:srgbClr val="FFE599"/>
                    </a:solidFill>
                  </a:tcPr>
                </a:tc>
                <a:tc>
                  <a:txBody>
                    <a:bodyPr/>
                    <a:lstStyle/>
                    <a:p>
                      <a:pPr indent="0" lvl="0" marL="0" rtl="0" algn="ctr">
                        <a:spcBef>
                          <a:spcPts val="0"/>
                        </a:spcBef>
                        <a:spcAft>
                          <a:spcPts val="0"/>
                        </a:spcAft>
                        <a:buNone/>
                      </a:pPr>
                      <a:r>
                        <a:rPr lang="en" sz="2500">
                          <a:latin typeface="Times New Roman"/>
                          <a:ea typeface="Times New Roman"/>
                          <a:cs typeface="Times New Roman"/>
                          <a:sym typeface="Times New Roman"/>
                        </a:rPr>
                        <a:t>Osteomalacia</a:t>
                      </a:r>
                      <a:endParaRPr sz="2500">
                        <a:latin typeface="Times New Roman"/>
                        <a:ea typeface="Times New Roman"/>
                        <a:cs typeface="Times New Roman"/>
                        <a:sym typeface="Times New Roman"/>
                      </a:endParaRPr>
                    </a:p>
                  </a:txBody>
                  <a:tcPr marT="91425" marB="91425" marR="91425" marL="91425">
                    <a:solidFill>
                      <a:srgbClr val="FFE599"/>
                    </a:solidFill>
                  </a:tcPr>
                </a:tc>
                <a:tc>
                  <a:txBody>
                    <a:bodyPr/>
                    <a:lstStyle/>
                    <a:p>
                      <a:pPr indent="0" lvl="0" marL="0" rtl="0" algn="ctr">
                        <a:spcBef>
                          <a:spcPts val="0"/>
                        </a:spcBef>
                        <a:spcAft>
                          <a:spcPts val="0"/>
                        </a:spcAft>
                        <a:buNone/>
                      </a:pPr>
                      <a:r>
                        <a:rPr lang="en" sz="2500">
                          <a:latin typeface="Times New Roman"/>
                          <a:ea typeface="Times New Roman"/>
                          <a:cs typeface="Times New Roman"/>
                          <a:sym typeface="Times New Roman"/>
                        </a:rPr>
                        <a:t>Osteoporosis </a:t>
                      </a:r>
                      <a:endParaRPr sz="2500">
                        <a:latin typeface="Times New Roman"/>
                        <a:ea typeface="Times New Roman"/>
                        <a:cs typeface="Times New Roman"/>
                        <a:sym typeface="Times New Roman"/>
                      </a:endParaRPr>
                    </a:p>
                  </a:txBody>
                  <a:tcPr marT="91425" marB="91425" marR="91425" marL="91425">
                    <a:solidFill>
                      <a:srgbClr val="FFE599"/>
                    </a:solidFill>
                  </a:tcPr>
                </a:tc>
              </a:tr>
              <a:tr h="2445100">
                <a:tc rowSpan="2">
                  <a:txBody>
                    <a:bodyPr/>
                    <a:lstStyle/>
                    <a:p>
                      <a:pPr indent="-368300" lvl="0" marL="457200" rtl="0" algn="l">
                        <a:spcBef>
                          <a:spcPts val="0"/>
                        </a:spcBef>
                        <a:spcAft>
                          <a:spcPts val="0"/>
                        </a:spcAft>
                        <a:buClr>
                          <a:schemeClr val="dk1"/>
                        </a:buClr>
                        <a:buSzPts val="2200"/>
                        <a:buFont typeface="Merriweather"/>
                        <a:buChar char="●"/>
                      </a:pPr>
                      <a:r>
                        <a:rPr lang="en" sz="2200">
                          <a:solidFill>
                            <a:schemeClr val="dk1"/>
                          </a:solidFill>
                          <a:latin typeface="Merriweather"/>
                          <a:ea typeface="Merriweather"/>
                          <a:cs typeface="Merriweather"/>
                          <a:sym typeface="Merriweather"/>
                        </a:rPr>
                        <a:t>lack of vitamin D leading to calcium/phosphate deficiency in ECF.</a:t>
                      </a:r>
                      <a:endParaRPr sz="2200">
                        <a:solidFill>
                          <a:schemeClr val="dk1"/>
                        </a:solidFill>
                        <a:latin typeface="Merriweather"/>
                        <a:ea typeface="Merriweather"/>
                        <a:cs typeface="Merriweather"/>
                        <a:sym typeface="Merriweather"/>
                      </a:endParaRPr>
                    </a:p>
                    <a:p>
                      <a:pPr indent="0" lvl="0" marL="0" rtl="0" algn="l">
                        <a:spcBef>
                          <a:spcPts val="0"/>
                        </a:spcBef>
                        <a:spcAft>
                          <a:spcPts val="0"/>
                        </a:spcAft>
                        <a:buNone/>
                      </a:pPr>
                      <a:r>
                        <a:t/>
                      </a:r>
                      <a:endParaRPr sz="2200">
                        <a:solidFill>
                          <a:schemeClr val="dk1"/>
                        </a:solidFill>
                        <a:latin typeface="Merriweather"/>
                        <a:ea typeface="Merriweather"/>
                        <a:cs typeface="Merriweather"/>
                        <a:sym typeface="Merriweather"/>
                      </a:endParaRPr>
                    </a:p>
                    <a:p>
                      <a:pPr indent="-368300" lvl="0" marL="457200" rtl="0" algn="l">
                        <a:spcBef>
                          <a:spcPts val="0"/>
                        </a:spcBef>
                        <a:spcAft>
                          <a:spcPts val="0"/>
                        </a:spcAft>
                        <a:buClr>
                          <a:schemeClr val="dk1"/>
                        </a:buClr>
                        <a:buSzPts val="2200"/>
                        <a:buFont typeface="Merriweather"/>
                        <a:buChar char="●"/>
                      </a:pPr>
                      <a:r>
                        <a:rPr lang="en" sz="2200">
                          <a:solidFill>
                            <a:schemeClr val="dk1"/>
                          </a:solidFill>
                          <a:latin typeface="Merriweather"/>
                          <a:ea typeface="Merriweather"/>
                          <a:cs typeface="Merriweather"/>
                          <a:sym typeface="Merriweather"/>
                        </a:rPr>
                        <a:t>Normal formation of the collagen matrix but incomplete mineralization</a:t>
                      </a:r>
                      <a:endParaRPr sz="2200">
                        <a:solidFill>
                          <a:schemeClr val="dk1"/>
                        </a:solidFill>
                        <a:latin typeface="Merriweather"/>
                        <a:ea typeface="Merriweather"/>
                        <a:cs typeface="Merriweather"/>
                        <a:sym typeface="Merriweather"/>
                      </a:endParaRPr>
                    </a:p>
                    <a:p>
                      <a:pPr indent="-368300" lvl="0" marL="457200" rtl="0" algn="l">
                        <a:spcBef>
                          <a:spcPts val="0"/>
                        </a:spcBef>
                        <a:spcAft>
                          <a:spcPts val="0"/>
                        </a:spcAft>
                        <a:buClr>
                          <a:schemeClr val="dk1"/>
                        </a:buClr>
                        <a:buSzPts val="2200"/>
                        <a:buFont typeface="Merriweather"/>
                        <a:buChar char="●"/>
                      </a:pPr>
                      <a:r>
                        <a:rPr lang="en" sz="2200">
                          <a:solidFill>
                            <a:schemeClr val="dk1"/>
                          </a:solidFill>
                          <a:latin typeface="Merriweather"/>
                          <a:ea typeface="Merriweather"/>
                          <a:cs typeface="Merriweather"/>
                          <a:sym typeface="Merriweather"/>
                        </a:rPr>
                        <a:t>Low plasma calcium and phosphate</a:t>
                      </a:r>
                      <a:endParaRPr sz="2200">
                        <a:solidFill>
                          <a:schemeClr val="dk1"/>
                        </a:solidFill>
                        <a:latin typeface="Merriweather"/>
                        <a:ea typeface="Merriweather"/>
                        <a:cs typeface="Merriweather"/>
                        <a:sym typeface="Merriweather"/>
                      </a:endParaRPr>
                    </a:p>
                    <a:p>
                      <a:pPr indent="-368300" lvl="0" marL="457200" rtl="0" algn="l">
                        <a:spcBef>
                          <a:spcPts val="0"/>
                        </a:spcBef>
                        <a:spcAft>
                          <a:spcPts val="0"/>
                        </a:spcAft>
                        <a:buClr>
                          <a:schemeClr val="dk1"/>
                        </a:buClr>
                        <a:buSzPts val="2200"/>
                        <a:buFont typeface="Merriweather"/>
                        <a:buChar char="●"/>
                      </a:pPr>
                      <a:r>
                        <a:rPr lang="en" sz="2200">
                          <a:solidFill>
                            <a:schemeClr val="dk1"/>
                          </a:solidFill>
                          <a:latin typeface="Merriweather"/>
                          <a:ea typeface="Merriweather"/>
                          <a:cs typeface="Merriweather"/>
                          <a:sym typeface="Merriweather"/>
                        </a:rPr>
                        <a:t> Weak bones </a:t>
                      </a:r>
                      <a:endParaRPr sz="2200">
                        <a:solidFill>
                          <a:schemeClr val="dk1"/>
                        </a:solidFill>
                        <a:latin typeface="Merriweather"/>
                        <a:ea typeface="Merriweather"/>
                        <a:cs typeface="Merriweather"/>
                        <a:sym typeface="Merriweather"/>
                      </a:endParaRPr>
                    </a:p>
                    <a:p>
                      <a:pPr indent="-368300" lvl="0" marL="457200" rtl="0" algn="l">
                        <a:spcBef>
                          <a:spcPts val="0"/>
                        </a:spcBef>
                        <a:spcAft>
                          <a:spcPts val="0"/>
                        </a:spcAft>
                        <a:buClr>
                          <a:schemeClr val="dk1"/>
                        </a:buClr>
                        <a:buSzPts val="2200"/>
                        <a:buFont typeface="Merriweather"/>
                        <a:buChar char="●"/>
                      </a:pPr>
                      <a:r>
                        <a:rPr lang="en" sz="2200">
                          <a:solidFill>
                            <a:schemeClr val="dk1"/>
                          </a:solidFill>
                          <a:latin typeface="Merriweather"/>
                          <a:ea typeface="Merriweather"/>
                          <a:cs typeface="Merriweather"/>
                          <a:sym typeface="Merriweather"/>
                        </a:rPr>
                        <a:t>Tetany</a:t>
                      </a:r>
                      <a:endParaRPr sz="2200">
                        <a:solidFill>
                          <a:schemeClr val="dk1"/>
                        </a:solidFill>
                        <a:latin typeface="Merriweather"/>
                        <a:ea typeface="Merriweather"/>
                        <a:cs typeface="Merriweather"/>
                        <a:sym typeface="Merriweather"/>
                      </a:endParaRPr>
                    </a:p>
                  </a:txBody>
                  <a:tcPr marT="91425" marB="91425" marR="91425" marL="91425"/>
                </a:tc>
                <a:tc rowSpan="2">
                  <a:txBody>
                    <a:bodyPr/>
                    <a:lstStyle/>
                    <a:p>
                      <a:pPr indent="-368300" lvl="0" marL="457200" rtl="0" algn="l">
                        <a:spcBef>
                          <a:spcPts val="0"/>
                        </a:spcBef>
                        <a:spcAft>
                          <a:spcPts val="0"/>
                        </a:spcAft>
                        <a:buClr>
                          <a:srgbClr val="000000"/>
                        </a:buClr>
                        <a:buSzPts val="2200"/>
                        <a:buFont typeface="Merriweather"/>
                        <a:buChar char="●"/>
                      </a:pPr>
                      <a:r>
                        <a:rPr lang="en" sz="2200">
                          <a:latin typeface="Merriweather"/>
                          <a:ea typeface="Merriweather"/>
                          <a:cs typeface="Merriweather"/>
                          <a:sym typeface="Merriweather"/>
                        </a:rPr>
                        <a:t>serious deficiencies of both vitamin D and calcium occasionally occur as a result of steatorrhea (failure to absorb fat)</a:t>
                      </a:r>
                      <a:endParaRPr sz="2200">
                        <a:latin typeface="Merriweather"/>
                        <a:ea typeface="Merriweather"/>
                        <a:cs typeface="Merriweather"/>
                        <a:sym typeface="Merriweather"/>
                      </a:endParaRPr>
                    </a:p>
                    <a:p>
                      <a:pPr indent="0" lvl="0" marL="0" rtl="0" algn="l">
                        <a:spcBef>
                          <a:spcPts val="0"/>
                        </a:spcBef>
                        <a:spcAft>
                          <a:spcPts val="0"/>
                        </a:spcAft>
                        <a:buNone/>
                      </a:pPr>
                      <a:r>
                        <a:t/>
                      </a:r>
                      <a:endParaRPr sz="2200">
                        <a:latin typeface="Merriweather"/>
                        <a:ea typeface="Merriweather"/>
                        <a:cs typeface="Merriweather"/>
                        <a:sym typeface="Merriweather"/>
                      </a:endParaRPr>
                    </a:p>
                    <a:p>
                      <a:pPr indent="-368300" lvl="0" marL="457200" rtl="0" algn="l">
                        <a:spcBef>
                          <a:spcPts val="0"/>
                        </a:spcBef>
                        <a:spcAft>
                          <a:spcPts val="0"/>
                        </a:spcAft>
                        <a:buSzPts val="2200"/>
                        <a:buFont typeface="Merriweather"/>
                        <a:buChar char="●"/>
                      </a:pPr>
                      <a:r>
                        <a:rPr lang="en" sz="2200">
                          <a:latin typeface="Merriweather"/>
                          <a:ea typeface="Merriweather"/>
                          <a:cs typeface="Merriweather"/>
                          <a:sym typeface="Merriweather"/>
                        </a:rPr>
                        <a:t>demineralization (poor calcification) of preexisting bones which leads to more susceptibility to fractures.</a:t>
                      </a:r>
                      <a:endParaRPr sz="2200"/>
                    </a:p>
                  </a:txBody>
                  <a:tcPr marT="91425" marB="91425" marR="91425" marL="91425"/>
                </a:tc>
                <a:tc rowSpan="2">
                  <a:txBody>
                    <a:bodyPr/>
                    <a:lstStyle/>
                    <a:p>
                      <a:pPr indent="-368300" lvl="0" marL="457200" rtl="0" algn="l">
                        <a:spcBef>
                          <a:spcPts val="0"/>
                        </a:spcBef>
                        <a:spcAft>
                          <a:spcPts val="0"/>
                        </a:spcAft>
                        <a:buSzPts val="2200"/>
                        <a:buFont typeface="Merriweather"/>
                        <a:buChar char="●"/>
                      </a:pPr>
                      <a:r>
                        <a:rPr lang="en" sz="2300">
                          <a:solidFill>
                            <a:schemeClr val="dk1"/>
                          </a:solidFill>
                          <a:latin typeface="Merriweather"/>
                          <a:ea typeface="Merriweather"/>
                          <a:cs typeface="Merriweather"/>
                          <a:sym typeface="Merriweather"/>
                        </a:rPr>
                        <a:t>Inadequate bone matrix and minerals.</a:t>
                      </a:r>
                      <a:endParaRPr sz="2300">
                        <a:solidFill>
                          <a:schemeClr val="dk1"/>
                        </a:solidFill>
                        <a:latin typeface="Merriweather"/>
                        <a:ea typeface="Merriweather"/>
                        <a:cs typeface="Merriweather"/>
                        <a:sym typeface="Merriweather"/>
                      </a:endParaRPr>
                    </a:p>
                    <a:p>
                      <a:pPr indent="0" lvl="0" marL="0" rtl="0" algn="l">
                        <a:spcBef>
                          <a:spcPts val="0"/>
                        </a:spcBef>
                        <a:spcAft>
                          <a:spcPts val="0"/>
                        </a:spcAft>
                        <a:buNone/>
                      </a:pPr>
                      <a:r>
                        <a:t/>
                      </a:r>
                      <a:endParaRPr sz="2300">
                        <a:solidFill>
                          <a:schemeClr val="dk1"/>
                        </a:solidFill>
                        <a:latin typeface="Merriweather"/>
                        <a:ea typeface="Merriweather"/>
                        <a:cs typeface="Merriweather"/>
                        <a:sym typeface="Merriweather"/>
                      </a:endParaRPr>
                    </a:p>
                    <a:p>
                      <a:pPr indent="-374650" lvl="0" marL="457200" rtl="0" algn="l">
                        <a:spcBef>
                          <a:spcPts val="0"/>
                        </a:spcBef>
                        <a:spcAft>
                          <a:spcPts val="0"/>
                        </a:spcAft>
                        <a:buClr>
                          <a:schemeClr val="dk1"/>
                        </a:buClr>
                        <a:buSzPts val="2300"/>
                        <a:buFont typeface="Merriweather"/>
                        <a:buChar char="●"/>
                      </a:pPr>
                      <a:r>
                        <a:rPr lang="en" sz="2300">
                          <a:solidFill>
                            <a:schemeClr val="dk1"/>
                          </a:solidFill>
                          <a:latin typeface="Merriweather"/>
                          <a:ea typeface="Merriweather"/>
                          <a:cs typeface="Merriweather"/>
                          <a:sym typeface="Merriweather"/>
                        </a:rPr>
                        <a:t>Results from equal loss of both organic bone matrix and minerals resulting in loss of total bone mass and strength.</a:t>
                      </a:r>
                      <a:endParaRPr sz="2300">
                        <a:solidFill>
                          <a:schemeClr val="dk1"/>
                        </a:solidFill>
                        <a:latin typeface="Merriweather"/>
                        <a:ea typeface="Merriweather"/>
                        <a:cs typeface="Merriweather"/>
                        <a:sym typeface="Merriweather"/>
                      </a:endParaRPr>
                    </a:p>
                  </a:txBody>
                  <a:tcPr marT="91425" marB="91425" marR="91425" marL="91425"/>
                </a:tc>
              </a:tr>
              <a:tr h="1873050">
                <a:tc vMerge="1"/>
                <a:tc vMerge="1"/>
                <a:tc vMerge="1"/>
              </a:tr>
            </a:tbl>
          </a:graphicData>
        </a:graphic>
      </p:graphicFrame>
      <p:sp>
        <p:nvSpPr>
          <p:cNvPr id="778" name="Google Shape;778;p40"/>
          <p:cNvSpPr txBox="1"/>
          <p:nvPr/>
        </p:nvSpPr>
        <p:spPr>
          <a:xfrm>
            <a:off x="52729" y="397800"/>
            <a:ext cx="603900" cy="699600"/>
          </a:xfrm>
          <a:prstGeom prst="rect">
            <a:avLst/>
          </a:prstGeom>
          <a:noFill/>
          <a:ln>
            <a:noFill/>
          </a:ln>
        </p:spPr>
        <p:txBody>
          <a:bodyPr anchorCtr="0" anchor="t" bIns="58200" lIns="58200" spcFirstLastPara="1" rIns="58200" wrap="square" tIns="58200">
            <a:noAutofit/>
          </a:bodyPr>
          <a:lstStyle/>
          <a:p>
            <a:pPr indent="0" lvl="0" marL="0" rtl="0" algn="l">
              <a:spcBef>
                <a:spcPts val="0"/>
              </a:spcBef>
              <a:spcAft>
                <a:spcPts val="0"/>
              </a:spcAft>
              <a:buNone/>
            </a:pPr>
            <a:r>
              <a:rPr lang="en" sz="3600">
                <a:solidFill>
                  <a:srgbClr val="FFFFFF"/>
                </a:solidFill>
                <a:latin typeface="Oswald"/>
                <a:ea typeface="Oswald"/>
                <a:cs typeface="Oswald"/>
                <a:sym typeface="Oswald"/>
              </a:rPr>
              <a:t>15</a:t>
            </a:r>
            <a:endParaRPr sz="3600">
              <a:solidFill>
                <a:srgbClr val="FFFFFF"/>
              </a:solidFill>
              <a:latin typeface="Oswald"/>
              <a:ea typeface="Oswald"/>
              <a:cs typeface="Oswald"/>
              <a:sym typeface="Oswald"/>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82" name="Shape 782"/>
        <p:cNvGrpSpPr/>
        <p:nvPr/>
      </p:nvGrpSpPr>
      <p:grpSpPr>
        <a:xfrm>
          <a:off x="0" y="0"/>
          <a:ext cx="0" cy="0"/>
          <a:chOff x="0" y="0"/>
          <a:chExt cx="0" cy="0"/>
        </a:xfrm>
      </p:grpSpPr>
      <p:sp>
        <p:nvSpPr>
          <p:cNvPr id="783" name="Google Shape;783;p41"/>
          <p:cNvSpPr/>
          <p:nvPr/>
        </p:nvSpPr>
        <p:spPr>
          <a:xfrm>
            <a:off x="0" y="370466"/>
            <a:ext cx="11331900" cy="699600"/>
          </a:xfrm>
          <a:prstGeom prst="rect">
            <a:avLst/>
          </a:prstGeom>
          <a:solidFill>
            <a:srgbClr val="F1C232"/>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784" name="Google Shape;784;p41"/>
          <p:cNvSpPr/>
          <p:nvPr/>
        </p:nvSpPr>
        <p:spPr>
          <a:xfrm>
            <a:off x="656616" y="370511"/>
            <a:ext cx="273300" cy="699600"/>
          </a:xfrm>
          <a:prstGeom prst="rect">
            <a:avLst/>
          </a:prstGeom>
          <a:solidFill>
            <a:srgbClr val="FFFFFF"/>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785" name="Google Shape;785;p41"/>
          <p:cNvSpPr txBox="1"/>
          <p:nvPr/>
        </p:nvSpPr>
        <p:spPr>
          <a:xfrm>
            <a:off x="11409324" y="360125"/>
            <a:ext cx="3652800" cy="964200"/>
          </a:xfrm>
          <a:prstGeom prst="rect">
            <a:avLst/>
          </a:prstGeom>
          <a:noFill/>
          <a:ln>
            <a:noFill/>
          </a:ln>
        </p:spPr>
        <p:txBody>
          <a:bodyPr anchorCtr="0" anchor="t" bIns="58200" lIns="58200" spcFirstLastPara="1" rIns="58200" wrap="square" tIns="58200">
            <a:noAutofit/>
          </a:bodyPr>
          <a:lstStyle/>
          <a:p>
            <a:pPr indent="0" lvl="0" marL="0" rtl="0" algn="l">
              <a:spcBef>
                <a:spcPts val="0"/>
              </a:spcBef>
              <a:spcAft>
                <a:spcPts val="0"/>
              </a:spcAft>
              <a:buNone/>
            </a:pPr>
            <a:r>
              <a:rPr lang="en" sz="3500">
                <a:latin typeface="Oswald"/>
                <a:ea typeface="Oswald"/>
                <a:cs typeface="Oswald"/>
                <a:sym typeface="Oswald"/>
              </a:rPr>
              <a:t>Lecture Nine </a:t>
            </a:r>
            <a:endParaRPr sz="3500">
              <a:latin typeface="Oswald"/>
              <a:ea typeface="Oswald"/>
              <a:cs typeface="Oswald"/>
              <a:sym typeface="Oswald"/>
            </a:endParaRPr>
          </a:p>
        </p:txBody>
      </p:sp>
      <p:sp>
        <p:nvSpPr>
          <p:cNvPr id="786" name="Google Shape;786;p41"/>
          <p:cNvSpPr txBox="1"/>
          <p:nvPr/>
        </p:nvSpPr>
        <p:spPr>
          <a:xfrm>
            <a:off x="929925" y="370476"/>
            <a:ext cx="11277600" cy="69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3200">
                <a:solidFill>
                  <a:srgbClr val="FFFFFF"/>
                </a:solidFill>
                <a:latin typeface="Oswald"/>
                <a:ea typeface="Oswald"/>
                <a:cs typeface="Oswald"/>
                <a:sym typeface="Oswald"/>
              </a:rPr>
              <a:t>HYPO AND HYPERPARATHYROIDISM</a:t>
            </a:r>
            <a:endParaRPr sz="3200">
              <a:solidFill>
                <a:srgbClr val="FFFFFF"/>
              </a:solidFill>
              <a:latin typeface="Oswald"/>
              <a:ea typeface="Oswald"/>
              <a:cs typeface="Oswald"/>
              <a:sym typeface="Oswald"/>
            </a:endParaRPr>
          </a:p>
        </p:txBody>
      </p:sp>
      <p:graphicFrame>
        <p:nvGraphicFramePr>
          <p:cNvPr id="787" name="Google Shape;787;p41"/>
          <p:cNvGraphicFramePr/>
          <p:nvPr/>
        </p:nvGraphicFramePr>
        <p:xfrm>
          <a:off x="513070" y="2622372"/>
          <a:ext cx="3000000" cy="3000000"/>
        </p:xfrm>
        <a:graphic>
          <a:graphicData uri="http://schemas.openxmlformats.org/drawingml/2006/table">
            <a:tbl>
              <a:tblPr>
                <a:noFill/>
                <a:tableStyleId>{B684B295-0CA5-40BF-922E-7F14FFF88A64}</a:tableStyleId>
              </a:tblPr>
              <a:tblGrid>
                <a:gridCol w="798400"/>
                <a:gridCol w="5637500"/>
                <a:gridCol w="6634925"/>
              </a:tblGrid>
              <a:tr h="506175">
                <a:tc>
                  <a:txBody>
                    <a:bodyPr/>
                    <a:lstStyle/>
                    <a:p>
                      <a:pPr indent="0" lvl="0" marL="0" rtl="0" algn="ctr">
                        <a:spcBef>
                          <a:spcPts val="0"/>
                        </a:spcBef>
                        <a:spcAft>
                          <a:spcPts val="0"/>
                        </a:spcAft>
                        <a:buNone/>
                      </a:pPr>
                      <a:r>
                        <a:rPr b="1" lang="en" sz="1900">
                          <a:latin typeface="Times New Roman"/>
                          <a:ea typeface="Times New Roman"/>
                          <a:cs typeface="Times New Roman"/>
                          <a:sym typeface="Times New Roman"/>
                        </a:rPr>
                        <a:t>#</a:t>
                      </a:r>
                      <a:endParaRPr b="1" sz="1900">
                        <a:latin typeface="Times New Roman"/>
                        <a:ea typeface="Times New Roman"/>
                        <a:cs typeface="Times New Roman"/>
                        <a:sym typeface="Times New Roman"/>
                      </a:endParaRPr>
                    </a:p>
                  </a:txBody>
                  <a:tcPr marT="91425" marB="91425" marR="91425" marL="91425" anchor="ctr">
                    <a:solidFill>
                      <a:srgbClr val="FFE599"/>
                    </a:solidFill>
                  </a:tcPr>
                </a:tc>
                <a:tc>
                  <a:txBody>
                    <a:bodyPr/>
                    <a:lstStyle/>
                    <a:p>
                      <a:pPr indent="0" lvl="0" marL="0" rtl="0" algn="ctr">
                        <a:spcBef>
                          <a:spcPts val="0"/>
                        </a:spcBef>
                        <a:spcAft>
                          <a:spcPts val="0"/>
                        </a:spcAft>
                        <a:buNone/>
                      </a:pPr>
                      <a:r>
                        <a:rPr b="1" lang="en" sz="1900">
                          <a:latin typeface="Times New Roman"/>
                          <a:ea typeface="Times New Roman"/>
                          <a:cs typeface="Times New Roman"/>
                          <a:sym typeface="Times New Roman"/>
                        </a:rPr>
                        <a:t>Hyperparathyroidism Manifestations</a:t>
                      </a:r>
                      <a:endParaRPr b="1" sz="1900">
                        <a:latin typeface="Times New Roman"/>
                        <a:ea typeface="Times New Roman"/>
                        <a:cs typeface="Times New Roman"/>
                        <a:sym typeface="Times New Roman"/>
                      </a:endParaRPr>
                    </a:p>
                  </a:txBody>
                  <a:tcPr marT="91425" marB="91425" marR="91425" marL="91425" anchor="ctr">
                    <a:solidFill>
                      <a:srgbClr val="FFE599"/>
                    </a:solidFill>
                  </a:tcPr>
                </a:tc>
                <a:tc>
                  <a:txBody>
                    <a:bodyPr/>
                    <a:lstStyle/>
                    <a:p>
                      <a:pPr indent="0" lvl="0" marL="0" rtl="0" algn="ctr">
                        <a:spcBef>
                          <a:spcPts val="0"/>
                        </a:spcBef>
                        <a:spcAft>
                          <a:spcPts val="0"/>
                        </a:spcAft>
                        <a:buNone/>
                      </a:pPr>
                      <a:r>
                        <a:rPr b="1" lang="en" sz="1900">
                          <a:latin typeface="Times New Roman"/>
                          <a:ea typeface="Times New Roman"/>
                          <a:cs typeface="Times New Roman"/>
                          <a:sym typeface="Times New Roman"/>
                        </a:rPr>
                        <a:t>Interpretation</a:t>
                      </a:r>
                      <a:endParaRPr b="1" sz="1900">
                        <a:latin typeface="Times New Roman"/>
                        <a:ea typeface="Times New Roman"/>
                        <a:cs typeface="Times New Roman"/>
                        <a:sym typeface="Times New Roman"/>
                      </a:endParaRPr>
                    </a:p>
                  </a:txBody>
                  <a:tcPr marT="91425" marB="91425" marR="91425" marL="91425" anchor="ctr">
                    <a:solidFill>
                      <a:srgbClr val="FFF2CC"/>
                    </a:solidFill>
                  </a:tcPr>
                </a:tc>
              </a:tr>
              <a:tr h="506175">
                <a:tc>
                  <a:txBody>
                    <a:bodyPr/>
                    <a:lstStyle/>
                    <a:p>
                      <a:pPr indent="0" lvl="0" marL="0" rtl="0" algn="ctr">
                        <a:spcBef>
                          <a:spcPts val="0"/>
                        </a:spcBef>
                        <a:spcAft>
                          <a:spcPts val="0"/>
                        </a:spcAft>
                        <a:buNone/>
                      </a:pPr>
                      <a:r>
                        <a:rPr b="1" lang="en" sz="1900">
                          <a:latin typeface="Times New Roman"/>
                          <a:ea typeface="Times New Roman"/>
                          <a:cs typeface="Times New Roman"/>
                          <a:sym typeface="Times New Roman"/>
                        </a:rPr>
                        <a:t>1</a:t>
                      </a:r>
                      <a:endParaRPr b="1" sz="1900">
                        <a:latin typeface="Times New Roman"/>
                        <a:ea typeface="Times New Roman"/>
                        <a:cs typeface="Times New Roman"/>
                        <a:sym typeface="Times New Roman"/>
                      </a:endParaRPr>
                    </a:p>
                  </a:txBody>
                  <a:tcPr marT="91425" marB="91425" marR="91425" marL="91425" anchor="ctr"/>
                </a:tc>
                <a:tc>
                  <a:txBody>
                    <a:bodyPr/>
                    <a:lstStyle/>
                    <a:p>
                      <a:pPr indent="0" lvl="0" marL="0" rtl="0" algn="ctr">
                        <a:spcBef>
                          <a:spcPts val="0"/>
                        </a:spcBef>
                        <a:spcAft>
                          <a:spcPts val="0"/>
                        </a:spcAft>
                        <a:buNone/>
                      </a:pPr>
                      <a:r>
                        <a:rPr b="1" lang="en" sz="1900">
                          <a:latin typeface="Times New Roman"/>
                          <a:ea typeface="Times New Roman"/>
                          <a:cs typeface="Times New Roman"/>
                          <a:sym typeface="Times New Roman"/>
                        </a:rPr>
                        <a:t>Hypercalcemia (↑ Ca</a:t>
                      </a:r>
                      <a:r>
                        <a:rPr b="1" baseline="30000" lang="en" sz="1900">
                          <a:latin typeface="Times New Roman"/>
                          <a:ea typeface="Times New Roman"/>
                          <a:cs typeface="Times New Roman"/>
                          <a:sym typeface="Times New Roman"/>
                        </a:rPr>
                        <a:t>2+</a:t>
                      </a:r>
                      <a:r>
                        <a:rPr b="1" lang="en" sz="1900">
                          <a:latin typeface="Times New Roman"/>
                          <a:ea typeface="Times New Roman"/>
                          <a:cs typeface="Times New Roman"/>
                          <a:sym typeface="Times New Roman"/>
                        </a:rPr>
                        <a:t>)</a:t>
                      </a:r>
                      <a:endParaRPr b="1" sz="1900">
                        <a:latin typeface="Times New Roman"/>
                        <a:ea typeface="Times New Roman"/>
                        <a:cs typeface="Times New Roman"/>
                        <a:sym typeface="Times New Roman"/>
                      </a:endParaRPr>
                    </a:p>
                  </a:txBody>
                  <a:tcPr marT="91425" marB="91425" marR="91425" marL="91425" anchor="ctr"/>
                </a:tc>
                <a:tc>
                  <a:txBody>
                    <a:bodyPr/>
                    <a:lstStyle/>
                    <a:p>
                      <a:pPr indent="0" lvl="0" marL="0" rtl="0" algn="l">
                        <a:spcBef>
                          <a:spcPts val="0"/>
                        </a:spcBef>
                        <a:spcAft>
                          <a:spcPts val="0"/>
                        </a:spcAft>
                        <a:buNone/>
                      </a:pPr>
                      <a:r>
                        <a:rPr lang="en" sz="1900">
                          <a:solidFill>
                            <a:srgbClr val="B45F06"/>
                          </a:solidFill>
                          <a:latin typeface="Times New Roman"/>
                          <a:ea typeface="Times New Roman"/>
                          <a:cs typeface="Times New Roman"/>
                          <a:sym typeface="Times New Roman"/>
                        </a:rPr>
                        <a:t>due to ↑ osteoclastic activity (bone resorption)</a:t>
                      </a:r>
                      <a:endParaRPr sz="1900">
                        <a:latin typeface="Times New Roman"/>
                        <a:ea typeface="Times New Roman"/>
                        <a:cs typeface="Times New Roman"/>
                        <a:sym typeface="Times New Roman"/>
                      </a:endParaRPr>
                    </a:p>
                  </a:txBody>
                  <a:tcPr marT="91425" marB="91425" marR="91425" marL="91425" anchor="ctr"/>
                </a:tc>
              </a:tr>
              <a:tr h="506175">
                <a:tc>
                  <a:txBody>
                    <a:bodyPr/>
                    <a:lstStyle/>
                    <a:p>
                      <a:pPr indent="0" lvl="0" marL="0" rtl="0" algn="ctr">
                        <a:spcBef>
                          <a:spcPts val="0"/>
                        </a:spcBef>
                        <a:spcAft>
                          <a:spcPts val="0"/>
                        </a:spcAft>
                        <a:buNone/>
                      </a:pPr>
                      <a:r>
                        <a:rPr b="1" lang="en" sz="1900">
                          <a:solidFill>
                            <a:schemeClr val="dk1"/>
                          </a:solidFill>
                          <a:latin typeface="Times New Roman"/>
                          <a:ea typeface="Times New Roman"/>
                          <a:cs typeface="Times New Roman"/>
                          <a:sym typeface="Times New Roman"/>
                        </a:rPr>
                        <a:t>2</a:t>
                      </a:r>
                      <a:endParaRPr b="1" sz="1900">
                        <a:solidFill>
                          <a:schemeClr val="dk1"/>
                        </a:solidFill>
                        <a:latin typeface="Times New Roman"/>
                        <a:ea typeface="Times New Roman"/>
                        <a:cs typeface="Times New Roman"/>
                        <a:sym typeface="Times New Roman"/>
                      </a:endParaRPr>
                    </a:p>
                  </a:txBody>
                  <a:tcPr marT="91425" marB="91425" marR="91425" marL="91425" anchor="ctr"/>
                </a:tc>
                <a:tc>
                  <a:txBody>
                    <a:bodyPr/>
                    <a:lstStyle/>
                    <a:p>
                      <a:pPr indent="0" lvl="0" marL="0" rtl="0" algn="ctr">
                        <a:spcBef>
                          <a:spcPts val="0"/>
                        </a:spcBef>
                        <a:spcAft>
                          <a:spcPts val="0"/>
                        </a:spcAft>
                        <a:buNone/>
                      </a:pPr>
                      <a:r>
                        <a:rPr b="1" lang="en" sz="1900">
                          <a:solidFill>
                            <a:schemeClr val="dk1"/>
                          </a:solidFill>
                          <a:latin typeface="Times New Roman"/>
                          <a:ea typeface="Times New Roman"/>
                          <a:cs typeface="Times New Roman"/>
                          <a:sym typeface="Times New Roman"/>
                        </a:rPr>
                        <a:t>Hypophosphatemia (↓PO</a:t>
                      </a:r>
                      <a:r>
                        <a:rPr b="1" baseline="-25000" lang="en" sz="1900">
                          <a:solidFill>
                            <a:schemeClr val="dk1"/>
                          </a:solidFill>
                          <a:latin typeface="Times New Roman"/>
                          <a:ea typeface="Times New Roman"/>
                          <a:cs typeface="Times New Roman"/>
                          <a:sym typeface="Times New Roman"/>
                        </a:rPr>
                        <a:t>4</a:t>
                      </a:r>
                      <a:r>
                        <a:rPr b="1" baseline="30000" lang="en" sz="1900">
                          <a:solidFill>
                            <a:schemeClr val="dk1"/>
                          </a:solidFill>
                          <a:latin typeface="Times New Roman"/>
                          <a:ea typeface="Times New Roman"/>
                          <a:cs typeface="Times New Roman"/>
                          <a:sym typeface="Times New Roman"/>
                        </a:rPr>
                        <a:t>3-</a:t>
                      </a:r>
                      <a:r>
                        <a:rPr b="1" lang="en" sz="1900">
                          <a:solidFill>
                            <a:schemeClr val="dk1"/>
                          </a:solidFill>
                          <a:latin typeface="Times New Roman"/>
                          <a:ea typeface="Times New Roman"/>
                          <a:cs typeface="Times New Roman"/>
                          <a:sym typeface="Times New Roman"/>
                        </a:rPr>
                        <a:t>)</a:t>
                      </a:r>
                      <a:endParaRPr b="1" sz="1900">
                        <a:latin typeface="Times New Roman"/>
                        <a:ea typeface="Times New Roman"/>
                        <a:cs typeface="Times New Roman"/>
                        <a:sym typeface="Times New Roman"/>
                      </a:endParaRPr>
                    </a:p>
                  </a:txBody>
                  <a:tcPr marT="91425" marB="91425" marR="91425" marL="91425" anchor="ctr"/>
                </a:tc>
                <a:tc>
                  <a:txBody>
                    <a:bodyPr/>
                    <a:lstStyle/>
                    <a:p>
                      <a:pPr indent="0" lvl="0" marL="0" rtl="0" algn="l">
                        <a:spcBef>
                          <a:spcPts val="0"/>
                        </a:spcBef>
                        <a:spcAft>
                          <a:spcPts val="0"/>
                        </a:spcAft>
                        <a:buNone/>
                      </a:pPr>
                      <a:r>
                        <a:rPr lang="en" sz="1900">
                          <a:solidFill>
                            <a:srgbClr val="B45F06"/>
                          </a:solidFill>
                          <a:latin typeface="Times New Roman"/>
                          <a:ea typeface="Times New Roman"/>
                          <a:cs typeface="Times New Roman"/>
                          <a:sym typeface="Times New Roman"/>
                        </a:rPr>
                        <a:t>due to ↑ phosphate renal excretion</a:t>
                      </a:r>
                      <a:endParaRPr sz="1900">
                        <a:latin typeface="Times New Roman"/>
                        <a:ea typeface="Times New Roman"/>
                        <a:cs typeface="Times New Roman"/>
                        <a:sym typeface="Times New Roman"/>
                      </a:endParaRPr>
                    </a:p>
                  </a:txBody>
                  <a:tcPr marT="91425" marB="91425" marR="91425" marL="91425" anchor="ctr"/>
                </a:tc>
              </a:tr>
              <a:tr h="506175">
                <a:tc>
                  <a:txBody>
                    <a:bodyPr/>
                    <a:lstStyle/>
                    <a:p>
                      <a:pPr indent="0" lvl="0" marL="0" rtl="0" algn="ctr">
                        <a:spcBef>
                          <a:spcPts val="0"/>
                        </a:spcBef>
                        <a:spcAft>
                          <a:spcPts val="0"/>
                        </a:spcAft>
                        <a:buNone/>
                      </a:pPr>
                      <a:r>
                        <a:rPr b="1" lang="en" sz="1900">
                          <a:solidFill>
                            <a:schemeClr val="dk1"/>
                          </a:solidFill>
                          <a:latin typeface="Times New Roman"/>
                          <a:ea typeface="Times New Roman"/>
                          <a:cs typeface="Times New Roman"/>
                          <a:sym typeface="Times New Roman"/>
                        </a:rPr>
                        <a:t>3</a:t>
                      </a:r>
                      <a:endParaRPr b="1" sz="1900">
                        <a:solidFill>
                          <a:schemeClr val="dk1"/>
                        </a:solidFill>
                        <a:latin typeface="Times New Roman"/>
                        <a:ea typeface="Times New Roman"/>
                        <a:cs typeface="Times New Roman"/>
                        <a:sym typeface="Times New Roman"/>
                      </a:endParaRPr>
                    </a:p>
                  </a:txBody>
                  <a:tcPr marT="91425" marB="91425" marR="91425" marL="91425" anchor="ctr"/>
                </a:tc>
                <a:tc>
                  <a:txBody>
                    <a:bodyPr/>
                    <a:lstStyle/>
                    <a:p>
                      <a:pPr indent="0" lvl="0" marL="0" rtl="0" algn="ctr">
                        <a:spcBef>
                          <a:spcPts val="0"/>
                        </a:spcBef>
                        <a:spcAft>
                          <a:spcPts val="0"/>
                        </a:spcAft>
                        <a:buNone/>
                      </a:pPr>
                      <a:r>
                        <a:rPr b="1" lang="en" sz="1900">
                          <a:solidFill>
                            <a:schemeClr val="dk1"/>
                          </a:solidFill>
                          <a:latin typeface="Times New Roman"/>
                          <a:ea typeface="Times New Roman"/>
                          <a:cs typeface="Times New Roman"/>
                          <a:sym typeface="Times New Roman"/>
                        </a:rPr>
                        <a:t>Hypercalciuria </a:t>
                      </a:r>
                      <a:endParaRPr b="1" sz="1900">
                        <a:latin typeface="Times New Roman"/>
                        <a:ea typeface="Times New Roman"/>
                        <a:cs typeface="Times New Roman"/>
                        <a:sym typeface="Times New Roman"/>
                      </a:endParaRPr>
                    </a:p>
                  </a:txBody>
                  <a:tcPr marT="91425" marB="91425" marR="91425" marL="91425" anchor="ctr"/>
                </a:tc>
                <a:tc>
                  <a:txBody>
                    <a:bodyPr/>
                    <a:lstStyle/>
                    <a:p>
                      <a:pPr indent="0" lvl="0" marL="0" rtl="0" algn="l">
                        <a:spcBef>
                          <a:spcPts val="0"/>
                        </a:spcBef>
                        <a:spcAft>
                          <a:spcPts val="0"/>
                        </a:spcAft>
                        <a:buNone/>
                      </a:pPr>
                      <a:r>
                        <a:rPr lang="en" sz="1900">
                          <a:solidFill>
                            <a:srgbClr val="B45F06"/>
                          </a:solidFill>
                          <a:latin typeface="Times New Roman"/>
                          <a:ea typeface="Times New Roman"/>
                          <a:cs typeface="Times New Roman"/>
                          <a:sym typeface="Times New Roman"/>
                        </a:rPr>
                        <a:t>Increased calcium levels</a:t>
                      </a:r>
                      <a:endParaRPr sz="1900">
                        <a:solidFill>
                          <a:srgbClr val="B45F06"/>
                        </a:solidFill>
                        <a:latin typeface="Times New Roman"/>
                        <a:ea typeface="Times New Roman"/>
                        <a:cs typeface="Times New Roman"/>
                        <a:sym typeface="Times New Roman"/>
                      </a:endParaRPr>
                    </a:p>
                  </a:txBody>
                  <a:tcPr marT="91425" marB="91425" marR="91425" marL="91425" anchor="ctr"/>
                </a:tc>
              </a:tr>
              <a:tr h="1740800">
                <a:tc>
                  <a:txBody>
                    <a:bodyPr/>
                    <a:lstStyle/>
                    <a:p>
                      <a:pPr indent="0" lvl="0" marL="0" rtl="0" algn="ctr">
                        <a:spcBef>
                          <a:spcPts val="0"/>
                        </a:spcBef>
                        <a:spcAft>
                          <a:spcPts val="0"/>
                        </a:spcAft>
                        <a:buNone/>
                      </a:pPr>
                      <a:r>
                        <a:rPr b="1" lang="en" sz="1900">
                          <a:solidFill>
                            <a:schemeClr val="dk1"/>
                          </a:solidFill>
                          <a:latin typeface="Times New Roman"/>
                          <a:ea typeface="Times New Roman"/>
                          <a:cs typeface="Times New Roman"/>
                          <a:sym typeface="Times New Roman"/>
                        </a:rPr>
                        <a:t>3</a:t>
                      </a:r>
                      <a:endParaRPr b="1" sz="1900">
                        <a:solidFill>
                          <a:schemeClr val="dk1"/>
                        </a:solidFill>
                        <a:latin typeface="Times New Roman"/>
                        <a:ea typeface="Times New Roman"/>
                        <a:cs typeface="Times New Roman"/>
                        <a:sym typeface="Times New Roman"/>
                      </a:endParaRPr>
                    </a:p>
                  </a:txBody>
                  <a:tcPr marT="91425" marB="91425" marR="91425" marL="91425" anchor="ctr"/>
                </a:tc>
                <a:tc>
                  <a:txBody>
                    <a:bodyPr/>
                    <a:lstStyle/>
                    <a:p>
                      <a:pPr indent="0" lvl="0" marL="0" rtl="0" algn="ctr">
                        <a:spcBef>
                          <a:spcPts val="0"/>
                        </a:spcBef>
                        <a:spcAft>
                          <a:spcPts val="0"/>
                        </a:spcAft>
                        <a:buNone/>
                      </a:pPr>
                      <a:r>
                        <a:rPr b="1" lang="en" sz="1900">
                          <a:solidFill>
                            <a:schemeClr val="dk1"/>
                          </a:solidFill>
                          <a:latin typeface="Times New Roman"/>
                          <a:ea typeface="Times New Roman"/>
                          <a:cs typeface="Times New Roman"/>
                          <a:sym typeface="Times New Roman"/>
                        </a:rPr>
                        <a:t>Demineralisation of bone: multiple bone cysts (osteitis fibrosa cystica) </a:t>
                      </a:r>
                      <a:endParaRPr b="1" sz="1900">
                        <a:latin typeface="Times New Roman"/>
                        <a:ea typeface="Times New Roman"/>
                        <a:cs typeface="Times New Roman"/>
                        <a:sym typeface="Times New Roman"/>
                      </a:endParaRPr>
                    </a:p>
                  </a:txBody>
                  <a:tcPr marT="91425" marB="91425" marR="91425" marL="91425" anchor="ctr"/>
                </a:tc>
                <a:tc>
                  <a:txBody>
                    <a:bodyPr/>
                    <a:lstStyle/>
                    <a:p>
                      <a:pPr indent="0" lvl="0" marL="0" rtl="0" algn="l">
                        <a:spcBef>
                          <a:spcPts val="0"/>
                        </a:spcBef>
                        <a:spcAft>
                          <a:spcPts val="0"/>
                        </a:spcAft>
                        <a:buNone/>
                      </a:pPr>
                      <a:r>
                        <a:rPr lang="en" sz="1900">
                          <a:solidFill>
                            <a:srgbClr val="434343"/>
                          </a:solidFill>
                          <a:latin typeface="Times New Roman"/>
                          <a:ea typeface="Times New Roman"/>
                          <a:cs typeface="Times New Roman"/>
                          <a:sym typeface="Times New Roman"/>
                        </a:rPr>
                        <a:t>in severe </a:t>
                      </a:r>
                      <a:r>
                        <a:rPr i="1" lang="en" sz="1900">
                          <a:solidFill>
                            <a:srgbClr val="434343"/>
                          </a:solidFill>
                          <a:latin typeface="Times New Roman"/>
                          <a:ea typeface="Times New Roman"/>
                          <a:cs typeface="Times New Roman"/>
                          <a:sym typeface="Times New Roman"/>
                        </a:rPr>
                        <a:t>hyperparathyroidism</a:t>
                      </a:r>
                      <a:r>
                        <a:rPr lang="en" sz="1900">
                          <a:solidFill>
                            <a:srgbClr val="434343"/>
                          </a:solidFill>
                          <a:latin typeface="Times New Roman"/>
                          <a:ea typeface="Times New Roman"/>
                          <a:cs typeface="Times New Roman"/>
                          <a:sym typeface="Times New Roman"/>
                        </a:rPr>
                        <a:t>, the osteoclastic &gt; osteoblastic leading to </a:t>
                      </a:r>
                      <a:r>
                        <a:rPr lang="en" sz="1900">
                          <a:solidFill>
                            <a:srgbClr val="434343"/>
                          </a:solidFill>
                          <a:latin typeface="Times New Roman"/>
                          <a:ea typeface="Times New Roman"/>
                          <a:cs typeface="Times New Roman"/>
                          <a:sym typeface="Times New Roman"/>
                        </a:rPr>
                        <a:t>multiple fracture from minor trauma</a:t>
                      </a:r>
                      <a:r>
                        <a:rPr lang="en" sz="1900">
                          <a:solidFill>
                            <a:srgbClr val="434343"/>
                          </a:solidFill>
                          <a:latin typeface="Times New Roman"/>
                          <a:ea typeface="Times New Roman"/>
                          <a:cs typeface="Times New Roman"/>
                          <a:sym typeface="Times New Roman"/>
                        </a:rPr>
                        <a:t>. Radiographs of the bone typically show extensive decalcification and cystic areas filled with osteoclasts in the form of giant cell osteoclast “tumors.” </a:t>
                      </a:r>
                      <a:endParaRPr sz="1900">
                        <a:solidFill>
                          <a:srgbClr val="434343"/>
                        </a:solidFill>
                        <a:latin typeface="Times New Roman"/>
                        <a:ea typeface="Times New Roman"/>
                        <a:cs typeface="Times New Roman"/>
                        <a:sym typeface="Times New Roman"/>
                      </a:endParaRPr>
                    </a:p>
                  </a:txBody>
                  <a:tcPr marT="91425" marB="91425" marR="91425" marL="91425" anchor="ctr">
                    <a:lnB cap="flat" cmpd="sng" w="9525">
                      <a:solidFill>
                        <a:srgbClr val="9E9E9E"/>
                      </a:solidFill>
                      <a:prstDash val="solid"/>
                      <a:round/>
                      <a:headEnd len="sm" w="sm" type="none"/>
                      <a:tailEnd len="sm" w="sm" type="none"/>
                    </a:lnB>
                  </a:tcPr>
                </a:tc>
              </a:tr>
              <a:tr h="506175">
                <a:tc>
                  <a:txBody>
                    <a:bodyPr/>
                    <a:lstStyle/>
                    <a:p>
                      <a:pPr indent="0" lvl="0" marL="0" rtl="0" algn="ctr">
                        <a:spcBef>
                          <a:spcPts val="0"/>
                        </a:spcBef>
                        <a:spcAft>
                          <a:spcPts val="0"/>
                        </a:spcAft>
                        <a:buNone/>
                      </a:pPr>
                      <a:r>
                        <a:rPr b="1" lang="en" sz="1900">
                          <a:solidFill>
                            <a:srgbClr val="B45F06"/>
                          </a:solidFill>
                          <a:latin typeface="Times New Roman"/>
                          <a:ea typeface="Times New Roman"/>
                          <a:cs typeface="Times New Roman"/>
                          <a:sym typeface="Times New Roman"/>
                        </a:rPr>
                        <a:t>4</a:t>
                      </a:r>
                      <a:endParaRPr b="1" sz="1900">
                        <a:solidFill>
                          <a:srgbClr val="B45F06"/>
                        </a:solidFill>
                        <a:latin typeface="Times New Roman"/>
                        <a:ea typeface="Times New Roman"/>
                        <a:cs typeface="Times New Roman"/>
                        <a:sym typeface="Times New Roman"/>
                      </a:endParaRPr>
                    </a:p>
                  </a:txBody>
                  <a:tcPr marT="91425" marB="91425" marR="91425" marL="91425" anchor="ctr">
                    <a:lnR cap="flat" cmpd="sng" w="9525">
                      <a:solidFill>
                        <a:srgbClr val="9E9E9E"/>
                      </a:solidFill>
                      <a:prstDash val="solid"/>
                      <a:round/>
                      <a:headEnd len="sm" w="sm" type="none"/>
                      <a:tailEnd len="sm" w="sm" type="none"/>
                    </a:lnR>
                  </a:tcPr>
                </a:tc>
                <a:tc>
                  <a:txBody>
                    <a:bodyPr/>
                    <a:lstStyle/>
                    <a:p>
                      <a:pPr indent="0" lvl="0" marL="0" rtl="0" algn="ctr">
                        <a:spcBef>
                          <a:spcPts val="0"/>
                        </a:spcBef>
                        <a:spcAft>
                          <a:spcPts val="0"/>
                        </a:spcAft>
                        <a:buNone/>
                      </a:pPr>
                      <a:r>
                        <a:rPr b="1" lang="en" sz="1900">
                          <a:solidFill>
                            <a:srgbClr val="B45F06"/>
                          </a:solidFill>
                          <a:latin typeface="Times New Roman"/>
                          <a:ea typeface="Times New Roman"/>
                          <a:cs typeface="Times New Roman"/>
                          <a:sym typeface="Times New Roman"/>
                        </a:rPr>
                        <a:t>Easily </a:t>
                      </a:r>
                      <a:r>
                        <a:rPr b="1" lang="en" sz="1900">
                          <a:solidFill>
                            <a:schemeClr val="dk1"/>
                          </a:solidFill>
                          <a:latin typeface="Times New Roman"/>
                          <a:ea typeface="Times New Roman"/>
                          <a:cs typeface="Times New Roman"/>
                          <a:sym typeface="Times New Roman"/>
                        </a:rPr>
                        <a:t>broken bones </a:t>
                      </a:r>
                      <a:endParaRPr b="1" sz="1900">
                        <a:latin typeface="Times New Roman"/>
                        <a:ea typeface="Times New Roman"/>
                        <a:cs typeface="Times New Roman"/>
                        <a:sym typeface="Times New Roman"/>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tcPr>
                </a:tc>
                <a:tc>
                  <a:txBody>
                    <a:bodyPr/>
                    <a:lstStyle/>
                    <a:p>
                      <a:pPr indent="0" lvl="0" marL="0" rtl="0" algn="l">
                        <a:spcBef>
                          <a:spcPts val="0"/>
                        </a:spcBef>
                        <a:spcAft>
                          <a:spcPts val="0"/>
                        </a:spcAft>
                        <a:buNone/>
                      </a:pPr>
                      <a:r>
                        <a:rPr lang="en" sz="1900">
                          <a:solidFill>
                            <a:srgbClr val="B45F06"/>
                          </a:solidFill>
                          <a:latin typeface="Times New Roman"/>
                          <a:ea typeface="Times New Roman"/>
                          <a:cs typeface="Times New Roman"/>
                          <a:sym typeface="Times New Roman"/>
                        </a:rPr>
                        <a:t>↓ Calcium/phosphate (loss of compressional force)</a:t>
                      </a:r>
                      <a:endParaRPr sz="1900">
                        <a:solidFill>
                          <a:srgbClr val="B45F06"/>
                        </a:solidFill>
                        <a:latin typeface="Times New Roman"/>
                        <a:ea typeface="Times New Roman"/>
                        <a:cs typeface="Times New Roman"/>
                        <a:sym typeface="Times New Roman"/>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619050">
                <a:tc rowSpan="5">
                  <a:txBody>
                    <a:bodyPr/>
                    <a:lstStyle/>
                    <a:p>
                      <a:pPr indent="0" lvl="0" marL="0" rtl="0" algn="ctr">
                        <a:spcBef>
                          <a:spcPts val="0"/>
                        </a:spcBef>
                        <a:spcAft>
                          <a:spcPts val="0"/>
                        </a:spcAft>
                        <a:buNone/>
                      </a:pPr>
                      <a:r>
                        <a:rPr b="1" lang="en" sz="1900">
                          <a:solidFill>
                            <a:schemeClr val="dk1"/>
                          </a:solidFill>
                          <a:latin typeface="Times New Roman"/>
                          <a:ea typeface="Times New Roman"/>
                          <a:cs typeface="Times New Roman"/>
                          <a:sym typeface="Times New Roman"/>
                        </a:rPr>
                        <a:t>5</a:t>
                      </a:r>
                      <a:endParaRPr b="1" sz="1900">
                        <a:solidFill>
                          <a:schemeClr val="dk1"/>
                        </a:solidFill>
                        <a:latin typeface="Times New Roman"/>
                        <a:ea typeface="Times New Roman"/>
                        <a:cs typeface="Times New Roman"/>
                        <a:sym typeface="Times New Roman"/>
                      </a:endParaRPr>
                    </a:p>
                    <a:p>
                      <a:pPr indent="0" lvl="0" marL="0" rtl="0" algn="ctr">
                        <a:spcBef>
                          <a:spcPts val="0"/>
                        </a:spcBef>
                        <a:spcAft>
                          <a:spcPts val="0"/>
                        </a:spcAft>
                        <a:buNone/>
                      </a:pPr>
                      <a:r>
                        <a:t/>
                      </a:r>
                      <a:endParaRPr b="1" sz="1900">
                        <a:solidFill>
                          <a:schemeClr val="dk1"/>
                        </a:solidFill>
                        <a:latin typeface="Times New Roman"/>
                        <a:ea typeface="Times New Roman"/>
                        <a:cs typeface="Times New Roman"/>
                        <a:sym typeface="Times New Roman"/>
                      </a:endParaRPr>
                    </a:p>
                  </a:txBody>
                  <a:tcPr marT="91425" marB="91425" marR="91425" marL="91425" anchor="ctr"/>
                </a:tc>
                <a:tc>
                  <a:txBody>
                    <a:bodyPr/>
                    <a:lstStyle/>
                    <a:p>
                      <a:pPr indent="0" lvl="0" marL="0" rtl="0" algn="ctr">
                        <a:spcBef>
                          <a:spcPts val="0"/>
                        </a:spcBef>
                        <a:spcAft>
                          <a:spcPts val="0"/>
                        </a:spcAft>
                        <a:buNone/>
                      </a:pPr>
                      <a:r>
                        <a:rPr b="1" lang="en" sz="1900">
                          <a:solidFill>
                            <a:schemeClr val="dk1"/>
                          </a:solidFill>
                          <a:latin typeface="Times New Roman"/>
                          <a:ea typeface="Times New Roman"/>
                          <a:cs typeface="Times New Roman"/>
                          <a:sym typeface="Times New Roman"/>
                        </a:rPr>
                        <a:t>CNS &amp; Peripheral nervous system depression</a:t>
                      </a:r>
                      <a:endParaRPr b="1" sz="1900">
                        <a:latin typeface="Times New Roman"/>
                        <a:ea typeface="Times New Roman"/>
                        <a:cs typeface="Times New Roman"/>
                        <a:sym typeface="Times New Roman"/>
                      </a:endParaRPr>
                    </a:p>
                  </a:txBody>
                  <a:tcPr marT="91425" marB="91425" marR="91425" marL="91425" anchor="ctr"/>
                </a:tc>
                <a:tc rowSpan="5">
                  <a:txBody>
                    <a:bodyPr/>
                    <a:lstStyle/>
                    <a:p>
                      <a:pPr indent="0" lvl="0" marL="0" rtl="0" algn="l">
                        <a:spcBef>
                          <a:spcPts val="0"/>
                        </a:spcBef>
                        <a:spcAft>
                          <a:spcPts val="0"/>
                        </a:spcAft>
                        <a:buNone/>
                      </a:pPr>
                      <a:r>
                        <a:rPr lang="en" sz="1900">
                          <a:solidFill>
                            <a:srgbClr val="434343"/>
                          </a:solidFill>
                          <a:latin typeface="Times New Roman"/>
                          <a:ea typeface="Times New Roman"/>
                          <a:cs typeface="Times New Roman"/>
                          <a:sym typeface="Times New Roman"/>
                        </a:rPr>
                        <a:t>When the level of calcium in the body fluids rises above normal, the nervous  system becomes </a:t>
                      </a:r>
                      <a:r>
                        <a:rPr b="1" lang="en" sz="1900">
                          <a:solidFill>
                            <a:srgbClr val="434343"/>
                          </a:solidFill>
                          <a:latin typeface="Times New Roman"/>
                          <a:ea typeface="Times New Roman"/>
                          <a:cs typeface="Times New Roman"/>
                          <a:sym typeface="Times New Roman"/>
                        </a:rPr>
                        <a:t>depressed</a:t>
                      </a:r>
                      <a:r>
                        <a:rPr lang="en" sz="1900">
                          <a:solidFill>
                            <a:srgbClr val="434343"/>
                          </a:solidFill>
                          <a:latin typeface="Times New Roman"/>
                          <a:ea typeface="Times New Roman"/>
                          <a:cs typeface="Times New Roman"/>
                          <a:sym typeface="Times New Roman"/>
                        </a:rPr>
                        <a:t> and reflex activities of the central nervous system are </a:t>
                      </a:r>
                      <a:r>
                        <a:rPr b="1" lang="en" sz="1900">
                          <a:solidFill>
                            <a:srgbClr val="434343"/>
                          </a:solidFill>
                          <a:latin typeface="Times New Roman"/>
                          <a:ea typeface="Times New Roman"/>
                          <a:cs typeface="Times New Roman"/>
                          <a:sym typeface="Times New Roman"/>
                        </a:rPr>
                        <a:t>sluggish</a:t>
                      </a:r>
                      <a:r>
                        <a:rPr lang="en" sz="1900">
                          <a:solidFill>
                            <a:srgbClr val="434343"/>
                          </a:solidFill>
                          <a:latin typeface="Times New Roman"/>
                          <a:ea typeface="Times New Roman"/>
                          <a:cs typeface="Times New Roman"/>
                          <a:sym typeface="Times New Roman"/>
                        </a:rPr>
                        <a:t>. Also, increased calcium ion concen­tration </a:t>
                      </a:r>
                      <a:r>
                        <a:rPr b="1" lang="en" sz="1900">
                          <a:solidFill>
                            <a:srgbClr val="434343"/>
                          </a:solidFill>
                          <a:latin typeface="Times New Roman"/>
                          <a:ea typeface="Times New Roman"/>
                          <a:cs typeface="Times New Roman"/>
                          <a:sym typeface="Times New Roman"/>
                        </a:rPr>
                        <a:t>decreases the QT interval</a:t>
                      </a:r>
                      <a:r>
                        <a:rPr lang="en" sz="1900">
                          <a:solidFill>
                            <a:srgbClr val="434343"/>
                          </a:solidFill>
                          <a:latin typeface="Times New Roman"/>
                          <a:ea typeface="Times New Roman"/>
                          <a:cs typeface="Times New Roman"/>
                          <a:sym typeface="Times New Roman"/>
                        </a:rPr>
                        <a:t> of the heart and causes lack of appetite and constipation, probably because of </a:t>
                      </a:r>
                      <a:r>
                        <a:rPr b="1" lang="en" sz="1900">
                          <a:solidFill>
                            <a:srgbClr val="434343"/>
                          </a:solidFill>
                          <a:latin typeface="Times New Roman"/>
                          <a:ea typeface="Times New Roman"/>
                          <a:cs typeface="Times New Roman"/>
                          <a:sym typeface="Times New Roman"/>
                        </a:rPr>
                        <a:t>depressed contractility</a:t>
                      </a:r>
                      <a:r>
                        <a:rPr lang="en" sz="1900">
                          <a:solidFill>
                            <a:srgbClr val="434343"/>
                          </a:solidFill>
                          <a:latin typeface="Times New Roman"/>
                          <a:ea typeface="Times New Roman"/>
                          <a:cs typeface="Times New Roman"/>
                          <a:sym typeface="Times New Roman"/>
                        </a:rPr>
                        <a:t> of the muscle walls of the gastro­intestinal tract.</a:t>
                      </a:r>
                      <a:endParaRPr sz="1900">
                        <a:solidFill>
                          <a:srgbClr val="434343"/>
                        </a:solidFill>
                        <a:latin typeface="Times New Roman"/>
                        <a:ea typeface="Times New Roman"/>
                        <a:cs typeface="Times New Roman"/>
                        <a:sym typeface="Times New Roman"/>
                      </a:endParaRPr>
                    </a:p>
                  </a:txBody>
                  <a:tcPr marT="91425" marB="91425" marR="91425" marL="91425" anchor="ctr">
                    <a:lnT cap="flat" cmpd="sng" w="9525">
                      <a:solidFill>
                        <a:srgbClr val="9E9E9E"/>
                      </a:solidFill>
                      <a:prstDash val="solid"/>
                      <a:round/>
                      <a:headEnd len="sm" w="sm" type="none"/>
                      <a:tailEnd len="sm" w="sm" type="none"/>
                    </a:lnT>
                  </a:tcPr>
                </a:tc>
              </a:tr>
              <a:tr h="506175">
                <a:tc vMerge="1"/>
                <a:tc>
                  <a:txBody>
                    <a:bodyPr/>
                    <a:lstStyle/>
                    <a:p>
                      <a:pPr indent="0" lvl="0" marL="0" rtl="0" algn="ctr">
                        <a:spcBef>
                          <a:spcPts val="0"/>
                        </a:spcBef>
                        <a:spcAft>
                          <a:spcPts val="0"/>
                        </a:spcAft>
                        <a:buNone/>
                      </a:pPr>
                      <a:r>
                        <a:rPr b="1" lang="en" sz="1900">
                          <a:solidFill>
                            <a:schemeClr val="dk1"/>
                          </a:solidFill>
                          <a:latin typeface="Times New Roman"/>
                          <a:ea typeface="Times New Roman"/>
                          <a:cs typeface="Times New Roman"/>
                          <a:sym typeface="Times New Roman"/>
                        </a:rPr>
                        <a:t>Muscle weakness </a:t>
                      </a:r>
                      <a:endParaRPr b="1" sz="1900">
                        <a:latin typeface="Times New Roman"/>
                        <a:ea typeface="Times New Roman"/>
                        <a:cs typeface="Times New Roman"/>
                        <a:sym typeface="Times New Roman"/>
                      </a:endParaRPr>
                    </a:p>
                  </a:txBody>
                  <a:tcPr marT="91425" marB="91425" marR="91425" marL="91425" anchor="ctr"/>
                </a:tc>
                <a:tc vMerge="1"/>
              </a:tr>
              <a:tr h="506175">
                <a:tc vMerge="1"/>
                <a:tc>
                  <a:txBody>
                    <a:bodyPr/>
                    <a:lstStyle/>
                    <a:p>
                      <a:pPr indent="0" lvl="0" marL="0" rtl="0" algn="ctr">
                        <a:spcBef>
                          <a:spcPts val="0"/>
                        </a:spcBef>
                        <a:spcAft>
                          <a:spcPts val="0"/>
                        </a:spcAft>
                        <a:buNone/>
                      </a:pPr>
                      <a:r>
                        <a:rPr b="1" lang="en" sz="1900">
                          <a:solidFill>
                            <a:schemeClr val="dk1"/>
                          </a:solidFill>
                          <a:latin typeface="Times New Roman"/>
                          <a:ea typeface="Times New Roman"/>
                          <a:cs typeface="Times New Roman"/>
                          <a:sym typeface="Times New Roman"/>
                        </a:rPr>
                        <a:t>Constipation, Abdominal pain </a:t>
                      </a:r>
                      <a:endParaRPr b="1" sz="1900">
                        <a:latin typeface="Times New Roman"/>
                        <a:ea typeface="Times New Roman"/>
                        <a:cs typeface="Times New Roman"/>
                        <a:sym typeface="Times New Roman"/>
                      </a:endParaRPr>
                    </a:p>
                  </a:txBody>
                  <a:tcPr marT="91425" marB="91425" marR="91425" marL="91425" anchor="ctr"/>
                </a:tc>
                <a:tc vMerge="1"/>
              </a:tr>
              <a:tr h="506175">
                <a:tc vMerge="1"/>
                <a:tc>
                  <a:txBody>
                    <a:bodyPr/>
                    <a:lstStyle/>
                    <a:p>
                      <a:pPr indent="0" lvl="0" marL="0" rtl="0" algn="ctr">
                        <a:spcBef>
                          <a:spcPts val="0"/>
                        </a:spcBef>
                        <a:spcAft>
                          <a:spcPts val="0"/>
                        </a:spcAft>
                        <a:buNone/>
                      </a:pPr>
                      <a:r>
                        <a:rPr b="1" lang="en" sz="1900">
                          <a:solidFill>
                            <a:schemeClr val="dk1"/>
                          </a:solidFill>
                          <a:latin typeface="Times New Roman"/>
                          <a:ea typeface="Times New Roman"/>
                          <a:cs typeface="Times New Roman"/>
                          <a:sym typeface="Times New Roman"/>
                        </a:rPr>
                        <a:t>Decrease appetite </a:t>
                      </a:r>
                      <a:endParaRPr b="1" sz="1900">
                        <a:solidFill>
                          <a:schemeClr val="dk1"/>
                        </a:solidFill>
                        <a:latin typeface="Times New Roman"/>
                        <a:ea typeface="Times New Roman"/>
                        <a:cs typeface="Times New Roman"/>
                        <a:sym typeface="Times New Roman"/>
                      </a:endParaRPr>
                    </a:p>
                  </a:txBody>
                  <a:tcPr marT="91425" marB="91425" marR="91425" marL="91425" anchor="ctr"/>
                </a:tc>
                <a:tc vMerge="1"/>
              </a:tr>
              <a:tr h="619050">
                <a:tc vMerge="1"/>
                <a:tc>
                  <a:txBody>
                    <a:bodyPr/>
                    <a:lstStyle/>
                    <a:p>
                      <a:pPr indent="0" lvl="0" marL="0" rtl="0" algn="ctr">
                        <a:spcBef>
                          <a:spcPts val="0"/>
                        </a:spcBef>
                        <a:spcAft>
                          <a:spcPts val="0"/>
                        </a:spcAft>
                        <a:buNone/>
                      </a:pPr>
                      <a:r>
                        <a:rPr b="1" lang="en" sz="1900">
                          <a:solidFill>
                            <a:schemeClr val="dk1"/>
                          </a:solidFill>
                          <a:latin typeface="Times New Roman"/>
                          <a:ea typeface="Times New Roman"/>
                          <a:cs typeface="Times New Roman"/>
                          <a:sym typeface="Times New Roman"/>
                        </a:rPr>
                        <a:t>Depressed relaxation of the heart during systole. </a:t>
                      </a:r>
                      <a:endParaRPr b="1" sz="1900">
                        <a:solidFill>
                          <a:schemeClr val="dk1"/>
                        </a:solidFill>
                        <a:latin typeface="Times New Roman"/>
                        <a:ea typeface="Times New Roman"/>
                        <a:cs typeface="Times New Roman"/>
                        <a:sym typeface="Times New Roman"/>
                      </a:endParaRPr>
                    </a:p>
                  </a:txBody>
                  <a:tcPr marT="91425" marB="91425" marR="91425" marL="91425" anchor="ctr"/>
                </a:tc>
                <a:tc vMerge="1"/>
              </a:tr>
              <a:tr h="2049450">
                <a:tc>
                  <a:txBody>
                    <a:bodyPr/>
                    <a:lstStyle/>
                    <a:p>
                      <a:pPr indent="0" lvl="0" marL="0" rtl="0" algn="ctr">
                        <a:spcBef>
                          <a:spcPts val="0"/>
                        </a:spcBef>
                        <a:spcAft>
                          <a:spcPts val="0"/>
                        </a:spcAft>
                        <a:buNone/>
                      </a:pPr>
                      <a:r>
                        <a:rPr b="1" lang="en" sz="1900">
                          <a:solidFill>
                            <a:schemeClr val="dk1"/>
                          </a:solidFill>
                          <a:latin typeface="Times New Roman"/>
                          <a:ea typeface="Times New Roman"/>
                          <a:cs typeface="Times New Roman"/>
                          <a:sym typeface="Times New Roman"/>
                        </a:rPr>
                        <a:t>6</a:t>
                      </a:r>
                      <a:endParaRPr b="1" sz="1900">
                        <a:solidFill>
                          <a:schemeClr val="dk1"/>
                        </a:solidFill>
                        <a:latin typeface="Times New Roman"/>
                        <a:ea typeface="Times New Roman"/>
                        <a:cs typeface="Times New Roman"/>
                        <a:sym typeface="Times New Roman"/>
                      </a:endParaRPr>
                    </a:p>
                  </a:txBody>
                  <a:tcPr marT="91425" marB="91425" marR="91425" marL="91425" anchor="ctr"/>
                </a:tc>
                <a:tc>
                  <a:txBody>
                    <a:bodyPr/>
                    <a:lstStyle/>
                    <a:p>
                      <a:pPr indent="0" lvl="0" marL="0" rtl="0" algn="ctr">
                        <a:spcBef>
                          <a:spcPts val="0"/>
                        </a:spcBef>
                        <a:spcAft>
                          <a:spcPts val="0"/>
                        </a:spcAft>
                        <a:buNone/>
                      </a:pPr>
                      <a:r>
                        <a:rPr b="1" lang="en" sz="1900">
                          <a:solidFill>
                            <a:schemeClr val="dk1"/>
                          </a:solidFill>
                          <a:latin typeface="Times New Roman"/>
                          <a:ea typeface="Times New Roman"/>
                          <a:cs typeface="Times New Roman"/>
                          <a:sym typeface="Times New Roman"/>
                        </a:rPr>
                        <a:t>Calcium containing stones in kidney </a:t>
                      </a:r>
                      <a:endParaRPr b="1" sz="1900">
                        <a:solidFill>
                          <a:schemeClr val="dk1"/>
                        </a:solidFill>
                        <a:latin typeface="Times New Roman"/>
                        <a:ea typeface="Times New Roman"/>
                        <a:cs typeface="Times New Roman"/>
                        <a:sym typeface="Times New Roman"/>
                      </a:endParaRPr>
                    </a:p>
                  </a:txBody>
                  <a:tcPr marT="91425" marB="91425" marR="91425" marL="91425" anchor="ctr"/>
                </a:tc>
                <a:tc>
                  <a:txBody>
                    <a:bodyPr/>
                    <a:lstStyle/>
                    <a:p>
                      <a:pPr indent="0" lvl="0" marL="0" rtl="0" algn="l">
                        <a:spcBef>
                          <a:spcPts val="0"/>
                        </a:spcBef>
                        <a:spcAft>
                          <a:spcPts val="0"/>
                        </a:spcAft>
                        <a:buNone/>
                      </a:pPr>
                      <a:r>
                        <a:rPr lang="en" sz="1900">
                          <a:solidFill>
                            <a:srgbClr val="434343"/>
                          </a:solidFill>
                          <a:latin typeface="Times New Roman"/>
                          <a:ea typeface="Times New Roman"/>
                          <a:cs typeface="Times New Roman"/>
                          <a:sym typeface="Times New Roman"/>
                        </a:rPr>
                        <a:t>Excess calcium and phosphate re/absorbed in </a:t>
                      </a:r>
                      <a:r>
                        <a:rPr i="1" lang="en" sz="1900">
                          <a:solidFill>
                            <a:srgbClr val="434343"/>
                          </a:solidFill>
                          <a:latin typeface="Times New Roman"/>
                          <a:ea typeface="Times New Roman"/>
                          <a:cs typeface="Times New Roman"/>
                          <a:sym typeface="Times New Roman"/>
                        </a:rPr>
                        <a:t>hyperparathyroidism</a:t>
                      </a:r>
                      <a:r>
                        <a:rPr lang="en" sz="1900">
                          <a:solidFill>
                            <a:srgbClr val="434343"/>
                          </a:solidFill>
                          <a:latin typeface="Times New Roman"/>
                          <a:ea typeface="Times New Roman"/>
                          <a:cs typeface="Times New Roman"/>
                          <a:sym typeface="Times New Roman"/>
                        </a:rPr>
                        <a:t> must be excreted by the kidneys, </a:t>
                      </a:r>
                      <a:r>
                        <a:rPr lang="en" sz="1900">
                          <a:solidFill>
                            <a:srgbClr val="434343"/>
                          </a:solidFill>
                          <a:latin typeface="Times New Roman"/>
                          <a:ea typeface="Times New Roman"/>
                          <a:cs typeface="Times New Roman"/>
                          <a:sym typeface="Times New Roman"/>
                        </a:rPr>
                        <a:t>leading to increased conc. </a:t>
                      </a:r>
                      <a:r>
                        <a:rPr lang="en" sz="1900">
                          <a:solidFill>
                            <a:srgbClr val="434343"/>
                          </a:solidFill>
                          <a:latin typeface="Times New Roman"/>
                          <a:ea typeface="Times New Roman"/>
                          <a:cs typeface="Times New Roman"/>
                          <a:sym typeface="Times New Roman"/>
                        </a:rPr>
                        <a:t>in urine. As a result, crystals of calcium phosphate tend to precipitate </a:t>
                      </a:r>
                      <a:r>
                        <a:rPr lang="en" sz="1900">
                          <a:solidFill>
                            <a:srgbClr val="434343"/>
                          </a:solidFill>
                          <a:latin typeface="Times New Roman"/>
                          <a:ea typeface="Times New Roman"/>
                          <a:cs typeface="Times New Roman"/>
                          <a:sym typeface="Times New Roman"/>
                        </a:rPr>
                        <a:t>forming </a:t>
                      </a:r>
                      <a:r>
                        <a:rPr lang="en" sz="1900">
                          <a:solidFill>
                            <a:srgbClr val="434343"/>
                          </a:solidFill>
                          <a:latin typeface="Times New Roman"/>
                          <a:ea typeface="Times New Roman"/>
                          <a:cs typeface="Times New Roman"/>
                          <a:sym typeface="Times New Roman"/>
                        </a:rPr>
                        <a:t>stones. </a:t>
                      </a:r>
                      <a:endParaRPr sz="1900">
                        <a:solidFill>
                          <a:srgbClr val="434343"/>
                        </a:solidFill>
                        <a:latin typeface="Times New Roman"/>
                        <a:ea typeface="Times New Roman"/>
                        <a:cs typeface="Times New Roman"/>
                        <a:sym typeface="Times New Roman"/>
                      </a:endParaRPr>
                    </a:p>
                    <a:p>
                      <a:pPr indent="0" lvl="0" marL="0" rtl="0" algn="l">
                        <a:spcBef>
                          <a:spcPts val="0"/>
                        </a:spcBef>
                        <a:spcAft>
                          <a:spcPts val="0"/>
                        </a:spcAft>
                        <a:buNone/>
                      </a:pPr>
                      <a:r>
                        <a:rPr lang="en" sz="1900">
                          <a:solidFill>
                            <a:srgbClr val="434343"/>
                          </a:solidFill>
                          <a:latin typeface="Times New Roman"/>
                          <a:ea typeface="Times New Roman"/>
                          <a:cs typeface="Times New Roman"/>
                          <a:sym typeface="Times New Roman"/>
                        </a:rPr>
                        <a:t>Also, calcium oxalate stones develop because even normal levels of oxalate cause calcium precipitation at high calcium levels.</a:t>
                      </a:r>
                      <a:endParaRPr sz="1900">
                        <a:solidFill>
                          <a:srgbClr val="434343"/>
                        </a:solidFill>
                        <a:latin typeface="Times New Roman"/>
                        <a:ea typeface="Times New Roman"/>
                        <a:cs typeface="Times New Roman"/>
                        <a:sym typeface="Times New Roman"/>
                      </a:endParaRPr>
                    </a:p>
                  </a:txBody>
                  <a:tcPr marT="91425" marB="91425" marR="91425" marL="91425" anchor="ctr"/>
                </a:tc>
              </a:tr>
              <a:tr h="2049450">
                <a:tc>
                  <a:txBody>
                    <a:bodyPr/>
                    <a:lstStyle/>
                    <a:p>
                      <a:pPr indent="0" lvl="0" marL="0" rtl="0" algn="ctr">
                        <a:spcBef>
                          <a:spcPts val="0"/>
                        </a:spcBef>
                        <a:spcAft>
                          <a:spcPts val="0"/>
                        </a:spcAft>
                        <a:buNone/>
                      </a:pPr>
                      <a:r>
                        <a:rPr b="1" lang="en" sz="1900">
                          <a:solidFill>
                            <a:schemeClr val="dk1"/>
                          </a:solidFill>
                          <a:latin typeface="Times New Roman"/>
                          <a:ea typeface="Times New Roman"/>
                          <a:cs typeface="Times New Roman"/>
                          <a:sym typeface="Times New Roman"/>
                        </a:rPr>
                        <a:t>7</a:t>
                      </a:r>
                      <a:endParaRPr b="1" sz="1900">
                        <a:solidFill>
                          <a:schemeClr val="dk1"/>
                        </a:solidFill>
                        <a:latin typeface="Times New Roman"/>
                        <a:ea typeface="Times New Roman"/>
                        <a:cs typeface="Times New Roman"/>
                        <a:sym typeface="Times New Roman"/>
                      </a:endParaRPr>
                    </a:p>
                  </a:txBody>
                  <a:tcPr marT="91425" marB="91425" marR="91425" marL="91425" anchor="ctr">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b="1" lang="en" sz="1900">
                          <a:solidFill>
                            <a:schemeClr val="dk1"/>
                          </a:solidFill>
                          <a:latin typeface="Times New Roman"/>
                          <a:ea typeface="Times New Roman"/>
                          <a:cs typeface="Times New Roman"/>
                          <a:sym typeface="Times New Roman"/>
                        </a:rPr>
                        <a:t>Parathyroid poisoning: Precipitation of calcium in soft tissues occur when Ca</a:t>
                      </a:r>
                      <a:r>
                        <a:rPr b="1" baseline="30000" lang="en" sz="1900">
                          <a:solidFill>
                            <a:schemeClr val="dk1"/>
                          </a:solidFill>
                          <a:latin typeface="Times New Roman"/>
                          <a:ea typeface="Times New Roman"/>
                          <a:cs typeface="Times New Roman"/>
                          <a:sym typeface="Times New Roman"/>
                        </a:rPr>
                        <a:t>2+ </a:t>
                      </a:r>
                      <a:r>
                        <a:rPr b="1" lang="en" sz="1900">
                          <a:solidFill>
                            <a:schemeClr val="dk1"/>
                          </a:solidFill>
                          <a:latin typeface="Times New Roman"/>
                          <a:ea typeface="Times New Roman"/>
                          <a:cs typeface="Times New Roman"/>
                          <a:sym typeface="Times New Roman"/>
                        </a:rPr>
                        <a:t>&gt; 17 mg/dl </a:t>
                      </a:r>
                      <a:r>
                        <a:rPr b="1" lang="en" sz="1900">
                          <a:solidFill>
                            <a:srgbClr val="B45F06"/>
                          </a:solidFill>
                          <a:latin typeface="Times New Roman"/>
                          <a:ea typeface="Times New Roman"/>
                          <a:cs typeface="Times New Roman"/>
                          <a:sym typeface="Times New Roman"/>
                        </a:rPr>
                        <a:t>leading to </a:t>
                      </a:r>
                      <a:r>
                        <a:rPr b="1" lang="en" sz="1900">
                          <a:solidFill>
                            <a:schemeClr val="dk1"/>
                          </a:solidFill>
                          <a:latin typeface="Times New Roman"/>
                          <a:ea typeface="Times New Roman"/>
                          <a:cs typeface="Times New Roman"/>
                          <a:sym typeface="Times New Roman"/>
                        </a:rPr>
                        <a:t>death.</a:t>
                      </a:r>
                      <a:endParaRPr b="1" sz="1900">
                        <a:solidFill>
                          <a:schemeClr val="dk1"/>
                        </a:solidFill>
                        <a:latin typeface="Times New Roman"/>
                        <a:ea typeface="Times New Roman"/>
                        <a:cs typeface="Times New Roman"/>
                        <a:sym typeface="Times New Roman"/>
                      </a:endParaRPr>
                    </a:p>
                  </a:txBody>
                  <a:tcPr marT="91425" marB="91425" marR="91425" marL="91425" anchor="ctr">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sz="1900">
                          <a:solidFill>
                            <a:srgbClr val="434343"/>
                          </a:solidFill>
                          <a:latin typeface="Times New Roman"/>
                          <a:ea typeface="Times New Roman"/>
                          <a:cs typeface="Times New Roman"/>
                          <a:sym typeface="Times New Roman"/>
                        </a:rPr>
                        <a:t>Extreme quantities of PTH → rapid ↑ Ca</a:t>
                      </a:r>
                      <a:r>
                        <a:rPr baseline="30000" lang="en" sz="1900">
                          <a:solidFill>
                            <a:srgbClr val="434343"/>
                          </a:solidFill>
                          <a:latin typeface="Times New Roman"/>
                          <a:ea typeface="Times New Roman"/>
                          <a:cs typeface="Times New Roman"/>
                          <a:sym typeface="Times New Roman"/>
                        </a:rPr>
                        <a:t>2+ </a:t>
                      </a:r>
                      <a:r>
                        <a:rPr lang="en" sz="1900">
                          <a:solidFill>
                            <a:srgbClr val="434343"/>
                          </a:solidFill>
                          <a:latin typeface="Times New Roman"/>
                          <a:ea typeface="Times New Roman"/>
                          <a:cs typeface="Times New Roman"/>
                          <a:sym typeface="Times New Roman"/>
                        </a:rPr>
                        <a:t>, ↑ PO</a:t>
                      </a:r>
                      <a:r>
                        <a:rPr baseline="-25000" lang="en" sz="1900">
                          <a:solidFill>
                            <a:srgbClr val="434343"/>
                          </a:solidFill>
                          <a:latin typeface="Times New Roman"/>
                          <a:ea typeface="Times New Roman"/>
                          <a:cs typeface="Times New Roman"/>
                          <a:sym typeface="Times New Roman"/>
                        </a:rPr>
                        <a:t>4</a:t>
                      </a:r>
                      <a:r>
                        <a:rPr baseline="30000" lang="en" sz="1900">
                          <a:solidFill>
                            <a:srgbClr val="434343"/>
                          </a:solidFill>
                          <a:latin typeface="Times New Roman"/>
                          <a:ea typeface="Times New Roman"/>
                          <a:cs typeface="Times New Roman"/>
                          <a:sym typeface="Times New Roman"/>
                        </a:rPr>
                        <a:t>3-</a:t>
                      </a:r>
                      <a:r>
                        <a:rPr lang="en" sz="1900">
                          <a:solidFill>
                            <a:srgbClr val="434343"/>
                          </a:solidFill>
                          <a:latin typeface="Times New Roman"/>
                          <a:ea typeface="Times New Roman"/>
                          <a:cs typeface="Times New Roman"/>
                          <a:sym typeface="Times New Roman"/>
                        </a:rPr>
                        <a:t>→ supersaturation of body fluids with </a:t>
                      </a:r>
                      <a:r>
                        <a:rPr baseline="30000" lang="en" sz="1900">
                          <a:solidFill>
                            <a:srgbClr val="434343"/>
                          </a:solidFill>
                          <a:latin typeface="Times New Roman"/>
                          <a:ea typeface="Times New Roman"/>
                          <a:cs typeface="Times New Roman"/>
                          <a:sym typeface="Times New Roman"/>
                        </a:rPr>
                        <a:t> </a:t>
                      </a:r>
                      <a:r>
                        <a:rPr lang="en" sz="1900">
                          <a:solidFill>
                            <a:srgbClr val="434343"/>
                          </a:solidFill>
                          <a:latin typeface="Times New Roman"/>
                          <a:ea typeface="Times New Roman"/>
                          <a:cs typeface="Times New Roman"/>
                          <a:sym typeface="Times New Roman"/>
                        </a:rPr>
                        <a:t>→ calcium phosphate (CaHPO</a:t>
                      </a:r>
                      <a:r>
                        <a:rPr baseline="-25000" lang="en" sz="1900">
                          <a:solidFill>
                            <a:srgbClr val="434343"/>
                          </a:solidFill>
                          <a:latin typeface="Times New Roman"/>
                          <a:ea typeface="Times New Roman"/>
                          <a:cs typeface="Times New Roman"/>
                          <a:sym typeface="Times New Roman"/>
                        </a:rPr>
                        <a:t>4</a:t>
                      </a:r>
                      <a:r>
                        <a:rPr lang="en" sz="1900">
                          <a:solidFill>
                            <a:srgbClr val="434343"/>
                          </a:solidFill>
                          <a:latin typeface="Times New Roman"/>
                          <a:ea typeface="Times New Roman"/>
                          <a:cs typeface="Times New Roman"/>
                          <a:sym typeface="Times New Roman"/>
                        </a:rPr>
                        <a:t>) crystals begin to deposit in the alveoli of the </a:t>
                      </a:r>
                      <a:r>
                        <a:rPr b="1" lang="en" sz="1900">
                          <a:solidFill>
                            <a:srgbClr val="434343"/>
                          </a:solidFill>
                          <a:latin typeface="Times New Roman"/>
                          <a:ea typeface="Times New Roman"/>
                          <a:cs typeface="Times New Roman"/>
                          <a:sym typeface="Times New Roman"/>
                        </a:rPr>
                        <a:t>lungs</a:t>
                      </a:r>
                      <a:r>
                        <a:rPr lang="en" sz="1900">
                          <a:solidFill>
                            <a:srgbClr val="434343"/>
                          </a:solidFill>
                          <a:latin typeface="Times New Roman"/>
                          <a:ea typeface="Times New Roman"/>
                          <a:cs typeface="Times New Roman"/>
                          <a:sym typeface="Times New Roman"/>
                        </a:rPr>
                        <a:t>, the tubules of the </a:t>
                      </a:r>
                      <a:r>
                        <a:rPr b="1" lang="en" sz="1900">
                          <a:solidFill>
                            <a:srgbClr val="434343"/>
                          </a:solidFill>
                          <a:latin typeface="Times New Roman"/>
                          <a:ea typeface="Times New Roman"/>
                          <a:cs typeface="Times New Roman"/>
                          <a:sym typeface="Times New Roman"/>
                        </a:rPr>
                        <a:t>kidneys</a:t>
                      </a:r>
                      <a:r>
                        <a:rPr lang="en" sz="1900">
                          <a:solidFill>
                            <a:srgbClr val="434343"/>
                          </a:solidFill>
                          <a:latin typeface="Times New Roman"/>
                          <a:ea typeface="Times New Roman"/>
                          <a:cs typeface="Times New Roman"/>
                          <a:sym typeface="Times New Roman"/>
                        </a:rPr>
                        <a:t>, the </a:t>
                      </a:r>
                      <a:r>
                        <a:rPr b="1" lang="en" sz="1900">
                          <a:solidFill>
                            <a:srgbClr val="434343"/>
                          </a:solidFill>
                          <a:latin typeface="Times New Roman"/>
                          <a:ea typeface="Times New Roman"/>
                          <a:cs typeface="Times New Roman"/>
                          <a:sym typeface="Times New Roman"/>
                        </a:rPr>
                        <a:t>thyroid</a:t>
                      </a:r>
                      <a:r>
                        <a:rPr lang="en" sz="1900">
                          <a:solidFill>
                            <a:srgbClr val="434343"/>
                          </a:solidFill>
                          <a:latin typeface="Times New Roman"/>
                          <a:ea typeface="Times New Roman"/>
                          <a:cs typeface="Times New Roman"/>
                          <a:sym typeface="Times New Roman"/>
                        </a:rPr>
                        <a:t> gland, the acid­ producing area of the </a:t>
                      </a:r>
                      <a:r>
                        <a:rPr b="1" lang="en" sz="1900">
                          <a:solidFill>
                            <a:srgbClr val="434343"/>
                          </a:solidFill>
                          <a:latin typeface="Times New Roman"/>
                          <a:ea typeface="Times New Roman"/>
                          <a:cs typeface="Times New Roman"/>
                          <a:sym typeface="Times New Roman"/>
                        </a:rPr>
                        <a:t>stomach</a:t>
                      </a:r>
                      <a:r>
                        <a:rPr lang="en" sz="1900">
                          <a:solidFill>
                            <a:srgbClr val="434343"/>
                          </a:solidFill>
                          <a:latin typeface="Times New Roman"/>
                          <a:ea typeface="Times New Roman"/>
                          <a:cs typeface="Times New Roman"/>
                          <a:sym typeface="Times New Roman"/>
                        </a:rPr>
                        <a:t> mucosa, and the walls of the </a:t>
                      </a:r>
                      <a:r>
                        <a:rPr b="1" lang="en" sz="1900">
                          <a:solidFill>
                            <a:srgbClr val="434343"/>
                          </a:solidFill>
                          <a:latin typeface="Times New Roman"/>
                          <a:ea typeface="Times New Roman"/>
                          <a:cs typeface="Times New Roman"/>
                          <a:sym typeface="Times New Roman"/>
                        </a:rPr>
                        <a:t>arteries</a:t>
                      </a:r>
                      <a:r>
                        <a:rPr lang="en" sz="1900">
                          <a:solidFill>
                            <a:srgbClr val="434343"/>
                          </a:solidFill>
                          <a:latin typeface="Times New Roman"/>
                          <a:ea typeface="Times New Roman"/>
                          <a:cs typeface="Times New Roman"/>
                          <a:sym typeface="Times New Roman"/>
                        </a:rPr>
                        <a:t> throughout the body within a few days.</a:t>
                      </a:r>
                      <a:endParaRPr sz="1900">
                        <a:solidFill>
                          <a:srgbClr val="434343"/>
                        </a:solidFill>
                        <a:latin typeface="Times New Roman"/>
                        <a:ea typeface="Times New Roman"/>
                        <a:cs typeface="Times New Roman"/>
                        <a:sym typeface="Times New Roman"/>
                      </a:endParaRPr>
                    </a:p>
                  </a:txBody>
                  <a:tcPr marT="91425" marB="91425" marR="91425" marL="91425" anchor="ctr">
                    <a:lnB cap="flat" cmpd="sng" w="9525">
                      <a:solidFill>
                        <a:srgbClr val="9E9E9E"/>
                      </a:solidFill>
                      <a:prstDash val="solid"/>
                      <a:round/>
                      <a:headEnd len="sm" w="sm" type="none"/>
                      <a:tailEnd len="sm" w="sm" type="none"/>
                    </a:lnB>
                  </a:tcPr>
                </a:tc>
              </a:tr>
              <a:tr h="510275">
                <a:tc>
                  <a:txBody>
                    <a:bodyPr/>
                    <a:lstStyle/>
                    <a:p>
                      <a:pPr indent="0" lvl="0" marL="0" rtl="0" algn="ctr">
                        <a:spcBef>
                          <a:spcPts val="0"/>
                        </a:spcBef>
                        <a:spcAft>
                          <a:spcPts val="0"/>
                        </a:spcAft>
                        <a:buNone/>
                      </a:pPr>
                      <a:r>
                        <a:t/>
                      </a:r>
                      <a:endParaRPr b="1" sz="1900">
                        <a:latin typeface="Times New Roman"/>
                        <a:ea typeface="Times New Roman"/>
                        <a:cs typeface="Times New Roman"/>
                        <a:sym typeface="Times New Roman"/>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FFE599"/>
                    </a:solidFill>
                  </a:tcPr>
                </a:tc>
                <a:tc>
                  <a:txBody>
                    <a:bodyPr/>
                    <a:lstStyle/>
                    <a:p>
                      <a:pPr indent="0" lvl="0" marL="0" rtl="0" algn="ctr">
                        <a:spcBef>
                          <a:spcPts val="0"/>
                        </a:spcBef>
                        <a:spcAft>
                          <a:spcPts val="0"/>
                        </a:spcAft>
                        <a:buNone/>
                      </a:pPr>
                      <a:r>
                        <a:rPr b="1" lang="en" sz="1900">
                          <a:latin typeface="Times New Roman"/>
                          <a:ea typeface="Times New Roman"/>
                          <a:cs typeface="Times New Roman"/>
                          <a:sym typeface="Times New Roman"/>
                        </a:rPr>
                        <a:t>Hypoparathyroidism Manifestations</a:t>
                      </a:r>
                      <a:endParaRPr b="1" sz="1900">
                        <a:solidFill>
                          <a:schemeClr val="dk1"/>
                        </a:solidFill>
                        <a:latin typeface="Times New Roman"/>
                        <a:ea typeface="Times New Roman"/>
                        <a:cs typeface="Times New Roman"/>
                        <a:sym typeface="Times New Roman"/>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FFE599"/>
                    </a:solidFill>
                  </a:tcPr>
                </a:tc>
                <a:tc>
                  <a:txBody>
                    <a:bodyPr/>
                    <a:lstStyle/>
                    <a:p>
                      <a:pPr indent="0" lvl="0" marL="0" rtl="0" algn="ctr">
                        <a:spcBef>
                          <a:spcPts val="0"/>
                        </a:spcBef>
                        <a:spcAft>
                          <a:spcPts val="0"/>
                        </a:spcAft>
                        <a:buNone/>
                      </a:pPr>
                      <a:r>
                        <a:rPr b="1" lang="en" sz="1900">
                          <a:latin typeface="Times New Roman"/>
                          <a:ea typeface="Times New Roman"/>
                          <a:cs typeface="Times New Roman"/>
                          <a:sym typeface="Times New Roman"/>
                        </a:rPr>
                        <a:t>Interpretation</a:t>
                      </a:r>
                      <a:endParaRPr b="1" sz="1900">
                        <a:solidFill>
                          <a:srgbClr val="434343"/>
                        </a:solidFill>
                        <a:latin typeface="Times New Roman"/>
                        <a:ea typeface="Times New Roman"/>
                        <a:cs typeface="Times New Roman"/>
                        <a:sym typeface="Times New Roman"/>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FFF2CC"/>
                    </a:solidFill>
                  </a:tcPr>
                </a:tc>
              </a:tr>
              <a:tr h="510275">
                <a:tc>
                  <a:txBody>
                    <a:bodyPr/>
                    <a:lstStyle/>
                    <a:p>
                      <a:pPr indent="0" lvl="0" marL="0" rtl="0" algn="ctr">
                        <a:spcBef>
                          <a:spcPts val="0"/>
                        </a:spcBef>
                        <a:spcAft>
                          <a:spcPts val="0"/>
                        </a:spcAft>
                        <a:buNone/>
                      </a:pPr>
                      <a:r>
                        <a:t/>
                      </a:r>
                      <a:endParaRPr b="1" sz="1900">
                        <a:latin typeface="Times New Roman"/>
                        <a:ea typeface="Times New Roman"/>
                        <a:cs typeface="Times New Roman"/>
                        <a:sym typeface="Times New Roman"/>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b="1" lang="en" sz="1900">
                          <a:latin typeface="Times New Roman"/>
                          <a:ea typeface="Times New Roman"/>
                          <a:cs typeface="Times New Roman"/>
                          <a:sym typeface="Times New Roman"/>
                        </a:rPr>
                        <a:t>Tetany</a:t>
                      </a:r>
                      <a:endParaRPr b="1" sz="1900">
                        <a:latin typeface="Times New Roman"/>
                        <a:ea typeface="Times New Roman"/>
                        <a:cs typeface="Times New Roman"/>
                        <a:sym typeface="Times New Roman"/>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rowSpan="3">
                  <a:txBody>
                    <a:bodyPr/>
                    <a:lstStyle/>
                    <a:p>
                      <a:pPr indent="0" lvl="0" marL="0" rtl="0" algn="l">
                        <a:spcBef>
                          <a:spcPts val="0"/>
                        </a:spcBef>
                        <a:spcAft>
                          <a:spcPts val="0"/>
                        </a:spcAft>
                        <a:buNone/>
                      </a:pPr>
                      <a:r>
                        <a:rPr lang="en" sz="1900">
                          <a:solidFill>
                            <a:srgbClr val="434343"/>
                          </a:solidFill>
                          <a:latin typeface="Times New Roman"/>
                          <a:ea typeface="Times New Roman"/>
                          <a:cs typeface="Times New Roman"/>
                          <a:sym typeface="Times New Roman"/>
                        </a:rPr>
                        <a:t>When the ECF </a:t>
                      </a:r>
                      <a:r>
                        <a:rPr lang="en" sz="1900">
                          <a:solidFill>
                            <a:srgbClr val="434343"/>
                          </a:solidFill>
                          <a:latin typeface="Times New Roman"/>
                          <a:ea typeface="Times New Roman"/>
                          <a:cs typeface="Times New Roman"/>
                          <a:sym typeface="Times New Roman"/>
                        </a:rPr>
                        <a:t>concentration </a:t>
                      </a:r>
                      <a:r>
                        <a:rPr lang="en" sz="1900">
                          <a:solidFill>
                            <a:srgbClr val="434343"/>
                          </a:solidFill>
                          <a:latin typeface="Times New Roman"/>
                          <a:ea typeface="Times New Roman"/>
                          <a:cs typeface="Times New Roman"/>
                          <a:sym typeface="Times New Roman"/>
                        </a:rPr>
                        <a:t>of calcium ions </a:t>
                      </a:r>
                      <a:r>
                        <a:rPr lang="en" sz="1900" u="sng">
                          <a:solidFill>
                            <a:srgbClr val="434343"/>
                          </a:solidFill>
                          <a:latin typeface="Times New Roman"/>
                          <a:ea typeface="Times New Roman"/>
                          <a:cs typeface="Times New Roman"/>
                          <a:sym typeface="Times New Roman"/>
                        </a:rPr>
                        <a:t>falls below normal</a:t>
                      </a:r>
                      <a:r>
                        <a:rPr lang="en" sz="1900">
                          <a:solidFill>
                            <a:srgbClr val="434343"/>
                          </a:solidFill>
                          <a:latin typeface="Times New Roman"/>
                          <a:ea typeface="Times New Roman"/>
                          <a:cs typeface="Times New Roman"/>
                          <a:sym typeface="Times New Roman"/>
                        </a:rPr>
                        <a:t>, the nervous system becomes progressively </a:t>
                      </a:r>
                      <a:r>
                        <a:rPr i="1" lang="en" sz="1900">
                          <a:solidFill>
                            <a:srgbClr val="434343"/>
                          </a:solidFill>
                          <a:latin typeface="Times New Roman"/>
                          <a:ea typeface="Times New Roman"/>
                          <a:cs typeface="Times New Roman"/>
                          <a:sym typeface="Times New Roman"/>
                        </a:rPr>
                        <a:t>more excitable</a:t>
                      </a:r>
                      <a:r>
                        <a:rPr lang="en" sz="1900">
                          <a:solidFill>
                            <a:srgbClr val="434343"/>
                          </a:solidFill>
                          <a:latin typeface="Times New Roman"/>
                          <a:ea typeface="Times New Roman"/>
                          <a:cs typeface="Times New Roman"/>
                          <a:sym typeface="Times New Roman"/>
                        </a:rPr>
                        <a:t> because this phe­nomenon causes </a:t>
                      </a:r>
                      <a:r>
                        <a:rPr b="1" lang="en" sz="1900">
                          <a:solidFill>
                            <a:srgbClr val="434343"/>
                          </a:solidFill>
                          <a:latin typeface="Times New Roman"/>
                          <a:ea typeface="Times New Roman"/>
                          <a:cs typeface="Times New Roman"/>
                          <a:sym typeface="Times New Roman"/>
                        </a:rPr>
                        <a:t>increased</a:t>
                      </a:r>
                      <a:r>
                        <a:rPr lang="en" sz="1900">
                          <a:solidFill>
                            <a:srgbClr val="434343"/>
                          </a:solidFill>
                          <a:latin typeface="Times New Roman"/>
                          <a:ea typeface="Times New Roman"/>
                          <a:cs typeface="Times New Roman"/>
                          <a:sym typeface="Times New Roman"/>
                        </a:rPr>
                        <a:t> neuronal membrane permeability to sodium ions, allowing easy initiation of action potentials that </a:t>
                      </a:r>
                      <a:r>
                        <a:rPr lang="en" sz="1900">
                          <a:solidFill>
                            <a:srgbClr val="434343"/>
                          </a:solidFill>
                          <a:latin typeface="Times New Roman"/>
                          <a:ea typeface="Times New Roman"/>
                          <a:cs typeface="Times New Roman"/>
                          <a:sym typeface="Times New Roman"/>
                        </a:rPr>
                        <a:t>peripheral nerves </a:t>
                      </a:r>
                      <a:r>
                        <a:rPr lang="en" sz="1900">
                          <a:solidFill>
                            <a:srgbClr val="434343"/>
                          </a:solidFill>
                          <a:latin typeface="Times New Roman"/>
                          <a:ea typeface="Times New Roman"/>
                          <a:cs typeface="Times New Roman"/>
                          <a:sym typeface="Times New Roman"/>
                        </a:rPr>
                        <a:t>begin to discharge spontaneously­, initiating trains of nerve impulses that pass to the peripheral skeletal muscles to elicit tetanic muscle con­traction. And also occasionally causes seizures.</a:t>
                      </a:r>
                      <a:endParaRPr b="1" sz="1900">
                        <a:solidFill>
                          <a:srgbClr val="434343"/>
                        </a:solidFill>
                        <a:latin typeface="Times New Roman"/>
                        <a:ea typeface="Times New Roman"/>
                        <a:cs typeface="Times New Roman"/>
                        <a:sym typeface="Times New Roman"/>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510275">
                <a:tc>
                  <a:txBody>
                    <a:bodyPr/>
                    <a:lstStyle/>
                    <a:p>
                      <a:pPr indent="0" lvl="0" marL="0" rtl="0" algn="ctr">
                        <a:spcBef>
                          <a:spcPts val="0"/>
                        </a:spcBef>
                        <a:spcAft>
                          <a:spcPts val="0"/>
                        </a:spcAft>
                        <a:buNone/>
                      </a:pPr>
                      <a:r>
                        <a:t/>
                      </a:r>
                      <a:endParaRPr b="1" sz="1900">
                        <a:latin typeface="Times New Roman"/>
                        <a:ea typeface="Times New Roman"/>
                        <a:cs typeface="Times New Roman"/>
                        <a:sym typeface="Times New Roman"/>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b="1" lang="en" sz="1900">
                          <a:latin typeface="Times New Roman"/>
                          <a:ea typeface="Times New Roman"/>
                          <a:cs typeface="Times New Roman"/>
                          <a:sym typeface="Times New Roman"/>
                        </a:rPr>
                        <a:t>Neuromuscular excitability</a:t>
                      </a:r>
                      <a:endParaRPr b="1" sz="1900">
                        <a:latin typeface="Times New Roman"/>
                        <a:ea typeface="Times New Roman"/>
                        <a:cs typeface="Times New Roman"/>
                        <a:sym typeface="Times New Roman"/>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vMerge="1"/>
              </a:tr>
              <a:tr h="1770000">
                <a:tc>
                  <a:txBody>
                    <a:bodyPr/>
                    <a:lstStyle/>
                    <a:p>
                      <a:pPr indent="0" lvl="0" marL="0" rtl="0" algn="ctr">
                        <a:spcBef>
                          <a:spcPts val="0"/>
                        </a:spcBef>
                        <a:spcAft>
                          <a:spcPts val="0"/>
                        </a:spcAft>
                        <a:buNone/>
                      </a:pPr>
                      <a:r>
                        <a:t/>
                      </a:r>
                      <a:endParaRPr b="1" sz="1900">
                        <a:latin typeface="Times New Roman"/>
                        <a:ea typeface="Times New Roman"/>
                        <a:cs typeface="Times New Roman"/>
                        <a:sym typeface="Times New Roman"/>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b="1" lang="en" sz="1900">
                          <a:latin typeface="Times New Roman"/>
                          <a:ea typeface="Times New Roman"/>
                          <a:cs typeface="Times New Roman"/>
                          <a:sym typeface="Times New Roman"/>
                        </a:rPr>
                        <a:t>Seizures</a:t>
                      </a:r>
                      <a:endParaRPr b="1" sz="1900">
                        <a:latin typeface="Times New Roman"/>
                        <a:ea typeface="Times New Roman"/>
                        <a:cs typeface="Times New Roman"/>
                        <a:sym typeface="Times New Roman"/>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vMerge="1"/>
              </a:tr>
            </a:tbl>
          </a:graphicData>
        </a:graphic>
      </p:graphicFrame>
      <p:sp>
        <p:nvSpPr>
          <p:cNvPr id="788" name="Google Shape;788;p41"/>
          <p:cNvSpPr txBox="1"/>
          <p:nvPr/>
        </p:nvSpPr>
        <p:spPr>
          <a:xfrm>
            <a:off x="325653" y="17050289"/>
            <a:ext cx="13445700" cy="1534200"/>
          </a:xfrm>
          <a:prstGeom prst="rect">
            <a:avLst/>
          </a:prstGeom>
          <a:noFill/>
          <a:ln>
            <a:noFill/>
          </a:ln>
        </p:spPr>
        <p:txBody>
          <a:bodyPr anchorCtr="0" anchor="t" bIns="232200" lIns="232200" spcFirstLastPara="1" rIns="232200" wrap="square" tIns="232200">
            <a:noAutofit/>
          </a:bodyPr>
          <a:lstStyle/>
          <a:p>
            <a:pPr indent="0" lvl="0" marL="0" rtl="0" algn="l">
              <a:spcBef>
                <a:spcPts val="0"/>
              </a:spcBef>
              <a:spcAft>
                <a:spcPts val="0"/>
              </a:spcAft>
              <a:buNone/>
            </a:pPr>
            <a:r>
              <a:rPr b="1" lang="en" sz="2300">
                <a:solidFill>
                  <a:schemeClr val="dk1"/>
                </a:solidFill>
                <a:latin typeface="Times New Roman"/>
                <a:ea typeface="Times New Roman"/>
                <a:cs typeface="Times New Roman"/>
                <a:sym typeface="Times New Roman"/>
              </a:rPr>
              <a:t>Clinical Note</a:t>
            </a:r>
            <a:r>
              <a:rPr lang="en" sz="2300">
                <a:solidFill>
                  <a:schemeClr val="dk1"/>
                </a:solidFill>
                <a:latin typeface="Times New Roman"/>
                <a:ea typeface="Times New Roman"/>
                <a:cs typeface="Times New Roman"/>
                <a:sym typeface="Times New Roman"/>
              </a:rPr>
              <a:t>: insulin increases bone formation. How? By simulating osteoblast differentiation, in order to produce Osteocalcin (a vit K dependent calcium-binding protein) which would ultimately lead to more insulin production. In </a:t>
            </a:r>
            <a:r>
              <a:rPr i="1" lang="en" sz="2300" u="sng">
                <a:solidFill>
                  <a:schemeClr val="dk1"/>
                </a:solidFill>
                <a:latin typeface="Times New Roman"/>
                <a:ea typeface="Times New Roman"/>
                <a:cs typeface="Times New Roman"/>
                <a:sym typeface="Times New Roman"/>
              </a:rPr>
              <a:t>untreated diabetes</a:t>
            </a:r>
            <a:r>
              <a:rPr lang="en" sz="2300">
                <a:solidFill>
                  <a:schemeClr val="dk1"/>
                </a:solidFill>
                <a:latin typeface="Times New Roman"/>
                <a:ea typeface="Times New Roman"/>
                <a:cs typeface="Times New Roman"/>
                <a:sym typeface="Times New Roman"/>
              </a:rPr>
              <a:t>, a significant bone loss occurs—increase risk fracture.</a:t>
            </a:r>
            <a:endParaRPr sz="2300">
              <a:latin typeface="Times New Roman"/>
              <a:ea typeface="Times New Roman"/>
              <a:cs typeface="Times New Roman"/>
              <a:sym typeface="Times New Roman"/>
            </a:endParaRPr>
          </a:p>
        </p:txBody>
      </p:sp>
      <p:sp>
        <p:nvSpPr>
          <p:cNvPr id="789" name="Google Shape;789;p41"/>
          <p:cNvSpPr txBox="1"/>
          <p:nvPr/>
        </p:nvSpPr>
        <p:spPr>
          <a:xfrm>
            <a:off x="52729" y="397800"/>
            <a:ext cx="603900" cy="699600"/>
          </a:xfrm>
          <a:prstGeom prst="rect">
            <a:avLst/>
          </a:prstGeom>
          <a:noFill/>
          <a:ln>
            <a:noFill/>
          </a:ln>
        </p:spPr>
        <p:txBody>
          <a:bodyPr anchorCtr="0" anchor="t" bIns="58200" lIns="58200" spcFirstLastPara="1" rIns="58200" wrap="square" tIns="58200">
            <a:noAutofit/>
          </a:bodyPr>
          <a:lstStyle/>
          <a:p>
            <a:pPr indent="0" lvl="0" marL="0" rtl="0" algn="l">
              <a:spcBef>
                <a:spcPts val="0"/>
              </a:spcBef>
              <a:spcAft>
                <a:spcPts val="0"/>
              </a:spcAft>
              <a:buNone/>
            </a:pPr>
            <a:r>
              <a:rPr lang="en" sz="3600">
                <a:solidFill>
                  <a:srgbClr val="FFFFFF"/>
                </a:solidFill>
                <a:latin typeface="Oswald"/>
                <a:ea typeface="Oswald"/>
                <a:cs typeface="Oswald"/>
                <a:sym typeface="Oswald"/>
              </a:rPr>
              <a:t>16</a:t>
            </a:r>
            <a:endParaRPr sz="3600">
              <a:solidFill>
                <a:srgbClr val="FFFFFF"/>
              </a:solidFill>
              <a:latin typeface="Oswald"/>
              <a:ea typeface="Oswald"/>
              <a:cs typeface="Oswald"/>
              <a:sym typeface="Oswald"/>
            </a:endParaRPr>
          </a:p>
          <a:p>
            <a:pPr indent="0" lvl="0" marL="0" rtl="0" algn="l">
              <a:spcBef>
                <a:spcPts val="0"/>
              </a:spcBef>
              <a:spcAft>
                <a:spcPts val="0"/>
              </a:spcAft>
              <a:buNone/>
            </a:pPr>
            <a:r>
              <a:t/>
            </a:r>
            <a:endParaRPr sz="3600">
              <a:solidFill>
                <a:srgbClr val="FFFFFF"/>
              </a:solidFill>
              <a:latin typeface="Oswald"/>
              <a:ea typeface="Oswald"/>
              <a:cs typeface="Oswald"/>
              <a:sym typeface="Oswald"/>
            </a:endParaRPr>
          </a:p>
        </p:txBody>
      </p:sp>
      <p:sp>
        <p:nvSpPr>
          <p:cNvPr id="790" name="Google Shape;790;p41"/>
          <p:cNvSpPr txBox="1"/>
          <p:nvPr/>
        </p:nvSpPr>
        <p:spPr>
          <a:xfrm>
            <a:off x="220188" y="1324325"/>
            <a:ext cx="13656600" cy="964200"/>
          </a:xfrm>
          <a:prstGeom prst="rect">
            <a:avLst/>
          </a:prstGeom>
          <a:noFill/>
          <a:ln cap="flat" cmpd="sng" w="381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4600">
                <a:latin typeface="Times New Roman"/>
                <a:ea typeface="Times New Roman"/>
                <a:cs typeface="Times New Roman"/>
                <a:sym typeface="Times New Roman"/>
              </a:rPr>
              <a:t>Further Readings </a:t>
            </a:r>
            <a:r>
              <a:rPr b="1" lang="en" sz="4600">
                <a:solidFill>
                  <a:srgbClr val="CC0000"/>
                </a:solidFill>
                <a:latin typeface="Times New Roman"/>
                <a:ea typeface="Times New Roman"/>
                <a:cs typeface="Times New Roman"/>
                <a:sym typeface="Times New Roman"/>
              </a:rPr>
              <a:t>(Extracurricular)</a:t>
            </a:r>
            <a:endParaRPr sz="4600">
              <a:solidFill>
                <a:srgbClr val="CC0000"/>
              </a:solidFill>
              <a:latin typeface="Oswald"/>
              <a:ea typeface="Oswald"/>
              <a:cs typeface="Oswald"/>
              <a:sym typeface="Oswald"/>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94" name="Shape 794"/>
        <p:cNvGrpSpPr/>
        <p:nvPr/>
      </p:nvGrpSpPr>
      <p:grpSpPr>
        <a:xfrm>
          <a:off x="0" y="0"/>
          <a:ext cx="0" cy="0"/>
          <a:chOff x="0" y="0"/>
          <a:chExt cx="0" cy="0"/>
        </a:xfrm>
      </p:grpSpPr>
      <p:pic>
        <p:nvPicPr>
          <p:cNvPr id="795" name="Google Shape;795;p42"/>
          <p:cNvPicPr preferRelativeResize="0"/>
          <p:nvPr/>
        </p:nvPicPr>
        <p:blipFill>
          <a:blip r:embed="rId3">
            <a:alphaModFix/>
          </a:blip>
          <a:stretch>
            <a:fillRect/>
          </a:stretch>
        </p:blipFill>
        <p:spPr>
          <a:xfrm>
            <a:off x="0" y="28350"/>
            <a:ext cx="14092608" cy="19929614"/>
          </a:xfrm>
          <a:prstGeom prst="rect">
            <a:avLst/>
          </a:prstGeom>
          <a:noFill/>
          <a:ln>
            <a:noFill/>
          </a:ln>
        </p:spPr>
      </p:pic>
      <p:sp>
        <p:nvSpPr>
          <p:cNvPr id="796" name="Google Shape;796;p42"/>
          <p:cNvSpPr txBox="1"/>
          <p:nvPr/>
        </p:nvSpPr>
        <p:spPr>
          <a:xfrm>
            <a:off x="151279" y="2019176"/>
            <a:ext cx="12796500" cy="2356200"/>
          </a:xfrm>
          <a:prstGeom prst="rect">
            <a:avLst/>
          </a:prstGeom>
          <a:noFill/>
          <a:ln>
            <a:noFill/>
          </a:ln>
        </p:spPr>
        <p:txBody>
          <a:bodyPr anchorCtr="0" anchor="t" bIns="232200" lIns="232200" spcFirstLastPara="1" rIns="232200" wrap="square" tIns="232200">
            <a:noAutofit/>
          </a:bodyPr>
          <a:lstStyle/>
          <a:p>
            <a:pPr indent="-698500" lvl="0" marL="1155700" rtl="0" algn="l">
              <a:spcBef>
                <a:spcPts val="0"/>
              </a:spcBef>
              <a:spcAft>
                <a:spcPts val="0"/>
              </a:spcAft>
              <a:buClr>
                <a:srgbClr val="FFFFFF"/>
              </a:buClr>
              <a:buSzPts val="2000"/>
              <a:buFont typeface="Times New Roman"/>
              <a:buAutoNum type="arabicPeriod"/>
            </a:pPr>
            <a:r>
              <a:rPr lang="en" sz="2000">
                <a:solidFill>
                  <a:srgbClr val="FFFFFF"/>
                </a:solidFill>
                <a:latin typeface="Times New Roman"/>
                <a:ea typeface="Times New Roman"/>
                <a:cs typeface="Times New Roman"/>
                <a:sym typeface="Times New Roman"/>
              </a:rPr>
              <a:t>PTH directly:</a:t>
            </a:r>
            <a:endParaRPr sz="2000">
              <a:solidFill>
                <a:srgbClr val="FFFFFF"/>
              </a:solidFill>
              <a:latin typeface="Times New Roman"/>
              <a:ea typeface="Times New Roman"/>
              <a:cs typeface="Times New Roman"/>
              <a:sym typeface="Times New Roman"/>
            </a:endParaRPr>
          </a:p>
          <a:p>
            <a:pPr indent="-698500" lvl="0" marL="1155700" rtl="0" algn="l">
              <a:spcBef>
                <a:spcPts val="0"/>
              </a:spcBef>
              <a:spcAft>
                <a:spcPts val="0"/>
              </a:spcAft>
              <a:buClr>
                <a:srgbClr val="FFFFFF"/>
              </a:buClr>
              <a:buSzPts val="2000"/>
              <a:buFont typeface="Times New Roman"/>
              <a:buAutoNum type="alphaUcParenR"/>
            </a:pPr>
            <a:r>
              <a:rPr lang="en" sz="2000">
                <a:solidFill>
                  <a:srgbClr val="FFFFFF"/>
                </a:solidFill>
                <a:latin typeface="Times New Roman"/>
                <a:ea typeface="Times New Roman"/>
                <a:cs typeface="Times New Roman"/>
                <a:sym typeface="Times New Roman"/>
              </a:rPr>
              <a:t>Controls the rate of 25-hydroxycholicalciferol formation.</a:t>
            </a:r>
            <a:endParaRPr sz="2000">
              <a:solidFill>
                <a:srgbClr val="FFFFFF"/>
              </a:solidFill>
              <a:latin typeface="Times New Roman"/>
              <a:ea typeface="Times New Roman"/>
              <a:cs typeface="Times New Roman"/>
              <a:sym typeface="Times New Roman"/>
            </a:endParaRPr>
          </a:p>
          <a:p>
            <a:pPr indent="-698500" lvl="0" marL="1155700" rtl="0" algn="l">
              <a:spcBef>
                <a:spcPts val="0"/>
              </a:spcBef>
              <a:spcAft>
                <a:spcPts val="0"/>
              </a:spcAft>
              <a:buClr>
                <a:srgbClr val="FFFFFF"/>
              </a:buClr>
              <a:buSzPts val="2000"/>
              <a:buFont typeface="Times New Roman"/>
              <a:buAutoNum type="alphaUcParenR"/>
            </a:pPr>
            <a:r>
              <a:rPr lang="en" sz="2000">
                <a:solidFill>
                  <a:srgbClr val="FFFFFF"/>
                </a:solidFill>
                <a:latin typeface="Times New Roman"/>
                <a:ea typeface="Times New Roman"/>
                <a:cs typeface="Times New Roman"/>
                <a:sym typeface="Times New Roman"/>
              </a:rPr>
              <a:t>Controls the rate of  formation of calcium-binding protein.</a:t>
            </a:r>
            <a:endParaRPr sz="2000">
              <a:solidFill>
                <a:srgbClr val="FFFFFF"/>
              </a:solidFill>
              <a:latin typeface="Times New Roman"/>
              <a:ea typeface="Times New Roman"/>
              <a:cs typeface="Times New Roman"/>
              <a:sym typeface="Times New Roman"/>
            </a:endParaRPr>
          </a:p>
          <a:p>
            <a:pPr indent="-698500" lvl="0" marL="1155700" rtl="0" algn="l">
              <a:spcBef>
                <a:spcPts val="0"/>
              </a:spcBef>
              <a:spcAft>
                <a:spcPts val="0"/>
              </a:spcAft>
              <a:buClr>
                <a:srgbClr val="FFFFFF"/>
              </a:buClr>
              <a:buSzPts val="2000"/>
              <a:buFont typeface="Times New Roman"/>
              <a:buAutoNum type="alphaUcParenR"/>
            </a:pPr>
            <a:r>
              <a:rPr lang="en" sz="2000">
                <a:solidFill>
                  <a:srgbClr val="FFFFFF"/>
                </a:solidFill>
                <a:latin typeface="Times New Roman"/>
                <a:ea typeface="Times New Roman"/>
                <a:cs typeface="Times New Roman"/>
                <a:sym typeface="Times New Roman"/>
              </a:rPr>
              <a:t>Controls the rate of formation of 1,25-dihydroxycholicalciferol.</a:t>
            </a:r>
            <a:endParaRPr sz="2000">
              <a:solidFill>
                <a:srgbClr val="FFFFFF"/>
              </a:solidFill>
              <a:latin typeface="Times New Roman"/>
              <a:ea typeface="Times New Roman"/>
              <a:cs typeface="Times New Roman"/>
              <a:sym typeface="Times New Roman"/>
            </a:endParaRPr>
          </a:p>
          <a:p>
            <a:pPr indent="0" lvl="0" marL="0" rtl="0" algn="l">
              <a:spcBef>
                <a:spcPts val="0"/>
              </a:spcBef>
              <a:spcAft>
                <a:spcPts val="0"/>
              </a:spcAft>
              <a:buNone/>
            </a:pPr>
            <a:r>
              <a:t/>
            </a:r>
            <a:endParaRPr sz="2000">
              <a:solidFill>
                <a:srgbClr val="FFFFFF"/>
              </a:solidFill>
              <a:latin typeface="Times New Roman"/>
              <a:ea typeface="Times New Roman"/>
              <a:cs typeface="Times New Roman"/>
              <a:sym typeface="Times New Roman"/>
            </a:endParaRPr>
          </a:p>
        </p:txBody>
      </p:sp>
      <p:sp>
        <p:nvSpPr>
          <p:cNvPr id="797" name="Google Shape;797;p42"/>
          <p:cNvSpPr txBox="1"/>
          <p:nvPr/>
        </p:nvSpPr>
        <p:spPr>
          <a:xfrm>
            <a:off x="301575" y="3420677"/>
            <a:ext cx="15184800" cy="2503800"/>
          </a:xfrm>
          <a:prstGeom prst="rect">
            <a:avLst/>
          </a:prstGeom>
          <a:noFill/>
          <a:ln>
            <a:noFill/>
          </a:ln>
        </p:spPr>
        <p:txBody>
          <a:bodyPr anchorCtr="0" anchor="t" bIns="232200" lIns="232200" spcFirstLastPara="1" rIns="232200" wrap="square" tIns="232200">
            <a:noAutofit/>
          </a:bodyPr>
          <a:lstStyle/>
          <a:p>
            <a:pPr indent="0" lvl="0" marL="0" rtl="0" algn="l">
              <a:spcBef>
                <a:spcPts val="0"/>
              </a:spcBef>
              <a:spcAft>
                <a:spcPts val="0"/>
              </a:spcAft>
              <a:buNone/>
            </a:pPr>
            <a:r>
              <a:rPr lang="en" sz="2000">
                <a:solidFill>
                  <a:srgbClr val="FFFFFF"/>
                </a:solidFill>
                <a:latin typeface="Times New Roman"/>
                <a:ea typeface="Times New Roman"/>
                <a:cs typeface="Times New Roman"/>
                <a:sym typeface="Times New Roman"/>
              </a:rPr>
              <a:t>   2.      Which of the following increases the rate of excretion of calcium by the </a:t>
            </a:r>
            <a:endParaRPr sz="2000">
              <a:solidFill>
                <a:srgbClr val="FFFFFF"/>
              </a:solidFill>
              <a:latin typeface="Times New Roman"/>
              <a:ea typeface="Times New Roman"/>
              <a:cs typeface="Times New Roman"/>
              <a:sym typeface="Times New Roman"/>
            </a:endParaRPr>
          </a:p>
          <a:p>
            <a:pPr indent="0" lvl="0" marL="0" rtl="0" algn="l">
              <a:spcBef>
                <a:spcPts val="0"/>
              </a:spcBef>
              <a:spcAft>
                <a:spcPts val="0"/>
              </a:spcAft>
              <a:buNone/>
            </a:pPr>
            <a:r>
              <a:rPr lang="en" sz="2000">
                <a:solidFill>
                  <a:srgbClr val="FFFFFF"/>
                </a:solidFill>
                <a:latin typeface="Times New Roman"/>
                <a:ea typeface="Times New Roman"/>
                <a:cs typeface="Times New Roman"/>
                <a:sym typeface="Times New Roman"/>
              </a:rPr>
              <a:t>             kidney?</a:t>
            </a:r>
            <a:endParaRPr sz="2000">
              <a:solidFill>
                <a:srgbClr val="FFFFFF"/>
              </a:solidFill>
              <a:latin typeface="Times New Roman"/>
              <a:ea typeface="Times New Roman"/>
              <a:cs typeface="Times New Roman"/>
              <a:sym typeface="Times New Roman"/>
            </a:endParaRPr>
          </a:p>
          <a:p>
            <a:pPr indent="-698500" lvl="0" marL="1155700" rtl="0" algn="l">
              <a:spcBef>
                <a:spcPts val="0"/>
              </a:spcBef>
              <a:spcAft>
                <a:spcPts val="0"/>
              </a:spcAft>
              <a:buClr>
                <a:srgbClr val="FFFFFF"/>
              </a:buClr>
              <a:buSzPts val="2000"/>
              <a:buFont typeface="Times New Roman"/>
              <a:buAutoNum type="alphaUcParenR"/>
            </a:pPr>
            <a:r>
              <a:rPr lang="en" sz="2000">
                <a:solidFill>
                  <a:srgbClr val="FFFFFF"/>
                </a:solidFill>
                <a:latin typeface="Times New Roman"/>
                <a:ea typeface="Times New Roman"/>
                <a:cs typeface="Times New Roman"/>
                <a:sym typeface="Times New Roman"/>
              </a:rPr>
              <a:t> A decrease in calcitonin concentration in the plasma.</a:t>
            </a:r>
            <a:endParaRPr sz="2000">
              <a:solidFill>
                <a:srgbClr val="FFFFFF"/>
              </a:solidFill>
              <a:latin typeface="Times New Roman"/>
              <a:ea typeface="Times New Roman"/>
              <a:cs typeface="Times New Roman"/>
              <a:sym typeface="Times New Roman"/>
            </a:endParaRPr>
          </a:p>
          <a:p>
            <a:pPr indent="-698500" lvl="0" marL="1155700" rtl="0" algn="l">
              <a:spcBef>
                <a:spcPts val="0"/>
              </a:spcBef>
              <a:spcAft>
                <a:spcPts val="0"/>
              </a:spcAft>
              <a:buClr>
                <a:srgbClr val="FFFFFF"/>
              </a:buClr>
              <a:buSzPts val="2000"/>
              <a:buFont typeface="Times New Roman"/>
              <a:buAutoNum type="alphaUcParenR"/>
            </a:pPr>
            <a:r>
              <a:rPr lang="en" sz="2000">
                <a:solidFill>
                  <a:srgbClr val="FFFFFF"/>
                </a:solidFill>
                <a:latin typeface="Times New Roman"/>
                <a:ea typeface="Times New Roman"/>
                <a:cs typeface="Times New Roman"/>
                <a:sym typeface="Times New Roman"/>
              </a:rPr>
              <a:t>A decrease in the plasma level of PTH.</a:t>
            </a:r>
            <a:endParaRPr sz="2000">
              <a:solidFill>
                <a:srgbClr val="FFFFFF"/>
              </a:solidFill>
              <a:latin typeface="Times New Roman"/>
              <a:ea typeface="Times New Roman"/>
              <a:cs typeface="Times New Roman"/>
              <a:sym typeface="Times New Roman"/>
            </a:endParaRPr>
          </a:p>
          <a:p>
            <a:pPr indent="-698500" lvl="0" marL="1155700" rtl="0" algn="l">
              <a:spcBef>
                <a:spcPts val="0"/>
              </a:spcBef>
              <a:spcAft>
                <a:spcPts val="0"/>
              </a:spcAft>
              <a:buClr>
                <a:srgbClr val="FFFFFF"/>
              </a:buClr>
              <a:buSzPts val="2000"/>
              <a:buFont typeface="Times New Roman"/>
              <a:buAutoNum type="alphaUcParenR"/>
            </a:pPr>
            <a:r>
              <a:rPr lang="en" sz="2000">
                <a:solidFill>
                  <a:srgbClr val="FFFFFF"/>
                </a:solidFill>
                <a:latin typeface="Times New Roman"/>
                <a:ea typeface="Times New Roman"/>
                <a:cs typeface="Times New Roman"/>
                <a:sym typeface="Times New Roman"/>
              </a:rPr>
              <a:t>An increase in phosphate ion concentration in the plasma.</a:t>
            </a:r>
            <a:endParaRPr sz="2000">
              <a:solidFill>
                <a:srgbClr val="FFFFFF"/>
              </a:solidFill>
              <a:latin typeface="Times New Roman"/>
              <a:ea typeface="Times New Roman"/>
              <a:cs typeface="Times New Roman"/>
              <a:sym typeface="Times New Roman"/>
            </a:endParaRPr>
          </a:p>
        </p:txBody>
      </p:sp>
      <p:sp>
        <p:nvSpPr>
          <p:cNvPr id="798" name="Google Shape;798;p42"/>
          <p:cNvSpPr txBox="1"/>
          <p:nvPr/>
        </p:nvSpPr>
        <p:spPr>
          <a:xfrm>
            <a:off x="278145" y="5191978"/>
            <a:ext cx="13536300" cy="2151300"/>
          </a:xfrm>
          <a:prstGeom prst="rect">
            <a:avLst/>
          </a:prstGeom>
          <a:noFill/>
          <a:ln>
            <a:noFill/>
          </a:ln>
        </p:spPr>
        <p:txBody>
          <a:bodyPr anchorCtr="0" anchor="t" bIns="232200" lIns="232200" spcFirstLastPara="1" rIns="232200" wrap="square" tIns="232200">
            <a:noAutofit/>
          </a:bodyPr>
          <a:lstStyle/>
          <a:p>
            <a:pPr indent="0" lvl="0" marL="0" rtl="0" algn="l">
              <a:spcBef>
                <a:spcPts val="0"/>
              </a:spcBef>
              <a:spcAft>
                <a:spcPts val="0"/>
              </a:spcAft>
              <a:buNone/>
            </a:pPr>
            <a:r>
              <a:rPr lang="en" sz="2000">
                <a:solidFill>
                  <a:srgbClr val="FFFFFF"/>
                </a:solidFill>
                <a:latin typeface="Times New Roman"/>
                <a:ea typeface="Times New Roman"/>
                <a:cs typeface="Times New Roman"/>
                <a:sym typeface="Times New Roman"/>
              </a:rPr>
              <a:t>   3.      Which of the following stimulates the secretion of PTH?</a:t>
            </a:r>
            <a:endParaRPr sz="2000">
              <a:solidFill>
                <a:srgbClr val="FFFFFF"/>
              </a:solidFill>
              <a:latin typeface="Times New Roman"/>
              <a:ea typeface="Times New Roman"/>
              <a:cs typeface="Times New Roman"/>
              <a:sym typeface="Times New Roman"/>
            </a:endParaRPr>
          </a:p>
          <a:p>
            <a:pPr indent="-698500" lvl="0" marL="1155700" rtl="0" algn="l">
              <a:spcBef>
                <a:spcPts val="0"/>
              </a:spcBef>
              <a:spcAft>
                <a:spcPts val="0"/>
              </a:spcAft>
              <a:buClr>
                <a:srgbClr val="FFFFFF"/>
              </a:buClr>
              <a:buSzPts val="2000"/>
              <a:buFont typeface="Times New Roman"/>
              <a:buAutoNum type="alphaUcParenR"/>
            </a:pPr>
            <a:r>
              <a:rPr lang="en" sz="2000">
                <a:solidFill>
                  <a:srgbClr val="FFFFFF"/>
                </a:solidFill>
                <a:latin typeface="Times New Roman"/>
                <a:ea typeface="Times New Roman"/>
                <a:cs typeface="Times New Roman"/>
                <a:sym typeface="Times New Roman"/>
              </a:rPr>
              <a:t>An increase in extracellular calcium ion activity above the normal value.</a:t>
            </a:r>
            <a:endParaRPr sz="2000">
              <a:solidFill>
                <a:srgbClr val="FFFFFF"/>
              </a:solidFill>
              <a:latin typeface="Times New Roman"/>
              <a:ea typeface="Times New Roman"/>
              <a:cs typeface="Times New Roman"/>
              <a:sym typeface="Times New Roman"/>
            </a:endParaRPr>
          </a:p>
          <a:p>
            <a:pPr indent="-698500" lvl="0" marL="1155700" rtl="0" algn="l">
              <a:spcBef>
                <a:spcPts val="0"/>
              </a:spcBef>
              <a:spcAft>
                <a:spcPts val="0"/>
              </a:spcAft>
              <a:buClr>
                <a:srgbClr val="FFFFFF"/>
              </a:buClr>
              <a:buSzPts val="2000"/>
              <a:buFont typeface="Times New Roman"/>
              <a:buAutoNum type="alphaUcParenR"/>
            </a:pPr>
            <a:r>
              <a:rPr lang="en" sz="2000">
                <a:solidFill>
                  <a:srgbClr val="FFFFFF"/>
                </a:solidFill>
                <a:latin typeface="Times New Roman"/>
                <a:ea typeface="Times New Roman"/>
                <a:cs typeface="Times New Roman"/>
                <a:sym typeface="Times New Roman"/>
              </a:rPr>
              <a:t>An increase in calcitonin concentration.</a:t>
            </a:r>
            <a:endParaRPr sz="2000">
              <a:solidFill>
                <a:srgbClr val="FFFFFF"/>
              </a:solidFill>
              <a:latin typeface="Times New Roman"/>
              <a:ea typeface="Times New Roman"/>
              <a:cs typeface="Times New Roman"/>
              <a:sym typeface="Times New Roman"/>
            </a:endParaRPr>
          </a:p>
          <a:p>
            <a:pPr indent="-698500" lvl="0" marL="1155700" rtl="0" algn="l">
              <a:spcBef>
                <a:spcPts val="0"/>
              </a:spcBef>
              <a:spcAft>
                <a:spcPts val="0"/>
              </a:spcAft>
              <a:buClr>
                <a:srgbClr val="FFFFFF"/>
              </a:buClr>
              <a:buSzPts val="2000"/>
              <a:buFont typeface="Times New Roman"/>
              <a:buAutoNum type="alphaUcParenR"/>
            </a:pPr>
            <a:r>
              <a:rPr lang="en" sz="2000">
                <a:solidFill>
                  <a:srgbClr val="FFFFFF"/>
                </a:solidFill>
                <a:latin typeface="Times New Roman"/>
                <a:ea typeface="Times New Roman"/>
                <a:cs typeface="Times New Roman"/>
                <a:sym typeface="Times New Roman"/>
              </a:rPr>
              <a:t>None of the above .</a:t>
            </a:r>
            <a:endParaRPr sz="2000">
              <a:solidFill>
                <a:srgbClr val="FFFFFF"/>
              </a:solidFill>
              <a:latin typeface="Times New Roman"/>
              <a:ea typeface="Times New Roman"/>
              <a:cs typeface="Times New Roman"/>
              <a:sym typeface="Times New Roman"/>
            </a:endParaRPr>
          </a:p>
          <a:p>
            <a:pPr indent="0" lvl="0" marL="0" rtl="0" algn="l">
              <a:spcBef>
                <a:spcPts val="0"/>
              </a:spcBef>
              <a:spcAft>
                <a:spcPts val="0"/>
              </a:spcAft>
              <a:buNone/>
            </a:pPr>
            <a:r>
              <a:t/>
            </a:r>
            <a:endParaRPr sz="2000">
              <a:solidFill>
                <a:srgbClr val="FFFFFF"/>
              </a:solidFill>
              <a:latin typeface="Times New Roman"/>
              <a:ea typeface="Times New Roman"/>
              <a:cs typeface="Times New Roman"/>
              <a:sym typeface="Times New Roman"/>
            </a:endParaRPr>
          </a:p>
        </p:txBody>
      </p:sp>
      <p:sp>
        <p:nvSpPr>
          <p:cNvPr id="799" name="Google Shape;799;p42"/>
          <p:cNvSpPr txBox="1"/>
          <p:nvPr/>
        </p:nvSpPr>
        <p:spPr>
          <a:xfrm>
            <a:off x="301578" y="6601522"/>
            <a:ext cx="15335100" cy="2356200"/>
          </a:xfrm>
          <a:prstGeom prst="rect">
            <a:avLst/>
          </a:prstGeom>
          <a:noFill/>
          <a:ln>
            <a:noFill/>
          </a:ln>
        </p:spPr>
        <p:txBody>
          <a:bodyPr anchorCtr="0" anchor="t" bIns="232200" lIns="232200" spcFirstLastPara="1" rIns="232200" wrap="square" tIns="232200">
            <a:noAutofit/>
          </a:bodyPr>
          <a:lstStyle/>
          <a:p>
            <a:pPr indent="0" lvl="0" marL="0" rtl="0" algn="l">
              <a:spcBef>
                <a:spcPts val="0"/>
              </a:spcBef>
              <a:spcAft>
                <a:spcPts val="0"/>
              </a:spcAft>
              <a:buNone/>
            </a:pPr>
            <a:r>
              <a:rPr lang="en" sz="2000">
                <a:solidFill>
                  <a:srgbClr val="FFFFFF"/>
                </a:solidFill>
                <a:latin typeface="Times New Roman"/>
                <a:ea typeface="Times New Roman"/>
                <a:cs typeface="Times New Roman"/>
                <a:sym typeface="Times New Roman"/>
              </a:rPr>
              <a:t>   4.      The function of which of the following is increased by an elevated </a:t>
            </a:r>
            <a:endParaRPr sz="2000">
              <a:solidFill>
                <a:srgbClr val="FFFFFF"/>
              </a:solidFill>
              <a:latin typeface="Times New Roman"/>
              <a:ea typeface="Times New Roman"/>
              <a:cs typeface="Times New Roman"/>
              <a:sym typeface="Times New Roman"/>
            </a:endParaRPr>
          </a:p>
          <a:p>
            <a:pPr indent="0" lvl="0" marL="0" rtl="0" algn="l">
              <a:spcBef>
                <a:spcPts val="0"/>
              </a:spcBef>
              <a:spcAft>
                <a:spcPts val="0"/>
              </a:spcAft>
              <a:buNone/>
            </a:pPr>
            <a:r>
              <a:rPr lang="en" sz="2000">
                <a:solidFill>
                  <a:srgbClr val="FFFFFF"/>
                </a:solidFill>
                <a:latin typeface="Times New Roman"/>
                <a:ea typeface="Times New Roman"/>
                <a:cs typeface="Times New Roman"/>
                <a:sym typeface="Times New Roman"/>
              </a:rPr>
              <a:t>            parathyroid hormone concentration?</a:t>
            </a:r>
            <a:endParaRPr sz="2000">
              <a:solidFill>
                <a:srgbClr val="FFFFFF"/>
              </a:solidFill>
              <a:latin typeface="Times New Roman"/>
              <a:ea typeface="Times New Roman"/>
              <a:cs typeface="Times New Roman"/>
              <a:sym typeface="Times New Roman"/>
            </a:endParaRPr>
          </a:p>
          <a:p>
            <a:pPr indent="-698500" lvl="0" marL="1155700" rtl="0" algn="l">
              <a:spcBef>
                <a:spcPts val="0"/>
              </a:spcBef>
              <a:spcAft>
                <a:spcPts val="0"/>
              </a:spcAft>
              <a:buClr>
                <a:srgbClr val="FFFFFF"/>
              </a:buClr>
              <a:buSzPts val="2000"/>
              <a:buFont typeface="Times New Roman"/>
              <a:buAutoNum type="alphaUcParenR"/>
            </a:pPr>
            <a:r>
              <a:rPr lang="en" sz="2000">
                <a:solidFill>
                  <a:srgbClr val="FFFFFF"/>
                </a:solidFill>
                <a:latin typeface="Times New Roman"/>
                <a:ea typeface="Times New Roman"/>
                <a:cs typeface="Times New Roman"/>
                <a:sym typeface="Times New Roman"/>
              </a:rPr>
              <a:t>Osteoclasts.</a:t>
            </a:r>
            <a:endParaRPr sz="2000">
              <a:solidFill>
                <a:srgbClr val="FFFFFF"/>
              </a:solidFill>
              <a:latin typeface="Times New Roman"/>
              <a:ea typeface="Times New Roman"/>
              <a:cs typeface="Times New Roman"/>
              <a:sym typeface="Times New Roman"/>
            </a:endParaRPr>
          </a:p>
          <a:p>
            <a:pPr indent="-698500" lvl="0" marL="1155700" rtl="0" algn="l">
              <a:spcBef>
                <a:spcPts val="0"/>
              </a:spcBef>
              <a:spcAft>
                <a:spcPts val="0"/>
              </a:spcAft>
              <a:buClr>
                <a:srgbClr val="FFFFFF"/>
              </a:buClr>
              <a:buSzPts val="2000"/>
              <a:buFont typeface="Times New Roman"/>
              <a:buAutoNum type="alphaUcParenR"/>
            </a:pPr>
            <a:r>
              <a:rPr lang="en" sz="2000">
                <a:solidFill>
                  <a:srgbClr val="FFFFFF"/>
                </a:solidFill>
                <a:latin typeface="Times New Roman"/>
                <a:ea typeface="Times New Roman"/>
                <a:cs typeface="Times New Roman"/>
                <a:sym typeface="Times New Roman"/>
              </a:rPr>
              <a:t>Hepatic formation of 25-hydroxycholecalciferol.</a:t>
            </a:r>
            <a:endParaRPr sz="2000">
              <a:solidFill>
                <a:srgbClr val="FFFFFF"/>
              </a:solidFill>
              <a:latin typeface="Times New Roman"/>
              <a:ea typeface="Times New Roman"/>
              <a:cs typeface="Times New Roman"/>
              <a:sym typeface="Times New Roman"/>
            </a:endParaRPr>
          </a:p>
          <a:p>
            <a:pPr indent="-698500" lvl="0" marL="1155700" rtl="0" algn="l">
              <a:spcBef>
                <a:spcPts val="0"/>
              </a:spcBef>
              <a:spcAft>
                <a:spcPts val="0"/>
              </a:spcAft>
              <a:buClr>
                <a:srgbClr val="FFFFFF"/>
              </a:buClr>
              <a:buSzPts val="2000"/>
              <a:buFont typeface="Times New Roman"/>
              <a:buAutoNum type="alphaUcParenR"/>
            </a:pPr>
            <a:r>
              <a:rPr lang="en" sz="2000">
                <a:solidFill>
                  <a:srgbClr val="FFFFFF"/>
                </a:solidFill>
                <a:latin typeface="Times New Roman"/>
                <a:ea typeface="Times New Roman"/>
                <a:cs typeface="Times New Roman"/>
                <a:sym typeface="Times New Roman"/>
              </a:rPr>
              <a:t>Phosphate reabsorptive pathways in the renal tubules.</a:t>
            </a:r>
            <a:endParaRPr sz="2000">
              <a:solidFill>
                <a:srgbClr val="FFFFFF"/>
              </a:solidFill>
              <a:latin typeface="Times New Roman"/>
              <a:ea typeface="Times New Roman"/>
              <a:cs typeface="Times New Roman"/>
              <a:sym typeface="Times New Roman"/>
            </a:endParaRPr>
          </a:p>
        </p:txBody>
      </p:sp>
      <p:sp>
        <p:nvSpPr>
          <p:cNvPr id="800" name="Google Shape;800;p42"/>
          <p:cNvSpPr txBox="1"/>
          <p:nvPr/>
        </p:nvSpPr>
        <p:spPr>
          <a:xfrm>
            <a:off x="301563" y="8332427"/>
            <a:ext cx="15335100" cy="1926900"/>
          </a:xfrm>
          <a:prstGeom prst="rect">
            <a:avLst/>
          </a:prstGeom>
          <a:noFill/>
          <a:ln>
            <a:noFill/>
          </a:ln>
        </p:spPr>
        <p:txBody>
          <a:bodyPr anchorCtr="0" anchor="t" bIns="232200" lIns="232200" spcFirstLastPara="1" rIns="232200" wrap="square" tIns="232200">
            <a:noAutofit/>
          </a:bodyPr>
          <a:lstStyle/>
          <a:p>
            <a:pPr indent="0" lvl="0" marL="0" rtl="0" algn="l">
              <a:spcBef>
                <a:spcPts val="0"/>
              </a:spcBef>
              <a:spcAft>
                <a:spcPts val="0"/>
              </a:spcAft>
              <a:buNone/>
            </a:pPr>
            <a:r>
              <a:rPr lang="en" sz="2000">
                <a:solidFill>
                  <a:srgbClr val="FFFFFF"/>
                </a:solidFill>
                <a:latin typeface="Times New Roman"/>
                <a:ea typeface="Times New Roman"/>
                <a:cs typeface="Times New Roman"/>
                <a:sym typeface="Times New Roman"/>
              </a:rPr>
              <a:t>   5.      The stimulus for 1𝛼-Hydroxylase is?</a:t>
            </a:r>
            <a:endParaRPr sz="2000">
              <a:solidFill>
                <a:srgbClr val="FFFFFF"/>
              </a:solidFill>
              <a:latin typeface="Times New Roman"/>
              <a:ea typeface="Times New Roman"/>
              <a:cs typeface="Times New Roman"/>
              <a:sym typeface="Times New Roman"/>
            </a:endParaRPr>
          </a:p>
          <a:p>
            <a:pPr indent="-698500" lvl="0" marL="1155700" rtl="0" algn="l">
              <a:spcBef>
                <a:spcPts val="0"/>
              </a:spcBef>
              <a:spcAft>
                <a:spcPts val="0"/>
              </a:spcAft>
              <a:buClr>
                <a:srgbClr val="FFFFFF"/>
              </a:buClr>
              <a:buSzPts val="2000"/>
              <a:buFont typeface="Times New Roman"/>
              <a:buAutoNum type="alphaUcParenR"/>
            </a:pPr>
            <a:r>
              <a:rPr lang="en" sz="2000">
                <a:solidFill>
                  <a:srgbClr val="FFFFFF"/>
                </a:solidFill>
                <a:latin typeface="Times New Roman"/>
                <a:ea typeface="Times New Roman"/>
                <a:cs typeface="Times New Roman"/>
                <a:sym typeface="Times New Roman"/>
              </a:rPr>
              <a:t>Low calcium ions.</a:t>
            </a:r>
            <a:endParaRPr sz="2000">
              <a:solidFill>
                <a:srgbClr val="FFFFFF"/>
              </a:solidFill>
              <a:latin typeface="Times New Roman"/>
              <a:ea typeface="Times New Roman"/>
              <a:cs typeface="Times New Roman"/>
              <a:sym typeface="Times New Roman"/>
            </a:endParaRPr>
          </a:p>
          <a:p>
            <a:pPr indent="-698500" lvl="0" marL="1155700" rtl="0" algn="l">
              <a:spcBef>
                <a:spcPts val="0"/>
              </a:spcBef>
              <a:spcAft>
                <a:spcPts val="0"/>
              </a:spcAft>
              <a:buClr>
                <a:srgbClr val="FFFFFF"/>
              </a:buClr>
              <a:buSzPts val="2000"/>
              <a:buFont typeface="Times New Roman"/>
              <a:buAutoNum type="alphaUcParenR"/>
            </a:pPr>
            <a:r>
              <a:rPr lang="en" sz="2000">
                <a:solidFill>
                  <a:srgbClr val="FFFFFF"/>
                </a:solidFill>
                <a:latin typeface="Times New Roman"/>
                <a:ea typeface="Times New Roman"/>
                <a:cs typeface="Times New Roman"/>
                <a:sym typeface="Times New Roman"/>
              </a:rPr>
              <a:t>Prolactin and PTH.</a:t>
            </a:r>
            <a:endParaRPr sz="2000">
              <a:solidFill>
                <a:srgbClr val="FFFFFF"/>
              </a:solidFill>
              <a:latin typeface="Times New Roman"/>
              <a:ea typeface="Times New Roman"/>
              <a:cs typeface="Times New Roman"/>
              <a:sym typeface="Times New Roman"/>
            </a:endParaRPr>
          </a:p>
          <a:p>
            <a:pPr indent="-698500" lvl="0" marL="1155700" rtl="0" algn="l">
              <a:spcBef>
                <a:spcPts val="0"/>
              </a:spcBef>
              <a:spcAft>
                <a:spcPts val="0"/>
              </a:spcAft>
              <a:buClr>
                <a:srgbClr val="FFFFFF"/>
              </a:buClr>
              <a:buSzPts val="2000"/>
              <a:buFont typeface="Times New Roman"/>
              <a:buAutoNum type="alphaUcParenR"/>
            </a:pPr>
            <a:r>
              <a:rPr lang="en" sz="2000">
                <a:solidFill>
                  <a:srgbClr val="FFFFFF"/>
                </a:solidFill>
                <a:latin typeface="Times New Roman"/>
                <a:ea typeface="Times New Roman"/>
                <a:cs typeface="Times New Roman"/>
                <a:sym typeface="Times New Roman"/>
              </a:rPr>
              <a:t>All of the above.</a:t>
            </a:r>
            <a:endParaRPr sz="2000">
              <a:solidFill>
                <a:srgbClr val="FFFFFF"/>
              </a:solidFill>
              <a:latin typeface="Times New Roman"/>
              <a:ea typeface="Times New Roman"/>
              <a:cs typeface="Times New Roman"/>
              <a:sym typeface="Times New Roman"/>
            </a:endParaRPr>
          </a:p>
        </p:txBody>
      </p:sp>
      <p:sp>
        <p:nvSpPr>
          <p:cNvPr id="801" name="Google Shape;801;p42"/>
          <p:cNvSpPr txBox="1"/>
          <p:nvPr/>
        </p:nvSpPr>
        <p:spPr>
          <a:xfrm>
            <a:off x="226329" y="14092413"/>
            <a:ext cx="12796500" cy="4331700"/>
          </a:xfrm>
          <a:prstGeom prst="rect">
            <a:avLst/>
          </a:prstGeom>
          <a:noFill/>
          <a:ln>
            <a:noFill/>
          </a:ln>
        </p:spPr>
        <p:txBody>
          <a:bodyPr anchorCtr="0" anchor="t" bIns="232200" lIns="232200" spcFirstLastPara="1" rIns="232200" wrap="square" tIns="232200">
            <a:noAutofit/>
          </a:bodyPr>
          <a:lstStyle/>
          <a:p>
            <a:pPr indent="0" lvl="0" marL="0" rtl="0" algn="l">
              <a:spcBef>
                <a:spcPts val="0"/>
              </a:spcBef>
              <a:spcAft>
                <a:spcPts val="0"/>
              </a:spcAft>
              <a:buNone/>
            </a:pPr>
            <a:r>
              <a:rPr b="1" lang="en" sz="3600">
                <a:solidFill>
                  <a:srgbClr val="FFFFFF"/>
                </a:solidFill>
                <a:latin typeface="Times New Roman"/>
                <a:ea typeface="Times New Roman"/>
                <a:cs typeface="Times New Roman"/>
                <a:sym typeface="Times New Roman"/>
              </a:rPr>
              <a:t>SAQ:</a:t>
            </a:r>
            <a:endParaRPr b="1" sz="3600">
              <a:solidFill>
                <a:srgbClr val="FFFFFF"/>
              </a:solidFill>
              <a:latin typeface="Times New Roman"/>
              <a:ea typeface="Times New Roman"/>
              <a:cs typeface="Times New Roman"/>
              <a:sym typeface="Times New Roman"/>
            </a:endParaRPr>
          </a:p>
          <a:p>
            <a:pPr indent="-762000" lvl="0" marL="1155700" rtl="0" algn="l">
              <a:spcBef>
                <a:spcPts val="0"/>
              </a:spcBef>
              <a:spcAft>
                <a:spcPts val="0"/>
              </a:spcAft>
              <a:buClr>
                <a:srgbClr val="FFFFFF"/>
              </a:buClr>
              <a:buSzPts val="3000"/>
              <a:buFont typeface="Times New Roman"/>
              <a:buAutoNum type="arabicPeriod"/>
            </a:pPr>
            <a:r>
              <a:rPr lang="en" sz="3000">
                <a:solidFill>
                  <a:srgbClr val="FFFFFF"/>
                </a:solidFill>
                <a:latin typeface="Times New Roman"/>
                <a:ea typeface="Times New Roman"/>
                <a:cs typeface="Times New Roman"/>
                <a:sym typeface="Times New Roman"/>
              </a:rPr>
              <a:t>Mention the effects of vitamin D on kidneys, bone and intestines: </a:t>
            </a:r>
            <a:endParaRPr sz="3000">
              <a:solidFill>
                <a:srgbClr val="FFFFFF"/>
              </a:solidFill>
              <a:latin typeface="Times New Roman"/>
              <a:ea typeface="Times New Roman"/>
              <a:cs typeface="Times New Roman"/>
              <a:sym typeface="Times New Roman"/>
            </a:endParaRPr>
          </a:p>
          <a:p>
            <a:pPr indent="0" lvl="0" marL="1155700" rtl="0" algn="l">
              <a:spcBef>
                <a:spcPts val="0"/>
              </a:spcBef>
              <a:spcAft>
                <a:spcPts val="0"/>
              </a:spcAft>
              <a:buNone/>
            </a:pPr>
            <a:r>
              <a:rPr b="1" lang="en" sz="1500" u="sng">
                <a:solidFill>
                  <a:srgbClr val="B7B7B7"/>
                </a:solidFill>
                <a:latin typeface="Times New Roman"/>
                <a:ea typeface="Times New Roman"/>
                <a:cs typeface="Times New Roman"/>
                <a:sym typeface="Times New Roman"/>
              </a:rPr>
              <a:t>Kidney:</a:t>
            </a:r>
            <a:r>
              <a:rPr lang="en" sz="1500">
                <a:solidFill>
                  <a:srgbClr val="B7B7B7"/>
                </a:solidFill>
                <a:latin typeface="Times New Roman"/>
                <a:ea typeface="Times New Roman"/>
                <a:cs typeface="Times New Roman"/>
                <a:sym typeface="Times New Roman"/>
              </a:rPr>
              <a:t> ↑ Renal Ca</a:t>
            </a:r>
            <a:r>
              <a:rPr baseline="30000" lang="en" sz="1500">
                <a:solidFill>
                  <a:srgbClr val="B7B7B7"/>
                </a:solidFill>
                <a:latin typeface="Times New Roman"/>
                <a:ea typeface="Times New Roman"/>
                <a:cs typeface="Times New Roman"/>
                <a:sym typeface="Times New Roman"/>
              </a:rPr>
              <a:t>2+</a:t>
            </a:r>
            <a:r>
              <a:rPr lang="en" sz="1500">
                <a:solidFill>
                  <a:srgbClr val="B7B7B7"/>
                </a:solidFill>
                <a:latin typeface="Times New Roman"/>
                <a:ea typeface="Times New Roman"/>
                <a:cs typeface="Times New Roman"/>
                <a:sym typeface="Times New Roman"/>
              </a:rPr>
              <a:t> and PO</a:t>
            </a:r>
            <a:r>
              <a:rPr baseline="-25000" lang="en" sz="1500">
                <a:solidFill>
                  <a:srgbClr val="B7B7B7"/>
                </a:solidFill>
                <a:latin typeface="Times New Roman"/>
                <a:ea typeface="Times New Roman"/>
                <a:cs typeface="Times New Roman"/>
                <a:sym typeface="Times New Roman"/>
              </a:rPr>
              <a:t>4</a:t>
            </a:r>
            <a:r>
              <a:rPr baseline="30000" lang="en" sz="1500">
                <a:solidFill>
                  <a:srgbClr val="B7B7B7"/>
                </a:solidFill>
                <a:latin typeface="Times New Roman"/>
                <a:ea typeface="Times New Roman"/>
                <a:cs typeface="Times New Roman"/>
                <a:sym typeface="Times New Roman"/>
              </a:rPr>
              <a:t>3- </a:t>
            </a:r>
            <a:r>
              <a:rPr lang="en" sz="1500">
                <a:solidFill>
                  <a:srgbClr val="B7B7B7"/>
                </a:solidFill>
                <a:latin typeface="Times New Roman"/>
                <a:ea typeface="Times New Roman"/>
                <a:cs typeface="Times New Roman"/>
                <a:sym typeface="Times New Roman"/>
              </a:rPr>
              <a:t>absorption. </a:t>
            </a:r>
            <a:r>
              <a:rPr b="1" lang="en" sz="1500" u="sng">
                <a:solidFill>
                  <a:srgbClr val="B7B7B7"/>
                </a:solidFill>
                <a:latin typeface="Times New Roman"/>
                <a:ea typeface="Times New Roman"/>
                <a:cs typeface="Times New Roman"/>
                <a:sym typeface="Times New Roman"/>
              </a:rPr>
              <a:t>Bone:</a:t>
            </a:r>
            <a:r>
              <a:rPr lang="en" sz="1500">
                <a:solidFill>
                  <a:srgbClr val="B7B7B7"/>
                </a:solidFill>
                <a:latin typeface="Times New Roman"/>
                <a:ea typeface="Times New Roman"/>
                <a:cs typeface="Times New Roman"/>
                <a:sym typeface="Times New Roman"/>
              </a:rPr>
              <a:t> calcium absorption from bone.  </a:t>
            </a:r>
            <a:r>
              <a:rPr b="1" lang="en" sz="1500" u="sng">
                <a:solidFill>
                  <a:srgbClr val="B7B7B7"/>
                </a:solidFill>
                <a:latin typeface="Times New Roman"/>
                <a:ea typeface="Times New Roman"/>
                <a:cs typeface="Times New Roman"/>
                <a:sym typeface="Times New Roman"/>
              </a:rPr>
              <a:t>Intestine:</a:t>
            </a:r>
            <a:r>
              <a:rPr lang="en" sz="1500">
                <a:solidFill>
                  <a:srgbClr val="B7B7B7"/>
                </a:solidFill>
                <a:latin typeface="Times New Roman"/>
                <a:ea typeface="Times New Roman"/>
                <a:cs typeface="Times New Roman"/>
                <a:sym typeface="Times New Roman"/>
              </a:rPr>
              <a:t> Promotes intestinal absorption of Ca</a:t>
            </a:r>
            <a:r>
              <a:rPr baseline="30000" lang="en" sz="1500">
                <a:solidFill>
                  <a:srgbClr val="B7B7B7"/>
                </a:solidFill>
                <a:latin typeface="Times New Roman"/>
                <a:ea typeface="Times New Roman"/>
                <a:cs typeface="Times New Roman"/>
                <a:sym typeface="Times New Roman"/>
              </a:rPr>
              <a:t>2+</a:t>
            </a:r>
            <a:r>
              <a:rPr lang="en" sz="1500">
                <a:solidFill>
                  <a:srgbClr val="B7B7B7"/>
                </a:solidFill>
                <a:latin typeface="Times New Roman"/>
                <a:ea typeface="Times New Roman"/>
                <a:cs typeface="Times New Roman"/>
                <a:sym typeface="Times New Roman"/>
              </a:rPr>
              <a:t> and PO</a:t>
            </a:r>
            <a:r>
              <a:rPr baseline="-25000" lang="en" sz="1500">
                <a:solidFill>
                  <a:srgbClr val="B7B7B7"/>
                </a:solidFill>
                <a:latin typeface="Times New Roman"/>
                <a:ea typeface="Times New Roman"/>
                <a:cs typeface="Times New Roman"/>
                <a:sym typeface="Times New Roman"/>
              </a:rPr>
              <a:t>4</a:t>
            </a:r>
            <a:r>
              <a:rPr baseline="30000" lang="en" sz="1500">
                <a:solidFill>
                  <a:srgbClr val="B7B7B7"/>
                </a:solidFill>
                <a:latin typeface="Times New Roman"/>
                <a:ea typeface="Times New Roman"/>
                <a:cs typeface="Times New Roman"/>
                <a:sym typeface="Times New Roman"/>
              </a:rPr>
              <a:t>3-  </a:t>
            </a:r>
            <a:endParaRPr sz="1500">
              <a:solidFill>
                <a:srgbClr val="B7B7B7"/>
              </a:solidFill>
              <a:latin typeface="Times New Roman"/>
              <a:ea typeface="Times New Roman"/>
              <a:cs typeface="Times New Roman"/>
              <a:sym typeface="Times New Roman"/>
            </a:endParaRPr>
          </a:p>
          <a:p>
            <a:pPr indent="-762000" lvl="0" marL="1155700" rtl="0" algn="l">
              <a:spcBef>
                <a:spcPts val="0"/>
              </a:spcBef>
              <a:spcAft>
                <a:spcPts val="0"/>
              </a:spcAft>
              <a:buClr>
                <a:srgbClr val="FFFFFF"/>
              </a:buClr>
              <a:buSzPts val="3000"/>
              <a:buFont typeface="Times New Roman"/>
              <a:buAutoNum type="arabicPeriod"/>
            </a:pPr>
            <a:r>
              <a:rPr lang="en" sz="3000">
                <a:solidFill>
                  <a:srgbClr val="FFFFFF"/>
                </a:solidFill>
                <a:latin typeface="Times New Roman"/>
                <a:ea typeface="Times New Roman"/>
                <a:cs typeface="Times New Roman"/>
                <a:sym typeface="Times New Roman"/>
              </a:rPr>
              <a:t>Briefly explain the hormonal mechanisms involved in the regulation of calcium:</a:t>
            </a:r>
            <a:endParaRPr sz="3000">
              <a:solidFill>
                <a:srgbClr val="FFFFFF"/>
              </a:solidFill>
              <a:latin typeface="Times New Roman"/>
              <a:ea typeface="Times New Roman"/>
              <a:cs typeface="Times New Roman"/>
              <a:sym typeface="Times New Roman"/>
            </a:endParaRPr>
          </a:p>
          <a:p>
            <a:pPr indent="-717550" lvl="0" marL="1155700" rtl="0" algn="l">
              <a:spcBef>
                <a:spcPts val="0"/>
              </a:spcBef>
              <a:spcAft>
                <a:spcPts val="0"/>
              </a:spcAft>
              <a:buClr>
                <a:srgbClr val="B7B7B7"/>
              </a:buClr>
              <a:buSzPts val="2300"/>
              <a:buFont typeface="Times New Roman"/>
              <a:buChar char="-"/>
            </a:pPr>
            <a:r>
              <a:rPr b="1" lang="en" sz="2300">
                <a:solidFill>
                  <a:srgbClr val="B7B7B7"/>
                </a:solidFill>
                <a:latin typeface="Times New Roman"/>
                <a:ea typeface="Times New Roman"/>
                <a:cs typeface="Times New Roman"/>
                <a:sym typeface="Times New Roman"/>
              </a:rPr>
              <a:t>PTH</a:t>
            </a:r>
            <a:r>
              <a:rPr lang="en" sz="2300">
                <a:solidFill>
                  <a:srgbClr val="B7B7B7"/>
                </a:solidFill>
                <a:latin typeface="Times New Roman"/>
                <a:ea typeface="Times New Roman"/>
                <a:cs typeface="Times New Roman"/>
                <a:sym typeface="Times New Roman"/>
              </a:rPr>
              <a:t>: </a:t>
            </a:r>
            <a:r>
              <a:rPr lang="en" sz="1500" u="sng">
                <a:solidFill>
                  <a:srgbClr val="B7B7B7"/>
                </a:solidFill>
                <a:latin typeface="Times New Roman"/>
                <a:ea typeface="Times New Roman"/>
                <a:cs typeface="Times New Roman"/>
                <a:sym typeface="Times New Roman"/>
              </a:rPr>
              <a:t>Kidney:</a:t>
            </a:r>
            <a:r>
              <a:rPr lang="en" sz="1500">
                <a:solidFill>
                  <a:srgbClr val="B7B7B7"/>
                </a:solidFill>
                <a:latin typeface="Times New Roman"/>
                <a:ea typeface="Times New Roman"/>
                <a:cs typeface="Times New Roman"/>
                <a:sym typeface="Times New Roman"/>
              </a:rPr>
              <a:t> ↓ Phosphate reabsorption ↑ Phosphate excretion + ↑ Ca</a:t>
            </a:r>
            <a:r>
              <a:rPr baseline="30000" lang="en" sz="1500">
                <a:solidFill>
                  <a:srgbClr val="B7B7B7"/>
                </a:solidFill>
                <a:latin typeface="Times New Roman"/>
                <a:ea typeface="Times New Roman"/>
                <a:cs typeface="Times New Roman"/>
                <a:sym typeface="Times New Roman"/>
              </a:rPr>
              <a:t>2+</a:t>
            </a:r>
            <a:r>
              <a:rPr lang="en" sz="1500">
                <a:solidFill>
                  <a:srgbClr val="B7B7B7"/>
                </a:solidFill>
                <a:latin typeface="Times New Roman"/>
                <a:ea typeface="Times New Roman"/>
                <a:cs typeface="Times New Roman"/>
                <a:sym typeface="Times New Roman"/>
              </a:rPr>
              <a:t> reabsorption + ↑ Formation of 1,25 vit D</a:t>
            </a:r>
            <a:r>
              <a:rPr baseline="-25000" lang="en" sz="1500">
                <a:solidFill>
                  <a:srgbClr val="B7B7B7"/>
                </a:solidFill>
                <a:latin typeface="Times New Roman"/>
                <a:ea typeface="Times New Roman"/>
                <a:cs typeface="Times New Roman"/>
                <a:sym typeface="Times New Roman"/>
              </a:rPr>
              <a:t>3</a:t>
            </a:r>
            <a:r>
              <a:rPr lang="en" sz="1500">
                <a:solidFill>
                  <a:srgbClr val="B7B7B7"/>
                </a:solidFill>
                <a:latin typeface="Times New Roman"/>
                <a:ea typeface="Times New Roman"/>
                <a:cs typeface="Times New Roman"/>
                <a:sym typeface="Times New Roman"/>
              </a:rPr>
              <a:t> in the kidney. </a:t>
            </a:r>
            <a:endParaRPr sz="1500">
              <a:solidFill>
                <a:srgbClr val="B7B7B7"/>
              </a:solidFill>
              <a:latin typeface="Times New Roman"/>
              <a:ea typeface="Times New Roman"/>
              <a:cs typeface="Times New Roman"/>
              <a:sym typeface="Times New Roman"/>
            </a:endParaRPr>
          </a:p>
          <a:p>
            <a:pPr indent="0" lvl="0" marL="1155700" rtl="0" algn="l">
              <a:spcBef>
                <a:spcPts val="0"/>
              </a:spcBef>
              <a:spcAft>
                <a:spcPts val="0"/>
              </a:spcAft>
              <a:buNone/>
            </a:pPr>
            <a:r>
              <a:rPr lang="en" sz="1500" u="sng">
                <a:solidFill>
                  <a:srgbClr val="B7B7B7"/>
                </a:solidFill>
                <a:latin typeface="Times New Roman"/>
                <a:ea typeface="Times New Roman"/>
                <a:cs typeface="Times New Roman"/>
                <a:sym typeface="Times New Roman"/>
              </a:rPr>
              <a:t>Bone:</a:t>
            </a:r>
            <a:r>
              <a:rPr lang="en" sz="1500">
                <a:solidFill>
                  <a:srgbClr val="B7B7B7"/>
                </a:solidFill>
                <a:latin typeface="Times New Roman"/>
                <a:ea typeface="Times New Roman"/>
                <a:cs typeface="Times New Roman"/>
                <a:sym typeface="Times New Roman"/>
              </a:rPr>
              <a:t> Increases calcium &amp; phosphate resorption from the bone by forming new osteoclasts, activating existing osteoclasts and depressing osteoblasts. </a:t>
            </a:r>
            <a:r>
              <a:rPr lang="en" sz="1500" u="sng">
                <a:solidFill>
                  <a:srgbClr val="B7B7B7"/>
                </a:solidFill>
                <a:latin typeface="Times New Roman"/>
                <a:ea typeface="Times New Roman"/>
                <a:cs typeface="Times New Roman"/>
                <a:sym typeface="Times New Roman"/>
              </a:rPr>
              <a:t>Intestine:</a:t>
            </a:r>
            <a:r>
              <a:rPr lang="en" sz="1500">
                <a:solidFill>
                  <a:srgbClr val="B7B7B7"/>
                </a:solidFill>
                <a:latin typeface="Times New Roman"/>
                <a:ea typeface="Times New Roman"/>
                <a:cs typeface="Times New Roman"/>
                <a:sym typeface="Times New Roman"/>
              </a:rPr>
              <a:t> ↑ absorption of calcium and phosphate indirectly through stimulating the formation of  1,25 – (OH)</a:t>
            </a:r>
            <a:r>
              <a:rPr baseline="-25000" lang="en" sz="1500">
                <a:solidFill>
                  <a:srgbClr val="B7B7B7"/>
                </a:solidFill>
                <a:latin typeface="Times New Roman"/>
                <a:ea typeface="Times New Roman"/>
                <a:cs typeface="Times New Roman"/>
                <a:sym typeface="Times New Roman"/>
              </a:rPr>
              <a:t>2</a:t>
            </a:r>
            <a:r>
              <a:rPr lang="en" sz="1500">
                <a:solidFill>
                  <a:srgbClr val="B7B7B7"/>
                </a:solidFill>
                <a:latin typeface="Times New Roman"/>
                <a:ea typeface="Times New Roman"/>
                <a:cs typeface="Times New Roman"/>
                <a:sym typeface="Times New Roman"/>
              </a:rPr>
              <a:t> -D</a:t>
            </a:r>
            <a:r>
              <a:rPr baseline="-25000" lang="en" sz="1500">
                <a:solidFill>
                  <a:srgbClr val="B7B7B7"/>
                </a:solidFill>
                <a:latin typeface="Times New Roman"/>
                <a:ea typeface="Times New Roman"/>
                <a:cs typeface="Times New Roman"/>
                <a:sym typeface="Times New Roman"/>
              </a:rPr>
              <a:t>3</a:t>
            </a:r>
            <a:r>
              <a:rPr lang="en" sz="1500">
                <a:solidFill>
                  <a:srgbClr val="B7B7B7"/>
                </a:solidFill>
                <a:latin typeface="Times New Roman"/>
                <a:ea typeface="Times New Roman"/>
                <a:cs typeface="Times New Roman"/>
                <a:sym typeface="Times New Roman"/>
              </a:rPr>
              <a:t> in kidney.</a:t>
            </a:r>
            <a:r>
              <a:rPr lang="en" sz="1500">
                <a:solidFill>
                  <a:schemeClr val="dk1"/>
                </a:solidFill>
                <a:latin typeface="Times New Roman"/>
                <a:ea typeface="Times New Roman"/>
                <a:cs typeface="Times New Roman"/>
                <a:sym typeface="Times New Roman"/>
              </a:rPr>
              <a:t> </a:t>
            </a:r>
            <a:endParaRPr sz="1500">
              <a:solidFill>
                <a:srgbClr val="B7B7B7"/>
              </a:solidFill>
              <a:latin typeface="Times New Roman"/>
              <a:ea typeface="Times New Roman"/>
              <a:cs typeface="Times New Roman"/>
              <a:sym typeface="Times New Roman"/>
            </a:endParaRPr>
          </a:p>
          <a:p>
            <a:pPr indent="-717550" lvl="0" marL="1155700" rtl="0" algn="l">
              <a:spcBef>
                <a:spcPts val="0"/>
              </a:spcBef>
              <a:spcAft>
                <a:spcPts val="0"/>
              </a:spcAft>
              <a:buClr>
                <a:srgbClr val="B7B7B7"/>
              </a:buClr>
              <a:buSzPts val="2300"/>
              <a:buFont typeface="Times New Roman"/>
              <a:buChar char="-"/>
            </a:pPr>
            <a:r>
              <a:rPr b="1" lang="en" sz="2300">
                <a:solidFill>
                  <a:srgbClr val="B7B7B7"/>
                </a:solidFill>
                <a:latin typeface="Times New Roman"/>
                <a:ea typeface="Times New Roman"/>
                <a:cs typeface="Times New Roman"/>
                <a:sym typeface="Times New Roman"/>
              </a:rPr>
              <a:t>Vit D</a:t>
            </a:r>
            <a:r>
              <a:rPr lang="en" sz="2300">
                <a:solidFill>
                  <a:srgbClr val="B7B7B7"/>
                </a:solidFill>
                <a:latin typeface="Times New Roman"/>
                <a:ea typeface="Times New Roman"/>
                <a:cs typeface="Times New Roman"/>
                <a:sym typeface="Times New Roman"/>
              </a:rPr>
              <a:t>: answered in Q1</a:t>
            </a:r>
            <a:endParaRPr sz="2300">
              <a:solidFill>
                <a:srgbClr val="B7B7B7"/>
              </a:solidFill>
              <a:latin typeface="Times New Roman"/>
              <a:ea typeface="Times New Roman"/>
              <a:cs typeface="Times New Roman"/>
              <a:sym typeface="Times New Roman"/>
            </a:endParaRPr>
          </a:p>
          <a:p>
            <a:pPr indent="-717550" lvl="0" marL="1155700" rtl="0" algn="l">
              <a:spcBef>
                <a:spcPts val="0"/>
              </a:spcBef>
              <a:spcAft>
                <a:spcPts val="0"/>
              </a:spcAft>
              <a:buClr>
                <a:srgbClr val="B7B7B7"/>
              </a:buClr>
              <a:buSzPts val="2300"/>
              <a:buFont typeface="Times New Roman"/>
              <a:buChar char="-"/>
            </a:pPr>
            <a:r>
              <a:rPr b="1" lang="en" sz="2300">
                <a:solidFill>
                  <a:srgbClr val="B7B7B7"/>
                </a:solidFill>
                <a:latin typeface="Times New Roman"/>
                <a:ea typeface="Times New Roman"/>
                <a:cs typeface="Times New Roman"/>
                <a:sym typeface="Times New Roman"/>
              </a:rPr>
              <a:t>Calcitonin</a:t>
            </a:r>
            <a:r>
              <a:rPr lang="en" sz="2300">
                <a:solidFill>
                  <a:srgbClr val="B7B7B7"/>
                </a:solidFill>
                <a:latin typeface="Times New Roman"/>
                <a:ea typeface="Times New Roman"/>
                <a:cs typeface="Times New Roman"/>
                <a:sym typeface="Times New Roman"/>
              </a:rPr>
              <a:t>: </a:t>
            </a:r>
            <a:r>
              <a:rPr lang="en" sz="1500" u="sng">
                <a:solidFill>
                  <a:srgbClr val="B7B7B7"/>
                </a:solidFill>
                <a:latin typeface="Times New Roman"/>
                <a:ea typeface="Times New Roman"/>
                <a:cs typeface="Times New Roman"/>
                <a:sym typeface="Times New Roman"/>
              </a:rPr>
              <a:t>Kidney:</a:t>
            </a:r>
            <a:r>
              <a:rPr lang="en" sz="1500">
                <a:solidFill>
                  <a:srgbClr val="B7B7B7"/>
                </a:solidFill>
                <a:latin typeface="Times New Roman"/>
                <a:ea typeface="Times New Roman"/>
                <a:cs typeface="Times New Roman"/>
                <a:sym typeface="Times New Roman"/>
              </a:rPr>
              <a:t> ↓ Ca</a:t>
            </a:r>
            <a:r>
              <a:rPr baseline="30000" lang="en" sz="1500">
                <a:solidFill>
                  <a:srgbClr val="B7B7B7"/>
                </a:solidFill>
                <a:latin typeface="Times New Roman"/>
                <a:ea typeface="Times New Roman"/>
                <a:cs typeface="Times New Roman"/>
                <a:sym typeface="Times New Roman"/>
              </a:rPr>
              <a:t>2+ </a:t>
            </a:r>
            <a:r>
              <a:rPr lang="en" sz="1500">
                <a:solidFill>
                  <a:srgbClr val="B7B7B7"/>
                </a:solidFill>
                <a:latin typeface="Times New Roman"/>
                <a:ea typeface="Times New Roman"/>
                <a:cs typeface="Times New Roman"/>
                <a:sym typeface="Times New Roman"/>
              </a:rPr>
              <a:t>reabsorption ↑ Ca</a:t>
            </a:r>
            <a:r>
              <a:rPr baseline="30000" lang="en" sz="1500">
                <a:solidFill>
                  <a:srgbClr val="B7B7B7"/>
                </a:solidFill>
                <a:latin typeface="Times New Roman"/>
                <a:ea typeface="Times New Roman"/>
                <a:cs typeface="Times New Roman"/>
                <a:sym typeface="Times New Roman"/>
              </a:rPr>
              <a:t>2+</a:t>
            </a:r>
            <a:r>
              <a:rPr lang="en" sz="1500">
                <a:solidFill>
                  <a:srgbClr val="B7B7B7"/>
                </a:solidFill>
                <a:latin typeface="Times New Roman"/>
                <a:ea typeface="Times New Roman"/>
                <a:cs typeface="Times New Roman"/>
                <a:sym typeface="Times New Roman"/>
              </a:rPr>
              <a:t> excretion </a:t>
            </a:r>
            <a:r>
              <a:rPr lang="en" sz="1500" u="sng">
                <a:solidFill>
                  <a:srgbClr val="B7B7B7"/>
                </a:solidFill>
                <a:latin typeface="Times New Roman"/>
                <a:ea typeface="Times New Roman"/>
                <a:cs typeface="Times New Roman"/>
                <a:sym typeface="Times New Roman"/>
              </a:rPr>
              <a:t>Bone:</a:t>
            </a:r>
            <a:r>
              <a:rPr lang="en" sz="1500">
                <a:solidFill>
                  <a:srgbClr val="B7B7B7"/>
                </a:solidFill>
                <a:latin typeface="Times New Roman"/>
                <a:ea typeface="Times New Roman"/>
                <a:cs typeface="Times New Roman"/>
                <a:sym typeface="Times New Roman"/>
              </a:rPr>
              <a:t>↑ Ca</a:t>
            </a:r>
            <a:r>
              <a:rPr baseline="30000" lang="en" sz="1500">
                <a:solidFill>
                  <a:srgbClr val="B7B7B7"/>
                </a:solidFill>
                <a:latin typeface="Times New Roman"/>
                <a:ea typeface="Times New Roman"/>
                <a:cs typeface="Times New Roman"/>
                <a:sym typeface="Times New Roman"/>
              </a:rPr>
              <a:t>2+</a:t>
            </a:r>
            <a:r>
              <a:rPr lang="en" sz="1500">
                <a:solidFill>
                  <a:srgbClr val="B7B7B7"/>
                </a:solidFill>
                <a:latin typeface="Times New Roman"/>
                <a:ea typeface="Times New Roman"/>
                <a:cs typeface="Times New Roman"/>
                <a:sym typeface="Times New Roman"/>
              </a:rPr>
              <a:t> deposition of bone and Inhibits bone resorption.</a:t>
            </a:r>
            <a:endParaRPr sz="1500">
              <a:solidFill>
                <a:srgbClr val="B7B7B7"/>
              </a:solidFill>
              <a:latin typeface="Times New Roman"/>
              <a:ea typeface="Times New Roman"/>
              <a:cs typeface="Times New Roman"/>
              <a:sym typeface="Times New Roman"/>
            </a:endParaRPr>
          </a:p>
        </p:txBody>
      </p:sp>
      <p:sp>
        <p:nvSpPr>
          <p:cNvPr id="802" name="Google Shape;802;p42"/>
          <p:cNvSpPr txBox="1"/>
          <p:nvPr/>
        </p:nvSpPr>
        <p:spPr>
          <a:xfrm>
            <a:off x="8867875" y="18390100"/>
            <a:ext cx="5424900" cy="1209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000">
                <a:solidFill>
                  <a:srgbClr val="FFFFFF"/>
                </a:solidFill>
                <a:latin typeface="Oswald"/>
                <a:ea typeface="Oswald"/>
                <a:cs typeface="Oswald"/>
                <a:sym typeface="Oswald"/>
              </a:rPr>
              <a:t>ANSWER KEY: C, B, C, A, C, C, C, C</a:t>
            </a:r>
            <a:endParaRPr sz="3000">
              <a:solidFill>
                <a:srgbClr val="FFFFFF"/>
              </a:solidFill>
              <a:latin typeface="Oswald"/>
              <a:ea typeface="Oswald"/>
              <a:cs typeface="Oswald"/>
              <a:sym typeface="Oswald"/>
            </a:endParaRPr>
          </a:p>
        </p:txBody>
      </p:sp>
      <p:sp>
        <p:nvSpPr>
          <p:cNvPr id="803" name="Google Shape;803;p42"/>
          <p:cNvSpPr txBox="1"/>
          <p:nvPr/>
        </p:nvSpPr>
        <p:spPr>
          <a:xfrm>
            <a:off x="301563" y="9704027"/>
            <a:ext cx="15335100" cy="1926900"/>
          </a:xfrm>
          <a:prstGeom prst="rect">
            <a:avLst/>
          </a:prstGeom>
          <a:noFill/>
          <a:ln>
            <a:noFill/>
          </a:ln>
        </p:spPr>
        <p:txBody>
          <a:bodyPr anchorCtr="0" anchor="t" bIns="232200" lIns="232200" spcFirstLastPara="1" rIns="232200" wrap="square" tIns="232200">
            <a:noAutofit/>
          </a:bodyPr>
          <a:lstStyle/>
          <a:p>
            <a:pPr indent="0" lvl="0" marL="0" rtl="0" algn="l">
              <a:spcBef>
                <a:spcPts val="0"/>
              </a:spcBef>
              <a:spcAft>
                <a:spcPts val="0"/>
              </a:spcAft>
              <a:buNone/>
            </a:pPr>
            <a:r>
              <a:rPr lang="en" sz="2000">
                <a:solidFill>
                  <a:srgbClr val="FFFFFF"/>
                </a:solidFill>
                <a:latin typeface="Times New Roman"/>
                <a:ea typeface="Times New Roman"/>
                <a:cs typeface="Times New Roman"/>
                <a:sym typeface="Times New Roman"/>
              </a:rPr>
              <a:t>   6.</a:t>
            </a:r>
            <a:r>
              <a:rPr lang="en" sz="2000">
                <a:solidFill>
                  <a:srgbClr val="FFFFFF"/>
                </a:solidFill>
                <a:latin typeface="Times New Roman"/>
                <a:ea typeface="Times New Roman"/>
                <a:cs typeface="Times New Roman"/>
                <a:sym typeface="Times New Roman"/>
              </a:rPr>
              <a:t>     </a:t>
            </a:r>
            <a:r>
              <a:rPr lang="en" sz="2000">
                <a:solidFill>
                  <a:srgbClr val="FFFFFF"/>
                </a:solidFill>
                <a:latin typeface="Times New Roman"/>
                <a:ea typeface="Times New Roman"/>
                <a:cs typeface="Times New Roman"/>
                <a:sym typeface="Times New Roman"/>
              </a:rPr>
              <a:t>Which one of the following is a manifestation of Hypoparathyroidism: </a:t>
            </a:r>
            <a:endParaRPr sz="2000">
              <a:solidFill>
                <a:srgbClr val="FFFFFF"/>
              </a:solidFill>
              <a:latin typeface="Times New Roman"/>
              <a:ea typeface="Times New Roman"/>
              <a:cs typeface="Times New Roman"/>
              <a:sym typeface="Times New Roman"/>
            </a:endParaRPr>
          </a:p>
          <a:p>
            <a:pPr indent="-698500" lvl="0" marL="1155700" rtl="0" algn="l">
              <a:spcBef>
                <a:spcPts val="0"/>
              </a:spcBef>
              <a:spcAft>
                <a:spcPts val="0"/>
              </a:spcAft>
              <a:buClr>
                <a:srgbClr val="FFFFFF"/>
              </a:buClr>
              <a:buSzPts val="2000"/>
              <a:buFont typeface="Times New Roman"/>
              <a:buAutoNum type="alphaUcParenR"/>
            </a:pPr>
            <a:r>
              <a:rPr lang="en" sz="2000">
                <a:solidFill>
                  <a:srgbClr val="FFFFFF"/>
                </a:solidFill>
                <a:latin typeface="Times New Roman"/>
                <a:ea typeface="Times New Roman"/>
                <a:cs typeface="Times New Roman"/>
                <a:sym typeface="Times New Roman"/>
              </a:rPr>
              <a:t>Hypercalcemia.</a:t>
            </a:r>
            <a:endParaRPr sz="2000">
              <a:solidFill>
                <a:srgbClr val="FFFFFF"/>
              </a:solidFill>
              <a:latin typeface="Times New Roman"/>
              <a:ea typeface="Times New Roman"/>
              <a:cs typeface="Times New Roman"/>
              <a:sym typeface="Times New Roman"/>
            </a:endParaRPr>
          </a:p>
          <a:p>
            <a:pPr indent="-698500" lvl="0" marL="1155700" rtl="0" algn="l">
              <a:spcBef>
                <a:spcPts val="0"/>
              </a:spcBef>
              <a:spcAft>
                <a:spcPts val="0"/>
              </a:spcAft>
              <a:buClr>
                <a:srgbClr val="FFFFFF"/>
              </a:buClr>
              <a:buSzPts val="2000"/>
              <a:buFont typeface="Times New Roman"/>
              <a:buAutoNum type="alphaUcParenR"/>
            </a:pPr>
            <a:r>
              <a:rPr lang="en" sz="2000">
                <a:solidFill>
                  <a:srgbClr val="FFFFFF"/>
                </a:solidFill>
                <a:latin typeface="Times New Roman"/>
                <a:ea typeface="Times New Roman"/>
                <a:cs typeface="Times New Roman"/>
                <a:sym typeface="Times New Roman"/>
              </a:rPr>
              <a:t>Incresed alkaline phosphate.</a:t>
            </a:r>
            <a:endParaRPr sz="2000">
              <a:solidFill>
                <a:srgbClr val="FFFFFF"/>
              </a:solidFill>
              <a:latin typeface="Times New Roman"/>
              <a:ea typeface="Times New Roman"/>
              <a:cs typeface="Times New Roman"/>
              <a:sym typeface="Times New Roman"/>
            </a:endParaRPr>
          </a:p>
          <a:p>
            <a:pPr indent="-698500" lvl="0" marL="1155700" rtl="0" algn="l">
              <a:spcBef>
                <a:spcPts val="0"/>
              </a:spcBef>
              <a:spcAft>
                <a:spcPts val="0"/>
              </a:spcAft>
              <a:buClr>
                <a:srgbClr val="FFFFFF"/>
              </a:buClr>
              <a:buSzPts val="2000"/>
              <a:buFont typeface="Times New Roman"/>
              <a:buAutoNum type="alphaUcParenR"/>
            </a:pPr>
            <a:r>
              <a:rPr lang="en" sz="2000">
                <a:solidFill>
                  <a:srgbClr val="FFFFFF"/>
                </a:solidFill>
                <a:latin typeface="Times New Roman"/>
                <a:ea typeface="Times New Roman"/>
                <a:cs typeface="Times New Roman"/>
                <a:sym typeface="Times New Roman"/>
              </a:rPr>
              <a:t>Tetany.</a:t>
            </a:r>
            <a:endParaRPr sz="2000">
              <a:solidFill>
                <a:srgbClr val="FFFFFF"/>
              </a:solidFill>
              <a:latin typeface="Times New Roman"/>
              <a:ea typeface="Times New Roman"/>
              <a:cs typeface="Times New Roman"/>
              <a:sym typeface="Times New Roman"/>
            </a:endParaRPr>
          </a:p>
        </p:txBody>
      </p:sp>
      <p:sp>
        <p:nvSpPr>
          <p:cNvPr id="804" name="Google Shape;804;p42"/>
          <p:cNvSpPr txBox="1"/>
          <p:nvPr/>
        </p:nvSpPr>
        <p:spPr>
          <a:xfrm>
            <a:off x="301563" y="11075627"/>
            <a:ext cx="15335100" cy="1926900"/>
          </a:xfrm>
          <a:prstGeom prst="rect">
            <a:avLst/>
          </a:prstGeom>
          <a:noFill/>
          <a:ln>
            <a:noFill/>
          </a:ln>
        </p:spPr>
        <p:txBody>
          <a:bodyPr anchorCtr="0" anchor="t" bIns="232200" lIns="232200" spcFirstLastPara="1" rIns="232200" wrap="square" tIns="232200">
            <a:noAutofit/>
          </a:bodyPr>
          <a:lstStyle/>
          <a:p>
            <a:pPr indent="0" lvl="0" marL="0" rtl="0" algn="l">
              <a:spcBef>
                <a:spcPts val="0"/>
              </a:spcBef>
              <a:spcAft>
                <a:spcPts val="0"/>
              </a:spcAft>
              <a:buNone/>
            </a:pPr>
            <a:r>
              <a:rPr lang="en" sz="2000">
                <a:solidFill>
                  <a:srgbClr val="FFFFFF"/>
                </a:solidFill>
                <a:latin typeface="Times New Roman"/>
                <a:ea typeface="Times New Roman"/>
                <a:cs typeface="Times New Roman"/>
                <a:sym typeface="Times New Roman"/>
              </a:rPr>
              <a:t>   7.     </a:t>
            </a:r>
            <a:r>
              <a:rPr lang="en" sz="2000">
                <a:solidFill>
                  <a:srgbClr val="FFFFFF"/>
                </a:solidFill>
                <a:latin typeface="Times New Roman"/>
                <a:ea typeface="Times New Roman"/>
                <a:cs typeface="Times New Roman"/>
                <a:sym typeface="Times New Roman"/>
              </a:rPr>
              <a:t>How to test for Chvostek’s sign:</a:t>
            </a:r>
            <a:endParaRPr sz="2000">
              <a:solidFill>
                <a:srgbClr val="FFFFFF"/>
              </a:solidFill>
              <a:latin typeface="Times New Roman"/>
              <a:ea typeface="Times New Roman"/>
              <a:cs typeface="Times New Roman"/>
              <a:sym typeface="Times New Roman"/>
            </a:endParaRPr>
          </a:p>
          <a:p>
            <a:pPr indent="-698500" lvl="0" marL="1155700" rtl="0" algn="l">
              <a:spcBef>
                <a:spcPts val="0"/>
              </a:spcBef>
              <a:spcAft>
                <a:spcPts val="0"/>
              </a:spcAft>
              <a:buClr>
                <a:srgbClr val="FFFFFF"/>
              </a:buClr>
              <a:buSzPts val="2000"/>
              <a:buFont typeface="Times New Roman"/>
              <a:buAutoNum type="alphaUcParenR"/>
            </a:pPr>
            <a:r>
              <a:rPr lang="en" sz="2000">
                <a:solidFill>
                  <a:srgbClr val="FFFFFF"/>
                </a:solidFill>
                <a:latin typeface="Times New Roman"/>
                <a:ea typeface="Times New Roman"/>
                <a:cs typeface="Times New Roman"/>
                <a:sym typeface="Times New Roman"/>
              </a:rPr>
              <a:t>Arresting blood flow to the forearm </a:t>
            </a:r>
            <a:endParaRPr sz="2000">
              <a:solidFill>
                <a:srgbClr val="FFFFFF"/>
              </a:solidFill>
              <a:latin typeface="Times New Roman"/>
              <a:ea typeface="Times New Roman"/>
              <a:cs typeface="Times New Roman"/>
              <a:sym typeface="Times New Roman"/>
            </a:endParaRPr>
          </a:p>
          <a:p>
            <a:pPr indent="-698500" lvl="0" marL="1155700" rtl="0" algn="l">
              <a:spcBef>
                <a:spcPts val="0"/>
              </a:spcBef>
              <a:spcAft>
                <a:spcPts val="0"/>
              </a:spcAft>
              <a:buClr>
                <a:srgbClr val="FFFFFF"/>
              </a:buClr>
              <a:buSzPts val="2000"/>
              <a:buFont typeface="Times New Roman"/>
              <a:buAutoNum type="alphaUcParenR"/>
            </a:pPr>
            <a:r>
              <a:rPr lang="en" sz="2000">
                <a:solidFill>
                  <a:srgbClr val="FFFFFF"/>
                </a:solidFill>
                <a:latin typeface="Times New Roman"/>
                <a:ea typeface="Times New Roman"/>
                <a:cs typeface="Times New Roman"/>
                <a:sym typeface="Times New Roman"/>
              </a:rPr>
              <a:t>Using a sphygmomanometer </a:t>
            </a:r>
            <a:endParaRPr sz="2000">
              <a:solidFill>
                <a:srgbClr val="FFFFFF"/>
              </a:solidFill>
              <a:latin typeface="Times New Roman"/>
              <a:ea typeface="Times New Roman"/>
              <a:cs typeface="Times New Roman"/>
              <a:sym typeface="Times New Roman"/>
            </a:endParaRPr>
          </a:p>
          <a:p>
            <a:pPr indent="-698500" lvl="0" marL="1155700" rtl="0" algn="l">
              <a:spcBef>
                <a:spcPts val="0"/>
              </a:spcBef>
              <a:spcAft>
                <a:spcPts val="0"/>
              </a:spcAft>
              <a:buClr>
                <a:srgbClr val="FFFFFF"/>
              </a:buClr>
              <a:buSzPts val="2000"/>
              <a:buFont typeface="Times New Roman"/>
              <a:buAutoNum type="alphaUcParenR"/>
            </a:pPr>
            <a:r>
              <a:rPr lang="en" sz="2000">
                <a:solidFill>
                  <a:srgbClr val="FFFFFF"/>
                </a:solidFill>
                <a:latin typeface="Times New Roman"/>
                <a:ea typeface="Times New Roman"/>
                <a:cs typeface="Times New Roman"/>
                <a:sym typeface="Times New Roman"/>
              </a:rPr>
              <a:t>Tapping the facial nerve at the jaw angle. </a:t>
            </a:r>
            <a:endParaRPr sz="2000">
              <a:solidFill>
                <a:srgbClr val="FFFFFF"/>
              </a:solidFill>
              <a:latin typeface="Times New Roman"/>
              <a:ea typeface="Times New Roman"/>
              <a:cs typeface="Times New Roman"/>
              <a:sym typeface="Times New Roman"/>
            </a:endParaRPr>
          </a:p>
        </p:txBody>
      </p:sp>
      <p:sp>
        <p:nvSpPr>
          <p:cNvPr id="805" name="Google Shape;805;p42"/>
          <p:cNvSpPr txBox="1"/>
          <p:nvPr/>
        </p:nvSpPr>
        <p:spPr>
          <a:xfrm>
            <a:off x="301563" y="12599627"/>
            <a:ext cx="15335100" cy="1926900"/>
          </a:xfrm>
          <a:prstGeom prst="rect">
            <a:avLst/>
          </a:prstGeom>
          <a:noFill/>
          <a:ln>
            <a:noFill/>
          </a:ln>
        </p:spPr>
        <p:txBody>
          <a:bodyPr anchorCtr="0" anchor="t" bIns="232200" lIns="232200" spcFirstLastPara="1" rIns="232200" wrap="square" tIns="232200">
            <a:noAutofit/>
          </a:bodyPr>
          <a:lstStyle/>
          <a:p>
            <a:pPr indent="0" lvl="0" marL="0" rtl="0" algn="l">
              <a:spcBef>
                <a:spcPts val="0"/>
              </a:spcBef>
              <a:spcAft>
                <a:spcPts val="0"/>
              </a:spcAft>
              <a:buNone/>
            </a:pPr>
            <a:r>
              <a:rPr lang="en" sz="2000">
                <a:solidFill>
                  <a:srgbClr val="FFFFFF"/>
                </a:solidFill>
                <a:latin typeface="Times New Roman"/>
                <a:ea typeface="Times New Roman"/>
                <a:cs typeface="Times New Roman"/>
                <a:sym typeface="Times New Roman"/>
              </a:rPr>
              <a:t>   7.    </a:t>
            </a:r>
            <a:r>
              <a:rPr lang="en" sz="2000">
                <a:solidFill>
                  <a:srgbClr val="FFFFFF"/>
                </a:solidFill>
                <a:latin typeface="Times New Roman"/>
                <a:ea typeface="Times New Roman"/>
                <a:cs typeface="Times New Roman"/>
                <a:sym typeface="Times New Roman"/>
              </a:rPr>
              <a:t>Which of the following is true about the early stage of tetany in rickets:</a:t>
            </a:r>
            <a:endParaRPr sz="2000">
              <a:solidFill>
                <a:srgbClr val="FFFFFF"/>
              </a:solidFill>
              <a:latin typeface="Times New Roman"/>
              <a:ea typeface="Times New Roman"/>
              <a:cs typeface="Times New Roman"/>
              <a:sym typeface="Times New Roman"/>
            </a:endParaRPr>
          </a:p>
          <a:p>
            <a:pPr indent="-698500" lvl="0" marL="1155700" rtl="0" algn="l">
              <a:spcBef>
                <a:spcPts val="0"/>
              </a:spcBef>
              <a:spcAft>
                <a:spcPts val="0"/>
              </a:spcAft>
              <a:buClr>
                <a:srgbClr val="FFFFFF"/>
              </a:buClr>
              <a:buSzPts val="2000"/>
              <a:buFont typeface="Times New Roman"/>
              <a:buAutoNum type="alphaUcParenR"/>
            </a:pPr>
            <a:r>
              <a:rPr lang="en" sz="2000">
                <a:solidFill>
                  <a:srgbClr val="FFFFFF"/>
                </a:solidFill>
                <a:latin typeface="Times New Roman"/>
                <a:ea typeface="Times New Roman"/>
                <a:cs typeface="Times New Roman"/>
                <a:sym typeface="Times New Roman"/>
              </a:rPr>
              <a:t>Calcium level increases</a:t>
            </a:r>
            <a:r>
              <a:rPr lang="en" sz="2000">
                <a:solidFill>
                  <a:srgbClr val="FFFFFF"/>
                </a:solidFill>
                <a:latin typeface="Times New Roman"/>
                <a:ea typeface="Times New Roman"/>
                <a:cs typeface="Times New Roman"/>
                <a:sym typeface="Times New Roman"/>
              </a:rPr>
              <a:t> .</a:t>
            </a:r>
            <a:endParaRPr sz="2000">
              <a:solidFill>
                <a:srgbClr val="FFFFFF"/>
              </a:solidFill>
              <a:latin typeface="Times New Roman"/>
              <a:ea typeface="Times New Roman"/>
              <a:cs typeface="Times New Roman"/>
              <a:sym typeface="Times New Roman"/>
            </a:endParaRPr>
          </a:p>
          <a:p>
            <a:pPr indent="-698500" lvl="0" marL="1155700" rtl="0" algn="l">
              <a:spcBef>
                <a:spcPts val="0"/>
              </a:spcBef>
              <a:spcAft>
                <a:spcPts val="0"/>
              </a:spcAft>
              <a:buClr>
                <a:srgbClr val="FFFFFF"/>
              </a:buClr>
              <a:buSzPts val="2000"/>
              <a:buFont typeface="Times New Roman"/>
              <a:buAutoNum type="alphaUcParenR"/>
            </a:pPr>
            <a:r>
              <a:rPr lang="en" sz="2000">
                <a:solidFill>
                  <a:srgbClr val="FFFFFF"/>
                </a:solidFill>
                <a:latin typeface="Times New Roman"/>
                <a:ea typeface="Times New Roman"/>
                <a:cs typeface="Times New Roman"/>
                <a:sym typeface="Times New Roman"/>
              </a:rPr>
              <a:t>Calcium level falls rapidly.</a:t>
            </a:r>
            <a:endParaRPr sz="2000">
              <a:solidFill>
                <a:srgbClr val="FFFFFF"/>
              </a:solidFill>
              <a:latin typeface="Times New Roman"/>
              <a:ea typeface="Times New Roman"/>
              <a:cs typeface="Times New Roman"/>
              <a:sym typeface="Times New Roman"/>
            </a:endParaRPr>
          </a:p>
          <a:p>
            <a:pPr indent="-698500" lvl="0" marL="1155700" rtl="0" algn="l">
              <a:spcBef>
                <a:spcPts val="0"/>
              </a:spcBef>
              <a:spcAft>
                <a:spcPts val="0"/>
              </a:spcAft>
              <a:buClr>
                <a:srgbClr val="FFFFFF"/>
              </a:buClr>
              <a:buSzPts val="2000"/>
              <a:buFont typeface="Times New Roman"/>
              <a:buAutoNum type="alphaUcParenR"/>
            </a:pPr>
            <a:r>
              <a:rPr lang="en" sz="2000">
                <a:solidFill>
                  <a:srgbClr val="FFFFFF"/>
                </a:solidFill>
                <a:latin typeface="Times New Roman"/>
                <a:ea typeface="Times New Roman"/>
                <a:cs typeface="Times New Roman"/>
                <a:sym typeface="Times New Roman"/>
              </a:rPr>
              <a:t>ECF Calcium level is normal.</a:t>
            </a:r>
            <a:endParaRPr sz="2000">
              <a:solidFill>
                <a:srgbClr val="FFFFFF"/>
              </a:solidFill>
              <a:latin typeface="Times New Roman"/>
              <a:ea typeface="Times New Roman"/>
              <a:cs typeface="Times New Roman"/>
              <a:sym typeface="Times New Roman"/>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09" name="Shape 809"/>
        <p:cNvGrpSpPr/>
        <p:nvPr/>
      </p:nvGrpSpPr>
      <p:grpSpPr>
        <a:xfrm>
          <a:off x="0" y="0"/>
          <a:ext cx="0" cy="0"/>
          <a:chOff x="0" y="0"/>
          <a:chExt cx="0" cy="0"/>
        </a:xfrm>
      </p:grpSpPr>
      <p:pic>
        <p:nvPicPr>
          <p:cNvPr id="810" name="Google Shape;810;p43"/>
          <p:cNvPicPr preferRelativeResize="0"/>
          <p:nvPr/>
        </p:nvPicPr>
        <p:blipFill>
          <a:blip r:embed="rId3">
            <a:alphaModFix/>
          </a:blip>
          <a:stretch>
            <a:fillRect/>
          </a:stretch>
        </p:blipFill>
        <p:spPr>
          <a:xfrm>
            <a:off x="1629" y="0"/>
            <a:ext cx="14089351" cy="19929615"/>
          </a:xfrm>
          <a:prstGeom prst="rect">
            <a:avLst/>
          </a:prstGeom>
          <a:noFill/>
          <a:ln>
            <a:noFill/>
          </a:ln>
        </p:spPr>
      </p:pic>
      <p:pic>
        <p:nvPicPr>
          <p:cNvPr id="811" name="Google Shape;811;p43"/>
          <p:cNvPicPr preferRelativeResize="0"/>
          <p:nvPr/>
        </p:nvPicPr>
        <p:blipFill>
          <a:blip r:embed="rId4">
            <a:alphaModFix/>
          </a:blip>
          <a:stretch>
            <a:fillRect/>
          </a:stretch>
        </p:blipFill>
        <p:spPr>
          <a:xfrm>
            <a:off x="1629" y="0"/>
            <a:ext cx="14093741" cy="19935824"/>
          </a:xfrm>
          <a:prstGeom prst="rect">
            <a:avLst/>
          </a:prstGeom>
          <a:noFill/>
          <a:ln>
            <a:noFill/>
          </a:ln>
        </p:spPr>
      </p:pic>
      <p:sp>
        <p:nvSpPr>
          <p:cNvPr id="812" name="Google Shape;812;p43"/>
          <p:cNvSpPr txBox="1"/>
          <p:nvPr/>
        </p:nvSpPr>
        <p:spPr>
          <a:xfrm>
            <a:off x="7518950" y="9464700"/>
            <a:ext cx="6922800" cy="972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3600">
                <a:solidFill>
                  <a:srgbClr val="FFFFFF"/>
                </a:solidFill>
                <a:latin typeface="Oswald"/>
                <a:ea typeface="Oswald"/>
                <a:cs typeface="Oswald"/>
                <a:sym typeface="Oswald"/>
              </a:rPr>
              <a:t>MALE PHYSIOLOGY CO-LEADERS </a:t>
            </a:r>
            <a:endParaRPr sz="3600">
              <a:solidFill>
                <a:srgbClr val="FFFFFF"/>
              </a:solidFill>
              <a:latin typeface="Oswald"/>
              <a:ea typeface="Oswald"/>
              <a:cs typeface="Oswald"/>
              <a:sym typeface="Oswald"/>
            </a:endParaRPr>
          </a:p>
          <a:p>
            <a:pPr indent="0" lvl="0" marL="0" rtl="0" algn="ctr">
              <a:spcBef>
                <a:spcPts val="0"/>
              </a:spcBef>
              <a:spcAft>
                <a:spcPts val="0"/>
              </a:spcAft>
              <a:buNone/>
            </a:pPr>
            <a:r>
              <a:rPr lang="en" sz="3600">
                <a:solidFill>
                  <a:srgbClr val="FFFFFF"/>
                </a:solidFill>
                <a:latin typeface="Oswald"/>
                <a:ea typeface="Oswald"/>
                <a:cs typeface="Oswald"/>
                <a:sym typeface="Oswald"/>
              </a:rPr>
              <a:t>Nayef Alsaber, Hameed M. Humaid </a:t>
            </a:r>
            <a:endParaRPr sz="3600">
              <a:solidFill>
                <a:srgbClr val="FFFFFF"/>
              </a:solidFill>
              <a:latin typeface="Oswald"/>
              <a:ea typeface="Oswald"/>
              <a:cs typeface="Oswald"/>
              <a:sym typeface="Oswald"/>
            </a:endParaRPr>
          </a:p>
          <a:p>
            <a:pPr indent="0" lvl="0" marL="0" rtl="0" algn="ctr">
              <a:spcBef>
                <a:spcPts val="0"/>
              </a:spcBef>
              <a:spcAft>
                <a:spcPts val="0"/>
              </a:spcAft>
              <a:buNone/>
            </a:pPr>
            <a:r>
              <a:t/>
            </a:r>
            <a:endParaRPr sz="3600">
              <a:solidFill>
                <a:srgbClr val="FFFFFF"/>
              </a:solidFill>
              <a:latin typeface="Oswald"/>
              <a:ea typeface="Oswald"/>
              <a:cs typeface="Oswald"/>
              <a:sym typeface="Oswald"/>
            </a:endParaRPr>
          </a:p>
        </p:txBody>
      </p:sp>
      <p:sp>
        <p:nvSpPr>
          <p:cNvPr id="813" name="Google Shape;813;p43"/>
          <p:cNvSpPr txBox="1"/>
          <p:nvPr/>
        </p:nvSpPr>
        <p:spPr>
          <a:xfrm>
            <a:off x="5486400" y="11829700"/>
            <a:ext cx="9135000" cy="952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3600">
                <a:solidFill>
                  <a:srgbClr val="FFFFFF"/>
                </a:solidFill>
                <a:latin typeface="Oswald"/>
                <a:ea typeface="Oswald"/>
                <a:cs typeface="Oswald"/>
                <a:sym typeface="Oswald"/>
              </a:rPr>
              <a:t>REFERENCES</a:t>
            </a:r>
            <a:endParaRPr sz="3600">
              <a:solidFill>
                <a:srgbClr val="FFFFFF"/>
              </a:solidFill>
              <a:latin typeface="Oswald"/>
              <a:ea typeface="Oswald"/>
              <a:cs typeface="Oswald"/>
              <a:sym typeface="Oswald"/>
            </a:endParaRPr>
          </a:p>
          <a:p>
            <a:pPr indent="-419100" lvl="0" marL="457200" rtl="0" algn="ctr">
              <a:spcBef>
                <a:spcPts val="0"/>
              </a:spcBef>
              <a:spcAft>
                <a:spcPts val="0"/>
              </a:spcAft>
              <a:buClr>
                <a:srgbClr val="FFFFFF"/>
              </a:buClr>
              <a:buSzPts val="3000"/>
              <a:buFont typeface="Oswald"/>
              <a:buChar char="-"/>
            </a:pPr>
            <a:r>
              <a:rPr lang="en" sz="3000">
                <a:solidFill>
                  <a:srgbClr val="FFFFFF"/>
                </a:solidFill>
                <a:latin typeface="Oswald"/>
                <a:ea typeface="Oswald"/>
                <a:cs typeface="Oswald"/>
                <a:sym typeface="Oswald"/>
              </a:rPr>
              <a:t>Guyton and Hall Textbook of Medical Physiology</a:t>
            </a:r>
            <a:endParaRPr sz="3000">
              <a:solidFill>
                <a:srgbClr val="FFFFFF"/>
              </a:solidFill>
              <a:latin typeface="Oswald"/>
              <a:ea typeface="Oswald"/>
              <a:cs typeface="Oswald"/>
              <a:sym typeface="Oswald"/>
            </a:endParaRPr>
          </a:p>
          <a:p>
            <a:pPr indent="-419100" lvl="0" marL="457200" rtl="0" algn="ctr">
              <a:spcBef>
                <a:spcPts val="0"/>
              </a:spcBef>
              <a:spcAft>
                <a:spcPts val="0"/>
              </a:spcAft>
              <a:buClr>
                <a:srgbClr val="FFFFFF"/>
              </a:buClr>
              <a:buSzPts val="3000"/>
              <a:buFont typeface="Oswald"/>
              <a:buChar char="-"/>
            </a:pPr>
            <a:r>
              <a:rPr lang="en" sz="3000">
                <a:solidFill>
                  <a:srgbClr val="FFFFFF"/>
                </a:solidFill>
                <a:latin typeface="Oswald"/>
                <a:ea typeface="Oswald"/>
                <a:cs typeface="Oswald"/>
                <a:sym typeface="Oswald"/>
              </a:rPr>
              <a:t>Ganong’s Review of Medical Physiology</a:t>
            </a:r>
            <a:endParaRPr sz="3000">
              <a:solidFill>
                <a:srgbClr val="FFFFFF"/>
              </a:solidFill>
              <a:latin typeface="Oswald"/>
              <a:ea typeface="Oswald"/>
              <a:cs typeface="Oswald"/>
              <a:sym typeface="Oswald"/>
            </a:endParaRPr>
          </a:p>
        </p:txBody>
      </p:sp>
      <p:sp>
        <p:nvSpPr>
          <p:cNvPr id="814" name="Google Shape;814;p43"/>
          <p:cNvSpPr txBox="1"/>
          <p:nvPr/>
        </p:nvSpPr>
        <p:spPr>
          <a:xfrm>
            <a:off x="210775" y="5511800"/>
            <a:ext cx="13886400" cy="1562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4900">
                <a:solidFill>
                  <a:srgbClr val="FFFFFF"/>
                </a:solidFill>
                <a:latin typeface="Oswald"/>
                <a:ea typeface="Oswald"/>
                <a:cs typeface="Oswald"/>
                <a:sym typeface="Oswald"/>
              </a:rPr>
              <a:t>Nouf Alshammari, </a:t>
            </a:r>
            <a:r>
              <a:rPr lang="en" sz="4900">
                <a:solidFill>
                  <a:schemeClr val="lt1"/>
                </a:solidFill>
                <a:latin typeface="Oswald"/>
                <a:ea typeface="Oswald"/>
                <a:cs typeface="Oswald"/>
                <a:sym typeface="Oswald"/>
              </a:rPr>
              <a:t>Amirah Al-Zahrani, Norah alharbi</a:t>
            </a:r>
            <a:endParaRPr sz="4900">
              <a:solidFill>
                <a:srgbClr val="FFFFFF"/>
              </a:solidFill>
              <a:latin typeface="Oswald"/>
              <a:ea typeface="Oswald"/>
              <a:cs typeface="Oswald"/>
              <a:sym typeface="Oswald"/>
            </a:endParaRPr>
          </a:p>
          <a:p>
            <a:pPr indent="0" lvl="0" marL="0" rtl="0" algn="ctr">
              <a:spcBef>
                <a:spcPts val="0"/>
              </a:spcBef>
              <a:spcAft>
                <a:spcPts val="0"/>
              </a:spcAft>
              <a:buNone/>
            </a:pPr>
            <a:r>
              <a:rPr lang="en" sz="4500">
                <a:solidFill>
                  <a:srgbClr val="FFFFFF"/>
                </a:solidFill>
                <a:latin typeface="Oswald"/>
                <a:ea typeface="Oswald"/>
                <a:cs typeface="Oswald"/>
                <a:sym typeface="Oswald"/>
              </a:rPr>
              <a:t>Co-editor: Njoud Alabdullatif</a:t>
            </a:r>
            <a:endParaRPr sz="4500">
              <a:solidFill>
                <a:srgbClr val="FFFFFF"/>
              </a:solidFill>
              <a:latin typeface="Oswald"/>
              <a:ea typeface="Oswald"/>
              <a:cs typeface="Oswald"/>
              <a:sym typeface="Oswald"/>
            </a:endParaRPr>
          </a:p>
        </p:txBody>
      </p:sp>
      <p:sp>
        <p:nvSpPr>
          <p:cNvPr id="815" name="Google Shape;815;p43"/>
          <p:cNvSpPr txBox="1"/>
          <p:nvPr/>
        </p:nvSpPr>
        <p:spPr>
          <a:xfrm>
            <a:off x="-329650" y="9464700"/>
            <a:ext cx="6922800" cy="1562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3600">
                <a:solidFill>
                  <a:srgbClr val="FFFFFF"/>
                </a:solidFill>
                <a:latin typeface="Oswald"/>
                <a:ea typeface="Oswald"/>
                <a:cs typeface="Oswald"/>
                <a:sym typeface="Oswald"/>
              </a:rPr>
              <a:t>FEMALE PHYSIOLOGY CO-LEADERS </a:t>
            </a:r>
            <a:endParaRPr sz="3600">
              <a:solidFill>
                <a:srgbClr val="FFFFFF"/>
              </a:solidFill>
              <a:latin typeface="Oswald"/>
              <a:ea typeface="Oswald"/>
              <a:cs typeface="Oswald"/>
              <a:sym typeface="Oswald"/>
            </a:endParaRPr>
          </a:p>
          <a:p>
            <a:pPr indent="0" lvl="0" marL="0" rtl="0" algn="ctr">
              <a:spcBef>
                <a:spcPts val="0"/>
              </a:spcBef>
              <a:spcAft>
                <a:spcPts val="0"/>
              </a:spcAft>
              <a:buNone/>
            </a:pPr>
            <a:r>
              <a:rPr lang="en" sz="3600">
                <a:solidFill>
                  <a:srgbClr val="FFFFFF"/>
                </a:solidFill>
                <a:latin typeface="Oswald"/>
                <a:ea typeface="Oswald"/>
                <a:cs typeface="Oswald"/>
                <a:sym typeface="Oswald"/>
              </a:rPr>
              <a:t>Maha Alnahdi, Taif Alshammari</a:t>
            </a:r>
            <a:endParaRPr sz="3600">
              <a:solidFill>
                <a:srgbClr val="FFFFFF"/>
              </a:solidFill>
              <a:latin typeface="Oswald"/>
              <a:ea typeface="Oswald"/>
              <a:cs typeface="Oswald"/>
              <a:sym typeface="Oswald"/>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5" name="Shape 115"/>
        <p:cNvGrpSpPr/>
        <p:nvPr/>
      </p:nvGrpSpPr>
      <p:grpSpPr>
        <a:xfrm>
          <a:off x="0" y="0"/>
          <a:ext cx="0" cy="0"/>
          <a:chOff x="0" y="0"/>
          <a:chExt cx="0" cy="0"/>
        </a:xfrm>
      </p:grpSpPr>
      <p:sp>
        <p:nvSpPr>
          <p:cNvPr id="116" name="Google Shape;116;p26"/>
          <p:cNvSpPr/>
          <p:nvPr/>
        </p:nvSpPr>
        <p:spPr>
          <a:xfrm>
            <a:off x="0" y="48872"/>
            <a:ext cx="11331600" cy="699600"/>
          </a:xfrm>
          <a:prstGeom prst="rect">
            <a:avLst/>
          </a:prstGeom>
          <a:solidFill>
            <a:srgbClr val="F1C232"/>
          </a:solidFill>
          <a:ln cap="flat" cmpd="sng" w="9525">
            <a:solidFill>
              <a:srgbClr val="A3A3A3"/>
            </a:solidFill>
            <a:prstDash val="solid"/>
            <a:round/>
            <a:headEnd len="sm" w="sm" type="none"/>
            <a:tailEnd len="sm" w="sm" type="none"/>
          </a:ln>
        </p:spPr>
        <p:txBody>
          <a:bodyPr anchorCtr="0" anchor="ctr" bIns="58225" lIns="58225" spcFirstLastPara="1" rIns="58225" wrap="square" tIns="58225">
            <a:noAutofit/>
          </a:bodyPr>
          <a:lstStyle/>
          <a:p>
            <a:pPr indent="0" lvl="0" marL="0" rtl="0" algn="l">
              <a:spcBef>
                <a:spcPts val="0"/>
              </a:spcBef>
              <a:spcAft>
                <a:spcPts val="0"/>
              </a:spcAft>
              <a:buNone/>
            </a:pPr>
            <a:r>
              <a:t/>
            </a:r>
            <a:endParaRPr/>
          </a:p>
        </p:txBody>
      </p:sp>
      <p:sp>
        <p:nvSpPr>
          <p:cNvPr id="117" name="Google Shape;117;p26"/>
          <p:cNvSpPr/>
          <p:nvPr/>
        </p:nvSpPr>
        <p:spPr>
          <a:xfrm>
            <a:off x="656616" y="48916"/>
            <a:ext cx="273600" cy="699600"/>
          </a:xfrm>
          <a:prstGeom prst="rect">
            <a:avLst/>
          </a:prstGeom>
          <a:solidFill>
            <a:srgbClr val="FFFFFF"/>
          </a:solidFill>
          <a:ln cap="flat" cmpd="sng" w="9525">
            <a:solidFill>
              <a:srgbClr val="A3A3A3"/>
            </a:solidFill>
            <a:prstDash val="solid"/>
            <a:round/>
            <a:headEnd len="sm" w="sm" type="none"/>
            <a:tailEnd len="sm" w="sm" type="none"/>
          </a:ln>
        </p:spPr>
        <p:txBody>
          <a:bodyPr anchorCtr="0" anchor="ctr" bIns="58225" lIns="58225" spcFirstLastPara="1" rIns="58225" wrap="square" tIns="58225">
            <a:noAutofit/>
          </a:bodyPr>
          <a:lstStyle/>
          <a:p>
            <a:pPr indent="0" lvl="0" marL="0" rtl="0" algn="l">
              <a:spcBef>
                <a:spcPts val="0"/>
              </a:spcBef>
              <a:spcAft>
                <a:spcPts val="0"/>
              </a:spcAft>
              <a:buNone/>
            </a:pPr>
            <a:r>
              <a:t/>
            </a:r>
            <a:endParaRPr/>
          </a:p>
        </p:txBody>
      </p:sp>
      <p:sp>
        <p:nvSpPr>
          <p:cNvPr id="118" name="Google Shape;118;p26"/>
          <p:cNvSpPr/>
          <p:nvPr/>
        </p:nvSpPr>
        <p:spPr>
          <a:xfrm rot="10800000">
            <a:off x="303078" y="1205492"/>
            <a:ext cx="13445700" cy="3075000"/>
          </a:xfrm>
          <a:prstGeom prst="round1Rect">
            <a:avLst>
              <a:gd fmla="val 16667" name="adj"/>
            </a:avLst>
          </a:prstGeom>
          <a:noFill/>
          <a:ln cap="flat" cmpd="sng" w="38100">
            <a:solidFill>
              <a:srgbClr val="666666"/>
            </a:solidFill>
            <a:prstDash val="solid"/>
            <a:round/>
            <a:headEnd len="sm" w="sm" type="none"/>
            <a:tailEnd len="sm" w="sm" type="none"/>
          </a:ln>
        </p:spPr>
        <p:txBody>
          <a:bodyPr anchorCtr="0" anchor="ctr" bIns="58225" lIns="58225" spcFirstLastPara="1" rIns="58225" wrap="square" tIns="58225">
            <a:noAutofit/>
          </a:bodyPr>
          <a:lstStyle/>
          <a:p>
            <a:pPr indent="0" lvl="0" marL="0" rtl="0" algn="l">
              <a:spcBef>
                <a:spcPts val="0"/>
              </a:spcBef>
              <a:spcAft>
                <a:spcPts val="0"/>
              </a:spcAft>
              <a:buNone/>
            </a:pPr>
            <a:r>
              <a:t/>
            </a:r>
            <a:endParaRPr/>
          </a:p>
        </p:txBody>
      </p:sp>
      <p:sp>
        <p:nvSpPr>
          <p:cNvPr id="119" name="Google Shape;119;p26"/>
          <p:cNvSpPr txBox="1"/>
          <p:nvPr/>
        </p:nvSpPr>
        <p:spPr>
          <a:xfrm>
            <a:off x="11409324" y="38530"/>
            <a:ext cx="3653100" cy="963900"/>
          </a:xfrm>
          <a:prstGeom prst="rect">
            <a:avLst/>
          </a:prstGeom>
          <a:noFill/>
          <a:ln>
            <a:noFill/>
          </a:ln>
        </p:spPr>
        <p:txBody>
          <a:bodyPr anchorCtr="0" anchor="t" bIns="58225" lIns="58225" spcFirstLastPara="1" rIns="58225" wrap="square" tIns="58225">
            <a:noAutofit/>
          </a:bodyPr>
          <a:lstStyle/>
          <a:p>
            <a:pPr indent="0" lvl="0" marL="0" rtl="0" algn="l">
              <a:spcBef>
                <a:spcPts val="0"/>
              </a:spcBef>
              <a:spcAft>
                <a:spcPts val="0"/>
              </a:spcAft>
              <a:buNone/>
            </a:pPr>
            <a:r>
              <a:rPr lang="en" sz="3600">
                <a:latin typeface="Oswald"/>
                <a:ea typeface="Oswald"/>
                <a:cs typeface="Oswald"/>
                <a:sym typeface="Oswald"/>
              </a:rPr>
              <a:t>Lecture Eight </a:t>
            </a:r>
            <a:endParaRPr sz="3600">
              <a:latin typeface="Oswald"/>
              <a:ea typeface="Oswald"/>
              <a:cs typeface="Oswald"/>
              <a:sym typeface="Oswald"/>
            </a:endParaRPr>
          </a:p>
        </p:txBody>
      </p:sp>
      <p:sp>
        <p:nvSpPr>
          <p:cNvPr id="120" name="Google Shape;120;p26"/>
          <p:cNvSpPr/>
          <p:nvPr/>
        </p:nvSpPr>
        <p:spPr>
          <a:xfrm>
            <a:off x="780250" y="853247"/>
            <a:ext cx="13445700" cy="433500"/>
          </a:xfrm>
          <a:prstGeom prst="rect">
            <a:avLst/>
          </a:prstGeom>
          <a:solidFill>
            <a:srgbClr val="F1C232"/>
          </a:solidFill>
          <a:ln cap="flat" cmpd="sng" w="9525">
            <a:solidFill>
              <a:srgbClr val="A3A3A3"/>
            </a:solidFill>
            <a:prstDash val="solid"/>
            <a:round/>
            <a:headEnd len="sm" w="sm" type="none"/>
            <a:tailEnd len="sm" w="sm" type="none"/>
          </a:ln>
        </p:spPr>
        <p:txBody>
          <a:bodyPr anchorCtr="0" anchor="ctr" bIns="58225" lIns="58225" spcFirstLastPara="1" rIns="58225" wrap="square" tIns="58225">
            <a:noAutofit/>
          </a:bodyPr>
          <a:lstStyle/>
          <a:p>
            <a:pPr indent="0" lvl="0" marL="0" rtl="0" algn="l">
              <a:spcBef>
                <a:spcPts val="0"/>
              </a:spcBef>
              <a:spcAft>
                <a:spcPts val="0"/>
              </a:spcAft>
              <a:buNone/>
            </a:pPr>
            <a:r>
              <a:t/>
            </a:r>
            <a:endParaRPr/>
          </a:p>
        </p:txBody>
      </p:sp>
      <p:sp>
        <p:nvSpPr>
          <p:cNvPr id="121" name="Google Shape;121;p26"/>
          <p:cNvSpPr/>
          <p:nvPr/>
        </p:nvSpPr>
        <p:spPr>
          <a:xfrm>
            <a:off x="283700" y="853247"/>
            <a:ext cx="1887000" cy="433500"/>
          </a:xfrm>
          <a:prstGeom prst="rect">
            <a:avLst/>
          </a:prstGeom>
          <a:solidFill>
            <a:srgbClr val="666666"/>
          </a:solidFill>
          <a:ln cap="flat" cmpd="sng" w="9525">
            <a:solidFill>
              <a:srgbClr val="A3A3A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 name="Google Shape;122;p26"/>
          <p:cNvSpPr txBox="1"/>
          <p:nvPr/>
        </p:nvSpPr>
        <p:spPr>
          <a:xfrm>
            <a:off x="331315" y="844146"/>
            <a:ext cx="1887000" cy="433500"/>
          </a:xfrm>
          <a:prstGeom prst="rect">
            <a:avLst/>
          </a:prstGeom>
          <a:noFill/>
          <a:ln>
            <a:noFill/>
          </a:ln>
        </p:spPr>
        <p:txBody>
          <a:bodyPr anchorCtr="0" anchor="t" bIns="58225" lIns="58225" spcFirstLastPara="1" rIns="58225" wrap="square" tIns="58225">
            <a:noAutofit/>
          </a:bodyPr>
          <a:lstStyle/>
          <a:p>
            <a:pPr indent="0" lvl="0" marL="0" rtl="0" algn="l">
              <a:spcBef>
                <a:spcPts val="0"/>
              </a:spcBef>
              <a:spcAft>
                <a:spcPts val="0"/>
              </a:spcAft>
              <a:buNone/>
            </a:pPr>
            <a:r>
              <a:rPr lang="en" sz="2800">
                <a:solidFill>
                  <a:srgbClr val="FFFFFF"/>
                </a:solidFill>
                <a:latin typeface="Oswald"/>
                <a:ea typeface="Oswald"/>
                <a:cs typeface="Oswald"/>
                <a:sym typeface="Oswald"/>
              </a:rPr>
              <a:t>OBJECTIVES</a:t>
            </a:r>
            <a:endParaRPr sz="2800">
              <a:solidFill>
                <a:srgbClr val="FFFFFF"/>
              </a:solidFill>
              <a:latin typeface="Oswald"/>
              <a:ea typeface="Oswald"/>
              <a:cs typeface="Oswald"/>
              <a:sym typeface="Oswald"/>
            </a:endParaRPr>
          </a:p>
        </p:txBody>
      </p:sp>
      <p:sp>
        <p:nvSpPr>
          <p:cNvPr id="123" name="Google Shape;123;p26"/>
          <p:cNvSpPr txBox="1"/>
          <p:nvPr/>
        </p:nvSpPr>
        <p:spPr>
          <a:xfrm>
            <a:off x="929925" y="48881"/>
            <a:ext cx="11277300" cy="69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000"/>
              <a:buFont typeface="Arial"/>
              <a:buNone/>
            </a:pPr>
            <a:r>
              <a:rPr lang="en" sz="3300">
                <a:solidFill>
                  <a:srgbClr val="FFFFFF"/>
                </a:solidFill>
                <a:latin typeface="Oswald"/>
                <a:ea typeface="Oswald"/>
                <a:cs typeface="Oswald"/>
                <a:sym typeface="Oswald"/>
              </a:rPr>
              <a:t>CALCIUM HOMEOSTASIS </a:t>
            </a:r>
            <a:endParaRPr sz="3300">
              <a:solidFill>
                <a:srgbClr val="FFFFFF"/>
              </a:solidFill>
              <a:latin typeface="Oswald"/>
              <a:ea typeface="Oswald"/>
              <a:cs typeface="Oswald"/>
              <a:sym typeface="Oswald"/>
            </a:endParaRPr>
          </a:p>
        </p:txBody>
      </p:sp>
      <p:sp>
        <p:nvSpPr>
          <p:cNvPr id="124" name="Google Shape;124;p26"/>
          <p:cNvSpPr txBox="1"/>
          <p:nvPr/>
        </p:nvSpPr>
        <p:spPr>
          <a:xfrm>
            <a:off x="188014" y="7"/>
            <a:ext cx="468600" cy="699600"/>
          </a:xfrm>
          <a:prstGeom prst="rect">
            <a:avLst/>
          </a:prstGeom>
          <a:noFill/>
          <a:ln>
            <a:noFill/>
          </a:ln>
        </p:spPr>
        <p:txBody>
          <a:bodyPr anchorCtr="0" anchor="t" bIns="58225" lIns="58225" spcFirstLastPara="1" rIns="58225" wrap="square" tIns="58225">
            <a:noAutofit/>
          </a:bodyPr>
          <a:lstStyle/>
          <a:p>
            <a:pPr indent="0" lvl="0" marL="0" rtl="0" algn="l">
              <a:spcBef>
                <a:spcPts val="0"/>
              </a:spcBef>
              <a:spcAft>
                <a:spcPts val="0"/>
              </a:spcAft>
              <a:buNone/>
            </a:pPr>
            <a:r>
              <a:rPr lang="en" sz="4600">
                <a:solidFill>
                  <a:srgbClr val="FFFFFF"/>
                </a:solidFill>
                <a:latin typeface="Oswald"/>
                <a:ea typeface="Oswald"/>
                <a:cs typeface="Oswald"/>
                <a:sym typeface="Oswald"/>
              </a:rPr>
              <a:t>1</a:t>
            </a:r>
            <a:endParaRPr sz="4600">
              <a:solidFill>
                <a:srgbClr val="FFFFFF"/>
              </a:solidFill>
              <a:latin typeface="Oswald"/>
              <a:ea typeface="Oswald"/>
              <a:cs typeface="Oswald"/>
              <a:sym typeface="Oswald"/>
            </a:endParaRPr>
          </a:p>
        </p:txBody>
      </p:sp>
      <p:sp>
        <p:nvSpPr>
          <p:cNvPr id="125" name="Google Shape;125;p26"/>
          <p:cNvSpPr txBox="1"/>
          <p:nvPr/>
        </p:nvSpPr>
        <p:spPr>
          <a:xfrm>
            <a:off x="599250" y="1373397"/>
            <a:ext cx="12716700" cy="3117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6" name="Google Shape;126;p26"/>
          <p:cNvSpPr txBox="1"/>
          <p:nvPr/>
        </p:nvSpPr>
        <p:spPr>
          <a:xfrm>
            <a:off x="11364" y="1233986"/>
            <a:ext cx="10622400" cy="2841900"/>
          </a:xfrm>
          <a:prstGeom prst="rect">
            <a:avLst/>
          </a:prstGeom>
          <a:noFill/>
          <a:ln>
            <a:noFill/>
          </a:ln>
        </p:spPr>
        <p:txBody>
          <a:bodyPr anchorCtr="0" anchor="t" bIns="268900" lIns="268900" spcFirstLastPara="1" rIns="268900" wrap="square" tIns="268900">
            <a:noAutofit/>
          </a:bodyPr>
          <a:lstStyle/>
          <a:p>
            <a:pPr indent="-850900" lvl="0" marL="1384300" rtl="0" algn="l">
              <a:spcBef>
                <a:spcPts val="0"/>
              </a:spcBef>
              <a:spcAft>
                <a:spcPts val="0"/>
              </a:spcAft>
              <a:buSzPts val="2200"/>
              <a:buFont typeface="Times New Roman"/>
              <a:buChar char="-"/>
            </a:pPr>
            <a:r>
              <a:rPr lang="en" sz="2200">
                <a:latin typeface="Times New Roman"/>
                <a:ea typeface="Times New Roman"/>
                <a:cs typeface="Times New Roman"/>
                <a:sym typeface="Times New Roman"/>
              </a:rPr>
              <a:t>List the functions of calcium</a:t>
            </a:r>
            <a:endParaRPr sz="2200">
              <a:latin typeface="Times New Roman"/>
              <a:ea typeface="Times New Roman"/>
              <a:cs typeface="Times New Roman"/>
              <a:sym typeface="Times New Roman"/>
            </a:endParaRPr>
          </a:p>
          <a:p>
            <a:pPr indent="-850900" lvl="0" marL="1384300" rtl="0" algn="l">
              <a:spcBef>
                <a:spcPts val="0"/>
              </a:spcBef>
              <a:spcAft>
                <a:spcPts val="0"/>
              </a:spcAft>
              <a:buClr>
                <a:srgbClr val="8E7CC3"/>
              </a:buClr>
              <a:buSzPts val="2200"/>
              <a:buFont typeface="Times New Roman"/>
              <a:buChar char="-"/>
            </a:pPr>
            <a:r>
              <a:rPr lang="en" sz="2200">
                <a:solidFill>
                  <a:srgbClr val="8E7CC3"/>
                </a:solidFill>
                <a:latin typeface="Times New Roman"/>
                <a:ea typeface="Times New Roman"/>
                <a:cs typeface="Times New Roman"/>
                <a:sym typeface="Times New Roman"/>
              </a:rPr>
              <a:t>Identify the normal range of dietary calcium and phosphate intake.</a:t>
            </a:r>
            <a:endParaRPr sz="2200">
              <a:solidFill>
                <a:srgbClr val="8E7CC3"/>
              </a:solidFill>
              <a:latin typeface="Times New Roman"/>
              <a:ea typeface="Times New Roman"/>
              <a:cs typeface="Times New Roman"/>
              <a:sym typeface="Times New Roman"/>
            </a:endParaRPr>
          </a:p>
          <a:p>
            <a:pPr indent="-850900" lvl="0" marL="1384300" rtl="0" algn="l">
              <a:spcBef>
                <a:spcPts val="0"/>
              </a:spcBef>
              <a:spcAft>
                <a:spcPts val="0"/>
              </a:spcAft>
              <a:buSzPts val="2200"/>
              <a:buFont typeface="Times New Roman"/>
              <a:buChar char="-"/>
            </a:pPr>
            <a:r>
              <a:rPr lang="en" sz="2200">
                <a:latin typeface="Times New Roman"/>
                <a:ea typeface="Times New Roman"/>
                <a:cs typeface="Times New Roman"/>
                <a:sym typeface="Times New Roman"/>
              </a:rPr>
              <a:t>Describe calcium metabolism</a:t>
            </a:r>
            <a:endParaRPr sz="2200">
              <a:latin typeface="Times New Roman"/>
              <a:ea typeface="Times New Roman"/>
              <a:cs typeface="Times New Roman"/>
              <a:sym typeface="Times New Roman"/>
            </a:endParaRPr>
          </a:p>
          <a:p>
            <a:pPr indent="-850900" lvl="0" marL="1384300" rtl="0" algn="l">
              <a:spcBef>
                <a:spcPts val="0"/>
              </a:spcBef>
              <a:spcAft>
                <a:spcPts val="0"/>
              </a:spcAft>
              <a:buSzPts val="2200"/>
              <a:buFont typeface="Times New Roman"/>
              <a:buChar char="-"/>
            </a:pPr>
            <a:r>
              <a:rPr lang="en" sz="2200">
                <a:latin typeface="Times New Roman"/>
                <a:ea typeface="Times New Roman"/>
                <a:cs typeface="Times New Roman"/>
                <a:sym typeface="Times New Roman"/>
              </a:rPr>
              <a:t>Describe physiology of bone</a:t>
            </a:r>
            <a:endParaRPr sz="2200">
              <a:latin typeface="Times New Roman"/>
              <a:ea typeface="Times New Roman"/>
              <a:cs typeface="Times New Roman"/>
              <a:sym typeface="Times New Roman"/>
            </a:endParaRPr>
          </a:p>
          <a:p>
            <a:pPr indent="-850900" lvl="0" marL="1384300" rtl="0" algn="l">
              <a:spcBef>
                <a:spcPts val="0"/>
              </a:spcBef>
              <a:spcAft>
                <a:spcPts val="0"/>
              </a:spcAft>
              <a:buClr>
                <a:srgbClr val="000000"/>
              </a:buClr>
              <a:buSzPts val="2200"/>
              <a:buFont typeface="Times New Roman"/>
              <a:buChar char="-"/>
            </a:pPr>
            <a:r>
              <a:rPr lang="en" sz="2200">
                <a:solidFill>
                  <a:srgbClr val="000000"/>
                </a:solidFill>
                <a:latin typeface="Times New Roman"/>
                <a:ea typeface="Times New Roman"/>
                <a:cs typeface="Times New Roman"/>
                <a:sym typeface="Times New Roman"/>
              </a:rPr>
              <a:t>Understand and explain hormonal regulation of calcium metabolism </a:t>
            </a:r>
            <a:endParaRPr sz="2200">
              <a:solidFill>
                <a:srgbClr val="000000"/>
              </a:solidFill>
              <a:latin typeface="Times New Roman"/>
              <a:ea typeface="Times New Roman"/>
              <a:cs typeface="Times New Roman"/>
              <a:sym typeface="Times New Roman"/>
            </a:endParaRPr>
          </a:p>
          <a:p>
            <a:pPr indent="0" lvl="0" marL="1384300" rtl="0" algn="l">
              <a:spcBef>
                <a:spcPts val="0"/>
              </a:spcBef>
              <a:spcAft>
                <a:spcPts val="0"/>
              </a:spcAft>
              <a:buNone/>
            </a:pPr>
            <a:r>
              <a:rPr lang="en" sz="2200">
                <a:solidFill>
                  <a:srgbClr val="000000"/>
                </a:solidFill>
                <a:latin typeface="Times New Roman"/>
                <a:ea typeface="Times New Roman"/>
                <a:cs typeface="Times New Roman"/>
                <a:sym typeface="Times New Roman"/>
              </a:rPr>
              <a:t>- Parathyroid hormone</a:t>
            </a:r>
            <a:endParaRPr sz="2200">
              <a:solidFill>
                <a:srgbClr val="000000"/>
              </a:solidFill>
              <a:latin typeface="Times New Roman"/>
              <a:ea typeface="Times New Roman"/>
              <a:cs typeface="Times New Roman"/>
              <a:sym typeface="Times New Roman"/>
            </a:endParaRPr>
          </a:p>
          <a:p>
            <a:pPr indent="0" lvl="0" marL="1384300" rtl="0" algn="l">
              <a:spcBef>
                <a:spcPts val="0"/>
              </a:spcBef>
              <a:spcAft>
                <a:spcPts val="0"/>
              </a:spcAft>
              <a:buNone/>
            </a:pPr>
            <a:r>
              <a:rPr lang="en" sz="2200">
                <a:solidFill>
                  <a:srgbClr val="000000"/>
                </a:solidFill>
                <a:latin typeface="Times New Roman"/>
                <a:ea typeface="Times New Roman"/>
                <a:cs typeface="Times New Roman"/>
                <a:sym typeface="Times New Roman"/>
              </a:rPr>
              <a:t>- Calcitonin</a:t>
            </a:r>
            <a:endParaRPr sz="2200">
              <a:solidFill>
                <a:srgbClr val="000000"/>
              </a:solidFill>
              <a:latin typeface="Times New Roman"/>
              <a:ea typeface="Times New Roman"/>
              <a:cs typeface="Times New Roman"/>
              <a:sym typeface="Times New Roman"/>
            </a:endParaRPr>
          </a:p>
          <a:p>
            <a:pPr indent="0" lvl="0" marL="1384300" rtl="0" algn="l">
              <a:spcBef>
                <a:spcPts val="0"/>
              </a:spcBef>
              <a:spcAft>
                <a:spcPts val="0"/>
              </a:spcAft>
              <a:buNone/>
            </a:pPr>
            <a:r>
              <a:rPr lang="en" sz="2200">
                <a:solidFill>
                  <a:srgbClr val="000000"/>
                </a:solidFill>
                <a:latin typeface="Times New Roman"/>
                <a:ea typeface="Times New Roman"/>
                <a:cs typeface="Times New Roman"/>
                <a:sym typeface="Times New Roman"/>
              </a:rPr>
              <a:t>- Vitamine D3</a:t>
            </a:r>
            <a:endParaRPr sz="2200">
              <a:latin typeface="Times New Roman"/>
              <a:ea typeface="Times New Roman"/>
              <a:cs typeface="Times New Roman"/>
              <a:sym typeface="Times New Roman"/>
            </a:endParaRPr>
          </a:p>
          <a:p>
            <a:pPr indent="0" lvl="0" marL="0" rtl="0" algn="l">
              <a:spcBef>
                <a:spcPts val="0"/>
              </a:spcBef>
              <a:spcAft>
                <a:spcPts val="0"/>
              </a:spcAft>
              <a:buNone/>
            </a:pPr>
            <a:r>
              <a:rPr lang="en" sz="2200">
                <a:latin typeface="Times New Roman"/>
                <a:ea typeface="Times New Roman"/>
                <a:cs typeface="Times New Roman"/>
                <a:sym typeface="Times New Roman"/>
              </a:rPr>
              <a:t> </a:t>
            </a:r>
            <a:endParaRPr sz="2200">
              <a:latin typeface="Times New Roman"/>
              <a:ea typeface="Times New Roman"/>
              <a:cs typeface="Times New Roman"/>
              <a:sym typeface="Times New Roman"/>
            </a:endParaRPr>
          </a:p>
        </p:txBody>
      </p:sp>
      <p:sp>
        <p:nvSpPr>
          <p:cNvPr id="127" name="Google Shape;127;p26"/>
          <p:cNvSpPr/>
          <p:nvPr/>
        </p:nvSpPr>
        <p:spPr>
          <a:xfrm>
            <a:off x="514544" y="4778413"/>
            <a:ext cx="468600" cy="433500"/>
          </a:xfrm>
          <a:prstGeom prst="rect">
            <a:avLst/>
          </a:prstGeom>
          <a:solidFill>
            <a:srgbClr val="F1C232"/>
          </a:solidFill>
          <a:ln cap="flat" cmpd="sng" w="9525">
            <a:solidFill>
              <a:srgbClr val="999999"/>
            </a:solidFill>
            <a:prstDash val="solid"/>
            <a:round/>
            <a:headEnd len="sm" w="sm" type="none"/>
            <a:tailEnd len="sm" w="sm" type="none"/>
          </a:ln>
        </p:spPr>
        <p:txBody>
          <a:bodyPr anchorCtr="0" anchor="ctr" bIns="242350" lIns="242350" spcFirstLastPara="1" rIns="242350" wrap="square" tIns="242350">
            <a:noAutofit/>
          </a:bodyPr>
          <a:lstStyle/>
          <a:p>
            <a:pPr indent="0" lvl="0" marL="0" rtl="0" algn="l">
              <a:spcBef>
                <a:spcPts val="0"/>
              </a:spcBef>
              <a:spcAft>
                <a:spcPts val="0"/>
              </a:spcAft>
              <a:buNone/>
            </a:pPr>
            <a:r>
              <a:t/>
            </a:r>
            <a:endParaRPr sz="1500">
              <a:solidFill>
                <a:srgbClr val="E69138"/>
              </a:solidFill>
            </a:endParaRPr>
          </a:p>
        </p:txBody>
      </p:sp>
      <p:sp>
        <p:nvSpPr>
          <p:cNvPr id="128" name="Google Shape;128;p26"/>
          <p:cNvSpPr txBox="1"/>
          <p:nvPr/>
        </p:nvSpPr>
        <p:spPr>
          <a:xfrm>
            <a:off x="1132534" y="4577517"/>
            <a:ext cx="8933400" cy="69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5100">
                <a:solidFill>
                  <a:srgbClr val="F1C232"/>
                </a:solidFill>
                <a:latin typeface="Oswald"/>
                <a:ea typeface="Oswald"/>
                <a:cs typeface="Oswald"/>
                <a:sym typeface="Oswald"/>
              </a:rPr>
              <a:t>Distribution of Calcium in Body</a:t>
            </a:r>
            <a:endParaRPr sz="5100">
              <a:solidFill>
                <a:srgbClr val="F1C232"/>
              </a:solidFill>
              <a:latin typeface="Oswald"/>
              <a:ea typeface="Oswald"/>
              <a:cs typeface="Oswald"/>
              <a:sym typeface="Oswald"/>
            </a:endParaRPr>
          </a:p>
        </p:txBody>
      </p:sp>
      <p:sp>
        <p:nvSpPr>
          <p:cNvPr id="129" name="Google Shape;129;p26"/>
          <p:cNvSpPr txBox="1"/>
          <p:nvPr/>
        </p:nvSpPr>
        <p:spPr>
          <a:xfrm>
            <a:off x="5887214" y="8090514"/>
            <a:ext cx="2015700" cy="807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3000">
                <a:latin typeface="Times New Roman"/>
                <a:ea typeface="Times New Roman"/>
                <a:cs typeface="Times New Roman"/>
                <a:sym typeface="Times New Roman"/>
              </a:rPr>
              <a:t>0.1%</a:t>
            </a:r>
            <a:r>
              <a:rPr lang="en" sz="3000">
                <a:latin typeface="Times New Roman"/>
                <a:ea typeface="Times New Roman"/>
                <a:cs typeface="Times New Roman"/>
                <a:sym typeface="Times New Roman"/>
              </a:rPr>
              <a:t> ECF</a:t>
            </a:r>
            <a:endParaRPr sz="3000">
              <a:latin typeface="Times New Roman"/>
              <a:ea typeface="Times New Roman"/>
              <a:cs typeface="Times New Roman"/>
              <a:sym typeface="Times New Roman"/>
            </a:endParaRPr>
          </a:p>
        </p:txBody>
      </p:sp>
      <p:sp>
        <p:nvSpPr>
          <p:cNvPr id="130" name="Google Shape;130;p26"/>
          <p:cNvSpPr txBox="1"/>
          <p:nvPr/>
        </p:nvSpPr>
        <p:spPr>
          <a:xfrm>
            <a:off x="466964" y="7591575"/>
            <a:ext cx="4590000" cy="807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3000">
                <a:latin typeface="Times New Roman"/>
                <a:ea typeface="Times New Roman"/>
                <a:cs typeface="Times New Roman"/>
                <a:sym typeface="Times New Roman"/>
              </a:rPr>
              <a:t>1%</a:t>
            </a:r>
            <a:r>
              <a:rPr lang="en" sz="3000">
                <a:latin typeface="Times New Roman"/>
                <a:ea typeface="Times New Roman"/>
                <a:cs typeface="Times New Roman"/>
                <a:sym typeface="Times New Roman"/>
              </a:rPr>
              <a:t> ICF</a:t>
            </a:r>
            <a:r>
              <a:rPr lang="en" sz="3600">
                <a:latin typeface="Times New Roman"/>
                <a:ea typeface="Times New Roman"/>
                <a:cs typeface="Times New Roman"/>
                <a:sym typeface="Times New Roman"/>
              </a:rPr>
              <a:t> </a:t>
            </a:r>
            <a:endParaRPr sz="3600">
              <a:latin typeface="Times New Roman"/>
              <a:ea typeface="Times New Roman"/>
              <a:cs typeface="Times New Roman"/>
              <a:sym typeface="Times New Roman"/>
            </a:endParaRPr>
          </a:p>
          <a:p>
            <a:pPr indent="0" lvl="0" marL="0" rtl="0" algn="l">
              <a:spcBef>
                <a:spcPts val="0"/>
              </a:spcBef>
              <a:spcAft>
                <a:spcPts val="0"/>
              </a:spcAft>
              <a:buNone/>
            </a:pPr>
            <a:r>
              <a:rPr lang="en" sz="2000">
                <a:latin typeface="Times New Roman"/>
                <a:ea typeface="Times New Roman"/>
                <a:cs typeface="Times New Roman"/>
                <a:sym typeface="Times New Roman"/>
              </a:rPr>
              <a:t>(Endoplasmic </a:t>
            </a:r>
            <a:endParaRPr sz="2000">
              <a:latin typeface="Times New Roman"/>
              <a:ea typeface="Times New Roman"/>
              <a:cs typeface="Times New Roman"/>
              <a:sym typeface="Times New Roman"/>
            </a:endParaRPr>
          </a:p>
          <a:p>
            <a:pPr indent="0" lvl="0" marL="0" rtl="0" algn="l">
              <a:spcBef>
                <a:spcPts val="0"/>
              </a:spcBef>
              <a:spcAft>
                <a:spcPts val="0"/>
              </a:spcAft>
              <a:buNone/>
            </a:pPr>
            <a:r>
              <a:rPr lang="en" sz="2000">
                <a:latin typeface="Times New Roman"/>
                <a:ea typeface="Times New Roman"/>
                <a:cs typeface="Times New Roman"/>
                <a:sym typeface="Times New Roman"/>
              </a:rPr>
              <a:t>Reticulum)</a:t>
            </a:r>
            <a:endParaRPr sz="2000">
              <a:latin typeface="Times New Roman"/>
              <a:ea typeface="Times New Roman"/>
              <a:cs typeface="Times New Roman"/>
              <a:sym typeface="Times New Roman"/>
            </a:endParaRPr>
          </a:p>
        </p:txBody>
      </p:sp>
      <p:sp>
        <p:nvSpPr>
          <p:cNvPr id="131" name="Google Shape;131;p26"/>
          <p:cNvSpPr txBox="1"/>
          <p:nvPr/>
        </p:nvSpPr>
        <p:spPr>
          <a:xfrm>
            <a:off x="5831082" y="6177807"/>
            <a:ext cx="3188400" cy="807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3000">
                <a:latin typeface="Times New Roman"/>
                <a:ea typeface="Times New Roman"/>
                <a:cs typeface="Times New Roman"/>
                <a:sym typeface="Times New Roman"/>
              </a:rPr>
              <a:t>99%</a:t>
            </a:r>
            <a:r>
              <a:rPr lang="en" sz="3600">
                <a:latin typeface="Times New Roman"/>
                <a:ea typeface="Times New Roman"/>
                <a:cs typeface="Times New Roman"/>
                <a:sym typeface="Times New Roman"/>
              </a:rPr>
              <a:t> </a:t>
            </a:r>
            <a:r>
              <a:rPr lang="en" sz="3000">
                <a:latin typeface="Times New Roman"/>
                <a:ea typeface="Times New Roman"/>
                <a:cs typeface="Times New Roman"/>
                <a:sym typeface="Times New Roman"/>
              </a:rPr>
              <a:t>Bones </a:t>
            </a:r>
            <a:endParaRPr sz="3000">
              <a:latin typeface="Times New Roman"/>
              <a:ea typeface="Times New Roman"/>
              <a:cs typeface="Times New Roman"/>
              <a:sym typeface="Times New Roman"/>
            </a:endParaRPr>
          </a:p>
          <a:p>
            <a:pPr indent="0" lvl="0" marL="0" rtl="0" algn="l">
              <a:spcBef>
                <a:spcPts val="0"/>
              </a:spcBef>
              <a:spcAft>
                <a:spcPts val="0"/>
              </a:spcAft>
              <a:buNone/>
            </a:pPr>
            <a:r>
              <a:rPr lang="en" sz="3000">
                <a:latin typeface="Times New Roman"/>
                <a:ea typeface="Times New Roman"/>
                <a:cs typeface="Times New Roman"/>
                <a:sym typeface="Times New Roman"/>
              </a:rPr>
              <a:t>&amp; Teeth</a:t>
            </a:r>
            <a:endParaRPr sz="3000">
              <a:latin typeface="Times New Roman"/>
              <a:ea typeface="Times New Roman"/>
              <a:cs typeface="Times New Roman"/>
              <a:sym typeface="Times New Roman"/>
            </a:endParaRPr>
          </a:p>
        </p:txBody>
      </p:sp>
      <p:sp>
        <p:nvSpPr>
          <p:cNvPr id="132" name="Google Shape;132;p26"/>
          <p:cNvSpPr/>
          <p:nvPr/>
        </p:nvSpPr>
        <p:spPr>
          <a:xfrm>
            <a:off x="514544" y="10778975"/>
            <a:ext cx="468600" cy="433500"/>
          </a:xfrm>
          <a:prstGeom prst="rect">
            <a:avLst/>
          </a:prstGeom>
          <a:solidFill>
            <a:srgbClr val="F1C232"/>
          </a:solidFill>
          <a:ln cap="flat" cmpd="sng" w="9525">
            <a:solidFill>
              <a:srgbClr val="999999"/>
            </a:solidFill>
            <a:prstDash val="solid"/>
            <a:round/>
            <a:headEnd len="sm" w="sm" type="none"/>
            <a:tailEnd len="sm" w="sm" type="none"/>
          </a:ln>
        </p:spPr>
        <p:txBody>
          <a:bodyPr anchorCtr="0" anchor="ctr" bIns="242350" lIns="242350" spcFirstLastPara="1" rIns="242350" wrap="square" tIns="242350">
            <a:noAutofit/>
          </a:bodyPr>
          <a:lstStyle/>
          <a:p>
            <a:pPr indent="0" lvl="0" marL="0" rtl="0" algn="l">
              <a:spcBef>
                <a:spcPts val="0"/>
              </a:spcBef>
              <a:spcAft>
                <a:spcPts val="0"/>
              </a:spcAft>
              <a:buNone/>
            </a:pPr>
            <a:r>
              <a:t/>
            </a:r>
            <a:endParaRPr sz="1500">
              <a:solidFill>
                <a:srgbClr val="E69138"/>
              </a:solidFill>
            </a:endParaRPr>
          </a:p>
        </p:txBody>
      </p:sp>
      <p:sp>
        <p:nvSpPr>
          <p:cNvPr id="133" name="Google Shape;133;p26"/>
          <p:cNvSpPr txBox="1"/>
          <p:nvPr/>
        </p:nvSpPr>
        <p:spPr>
          <a:xfrm>
            <a:off x="1132531" y="10540356"/>
            <a:ext cx="10460100" cy="69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5100">
                <a:solidFill>
                  <a:srgbClr val="F1C232"/>
                </a:solidFill>
                <a:latin typeface="Oswald"/>
                <a:ea typeface="Oswald"/>
                <a:cs typeface="Oswald"/>
                <a:sym typeface="Oswald"/>
              </a:rPr>
              <a:t>Distribution of Calcium in ECF/Plasma</a:t>
            </a:r>
            <a:endParaRPr sz="5100">
              <a:solidFill>
                <a:srgbClr val="F1C232"/>
              </a:solidFill>
              <a:latin typeface="Oswald"/>
              <a:ea typeface="Oswald"/>
              <a:cs typeface="Oswald"/>
              <a:sym typeface="Oswald"/>
            </a:endParaRPr>
          </a:p>
        </p:txBody>
      </p:sp>
      <p:sp>
        <p:nvSpPr>
          <p:cNvPr id="134" name="Google Shape;134;p26"/>
          <p:cNvSpPr txBox="1"/>
          <p:nvPr/>
        </p:nvSpPr>
        <p:spPr>
          <a:xfrm>
            <a:off x="12354492" y="9942256"/>
            <a:ext cx="1887000" cy="631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500">
                <a:solidFill>
                  <a:schemeClr val="dk1"/>
                </a:solidFill>
                <a:latin typeface="Merriweather"/>
                <a:ea typeface="Merriweather"/>
                <a:cs typeface="Merriweather"/>
                <a:sym typeface="Merriweather"/>
              </a:rPr>
              <a:t>Table 8-1</a:t>
            </a:r>
            <a:endParaRPr sz="2500"/>
          </a:p>
        </p:txBody>
      </p:sp>
      <p:sp>
        <p:nvSpPr>
          <p:cNvPr id="135" name="Google Shape;135;p26"/>
          <p:cNvSpPr txBox="1"/>
          <p:nvPr/>
        </p:nvSpPr>
        <p:spPr>
          <a:xfrm>
            <a:off x="514556" y="11335452"/>
            <a:ext cx="12624300" cy="1699500"/>
          </a:xfrm>
          <a:prstGeom prst="rect">
            <a:avLst/>
          </a:prstGeom>
          <a:noFill/>
          <a:ln>
            <a:noFill/>
          </a:ln>
        </p:spPr>
        <p:txBody>
          <a:bodyPr anchorCtr="0" anchor="t" bIns="232200" lIns="232200" spcFirstLastPara="1" rIns="232200" wrap="square" tIns="232200">
            <a:noAutofit/>
          </a:bodyPr>
          <a:lstStyle/>
          <a:p>
            <a:pPr indent="-762000" lvl="0" marL="1155700" rtl="0" algn="l">
              <a:spcBef>
                <a:spcPts val="0"/>
              </a:spcBef>
              <a:spcAft>
                <a:spcPts val="0"/>
              </a:spcAft>
              <a:buSzPts val="3000"/>
              <a:buFont typeface="Times New Roman"/>
              <a:buChar char="-"/>
            </a:pPr>
            <a:r>
              <a:rPr lang="en" sz="3000">
                <a:latin typeface="Times New Roman"/>
                <a:ea typeface="Times New Roman"/>
                <a:cs typeface="Times New Roman"/>
                <a:sym typeface="Times New Roman"/>
              </a:rPr>
              <a:t>1% stored in cells, 0.1% is in ECF, and around 99% is stored in bones.</a:t>
            </a:r>
            <a:endParaRPr sz="3000">
              <a:latin typeface="Times New Roman"/>
              <a:ea typeface="Times New Roman"/>
              <a:cs typeface="Times New Roman"/>
              <a:sym typeface="Times New Roman"/>
            </a:endParaRPr>
          </a:p>
          <a:p>
            <a:pPr indent="-762000" lvl="0" marL="1155700" rtl="0" algn="l">
              <a:spcBef>
                <a:spcPts val="0"/>
              </a:spcBef>
              <a:spcAft>
                <a:spcPts val="0"/>
              </a:spcAft>
              <a:buSzPts val="3000"/>
              <a:buFont typeface="Times New Roman"/>
              <a:buChar char="-"/>
            </a:pPr>
            <a:r>
              <a:rPr lang="en" sz="3000">
                <a:latin typeface="Times New Roman"/>
                <a:ea typeface="Times New Roman"/>
                <a:cs typeface="Times New Roman"/>
                <a:sym typeface="Times New Roman"/>
              </a:rPr>
              <a:t>Total plasma </a:t>
            </a:r>
            <a:r>
              <a:rPr lang="en" sz="3000">
                <a:solidFill>
                  <a:schemeClr val="dk1"/>
                </a:solidFill>
                <a:latin typeface="Times New Roman"/>
                <a:ea typeface="Times New Roman"/>
                <a:cs typeface="Times New Roman"/>
                <a:sym typeface="Times New Roman"/>
              </a:rPr>
              <a:t>Ca</a:t>
            </a:r>
            <a:r>
              <a:rPr baseline="30000" lang="en" sz="3000">
                <a:solidFill>
                  <a:schemeClr val="dk1"/>
                </a:solidFill>
                <a:latin typeface="Times New Roman"/>
                <a:ea typeface="Times New Roman"/>
                <a:cs typeface="Times New Roman"/>
                <a:sym typeface="Times New Roman"/>
              </a:rPr>
              <a:t>2+ </a:t>
            </a:r>
            <a:r>
              <a:rPr lang="en" sz="3000">
                <a:latin typeface="Times New Roman"/>
                <a:ea typeface="Times New Roman"/>
                <a:cs typeface="Times New Roman"/>
                <a:sym typeface="Times New Roman"/>
              </a:rPr>
              <a:t>: </a:t>
            </a:r>
            <a:r>
              <a:rPr lang="en" sz="3000">
                <a:highlight>
                  <a:srgbClr val="FFF2CC"/>
                </a:highlight>
                <a:latin typeface="Times New Roman"/>
                <a:ea typeface="Times New Roman"/>
                <a:cs typeface="Times New Roman"/>
                <a:sym typeface="Times New Roman"/>
              </a:rPr>
              <a:t>9-10.5</a:t>
            </a:r>
            <a:r>
              <a:rPr lang="en" sz="3000">
                <a:latin typeface="Times New Roman"/>
                <a:ea typeface="Times New Roman"/>
                <a:cs typeface="Times New Roman"/>
                <a:sym typeface="Times New Roman"/>
              </a:rPr>
              <a:t> mg/dl = </a:t>
            </a:r>
            <a:r>
              <a:rPr lang="en" sz="3000">
                <a:highlight>
                  <a:srgbClr val="FFF2CC"/>
                </a:highlight>
                <a:latin typeface="Times New Roman"/>
                <a:ea typeface="Times New Roman"/>
                <a:cs typeface="Times New Roman"/>
                <a:sym typeface="Times New Roman"/>
              </a:rPr>
              <a:t>5</a:t>
            </a:r>
            <a:r>
              <a:rPr lang="en" sz="3000">
                <a:latin typeface="Times New Roman"/>
                <a:ea typeface="Times New Roman"/>
                <a:cs typeface="Times New Roman"/>
                <a:sym typeface="Times New Roman"/>
              </a:rPr>
              <a:t> mEq/L = </a:t>
            </a:r>
            <a:r>
              <a:rPr lang="en" sz="3000">
                <a:highlight>
                  <a:srgbClr val="FFF2CC"/>
                </a:highlight>
                <a:latin typeface="Times New Roman"/>
                <a:ea typeface="Times New Roman"/>
                <a:cs typeface="Times New Roman"/>
                <a:sym typeface="Times New Roman"/>
              </a:rPr>
              <a:t>2.5</a:t>
            </a:r>
            <a:r>
              <a:rPr lang="en" sz="3000">
                <a:latin typeface="Times New Roman"/>
                <a:ea typeface="Times New Roman"/>
                <a:cs typeface="Times New Roman"/>
                <a:sym typeface="Times New Roman"/>
              </a:rPr>
              <a:t> mmol/L</a:t>
            </a:r>
            <a:endParaRPr sz="3000">
              <a:latin typeface="Times New Roman"/>
              <a:ea typeface="Times New Roman"/>
              <a:cs typeface="Times New Roman"/>
              <a:sym typeface="Times New Roman"/>
            </a:endParaRPr>
          </a:p>
          <a:p>
            <a:pPr indent="-762000" lvl="0" marL="1155700" rtl="0" algn="l">
              <a:spcBef>
                <a:spcPts val="0"/>
              </a:spcBef>
              <a:spcAft>
                <a:spcPts val="0"/>
              </a:spcAft>
              <a:buSzPts val="3000"/>
              <a:buFont typeface="Times New Roman"/>
              <a:buChar char="-"/>
            </a:pPr>
            <a:r>
              <a:rPr lang="en" sz="3000">
                <a:latin typeface="Times New Roman"/>
                <a:ea typeface="Times New Roman"/>
                <a:cs typeface="Times New Roman"/>
                <a:sym typeface="Times New Roman"/>
              </a:rPr>
              <a:t>Non diffusible Ca</a:t>
            </a:r>
            <a:r>
              <a:rPr baseline="30000" lang="en" sz="3000">
                <a:latin typeface="Times New Roman"/>
                <a:ea typeface="Times New Roman"/>
                <a:cs typeface="Times New Roman"/>
                <a:sym typeface="Times New Roman"/>
              </a:rPr>
              <a:t>2+</a:t>
            </a:r>
            <a:r>
              <a:rPr lang="en" sz="3000">
                <a:latin typeface="Times New Roman"/>
                <a:ea typeface="Times New Roman"/>
                <a:cs typeface="Times New Roman"/>
                <a:sym typeface="Times New Roman"/>
              </a:rPr>
              <a:t> = 41%</a:t>
            </a:r>
            <a:endParaRPr sz="3000">
              <a:latin typeface="Times New Roman"/>
              <a:ea typeface="Times New Roman"/>
              <a:cs typeface="Times New Roman"/>
              <a:sym typeface="Times New Roman"/>
            </a:endParaRPr>
          </a:p>
          <a:p>
            <a:pPr indent="-762000" lvl="0" marL="1155700" rtl="0" algn="l">
              <a:spcBef>
                <a:spcPts val="0"/>
              </a:spcBef>
              <a:spcAft>
                <a:spcPts val="0"/>
              </a:spcAft>
              <a:buSzPts val="3000"/>
              <a:buFont typeface="Times New Roman"/>
              <a:buChar char="-"/>
            </a:pPr>
            <a:r>
              <a:rPr lang="en" sz="3000">
                <a:latin typeface="Times New Roman"/>
                <a:ea typeface="Times New Roman"/>
                <a:cs typeface="Times New Roman"/>
                <a:sym typeface="Times New Roman"/>
              </a:rPr>
              <a:t>Diffusible </a:t>
            </a:r>
            <a:r>
              <a:rPr lang="en" sz="3000">
                <a:solidFill>
                  <a:schemeClr val="dk1"/>
                </a:solidFill>
                <a:latin typeface="Times New Roman"/>
                <a:ea typeface="Times New Roman"/>
                <a:cs typeface="Times New Roman"/>
                <a:sym typeface="Times New Roman"/>
              </a:rPr>
              <a:t>Ca</a:t>
            </a:r>
            <a:r>
              <a:rPr baseline="30000" lang="en" sz="3000">
                <a:solidFill>
                  <a:schemeClr val="dk1"/>
                </a:solidFill>
                <a:latin typeface="Times New Roman"/>
                <a:ea typeface="Times New Roman"/>
                <a:cs typeface="Times New Roman"/>
                <a:sym typeface="Times New Roman"/>
              </a:rPr>
              <a:t>2+ </a:t>
            </a:r>
            <a:r>
              <a:rPr lang="en" sz="3000">
                <a:solidFill>
                  <a:schemeClr val="dk1"/>
                </a:solidFill>
                <a:latin typeface="Times New Roman"/>
                <a:ea typeface="Times New Roman"/>
                <a:cs typeface="Times New Roman"/>
                <a:sym typeface="Times New Roman"/>
              </a:rPr>
              <a:t>= 59%</a:t>
            </a:r>
            <a:endParaRPr sz="3000">
              <a:solidFill>
                <a:schemeClr val="dk1"/>
              </a:solidFill>
              <a:latin typeface="Times New Roman"/>
              <a:ea typeface="Times New Roman"/>
              <a:cs typeface="Times New Roman"/>
              <a:sym typeface="Times New Roman"/>
            </a:endParaRPr>
          </a:p>
          <a:p>
            <a:pPr indent="0" lvl="0" marL="0" rtl="0" algn="l">
              <a:spcBef>
                <a:spcPts val="0"/>
              </a:spcBef>
              <a:spcAft>
                <a:spcPts val="0"/>
              </a:spcAft>
              <a:buNone/>
            </a:pPr>
            <a:r>
              <a:t/>
            </a:r>
            <a:endParaRPr sz="3000">
              <a:solidFill>
                <a:schemeClr val="dk1"/>
              </a:solidFill>
              <a:latin typeface="Times New Roman"/>
              <a:ea typeface="Times New Roman"/>
              <a:cs typeface="Times New Roman"/>
              <a:sym typeface="Times New Roman"/>
            </a:endParaRPr>
          </a:p>
        </p:txBody>
      </p:sp>
      <p:sp>
        <p:nvSpPr>
          <p:cNvPr id="136" name="Google Shape;136;p26"/>
          <p:cNvSpPr/>
          <p:nvPr/>
        </p:nvSpPr>
        <p:spPr>
          <a:xfrm rot="-9872646">
            <a:off x="1803952" y="14917300"/>
            <a:ext cx="1331619" cy="1006239"/>
          </a:xfrm>
          <a:custGeom>
            <a:rect b="b" l="l" r="r" t="t"/>
            <a:pathLst>
              <a:path extrusionOk="0" h="12132" w="16498">
                <a:moveTo>
                  <a:pt x="7973" y="1"/>
                </a:moveTo>
                <a:cubicBezTo>
                  <a:pt x="7489" y="1"/>
                  <a:pt x="7030" y="47"/>
                  <a:pt x="6606" y="126"/>
                </a:cubicBezTo>
                <a:cubicBezTo>
                  <a:pt x="3445" y="716"/>
                  <a:pt x="576" y="3394"/>
                  <a:pt x="100" y="6519"/>
                </a:cubicBezTo>
                <a:cubicBezTo>
                  <a:pt x="26" y="7013"/>
                  <a:pt x="1" y="7501"/>
                  <a:pt x="23" y="7969"/>
                </a:cubicBezTo>
                <a:cubicBezTo>
                  <a:pt x="112" y="9903"/>
                  <a:pt x="1424" y="12132"/>
                  <a:pt x="4189" y="12132"/>
                </a:cubicBezTo>
                <a:cubicBezTo>
                  <a:pt x="4828" y="12132"/>
                  <a:pt x="5545" y="12012"/>
                  <a:pt x="6342" y="11743"/>
                </a:cubicBezTo>
                <a:cubicBezTo>
                  <a:pt x="9464" y="10688"/>
                  <a:pt x="14252" y="11303"/>
                  <a:pt x="15724" y="7969"/>
                </a:cubicBezTo>
                <a:cubicBezTo>
                  <a:pt x="16497" y="6214"/>
                  <a:pt x="15097" y="3742"/>
                  <a:pt x="13112" y="1998"/>
                </a:cubicBezTo>
                <a:cubicBezTo>
                  <a:pt x="11406" y="499"/>
                  <a:pt x="9558" y="1"/>
                  <a:pt x="7973" y="1"/>
                </a:cubicBezTo>
                <a:close/>
              </a:path>
            </a:pathLst>
          </a:custGeom>
          <a:solidFill>
            <a:srgbClr val="434343"/>
          </a:solidFill>
          <a:ln>
            <a:noFill/>
          </a:ln>
        </p:spPr>
        <p:txBody>
          <a:bodyPr anchorCtr="0" anchor="ctr" bIns="232200" lIns="232200" spcFirstLastPara="1" rIns="232200" wrap="square" tIns="232200">
            <a:noAutofit/>
          </a:bodyPr>
          <a:lstStyle/>
          <a:p>
            <a:pPr indent="0" lvl="0" marL="0" rtl="0" algn="ctr">
              <a:spcBef>
                <a:spcPts val="0"/>
              </a:spcBef>
              <a:spcAft>
                <a:spcPts val="0"/>
              </a:spcAft>
              <a:buNone/>
            </a:pPr>
            <a:r>
              <a:t/>
            </a:r>
            <a:endParaRPr sz="3600"/>
          </a:p>
        </p:txBody>
      </p:sp>
      <p:sp>
        <p:nvSpPr>
          <p:cNvPr id="137" name="Google Shape;137;p26"/>
          <p:cNvSpPr/>
          <p:nvPr/>
        </p:nvSpPr>
        <p:spPr>
          <a:xfrm rot="-3646329">
            <a:off x="11355777" y="14929761"/>
            <a:ext cx="1393043" cy="981390"/>
          </a:xfrm>
          <a:custGeom>
            <a:rect b="b" l="l" r="r" t="t"/>
            <a:pathLst>
              <a:path extrusionOk="0" h="12087" w="16891">
                <a:moveTo>
                  <a:pt x="8923" y="1"/>
                </a:moveTo>
                <a:cubicBezTo>
                  <a:pt x="8501" y="1"/>
                  <a:pt x="8062" y="17"/>
                  <a:pt x="7597" y="38"/>
                </a:cubicBezTo>
                <a:cubicBezTo>
                  <a:pt x="3897" y="207"/>
                  <a:pt x="0" y="3746"/>
                  <a:pt x="1015" y="7878"/>
                </a:cubicBezTo>
                <a:cubicBezTo>
                  <a:pt x="1452" y="9664"/>
                  <a:pt x="3221" y="12086"/>
                  <a:pt x="7824" y="12086"/>
                </a:cubicBezTo>
                <a:cubicBezTo>
                  <a:pt x="9195" y="12086"/>
                  <a:pt x="10817" y="11871"/>
                  <a:pt x="12730" y="11361"/>
                </a:cubicBezTo>
                <a:cubicBezTo>
                  <a:pt x="15026" y="10749"/>
                  <a:pt x="16514" y="10013"/>
                  <a:pt x="16712" y="7878"/>
                </a:cubicBezTo>
                <a:cubicBezTo>
                  <a:pt x="16891" y="5973"/>
                  <a:pt x="16089" y="3654"/>
                  <a:pt x="14103" y="1910"/>
                </a:cubicBezTo>
                <a:cubicBezTo>
                  <a:pt x="12287" y="314"/>
                  <a:pt x="10773" y="1"/>
                  <a:pt x="8923" y="1"/>
                </a:cubicBezTo>
                <a:close/>
              </a:path>
            </a:pathLst>
          </a:custGeom>
          <a:solidFill>
            <a:srgbClr val="434343"/>
          </a:solidFill>
          <a:ln>
            <a:noFill/>
          </a:ln>
        </p:spPr>
        <p:txBody>
          <a:bodyPr anchorCtr="0" anchor="ctr" bIns="232200" lIns="232200" spcFirstLastPara="1" rIns="232200" wrap="square" tIns="232200">
            <a:noAutofit/>
          </a:bodyPr>
          <a:lstStyle/>
          <a:p>
            <a:pPr indent="0" lvl="0" marL="0" rtl="0" algn="ctr">
              <a:spcBef>
                <a:spcPts val="0"/>
              </a:spcBef>
              <a:spcAft>
                <a:spcPts val="0"/>
              </a:spcAft>
              <a:buNone/>
            </a:pPr>
            <a:r>
              <a:t/>
            </a:r>
            <a:endParaRPr sz="3600"/>
          </a:p>
        </p:txBody>
      </p:sp>
      <p:sp>
        <p:nvSpPr>
          <p:cNvPr id="138" name="Google Shape;138;p26"/>
          <p:cNvSpPr/>
          <p:nvPr/>
        </p:nvSpPr>
        <p:spPr>
          <a:xfrm flipH="1" rot="-3646329">
            <a:off x="6564489" y="14972891"/>
            <a:ext cx="1393043" cy="981471"/>
          </a:xfrm>
          <a:custGeom>
            <a:rect b="b" l="l" r="r" t="t"/>
            <a:pathLst>
              <a:path extrusionOk="0" h="12088" w="16891">
                <a:moveTo>
                  <a:pt x="8918" y="0"/>
                </a:moveTo>
                <a:cubicBezTo>
                  <a:pt x="8498" y="0"/>
                  <a:pt x="8060" y="16"/>
                  <a:pt x="7597" y="37"/>
                </a:cubicBezTo>
                <a:cubicBezTo>
                  <a:pt x="3897" y="205"/>
                  <a:pt x="0" y="3748"/>
                  <a:pt x="1015" y="7880"/>
                </a:cubicBezTo>
                <a:cubicBezTo>
                  <a:pt x="1452" y="9665"/>
                  <a:pt x="3222" y="12087"/>
                  <a:pt x="7828" y="12087"/>
                </a:cubicBezTo>
                <a:cubicBezTo>
                  <a:pt x="9198" y="12087"/>
                  <a:pt x="10819" y="11873"/>
                  <a:pt x="12730" y="11364"/>
                </a:cubicBezTo>
                <a:cubicBezTo>
                  <a:pt x="15026" y="10749"/>
                  <a:pt x="16514" y="10016"/>
                  <a:pt x="16712" y="7880"/>
                </a:cubicBezTo>
                <a:cubicBezTo>
                  <a:pt x="16891" y="5972"/>
                  <a:pt x="16089" y="3653"/>
                  <a:pt x="14103" y="1909"/>
                </a:cubicBezTo>
                <a:cubicBezTo>
                  <a:pt x="12285" y="315"/>
                  <a:pt x="10771" y="0"/>
                  <a:pt x="8918" y="0"/>
                </a:cubicBezTo>
                <a:close/>
              </a:path>
            </a:pathLst>
          </a:custGeom>
          <a:solidFill>
            <a:srgbClr val="434343"/>
          </a:solidFill>
          <a:ln>
            <a:noFill/>
          </a:ln>
        </p:spPr>
        <p:txBody>
          <a:bodyPr anchorCtr="0" anchor="ctr" bIns="232200" lIns="232200" spcFirstLastPara="1" rIns="232200" wrap="square" tIns="232200">
            <a:noAutofit/>
          </a:bodyPr>
          <a:lstStyle/>
          <a:p>
            <a:pPr indent="0" lvl="0" marL="0" rtl="0" algn="ctr">
              <a:spcBef>
                <a:spcPts val="0"/>
              </a:spcBef>
              <a:spcAft>
                <a:spcPts val="0"/>
              </a:spcAft>
              <a:buNone/>
            </a:pPr>
            <a:r>
              <a:t/>
            </a:r>
            <a:endParaRPr sz="3600"/>
          </a:p>
        </p:txBody>
      </p:sp>
      <p:sp>
        <p:nvSpPr>
          <p:cNvPr id="139" name="Google Shape;139;p26"/>
          <p:cNvSpPr/>
          <p:nvPr/>
        </p:nvSpPr>
        <p:spPr>
          <a:xfrm flipH="1">
            <a:off x="6414329" y="14546689"/>
            <a:ext cx="1693500" cy="1747500"/>
          </a:xfrm>
          <a:prstGeom prst="pie">
            <a:avLst>
              <a:gd fmla="val 12179070" name="adj1"/>
              <a:gd fmla="val 16200000" name="adj2"/>
            </a:avLst>
          </a:prstGeom>
          <a:solidFill>
            <a:srgbClr val="FECB5E">
              <a:alpha val="85100"/>
            </a:srgbClr>
          </a:solidFill>
          <a:ln>
            <a:noFill/>
          </a:ln>
        </p:spPr>
        <p:txBody>
          <a:bodyPr anchorCtr="0" anchor="ctr" bIns="232200" lIns="232200" spcFirstLastPara="1" rIns="232200" wrap="square" tIns="232200">
            <a:noAutofit/>
          </a:bodyPr>
          <a:lstStyle/>
          <a:p>
            <a:pPr indent="0" lvl="0" marL="0" rtl="0" algn="ctr">
              <a:spcBef>
                <a:spcPts val="0"/>
              </a:spcBef>
              <a:spcAft>
                <a:spcPts val="0"/>
              </a:spcAft>
              <a:buNone/>
            </a:pPr>
            <a:r>
              <a:t/>
            </a:r>
            <a:endParaRPr sz="3600"/>
          </a:p>
        </p:txBody>
      </p:sp>
      <p:sp>
        <p:nvSpPr>
          <p:cNvPr id="140" name="Google Shape;140;p26"/>
          <p:cNvSpPr/>
          <p:nvPr/>
        </p:nvSpPr>
        <p:spPr>
          <a:xfrm>
            <a:off x="1622993" y="14546689"/>
            <a:ext cx="1693500" cy="1747500"/>
          </a:xfrm>
          <a:prstGeom prst="pie">
            <a:avLst>
              <a:gd fmla="val 5419520" name="adj1"/>
              <a:gd fmla="val 16200000" name="adj2"/>
            </a:avLst>
          </a:prstGeom>
          <a:solidFill>
            <a:srgbClr val="FECB5E">
              <a:alpha val="85470"/>
            </a:srgbClr>
          </a:solidFill>
          <a:ln>
            <a:noFill/>
          </a:ln>
        </p:spPr>
        <p:txBody>
          <a:bodyPr anchorCtr="0" anchor="ctr" bIns="232200" lIns="232200" spcFirstLastPara="1" rIns="232200" wrap="square" tIns="232200">
            <a:noAutofit/>
          </a:bodyPr>
          <a:lstStyle/>
          <a:p>
            <a:pPr indent="0" lvl="0" marL="0" rtl="0" algn="ctr">
              <a:spcBef>
                <a:spcPts val="0"/>
              </a:spcBef>
              <a:spcAft>
                <a:spcPts val="0"/>
              </a:spcAft>
              <a:buNone/>
            </a:pPr>
            <a:r>
              <a:t/>
            </a:r>
            <a:endParaRPr sz="3600"/>
          </a:p>
        </p:txBody>
      </p:sp>
      <p:sp>
        <p:nvSpPr>
          <p:cNvPr id="141" name="Google Shape;141;p26"/>
          <p:cNvSpPr txBox="1"/>
          <p:nvPr/>
        </p:nvSpPr>
        <p:spPr>
          <a:xfrm>
            <a:off x="670701" y="13592138"/>
            <a:ext cx="3598200" cy="887100"/>
          </a:xfrm>
          <a:prstGeom prst="rect">
            <a:avLst/>
          </a:prstGeom>
          <a:noFill/>
          <a:ln>
            <a:noFill/>
          </a:ln>
        </p:spPr>
        <p:txBody>
          <a:bodyPr anchorCtr="0" anchor="ctr" bIns="232200" lIns="232200" spcFirstLastPara="1" rIns="232200" wrap="square" tIns="232200">
            <a:noAutofit/>
          </a:bodyPr>
          <a:lstStyle/>
          <a:p>
            <a:pPr indent="0" lvl="0" marL="0" rtl="0" algn="ctr">
              <a:spcBef>
                <a:spcPts val="0"/>
              </a:spcBef>
              <a:spcAft>
                <a:spcPts val="0"/>
              </a:spcAft>
              <a:buNone/>
            </a:pPr>
            <a:r>
              <a:rPr lang="en" sz="3600">
                <a:solidFill>
                  <a:srgbClr val="434343"/>
                </a:solidFill>
                <a:latin typeface="Times New Roman"/>
                <a:ea typeface="Times New Roman"/>
                <a:cs typeface="Times New Roman"/>
                <a:sym typeface="Times New Roman"/>
              </a:rPr>
              <a:t>50%</a:t>
            </a:r>
            <a:endParaRPr sz="3600">
              <a:solidFill>
                <a:srgbClr val="434343"/>
              </a:solidFill>
              <a:latin typeface="Times New Roman"/>
              <a:ea typeface="Times New Roman"/>
              <a:cs typeface="Times New Roman"/>
              <a:sym typeface="Times New Roman"/>
            </a:endParaRPr>
          </a:p>
          <a:p>
            <a:pPr indent="0" lvl="0" marL="0" rtl="0" algn="ctr">
              <a:spcBef>
                <a:spcPts val="0"/>
              </a:spcBef>
              <a:spcAft>
                <a:spcPts val="0"/>
              </a:spcAft>
              <a:buNone/>
            </a:pPr>
            <a:r>
              <a:rPr lang="en" sz="2500">
                <a:solidFill>
                  <a:srgbClr val="434343"/>
                </a:solidFill>
                <a:latin typeface="Times New Roman"/>
                <a:ea typeface="Times New Roman"/>
                <a:cs typeface="Times New Roman"/>
                <a:sym typeface="Times New Roman"/>
              </a:rPr>
              <a:t>1.2 mmol/L</a:t>
            </a:r>
            <a:endParaRPr sz="2500">
              <a:solidFill>
                <a:srgbClr val="434343"/>
              </a:solidFill>
              <a:latin typeface="Times New Roman"/>
              <a:ea typeface="Times New Roman"/>
              <a:cs typeface="Times New Roman"/>
              <a:sym typeface="Times New Roman"/>
            </a:endParaRPr>
          </a:p>
        </p:txBody>
      </p:sp>
      <p:sp>
        <p:nvSpPr>
          <p:cNvPr id="142" name="Google Shape;142;p26"/>
          <p:cNvSpPr txBox="1"/>
          <p:nvPr/>
        </p:nvSpPr>
        <p:spPr>
          <a:xfrm>
            <a:off x="10253338" y="13592138"/>
            <a:ext cx="3598200" cy="887100"/>
          </a:xfrm>
          <a:prstGeom prst="rect">
            <a:avLst/>
          </a:prstGeom>
          <a:noFill/>
          <a:ln>
            <a:noFill/>
          </a:ln>
        </p:spPr>
        <p:txBody>
          <a:bodyPr anchorCtr="0" anchor="ctr" bIns="232200" lIns="232200" spcFirstLastPara="1" rIns="232200" wrap="square" tIns="232200">
            <a:noAutofit/>
          </a:bodyPr>
          <a:lstStyle/>
          <a:p>
            <a:pPr indent="0" lvl="0" marL="0" rtl="0" algn="ctr">
              <a:spcBef>
                <a:spcPts val="0"/>
              </a:spcBef>
              <a:spcAft>
                <a:spcPts val="0"/>
              </a:spcAft>
              <a:buNone/>
            </a:pPr>
            <a:r>
              <a:rPr lang="en" sz="3600">
                <a:solidFill>
                  <a:srgbClr val="434343"/>
                </a:solidFill>
                <a:latin typeface="Times New Roman"/>
                <a:ea typeface="Times New Roman"/>
                <a:cs typeface="Times New Roman"/>
                <a:sym typeface="Times New Roman"/>
              </a:rPr>
              <a:t>41%</a:t>
            </a:r>
            <a:endParaRPr sz="3600">
              <a:solidFill>
                <a:srgbClr val="434343"/>
              </a:solidFill>
              <a:latin typeface="Times New Roman"/>
              <a:ea typeface="Times New Roman"/>
              <a:cs typeface="Times New Roman"/>
              <a:sym typeface="Times New Roman"/>
            </a:endParaRPr>
          </a:p>
          <a:p>
            <a:pPr indent="0" lvl="0" marL="0" rtl="0" algn="ctr">
              <a:spcBef>
                <a:spcPts val="0"/>
              </a:spcBef>
              <a:spcAft>
                <a:spcPts val="0"/>
              </a:spcAft>
              <a:buNone/>
            </a:pPr>
            <a:r>
              <a:rPr lang="en" sz="2500">
                <a:solidFill>
                  <a:srgbClr val="434343"/>
                </a:solidFill>
                <a:latin typeface="Times New Roman"/>
                <a:ea typeface="Times New Roman"/>
                <a:cs typeface="Times New Roman"/>
                <a:sym typeface="Times New Roman"/>
              </a:rPr>
              <a:t>1 mmol/L</a:t>
            </a:r>
            <a:endParaRPr sz="2500">
              <a:solidFill>
                <a:srgbClr val="434343"/>
              </a:solidFill>
              <a:latin typeface="Times New Roman"/>
              <a:ea typeface="Times New Roman"/>
              <a:cs typeface="Times New Roman"/>
              <a:sym typeface="Times New Roman"/>
            </a:endParaRPr>
          </a:p>
        </p:txBody>
      </p:sp>
      <p:sp>
        <p:nvSpPr>
          <p:cNvPr id="143" name="Google Shape;143;p26"/>
          <p:cNvSpPr txBox="1"/>
          <p:nvPr/>
        </p:nvSpPr>
        <p:spPr>
          <a:xfrm>
            <a:off x="5462072" y="13592138"/>
            <a:ext cx="3598200" cy="887100"/>
          </a:xfrm>
          <a:prstGeom prst="rect">
            <a:avLst/>
          </a:prstGeom>
          <a:noFill/>
          <a:ln>
            <a:noFill/>
          </a:ln>
        </p:spPr>
        <p:txBody>
          <a:bodyPr anchorCtr="0" anchor="ctr" bIns="232200" lIns="232200" spcFirstLastPara="1" rIns="232200" wrap="square" tIns="232200">
            <a:noAutofit/>
          </a:bodyPr>
          <a:lstStyle/>
          <a:p>
            <a:pPr indent="0" lvl="0" marL="0" rtl="0" algn="ctr">
              <a:spcBef>
                <a:spcPts val="0"/>
              </a:spcBef>
              <a:spcAft>
                <a:spcPts val="0"/>
              </a:spcAft>
              <a:buNone/>
            </a:pPr>
            <a:r>
              <a:rPr lang="en" sz="3600">
                <a:solidFill>
                  <a:srgbClr val="434343"/>
                </a:solidFill>
                <a:latin typeface="Times New Roman"/>
                <a:ea typeface="Times New Roman"/>
                <a:cs typeface="Times New Roman"/>
                <a:sym typeface="Times New Roman"/>
              </a:rPr>
              <a:t>9%</a:t>
            </a:r>
            <a:endParaRPr sz="3600">
              <a:solidFill>
                <a:srgbClr val="434343"/>
              </a:solidFill>
              <a:latin typeface="Times New Roman"/>
              <a:ea typeface="Times New Roman"/>
              <a:cs typeface="Times New Roman"/>
              <a:sym typeface="Times New Roman"/>
            </a:endParaRPr>
          </a:p>
          <a:p>
            <a:pPr indent="0" lvl="0" marL="0" rtl="0" algn="ctr">
              <a:spcBef>
                <a:spcPts val="0"/>
              </a:spcBef>
              <a:spcAft>
                <a:spcPts val="0"/>
              </a:spcAft>
              <a:buNone/>
            </a:pPr>
            <a:r>
              <a:rPr lang="en" sz="2500">
                <a:solidFill>
                  <a:srgbClr val="434343"/>
                </a:solidFill>
                <a:latin typeface="Times New Roman"/>
                <a:ea typeface="Times New Roman"/>
                <a:cs typeface="Times New Roman"/>
                <a:sym typeface="Times New Roman"/>
              </a:rPr>
              <a:t>0.2 mmol/L</a:t>
            </a:r>
            <a:endParaRPr sz="2500">
              <a:solidFill>
                <a:srgbClr val="434343"/>
              </a:solidFill>
              <a:latin typeface="Times New Roman"/>
              <a:ea typeface="Times New Roman"/>
              <a:cs typeface="Times New Roman"/>
              <a:sym typeface="Times New Roman"/>
            </a:endParaRPr>
          </a:p>
        </p:txBody>
      </p:sp>
      <p:sp>
        <p:nvSpPr>
          <p:cNvPr id="144" name="Google Shape;144;p26"/>
          <p:cNvSpPr/>
          <p:nvPr/>
        </p:nvSpPr>
        <p:spPr>
          <a:xfrm rot="10800000">
            <a:off x="11205627" y="14546622"/>
            <a:ext cx="1693500" cy="1747500"/>
          </a:xfrm>
          <a:prstGeom prst="pie">
            <a:avLst>
              <a:gd fmla="val 9295012" name="adj1"/>
              <a:gd fmla="val 16221604" name="adj2"/>
            </a:avLst>
          </a:prstGeom>
          <a:solidFill>
            <a:srgbClr val="FECB5E">
              <a:alpha val="85100"/>
            </a:srgbClr>
          </a:solidFill>
          <a:ln>
            <a:noFill/>
          </a:ln>
        </p:spPr>
        <p:txBody>
          <a:bodyPr anchorCtr="0" anchor="ctr" bIns="232200" lIns="232200" spcFirstLastPara="1" rIns="232200" wrap="square" tIns="232200">
            <a:noAutofit/>
          </a:bodyPr>
          <a:lstStyle/>
          <a:p>
            <a:pPr indent="0" lvl="0" marL="0" rtl="0" algn="ctr">
              <a:spcBef>
                <a:spcPts val="0"/>
              </a:spcBef>
              <a:spcAft>
                <a:spcPts val="0"/>
              </a:spcAft>
              <a:buNone/>
            </a:pPr>
            <a:r>
              <a:t/>
            </a:r>
            <a:endParaRPr sz="3600"/>
          </a:p>
        </p:txBody>
      </p:sp>
      <p:sp>
        <p:nvSpPr>
          <p:cNvPr id="145" name="Google Shape;145;p26"/>
          <p:cNvSpPr txBox="1"/>
          <p:nvPr/>
        </p:nvSpPr>
        <p:spPr>
          <a:xfrm>
            <a:off x="283688" y="16183759"/>
            <a:ext cx="4363800" cy="1254300"/>
          </a:xfrm>
          <a:prstGeom prst="rect">
            <a:avLst/>
          </a:prstGeom>
          <a:noFill/>
          <a:ln>
            <a:noFill/>
          </a:ln>
        </p:spPr>
        <p:txBody>
          <a:bodyPr anchorCtr="0" anchor="t" bIns="232200" lIns="232200" spcFirstLastPara="1" rIns="232200" wrap="square" tIns="232200">
            <a:noAutofit/>
          </a:bodyPr>
          <a:lstStyle/>
          <a:p>
            <a:pPr indent="0" lvl="0" marL="0" rtl="0" algn="ctr">
              <a:spcBef>
                <a:spcPts val="0"/>
              </a:spcBef>
              <a:spcAft>
                <a:spcPts val="0"/>
              </a:spcAft>
              <a:buNone/>
            </a:pPr>
            <a:r>
              <a:rPr lang="en" sz="3000">
                <a:latin typeface="Times New Roman"/>
                <a:ea typeface="Times New Roman"/>
                <a:cs typeface="Times New Roman"/>
                <a:sym typeface="Times New Roman"/>
              </a:rPr>
              <a:t>Ionized </a:t>
            </a:r>
            <a:r>
              <a:rPr lang="en" sz="3000">
                <a:solidFill>
                  <a:schemeClr val="dk1"/>
                </a:solidFill>
                <a:latin typeface="Times New Roman"/>
                <a:ea typeface="Times New Roman"/>
                <a:cs typeface="Times New Roman"/>
                <a:sym typeface="Times New Roman"/>
              </a:rPr>
              <a:t>Ca</a:t>
            </a:r>
            <a:r>
              <a:rPr baseline="30000" lang="en" sz="3000">
                <a:solidFill>
                  <a:schemeClr val="dk1"/>
                </a:solidFill>
                <a:latin typeface="Times New Roman"/>
                <a:ea typeface="Times New Roman"/>
                <a:cs typeface="Times New Roman"/>
                <a:sym typeface="Times New Roman"/>
              </a:rPr>
              <a:t>2+</a:t>
            </a:r>
            <a:endParaRPr baseline="30000" sz="3000">
              <a:solidFill>
                <a:schemeClr val="dk1"/>
              </a:solidFill>
              <a:latin typeface="Times New Roman"/>
              <a:ea typeface="Times New Roman"/>
              <a:cs typeface="Times New Roman"/>
              <a:sym typeface="Times New Roman"/>
            </a:endParaRPr>
          </a:p>
          <a:p>
            <a:pPr indent="0" lvl="0" marL="0" rtl="0" algn="ctr">
              <a:spcBef>
                <a:spcPts val="0"/>
              </a:spcBef>
              <a:spcAft>
                <a:spcPts val="0"/>
              </a:spcAft>
              <a:buNone/>
            </a:pPr>
            <a:r>
              <a:rPr lang="en" sz="2500">
                <a:latin typeface="Times New Roman"/>
                <a:ea typeface="Times New Roman"/>
                <a:cs typeface="Times New Roman"/>
                <a:sym typeface="Times New Roman"/>
              </a:rPr>
              <a:t>(Diffusible </a:t>
            </a:r>
            <a:r>
              <a:rPr lang="en" sz="2500">
                <a:solidFill>
                  <a:srgbClr val="8E7CC3"/>
                </a:solidFill>
                <a:latin typeface="Times New Roman"/>
                <a:ea typeface="Times New Roman"/>
                <a:cs typeface="Times New Roman"/>
                <a:sym typeface="Times New Roman"/>
              </a:rPr>
              <a:t>and is the physiologically active form</a:t>
            </a:r>
            <a:r>
              <a:rPr lang="en" sz="2500">
                <a:latin typeface="Times New Roman"/>
                <a:ea typeface="Times New Roman"/>
                <a:cs typeface="Times New Roman"/>
                <a:sym typeface="Times New Roman"/>
              </a:rPr>
              <a:t>)</a:t>
            </a:r>
            <a:r>
              <a:rPr lang="en" sz="3000">
                <a:latin typeface="Times New Roman"/>
                <a:ea typeface="Times New Roman"/>
                <a:cs typeface="Times New Roman"/>
                <a:sym typeface="Times New Roman"/>
              </a:rPr>
              <a:t> </a:t>
            </a:r>
            <a:endParaRPr sz="3000">
              <a:latin typeface="Times New Roman"/>
              <a:ea typeface="Times New Roman"/>
              <a:cs typeface="Times New Roman"/>
              <a:sym typeface="Times New Roman"/>
            </a:endParaRPr>
          </a:p>
        </p:txBody>
      </p:sp>
      <p:sp>
        <p:nvSpPr>
          <p:cNvPr id="146" name="Google Shape;146;p26"/>
          <p:cNvSpPr txBox="1"/>
          <p:nvPr/>
        </p:nvSpPr>
        <p:spPr>
          <a:xfrm>
            <a:off x="5532670" y="16093073"/>
            <a:ext cx="3527400" cy="1254300"/>
          </a:xfrm>
          <a:prstGeom prst="rect">
            <a:avLst/>
          </a:prstGeom>
          <a:noFill/>
          <a:ln>
            <a:noFill/>
          </a:ln>
        </p:spPr>
        <p:txBody>
          <a:bodyPr anchorCtr="0" anchor="t" bIns="232200" lIns="232200" spcFirstLastPara="1" rIns="232200" wrap="square" tIns="232200">
            <a:noAutofit/>
          </a:bodyPr>
          <a:lstStyle/>
          <a:p>
            <a:pPr indent="0" lvl="0" marL="0" rtl="0" algn="ctr">
              <a:spcBef>
                <a:spcPts val="0"/>
              </a:spcBef>
              <a:spcAft>
                <a:spcPts val="0"/>
              </a:spcAft>
              <a:buNone/>
            </a:pPr>
            <a:r>
              <a:rPr lang="en" sz="3000">
                <a:solidFill>
                  <a:schemeClr val="dk1"/>
                </a:solidFill>
                <a:latin typeface="Times New Roman"/>
                <a:ea typeface="Times New Roman"/>
                <a:cs typeface="Times New Roman"/>
                <a:sym typeface="Times New Roman"/>
              </a:rPr>
              <a:t>Ca</a:t>
            </a:r>
            <a:r>
              <a:rPr baseline="30000" lang="en" sz="3000">
                <a:solidFill>
                  <a:schemeClr val="dk1"/>
                </a:solidFill>
                <a:latin typeface="Times New Roman"/>
                <a:ea typeface="Times New Roman"/>
                <a:cs typeface="Times New Roman"/>
                <a:sym typeface="Times New Roman"/>
              </a:rPr>
              <a:t>2+</a:t>
            </a:r>
            <a:r>
              <a:rPr lang="en" sz="3000">
                <a:latin typeface="Times New Roman"/>
                <a:ea typeface="Times New Roman"/>
                <a:cs typeface="Times New Roman"/>
                <a:sym typeface="Times New Roman"/>
              </a:rPr>
              <a:t> complexed to anions</a:t>
            </a:r>
            <a:endParaRPr sz="3000">
              <a:latin typeface="Times New Roman"/>
              <a:ea typeface="Times New Roman"/>
              <a:cs typeface="Times New Roman"/>
              <a:sym typeface="Times New Roman"/>
            </a:endParaRPr>
          </a:p>
          <a:p>
            <a:pPr indent="0" lvl="0" marL="0" rtl="0" algn="ctr">
              <a:spcBef>
                <a:spcPts val="0"/>
              </a:spcBef>
              <a:spcAft>
                <a:spcPts val="0"/>
              </a:spcAft>
              <a:buNone/>
            </a:pPr>
            <a:r>
              <a:rPr lang="en" sz="3000">
                <a:latin typeface="Times New Roman"/>
                <a:ea typeface="Times New Roman"/>
                <a:cs typeface="Times New Roman"/>
                <a:sym typeface="Times New Roman"/>
              </a:rPr>
              <a:t>(Diffusible)</a:t>
            </a:r>
            <a:endParaRPr sz="3000">
              <a:latin typeface="Times New Roman"/>
              <a:ea typeface="Times New Roman"/>
              <a:cs typeface="Times New Roman"/>
              <a:sym typeface="Times New Roman"/>
            </a:endParaRPr>
          </a:p>
        </p:txBody>
      </p:sp>
      <p:sp>
        <p:nvSpPr>
          <p:cNvPr id="147" name="Google Shape;147;p26"/>
          <p:cNvSpPr txBox="1"/>
          <p:nvPr/>
        </p:nvSpPr>
        <p:spPr>
          <a:xfrm>
            <a:off x="10288744" y="16093073"/>
            <a:ext cx="3527400" cy="1254300"/>
          </a:xfrm>
          <a:prstGeom prst="rect">
            <a:avLst/>
          </a:prstGeom>
          <a:noFill/>
          <a:ln>
            <a:noFill/>
          </a:ln>
        </p:spPr>
        <p:txBody>
          <a:bodyPr anchorCtr="0" anchor="t" bIns="232200" lIns="232200" spcFirstLastPara="1" rIns="232200" wrap="square" tIns="232200">
            <a:noAutofit/>
          </a:bodyPr>
          <a:lstStyle/>
          <a:p>
            <a:pPr indent="0" lvl="0" marL="0" rtl="0" algn="ctr">
              <a:spcBef>
                <a:spcPts val="0"/>
              </a:spcBef>
              <a:spcAft>
                <a:spcPts val="0"/>
              </a:spcAft>
              <a:buNone/>
            </a:pPr>
            <a:r>
              <a:rPr lang="en" sz="3000">
                <a:solidFill>
                  <a:schemeClr val="dk1"/>
                </a:solidFill>
                <a:latin typeface="Times New Roman"/>
                <a:ea typeface="Times New Roman"/>
                <a:cs typeface="Times New Roman"/>
                <a:sym typeface="Times New Roman"/>
              </a:rPr>
              <a:t>Protein-bound Ca</a:t>
            </a:r>
            <a:r>
              <a:rPr baseline="30000" lang="en" sz="3000">
                <a:solidFill>
                  <a:schemeClr val="dk1"/>
                </a:solidFill>
                <a:latin typeface="Times New Roman"/>
                <a:ea typeface="Times New Roman"/>
                <a:cs typeface="Times New Roman"/>
                <a:sym typeface="Times New Roman"/>
              </a:rPr>
              <a:t>2+</a:t>
            </a:r>
            <a:endParaRPr baseline="30000" sz="3000">
              <a:solidFill>
                <a:schemeClr val="dk1"/>
              </a:solidFill>
              <a:latin typeface="Times New Roman"/>
              <a:ea typeface="Times New Roman"/>
              <a:cs typeface="Times New Roman"/>
              <a:sym typeface="Times New Roman"/>
            </a:endParaRPr>
          </a:p>
          <a:p>
            <a:pPr indent="0" lvl="0" marL="0" rtl="0" algn="ctr">
              <a:spcBef>
                <a:spcPts val="0"/>
              </a:spcBef>
              <a:spcAft>
                <a:spcPts val="0"/>
              </a:spcAft>
              <a:buNone/>
            </a:pPr>
            <a:r>
              <a:rPr lang="en" sz="3000">
                <a:latin typeface="Times New Roman"/>
                <a:ea typeface="Times New Roman"/>
                <a:cs typeface="Times New Roman"/>
                <a:sym typeface="Times New Roman"/>
              </a:rPr>
              <a:t>(Non diffusible) </a:t>
            </a:r>
            <a:endParaRPr sz="3000">
              <a:latin typeface="Times New Roman"/>
              <a:ea typeface="Times New Roman"/>
              <a:cs typeface="Times New Roman"/>
              <a:sym typeface="Times New Roman"/>
            </a:endParaRPr>
          </a:p>
        </p:txBody>
      </p:sp>
      <p:grpSp>
        <p:nvGrpSpPr>
          <p:cNvPr id="148" name="Google Shape;148;p26"/>
          <p:cNvGrpSpPr/>
          <p:nvPr/>
        </p:nvGrpSpPr>
        <p:grpSpPr>
          <a:xfrm>
            <a:off x="2944482" y="5924173"/>
            <a:ext cx="1891755" cy="3581744"/>
            <a:chOff x="2457150" y="238100"/>
            <a:chExt cx="2704825" cy="5238000"/>
          </a:xfrm>
        </p:grpSpPr>
        <p:sp>
          <p:nvSpPr>
            <p:cNvPr id="149" name="Google Shape;149;p26"/>
            <p:cNvSpPr/>
            <p:nvPr/>
          </p:nvSpPr>
          <p:spPr>
            <a:xfrm>
              <a:off x="2457150" y="238100"/>
              <a:ext cx="2704825" cy="5238000"/>
            </a:xfrm>
            <a:custGeom>
              <a:rect b="b" l="l" r="r" t="t"/>
              <a:pathLst>
                <a:path extrusionOk="0" h="209520" w="108193">
                  <a:moveTo>
                    <a:pt x="51982" y="1"/>
                  </a:moveTo>
                  <a:cubicBezTo>
                    <a:pt x="43639" y="1"/>
                    <a:pt x="37586" y="5469"/>
                    <a:pt x="34797" y="12468"/>
                  </a:cubicBezTo>
                  <a:lnTo>
                    <a:pt x="34797" y="12469"/>
                  </a:lnTo>
                  <a:cubicBezTo>
                    <a:pt x="34240" y="13868"/>
                    <a:pt x="33816" y="15316"/>
                    <a:pt x="33529" y="16794"/>
                  </a:cubicBezTo>
                  <a:cubicBezTo>
                    <a:pt x="32398" y="20080"/>
                    <a:pt x="30448" y="24693"/>
                    <a:pt x="27438" y="28644"/>
                  </a:cubicBezTo>
                  <a:cubicBezTo>
                    <a:pt x="27031" y="29178"/>
                    <a:pt x="27039" y="29922"/>
                    <a:pt x="27448" y="30453"/>
                  </a:cubicBezTo>
                  <a:cubicBezTo>
                    <a:pt x="28090" y="31286"/>
                    <a:pt x="29105" y="32424"/>
                    <a:pt x="30120" y="32848"/>
                  </a:cubicBezTo>
                  <a:cubicBezTo>
                    <a:pt x="31797" y="33546"/>
                    <a:pt x="28931" y="35747"/>
                    <a:pt x="29316" y="36411"/>
                  </a:cubicBezTo>
                  <a:cubicBezTo>
                    <a:pt x="29701" y="37075"/>
                    <a:pt x="30781" y="37354"/>
                    <a:pt x="30781" y="37354"/>
                  </a:cubicBezTo>
                  <a:cubicBezTo>
                    <a:pt x="30781" y="37354"/>
                    <a:pt x="28931" y="38193"/>
                    <a:pt x="29456" y="39101"/>
                  </a:cubicBezTo>
                  <a:cubicBezTo>
                    <a:pt x="29980" y="40009"/>
                    <a:pt x="31112" y="39854"/>
                    <a:pt x="30781" y="41302"/>
                  </a:cubicBezTo>
                  <a:cubicBezTo>
                    <a:pt x="29569" y="46605"/>
                    <a:pt x="33829" y="47896"/>
                    <a:pt x="37826" y="47896"/>
                  </a:cubicBezTo>
                  <a:cubicBezTo>
                    <a:pt x="39675" y="47896"/>
                    <a:pt x="41468" y="47620"/>
                    <a:pt x="42636" y="47337"/>
                  </a:cubicBezTo>
                  <a:cubicBezTo>
                    <a:pt x="42658" y="47332"/>
                    <a:pt x="42679" y="47329"/>
                    <a:pt x="42700" y="47329"/>
                  </a:cubicBezTo>
                  <a:cubicBezTo>
                    <a:pt x="42860" y="47329"/>
                    <a:pt x="42996" y="47462"/>
                    <a:pt x="42996" y="47462"/>
                  </a:cubicBezTo>
                  <a:cubicBezTo>
                    <a:pt x="42996" y="51595"/>
                    <a:pt x="40532" y="55332"/>
                    <a:pt x="36733" y="56960"/>
                  </a:cubicBezTo>
                  <a:lnTo>
                    <a:pt x="15060" y="66248"/>
                  </a:lnTo>
                  <a:cubicBezTo>
                    <a:pt x="9820" y="68494"/>
                    <a:pt x="6349" y="73566"/>
                    <a:pt x="6155" y="79263"/>
                  </a:cubicBezTo>
                  <a:lnTo>
                    <a:pt x="4260" y="134686"/>
                  </a:lnTo>
                  <a:cubicBezTo>
                    <a:pt x="4247" y="135084"/>
                    <a:pt x="4190" y="135479"/>
                    <a:pt x="4092" y="135864"/>
                  </a:cubicBezTo>
                  <a:cubicBezTo>
                    <a:pt x="3329" y="138803"/>
                    <a:pt x="0" y="153820"/>
                    <a:pt x="4065" y="179001"/>
                  </a:cubicBezTo>
                  <a:cubicBezTo>
                    <a:pt x="4178" y="179695"/>
                    <a:pt x="4177" y="180404"/>
                    <a:pt x="4063" y="181098"/>
                  </a:cubicBezTo>
                  <a:lnTo>
                    <a:pt x="1965" y="193648"/>
                  </a:lnTo>
                  <a:cubicBezTo>
                    <a:pt x="1655" y="195497"/>
                    <a:pt x="2082" y="197393"/>
                    <a:pt x="3154" y="198931"/>
                  </a:cubicBezTo>
                  <a:cubicBezTo>
                    <a:pt x="5785" y="202701"/>
                    <a:pt x="10783" y="209519"/>
                    <a:pt x="12500" y="209519"/>
                  </a:cubicBezTo>
                  <a:cubicBezTo>
                    <a:pt x="12561" y="209519"/>
                    <a:pt x="12617" y="209511"/>
                    <a:pt x="12669" y="209493"/>
                  </a:cubicBezTo>
                  <a:cubicBezTo>
                    <a:pt x="14766" y="208794"/>
                    <a:pt x="8477" y="197056"/>
                    <a:pt x="9316" y="194401"/>
                  </a:cubicBezTo>
                  <a:cubicBezTo>
                    <a:pt x="9651" y="193340"/>
                    <a:pt x="10074" y="192502"/>
                    <a:pt x="10463" y="191879"/>
                  </a:cubicBezTo>
                  <a:cubicBezTo>
                    <a:pt x="10582" y="191688"/>
                    <a:pt x="10768" y="191602"/>
                    <a:pt x="10952" y="191602"/>
                  </a:cubicBezTo>
                  <a:cubicBezTo>
                    <a:pt x="11253" y="191602"/>
                    <a:pt x="11551" y="191830"/>
                    <a:pt x="11551" y="192196"/>
                  </a:cubicBezTo>
                  <a:lnTo>
                    <a:pt x="11551" y="197242"/>
                  </a:lnTo>
                  <a:cubicBezTo>
                    <a:pt x="11551" y="198815"/>
                    <a:pt x="12117" y="200358"/>
                    <a:pt x="13218" y="201482"/>
                  </a:cubicBezTo>
                  <a:cubicBezTo>
                    <a:pt x="13410" y="201679"/>
                    <a:pt x="13605" y="201843"/>
                    <a:pt x="13788" y="201947"/>
                  </a:cubicBezTo>
                  <a:cubicBezTo>
                    <a:pt x="13825" y="201969"/>
                    <a:pt x="13862" y="201979"/>
                    <a:pt x="13898" y="201979"/>
                  </a:cubicBezTo>
                  <a:cubicBezTo>
                    <a:pt x="14829" y="201979"/>
                    <a:pt x="15610" y="195223"/>
                    <a:pt x="15745" y="187693"/>
                  </a:cubicBezTo>
                  <a:cubicBezTo>
                    <a:pt x="15884" y="179867"/>
                    <a:pt x="11831" y="181544"/>
                    <a:pt x="14207" y="176233"/>
                  </a:cubicBezTo>
                  <a:cubicBezTo>
                    <a:pt x="16528" y="171045"/>
                    <a:pt x="20716" y="148115"/>
                    <a:pt x="18302" y="136246"/>
                  </a:cubicBezTo>
                  <a:cubicBezTo>
                    <a:pt x="18182" y="135660"/>
                    <a:pt x="18182" y="135057"/>
                    <a:pt x="18282" y="134468"/>
                  </a:cubicBezTo>
                  <a:lnTo>
                    <a:pt x="22871" y="107195"/>
                  </a:lnTo>
                  <a:cubicBezTo>
                    <a:pt x="22871" y="107195"/>
                    <a:pt x="29300" y="132072"/>
                    <a:pt x="27903" y="144230"/>
                  </a:cubicBezTo>
                  <a:cubicBezTo>
                    <a:pt x="26505" y="156388"/>
                    <a:pt x="18819" y="197755"/>
                    <a:pt x="20775" y="207957"/>
                  </a:cubicBezTo>
                  <a:lnTo>
                    <a:pt x="48586" y="207957"/>
                  </a:lnTo>
                  <a:lnTo>
                    <a:pt x="49862" y="198007"/>
                  </a:lnTo>
                  <a:cubicBezTo>
                    <a:pt x="51455" y="198440"/>
                    <a:pt x="52769" y="198604"/>
                    <a:pt x="53845" y="198604"/>
                  </a:cubicBezTo>
                  <a:cubicBezTo>
                    <a:pt x="53931" y="198604"/>
                    <a:pt x="54014" y="198603"/>
                    <a:pt x="54097" y="198601"/>
                  </a:cubicBezTo>
                  <a:cubicBezTo>
                    <a:pt x="54179" y="198603"/>
                    <a:pt x="54262" y="198604"/>
                    <a:pt x="54347" y="198604"/>
                  </a:cubicBezTo>
                  <a:cubicBezTo>
                    <a:pt x="55423" y="198604"/>
                    <a:pt x="56738" y="198440"/>
                    <a:pt x="58331" y="198007"/>
                  </a:cubicBezTo>
                  <a:lnTo>
                    <a:pt x="59607" y="207957"/>
                  </a:lnTo>
                  <a:lnTo>
                    <a:pt x="87418" y="207957"/>
                  </a:lnTo>
                  <a:cubicBezTo>
                    <a:pt x="89374" y="197755"/>
                    <a:pt x="81688" y="156389"/>
                    <a:pt x="80290" y="144230"/>
                  </a:cubicBezTo>
                  <a:cubicBezTo>
                    <a:pt x="78893" y="132072"/>
                    <a:pt x="85322" y="107195"/>
                    <a:pt x="85322" y="107195"/>
                  </a:cubicBezTo>
                  <a:lnTo>
                    <a:pt x="89911" y="134467"/>
                  </a:lnTo>
                  <a:cubicBezTo>
                    <a:pt x="90011" y="135057"/>
                    <a:pt x="90010" y="135660"/>
                    <a:pt x="89891" y="136245"/>
                  </a:cubicBezTo>
                  <a:cubicBezTo>
                    <a:pt x="87476" y="148115"/>
                    <a:pt x="91665" y="171044"/>
                    <a:pt x="93986" y="176233"/>
                  </a:cubicBezTo>
                  <a:cubicBezTo>
                    <a:pt x="96361" y="181543"/>
                    <a:pt x="92309" y="179866"/>
                    <a:pt x="92449" y="187692"/>
                  </a:cubicBezTo>
                  <a:cubicBezTo>
                    <a:pt x="92583" y="195224"/>
                    <a:pt x="93365" y="201979"/>
                    <a:pt x="94295" y="201979"/>
                  </a:cubicBezTo>
                  <a:cubicBezTo>
                    <a:pt x="94331" y="201979"/>
                    <a:pt x="94368" y="201968"/>
                    <a:pt x="94405" y="201947"/>
                  </a:cubicBezTo>
                  <a:cubicBezTo>
                    <a:pt x="94588" y="201843"/>
                    <a:pt x="94781" y="201679"/>
                    <a:pt x="94975" y="201481"/>
                  </a:cubicBezTo>
                  <a:cubicBezTo>
                    <a:pt x="96075" y="200358"/>
                    <a:pt x="96641" y="198814"/>
                    <a:pt x="96641" y="197241"/>
                  </a:cubicBezTo>
                  <a:lnTo>
                    <a:pt x="96641" y="192195"/>
                  </a:lnTo>
                  <a:cubicBezTo>
                    <a:pt x="96641" y="191829"/>
                    <a:pt x="96939" y="191602"/>
                    <a:pt x="97239" y="191602"/>
                  </a:cubicBezTo>
                  <a:cubicBezTo>
                    <a:pt x="97424" y="191602"/>
                    <a:pt x="97610" y="191688"/>
                    <a:pt x="97729" y="191879"/>
                  </a:cubicBezTo>
                  <a:cubicBezTo>
                    <a:pt x="98118" y="192502"/>
                    <a:pt x="98542" y="193339"/>
                    <a:pt x="98878" y="194401"/>
                  </a:cubicBezTo>
                  <a:cubicBezTo>
                    <a:pt x="99716" y="197056"/>
                    <a:pt x="93427" y="208794"/>
                    <a:pt x="95523" y="209493"/>
                  </a:cubicBezTo>
                  <a:cubicBezTo>
                    <a:pt x="95575" y="209510"/>
                    <a:pt x="95631" y="209519"/>
                    <a:pt x="95692" y="209519"/>
                  </a:cubicBezTo>
                  <a:cubicBezTo>
                    <a:pt x="97409" y="209519"/>
                    <a:pt x="102408" y="202699"/>
                    <a:pt x="105039" y="198930"/>
                  </a:cubicBezTo>
                  <a:cubicBezTo>
                    <a:pt x="106111" y="197393"/>
                    <a:pt x="106538" y="195497"/>
                    <a:pt x="106227" y="193648"/>
                  </a:cubicBezTo>
                  <a:lnTo>
                    <a:pt x="104130" y="181099"/>
                  </a:lnTo>
                  <a:cubicBezTo>
                    <a:pt x="104015" y="180404"/>
                    <a:pt x="104015" y="179697"/>
                    <a:pt x="104127" y="179001"/>
                  </a:cubicBezTo>
                  <a:cubicBezTo>
                    <a:pt x="108193" y="153820"/>
                    <a:pt x="104864" y="138803"/>
                    <a:pt x="104101" y="135864"/>
                  </a:cubicBezTo>
                  <a:cubicBezTo>
                    <a:pt x="104002" y="135480"/>
                    <a:pt x="103945" y="135085"/>
                    <a:pt x="103933" y="134687"/>
                  </a:cubicBezTo>
                  <a:lnTo>
                    <a:pt x="102038" y="79263"/>
                  </a:lnTo>
                  <a:cubicBezTo>
                    <a:pt x="101844" y="73566"/>
                    <a:pt x="98373" y="68494"/>
                    <a:pt x="93133" y="66248"/>
                  </a:cubicBezTo>
                  <a:lnTo>
                    <a:pt x="71388" y="56928"/>
                  </a:lnTo>
                  <a:cubicBezTo>
                    <a:pt x="67631" y="55318"/>
                    <a:pt x="65197" y="51625"/>
                    <a:pt x="65197" y="47540"/>
                  </a:cubicBezTo>
                  <a:lnTo>
                    <a:pt x="65197" y="46849"/>
                  </a:lnTo>
                  <a:cubicBezTo>
                    <a:pt x="65197" y="42728"/>
                    <a:pt x="66698" y="38699"/>
                    <a:pt x="69578" y="35752"/>
                  </a:cubicBezTo>
                  <a:cubicBezTo>
                    <a:pt x="78265" y="26859"/>
                    <a:pt x="76324" y="9867"/>
                    <a:pt x="65951" y="3092"/>
                  </a:cubicBezTo>
                  <a:cubicBezTo>
                    <a:pt x="61688" y="307"/>
                    <a:pt x="57302" y="113"/>
                    <a:pt x="52404" y="5"/>
                  </a:cubicBezTo>
                  <a:cubicBezTo>
                    <a:pt x="52263" y="2"/>
                    <a:pt x="52122" y="1"/>
                    <a:pt x="51982" y="1"/>
                  </a:cubicBezTo>
                  <a:close/>
                </a:path>
              </a:pathLst>
            </a:custGeom>
            <a:solidFill>
              <a:srgbClr val="2D3847"/>
            </a:solidFill>
            <a:ln>
              <a:noFill/>
            </a:ln>
          </p:spPr>
          <p:txBody>
            <a:bodyPr anchorCtr="0" anchor="ctr" bIns="232200" lIns="232200" spcFirstLastPara="1" rIns="232200" wrap="square" tIns="232200">
              <a:noAutofit/>
            </a:bodyPr>
            <a:lstStyle/>
            <a:p>
              <a:pPr indent="0" lvl="0" marL="0" rtl="0" algn="l">
                <a:spcBef>
                  <a:spcPts val="0"/>
                </a:spcBef>
                <a:spcAft>
                  <a:spcPts val="0"/>
                </a:spcAft>
                <a:buNone/>
              </a:pPr>
              <a:r>
                <a:t/>
              </a:r>
              <a:endParaRPr/>
            </a:p>
          </p:txBody>
        </p:sp>
        <p:sp>
          <p:nvSpPr>
            <p:cNvPr id="150" name="Google Shape;150;p26"/>
            <p:cNvSpPr/>
            <p:nvPr/>
          </p:nvSpPr>
          <p:spPr>
            <a:xfrm>
              <a:off x="3427300" y="335375"/>
              <a:ext cx="882700" cy="686125"/>
            </a:xfrm>
            <a:custGeom>
              <a:rect b="b" l="l" r="r" t="t"/>
              <a:pathLst>
                <a:path extrusionOk="0" h="27445" w="35308">
                  <a:moveTo>
                    <a:pt x="7897" y="7705"/>
                  </a:moveTo>
                  <a:cubicBezTo>
                    <a:pt x="8122" y="7705"/>
                    <a:pt x="8326" y="7858"/>
                    <a:pt x="8380" y="8085"/>
                  </a:cubicBezTo>
                  <a:cubicBezTo>
                    <a:pt x="8418" y="8244"/>
                    <a:pt x="9293" y="11647"/>
                    <a:pt x="14761" y="11647"/>
                  </a:cubicBezTo>
                  <a:cubicBezTo>
                    <a:pt x="15071" y="11647"/>
                    <a:pt x="15396" y="11636"/>
                    <a:pt x="15736" y="11613"/>
                  </a:cubicBezTo>
                  <a:cubicBezTo>
                    <a:pt x="15745" y="11613"/>
                    <a:pt x="15754" y="11612"/>
                    <a:pt x="15763" y="11612"/>
                  </a:cubicBezTo>
                  <a:cubicBezTo>
                    <a:pt x="16029" y="11612"/>
                    <a:pt x="16246" y="11811"/>
                    <a:pt x="16264" y="12075"/>
                  </a:cubicBezTo>
                  <a:cubicBezTo>
                    <a:pt x="16283" y="12348"/>
                    <a:pt x="16077" y="12585"/>
                    <a:pt x="15804" y="12603"/>
                  </a:cubicBezTo>
                  <a:cubicBezTo>
                    <a:pt x="15449" y="12627"/>
                    <a:pt x="15108" y="12638"/>
                    <a:pt x="14782" y="12638"/>
                  </a:cubicBezTo>
                  <a:cubicBezTo>
                    <a:pt x="12941" y="12638"/>
                    <a:pt x="11559" y="12270"/>
                    <a:pt x="10510" y="11754"/>
                  </a:cubicBezTo>
                  <a:cubicBezTo>
                    <a:pt x="10495" y="11751"/>
                    <a:pt x="10479" y="11754"/>
                    <a:pt x="10464" y="11748"/>
                  </a:cubicBezTo>
                  <a:cubicBezTo>
                    <a:pt x="10430" y="11738"/>
                    <a:pt x="10148" y="11653"/>
                    <a:pt x="9730" y="11653"/>
                  </a:cubicBezTo>
                  <a:cubicBezTo>
                    <a:pt x="8924" y="11653"/>
                    <a:pt x="7615" y="11970"/>
                    <a:pt x="6605" y="13751"/>
                  </a:cubicBezTo>
                  <a:cubicBezTo>
                    <a:pt x="6517" y="13906"/>
                    <a:pt x="6354" y="14002"/>
                    <a:pt x="6176" y="14002"/>
                  </a:cubicBezTo>
                  <a:cubicBezTo>
                    <a:pt x="6175" y="14002"/>
                    <a:pt x="6174" y="14002"/>
                    <a:pt x="6173" y="14002"/>
                  </a:cubicBezTo>
                  <a:cubicBezTo>
                    <a:pt x="6088" y="14002"/>
                    <a:pt x="6002" y="13980"/>
                    <a:pt x="5928" y="13937"/>
                  </a:cubicBezTo>
                  <a:cubicBezTo>
                    <a:pt x="5690" y="13802"/>
                    <a:pt x="5606" y="13500"/>
                    <a:pt x="5742" y="13262"/>
                  </a:cubicBezTo>
                  <a:cubicBezTo>
                    <a:pt x="6723" y="11531"/>
                    <a:pt x="7984" y="10919"/>
                    <a:pt x="8998" y="10739"/>
                  </a:cubicBezTo>
                  <a:cubicBezTo>
                    <a:pt x="7731" y="9585"/>
                    <a:pt x="7418" y="8328"/>
                    <a:pt x="7413" y="8303"/>
                  </a:cubicBezTo>
                  <a:cubicBezTo>
                    <a:pt x="7357" y="8038"/>
                    <a:pt x="7524" y="7777"/>
                    <a:pt x="7788" y="7717"/>
                  </a:cubicBezTo>
                  <a:cubicBezTo>
                    <a:pt x="7825" y="7709"/>
                    <a:pt x="7861" y="7705"/>
                    <a:pt x="7897" y="7705"/>
                  </a:cubicBezTo>
                  <a:close/>
                  <a:moveTo>
                    <a:pt x="20399" y="6816"/>
                  </a:moveTo>
                  <a:cubicBezTo>
                    <a:pt x="20520" y="6816"/>
                    <a:pt x="20641" y="6860"/>
                    <a:pt x="20737" y="6949"/>
                  </a:cubicBezTo>
                  <a:cubicBezTo>
                    <a:pt x="20936" y="7135"/>
                    <a:pt x="20948" y="7445"/>
                    <a:pt x="20765" y="7647"/>
                  </a:cubicBezTo>
                  <a:cubicBezTo>
                    <a:pt x="20735" y="7680"/>
                    <a:pt x="20163" y="8330"/>
                    <a:pt x="20285" y="9376"/>
                  </a:cubicBezTo>
                  <a:cubicBezTo>
                    <a:pt x="20426" y="10578"/>
                    <a:pt x="21451" y="11865"/>
                    <a:pt x="23249" y="13096"/>
                  </a:cubicBezTo>
                  <a:cubicBezTo>
                    <a:pt x="23474" y="13252"/>
                    <a:pt x="23531" y="13561"/>
                    <a:pt x="23376" y="13787"/>
                  </a:cubicBezTo>
                  <a:lnTo>
                    <a:pt x="23377" y="13787"/>
                  </a:lnTo>
                  <a:cubicBezTo>
                    <a:pt x="23280" y="13927"/>
                    <a:pt x="23125" y="14002"/>
                    <a:pt x="22967" y="14002"/>
                  </a:cubicBezTo>
                  <a:cubicBezTo>
                    <a:pt x="22870" y="14002"/>
                    <a:pt x="22772" y="13974"/>
                    <a:pt x="22687" y="13915"/>
                  </a:cubicBezTo>
                  <a:cubicBezTo>
                    <a:pt x="22286" y="13640"/>
                    <a:pt x="21901" y="13343"/>
                    <a:pt x="21532" y="13027"/>
                  </a:cubicBezTo>
                  <a:cubicBezTo>
                    <a:pt x="20962" y="13046"/>
                    <a:pt x="19012" y="13194"/>
                    <a:pt x="17953" y="14275"/>
                  </a:cubicBezTo>
                  <a:cubicBezTo>
                    <a:pt x="17458" y="14780"/>
                    <a:pt x="17230" y="15414"/>
                    <a:pt x="17258" y="16211"/>
                  </a:cubicBezTo>
                  <a:cubicBezTo>
                    <a:pt x="17266" y="16484"/>
                    <a:pt x="17053" y="16715"/>
                    <a:pt x="16779" y="16723"/>
                  </a:cubicBezTo>
                  <a:lnTo>
                    <a:pt x="16761" y="16723"/>
                  </a:lnTo>
                  <a:cubicBezTo>
                    <a:pt x="16494" y="16723"/>
                    <a:pt x="16274" y="16512"/>
                    <a:pt x="16265" y="16244"/>
                  </a:cubicBezTo>
                  <a:cubicBezTo>
                    <a:pt x="16229" y="15175"/>
                    <a:pt x="16560" y="14278"/>
                    <a:pt x="17248" y="13577"/>
                  </a:cubicBezTo>
                  <a:cubicBezTo>
                    <a:pt x="18196" y="12611"/>
                    <a:pt x="19616" y="12250"/>
                    <a:pt x="20601" y="12113"/>
                  </a:cubicBezTo>
                  <a:cubicBezTo>
                    <a:pt x="19836" y="11245"/>
                    <a:pt x="19394" y="10359"/>
                    <a:pt x="19296" y="9462"/>
                  </a:cubicBezTo>
                  <a:cubicBezTo>
                    <a:pt x="19132" y="7957"/>
                    <a:pt x="20002" y="7009"/>
                    <a:pt x="20039" y="6970"/>
                  </a:cubicBezTo>
                  <a:cubicBezTo>
                    <a:pt x="20137" y="6868"/>
                    <a:pt x="20268" y="6816"/>
                    <a:pt x="20399" y="6816"/>
                  </a:cubicBezTo>
                  <a:close/>
                  <a:moveTo>
                    <a:pt x="12748" y="0"/>
                  </a:moveTo>
                  <a:cubicBezTo>
                    <a:pt x="10923" y="0"/>
                    <a:pt x="9154" y="1506"/>
                    <a:pt x="9154" y="1506"/>
                  </a:cubicBezTo>
                  <a:cubicBezTo>
                    <a:pt x="8846" y="1441"/>
                    <a:pt x="8556" y="1411"/>
                    <a:pt x="8282" y="1411"/>
                  </a:cubicBezTo>
                  <a:cubicBezTo>
                    <a:pt x="6845" y="1411"/>
                    <a:pt x="5876" y="2229"/>
                    <a:pt x="5287" y="2977"/>
                  </a:cubicBezTo>
                  <a:cubicBezTo>
                    <a:pt x="5818" y="3499"/>
                    <a:pt x="6580" y="4189"/>
                    <a:pt x="7287" y="4607"/>
                  </a:cubicBezTo>
                  <a:cubicBezTo>
                    <a:pt x="7513" y="4751"/>
                    <a:pt x="7585" y="5048"/>
                    <a:pt x="7449" y="5279"/>
                  </a:cubicBezTo>
                  <a:cubicBezTo>
                    <a:pt x="7356" y="5435"/>
                    <a:pt x="7191" y="5523"/>
                    <a:pt x="7021" y="5523"/>
                  </a:cubicBezTo>
                  <a:cubicBezTo>
                    <a:pt x="6940" y="5523"/>
                    <a:pt x="6858" y="5503"/>
                    <a:pt x="6782" y="5461"/>
                  </a:cubicBezTo>
                  <a:cubicBezTo>
                    <a:pt x="6051" y="5028"/>
                    <a:pt x="5296" y="4364"/>
                    <a:pt x="4736" y="3826"/>
                  </a:cubicBezTo>
                  <a:cubicBezTo>
                    <a:pt x="4624" y="4041"/>
                    <a:pt x="4566" y="4184"/>
                    <a:pt x="4566" y="4184"/>
                  </a:cubicBezTo>
                  <a:cubicBezTo>
                    <a:pt x="1982" y="5394"/>
                    <a:pt x="1864" y="6993"/>
                    <a:pt x="2202" y="8101"/>
                  </a:cubicBezTo>
                  <a:cubicBezTo>
                    <a:pt x="2404" y="8030"/>
                    <a:pt x="2616" y="7995"/>
                    <a:pt x="2828" y="7995"/>
                  </a:cubicBezTo>
                  <a:cubicBezTo>
                    <a:pt x="2901" y="7995"/>
                    <a:pt x="2974" y="7999"/>
                    <a:pt x="3046" y="8007"/>
                  </a:cubicBezTo>
                  <a:cubicBezTo>
                    <a:pt x="3737" y="8086"/>
                    <a:pt x="4388" y="8517"/>
                    <a:pt x="4983" y="9290"/>
                  </a:cubicBezTo>
                  <a:cubicBezTo>
                    <a:pt x="5153" y="9507"/>
                    <a:pt x="5113" y="9822"/>
                    <a:pt x="4894" y="9990"/>
                  </a:cubicBezTo>
                  <a:cubicBezTo>
                    <a:pt x="4804" y="10059"/>
                    <a:pt x="4698" y="10093"/>
                    <a:pt x="4593" y="10093"/>
                  </a:cubicBezTo>
                  <a:cubicBezTo>
                    <a:pt x="4442" y="10093"/>
                    <a:pt x="4293" y="10024"/>
                    <a:pt x="4196" y="9895"/>
                  </a:cubicBezTo>
                  <a:cubicBezTo>
                    <a:pt x="3635" y="9166"/>
                    <a:pt x="3153" y="8989"/>
                    <a:pt x="2817" y="8989"/>
                  </a:cubicBezTo>
                  <a:cubicBezTo>
                    <a:pt x="2743" y="8989"/>
                    <a:pt x="2675" y="8997"/>
                    <a:pt x="2616" y="9011"/>
                  </a:cubicBezTo>
                  <a:cubicBezTo>
                    <a:pt x="2698" y="9147"/>
                    <a:pt x="2789" y="9278"/>
                    <a:pt x="2889" y="9401"/>
                  </a:cubicBezTo>
                  <a:cubicBezTo>
                    <a:pt x="0" y="11544"/>
                    <a:pt x="2516" y="14805"/>
                    <a:pt x="2516" y="14805"/>
                  </a:cubicBezTo>
                  <a:cubicBezTo>
                    <a:pt x="1854" y="17575"/>
                    <a:pt x="3173" y="18706"/>
                    <a:pt x="4191" y="19162"/>
                  </a:cubicBezTo>
                  <a:cubicBezTo>
                    <a:pt x="4242" y="19091"/>
                    <a:pt x="4305" y="19028"/>
                    <a:pt x="4391" y="18990"/>
                  </a:cubicBezTo>
                  <a:cubicBezTo>
                    <a:pt x="4424" y="18975"/>
                    <a:pt x="4992" y="18710"/>
                    <a:pt x="5213" y="18054"/>
                  </a:cubicBezTo>
                  <a:cubicBezTo>
                    <a:pt x="5418" y="17448"/>
                    <a:pt x="5273" y="16684"/>
                    <a:pt x="4782" y="15783"/>
                  </a:cubicBezTo>
                  <a:cubicBezTo>
                    <a:pt x="4651" y="15542"/>
                    <a:pt x="4739" y="15241"/>
                    <a:pt x="4981" y="15110"/>
                  </a:cubicBezTo>
                  <a:cubicBezTo>
                    <a:pt x="5056" y="15069"/>
                    <a:pt x="5137" y="15049"/>
                    <a:pt x="5217" y="15049"/>
                  </a:cubicBezTo>
                  <a:cubicBezTo>
                    <a:pt x="5393" y="15049"/>
                    <a:pt x="5563" y="15143"/>
                    <a:pt x="5653" y="15308"/>
                  </a:cubicBezTo>
                  <a:cubicBezTo>
                    <a:pt x="5917" y="15793"/>
                    <a:pt x="6095" y="16255"/>
                    <a:pt x="6197" y="16694"/>
                  </a:cubicBezTo>
                  <a:cubicBezTo>
                    <a:pt x="6986" y="16292"/>
                    <a:pt x="8395" y="15728"/>
                    <a:pt x="10102" y="15728"/>
                  </a:cubicBezTo>
                  <a:cubicBezTo>
                    <a:pt x="10831" y="15728"/>
                    <a:pt x="11615" y="15831"/>
                    <a:pt x="12428" y="16094"/>
                  </a:cubicBezTo>
                  <a:cubicBezTo>
                    <a:pt x="12689" y="16180"/>
                    <a:pt x="12831" y="16459"/>
                    <a:pt x="12747" y="16720"/>
                  </a:cubicBezTo>
                  <a:cubicBezTo>
                    <a:pt x="12679" y="16929"/>
                    <a:pt x="12485" y="17063"/>
                    <a:pt x="12275" y="17063"/>
                  </a:cubicBezTo>
                  <a:cubicBezTo>
                    <a:pt x="12225" y="17063"/>
                    <a:pt x="12173" y="17055"/>
                    <a:pt x="12122" y="17039"/>
                  </a:cubicBezTo>
                  <a:cubicBezTo>
                    <a:pt x="11425" y="16813"/>
                    <a:pt x="10748" y="16725"/>
                    <a:pt x="10115" y="16725"/>
                  </a:cubicBezTo>
                  <a:cubicBezTo>
                    <a:pt x="8262" y="16725"/>
                    <a:pt x="6787" y="17483"/>
                    <a:pt x="6276" y="17782"/>
                  </a:cubicBezTo>
                  <a:cubicBezTo>
                    <a:pt x="6257" y="17991"/>
                    <a:pt x="6213" y="18195"/>
                    <a:pt x="6147" y="18394"/>
                  </a:cubicBezTo>
                  <a:cubicBezTo>
                    <a:pt x="5949" y="18962"/>
                    <a:pt x="5593" y="19341"/>
                    <a:pt x="5293" y="19580"/>
                  </a:cubicBezTo>
                  <a:cubicBezTo>
                    <a:pt x="6057" y="20833"/>
                    <a:pt x="7022" y="21139"/>
                    <a:pt x="7780" y="21139"/>
                  </a:cubicBezTo>
                  <a:cubicBezTo>
                    <a:pt x="8502" y="21139"/>
                    <a:pt x="9037" y="20862"/>
                    <a:pt x="9037" y="20862"/>
                  </a:cubicBezTo>
                  <a:cubicBezTo>
                    <a:pt x="9713" y="22177"/>
                    <a:pt x="10741" y="22584"/>
                    <a:pt x="11754" y="22584"/>
                  </a:cubicBezTo>
                  <a:cubicBezTo>
                    <a:pt x="13007" y="22584"/>
                    <a:pt x="14238" y="21962"/>
                    <a:pt x="14750" y="21668"/>
                  </a:cubicBezTo>
                  <a:cubicBezTo>
                    <a:pt x="14518" y="20008"/>
                    <a:pt x="13584" y="18872"/>
                    <a:pt x="13572" y="18858"/>
                  </a:cubicBezTo>
                  <a:cubicBezTo>
                    <a:pt x="13399" y="18648"/>
                    <a:pt x="13426" y="18337"/>
                    <a:pt x="13634" y="18161"/>
                  </a:cubicBezTo>
                  <a:cubicBezTo>
                    <a:pt x="13727" y="18083"/>
                    <a:pt x="13840" y="18044"/>
                    <a:pt x="13953" y="18044"/>
                  </a:cubicBezTo>
                  <a:cubicBezTo>
                    <a:pt x="14093" y="18044"/>
                    <a:pt x="14232" y="18103"/>
                    <a:pt x="14331" y="18218"/>
                  </a:cubicBezTo>
                  <a:cubicBezTo>
                    <a:pt x="14392" y="18290"/>
                    <a:pt x="15662" y="19824"/>
                    <a:pt x="15783" y="22056"/>
                  </a:cubicBezTo>
                  <a:cubicBezTo>
                    <a:pt x="15966" y="22109"/>
                    <a:pt x="16158" y="22132"/>
                    <a:pt x="16352" y="22132"/>
                  </a:cubicBezTo>
                  <a:cubicBezTo>
                    <a:pt x="17373" y="22132"/>
                    <a:pt x="18448" y="21515"/>
                    <a:pt x="18448" y="21515"/>
                  </a:cubicBezTo>
                  <a:cubicBezTo>
                    <a:pt x="18768" y="21899"/>
                    <a:pt x="19119" y="22115"/>
                    <a:pt x="19445" y="22237"/>
                  </a:cubicBezTo>
                  <a:cubicBezTo>
                    <a:pt x="19507" y="22103"/>
                    <a:pt x="19620" y="21994"/>
                    <a:pt x="19776" y="21958"/>
                  </a:cubicBezTo>
                  <a:cubicBezTo>
                    <a:pt x="19794" y="21954"/>
                    <a:pt x="21629" y="21511"/>
                    <a:pt x="22190" y="20316"/>
                  </a:cubicBezTo>
                  <a:cubicBezTo>
                    <a:pt x="22451" y="19758"/>
                    <a:pt x="22391" y="19090"/>
                    <a:pt x="22011" y="18331"/>
                  </a:cubicBezTo>
                  <a:cubicBezTo>
                    <a:pt x="21900" y="18088"/>
                    <a:pt x="22000" y="17800"/>
                    <a:pt x="22240" y="17680"/>
                  </a:cubicBezTo>
                  <a:cubicBezTo>
                    <a:pt x="22311" y="17644"/>
                    <a:pt x="22387" y="17627"/>
                    <a:pt x="22462" y="17627"/>
                  </a:cubicBezTo>
                  <a:cubicBezTo>
                    <a:pt x="22638" y="17627"/>
                    <a:pt x="22809" y="17721"/>
                    <a:pt x="22899" y="17887"/>
                  </a:cubicBezTo>
                  <a:cubicBezTo>
                    <a:pt x="23421" y="18934"/>
                    <a:pt x="23485" y="19894"/>
                    <a:pt x="23085" y="20742"/>
                  </a:cubicBezTo>
                  <a:cubicBezTo>
                    <a:pt x="22600" y="21770"/>
                    <a:pt x="21540" y="22360"/>
                    <a:pt x="20797" y="22662"/>
                  </a:cubicBezTo>
                  <a:cubicBezTo>
                    <a:pt x="21523" y="23723"/>
                    <a:pt x="24052" y="27254"/>
                    <a:pt x="25714" y="27432"/>
                  </a:cubicBezTo>
                  <a:cubicBezTo>
                    <a:pt x="25794" y="27440"/>
                    <a:pt x="25876" y="27445"/>
                    <a:pt x="25958" y="27445"/>
                  </a:cubicBezTo>
                  <a:cubicBezTo>
                    <a:pt x="26177" y="27445"/>
                    <a:pt x="26402" y="27415"/>
                    <a:pt x="26630" y="27363"/>
                  </a:cubicBezTo>
                  <a:cubicBezTo>
                    <a:pt x="28820" y="26868"/>
                    <a:pt x="30052" y="24535"/>
                    <a:pt x="29428" y="22390"/>
                  </a:cubicBezTo>
                  <a:cubicBezTo>
                    <a:pt x="28733" y="22182"/>
                    <a:pt x="28043" y="22038"/>
                    <a:pt x="27427" y="22038"/>
                  </a:cubicBezTo>
                  <a:cubicBezTo>
                    <a:pt x="26577" y="22038"/>
                    <a:pt x="25869" y="22312"/>
                    <a:pt x="25483" y="23064"/>
                  </a:cubicBezTo>
                  <a:cubicBezTo>
                    <a:pt x="25346" y="23331"/>
                    <a:pt x="25325" y="23658"/>
                    <a:pt x="25430" y="23878"/>
                  </a:cubicBezTo>
                  <a:cubicBezTo>
                    <a:pt x="25499" y="24022"/>
                    <a:pt x="25617" y="24111"/>
                    <a:pt x="25788" y="24146"/>
                  </a:cubicBezTo>
                  <a:cubicBezTo>
                    <a:pt x="26053" y="24205"/>
                    <a:pt x="26222" y="24466"/>
                    <a:pt x="26166" y="24731"/>
                  </a:cubicBezTo>
                  <a:cubicBezTo>
                    <a:pt x="26118" y="24965"/>
                    <a:pt x="25911" y="25126"/>
                    <a:pt x="25681" y="25126"/>
                  </a:cubicBezTo>
                  <a:cubicBezTo>
                    <a:pt x="25650" y="25126"/>
                    <a:pt x="25618" y="25123"/>
                    <a:pt x="25586" y="25117"/>
                  </a:cubicBezTo>
                  <a:cubicBezTo>
                    <a:pt x="25111" y="25019"/>
                    <a:pt x="24738" y="24731"/>
                    <a:pt x="24535" y="24306"/>
                  </a:cubicBezTo>
                  <a:cubicBezTo>
                    <a:pt x="24296" y="23806"/>
                    <a:pt x="24321" y="23157"/>
                    <a:pt x="24599" y="22612"/>
                  </a:cubicBezTo>
                  <a:cubicBezTo>
                    <a:pt x="25208" y="21426"/>
                    <a:pt x="26287" y="21050"/>
                    <a:pt x="27427" y="21050"/>
                  </a:cubicBezTo>
                  <a:cubicBezTo>
                    <a:pt x="28426" y="21050"/>
                    <a:pt x="29472" y="21338"/>
                    <a:pt x="30291" y="21621"/>
                  </a:cubicBezTo>
                  <a:cubicBezTo>
                    <a:pt x="32381" y="20179"/>
                    <a:pt x="31935" y="17525"/>
                    <a:pt x="31818" y="16985"/>
                  </a:cubicBezTo>
                  <a:cubicBezTo>
                    <a:pt x="31232" y="16947"/>
                    <a:pt x="30628" y="16790"/>
                    <a:pt x="30050" y="16570"/>
                  </a:cubicBezTo>
                  <a:cubicBezTo>
                    <a:pt x="30034" y="16570"/>
                    <a:pt x="30017" y="16579"/>
                    <a:pt x="29999" y="16579"/>
                  </a:cubicBezTo>
                  <a:lnTo>
                    <a:pt x="29969" y="16579"/>
                  </a:lnTo>
                  <a:cubicBezTo>
                    <a:pt x="29688" y="16579"/>
                    <a:pt x="27167" y="16638"/>
                    <a:pt x="26529" y="18685"/>
                  </a:cubicBezTo>
                  <a:cubicBezTo>
                    <a:pt x="26463" y="18897"/>
                    <a:pt x="26267" y="19033"/>
                    <a:pt x="26056" y="19033"/>
                  </a:cubicBezTo>
                  <a:cubicBezTo>
                    <a:pt x="26007" y="19033"/>
                    <a:pt x="25957" y="19026"/>
                    <a:pt x="25908" y="19010"/>
                  </a:cubicBezTo>
                  <a:cubicBezTo>
                    <a:pt x="25646" y="18930"/>
                    <a:pt x="25500" y="18651"/>
                    <a:pt x="25582" y="18389"/>
                  </a:cubicBezTo>
                  <a:cubicBezTo>
                    <a:pt x="26083" y="16780"/>
                    <a:pt x="27390" y="16096"/>
                    <a:pt x="28455" y="15804"/>
                  </a:cubicBezTo>
                  <a:cubicBezTo>
                    <a:pt x="27651" y="15344"/>
                    <a:pt x="27084" y="14918"/>
                    <a:pt x="27025" y="14872"/>
                  </a:cubicBezTo>
                  <a:cubicBezTo>
                    <a:pt x="26834" y="14724"/>
                    <a:pt x="26798" y="14450"/>
                    <a:pt x="26944" y="14258"/>
                  </a:cubicBezTo>
                  <a:cubicBezTo>
                    <a:pt x="27031" y="14146"/>
                    <a:pt x="27161" y="14087"/>
                    <a:pt x="27292" y="14087"/>
                  </a:cubicBezTo>
                  <a:cubicBezTo>
                    <a:pt x="27385" y="14087"/>
                    <a:pt x="27478" y="14117"/>
                    <a:pt x="27558" y="14177"/>
                  </a:cubicBezTo>
                  <a:cubicBezTo>
                    <a:pt x="28027" y="14536"/>
                    <a:pt x="28955" y="15145"/>
                    <a:pt x="29961" y="15587"/>
                  </a:cubicBezTo>
                  <a:lnTo>
                    <a:pt x="30011" y="15587"/>
                  </a:lnTo>
                  <a:cubicBezTo>
                    <a:pt x="30148" y="15591"/>
                    <a:pt x="30278" y="15651"/>
                    <a:pt x="30369" y="15755"/>
                  </a:cubicBezTo>
                  <a:cubicBezTo>
                    <a:pt x="30951" y="15978"/>
                    <a:pt x="31541" y="16128"/>
                    <a:pt x="32069" y="16128"/>
                  </a:cubicBezTo>
                  <a:cubicBezTo>
                    <a:pt x="32241" y="16128"/>
                    <a:pt x="32406" y="16112"/>
                    <a:pt x="32562" y="16078"/>
                  </a:cubicBezTo>
                  <a:cubicBezTo>
                    <a:pt x="35308" y="12789"/>
                    <a:pt x="32074" y="10450"/>
                    <a:pt x="32074" y="10450"/>
                  </a:cubicBezTo>
                  <a:cubicBezTo>
                    <a:pt x="32177" y="7671"/>
                    <a:pt x="30349" y="6752"/>
                    <a:pt x="29378" y="6459"/>
                  </a:cubicBezTo>
                  <a:cubicBezTo>
                    <a:pt x="29076" y="6908"/>
                    <a:pt x="28676" y="7322"/>
                    <a:pt x="28262" y="7682"/>
                  </a:cubicBezTo>
                  <a:cubicBezTo>
                    <a:pt x="28279" y="7732"/>
                    <a:pt x="28288" y="7785"/>
                    <a:pt x="28289" y="7838"/>
                  </a:cubicBezTo>
                  <a:cubicBezTo>
                    <a:pt x="28288" y="7869"/>
                    <a:pt x="28231" y="10846"/>
                    <a:pt x="30273" y="11367"/>
                  </a:cubicBezTo>
                  <a:cubicBezTo>
                    <a:pt x="30541" y="11433"/>
                    <a:pt x="30705" y="11705"/>
                    <a:pt x="30637" y="11973"/>
                  </a:cubicBezTo>
                  <a:cubicBezTo>
                    <a:pt x="30580" y="12197"/>
                    <a:pt x="30377" y="12346"/>
                    <a:pt x="30156" y="12346"/>
                  </a:cubicBezTo>
                  <a:cubicBezTo>
                    <a:pt x="30114" y="12346"/>
                    <a:pt x="30070" y="12341"/>
                    <a:pt x="30027" y="12329"/>
                  </a:cubicBezTo>
                  <a:cubicBezTo>
                    <a:pt x="27870" y="11778"/>
                    <a:pt x="27414" y="9508"/>
                    <a:pt x="27320" y="8409"/>
                  </a:cubicBezTo>
                  <a:cubicBezTo>
                    <a:pt x="26742" y="8807"/>
                    <a:pt x="26279" y="9055"/>
                    <a:pt x="26228" y="9083"/>
                  </a:cubicBezTo>
                  <a:cubicBezTo>
                    <a:pt x="26176" y="9108"/>
                    <a:pt x="26121" y="9120"/>
                    <a:pt x="26067" y="9120"/>
                  </a:cubicBezTo>
                  <a:cubicBezTo>
                    <a:pt x="25934" y="9120"/>
                    <a:pt x="25805" y="9048"/>
                    <a:pt x="25739" y="8922"/>
                  </a:cubicBezTo>
                  <a:cubicBezTo>
                    <a:pt x="25646" y="8745"/>
                    <a:pt x="25711" y="8526"/>
                    <a:pt x="25884" y="8428"/>
                  </a:cubicBezTo>
                  <a:cubicBezTo>
                    <a:pt x="26546" y="8080"/>
                    <a:pt x="28002" y="7145"/>
                    <a:pt x="28729" y="6103"/>
                  </a:cubicBezTo>
                  <a:cubicBezTo>
                    <a:pt x="28100" y="3561"/>
                    <a:pt x="25957" y="3194"/>
                    <a:pt x="24773" y="3194"/>
                  </a:cubicBezTo>
                  <a:cubicBezTo>
                    <a:pt x="24292" y="3194"/>
                    <a:pt x="23969" y="3254"/>
                    <a:pt x="23969" y="3254"/>
                  </a:cubicBezTo>
                  <a:cubicBezTo>
                    <a:pt x="23025" y="1871"/>
                    <a:pt x="21904" y="1513"/>
                    <a:pt x="20996" y="1513"/>
                  </a:cubicBezTo>
                  <a:cubicBezTo>
                    <a:pt x="20569" y="1513"/>
                    <a:pt x="20190" y="1592"/>
                    <a:pt x="19897" y="1681"/>
                  </a:cubicBezTo>
                  <a:cubicBezTo>
                    <a:pt x="18911" y="2740"/>
                    <a:pt x="17371" y="4726"/>
                    <a:pt x="17256" y="6920"/>
                  </a:cubicBezTo>
                  <a:cubicBezTo>
                    <a:pt x="17241" y="7184"/>
                    <a:pt x="17024" y="7390"/>
                    <a:pt x="16761" y="7390"/>
                  </a:cubicBezTo>
                  <a:cubicBezTo>
                    <a:pt x="16751" y="7390"/>
                    <a:pt x="16742" y="7390"/>
                    <a:pt x="16734" y="7389"/>
                  </a:cubicBezTo>
                  <a:cubicBezTo>
                    <a:pt x="16460" y="7375"/>
                    <a:pt x="16249" y="7142"/>
                    <a:pt x="16264" y="6868"/>
                  </a:cubicBezTo>
                  <a:cubicBezTo>
                    <a:pt x="16309" y="6016"/>
                    <a:pt x="16535" y="5206"/>
                    <a:pt x="16851" y="4457"/>
                  </a:cubicBezTo>
                  <a:lnTo>
                    <a:pt x="16851" y="4457"/>
                  </a:lnTo>
                  <a:cubicBezTo>
                    <a:pt x="15686" y="4643"/>
                    <a:pt x="13603" y="5280"/>
                    <a:pt x="12736" y="7491"/>
                  </a:cubicBezTo>
                  <a:cubicBezTo>
                    <a:pt x="12658" y="7685"/>
                    <a:pt x="12472" y="7803"/>
                    <a:pt x="12275" y="7803"/>
                  </a:cubicBezTo>
                  <a:cubicBezTo>
                    <a:pt x="12215" y="7803"/>
                    <a:pt x="12154" y="7791"/>
                    <a:pt x="12094" y="7768"/>
                  </a:cubicBezTo>
                  <a:cubicBezTo>
                    <a:pt x="11841" y="7669"/>
                    <a:pt x="11715" y="7384"/>
                    <a:pt x="11811" y="7130"/>
                  </a:cubicBezTo>
                  <a:cubicBezTo>
                    <a:pt x="13067" y="3931"/>
                    <a:pt x="16363" y="3466"/>
                    <a:pt x="17379" y="3399"/>
                  </a:cubicBezTo>
                  <a:cubicBezTo>
                    <a:pt x="17853" y="2572"/>
                    <a:pt x="18405" y="1861"/>
                    <a:pt x="18887" y="1314"/>
                  </a:cubicBezTo>
                  <a:cubicBezTo>
                    <a:pt x="18237" y="496"/>
                    <a:pt x="17404" y="256"/>
                    <a:pt x="16651" y="256"/>
                  </a:cubicBezTo>
                  <a:cubicBezTo>
                    <a:pt x="15583" y="256"/>
                    <a:pt x="14675" y="738"/>
                    <a:pt x="14675" y="738"/>
                  </a:cubicBezTo>
                  <a:cubicBezTo>
                    <a:pt x="14080" y="198"/>
                    <a:pt x="13410" y="0"/>
                    <a:pt x="12748" y="0"/>
                  </a:cubicBezTo>
                  <a:close/>
                </a:path>
              </a:pathLst>
            </a:custGeom>
            <a:solidFill>
              <a:srgbClr val="F1C232"/>
            </a:solidFill>
            <a:ln>
              <a:noFill/>
            </a:ln>
          </p:spPr>
          <p:txBody>
            <a:bodyPr anchorCtr="0" anchor="ctr" bIns="232200" lIns="232200" spcFirstLastPara="1" rIns="232200" wrap="square" tIns="232200">
              <a:noAutofit/>
            </a:bodyPr>
            <a:lstStyle/>
            <a:p>
              <a:pPr indent="0" lvl="0" marL="0" rtl="0" algn="l">
                <a:spcBef>
                  <a:spcPts val="0"/>
                </a:spcBef>
                <a:spcAft>
                  <a:spcPts val="0"/>
                </a:spcAft>
                <a:buNone/>
              </a:pPr>
              <a:r>
                <a:t/>
              </a:r>
              <a:endParaRPr/>
            </a:p>
          </p:txBody>
        </p:sp>
        <p:sp>
          <p:nvSpPr>
            <p:cNvPr id="151" name="Google Shape;151;p26"/>
            <p:cNvSpPr/>
            <p:nvPr/>
          </p:nvSpPr>
          <p:spPr>
            <a:xfrm>
              <a:off x="3671675" y="2180750"/>
              <a:ext cx="292050" cy="159300"/>
            </a:xfrm>
            <a:custGeom>
              <a:rect b="b" l="l" r="r" t="t"/>
              <a:pathLst>
                <a:path extrusionOk="0" h="6372" w="11682">
                  <a:moveTo>
                    <a:pt x="5841" y="1"/>
                  </a:moveTo>
                  <a:cubicBezTo>
                    <a:pt x="4796" y="1"/>
                    <a:pt x="3751" y="184"/>
                    <a:pt x="2756" y="552"/>
                  </a:cubicBezTo>
                  <a:lnTo>
                    <a:pt x="0" y="1568"/>
                  </a:lnTo>
                  <a:lnTo>
                    <a:pt x="1295" y="6372"/>
                  </a:lnTo>
                  <a:cubicBezTo>
                    <a:pt x="2712" y="5598"/>
                    <a:pt x="4276" y="5211"/>
                    <a:pt x="5841" y="5211"/>
                  </a:cubicBezTo>
                  <a:cubicBezTo>
                    <a:pt x="7406" y="5211"/>
                    <a:pt x="8970" y="5598"/>
                    <a:pt x="10387" y="6372"/>
                  </a:cubicBezTo>
                  <a:lnTo>
                    <a:pt x="11681" y="1568"/>
                  </a:lnTo>
                  <a:lnTo>
                    <a:pt x="8926" y="552"/>
                  </a:lnTo>
                  <a:cubicBezTo>
                    <a:pt x="7930" y="184"/>
                    <a:pt x="6886" y="1"/>
                    <a:pt x="5841" y="1"/>
                  </a:cubicBezTo>
                  <a:close/>
                </a:path>
              </a:pathLst>
            </a:custGeom>
            <a:solidFill>
              <a:srgbClr val="ABB6B9"/>
            </a:solidFill>
            <a:ln>
              <a:noFill/>
            </a:ln>
          </p:spPr>
          <p:txBody>
            <a:bodyPr anchorCtr="0" anchor="ctr" bIns="232200" lIns="232200" spcFirstLastPara="1" rIns="232200" wrap="square" tIns="232200">
              <a:noAutofit/>
            </a:bodyPr>
            <a:lstStyle/>
            <a:p>
              <a:pPr indent="0" lvl="0" marL="0" rtl="0" algn="l">
                <a:spcBef>
                  <a:spcPts val="0"/>
                </a:spcBef>
                <a:spcAft>
                  <a:spcPts val="0"/>
                </a:spcAft>
                <a:buNone/>
              </a:pPr>
              <a:r>
                <a:t/>
              </a:r>
              <a:endParaRPr/>
            </a:p>
          </p:txBody>
        </p:sp>
        <p:sp>
          <p:nvSpPr>
            <p:cNvPr id="152" name="Google Shape;152;p26"/>
            <p:cNvSpPr/>
            <p:nvPr/>
          </p:nvSpPr>
          <p:spPr>
            <a:xfrm>
              <a:off x="3052825" y="2036550"/>
              <a:ext cx="690575" cy="1067525"/>
            </a:xfrm>
            <a:custGeom>
              <a:rect b="b" l="l" r="r" t="t"/>
              <a:pathLst>
                <a:path extrusionOk="0" h="42701" w="27623">
                  <a:moveTo>
                    <a:pt x="17888" y="0"/>
                  </a:moveTo>
                  <a:cubicBezTo>
                    <a:pt x="17706" y="0"/>
                    <a:pt x="17520" y="10"/>
                    <a:pt x="17330" y="31"/>
                  </a:cubicBezTo>
                  <a:cubicBezTo>
                    <a:pt x="12158" y="591"/>
                    <a:pt x="0" y="22392"/>
                    <a:pt x="4473" y="37624"/>
                  </a:cubicBezTo>
                  <a:cubicBezTo>
                    <a:pt x="5555" y="41309"/>
                    <a:pt x="7521" y="42700"/>
                    <a:pt x="9767" y="42700"/>
                  </a:cubicBezTo>
                  <a:cubicBezTo>
                    <a:pt x="12486" y="42700"/>
                    <a:pt x="15616" y="40659"/>
                    <a:pt x="18081" y="38179"/>
                  </a:cubicBezTo>
                  <a:cubicBezTo>
                    <a:pt x="24229" y="31992"/>
                    <a:pt x="27622" y="24014"/>
                    <a:pt x="26526" y="15177"/>
                  </a:cubicBezTo>
                  <a:cubicBezTo>
                    <a:pt x="26401" y="14157"/>
                    <a:pt x="26241" y="13145"/>
                    <a:pt x="26049" y="12141"/>
                  </a:cubicBezTo>
                  <a:cubicBezTo>
                    <a:pt x="24966" y="14070"/>
                    <a:pt x="23068" y="16597"/>
                    <a:pt x="19992" y="18251"/>
                  </a:cubicBezTo>
                  <a:cubicBezTo>
                    <a:pt x="20036" y="18954"/>
                    <a:pt x="20299" y="20718"/>
                    <a:pt x="21832" y="21740"/>
                  </a:cubicBezTo>
                  <a:cubicBezTo>
                    <a:pt x="22075" y="21916"/>
                    <a:pt x="22135" y="22253"/>
                    <a:pt x="21968" y="22502"/>
                  </a:cubicBezTo>
                  <a:cubicBezTo>
                    <a:pt x="21861" y="22663"/>
                    <a:pt x="21684" y="22752"/>
                    <a:pt x="21502" y="22752"/>
                  </a:cubicBezTo>
                  <a:cubicBezTo>
                    <a:pt x="21403" y="22752"/>
                    <a:pt x="21303" y="22725"/>
                    <a:pt x="21212" y="22670"/>
                  </a:cubicBezTo>
                  <a:cubicBezTo>
                    <a:pt x="19534" y="21551"/>
                    <a:pt x="19051" y="19808"/>
                    <a:pt x="18917" y="18763"/>
                  </a:cubicBezTo>
                  <a:cubicBezTo>
                    <a:pt x="18071" y="19111"/>
                    <a:pt x="17331" y="19285"/>
                    <a:pt x="16674" y="19379"/>
                  </a:cubicBezTo>
                  <a:cubicBezTo>
                    <a:pt x="17196" y="20517"/>
                    <a:pt x="18061" y="22742"/>
                    <a:pt x="17733" y="24364"/>
                  </a:cubicBezTo>
                  <a:cubicBezTo>
                    <a:pt x="17295" y="26533"/>
                    <a:pt x="14428" y="29881"/>
                    <a:pt x="14306" y="30023"/>
                  </a:cubicBezTo>
                  <a:cubicBezTo>
                    <a:pt x="14195" y="30163"/>
                    <a:pt x="14031" y="30236"/>
                    <a:pt x="13865" y="30236"/>
                  </a:cubicBezTo>
                  <a:cubicBezTo>
                    <a:pt x="13736" y="30236"/>
                    <a:pt x="13607" y="30192"/>
                    <a:pt x="13501" y="30101"/>
                  </a:cubicBezTo>
                  <a:cubicBezTo>
                    <a:pt x="13260" y="29893"/>
                    <a:pt x="13240" y="29525"/>
                    <a:pt x="13459" y="29293"/>
                  </a:cubicBezTo>
                  <a:cubicBezTo>
                    <a:pt x="13828" y="28864"/>
                    <a:pt x="14491" y="28032"/>
                    <a:pt x="15121" y="27111"/>
                  </a:cubicBezTo>
                  <a:cubicBezTo>
                    <a:pt x="14595" y="26923"/>
                    <a:pt x="13793" y="26694"/>
                    <a:pt x="13009" y="26694"/>
                  </a:cubicBezTo>
                  <a:cubicBezTo>
                    <a:pt x="12389" y="26694"/>
                    <a:pt x="11779" y="26838"/>
                    <a:pt x="11326" y="27258"/>
                  </a:cubicBezTo>
                  <a:cubicBezTo>
                    <a:pt x="11217" y="27358"/>
                    <a:pt x="11081" y="27408"/>
                    <a:pt x="10945" y="27408"/>
                  </a:cubicBezTo>
                  <a:cubicBezTo>
                    <a:pt x="10795" y="27408"/>
                    <a:pt x="10645" y="27348"/>
                    <a:pt x="10535" y="27229"/>
                  </a:cubicBezTo>
                  <a:cubicBezTo>
                    <a:pt x="10326" y="27003"/>
                    <a:pt x="10339" y="26649"/>
                    <a:pt x="10565" y="26440"/>
                  </a:cubicBezTo>
                  <a:cubicBezTo>
                    <a:pt x="11261" y="25793"/>
                    <a:pt x="12148" y="25581"/>
                    <a:pt x="13012" y="25581"/>
                  </a:cubicBezTo>
                  <a:cubicBezTo>
                    <a:pt x="14103" y="25581"/>
                    <a:pt x="15157" y="25920"/>
                    <a:pt x="15741" y="26147"/>
                  </a:cubicBezTo>
                  <a:cubicBezTo>
                    <a:pt x="16175" y="25423"/>
                    <a:pt x="16523" y="24709"/>
                    <a:pt x="16638" y="24143"/>
                  </a:cubicBezTo>
                  <a:cubicBezTo>
                    <a:pt x="16914" y="22778"/>
                    <a:pt x="16018" y="20560"/>
                    <a:pt x="15492" y="19492"/>
                  </a:cubicBezTo>
                  <a:lnTo>
                    <a:pt x="15354" y="19502"/>
                  </a:lnTo>
                  <a:cubicBezTo>
                    <a:pt x="13951" y="19590"/>
                    <a:pt x="12893" y="19659"/>
                    <a:pt x="11440" y="21606"/>
                  </a:cubicBezTo>
                  <a:cubicBezTo>
                    <a:pt x="11438" y="21609"/>
                    <a:pt x="11438" y="21613"/>
                    <a:pt x="11437" y="21617"/>
                  </a:cubicBezTo>
                  <a:cubicBezTo>
                    <a:pt x="11424" y="21641"/>
                    <a:pt x="11403" y="21655"/>
                    <a:pt x="11388" y="21675"/>
                  </a:cubicBezTo>
                  <a:cubicBezTo>
                    <a:pt x="10508" y="22873"/>
                    <a:pt x="9483" y="24757"/>
                    <a:pt x="8151" y="27743"/>
                  </a:cubicBezTo>
                  <a:cubicBezTo>
                    <a:pt x="8060" y="27944"/>
                    <a:pt x="7860" y="28074"/>
                    <a:pt x="7640" y="28074"/>
                  </a:cubicBezTo>
                  <a:cubicBezTo>
                    <a:pt x="7561" y="28074"/>
                    <a:pt x="7484" y="28057"/>
                    <a:pt x="7413" y="28026"/>
                  </a:cubicBezTo>
                  <a:cubicBezTo>
                    <a:pt x="7130" y="27900"/>
                    <a:pt x="7004" y="27570"/>
                    <a:pt x="7130" y="27288"/>
                  </a:cubicBezTo>
                  <a:cubicBezTo>
                    <a:pt x="8255" y="24767"/>
                    <a:pt x="9189" y="22975"/>
                    <a:pt x="10025" y="21693"/>
                  </a:cubicBezTo>
                  <a:cubicBezTo>
                    <a:pt x="9950" y="21687"/>
                    <a:pt x="9869" y="21683"/>
                    <a:pt x="9782" y="21683"/>
                  </a:cubicBezTo>
                  <a:cubicBezTo>
                    <a:pt x="9153" y="21683"/>
                    <a:pt x="8212" y="21875"/>
                    <a:pt x="7019" y="22670"/>
                  </a:cubicBezTo>
                  <a:cubicBezTo>
                    <a:pt x="6928" y="22725"/>
                    <a:pt x="6828" y="22751"/>
                    <a:pt x="6729" y="22751"/>
                  </a:cubicBezTo>
                  <a:cubicBezTo>
                    <a:pt x="6548" y="22751"/>
                    <a:pt x="6370" y="22663"/>
                    <a:pt x="6262" y="22502"/>
                  </a:cubicBezTo>
                  <a:cubicBezTo>
                    <a:pt x="6096" y="22252"/>
                    <a:pt x="6156" y="21916"/>
                    <a:pt x="6399" y="21740"/>
                  </a:cubicBezTo>
                  <a:cubicBezTo>
                    <a:pt x="7790" y="20812"/>
                    <a:pt x="8948" y="20570"/>
                    <a:pt x="9779" y="20570"/>
                  </a:cubicBezTo>
                  <a:cubicBezTo>
                    <a:pt x="10179" y="20570"/>
                    <a:pt x="10503" y="20626"/>
                    <a:pt x="10741" y="20689"/>
                  </a:cubicBezTo>
                  <a:cubicBezTo>
                    <a:pt x="12297" y="18715"/>
                    <a:pt x="13574" y="18494"/>
                    <a:pt x="15283" y="18386"/>
                  </a:cubicBezTo>
                  <a:cubicBezTo>
                    <a:pt x="15440" y="18376"/>
                    <a:pt x="15602" y="18365"/>
                    <a:pt x="15766" y="18352"/>
                  </a:cubicBezTo>
                  <a:lnTo>
                    <a:pt x="15772" y="18352"/>
                  </a:lnTo>
                  <a:cubicBezTo>
                    <a:pt x="16713" y="18279"/>
                    <a:pt x="17786" y="18120"/>
                    <a:pt x="19175" y="17420"/>
                  </a:cubicBezTo>
                  <a:cubicBezTo>
                    <a:pt x="22869" y="15558"/>
                    <a:pt x="24824" y="12242"/>
                    <a:pt x="25670" y="10407"/>
                  </a:cubicBezTo>
                  <a:cubicBezTo>
                    <a:pt x="25537" y="9861"/>
                    <a:pt x="25390" y="9320"/>
                    <a:pt x="25229" y="8782"/>
                  </a:cubicBezTo>
                  <a:cubicBezTo>
                    <a:pt x="24448" y="10086"/>
                    <a:pt x="23286" y="11551"/>
                    <a:pt x="21854" y="11938"/>
                  </a:cubicBezTo>
                  <a:cubicBezTo>
                    <a:pt x="21380" y="12065"/>
                    <a:pt x="20900" y="12104"/>
                    <a:pt x="20408" y="12104"/>
                  </a:cubicBezTo>
                  <a:cubicBezTo>
                    <a:pt x="20027" y="12104"/>
                    <a:pt x="19639" y="12080"/>
                    <a:pt x="19241" y="12057"/>
                  </a:cubicBezTo>
                  <a:cubicBezTo>
                    <a:pt x="18844" y="12033"/>
                    <a:pt x="18443" y="12008"/>
                    <a:pt x="18039" y="12008"/>
                  </a:cubicBezTo>
                  <a:cubicBezTo>
                    <a:pt x="16561" y="12008"/>
                    <a:pt x="15041" y="12333"/>
                    <a:pt x="13470" y="14182"/>
                  </a:cubicBezTo>
                  <a:cubicBezTo>
                    <a:pt x="13360" y="14302"/>
                    <a:pt x="13209" y="14363"/>
                    <a:pt x="13058" y="14363"/>
                  </a:cubicBezTo>
                  <a:cubicBezTo>
                    <a:pt x="12930" y="14363"/>
                    <a:pt x="12801" y="14319"/>
                    <a:pt x="12696" y="14230"/>
                  </a:cubicBezTo>
                  <a:cubicBezTo>
                    <a:pt x="12466" y="14036"/>
                    <a:pt x="12432" y="13694"/>
                    <a:pt x="12618" y="13458"/>
                  </a:cubicBezTo>
                  <a:cubicBezTo>
                    <a:pt x="14485" y="11260"/>
                    <a:pt x="16375" y="10890"/>
                    <a:pt x="18039" y="10890"/>
                  </a:cubicBezTo>
                  <a:cubicBezTo>
                    <a:pt x="18480" y="10890"/>
                    <a:pt x="18905" y="10916"/>
                    <a:pt x="19309" y="10941"/>
                  </a:cubicBezTo>
                  <a:cubicBezTo>
                    <a:pt x="19684" y="10963"/>
                    <a:pt x="20049" y="10985"/>
                    <a:pt x="20399" y="10985"/>
                  </a:cubicBezTo>
                  <a:cubicBezTo>
                    <a:pt x="20812" y="10985"/>
                    <a:pt x="21203" y="10955"/>
                    <a:pt x="21563" y="10858"/>
                  </a:cubicBezTo>
                  <a:cubicBezTo>
                    <a:pt x="22874" y="10504"/>
                    <a:pt x="24056" y="8705"/>
                    <a:pt x="24754" y="7337"/>
                  </a:cubicBezTo>
                  <a:cubicBezTo>
                    <a:pt x="24393" y="6333"/>
                    <a:pt x="23977" y="5344"/>
                    <a:pt x="23483" y="4381"/>
                  </a:cubicBezTo>
                  <a:cubicBezTo>
                    <a:pt x="22197" y="1878"/>
                    <a:pt x="20387" y="0"/>
                    <a:pt x="17888" y="0"/>
                  </a:cubicBezTo>
                  <a:close/>
                </a:path>
              </a:pathLst>
            </a:custGeom>
            <a:solidFill>
              <a:srgbClr val="ABB6B9"/>
            </a:solidFill>
            <a:ln>
              <a:noFill/>
            </a:ln>
          </p:spPr>
          <p:txBody>
            <a:bodyPr anchorCtr="0" anchor="ctr" bIns="232200" lIns="232200" spcFirstLastPara="1" rIns="232200" wrap="square" tIns="232200">
              <a:noAutofit/>
            </a:bodyPr>
            <a:lstStyle/>
            <a:p>
              <a:pPr indent="0" lvl="0" marL="0" rtl="0" algn="l">
                <a:spcBef>
                  <a:spcPts val="0"/>
                </a:spcBef>
                <a:spcAft>
                  <a:spcPts val="0"/>
                </a:spcAft>
                <a:buNone/>
              </a:pPr>
              <a:r>
                <a:t/>
              </a:r>
              <a:endParaRPr/>
            </a:p>
          </p:txBody>
        </p:sp>
        <p:sp>
          <p:nvSpPr>
            <p:cNvPr id="153" name="Google Shape;153;p26"/>
            <p:cNvSpPr/>
            <p:nvPr/>
          </p:nvSpPr>
          <p:spPr>
            <a:xfrm>
              <a:off x="3890025" y="2036500"/>
              <a:ext cx="690575" cy="1067550"/>
            </a:xfrm>
            <a:custGeom>
              <a:rect b="b" l="l" r="r" t="t"/>
              <a:pathLst>
                <a:path extrusionOk="0" h="42702" w="27623">
                  <a:moveTo>
                    <a:pt x="9735" y="1"/>
                  </a:moveTo>
                  <a:cubicBezTo>
                    <a:pt x="7236" y="1"/>
                    <a:pt x="5427" y="1879"/>
                    <a:pt x="4141" y="4382"/>
                  </a:cubicBezTo>
                  <a:cubicBezTo>
                    <a:pt x="3646" y="5345"/>
                    <a:pt x="3231" y="6334"/>
                    <a:pt x="2869" y="7339"/>
                  </a:cubicBezTo>
                  <a:cubicBezTo>
                    <a:pt x="3567" y="8706"/>
                    <a:pt x="4750" y="10506"/>
                    <a:pt x="6061" y="10859"/>
                  </a:cubicBezTo>
                  <a:cubicBezTo>
                    <a:pt x="6421" y="10956"/>
                    <a:pt x="6812" y="10986"/>
                    <a:pt x="7224" y="10986"/>
                  </a:cubicBezTo>
                  <a:cubicBezTo>
                    <a:pt x="7574" y="10986"/>
                    <a:pt x="7939" y="10964"/>
                    <a:pt x="8314" y="10942"/>
                  </a:cubicBezTo>
                  <a:cubicBezTo>
                    <a:pt x="8719" y="10917"/>
                    <a:pt x="9144" y="10891"/>
                    <a:pt x="9584" y="10891"/>
                  </a:cubicBezTo>
                  <a:cubicBezTo>
                    <a:pt x="11248" y="10891"/>
                    <a:pt x="13138" y="11261"/>
                    <a:pt x="15005" y="13459"/>
                  </a:cubicBezTo>
                  <a:cubicBezTo>
                    <a:pt x="15192" y="13695"/>
                    <a:pt x="15157" y="14037"/>
                    <a:pt x="14928" y="14231"/>
                  </a:cubicBezTo>
                  <a:cubicBezTo>
                    <a:pt x="14823" y="14321"/>
                    <a:pt x="14694" y="14365"/>
                    <a:pt x="14566" y="14365"/>
                  </a:cubicBezTo>
                  <a:cubicBezTo>
                    <a:pt x="14414" y="14365"/>
                    <a:pt x="14264" y="14303"/>
                    <a:pt x="14154" y="14183"/>
                  </a:cubicBezTo>
                  <a:cubicBezTo>
                    <a:pt x="12582" y="12334"/>
                    <a:pt x="11062" y="12009"/>
                    <a:pt x="9585" y="12009"/>
                  </a:cubicBezTo>
                  <a:cubicBezTo>
                    <a:pt x="9181" y="12009"/>
                    <a:pt x="8780" y="12034"/>
                    <a:pt x="8383" y="12057"/>
                  </a:cubicBezTo>
                  <a:cubicBezTo>
                    <a:pt x="7985" y="12081"/>
                    <a:pt x="7596" y="12105"/>
                    <a:pt x="7215" y="12105"/>
                  </a:cubicBezTo>
                  <a:cubicBezTo>
                    <a:pt x="6723" y="12105"/>
                    <a:pt x="6243" y="12066"/>
                    <a:pt x="5769" y="11938"/>
                  </a:cubicBezTo>
                  <a:cubicBezTo>
                    <a:pt x="4337" y="11553"/>
                    <a:pt x="3177" y="10087"/>
                    <a:pt x="2394" y="8782"/>
                  </a:cubicBezTo>
                  <a:cubicBezTo>
                    <a:pt x="2233" y="9321"/>
                    <a:pt x="2086" y="9862"/>
                    <a:pt x="1954" y="10408"/>
                  </a:cubicBezTo>
                  <a:cubicBezTo>
                    <a:pt x="2799" y="12243"/>
                    <a:pt x="4755" y="15559"/>
                    <a:pt x="8449" y="17421"/>
                  </a:cubicBezTo>
                  <a:cubicBezTo>
                    <a:pt x="9837" y="18122"/>
                    <a:pt x="10910" y="18280"/>
                    <a:pt x="11852" y="18353"/>
                  </a:cubicBezTo>
                  <a:lnTo>
                    <a:pt x="11857" y="18353"/>
                  </a:lnTo>
                  <a:cubicBezTo>
                    <a:pt x="12021" y="18366"/>
                    <a:pt x="12183" y="18377"/>
                    <a:pt x="12340" y="18387"/>
                  </a:cubicBezTo>
                  <a:cubicBezTo>
                    <a:pt x="14049" y="18495"/>
                    <a:pt x="15327" y="18716"/>
                    <a:pt x="16883" y="20689"/>
                  </a:cubicBezTo>
                  <a:cubicBezTo>
                    <a:pt x="17121" y="20627"/>
                    <a:pt x="17445" y="20571"/>
                    <a:pt x="17844" y="20571"/>
                  </a:cubicBezTo>
                  <a:cubicBezTo>
                    <a:pt x="18675" y="20571"/>
                    <a:pt x="19833" y="20813"/>
                    <a:pt x="21225" y="21741"/>
                  </a:cubicBezTo>
                  <a:cubicBezTo>
                    <a:pt x="21497" y="21906"/>
                    <a:pt x="21577" y="22264"/>
                    <a:pt x="21400" y="22529"/>
                  </a:cubicBezTo>
                  <a:cubicBezTo>
                    <a:pt x="21292" y="22691"/>
                    <a:pt x="21114" y="22779"/>
                    <a:pt x="20934" y="22779"/>
                  </a:cubicBezTo>
                  <a:cubicBezTo>
                    <a:pt x="20820" y="22779"/>
                    <a:pt x="20705" y="22744"/>
                    <a:pt x="20605" y="22671"/>
                  </a:cubicBezTo>
                  <a:cubicBezTo>
                    <a:pt x="19411" y="21876"/>
                    <a:pt x="18471" y="21684"/>
                    <a:pt x="17841" y="21684"/>
                  </a:cubicBezTo>
                  <a:cubicBezTo>
                    <a:pt x="17754" y="21684"/>
                    <a:pt x="17673" y="21688"/>
                    <a:pt x="17598" y="21694"/>
                  </a:cubicBezTo>
                  <a:cubicBezTo>
                    <a:pt x="18435" y="22975"/>
                    <a:pt x="19370" y="24768"/>
                    <a:pt x="20494" y="27289"/>
                  </a:cubicBezTo>
                  <a:cubicBezTo>
                    <a:pt x="20620" y="27570"/>
                    <a:pt x="20493" y="27901"/>
                    <a:pt x="20211" y="28027"/>
                  </a:cubicBezTo>
                  <a:cubicBezTo>
                    <a:pt x="20141" y="28057"/>
                    <a:pt x="20066" y="28075"/>
                    <a:pt x="19990" y="28075"/>
                  </a:cubicBezTo>
                  <a:cubicBezTo>
                    <a:pt x="19988" y="28075"/>
                    <a:pt x="19985" y="28075"/>
                    <a:pt x="19983" y="28075"/>
                  </a:cubicBezTo>
                  <a:cubicBezTo>
                    <a:pt x="19763" y="28075"/>
                    <a:pt x="19563" y="27945"/>
                    <a:pt x="19473" y="27744"/>
                  </a:cubicBezTo>
                  <a:cubicBezTo>
                    <a:pt x="18140" y="24758"/>
                    <a:pt x="17115" y="22874"/>
                    <a:pt x="16236" y="21676"/>
                  </a:cubicBezTo>
                  <a:cubicBezTo>
                    <a:pt x="16221" y="21656"/>
                    <a:pt x="16199" y="21641"/>
                    <a:pt x="16187" y="21617"/>
                  </a:cubicBezTo>
                  <a:cubicBezTo>
                    <a:pt x="16185" y="21614"/>
                    <a:pt x="16185" y="21610"/>
                    <a:pt x="16184" y="21607"/>
                  </a:cubicBezTo>
                  <a:cubicBezTo>
                    <a:pt x="14731" y="19660"/>
                    <a:pt x="13672" y="19591"/>
                    <a:pt x="12269" y="19503"/>
                  </a:cubicBezTo>
                  <a:lnTo>
                    <a:pt x="12131" y="19493"/>
                  </a:lnTo>
                  <a:cubicBezTo>
                    <a:pt x="11607" y="20561"/>
                    <a:pt x="10710" y="22779"/>
                    <a:pt x="10987" y="24144"/>
                  </a:cubicBezTo>
                  <a:cubicBezTo>
                    <a:pt x="11101" y="24710"/>
                    <a:pt x="11449" y="25424"/>
                    <a:pt x="11882" y="26148"/>
                  </a:cubicBezTo>
                  <a:cubicBezTo>
                    <a:pt x="12467" y="25921"/>
                    <a:pt x="13521" y="25582"/>
                    <a:pt x="14612" y="25582"/>
                  </a:cubicBezTo>
                  <a:cubicBezTo>
                    <a:pt x="15476" y="25582"/>
                    <a:pt x="16362" y="25794"/>
                    <a:pt x="17059" y="26441"/>
                  </a:cubicBezTo>
                  <a:cubicBezTo>
                    <a:pt x="17286" y="26651"/>
                    <a:pt x="17299" y="27004"/>
                    <a:pt x="17088" y="27231"/>
                  </a:cubicBezTo>
                  <a:cubicBezTo>
                    <a:pt x="16978" y="27349"/>
                    <a:pt x="16829" y="27409"/>
                    <a:pt x="16679" y="27409"/>
                  </a:cubicBezTo>
                  <a:cubicBezTo>
                    <a:pt x="16543" y="27409"/>
                    <a:pt x="16406" y="27360"/>
                    <a:pt x="16299" y="27259"/>
                  </a:cubicBezTo>
                  <a:cubicBezTo>
                    <a:pt x="15845" y="26839"/>
                    <a:pt x="15235" y="26695"/>
                    <a:pt x="14614" y="26695"/>
                  </a:cubicBezTo>
                  <a:cubicBezTo>
                    <a:pt x="13830" y="26695"/>
                    <a:pt x="13028" y="26924"/>
                    <a:pt x="12502" y="27112"/>
                  </a:cubicBezTo>
                  <a:cubicBezTo>
                    <a:pt x="13132" y="28033"/>
                    <a:pt x="13797" y="28865"/>
                    <a:pt x="14164" y="29294"/>
                  </a:cubicBezTo>
                  <a:cubicBezTo>
                    <a:pt x="14383" y="29527"/>
                    <a:pt x="14364" y="29894"/>
                    <a:pt x="14122" y="30102"/>
                  </a:cubicBezTo>
                  <a:cubicBezTo>
                    <a:pt x="14016" y="30193"/>
                    <a:pt x="13886" y="30237"/>
                    <a:pt x="13758" y="30237"/>
                  </a:cubicBezTo>
                  <a:cubicBezTo>
                    <a:pt x="13592" y="30237"/>
                    <a:pt x="13428" y="30164"/>
                    <a:pt x="13317" y="30023"/>
                  </a:cubicBezTo>
                  <a:cubicBezTo>
                    <a:pt x="13196" y="29883"/>
                    <a:pt x="10329" y="26534"/>
                    <a:pt x="9891" y="24366"/>
                  </a:cubicBezTo>
                  <a:cubicBezTo>
                    <a:pt x="9562" y="22743"/>
                    <a:pt x="10429" y="20519"/>
                    <a:pt x="10951" y="19381"/>
                  </a:cubicBezTo>
                  <a:cubicBezTo>
                    <a:pt x="10293" y="19287"/>
                    <a:pt x="9552" y="19113"/>
                    <a:pt x="8707" y="18765"/>
                  </a:cubicBezTo>
                  <a:cubicBezTo>
                    <a:pt x="8572" y="19810"/>
                    <a:pt x="8090" y="21553"/>
                    <a:pt x="6411" y="22672"/>
                  </a:cubicBezTo>
                  <a:cubicBezTo>
                    <a:pt x="6321" y="22727"/>
                    <a:pt x="6220" y="22754"/>
                    <a:pt x="6121" y="22754"/>
                  </a:cubicBezTo>
                  <a:cubicBezTo>
                    <a:pt x="5940" y="22754"/>
                    <a:pt x="5763" y="22665"/>
                    <a:pt x="5655" y="22504"/>
                  </a:cubicBezTo>
                  <a:cubicBezTo>
                    <a:pt x="5488" y="22255"/>
                    <a:pt x="5549" y="21918"/>
                    <a:pt x="5791" y="21742"/>
                  </a:cubicBezTo>
                  <a:cubicBezTo>
                    <a:pt x="7324" y="20720"/>
                    <a:pt x="7588" y="18956"/>
                    <a:pt x="7631" y="18253"/>
                  </a:cubicBezTo>
                  <a:cubicBezTo>
                    <a:pt x="4555" y="16599"/>
                    <a:pt x="2657" y="14072"/>
                    <a:pt x="1574" y="12142"/>
                  </a:cubicBezTo>
                  <a:cubicBezTo>
                    <a:pt x="1383" y="13146"/>
                    <a:pt x="1224" y="14159"/>
                    <a:pt x="1097" y="15178"/>
                  </a:cubicBezTo>
                  <a:cubicBezTo>
                    <a:pt x="1" y="24015"/>
                    <a:pt x="3394" y="31993"/>
                    <a:pt x="9542" y="38179"/>
                  </a:cubicBezTo>
                  <a:cubicBezTo>
                    <a:pt x="12008" y="40660"/>
                    <a:pt x="15138" y="42701"/>
                    <a:pt x="17858" y="42701"/>
                  </a:cubicBezTo>
                  <a:cubicBezTo>
                    <a:pt x="20103" y="42701"/>
                    <a:pt x="22069" y="41310"/>
                    <a:pt x="23151" y="37625"/>
                  </a:cubicBezTo>
                  <a:cubicBezTo>
                    <a:pt x="27623" y="22393"/>
                    <a:pt x="15465" y="591"/>
                    <a:pt x="10293" y="31"/>
                  </a:cubicBezTo>
                  <a:cubicBezTo>
                    <a:pt x="10104" y="11"/>
                    <a:pt x="9917" y="1"/>
                    <a:pt x="9735" y="1"/>
                  </a:cubicBezTo>
                  <a:close/>
                </a:path>
              </a:pathLst>
            </a:custGeom>
            <a:solidFill>
              <a:srgbClr val="ABB6B9"/>
            </a:solidFill>
            <a:ln>
              <a:noFill/>
            </a:ln>
          </p:spPr>
          <p:txBody>
            <a:bodyPr anchorCtr="0" anchor="ctr" bIns="232200" lIns="232200" spcFirstLastPara="1" rIns="232200" wrap="square" tIns="232200">
              <a:noAutofit/>
            </a:bodyPr>
            <a:lstStyle/>
            <a:p>
              <a:pPr indent="0" lvl="0" marL="0" rtl="0" algn="l">
                <a:spcBef>
                  <a:spcPts val="0"/>
                </a:spcBef>
                <a:spcAft>
                  <a:spcPts val="0"/>
                </a:spcAft>
                <a:buNone/>
              </a:pPr>
              <a:r>
                <a:t/>
              </a:r>
              <a:endParaRPr/>
            </a:p>
          </p:txBody>
        </p:sp>
        <p:sp>
          <p:nvSpPr>
            <p:cNvPr id="154" name="Google Shape;154;p26"/>
            <p:cNvSpPr/>
            <p:nvPr/>
          </p:nvSpPr>
          <p:spPr>
            <a:xfrm>
              <a:off x="3769375" y="1750325"/>
              <a:ext cx="96650" cy="477500"/>
            </a:xfrm>
            <a:custGeom>
              <a:rect b="b" l="l" r="r" t="t"/>
              <a:pathLst>
                <a:path extrusionOk="0" h="19100" w="3866">
                  <a:moveTo>
                    <a:pt x="1" y="0"/>
                  </a:moveTo>
                  <a:lnTo>
                    <a:pt x="1" y="19100"/>
                  </a:lnTo>
                  <a:lnTo>
                    <a:pt x="3865" y="19100"/>
                  </a:lnTo>
                  <a:lnTo>
                    <a:pt x="3865" y="0"/>
                  </a:lnTo>
                  <a:close/>
                </a:path>
              </a:pathLst>
            </a:custGeom>
            <a:solidFill>
              <a:srgbClr val="ABB6B9"/>
            </a:solidFill>
            <a:ln>
              <a:noFill/>
            </a:ln>
          </p:spPr>
          <p:txBody>
            <a:bodyPr anchorCtr="0" anchor="ctr" bIns="232200" lIns="232200" spcFirstLastPara="1" rIns="232200" wrap="square" tIns="232200">
              <a:noAutofit/>
            </a:bodyPr>
            <a:lstStyle/>
            <a:p>
              <a:pPr indent="0" lvl="0" marL="0" rtl="0" algn="l">
                <a:spcBef>
                  <a:spcPts val="0"/>
                </a:spcBef>
                <a:spcAft>
                  <a:spcPts val="0"/>
                </a:spcAft>
                <a:buNone/>
              </a:pPr>
              <a:r>
                <a:t/>
              </a:r>
              <a:endParaRPr/>
            </a:p>
          </p:txBody>
        </p:sp>
        <p:sp>
          <p:nvSpPr>
            <p:cNvPr id="155" name="Google Shape;155;p26"/>
            <p:cNvSpPr/>
            <p:nvPr/>
          </p:nvSpPr>
          <p:spPr>
            <a:xfrm>
              <a:off x="3769375" y="1829525"/>
              <a:ext cx="96650" cy="23300"/>
            </a:xfrm>
            <a:custGeom>
              <a:rect b="b" l="l" r="r" t="t"/>
              <a:pathLst>
                <a:path extrusionOk="0" h="932" w="3866">
                  <a:moveTo>
                    <a:pt x="1" y="0"/>
                  </a:moveTo>
                  <a:lnTo>
                    <a:pt x="1" y="932"/>
                  </a:lnTo>
                  <a:lnTo>
                    <a:pt x="3865" y="932"/>
                  </a:lnTo>
                  <a:lnTo>
                    <a:pt x="3865" y="0"/>
                  </a:lnTo>
                  <a:close/>
                </a:path>
              </a:pathLst>
            </a:custGeom>
            <a:solidFill>
              <a:srgbClr val="2F3E50"/>
            </a:solidFill>
            <a:ln>
              <a:noFill/>
            </a:ln>
          </p:spPr>
          <p:txBody>
            <a:bodyPr anchorCtr="0" anchor="ctr" bIns="232200" lIns="232200" spcFirstLastPara="1" rIns="232200" wrap="square" tIns="232200">
              <a:noAutofit/>
            </a:bodyPr>
            <a:lstStyle/>
            <a:p>
              <a:pPr indent="0" lvl="0" marL="0" rtl="0" algn="l">
                <a:spcBef>
                  <a:spcPts val="0"/>
                </a:spcBef>
                <a:spcAft>
                  <a:spcPts val="0"/>
                </a:spcAft>
                <a:buNone/>
              </a:pPr>
              <a:r>
                <a:t/>
              </a:r>
              <a:endParaRPr/>
            </a:p>
          </p:txBody>
        </p:sp>
        <p:sp>
          <p:nvSpPr>
            <p:cNvPr id="156" name="Google Shape;156;p26"/>
            <p:cNvSpPr/>
            <p:nvPr/>
          </p:nvSpPr>
          <p:spPr>
            <a:xfrm>
              <a:off x="3769375" y="1774075"/>
              <a:ext cx="96650" cy="23325"/>
            </a:xfrm>
            <a:custGeom>
              <a:rect b="b" l="l" r="r" t="t"/>
              <a:pathLst>
                <a:path extrusionOk="0" h="933" w="3866">
                  <a:moveTo>
                    <a:pt x="1" y="0"/>
                  </a:moveTo>
                  <a:lnTo>
                    <a:pt x="1" y="932"/>
                  </a:lnTo>
                  <a:lnTo>
                    <a:pt x="3865" y="932"/>
                  </a:lnTo>
                  <a:lnTo>
                    <a:pt x="3865" y="0"/>
                  </a:lnTo>
                  <a:close/>
                </a:path>
              </a:pathLst>
            </a:custGeom>
            <a:solidFill>
              <a:srgbClr val="2F3E50"/>
            </a:solidFill>
            <a:ln>
              <a:noFill/>
            </a:ln>
          </p:spPr>
          <p:txBody>
            <a:bodyPr anchorCtr="0" anchor="ctr" bIns="232200" lIns="232200" spcFirstLastPara="1" rIns="232200" wrap="square" tIns="232200">
              <a:noAutofit/>
            </a:bodyPr>
            <a:lstStyle/>
            <a:p>
              <a:pPr indent="0" lvl="0" marL="0" rtl="0" algn="l">
                <a:spcBef>
                  <a:spcPts val="0"/>
                </a:spcBef>
                <a:spcAft>
                  <a:spcPts val="0"/>
                </a:spcAft>
                <a:buNone/>
              </a:pPr>
              <a:r>
                <a:t/>
              </a:r>
              <a:endParaRPr/>
            </a:p>
          </p:txBody>
        </p:sp>
        <p:sp>
          <p:nvSpPr>
            <p:cNvPr id="157" name="Google Shape;157;p26"/>
            <p:cNvSpPr/>
            <p:nvPr/>
          </p:nvSpPr>
          <p:spPr>
            <a:xfrm>
              <a:off x="3769375" y="1888900"/>
              <a:ext cx="96650" cy="23325"/>
            </a:xfrm>
            <a:custGeom>
              <a:rect b="b" l="l" r="r" t="t"/>
              <a:pathLst>
                <a:path extrusionOk="0" h="933" w="3866">
                  <a:moveTo>
                    <a:pt x="1" y="1"/>
                  </a:moveTo>
                  <a:lnTo>
                    <a:pt x="1" y="932"/>
                  </a:lnTo>
                  <a:lnTo>
                    <a:pt x="3865" y="932"/>
                  </a:lnTo>
                  <a:lnTo>
                    <a:pt x="3865" y="1"/>
                  </a:lnTo>
                  <a:close/>
                </a:path>
              </a:pathLst>
            </a:custGeom>
            <a:solidFill>
              <a:srgbClr val="2F3E50"/>
            </a:solidFill>
            <a:ln>
              <a:noFill/>
            </a:ln>
          </p:spPr>
          <p:txBody>
            <a:bodyPr anchorCtr="0" anchor="ctr" bIns="232200" lIns="232200" spcFirstLastPara="1" rIns="232200" wrap="square" tIns="232200">
              <a:noAutofit/>
            </a:bodyPr>
            <a:lstStyle/>
            <a:p>
              <a:pPr indent="0" lvl="0" marL="0" rtl="0" algn="l">
                <a:spcBef>
                  <a:spcPts val="0"/>
                </a:spcBef>
                <a:spcAft>
                  <a:spcPts val="0"/>
                </a:spcAft>
                <a:buNone/>
              </a:pPr>
              <a:r>
                <a:t/>
              </a:r>
              <a:endParaRPr/>
            </a:p>
          </p:txBody>
        </p:sp>
        <p:sp>
          <p:nvSpPr>
            <p:cNvPr id="158" name="Google Shape;158;p26"/>
            <p:cNvSpPr/>
            <p:nvPr/>
          </p:nvSpPr>
          <p:spPr>
            <a:xfrm>
              <a:off x="3769375" y="1947150"/>
              <a:ext cx="96650" cy="23300"/>
            </a:xfrm>
            <a:custGeom>
              <a:rect b="b" l="l" r="r" t="t"/>
              <a:pathLst>
                <a:path extrusionOk="0" h="932" w="3866">
                  <a:moveTo>
                    <a:pt x="1" y="1"/>
                  </a:moveTo>
                  <a:lnTo>
                    <a:pt x="1" y="932"/>
                  </a:lnTo>
                  <a:lnTo>
                    <a:pt x="3865" y="932"/>
                  </a:lnTo>
                  <a:lnTo>
                    <a:pt x="3865" y="1"/>
                  </a:lnTo>
                  <a:close/>
                </a:path>
              </a:pathLst>
            </a:custGeom>
            <a:solidFill>
              <a:srgbClr val="2F3E50"/>
            </a:solidFill>
            <a:ln>
              <a:noFill/>
            </a:ln>
          </p:spPr>
          <p:txBody>
            <a:bodyPr anchorCtr="0" anchor="ctr" bIns="232200" lIns="232200" spcFirstLastPara="1" rIns="232200" wrap="square" tIns="232200">
              <a:noAutofit/>
            </a:bodyPr>
            <a:lstStyle/>
            <a:p>
              <a:pPr indent="0" lvl="0" marL="0" rtl="0" algn="l">
                <a:spcBef>
                  <a:spcPts val="0"/>
                </a:spcBef>
                <a:spcAft>
                  <a:spcPts val="0"/>
                </a:spcAft>
                <a:buNone/>
              </a:pPr>
              <a:r>
                <a:t/>
              </a:r>
              <a:endParaRPr/>
            </a:p>
          </p:txBody>
        </p:sp>
        <p:sp>
          <p:nvSpPr>
            <p:cNvPr id="159" name="Google Shape;159;p26"/>
            <p:cNvSpPr/>
            <p:nvPr/>
          </p:nvSpPr>
          <p:spPr>
            <a:xfrm>
              <a:off x="3769375" y="2006550"/>
              <a:ext cx="96650" cy="23300"/>
            </a:xfrm>
            <a:custGeom>
              <a:rect b="b" l="l" r="r" t="t"/>
              <a:pathLst>
                <a:path extrusionOk="0" h="932" w="3866">
                  <a:moveTo>
                    <a:pt x="1" y="0"/>
                  </a:moveTo>
                  <a:lnTo>
                    <a:pt x="1" y="931"/>
                  </a:lnTo>
                  <a:lnTo>
                    <a:pt x="3865" y="931"/>
                  </a:lnTo>
                  <a:lnTo>
                    <a:pt x="3865" y="0"/>
                  </a:lnTo>
                  <a:close/>
                </a:path>
              </a:pathLst>
            </a:custGeom>
            <a:solidFill>
              <a:srgbClr val="2F3E50"/>
            </a:solidFill>
            <a:ln>
              <a:noFill/>
            </a:ln>
          </p:spPr>
          <p:txBody>
            <a:bodyPr anchorCtr="0" anchor="ctr" bIns="232200" lIns="232200" spcFirstLastPara="1" rIns="232200" wrap="square" tIns="232200">
              <a:noAutofit/>
            </a:bodyPr>
            <a:lstStyle/>
            <a:p>
              <a:pPr indent="0" lvl="0" marL="0" rtl="0" algn="l">
                <a:spcBef>
                  <a:spcPts val="0"/>
                </a:spcBef>
                <a:spcAft>
                  <a:spcPts val="0"/>
                </a:spcAft>
                <a:buNone/>
              </a:pPr>
              <a:r>
                <a:t/>
              </a:r>
              <a:endParaRPr/>
            </a:p>
          </p:txBody>
        </p:sp>
        <p:sp>
          <p:nvSpPr>
            <p:cNvPr id="160" name="Google Shape;160;p26"/>
            <p:cNvSpPr/>
            <p:nvPr/>
          </p:nvSpPr>
          <p:spPr>
            <a:xfrm>
              <a:off x="3769375" y="2065925"/>
              <a:ext cx="96650" cy="23300"/>
            </a:xfrm>
            <a:custGeom>
              <a:rect b="b" l="l" r="r" t="t"/>
              <a:pathLst>
                <a:path extrusionOk="0" h="932" w="3866">
                  <a:moveTo>
                    <a:pt x="1" y="1"/>
                  </a:moveTo>
                  <a:lnTo>
                    <a:pt x="1" y="932"/>
                  </a:lnTo>
                  <a:lnTo>
                    <a:pt x="3865" y="932"/>
                  </a:lnTo>
                  <a:lnTo>
                    <a:pt x="3865" y="1"/>
                  </a:lnTo>
                  <a:close/>
                </a:path>
              </a:pathLst>
            </a:custGeom>
            <a:solidFill>
              <a:srgbClr val="2F3E50"/>
            </a:solidFill>
            <a:ln>
              <a:noFill/>
            </a:ln>
          </p:spPr>
          <p:txBody>
            <a:bodyPr anchorCtr="0" anchor="ctr" bIns="232200" lIns="232200" spcFirstLastPara="1" rIns="232200" wrap="square" tIns="232200">
              <a:noAutofit/>
            </a:bodyPr>
            <a:lstStyle/>
            <a:p>
              <a:pPr indent="0" lvl="0" marL="0" rtl="0" algn="l">
                <a:spcBef>
                  <a:spcPts val="0"/>
                </a:spcBef>
                <a:spcAft>
                  <a:spcPts val="0"/>
                </a:spcAft>
                <a:buNone/>
              </a:pPr>
              <a:r>
                <a:t/>
              </a:r>
              <a:endParaRPr/>
            </a:p>
          </p:txBody>
        </p:sp>
        <p:sp>
          <p:nvSpPr>
            <p:cNvPr id="161" name="Google Shape;161;p26"/>
            <p:cNvSpPr/>
            <p:nvPr/>
          </p:nvSpPr>
          <p:spPr>
            <a:xfrm>
              <a:off x="3769375" y="2125325"/>
              <a:ext cx="96650" cy="23325"/>
            </a:xfrm>
            <a:custGeom>
              <a:rect b="b" l="l" r="r" t="t"/>
              <a:pathLst>
                <a:path extrusionOk="0" h="933" w="3866">
                  <a:moveTo>
                    <a:pt x="1" y="0"/>
                  </a:moveTo>
                  <a:lnTo>
                    <a:pt x="1" y="933"/>
                  </a:lnTo>
                  <a:lnTo>
                    <a:pt x="3865" y="933"/>
                  </a:lnTo>
                  <a:lnTo>
                    <a:pt x="3865" y="0"/>
                  </a:lnTo>
                  <a:close/>
                </a:path>
              </a:pathLst>
            </a:custGeom>
            <a:solidFill>
              <a:srgbClr val="2F3E50"/>
            </a:solidFill>
            <a:ln>
              <a:noFill/>
            </a:ln>
          </p:spPr>
          <p:txBody>
            <a:bodyPr anchorCtr="0" anchor="ctr" bIns="232200" lIns="232200" spcFirstLastPara="1" rIns="232200" wrap="square" tIns="232200">
              <a:noAutofit/>
            </a:bodyPr>
            <a:lstStyle/>
            <a:p>
              <a:pPr indent="0" lvl="0" marL="0" rtl="0" algn="l">
                <a:spcBef>
                  <a:spcPts val="0"/>
                </a:spcBef>
                <a:spcAft>
                  <a:spcPts val="0"/>
                </a:spcAft>
                <a:buNone/>
              </a:pPr>
              <a:r>
                <a:t/>
              </a:r>
              <a:endParaRPr/>
            </a:p>
          </p:txBody>
        </p:sp>
        <p:sp>
          <p:nvSpPr>
            <p:cNvPr id="162" name="Google Shape;162;p26"/>
            <p:cNvSpPr/>
            <p:nvPr/>
          </p:nvSpPr>
          <p:spPr>
            <a:xfrm>
              <a:off x="3663425" y="2421950"/>
              <a:ext cx="268175" cy="238700"/>
            </a:xfrm>
            <a:custGeom>
              <a:rect b="b" l="l" r="r" t="t"/>
              <a:pathLst>
                <a:path extrusionOk="0" h="9548" w="10727">
                  <a:moveTo>
                    <a:pt x="7807" y="1"/>
                  </a:moveTo>
                  <a:cubicBezTo>
                    <a:pt x="7692" y="1"/>
                    <a:pt x="7576" y="27"/>
                    <a:pt x="7468" y="82"/>
                  </a:cubicBezTo>
                  <a:lnTo>
                    <a:pt x="7376" y="127"/>
                  </a:lnTo>
                  <a:cubicBezTo>
                    <a:pt x="6962" y="336"/>
                    <a:pt x="6839" y="859"/>
                    <a:pt x="7102" y="1240"/>
                  </a:cubicBezTo>
                  <a:cubicBezTo>
                    <a:pt x="7363" y="1617"/>
                    <a:pt x="7561" y="2025"/>
                    <a:pt x="7710" y="2431"/>
                  </a:cubicBezTo>
                  <a:cubicBezTo>
                    <a:pt x="7905" y="2958"/>
                    <a:pt x="7501" y="3460"/>
                    <a:pt x="7007" y="3460"/>
                  </a:cubicBezTo>
                  <a:cubicBezTo>
                    <a:pt x="6901" y="3460"/>
                    <a:pt x="6790" y="3436"/>
                    <a:pt x="6681" y="3385"/>
                  </a:cubicBezTo>
                  <a:cubicBezTo>
                    <a:pt x="6592" y="3344"/>
                    <a:pt x="6501" y="3302"/>
                    <a:pt x="6408" y="3257"/>
                  </a:cubicBezTo>
                  <a:cubicBezTo>
                    <a:pt x="5944" y="3041"/>
                    <a:pt x="5705" y="2436"/>
                    <a:pt x="5582" y="1910"/>
                  </a:cubicBezTo>
                  <a:cubicBezTo>
                    <a:pt x="5501" y="1562"/>
                    <a:pt x="5190" y="1328"/>
                    <a:pt x="4848" y="1328"/>
                  </a:cubicBezTo>
                  <a:cubicBezTo>
                    <a:pt x="4788" y="1328"/>
                    <a:pt x="4727" y="1335"/>
                    <a:pt x="4667" y="1350"/>
                  </a:cubicBezTo>
                  <a:cubicBezTo>
                    <a:pt x="4259" y="1451"/>
                    <a:pt x="4012" y="1865"/>
                    <a:pt x="4117" y="2273"/>
                  </a:cubicBezTo>
                  <a:lnTo>
                    <a:pt x="4317" y="3037"/>
                  </a:lnTo>
                  <a:cubicBezTo>
                    <a:pt x="4376" y="3257"/>
                    <a:pt x="4335" y="3496"/>
                    <a:pt x="4193" y="3675"/>
                  </a:cubicBezTo>
                  <a:cubicBezTo>
                    <a:pt x="3625" y="4392"/>
                    <a:pt x="4152" y="6152"/>
                    <a:pt x="3589" y="6152"/>
                  </a:cubicBezTo>
                  <a:cubicBezTo>
                    <a:pt x="3544" y="6152"/>
                    <a:pt x="3493" y="6141"/>
                    <a:pt x="3433" y="6118"/>
                  </a:cubicBezTo>
                  <a:cubicBezTo>
                    <a:pt x="2816" y="5872"/>
                    <a:pt x="2704" y="4553"/>
                    <a:pt x="2694" y="3755"/>
                  </a:cubicBezTo>
                  <a:cubicBezTo>
                    <a:pt x="2689" y="3394"/>
                    <a:pt x="2437" y="3085"/>
                    <a:pt x="1984" y="2996"/>
                  </a:cubicBezTo>
                  <a:lnTo>
                    <a:pt x="1326" y="2868"/>
                  </a:lnTo>
                  <a:cubicBezTo>
                    <a:pt x="1277" y="2858"/>
                    <a:pt x="1228" y="2854"/>
                    <a:pt x="1180" y="2854"/>
                  </a:cubicBezTo>
                  <a:cubicBezTo>
                    <a:pt x="819" y="2854"/>
                    <a:pt x="494" y="3111"/>
                    <a:pt x="434" y="3479"/>
                  </a:cubicBezTo>
                  <a:cubicBezTo>
                    <a:pt x="1" y="6193"/>
                    <a:pt x="1037" y="8762"/>
                    <a:pt x="1349" y="9455"/>
                  </a:cubicBezTo>
                  <a:cubicBezTo>
                    <a:pt x="1366" y="9492"/>
                    <a:pt x="1394" y="9525"/>
                    <a:pt x="1429" y="9548"/>
                  </a:cubicBezTo>
                  <a:cubicBezTo>
                    <a:pt x="2376" y="7776"/>
                    <a:pt x="4104" y="6443"/>
                    <a:pt x="6311" y="6182"/>
                  </a:cubicBezTo>
                  <a:cubicBezTo>
                    <a:pt x="6577" y="6151"/>
                    <a:pt x="6851" y="6134"/>
                    <a:pt x="7130" y="6134"/>
                  </a:cubicBezTo>
                  <a:cubicBezTo>
                    <a:pt x="8096" y="6134"/>
                    <a:pt x="9130" y="6336"/>
                    <a:pt x="10196" y="6845"/>
                  </a:cubicBezTo>
                  <a:cubicBezTo>
                    <a:pt x="10726" y="3623"/>
                    <a:pt x="9168" y="1233"/>
                    <a:pt x="8392" y="279"/>
                  </a:cubicBezTo>
                  <a:cubicBezTo>
                    <a:pt x="8245" y="98"/>
                    <a:pt x="8028" y="1"/>
                    <a:pt x="7807" y="1"/>
                  </a:cubicBezTo>
                  <a:close/>
                </a:path>
              </a:pathLst>
            </a:custGeom>
            <a:solidFill>
              <a:srgbClr val="F1C232"/>
            </a:solidFill>
            <a:ln>
              <a:noFill/>
            </a:ln>
          </p:spPr>
          <p:txBody>
            <a:bodyPr anchorCtr="0" anchor="ctr" bIns="232200" lIns="232200" spcFirstLastPara="1" rIns="232200" wrap="square" tIns="232200">
              <a:noAutofit/>
            </a:bodyPr>
            <a:lstStyle/>
            <a:p>
              <a:pPr indent="0" lvl="0" marL="0" rtl="0" algn="l">
                <a:spcBef>
                  <a:spcPts val="0"/>
                </a:spcBef>
                <a:spcAft>
                  <a:spcPts val="0"/>
                </a:spcAft>
                <a:buNone/>
              </a:pPr>
              <a:r>
                <a:t/>
              </a:r>
              <a:endParaRPr/>
            </a:p>
          </p:txBody>
        </p:sp>
        <p:sp>
          <p:nvSpPr>
            <p:cNvPr id="163" name="Google Shape;163;p26"/>
            <p:cNvSpPr/>
            <p:nvPr/>
          </p:nvSpPr>
          <p:spPr>
            <a:xfrm>
              <a:off x="3680625" y="2592200"/>
              <a:ext cx="399900" cy="403250"/>
            </a:xfrm>
            <a:custGeom>
              <a:rect b="b" l="l" r="r" t="t"/>
              <a:pathLst>
                <a:path extrusionOk="0" h="16130" w="15996">
                  <a:moveTo>
                    <a:pt x="8077" y="1"/>
                  </a:moveTo>
                  <a:cubicBezTo>
                    <a:pt x="9058" y="765"/>
                    <a:pt x="9842" y="1968"/>
                    <a:pt x="10329" y="3517"/>
                  </a:cubicBezTo>
                  <a:cubicBezTo>
                    <a:pt x="10329" y="3520"/>
                    <a:pt x="10331" y="3523"/>
                    <a:pt x="10331" y="3526"/>
                  </a:cubicBezTo>
                  <a:cubicBezTo>
                    <a:pt x="10369" y="3647"/>
                    <a:pt x="10409" y="3768"/>
                    <a:pt x="10442" y="3894"/>
                  </a:cubicBezTo>
                  <a:cubicBezTo>
                    <a:pt x="10886" y="5516"/>
                    <a:pt x="11341" y="7422"/>
                    <a:pt x="11361" y="9264"/>
                  </a:cubicBezTo>
                  <a:lnTo>
                    <a:pt x="11361" y="9342"/>
                  </a:lnTo>
                  <a:cubicBezTo>
                    <a:pt x="11358" y="9605"/>
                    <a:pt x="11145" y="9816"/>
                    <a:pt x="10883" y="9816"/>
                  </a:cubicBezTo>
                  <a:cubicBezTo>
                    <a:pt x="10883" y="9816"/>
                    <a:pt x="10882" y="9816"/>
                    <a:pt x="10881" y="9816"/>
                  </a:cubicBezTo>
                  <a:cubicBezTo>
                    <a:pt x="10852" y="9816"/>
                    <a:pt x="10822" y="9813"/>
                    <a:pt x="10794" y="9807"/>
                  </a:cubicBezTo>
                  <a:cubicBezTo>
                    <a:pt x="10570" y="9765"/>
                    <a:pt x="10410" y="9568"/>
                    <a:pt x="10413" y="9341"/>
                  </a:cubicBezTo>
                  <a:lnTo>
                    <a:pt x="10413" y="9275"/>
                  </a:lnTo>
                  <a:cubicBezTo>
                    <a:pt x="10399" y="8024"/>
                    <a:pt x="10167" y="6724"/>
                    <a:pt x="9878" y="5509"/>
                  </a:cubicBezTo>
                  <a:cubicBezTo>
                    <a:pt x="9612" y="6362"/>
                    <a:pt x="9261" y="7270"/>
                    <a:pt x="8798" y="8304"/>
                  </a:cubicBezTo>
                  <a:cubicBezTo>
                    <a:pt x="8453" y="9077"/>
                    <a:pt x="8163" y="9823"/>
                    <a:pt x="8414" y="10433"/>
                  </a:cubicBezTo>
                  <a:cubicBezTo>
                    <a:pt x="8673" y="11065"/>
                    <a:pt x="9167" y="11615"/>
                    <a:pt x="9886" y="12071"/>
                  </a:cubicBezTo>
                  <a:cubicBezTo>
                    <a:pt x="10078" y="12193"/>
                    <a:pt x="10156" y="12435"/>
                    <a:pt x="10071" y="12647"/>
                  </a:cubicBezTo>
                  <a:cubicBezTo>
                    <a:pt x="9999" y="12830"/>
                    <a:pt x="9822" y="12945"/>
                    <a:pt x="9632" y="12945"/>
                  </a:cubicBezTo>
                  <a:cubicBezTo>
                    <a:pt x="9602" y="12945"/>
                    <a:pt x="9571" y="12942"/>
                    <a:pt x="9541" y="12936"/>
                  </a:cubicBezTo>
                  <a:cubicBezTo>
                    <a:pt x="9483" y="12925"/>
                    <a:pt x="9427" y="12903"/>
                    <a:pt x="9378" y="12872"/>
                  </a:cubicBezTo>
                  <a:cubicBezTo>
                    <a:pt x="8490" y="12310"/>
                    <a:pt x="7871" y="11610"/>
                    <a:pt x="7536" y="10793"/>
                  </a:cubicBezTo>
                  <a:cubicBezTo>
                    <a:pt x="7112" y="9756"/>
                    <a:pt x="7606" y="8650"/>
                    <a:pt x="7934" y="7918"/>
                  </a:cubicBezTo>
                  <a:cubicBezTo>
                    <a:pt x="8679" y="6251"/>
                    <a:pt x="9126" y="4929"/>
                    <a:pt x="9378" y="3651"/>
                  </a:cubicBezTo>
                  <a:cubicBezTo>
                    <a:pt x="8930" y="2317"/>
                    <a:pt x="7861" y="142"/>
                    <a:pt x="5604" y="20"/>
                  </a:cubicBezTo>
                  <a:cubicBezTo>
                    <a:pt x="5589" y="17"/>
                    <a:pt x="5575" y="14"/>
                    <a:pt x="5559" y="10"/>
                  </a:cubicBezTo>
                  <a:cubicBezTo>
                    <a:pt x="5274" y="62"/>
                    <a:pt x="4993" y="135"/>
                    <a:pt x="4718" y="227"/>
                  </a:cubicBezTo>
                  <a:cubicBezTo>
                    <a:pt x="4720" y="245"/>
                    <a:pt x="4727" y="262"/>
                    <a:pt x="4727" y="281"/>
                  </a:cubicBezTo>
                  <a:cubicBezTo>
                    <a:pt x="4727" y="315"/>
                    <a:pt x="4714" y="2312"/>
                    <a:pt x="6617" y="4496"/>
                  </a:cubicBezTo>
                  <a:cubicBezTo>
                    <a:pt x="6749" y="4649"/>
                    <a:pt x="6771" y="4870"/>
                    <a:pt x="6670" y="5044"/>
                  </a:cubicBezTo>
                  <a:cubicBezTo>
                    <a:pt x="6584" y="5193"/>
                    <a:pt x="6427" y="5282"/>
                    <a:pt x="6260" y="5282"/>
                  </a:cubicBezTo>
                  <a:cubicBezTo>
                    <a:pt x="6230" y="5282"/>
                    <a:pt x="6199" y="5279"/>
                    <a:pt x="6168" y="5273"/>
                  </a:cubicBezTo>
                  <a:cubicBezTo>
                    <a:pt x="6065" y="5253"/>
                    <a:pt x="5971" y="5198"/>
                    <a:pt x="5902" y="5119"/>
                  </a:cubicBezTo>
                  <a:cubicBezTo>
                    <a:pt x="4206" y="3171"/>
                    <a:pt x="3864" y="1358"/>
                    <a:pt x="3796" y="612"/>
                  </a:cubicBezTo>
                  <a:cubicBezTo>
                    <a:pt x="3155" y="949"/>
                    <a:pt x="2591" y="1394"/>
                    <a:pt x="2110" y="1913"/>
                  </a:cubicBezTo>
                  <a:cubicBezTo>
                    <a:pt x="2124" y="3120"/>
                    <a:pt x="2481" y="6564"/>
                    <a:pt x="5939" y="8388"/>
                  </a:cubicBezTo>
                  <a:cubicBezTo>
                    <a:pt x="6148" y="8498"/>
                    <a:pt x="6244" y="8744"/>
                    <a:pt x="6165" y="8966"/>
                  </a:cubicBezTo>
                  <a:cubicBezTo>
                    <a:pt x="6098" y="9158"/>
                    <a:pt x="5916" y="9282"/>
                    <a:pt x="5719" y="9282"/>
                  </a:cubicBezTo>
                  <a:cubicBezTo>
                    <a:pt x="5689" y="9282"/>
                    <a:pt x="5658" y="9279"/>
                    <a:pt x="5628" y="9274"/>
                  </a:cubicBezTo>
                  <a:cubicBezTo>
                    <a:pt x="5582" y="9264"/>
                    <a:pt x="5539" y="9248"/>
                    <a:pt x="5497" y="9228"/>
                  </a:cubicBezTo>
                  <a:cubicBezTo>
                    <a:pt x="5056" y="8995"/>
                    <a:pt x="4637" y="8722"/>
                    <a:pt x="4245" y="8414"/>
                  </a:cubicBezTo>
                  <a:lnTo>
                    <a:pt x="4245" y="8414"/>
                  </a:lnTo>
                  <a:cubicBezTo>
                    <a:pt x="4507" y="9883"/>
                    <a:pt x="5091" y="11876"/>
                    <a:pt x="6204" y="12601"/>
                  </a:cubicBezTo>
                  <a:cubicBezTo>
                    <a:pt x="6424" y="12743"/>
                    <a:pt x="6486" y="13037"/>
                    <a:pt x="6343" y="13257"/>
                  </a:cubicBezTo>
                  <a:cubicBezTo>
                    <a:pt x="6252" y="13397"/>
                    <a:pt x="6100" y="13473"/>
                    <a:pt x="5945" y="13473"/>
                  </a:cubicBezTo>
                  <a:cubicBezTo>
                    <a:pt x="5857" y="13473"/>
                    <a:pt x="5767" y="13448"/>
                    <a:pt x="5687" y="13396"/>
                  </a:cubicBezTo>
                  <a:cubicBezTo>
                    <a:pt x="3667" y="12081"/>
                    <a:pt x="3218" y="8164"/>
                    <a:pt x="3146" y="7353"/>
                  </a:cubicBezTo>
                  <a:cubicBezTo>
                    <a:pt x="1917" y="5904"/>
                    <a:pt x="1445" y="4243"/>
                    <a:pt x="1268" y="3045"/>
                  </a:cubicBezTo>
                  <a:cubicBezTo>
                    <a:pt x="1218" y="3130"/>
                    <a:pt x="1162" y="3209"/>
                    <a:pt x="1116" y="3294"/>
                  </a:cubicBezTo>
                  <a:cubicBezTo>
                    <a:pt x="162" y="5079"/>
                    <a:pt x="0" y="7307"/>
                    <a:pt x="943" y="9336"/>
                  </a:cubicBezTo>
                  <a:cubicBezTo>
                    <a:pt x="2740" y="13204"/>
                    <a:pt x="6851" y="16129"/>
                    <a:pt x="9508" y="16129"/>
                  </a:cubicBezTo>
                  <a:cubicBezTo>
                    <a:pt x="10020" y="16129"/>
                    <a:pt x="10477" y="16021"/>
                    <a:pt x="10854" y="15790"/>
                  </a:cubicBezTo>
                  <a:cubicBezTo>
                    <a:pt x="14238" y="13713"/>
                    <a:pt x="15996" y="4316"/>
                    <a:pt x="10681" y="1023"/>
                  </a:cubicBezTo>
                  <a:cubicBezTo>
                    <a:pt x="10424" y="864"/>
                    <a:pt x="10156" y="720"/>
                    <a:pt x="9882" y="591"/>
                  </a:cubicBezTo>
                  <a:cubicBezTo>
                    <a:pt x="9309" y="316"/>
                    <a:pt x="8702" y="118"/>
                    <a:pt x="8077" y="1"/>
                  </a:cubicBezTo>
                  <a:close/>
                </a:path>
              </a:pathLst>
            </a:custGeom>
            <a:solidFill>
              <a:srgbClr val="F1C232"/>
            </a:solidFill>
            <a:ln>
              <a:noFill/>
            </a:ln>
          </p:spPr>
          <p:txBody>
            <a:bodyPr anchorCtr="0" anchor="ctr" bIns="232200" lIns="232200" spcFirstLastPara="1" rIns="232200" wrap="square" tIns="232200">
              <a:noAutofit/>
            </a:bodyPr>
            <a:lstStyle/>
            <a:p>
              <a:pPr indent="0" lvl="0" marL="0" rtl="0" algn="l">
                <a:spcBef>
                  <a:spcPts val="0"/>
                </a:spcBef>
                <a:spcAft>
                  <a:spcPts val="0"/>
                </a:spcAft>
                <a:buNone/>
              </a:pPr>
              <a:r>
                <a:t/>
              </a:r>
              <a:endParaRPr/>
            </a:p>
          </p:txBody>
        </p:sp>
        <p:sp>
          <p:nvSpPr>
            <p:cNvPr id="164" name="Google Shape;164;p26"/>
            <p:cNvSpPr/>
            <p:nvPr/>
          </p:nvSpPr>
          <p:spPr>
            <a:xfrm>
              <a:off x="3529600" y="3358400"/>
              <a:ext cx="859550" cy="853950"/>
            </a:xfrm>
            <a:custGeom>
              <a:rect b="b" l="l" r="r" t="t"/>
              <a:pathLst>
                <a:path extrusionOk="0" h="34158" w="34382">
                  <a:moveTo>
                    <a:pt x="18802" y="1"/>
                  </a:moveTo>
                  <a:cubicBezTo>
                    <a:pt x="18310" y="1"/>
                    <a:pt x="17912" y="399"/>
                    <a:pt x="17912" y="891"/>
                  </a:cubicBezTo>
                  <a:lnTo>
                    <a:pt x="17912" y="3420"/>
                  </a:lnTo>
                  <a:cubicBezTo>
                    <a:pt x="17911" y="4036"/>
                    <a:pt x="17504" y="4578"/>
                    <a:pt x="16912" y="4751"/>
                  </a:cubicBezTo>
                  <a:cubicBezTo>
                    <a:pt x="16281" y="4936"/>
                    <a:pt x="15457" y="5254"/>
                    <a:pt x="14757" y="5775"/>
                  </a:cubicBezTo>
                  <a:cubicBezTo>
                    <a:pt x="13711" y="6554"/>
                    <a:pt x="12944" y="7786"/>
                    <a:pt x="13525" y="9705"/>
                  </a:cubicBezTo>
                  <a:cubicBezTo>
                    <a:pt x="13694" y="10261"/>
                    <a:pt x="13892" y="10775"/>
                    <a:pt x="14096" y="11262"/>
                  </a:cubicBezTo>
                  <a:cubicBezTo>
                    <a:pt x="15198" y="13882"/>
                    <a:pt x="16551" y="15611"/>
                    <a:pt x="15181" y="17624"/>
                  </a:cubicBezTo>
                  <a:cubicBezTo>
                    <a:pt x="14466" y="18675"/>
                    <a:pt x="13279" y="19318"/>
                    <a:pt x="12014" y="19423"/>
                  </a:cubicBezTo>
                  <a:cubicBezTo>
                    <a:pt x="10983" y="19508"/>
                    <a:pt x="9661" y="19804"/>
                    <a:pt x="9271" y="20738"/>
                  </a:cubicBezTo>
                  <a:lnTo>
                    <a:pt x="6009" y="20738"/>
                  </a:lnTo>
                  <a:cubicBezTo>
                    <a:pt x="4207" y="20738"/>
                    <a:pt x="2455" y="21527"/>
                    <a:pt x="1396" y="22983"/>
                  </a:cubicBezTo>
                  <a:cubicBezTo>
                    <a:pt x="360" y="24408"/>
                    <a:pt x="0" y="26192"/>
                    <a:pt x="407" y="27917"/>
                  </a:cubicBezTo>
                  <a:lnTo>
                    <a:pt x="1743" y="33567"/>
                  </a:lnTo>
                  <a:lnTo>
                    <a:pt x="6202" y="34158"/>
                  </a:lnTo>
                  <a:lnTo>
                    <a:pt x="4534" y="26942"/>
                  </a:lnTo>
                  <a:cubicBezTo>
                    <a:pt x="4406" y="26407"/>
                    <a:pt x="4531" y="25843"/>
                    <a:pt x="4873" y="25413"/>
                  </a:cubicBezTo>
                  <a:cubicBezTo>
                    <a:pt x="5215" y="24981"/>
                    <a:pt x="5728" y="24459"/>
                    <a:pt x="6280" y="24459"/>
                  </a:cubicBezTo>
                  <a:lnTo>
                    <a:pt x="9337" y="24459"/>
                  </a:lnTo>
                  <a:cubicBezTo>
                    <a:pt x="9337" y="24459"/>
                    <a:pt x="12665" y="28161"/>
                    <a:pt x="18268" y="28161"/>
                  </a:cubicBezTo>
                  <a:cubicBezTo>
                    <a:pt x="19747" y="28161"/>
                    <a:pt x="21385" y="27903"/>
                    <a:pt x="23162" y="27251"/>
                  </a:cubicBezTo>
                  <a:cubicBezTo>
                    <a:pt x="31669" y="24127"/>
                    <a:pt x="33597" y="16750"/>
                    <a:pt x="33995" y="14623"/>
                  </a:cubicBezTo>
                  <a:cubicBezTo>
                    <a:pt x="34382" y="12563"/>
                    <a:pt x="34331" y="4396"/>
                    <a:pt x="22801" y="3761"/>
                  </a:cubicBezTo>
                  <a:cubicBezTo>
                    <a:pt x="22149" y="3725"/>
                    <a:pt x="21634" y="3189"/>
                    <a:pt x="21634" y="2535"/>
                  </a:cubicBezTo>
                  <a:lnTo>
                    <a:pt x="21634" y="1"/>
                  </a:lnTo>
                  <a:close/>
                </a:path>
              </a:pathLst>
            </a:custGeom>
            <a:solidFill>
              <a:srgbClr val="ABB6B9"/>
            </a:solidFill>
            <a:ln>
              <a:noFill/>
            </a:ln>
          </p:spPr>
          <p:txBody>
            <a:bodyPr anchorCtr="0" anchor="ctr" bIns="232200" lIns="232200" spcFirstLastPara="1" rIns="232200" wrap="square" tIns="232200">
              <a:noAutofit/>
            </a:bodyPr>
            <a:lstStyle/>
            <a:p>
              <a:pPr indent="0" lvl="0" marL="0" rtl="0" algn="l">
                <a:spcBef>
                  <a:spcPts val="0"/>
                </a:spcBef>
                <a:spcAft>
                  <a:spcPts val="0"/>
                </a:spcAft>
                <a:buNone/>
              </a:pPr>
              <a:r>
                <a:t/>
              </a:r>
              <a:endParaRPr/>
            </a:p>
          </p:txBody>
        </p:sp>
        <p:sp>
          <p:nvSpPr>
            <p:cNvPr id="165" name="Google Shape;165;p26"/>
            <p:cNvSpPr/>
            <p:nvPr/>
          </p:nvSpPr>
          <p:spPr>
            <a:xfrm>
              <a:off x="3195900" y="3104000"/>
              <a:ext cx="1013925" cy="678350"/>
            </a:xfrm>
            <a:custGeom>
              <a:rect b="b" l="l" r="r" t="t"/>
              <a:pathLst>
                <a:path extrusionOk="0" h="27134" w="40557">
                  <a:moveTo>
                    <a:pt x="33331" y="1"/>
                  </a:moveTo>
                  <a:cubicBezTo>
                    <a:pt x="29231" y="1"/>
                    <a:pt x="23271" y="2502"/>
                    <a:pt x="13764" y="2502"/>
                  </a:cubicBezTo>
                  <a:cubicBezTo>
                    <a:pt x="13585" y="2502"/>
                    <a:pt x="13404" y="2501"/>
                    <a:pt x="13222" y="2499"/>
                  </a:cubicBezTo>
                  <a:cubicBezTo>
                    <a:pt x="13161" y="2498"/>
                    <a:pt x="13099" y="2498"/>
                    <a:pt x="13038" y="2498"/>
                  </a:cubicBezTo>
                  <a:cubicBezTo>
                    <a:pt x="1" y="2498"/>
                    <a:pt x="2889" y="16544"/>
                    <a:pt x="2889" y="16544"/>
                  </a:cubicBezTo>
                  <a:cubicBezTo>
                    <a:pt x="3683" y="19458"/>
                    <a:pt x="1033" y="24890"/>
                    <a:pt x="2889" y="26745"/>
                  </a:cubicBezTo>
                  <a:cubicBezTo>
                    <a:pt x="3160" y="27017"/>
                    <a:pt x="3518" y="27134"/>
                    <a:pt x="3929" y="27134"/>
                  </a:cubicBezTo>
                  <a:cubicBezTo>
                    <a:pt x="6327" y="27134"/>
                    <a:pt x="10573" y="23197"/>
                    <a:pt x="10573" y="23197"/>
                  </a:cubicBezTo>
                  <a:cubicBezTo>
                    <a:pt x="11740" y="23418"/>
                    <a:pt x="12768" y="23517"/>
                    <a:pt x="13681" y="23517"/>
                  </a:cubicBezTo>
                  <a:cubicBezTo>
                    <a:pt x="20023" y="23517"/>
                    <a:pt x="20778" y="18711"/>
                    <a:pt x="23557" y="16278"/>
                  </a:cubicBezTo>
                  <a:cubicBezTo>
                    <a:pt x="25688" y="14415"/>
                    <a:pt x="27945" y="13862"/>
                    <a:pt x="29203" y="13701"/>
                  </a:cubicBezTo>
                  <a:cubicBezTo>
                    <a:pt x="29774" y="13629"/>
                    <a:pt x="30200" y="13143"/>
                    <a:pt x="30200" y="12568"/>
                  </a:cubicBezTo>
                  <a:lnTo>
                    <a:pt x="30200" y="10368"/>
                  </a:lnTo>
                  <a:cubicBezTo>
                    <a:pt x="30200" y="9677"/>
                    <a:pt x="30760" y="9117"/>
                    <a:pt x="31450" y="9117"/>
                  </a:cubicBezTo>
                  <a:lnTo>
                    <a:pt x="33422" y="9117"/>
                  </a:lnTo>
                  <a:cubicBezTo>
                    <a:pt x="33424" y="9117"/>
                    <a:pt x="33425" y="9117"/>
                    <a:pt x="33427" y="9117"/>
                  </a:cubicBezTo>
                  <a:cubicBezTo>
                    <a:pt x="33762" y="9117"/>
                    <a:pt x="34087" y="9012"/>
                    <a:pt x="34359" y="8817"/>
                  </a:cubicBezTo>
                  <a:cubicBezTo>
                    <a:pt x="35865" y="7740"/>
                    <a:pt x="40556" y="3983"/>
                    <a:pt x="37073" y="1174"/>
                  </a:cubicBezTo>
                  <a:cubicBezTo>
                    <a:pt x="36010" y="317"/>
                    <a:pt x="34788" y="1"/>
                    <a:pt x="33331" y="1"/>
                  </a:cubicBezTo>
                  <a:close/>
                </a:path>
              </a:pathLst>
            </a:custGeom>
            <a:solidFill>
              <a:srgbClr val="ABB6B9"/>
            </a:solidFill>
            <a:ln>
              <a:noFill/>
            </a:ln>
          </p:spPr>
          <p:txBody>
            <a:bodyPr anchorCtr="0" anchor="ctr" bIns="232200" lIns="232200" spcFirstLastPara="1" rIns="232200" wrap="square" tIns="232200">
              <a:noAutofit/>
            </a:bodyPr>
            <a:lstStyle/>
            <a:p>
              <a:pPr indent="0" lvl="0" marL="0" rtl="0" algn="l">
                <a:spcBef>
                  <a:spcPts val="0"/>
                </a:spcBef>
                <a:spcAft>
                  <a:spcPts val="0"/>
                </a:spcAft>
                <a:buNone/>
              </a:pPr>
              <a:r>
                <a:t/>
              </a:r>
              <a:endParaRPr/>
            </a:p>
          </p:txBody>
        </p:sp>
        <p:sp>
          <p:nvSpPr>
            <p:cNvPr id="166" name="Google Shape;166;p26"/>
            <p:cNvSpPr/>
            <p:nvPr/>
          </p:nvSpPr>
          <p:spPr>
            <a:xfrm>
              <a:off x="3208225" y="4199150"/>
              <a:ext cx="1201700" cy="964175"/>
            </a:xfrm>
            <a:custGeom>
              <a:rect b="b" l="l" r="r" t="t"/>
              <a:pathLst>
                <a:path extrusionOk="0" h="38567" w="48068">
                  <a:moveTo>
                    <a:pt x="12008" y="9417"/>
                  </a:moveTo>
                  <a:cubicBezTo>
                    <a:pt x="12012" y="9417"/>
                    <a:pt x="12063" y="9476"/>
                    <a:pt x="12186" y="9639"/>
                  </a:cubicBezTo>
                  <a:cubicBezTo>
                    <a:pt x="12085" y="9533"/>
                    <a:pt x="12001" y="9417"/>
                    <a:pt x="12008" y="9417"/>
                  </a:cubicBezTo>
                  <a:close/>
                  <a:moveTo>
                    <a:pt x="39633" y="0"/>
                  </a:moveTo>
                  <a:cubicBezTo>
                    <a:pt x="39207" y="0"/>
                    <a:pt x="38765" y="71"/>
                    <a:pt x="38318" y="223"/>
                  </a:cubicBezTo>
                  <a:cubicBezTo>
                    <a:pt x="36394" y="880"/>
                    <a:pt x="35612" y="2445"/>
                    <a:pt x="35612" y="2445"/>
                  </a:cubicBezTo>
                  <a:cubicBezTo>
                    <a:pt x="34787" y="1715"/>
                    <a:pt x="33865" y="1461"/>
                    <a:pt x="32981" y="1461"/>
                  </a:cubicBezTo>
                  <a:cubicBezTo>
                    <a:pt x="30951" y="1461"/>
                    <a:pt x="29121" y="2801"/>
                    <a:pt x="29121" y="2801"/>
                  </a:cubicBezTo>
                  <a:cubicBezTo>
                    <a:pt x="28382" y="2137"/>
                    <a:pt x="27561" y="1913"/>
                    <a:pt x="26788" y="1913"/>
                  </a:cubicBezTo>
                  <a:cubicBezTo>
                    <a:pt x="25174" y="1913"/>
                    <a:pt x="23771" y="2890"/>
                    <a:pt x="23771" y="2890"/>
                  </a:cubicBezTo>
                  <a:cubicBezTo>
                    <a:pt x="23186" y="2059"/>
                    <a:pt x="22475" y="1782"/>
                    <a:pt x="21786" y="1782"/>
                  </a:cubicBezTo>
                  <a:cubicBezTo>
                    <a:pt x="20409" y="1782"/>
                    <a:pt x="19122" y="2890"/>
                    <a:pt x="19122" y="2890"/>
                  </a:cubicBezTo>
                  <a:cubicBezTo>
                    <a:pt x="18476" y="1886"/>
                    <a:pt x="17632" y="1602"/>
                    <a:pt x="16883" y="1602"/>
                  </a:cubicBezTo>
                  <a:cubicBezTo>
                    <a:pt x="15904" y="1602"/>
                    <a:pt x="15088" y="2088"/>
                    <a:pt x="15088" y="2088"/>
                  </a:cubicBezTo>
                  <a:cubicBezTo>
                    <a:pt x="13516" y="803"/>
                    <a:pt x="12140" y="332"/>
                    <a:pt x="10966" y="332"/>
                  </a:cubicBezTo>
                  <a:cubicBezTo>
                    <a:pt x="7748" y="332"/>
                    <a:pt x="6053" y="3869"/>
                    <a:pt x="6053" y="3869"/>
                  </a:cubicBezTo>
                  <a:cubicBezTo>
                    <a:pt x="0" y="6541"/>
                    <a:pt x="4210" y="11794"/>
                    <a:pt x="4210" y="11794"/>
                  </a:cubicBezTo>
                  <a:cubicBezTo>
                    <a:pt x="1842" y="15268"/>
                    <a:pt x="5527" y="17672"/>
                    <a:pt x="5527" y="17672"/>
                  </a:cubicBezTo>
                  <a:cubicBezTo>
                    <a:pt x="4912" y="21590"/>
                    <a:pt x="9561" y="22658"/>
                    <a:pt x="9561" y="22658"/>
                  </a:cubicBezTo>
                  <a:cubicBezTo>
                    <a:pt x="9210" y="24083"/>
                    <a:pt x="10614" y="25686"/>
                    <a:pt x="10614" y="25686"/>
                  </a:cubicBezTo>
                  <a:cubicBezTo>
                    <a:pt x="11008" y="25933"/>
                    <a:pt x="11346" y="26040"/>
                    <a:pt x="11638" y="26040"/>
                  </a:cubicBezTo>
                  <a:cubicBezTo>
                    <a:pt x="12681" y="26040"/>
                    <a:pt x="13116" y="24667"/>
                    <a:pt x="13296" y="23416"/>
                  </a:cubicBezTo>
                  <a:cubicBezTo>
                    <a:pt x="12906" y="22331"/>
                    <a:pt x="13421" y="21412"/>
                    <a:pt x="13421" y="21412"/>
                  </a:cubicBezTo>
                  <a:cubicBezTo>
                    <a:pt x="16051" y="18740"/>
                    <a:pt x="13508" y="14911"/>
                    <a:pt x="13508" y="14911"/>
                  </a:cubicBezTo>
                  <a:cubicBezTo>
                    <a:pt x="13937" y="12423"/>
                    <a:pt x="12869" y="10546"/>
                    <a:pt x="12186" y="9639"/>
                  </a:cubicBezTo>
                  <a:lnTo>
                    <a:pt x="12186" y="9639"/>
                  </a:lnTo>
                  <a:cubicBezTo>
                    <a:pt x="13072" y="10571"/>
                    <a:pt x="13944" y="10898"/>
                    <a:pt x="14732" y="10898"/>
                  </a:cubicBezTo>
                  <a:cubicBezTo>
                    <a:pt x="16587" y="10898"/>
                    <a:pt x="17974" y="9082"/>
                    <a:pt x="17974" y="9082"/>
                  </a:cubicBezTo>
                  <a:cubicBezTo>
                    <a:pt x="18856" y="10322"/>
                    <a:pt x="20003" y="10694"/>
                    <a:pt x="21062" y="10694"/>
                  </a:cubicBezTo>
                  <a:cubicBezTo>
                    <a:pt x="22657" y="10694"/>
                    <a:pt x="24054" y="9851"/>
                    <a:pt x="24054" y="9851"/>
                  </a:cubicBezTo>
                  <a:cubicBezTo>
                    <a:pt x="24768" y="10529"/>
                    <a:pt x="25630" y="10764"/>
                    <a:pt x="26480" y="10764"/>
                  </a:cubicBezTo>
                  <a:cubicBezTo>
                    <a:pt x="28399" y="10764"/>
                    <a:pt x="30262" y="9568"/>
                    <a:pt x="30262" y="9568"/>
                  </a:cubicBezTo>
                  <a:cubicBezTo>
                    <a:pt x="31232" y="10232"/>
                    <a:pt x="32130" y="10484"/>
                    <a:pt x="32936" y="10484"/>
                  </a:cubicBezTo>
                  <a:cubicBezTo>
                    <a:pt x="35461" y="10484"/>
                    <a:pt x="37074" y="8010"/>
                    <a:pt x="37103" y="7966"/>
                  </a:cubicBezTo>
                  <a:lnTo>
                    <a:pt x="37103" y="7966"/>
                  </a:lnTo>
                  <a:cubicBezTo>
                    <a:pt x="35262" y="10815"/>
                    <a:pt x="37718" y="14465"/>
                    <a:pt x="37718" y="14465"/>
                  </a:cubicBezTo>
                  <a:cubicBezTo>
                    <a:pt x="36403" y="15356"/>
                    <a:pt x="37104" y="17760"/>
                    <a:pt x="37104" y="17760"/>
                  </a:cubicBezTo>
                  <a:cubicBezTo>
                    <a:pt x="36933" y="17739"/>
                    <a:pt x="36771" y="17729"/>
                    <a:pt x="36615" y="17729"/>
                  </a:cubicBezTo>
                  <a:cubicBezTo>
                    <a:pt x="34119" y="17729"/>
                    <a:pt x="33419" y="20253"/>
                    <a:pt x="33419" y="20253"/>
                  </a:cubicBezTo>
                  <a:cubicBezTo>
                    <a:pt x="32749" y="19787"/>
                    <a:pt x="32113" y="19605"/>
                    <a:pt x="31528" y="19605"/>
                  </a:cubicBezTo>
                  <a:cubicBezTo>
                    <a:pt x="29429" y="19605"/>
                    <a:pt x="27981" y="21946"/>
                    <a:pt x="27981" y="21946"/>
                  </a:cubicBezTo>
                  <a:cubicBezTo>
                    <a:pt x="19999" y="22213"/>
                    <a:pt x="22864" y="28555"/>
                    <a:pt x="22864" y="28555"/>
                  </a:cubicBezTo>
                  <a:cubicBezTo>
                    <a:pt x="22617" y="28977"/>
                    <a:pt x="21764" y="29711"/>
                    <a:pt x="21637" y="30080"/>
                  </a:cubicBezTo>
                  <a:cubicBezTo>
                    <a:pt x="20444" y="33518"/>
                    <a:pt x="23947" y="34680"/>
                    <a:pt x="23947" y="34680"/>
                  </a:cubicBezTo>
                  <a:cubicBezTo>
                    <a:pt x="23947" y="34680"/>
                    <a:pt x="23157" y="37885"/>
                    <a:pt x="25789" y="38509"/>
                  </a:cubicBezTo>
                  <a:cubicBezTo>
                    <a:pt x="25955" y="38548"/>
                    <a:pt x="26110" y="38566"/>
                    <a:pt x="26255" y="38566"/>
                  </a:cubicBezTo>
                  <a:cubicBezTo>
                    <a:pt x="28410" y="38566"/>
                    <a:pt x="28333" y="34502"/>
                    <a:pt x="28333" y="34502"/>
                  </a:cubicBezTo>
                  <a:cubicBezTo>
                    <a:pt x="31490" y="32365"/>
                    <a:pt x="29561" y="29070"/>
                    <a:pt x="29561" y="29070"/>
                  </a:cubicBezTo>
                  <a:lnTo>
                    <a:pt x="29561" y="29070"/>
                  </a:lnTo>
                  <a:cubicBezTo>
                    <a:pt x="29766" y="29084"/>
                    <a:pt x="29967" y="29090"/>
                    <a:pt x="30162" y="29090"/>
                  </a:cubicBezTo>
                  <a:cubicBezTo>
                    <a:pt x="33796" y="29090"/>
                    <a:pt x="35613" y="26844"/>
                    <a:pt x="35613" y="26844"/>
                  </a:cubicBezTo>
                  <a:cubicBezTo>
                    <a:pt x="35953" y="26875"/>
                    <a:pt x="36276" y="26890"/>
                    <a:pt x="36582" y="26890"/>
                  </a:cubicBezTo>
                  <a:cubicBezTo>
                    <a:pt x="42358" y="26890"/>
                    <a:pt x="42279" y="21590"/>
                    <a:pt x="42279" y="21590"/>
                  </a:cubicBezTo>
                  <a:cubicBezTo>
                    <a:pt x="47805" y="18918"/>
                    <a:pt x="44736" y="13664"/>
                    <a:pt x="44736" y="13664"/>
                  </a:cubicBezTo>
                  <a:cubicBezTo>
                    <a:pt x="48067" y="9568"/>
                    <a:pt x="43156" y="6363"/>
                    <a:pt x="43156" y="6363"/>
                  </a:cubicBezTo>
                  <a:cubicBezTo>
                    <a:pt x="43178" y="6323"/>
                    <a:pt x="43200" y="6286"/>
                    <a:pt x="43220" y="6248"/>
                  </a:cubicBezTo>
                  <a:cubicBezTo>
                    <a:pt x="44811" y="3360"/>
                    <a:pt x="42581" y="0"/>
                    <a:pt x="39633" y="0"/>
                  </a:cubicBezTo>
                  <a:close/>
                </a:path>
              </a:pathLst>
            </a:custGeom>
            <a:solidFill>
              <a:srgbClr val="F1C232"/>
            </a:solidFill>
            <a:ln>
              <a:noFill/>
            </a:ln>
          </p:spPr>
          <p:txBody>
            <a:bodyPr anchorCtr="0" anchor="ctr" bIns="232200" lIns="232200" spcFirstLastPara="1" rIns="232200" wrap="square" tIns="232200">
              <a:noAutofit/>
            </a:bodyPr>
            <a:lstStyle/>
            <a:p>
              <a:pPr indent="0" lvl="0" marL="0" rtl="0" algn="l">
                <a:spcBef>
                  <a:spcPts val="0"/>
                </a:spcBef>
                <a:spcAft>
                  <a:spcPts val="0"/>
                </a:spcAft>
                <a:buNone/>
              </a:pPr>
              <a:r>
                <a:t/>
              </a:r>
              <a:endParaRPr/>
            </a:p>
          </p:txBody>
        </p:sp>
        <p:sp>
          <p:nvSpPr>
            <p:cNvPr id="167" name="Google Shape;167;p26"/>
            <p:cNvSpPr/>
            <p:nvPr/>
          </p:nvSpPr>
          <p:spPr>
            <a:xfrm>
              <a:off x="3562400" y="4461600"/>
              <a:ext cx="560275" cy="451425"/>
            </a:xfrm>
            <a:custGeom>
              <a:rect b="b" l="l" r="r" t="t"/>
              <a:pathLst>
                <a:path extrusionOk="0" h="18057" w="22411">
                  <a:moveTo>
                    <a:pt x="6513" y="1285"/>
                  </a:moveTo>
                  <a:cubicBezTo>
                    <a:pt x="6549" y="1285"/>
                    <a:pt x="6586" y="1289"/>
                    <a:pt x="6622" y="1297"/>
                  </a:cubicBezTo>
                  <a:cubicBezTo>
                    <a:pt x="6896" y="1356"/>
                    <a:pt x="7072" y="1626"/>
                    <a:pt x="7014" y="1901"/>
                  </a:cubicBezTo>
                  <a:cubicBezTo>
                    <a:pt x="7010" y="1924"/>
                    <a:pt x="6793" y="3075"/>
                    <a:pt x="7533" y="4115"/>
                  </a:cubicBezTo>
                  <a:cubicBezTo>
                    <a:pt x="7615" y="4228"/>
                    <a:pt x="7703" y="4336"/>
                    <a:pt x="7799" y="4438"/>
                  </a:cubicBezTo>
                  <a:cubicBezTo>
                    <a:pt x="8453" y="4396"/>
                    <a:pt x="11294" y="4138"/>
                    <a:pt x="11409" y="2702"/>
                  </a:cubicBezTo>
                  <a:cubicBezTo>
                    <a:pt x="11430" y="2436"/>
                    <a:pt x="11654" y="2233"/>
                    <a:pt x="11917" y="2233"/>
                  </a:cubicBezTo>
                  <a:cubicBezTo>
                    <a:pt x="11930" y="2233"/>
                    <a:pt x="11944" y="2234"/>
                    <a:pt x="11959" y="2235"/>
                  </a:cubicBezTo>
                  <a:cubicBezTo>
                    <a:pt x="12239" y="2257"/>
                    <a:pt x="12449" y="2503"/>
                    <a:pt x="12426" y="2784"/>
                  </a:cubicBezTo>
                  <a:cubicBezTo>
                    <a:pt x="12294" y="4433"/>
                    <a:pt x="10433" y="5067"/>
                    <a:pt x="9081" y="5311"/>
                  </a:cubicBezTo>
                  <a:cubicBezTo>
                    <a:pt x="9651" y="5566"/>
                    <a:pt x="10328" y="5750"/>
                    <a:pt x="11119" y="5857"/>
                  </a:cubicBezTo>
                  <a:cubicBezTo>
                    <a:pt x="11385" y="5892"/>
                    <a:pt x="11578" y="6128"/>
                    <a:pt x="11560" y="6396"/>
                  </a:cubicBezTo>
                  <a:cubicBezTo>
                    <a:pt x="11543" y="6664"/>
                    <a:pt x="11320" y="6872"/>
                    <a:pt x="11051" y="6872"/>
                  </a:cubicBezTo>
                  <a:cubicBezTo>
                    <a:pt x="11028" y="6872"/>
                    <a:pt x="11006" y="6871"/>
                    <a:pt x="10983" y="6868"/>
                  </a:cubicBezTo>
                  <a:cubicBezTo>
                    <a:pt x="8959" y="6595"/>
                    <a:pt x="7513" y="5861"/>
                    <a:pt x="6689" y="4689"/>
                  </a:cubicBezTo>
                  <a:cubicBezTo>
                    <a:pt x="5692" y="3273"/>
                    <a:pt x="6002" y="1753"/>
                    <a:pt x="6017" y="1690"/>
                  </a:cubicBezTo>
                  <a:cubicBezTo>
                    <a:pt x="6068" y="1451"/>
                    <a:pt x="6279" y="1285"/>
                    <a:pt x="6513" y="1285"/>
                  </a:cubicBezTo>
                  <a:close/>
                  <a:moveTo>
                    <a:pt x="1526" y="3816"/>
                  </a:moveTo>
                  <a:cubicBezTo>
                    <a:pt x="1558" y="3816"/>
                    <a:pt x="1590" y="3819"/>
                    <a:pt x="1622" y="3825"/>
                  </a:cubicBezTo>
                  <a:cubicBezTo>
                    <a:pt x="1896" y="3878"/>
                    <a:pt x="2078" y="4142"/>
                    <a:pt x="2029" y="4416"/>
                  </a:cubicBezTo>
                  <a:cubicBezTo>
                    <a:pt x="2022" y="4456"/>
                    <a:pt x="1904" y="5186"/>
                    <a:pt x="2465" y="5866"/>
                  </a:cubicBezTo>
                  <a:cubicBezTo>
                    <a:pt x="3121" y="6662"/>
                    <a:pt x="4476" y="7098"/>
                    <a:pt x="6381" y="7128"/>
                  </a:cubicBezTo>
                  <a:cubicBezTo>
                    <a:pt x="6661" y="7133"/>
                    <a:pt x="6882" y="7362"/>
                    <a:pt x="6880" y="7642"/>
                  </a:cubicBezTo>
                  <a:cubicBezTo>
                    <a:pt x="6878" y="7920"/>
                    <a:pt x="6653" y="8146"/>
                    <a:pt x="6373" y="8147"/>
                  </a:cubicBezTo>
                  <a:lnTo>
                    <a:pt x="6366" y="8147"/>
                  </a:lnTo>
                  <a:cubicBezTo>
                    <a:pt x="4103" y="8112"/>
                    <a:pt x="2520" y="7556"/>
                    <a:pt x="1660" y="6492"/>
                  </a:cubicBezTo>
                  <a:cubicBezTo>
                    <a:pt x="798" y="5429"/>
                    <a:pt x="1018" y="4272"/>
                    <a:pt x="1026" y="4223"/>
                  </a:cubicBezTo>
                  <a:cubicBezTo>
                    <a:pt x="1076" y="3982"/>
                    <a:pt x="1289" y="3816"/>
                    <a:pt x="1526" y="3816"/>
                  </a:cubicBezTo>
                  <a:close/>
                  <a:moveTo>
                    <a:pt x="16092" y="1"/>
                  </a:moveTo>
                  <a:cubicBezTo>
                    <a:pt x="15971" y="1"/>
                    <a:pt x="15852" y="43"/>
                    <a:pt x="15757" y="130"/>
                  </a:cubicBezTo>
                  <a:cubicBezTo>
                    <a:pt x="15322" y="527"/>
                    <a:pt x="14640" y="1020"/>
                    <a:pt x="13748" y="1311"/>
                  </a:cubicBezTo>
                  <a:cubicBezTo>
                    <a:pt x="13756" y="1311"/>
                    <a:pt x="13764" y="1311"/>
                    <a:pt x="13773" y="1311"/>
                  </a:cubicBezTo>
                  <a:cubicBezTo>
                    <a:pt x="13999" y="1311"/>
                    <a:pt x="14207" y="1455"/>
                    <a:pt x="14266" y="1685"/>
                  </a:cubicBezTo>
                  <a:cubicBezTo>
                    <a:pt x="14304" y="1823"/>
                    <a:pt x="15176" y="4909"/>
                    <a:pt x="20143" y="5259"/>
                  </a:cubicBezTo>
                  <a:cubicBezTo>
                    <a:pt x="20416" y="5278"/>
                    <a:pt x="20624" y="5511"/>
                    <a:pt x="20616" y="5785"/>
                  </a:cubicBezTo>
                  <a:cubicBezTo>
                    <a:pt x="20606" y="6059"/>
                    <a:pt x="20382" y="6276"/>
                    <a:pt x="20108" y="6277"/>
                  </a:cubicBezTo>
                  <a:cubicBezTo>
                    <a:pt x="20096" y="6277"/>
                    <a:pt x="20083" y="6277"/>
                    <a:pt x="20071" y="6276"/>
                  </a:cubicBezTo>
                  <a:cubicBezTo>
                    <a:pt x="18217" y="6146"/>
                    <a:pt x="16862" y="5662"/>
                    <a:pt x="15868" y="5064"/>
                  </a:cubicBezTo>
                  <a:lnTo>
                    <a:pt x="15868" y="5064"/>
                  </a:lnTo>
                  <a:cubicBezTo>
                    <a:pt x="15962" y="5591"/>
                    <a:pt x="15980" y="6191"/>
                    <a:pt x="15786" y="6749"/>
                  </a:cubicBezTo>
                  <a:cubicBezTo>
                    <a:pt x="15568" y="7377"/>
                    <a:pt x="15129" y="7846"/>
                    <a:pt x="14481" y="8144"/>
                  </a:cubicBezTo>
                  <a:cubicBezTo>
                    <a:pt x="14412" y="8176"/>
                    <a:pt x="14338" y="8192"/>
                    <a:pt x="14266" y="8192"/>
                  </a:cubicBezTo>
                  <a:cubicBezTo>
                    <a:pt x="14073" y="8192"/>
                    <a:pt x="13888" y="8082"/>
                    <a:pt x="13802" y="7895"/>
                  </a:cubicBezTo>
                  <a:cubicBezTo>
                    <a:pt x="13685" y="7639"/>
                    <a:pt x="13797" y="7334"/>
                    <a:pt x="14055" y="7217"/>
                  </a:cubicBezTo>
                  <a:cubicBezTo>
                    <a:pt x="14445" y="7037"/>
                    <a:pt x="14698" y="6774"/>
                    <a:pt x="14822" y="6414"/>
                  </a:cubicBezTo>
                  <a:cubicBezTo>
                    <a:pt x="15107" y="5596"/>
                    <a:pt x="14681" y="4455"/>
                    <a:pt x="14493" y="4085"/>
                  </a:cubicBezTo>
                  <a:cubicBezTo>
                    <a:pt x="14467" y="4031"/>
                    <a:pt x="14451" y="3972"/>
                    <a:pt x="14445" y="3912"/>
                  </a:cubicBezTo>
                  <a:cubicBezTo>
                    <a:pt x="13549" y="2935"/>
                    <a:pt x="13297" y="2012"/>
                    <a:pt x="13278" y="1934"/>
                  </a:cubicBezTo>
                  <a:cubicBezTo>
                    <a:pt x="13224" y="1715"/>
                    <a:pt x="13323" y="1499"/>
                    <a:pt x="13504" y="1384"/>
                  </a:cubicBezTo>
                  <a:lnTo>
                    <a:pt x="13504" y="1384"/>
                  </a:lnTo>
                  <a:cubicBezTo>
                    <a:pt x="13084" y="1500"/>
                    <a:pt x="12652" y="1559"/>
                    <a:pt x="12216" y="1560"/>
                  </a:cubicBezTo>
                  <a:cubicBezTo>
                    <a:pt x="11356" y="1560"/>
                    <a:pt x="10476" y="1337"/>
                    <a:pt x="9594" y="895"/>
                  </a:cubicBezTo>
                  <a:cubicBezTo>
                    <a:pt x="9523" y="858"/>
                    <a:pt x="9444" y="839"/>
                    <a:pt x="9365" y="839"/>
                  </a:cubicBezTo>
                  <a:cubicBezTo>
                    <a:pt x="9316" y="839"/>
                    <a:pt x="9268" y="846"/>
                    <a:pt x="9221" y="860"/>
                  </a:cubicBezTo>
                  <a:cubicBezTo>
                    <a:pt x="8724" y="1014"/>
                    <a:pt x="7845" y="1235"/>
                    <a:pt x="6895" y="1235"/>
                  </a:cubicBezTo>
                  <a:cubicBezTo>
                    <a:pt x="5808" y="1235"/>
                    <a:pt x="4900" y="940"/>
                    <a:pt x="4221" y="376"/>
                  </a:cubicBezTo>
                  <a:cubicBezTo>
                    <a:pt x="4133" y="303"/>
                    <a:pt x="4026" y="267"/>
                    <a:pt x="3918" y="267"/>
                  </a:cubicBezTo>
                  <a:cubicBezTo>
                    <a:pt x="3816" y="267"/>
                    <a:pt x="3713" y="298"/>
                    <a:pt x="3624" y="358"/>
                  </a:cubicBezTo>
                  <a:cubicBezTo>
                    <a:pt x="3056" y="738"/>
                    <a:pt x="2203" y="1152"/>
                    <a:pt x="1189" y="1152"/>
                  </a:cubicBezTo>
                  <a:cubicBezTo>
                    <a:pt x="1017" y="1152"/>
                    <a:pt x="844" y="1140"/>
                    <a:pt x="674" y="1116"/>
                  </a:cubicBezTo>
                  <a:cubicBezTo>
                    <a:pt x="650" y="1112"/>
                    <a:pt x="626" y="1111"/>
                    <a:pt x="603" y="1111"/>
                  </a:cubicBezTo>
                  <a:cubicBezTo>
                    <a:pt x="438" y="1111"/>
                    <a:pt x="282" y="1192"/>
                    <a:pt x="188" y="1331"/>
                  </a:cubicBezTo>
                  <a:cubicBezTo>
                    <a:pt x="1140" y="1446"/>
                    <a:pt x="3076" y="1990"/>
                    <a:pt x="4949" y="4391"/>
                  </a:cubicBezTo>
                  <a:cubicBezTo>
                    <a:pt x="5128" y="4613"/>
                    <a:pt x="5091" y="4938"/>
                    <a:pt x="4866" y="5114"/>
                  </a:cubicBezTo>
                  <a:cubicBezTo>
                    <a:pt x="4773" y="5186"/>
                    <a:pt x="4663" y="5221"/>
                    <a:pt x="4553" y="5221"/>
                  </a:cubicBezTo>
                  <a:cubicBezTo>
                    <a:pt x="4399" y="5221"/>
                    <a:pt x="4246" y="5151"/>
                    <a:pt x="4145" y="5019"/>
                  </a:cubicBezTo>
                  <a:cubicBezTo>
                    <a:pt x="2574" y="3008"/>
                    <a:pt x="1019" y="2492"/>
                    <a:pt x="220" y="2364"/>
                  </a:cubicBezTo>
                  <a:lnTo>
                    <a:pt x="220" y="2364"/>
                  </a:lnTo>
                  <a:cubicBezTo>
                    <a:pt x="294" y="2919"/>
                    <a:pt x="298" y="3482"/>
                    <a:pt x="232" y="4038"/>
                  </a:cubicBezTo>
                  <a:cubicBezTo>
                    <a:pt x="217" y="4147"/>
                    <a:pt x="240" y="4259"/>
                    <a:pt x="296" y="4354"/>
                  </a:cubicBezTo>
                  <a:cubicBezTo>
                    <a:pt x="1028" y="5609"/>
                    <a:pt x="1747" y="7834"/>
                    <a:pt x="778" y="9752"/>
                  </a:cubicBezTo>
                  <a:cubicBezTo>
                    <a:pt x="1446" y="9423"/>
                    <a:pt x="2315" y="9146"/>
                    <a:pt x="3352" y="9146"/>
                  </a:cubicBezTo>
                  <a:cubicBezTo>
                    <a:pt x="3973" y="9146"/>
                    <a:pt x="4655" y="9246"/>
                    <a:pt x="5390" y="9493"/>
                  </a:cubicBezTo>
                  <a:cubicBezTo>
                    <a:pt x="5657" y="9583"/>
                    <a:pt x="5800" y="9872"/>
                    <a:pt x="5711" y="10140"/>
                  </a:cubicBezTo>
                  <a:cubicBezTo>
                    <a:pt x="5639" y="10352"/>
                    <a:pt x="5440" y="10487"/>
                    <a:pt x="5227" y="10487"/>
                  </a:cubicBezTo>
                  <a:cubicBezTo>
                    <a:pt x="5173" y="10487"/>
                    <a:pt x="5118" y="10478"/>
                    <a:pt x="5063" y="10460"/>
                  </a:cubicBezTo>
                  <a:cubicBezTo>
                    <a:pt x="4613" y="10307"/>
                    <a:pt x="4142" y="10214"/>
                    <a:pt x="3667" y="10185"/>
                  </a:cubicBezTo>
                  <a:lnTo>
                    <a:pt x="3667" y="10185"/>
                  </a:lnTo>
                  <a:cubicBezTo>
                    <a:pt x="3835" y="10301"/>
                    <a:pt x="4000" y="10432"/>
                    <a:pt x="4145" y="10592"/>
                  </a:cubicBezTo>
                  <a:cubicBezTo>
                    <a:pt x="4580" y="11070"/>
                    <a:pt x="4777" y="11668"/>
                    <a:pt x="4714" y="12321"/>
                  </a:cubicBezTo>
                  <a:cubicBezTo>
                    <a:pt x="4690" y="12582"/>
                    <a:pt x="4470" y="12783"/>
                    <a:pt x="4208" y="12783"/>
                  </a:cubicBezTo>
                  <a:cubicBezTo>
                    <a:pt x="4191" y="12783"/>
                    <a:pt x="4175" y="12782"/>
                    <a:pt x="4158" y="12781"/>
                  </a:cubicBezTo>
                  <a:cubicBezTo>
                    <a:pt x="3878" y="12753"/>
                    <a:pt x="3672" y="12504"/>
                    <a:pt x="3699" y="12224"/>
                  </a:cubicBezTo>
                  <a:cubicBezTo>
                    <a:pt x="3821" y="10945"/>
                    <a:pt x="2129" y="10588"/>
                    <a:pt x="2020" y="10568"/>
                  </a:cubicBezTo>
                  <a:cubicBezTo>
                    <a:pt x="1919" y="10553"/>
                    <a:pt x="1832" y="10505"/>
                    <a:pt x="1759" y="10442"/>
                  </a:cubicBezTo>
                  <a:cubicBezTo>
                    <a:pt x="862" y="10758"/>
                    <a:pt x="279" y="11253"/>
                    <a:pt x="79" y="11441"/>
                  </a:cubicBezTo>
                  <a:cubicBezTo>
                    <a:pt x="65" y="11677"/>
                    <a:pt x="45" y="11942"/>
                    <a:pt x="12" y="12223"/>
                  </a:cubicBezTo>
                  <a:cubicBezTo>
                    <a:pt x="0" y="12324"/>
                    <a:pt x="12" y="12430"/>
                    <a:pt x="60" y="12521"/>
                  </a:cubicBezTo>
                  <a:cubicBezTo>
                    <a:pt x="285" y="12941"/>
                    <a:pt x="679" y="13321"/>
                    <a:pt x="1234" y="13655"/>
                  </a:cubicBezTo>
                  <a:lnTo>
                    <a:pt x="1332" y="13714"/>
                  </a:lnTo>
                  <a:lnTo>
                    <a:pt x="1396" y="13809"/>
                  </a:lnTo>
                  <a:cubicBezTo>
                    <a:pt x="1402" y="13818"/>
                    <a:pt x="1976" y="14660"/>
                    <a:pt x="3032" y="14660"/>
                  </a:cubicBezTo>
                  <a:cubicBezTo>
                    <a:pt x="3499" y="14660"/>
                    <a:pt x="4002" y="14496"/>
                    <a:pt x="4529" y="14169"/>
                  </a:cubicBezTo>
                  <a:lnTo>
                    <a:pt x="5782" y="13393"/>
                  </a:lnTo>
                  <a:lnTo>
                    <a:pt x="5277" y="14779"/>
                  </a:lnTo>
                  <a:cubicBezTo>
                    <a:pt x="5273" y="14790"/>
                    <a:pt x="4891" y="15866"/>
                    <a:pt x="5404" y="16831"/>
                  </a:cubicBezTo>
                  <a:cubicBezTo>
                    <a:pt x="5669" y="17330"/>
                    <a:pt x="6132" y="17725"/>
                    <a:pt x="6785" y="18013"/>
                  </a:cubicBezTo>
                  <a:cubicBezTo>
                    <a:pt x="6852" y="18043"/>
                    <a:pt x="6923" y="18057"/>
                    <a:pt x="6992" y="18057"/>
                  </a:cubicBezTo>
                  <a:cubicBezTo>
                    <a:pt x="7177" y="18057"/>
                    <a:pt x="7355" y="17956"/>
                    <a:pt x="7447" y="17783"/>
                  </a:cubicBezTo>
                  <a:lnTo>
                    <a:pt x="7449" y="17777"/>
                  </a:lnTo>
                  <a:cubicBezTo>
                    <a:pt x="7507" y="17671"/>
                    <a:pt x="7524" y="17548"/>
                    <a:pt x="7498" y="17430"/>
                  </a:cubicBezTo>
                  <a:cubicBezTo>
                    <a:pt x="7339" y="16742"/>
                    <a:pt x="7118" y="15285"/>
                    <a:pt x="7647" y="13870"/>
                  </a:cubicBezTo>
                  <a:cubicBezTo>
                    <a:pt x="7533" y="13763"/>
                    <a:pt x="7464" y="13611"/>
                    <a:pt x="7484" y="13443"/>
                  </a:cubicBezTo>
                  <a:cubicBezTo>
                    <a:pt x="7548" y="12919"/>
                    <a:pt x="7468" y="12527"/>
                    <a:pt x="7247" y="12277"/>
                  </a:cubicBezTo>
                  <a:cubicBezTo>
                    <a:pt x="6955" y="11946"/>
                    <a:pt x="6476" y="11932"/>
                    <a:pt x="6471" y="11932"/>
                  </a:cubicBezTo>
                  <a:cubicBezTo>
                    <a:pt x="6192" y="11927"/>
                    <a:pt x="5970" y="11700"/>
                    <a:pt x="5970" y="11421"/>
                  </a:cubicBezTo>
                  <a:cubicBezTo>
                    <a:pt x="5970" y="11143"/>
                    <a:pt x="6192" y="10916"/>
                    <a:pt x="6471" y="10912"/>
                  </a:cubicBezTo>
                  <a:cubicBezTo>
                    <a:pt x="6567" y="10912"/>
                    <a:pt x="7418" y="10931"/>
                    <a:pt x="8011" y="11600"/>
                  </a:cubicBezTo>
                  <a:cubicBezTo>
                    <a:pt x="8235" y="11853"/>
                    <a:pt x="8381" y="12159"/>
                    <a:pt x="8459" y="12511"/>
                  </a:cubicBezTo>
                  <a:cubicBezTo>
                    <a:pt x="9251" y="11593"/>
                    <a:pt x="10431" y="10991"/>
                    <a:pt x="11979" y="10711"/>
                  </a:cubicBezTo>
                  <a:cubicBezTo>
                    <a:pt x="10915" y="9628"/>
                    <a:pt x="9841" y="9392"/>
                    <a:pt x="9108" y="9392"/>
                  </a:cubicBezTo>
                  <a:cubicBezTo>
                    <a:pt x="8550" y="9392"/>
                    <a:pt x="8190" y="9529"/>
                    <a:pt x="8180" y="9533"/>
                  </a:cubicBezTo>
                  <a:cubicBezTo>
                    <a:pt x="8120" y="9556"/>
                    <a:pt x="8059" y="9566"/>
                    <a:pt x="7998" y="9566"/>
                  </a:cubicBezTo>
                  <a:cubicBezTo>
                    <a:pt x="7795" y="9566"/>
                    <a:pt x="7604" y="9445"/>
                    <a:pt x="7524" y="9246"/>
                  </a:cubicBezTo>
                  <a:cubicBezTo>
                    <a:pt x="7420" y="8987"/>
                    <a:pt x="7544" y="8692"/>
                    <a:pt x="7801" y="8585"/>
                  </a:cubicBezTo>
                  <a:cubicBezTo>
                    <a:pt x="7815" y="8580"/>
                    <a:pt x="8336" y="8381"/>
                    <a:pt x="9118" y="8381"/>
                  </a:cubicBezTo>
                  <a:cubicBezTo>
                    <a:pt x="10198" y="8381"/>
                    <a:pt x="11775" y="8760"/>
                    <a:pt x="13204" y="10551"/>
                  </a:cubicBezTo>
                  <a:cubicBezTo>
                    <a:pt x="13344" y="10539"/>
                    <a:pt x="13474" y="10476"/>
                    <a:pt x="13560" y="10366"/>
                  </a:cubicBezTo>
                  <a:cubicBezTo>
                    <a:pt x="14109" y="9664"/>
                    <a:pt x="15403" y="8295"/>
                    <a:pt x="17142" y="8295"/>
                  </a:cubicBezTo>
                  <a:cubicBezTo>
                    <a:pt x="17549" y="8296"/>
                    <a:pt x="17953" y="8370"/>
                    <a:pt x="18334" y="8514"/>
                  </a:cubicBezTo>
                  <a:cubicBezTo>
                    <a:pt x="18390" y="8535"/>
                    <a:pt x="18447" y="8545"/>
                    <a:pt x="18504" y="8545"/>
                  </a:cubicBezTo>
                  <a:cubicBezTo>
                    <a:pt x="18674" y="8545"/>
                    <a:pt x="18837" y="8455"/>
                    <a:pt x="18932" y="8304"/>
                  </a:cubicBezTo>
                  <a:cubicBezTo>
                    <a:pt x="19406" y="7547"/>
                    <a:pt x="20222" y="6759"/>
                    <a:pt x="21446" y="6555"/>
                  </a:cubicBezTo>
                  <a:cubicBezTo>
                    <a:pt x="21705" y="6511"/>
                    <a:pt x="21881" y="6276"/>
                    <a:pt x="21866" y="6014"/>
                  </a:cubicBezTo>
                  <a:cubicBezTo>
                    <a:pt x="21830" y="5383"/>
                    <a:pt x="21899" y="4615"/>
                    <a:pt x="22309" y="4016"/>
                  </a:cubicBezTo>
                  <a:cubicBezTo>
                    <a:pt x="22409" y="3867"/>
                    <a:pt x="22410" y="3674"/>
                    <a:pt x="22326" y="3514"/>
                  </a:cubicBezTo>
                  <a:cubicBezTo>
                    <a:pt x="21985" y="2865"/>
                    <a:pt x="21532" y="1808"/>
                    <a:pt x="21405" y="623"/>
                  </a:cubicBezTo>
                  <a:cubicBezTo>
                    <a:pt x="19319" y="1572"/>
                    <a:pt x="19008" y="3406"/>
                    <a:pt x="18996" y="3484"/>
                  </a:cubicBezTo>
                  <a:cubicBezTo>
                    <a:pt x="18956" y="3733"/>
                    <a:pt x="18742" y="3916"/>
                    <a:pt x="18491" y="3917"/>
                  </a:cubicBezTo>
                  <a:cubicBezTo>
                    <a:pt x="18465" y="3917"/>
                    <a:pt x="18440" y="3915"/>
                    <a:pt x="18414" y="3911"/>
                  </a:cubicBezTo>
                  <a:cubicBezTo>
                    <a:pt x="18136" y="3869"/>
                    <a:pt x="17945" y="3611"/>
                    <a:pt x="17986" y="3334"/>
                  </a:cubicBezTo>
                  <a:cubicBezTo>
                    <a:pt x="17998" y="3252"/>
                    <a:pt x="18262" y="1621"/>
                    <a:pt x="19836" y="389"/>
                  </a:cubicBezTo>
                  <a:lnTo>
                    <a:pt x="19836" y="389"/>
                  </a:lnTo>
                  <a:cubicBezTo>
                    <a:pt x="19426" y="520"/>
                    <a:pt x="18984" y="605"/>
                    <a:pt x="18505" y="605"/>
                  </a:cubicBezTo>
                  <a:cubicBezTo>
                    <a:pt x="17783" y="605"/>
                    <a:pt x="17056" y="423"/>
                    <a:pt x="16338" y="60"/>
                  </a:cubicBezTo>
                  <a:cubicBezTo>
                    <a:pt x="16260" y="21"/>
                    <a:pt x="16175" y="1"/>
                    <a:pt x="16092" y="1"/>
                  </a:cubicBezTo>
                  <a:close/>
                </a:path>
              </a:pathLst>
            </a:custGeom>
            <a:solidFill>
              <a:srgbClr val="ABB6B9"/>
            </a:solidFill>
            <a:ln>
              <a:noFill/>
            </a:ln>
          </p:spPr>
          <p:txBody>
            <a:bodyPr anchorCtr="0" anchor="ctr" bIns="232200" lIns="232200" spcFirstLastPara="1" rIns="232200" wrap="square" tIns="232200">
              <a:noAutofit/>
            </a:bodyPr>
            <a:lstStyle/>
            <a:p>
              <a:pPr indent="0" lvl="0" marL="0" rtl="0" algn="l">
                <a:spcBef>
                  <a:spcPts val="0"/>
                </a:spcBef>
                <a:spcAft>
                  <a:spcPts val="0"/>
                </a:spcAft>
                <a:buNone/>
              </a:pPr>
              <a:r>
                <a:t/>
              </a:r>
              <a:endParaRPr/>
            </a:p>
          </p:txBody>
        </p:sp>
      </p:grpSp>
      <p:cxnSp>
        <p:nvCxnSpPr>
          <p:cNvPr id="168" name="Google Shape;168;p26"/>
          <p:cNvCxnSpPr/>
          <p:nvPr/>
        </p:nvCxnSpPr>
        <p:spPr>
          <a:xfrm>
            <a:off x="1981980" y="7970583"/>
            <a:ext cx="1905300" cy="0"/>
          </a:xfrm>
          <a:prstGeom prst="straightConnector1">
            <a:avLst/>
          </a:prstGeom>
          <a:noFill/>
          <a:ln cap="flat" cmpd="sng" w="19050">
            <a:solidFill>
              <a:srgbClr val="F1C232"/>
            </a:solidFill>
            <a:prstDash val="solid"/>
            <a:round/>
            <a:headEnd len="med" w="med" type="none"/>
            <a:tailEnd len="med" w="med" type="oval"/>
          </a:ln>
        </p:spPr>
      </p:cxnSp>
      <p:cxnSp>
        <p:nvCxnSpPr>
          <p:cNvPr id="169" name="Google Shape;169;p26"/>
          <p:cNvCxnSpPr/>
          <p:nvPr/>
        </p:nvCxnSpPr>
        <p:spPr>
          <a:xfrm rot="10800000">
            <a:off x="3805790" y="6617030"/>
            <a:ext cx="1790400" cy="5400"/>
          </a:xfrm>
          <a:prstGeom prst="straightConnector1">
            <a:avLst/>
          </a:prstGeom>
          <a:noFill/>
          <a:ln cap="flat" cmpd="sng" w="19050">
            <a:solidFill>
              <a:srgbClr val="F1C232"/>
            </a:solidFill>
            <a:prstDash val="solid"/>
            <a:round/>
            <a:headEnd len="med" w="med" type="none"/>
            <a:tailEnd len="med" w="med" type="oval"/>
          </a:ln>
        </p:spPr>
      </p:cxnSp>
      <p:cxnSp>
        <p:nvCxnSpPr>
          <p:cNvPr id="170" name="Google Shape;170;p26"/>
          <p:cNvCxnSpPr/>
          <p:nvPr/>
        </p:nvCxnSpPr>
        <p:spPr>
          <a:xfrm rot="10800000">
            <a:off x="4071889" y="8432359"/>
            <a:ext cx="1759200" cy="0"/>
          </a:xfrm>
          <a:prstGeom prst="straightConnector1">
            <a:avLst/>
          </a:prstGeom>
          <a:noFill/>
          <a:ln cap="flat" cmpd="sng" w="19050">
            <a:solidFill>
              <a:srgbClr val="F1C232"/>
            </a:solidFill>
            <a:prstDash val="solid"/>
            <a:round/>
            <a:headEnd len="med" w="med" type="none"/>
            <a:tailEnd len="med" w="med" type="oval"/>
          </a:ln>
        </p:spPr>
      </p:cxnSp>
      <p:graphicFrame>
        <p:nvGraphicFramePr>
          <p:cNvPr id="171" name="Google Shape;171;p26"/>
          <p:cNvGraphicFramePr/>
          <p:nvPr/>
        </p:nvGraphicFramePr>
        <p:xfrm>
          <a:off x="8060921" y="5411716"/>
          <a:ext cx="3000000" cy="3000000"/>
        </p:xfrm>
        <a:graphic>
          <a:graphicData uri="http://schemas.openxmlformats.org/drawingml/2006/table">
            <a:tbl>
              <a:tblPr>
                <a:noFill/>
                <a:tableStyleId>{B684B295-0CA5-40BF-922E-7F14FFF88A64}</a:tableStyleId>
              </a:tblPr>
              <a:tblGrid>
                <a:gridCol w="1999300"/>
                <a:gridCol w="1999300"/>
                <a:gridCol w="1999300"/>
              </a:tblGrid>
              <a:tr h="575375">
                <a:tc>
                  <a:txBody>
                    <a:bodyPr/>
                    <a:lstStyle/>
                    <a:p>
                      <a:pPr indent="0" lvl="0" marL="0" rtl="0" algn="l">
                        <a:spcBef>
                          <a:spcPts val="0"/>
                        </a:spcBef>
                        <a:spcAft>
                          <a:spcPts val="0"/>
                        </a:spcAft>
                        <a:buNone/>
                      </a:pPr>
                      <a:r>
                        <a:t/>
                      </a:r>
                      <a:endParaRPr/>
                    </a:p>
                  </a:txBody>
                  <a:tcPr marT="91450" marB="91450" marR="91425" marL="91425" anchor="ctr">
                    <a:lnL cap="flat" cmpd="sng" w="9525">
                      <a:solidFill>
                        <a:srgbClr val="FECB5E">
                          <a:alpha val="0"/>
                        </a:srgbClr>
                      </a:solidFill>
                      <a:prstDash val="solid"/>
                      <a:round/>
                      <a:headEnd len="sm" w="sm" type="none"/>
                      <a:tailEnd len="sm" w="sm" type="none"/>
                    </a:lnL>
                    <a:lnR cap="flat" cmpd="sng" w="9525">
                      <a:solidFill>
                        <a:srgbClr val="FECB5E"/>
                      </a:solidFill>
                      <a:prstDash val="solid"/>
                      <a:round/>
                      <a:headEnd len="sm" w="sm" type="none"/>
                      <a:tailEnd len="sm" w="sm" type="none"/>
                    </a:lnR>
                    <a:lnT cap="flat" cmpd="sng" w="9525">
                      <a:solidFill>
                        <a:srgbClr val="FECB5E">
                          <a:alpha val="0"/>
                        </a:srgbClr>
                      </a:solidFill>
                      <a:prstDash val="solid"/>
                      <a:round/>
                      <a:headEnd len="sm" w="sm" type="none"/>
                      <a:tailEnd len="sm" w="sm" type="none"/>
                    </a:lnT>
                    <a:lnB cap="flat" cmpd="sng" w="9525">
                      <a:solidFill>
                        <a:srgbClr val="FECB5E"/>
                      </a:solidFill>
                      <a:prstDash val="solid"/>
                      <a:round/>
                      <a:headEnd len="sm" w="sm" type="none"/>
                      <a:tailEnd len="sm" w="sm" type="none"/>
                    </a:lnB>
                  </a:tcPr>
                </a:tc>
                <a:tc>
                  <a:txBody>
                    <a:bodyPr/>
                    <a:lstStyle/>
                    <a:p>
                      <a:pPr indent="0" lvl="0" marL="0" rtl="0" algn="ctr">
                        <a:spcBef>
                          <a:spcPts val="0"/>
                        </a:spcBef>
                        <a:spcAft>
                          <a:spcPts val="0"/>
                        </a:spcAft>
                        <a:buNone/>
                      </a:pPr>
                      <a:r>
                        <a:rPr b="1" lang="en" sz="2300">
                          <a:solidFill>
                            <a:schemeClr val="lt1"/>
                          </a:solidFill>
                          <a:latin typeface="Times New Roman"/>
                          <a:ea typeface="Times New Roman"/>
                          <a:cs typeface="Times New Roman"/>
                          <a:sym typeface="Times New Roman"/>
                        </a:rPr>
                        <a:t>Calcium</a:t>
                      </a:r>
                      <a:endParaRPr b="1" sz="2300">
                        <a:solidFill>
                          <a:schemeClr val="lt1"/>
                        </a:solidFill>
                        <a:latin typeface="Times New Roman"/>
                        <a:ea typeface="Times New Roman"/>
                        <a:cs typeface="Times New Roman"/>
                        <a:sym typeface="Times New Roman"/>
                      </a:endParaRPr>
                    </a:p>
                  </a:txBody>
                  <a:tcPr marT="91450" marB="91450" marR="91425" marL="91425" anchor="ctr">
                    <a:lnL cap="flat" cmpd="sng" w="9525">
                      <a:solidFill>
                        <a:srgbClr val="FECB5E"/>
                      </a:solidFill>
                      <a:prstDash val="solid"/>
                      <a:round/>
                      <a:headEnd len="sm" w="sm" type="none"/>
                      <a:tailEnd len="sm" w="sm" type="none"/>
                    </a:lnL>
                    <a:lnR cap="flat" cmpd="sng" w="9525">
                      <a:solidFill>
                        <a:srgbClr val="FECB5E"/>
                      </a:solidFill>
                      <a:prstDash val="solid"/>
                      <a:round/>
                      <a:headEnd len="sm" w="sm" type="none"/>
                      <a:tailEnd len="sm" w="sm" type="none"/>
                    </a:lnR>
                    <a:lnT cap="flat" cmpd="sng" w="9525">
                      <a:solidFill>
                        <a:srgbClr val="FECB5E"/>
                      </a:solidFill>
                      <a:prstDash val="solid"/>
                      <a:round/>
                      <a:headEnd len="sm" w="sm" type="none"/>
                      <a:tailEnd len="sm" w="sm" type="none"/>
                    </a:lnT>
                    <a:lnB cap="flat" cmpd="sng" w="9525">
                      <a:solidFill>
                        <a:srgbClr val="FECB5E"/>
                      </a:solidFill>
                      <a:prstDash val="solid"/>
                      <a:round/>
                      <a:headEnd len="sm" w="sm" type="none"/>
                      <a:tailEnd len="sm" w="sm" type="none"/>
                    </a:lnB>
                    <a:solidFill>
                      <a:srgbClr val="FECB5E"/>
                    </a:solidFill>
                  </a:tcPr>
                </a:tc>
                <a:tc>
                  <a:txBody>
                    <a:bodyPr/>
                    <a:lstStyle/>
                    <a:p>
                      <a:pPr indent="0" lvl="0" marL="0" rtl="0" algn="ctr">
                        <a:spcBef>
                          <a:spcPts val="0"/>
                        </a:spcBef>
                        <a:spcAft>
                          <a:spcPts val="0"/>
                        </a:spcAft>
                        <a:buClr>
                          <a:schemeClr val="dk1"/>
                        </a:buClr>
                        <a:buSzPts val="1000"/>
                        <a:buFont typeface="Arial"/>
                        <a:buNone/>
                      </a:pPr>
                      <a:r>
                        <a:rPr b="1" lang="en" sz="2300">
                          <a:solidFill>
                            <a:schemeClr val="lt1"/>
                          </a:solidFill>
                          <a:latin typeface="Times New Roman"/>
                          <a:ea typeface="Times New Roman"/>
                          <a:cs typeface="Times New Roman"/>
                          <a:sym typeface="Times New Roman"/>
                        </a:rPr>
                        <a:t>Phosphorus</a:t>
                      </a:r>
                      <a:endParaRPr b="1" sz="1500">
                        <a:solidFill>
                          <a:schemeClr val="lt1"/>
                        </a:solidFill>
                      </a:endParaRPr>
                    </a:p>
                  </a:txBody>
                  <a:tcPr marT="91450" marB="91450" marR="91425" marL="91425" anchor="ctr">
                    <a:lnL cap="flat" cmpd="sng" w="9525">
                      <a:solidFill>
                        <a:srgbClr val="FECB5E"/>
                      </a:solidFill>
                      <a:prstDash val="solid"/>
                      <a:round/>
                      <a:headEnd len="sm" w="sm" type="none"/>
                      <a:tailEnd len="sm" w="sm" type="none"/>
                    </a:lnL>
                    <a:lnR cap="flat" cmpd="sng" w="9525">
                      <a:solidFill>
                        <a:srgbClr val="FECB5E"/>
                      </a:solidFill>
                      <a:prstDash val="solid"/>
                      <a:round/>
                      <a:headEnd len="sm" w="sm" type="none"/>
                      <a:tailEnd len="sm" w="sm" type="none"/>
                    </a:lnR>
                    <a:lnT cap="flat" cmpd="sng" w="9525">
                      <a:solidFill>
                        <a:srgbClr val="FECB5E"/>
                      </a:solidFill>
                      <a:prstDash val="solid"/>
                      <a:round/>
                      <a:headEnd len="sm" w="sm" type="none"/>
                      <a:tailEnd len="sm" w="sm" type="none"/>
                    </a:lnT>
                    <a:lnB cap="flat" cmpd="sng" w="9525">
                      <a:solidFill>
                        <a:srgbClr val="FECB5E"/>
                      </a:solidFill>
                      <a:prstDash val="solid"/>
                      <a:round/>
                      <a:headEnd len="sm" w="sm" type="none"/>
                      <a:tailEnd len="sm" w="sm" type="none"/>
                    </a:lnB>
                    <a:solidFill>
                      <a:srgbClr val="FECB5E"/>
                    </a:solidFill>
                  </a:tcPr>
                </a:tc>
              </a:tr>
              <a:tr h="1254300">
                <a:tc>
                  <a:txBody>
                    <a:bodyPr/>
                    <a:lstStyle/>
                    <a:p>
                      <a:pPr indent="0" lvl="0" marL="0" rtl="0" algn="ctr">
                        <a:spcBef>
                          <a:spcPts val="0"/>
                        </a:spcBef>
                        <a:spcAft>
                          <a:spcPts val="0"/>
                        </a:spcAft>
                        <a:buClr>
                          <a:schemeClr val="dk1"/>
                        </a:buClr>
                        <a:buSzPts val="1000"/>
                        <a:buFont typeface="Arial"/>
                        <a:buNone/>
                      </a:pPr>
                      <a:r>
                        <a:rPr b="1" lang="en" sz="1800">
                          <a:solidFill>
                            <a:srgbClr val="FFFFFF"/>
                          </a:solidFill>
                          <a:latin typeface="Times New Roman"/>
                          <a:ea typeface="Times New Roman"/>
                          <a:cs typeface="Times New Roman"/>
                          <a:sym typeface="Times New Roman"/>
                        </a:rPr>
                        <a:t>Total body content </a:t>
                      </a:r>
                      <a:endParaRPr b="1" sz="1800">
                        <a:solidFill>
                          <a:srgbClr val="FFFFFF"/>
                        </a:solidFill>
                        <a:latin typeface="Times New Roman"/>
                        <a:ea typeface="Times New Roman"/>
                        <a:cs typeface="Times New Roman"/>
                        <a:sym typeface="Times New Roman"/>
                      </a:endParaRPr>
                    </a:p>
                    <a:p>
                      <a:pPr indent="0" lvl="0" marL="0" rtl="0" algn="ctr">
                        <a:spcBef>
                          <a:spcPts val="0"/>
                        </a:spcBef>
                        <a:spcAft>
                          <a:spcPts val="0"/>
                        </a:spcAft>
                        <a:buClr>
                          <a:schemeClr val="dk1"/>
                        </a:buClr>
                        <a:buSzPts val="1000"/>
                        <a:buFont typeface="Arial"/>
                        <a:buNone/>
                      </a:pPr>
                      <a:r>
                        <a:rPr b="1" lang="en" sz="1800">
                          <a:solidFill>
                            <a:srgbClr val="FFFFFF"/>
                          </a:solidFill>
                          <a:latin typeface="Times New Roman"/>
                          <a:ea typeface="Times New Roman"/>
                          <a:cs typeface="Times New Roman"/>
                          <a:sym typeface="Times New Roman"/>
                        </a:rPr>
                        <a:t>Relative tissue distribution </a:t>
                      </a:r>
                      <a:r>
                        <a:rPr b="1" lang="en" sz="1500">
                          <a:solidFill>
                            <a:srgbClr val="FFFFFF"/>
                          </a:solidFill>
                          <a:latin typeface="Times New Roman"/>
                          <a:ea typeface="Times New Roman"/>
                          <a:cs typeface="Times New Roman"/>
                          <a:sym typeface="Times New Roman"/>
                        </a:rPr>
                        <a:t>(% of total body content)</a:t>
                      </a:r>
                      <a:endParaRPr b="1" sz="1500">
                        <a:solidFill>
                          <a:srgbClr val="FFFFFF"/>
                        </a:solidFill>
                        <a:latin typeface="Times New Roman"/>
                        <a:ea typeface="Times New Roman"/>
                        <a:cs typeface="Times New Roman"/>
                        <a:sym typeface="Times New Roman"/>
                      </a:endParaRPr>
                    </a:p>
                    <a:p>
                      <a:pPr indent="0" lvl="0" marL="0" rtl="0" algn="ctr">
                        <a:spcBef>
                          <a:spcPts val="0"/>
                        </a:spcBef>
                        <a:spcAft>
                          <a:spcPts val="0"/>
                        </a:spcAft>
                        <a:buNone/>
                      </a:pPr>
                      <a:r>
                        <a:t/>
                      </a:r>
                      <a:endParaRPr b="1" sz="1500">
                        <a:solidFill>
                          <a:srgbClr val="FFFFFF"/>
                        </a:solidFill>
                      </a:endParaRPr>
                    </a:p>
                  </a:txBody>
                  <a:tcPr marT="91450" marB="91450" marR="91425" marL="91425" anchor="ctr">
                    <a:lnL cap="flat" cmpd="sng" w="9525">
                      <a:solidFill>
                        <a:srgbClr val="FECB5E"/>
                      </a:solidFill>
                      <a:prstDash val="solid"/>
                      <a:round/>
                      <a:headEnd len="sm" w="sm" type="none"/>
                      <a:tailEnd len="sm" w="sm" type="none"/>
                    </a:lnL>
                    <a:lnR cap="flat" cmpd="sng" w="9525">
                      <a:solidFill>
                        <a:srgbClr val="FECB5E"/>
                      </a:solidFill>
                      <a:prstDash val="solid"/>
                      <a:round/>
                      <a:headEnd len="sm" w="sm" type="none"/>
                      <a:tailEnd len="sm" w="sm" type="none"/>
                    </a:lnR>
                    <a:lnT cap="flat" cmpd="sng" w="9525">
                      <a:solidFill>
                        <a:srgbClr val="FECB5E"/>
                      </a:solidFill>
                      <a:prstDash val="solid"/>
                      <a:round/>
                      <a:headEnd len="sm" w="sm" type="none"/>
                      <a:tailEnd len="sm" w="sm" type="none"/>
                    </a:lnT>
                    <a:lnB cap="flat" cmpd="sng" w="9525">
                      <a:solidFill>
                        <a:srgbClr val="FECB5E"/>
                      </a:solidFill>
                      <a:prstDash val="solid"/>
                      <a:round/>
                      <a:headEnd len="sm" w="sm" type="none"/>
                      <a:tailEnd len="sm" w="sm" type="none"/>
                    </a:lnB>
                    <a:solidFill>
                      <a:srgbClr val="FECB5E"/>
                    </a:solidFill>
                  </a:tcPr>
                </a:tc>
                <a:tc>
                  <a:txBody>
                    <a:bodyPr/>
                    <a:lstStyle/>
                    <a:p>
                      <a:pPr indent="0" lvl="0" marL="0" rtl="0" algn="ctr">
                        <a:spcBef>
                          <a:spcPts val="0"/>
                        </a:spcBef>
                        <a:spcAft>
                          <a:spcPts val="0"/>
                        </a:spcAft>
                        <a:buClr>
                          <a:schemeClr val="dk1"/>
                        </a:buClr>
                        <a:buSzPts val="1000"/>
                        <a:buFont typeface="Arial"/>
                        <a:buNone/>
                      </a:pPr>
                      <a:r>
                        <a:rPr lang="en" sz="2300">
                          <a:latin typeface="Times New Roman"/>
                          <a:ea typeface="Times New Roman"/>
                          <a:cs typeface="Times New Roman"/>
                          <a:sym typeface="Times New Roman"/>
                        </a:rPr>
                        <a:t>1,300 g</a:t>
                      </a:r>
                      <a:endParaRPr sz="2300">
                        <a:latin typeface="Times New Roman"/>
                        <a:ea typeface="Times New Roman"/>
                        <a:cs typeface="Times New Roman"/>
                        <a:sym typeface="Times New Roman"/>
                      </a:endParaRPr>
                    </a:p>
                  </a:txBody>
                  <a:tcPr marT="91450" marB="91450" marR="91425" marL="91425" anchor="ctr">
                    <a:lnL cap="flat" cmpd="sng" w="9525">
                      <a:solidFill>
                        <a:srgbClr val="FECB5E"/>
                      </a:solidFill>
                      <a:prstDash val="solid"/>
                      <a:round/>
                      <a:headEnd len="sm" w="sm" type="none"/>
                      <a:tailEnd len="sm" w="sm" type="none"/>
                    </a:lnL>
                    <a:lnR cap="flat" cmpd="sng" w="9525">
                      <a:solidFill>
                        <a:srgbClr val="FECB5E"/>
                      </a:solidFill>
                      <a:prstDash val="solid"/>
                      <a:round/>
                      <a:headEnd len="sm" w="sm" type="none"/>
                      <a:tailEnd len="sm" w="sm" type="none"/>
                    </a:lnR>
                    <a:lnT cap="flat" cmpd="sng" w="9525">
                      <a:solidFill>
                        <a:srgbClr val="FECB5E"/>
                      </a:solidFill>
                      <a:prstDash val="solid"/>
                      <a:round/>
                      <a:headEnd len="sm" w="sm" type="none"/>
                      <a:tailEnd len="sm" w="sm" type="none"/>
                    </a:lnT>
                    <a:lnB cap="flat" cmpd="sng" w="9525">
                      <a:solidFill>
                        <a:srgbClr val="FECB5E"/>
                      </a:solidFill>
                      <a:prstDash val="solid"/>
                      <a:round/>
                      <a:headEnd len="sm" w="sm" type="none"/>
                      <a:tailEnd len="sm" w="sm" type="none"/>
                    </a:lnB>
                  </a:tcPr>
                </a:tc>
                <a:tc>
                  <a:txBody>
                    <a:bodyPr/>
                    <a:lstStyle/>
                    <a:p>
                      <a:pPr indent="0" lvl="0" marL="0" rtl="0" algn="ctr">
                        <a:spcBef>
                          <a:spcPts val="0"/>
                        </a:spcBef>
                        <a:spcAft>
                          <a:spcPts val="0"/>
                        </a:spcAft>
                        <a:buClr>
                          <a:schemeClr val="dk1"/>
                        </a:buClr>
                        <a:buSzPts val="1000"/>
                        <a:buFont typeface="Arial"/>
                        <a:buNone/>
                      </a:pPr>
                      <a:r>
                        <a:t/>
                      </a:r>
                      <a:endParaRPr sz="2300">
                        <a:latin typeface="Times New Roman"/>
                        <a:ea typeface="Times New Roman"/>
                        <a:cs typeface="Times New Roman"/>
                        <a:sym typeface="Times New Roman"/>
                      </a:endParaRPr>
                    </a:p>
                    <a:p>
                      <a:pPr indent="0" lvl="0" marL="0" rtl="0" algn="ctr">
                        <a:spcBef>
                          <a:spcPts val="0"/>
                        </a:spcBef>
                        <a:spcAft>
                          <a:spcPts val="0"/>
                        </a:spcAft>
                        <a:buClr>
                          <a:schemeClr val="dk1"/>
                        </a:buClr>
                        <a:buSzPts val="1000"/>
                        <a:buFont typeface="Arial"/>
                        <a:buNone/>
                      </a:pPr>
                      <a:r>
                        <a:rPr lang="en" sz="2300">
                          <a:latin typeface="Times New Roman"/>
                          <a:ea typeface="Times New Roman"/>
                          <a:cs typeface="Times New Roman"/>
                          <a:sym typeface="Times New Roman"/>
                        </a:rPr>
                        <a:t>600 g</a:t>
                      </a:r>
                      <a:endParaRPr sz="2300">
                        <a:latin typeface="Times New Roman"/>
                        <a:ea typeface="Times New Roman"/>
                        <a:cs typeface="Times New Roman"/>
                        <a:sym typeface="Times New Roman"/>
                      </a:endParaRPr>
                    </a:p>
                    <a:p>
                      <a:pPr indent="0" lvl="0" marL="0" rtl="0" algn="ctr">
                        <a:spcBef>
                          <a:spcPts val="0"/>
                        </a:spcBef>
                        <a:spcAft>
                          <a:spcPts val="0"/>
                        </a:spcAft>
                        <a:buNone/>
                      </a:pPr>
                      <a:r>
                        <a:t/>
                      </a:r>
                      <a:endParaRPr sz="2300">
                        <a:latin typeface="Times New Roman"/>
                        <a:ea typeface="Times New Roman"/>
                        <a:cs typeface="Times New Roman"/>
                        <a:sym typeface="Times New Roman"/>
                      </a:endParaRPr>
                    </a:p>
                  </a:txBody>
                  <a:tcPr marT="91450" marB="91450" marR="91425" marL="91425" anchor="ctr">
                    <a:lnL cap="flat" cmpd="sng" w="9525">
                      <a:solidFill>
                        <a:srgbClr val="FECB5E"/>
                      </a:solidFill>
                      <a:prstDash val="solid"/>
                      <a:round/>
                      <a:headEnd len="sm" w="sm" type="none"/>
                      <a:tailEnd len="sm" w="sm" type="none"/>
                    </a:lnL>
                    <a:lnR cap="flat" cmpd="sng" w="9525">
                      <a:solidFill>
                        <a:srgbClr val="FECB5E"/>
                      </a:solidFill>
                      <a:prstDash val="solid"/>
                      <a:round/>
                      <a:headEnd len="sm" w="sm" type="none"/>
                      <a:tailEnd len="sm" w="sm" type="none"/>
                    </a:lnR>
                    <a:lnT cap="flat" cmpd="sng" w="9525">
                      <a:solidFill>
                        <a:srgbClr val="FECB5E"/>
                      </a:solidFill>
                      <a:prstDash val="solid"/>
                      <a:round/>
                      <a:headEnd len="sm" w="sm" type="none"/>
                      <a:tailEnd len="sm" w="sm" type="none"/>
                    </a:lnT>
                    <a:lnB cap="flat" cmpd="sng" w="9525">
                      <a:solidFill>
                        <a:srgbClr val="FECB5E"/>
                      </a:solidFill>
                      <a:prstDash val="solid"/>
                      <a:round/>
                      <a:headEnd len="sm" w="sm" type="none"/>
                      <a:tailEnd len="sm" w="sm" type="none"/>
                    </a:lnB>
                  </a:tcPr>
                </a:tc>
              </a:tr>
              <a:tr h="575375">
                <a:tc>
                  <a:txBody>
                    <a:bodyPr/>
                    <a:lstStyle/>
                    <a:p>
                      <a:pPr indent="0" lvl="0" marL="0" rtl="0" algn="ctr">
                        <a:spcBef>
                          <a:spcPts val="0"/>
                        </a:spcBef>
                        <a:spcAft>
                          <a:spcPts val="0"/>
                        </a:spcAft>
                        <a:buClr>
                          <a:schemeClr val="dk1"/>
                        </a:buClr>
                        <a:buSzPts val="1000"/>
                        <a:buFont typeface="Arial"/>
                        <a:buNone/>
                      </a:pPr>
                      <a:r>
                        <a:rPr b="1" lang="en" sz="2300">
                          <a:solidFill>
                            <a:srgbClr val="FFFFFF"/>
                          </a:solidFill>
                          <a:latin typeface="Times New Roman"/>
                          <a:ea typeface="Times New Roman"/>
                          <a:cs typeface="Times New Roman"/>
                          <a:sym typeface="Times New Roman"/>
                        </a:rPr>
                        <a:t>Bones &amp; teeth</a:t>
                      </a:r>
                      <a:endParaRPr b="1" sz="2300">
                        <a:solidFill>
                          <a:srgbClr val="FFFFFF"/>
                        </a:solidFill>
                      </a:endParaRPr>
                    </a:p>
                  </a:txBody>
                  <a:tcPr marT="91450" marB="91450" marR="91425" marL="91425" anchor="ctr">
                    <a:lnL cap="flat" cmpd="sng" w="9525">
                      <a:solidFill>
                        <a:srgbClr val="FECB5E"/>
                      </a:solidFill>
                      <a:prstDash val="solid"/>
                      <a:round/>
                      <a:headEnd len="sm" w="sm" type="none"/>
                      <a:tailEnd len="sm" w="sm" type="none"/>
                    </a:lnL>
                    <a:lnR cap="flat" cmpd="sng" w="9525">
                      <a:solidFill>
                        <a:srgbClr val="FECB5E"/>
                      </a:solidFill>
                      <a:prstDash val="solid"/>
                      <a:round/>
                      <a:headEnd len="sm" w="sm" type="none"/>
                      <a:tailEnd len="sm" w="sm" type="none"/>
                    </a:lnR>
                    <a:lnT cap="flat" cmpd="sng" w="9525">
                      <a:solidFill>
                        <a:srgbClr val="FECB5E"/>
                      </a:solidFill>
                      <a:prstDash val="solid"/>
                      <a:round/>
                      <a:headEnd len="sm" w="sm" type="none"/>
                      <a:tailEnd len="sm" w="sm" type="none"/>
                    </a:lnT>
                    <a:lnB cap="flat" cmpd="sng" w="9525">
                      <a:solidFill>
                        <a:srgbClr val="FECB5E"/>
                      </a:solidFill>
                      <a:prstDash val="solid"/>
                      <a:round/>
                      <a:headEnd len="sm" w="sm" type="none"/>
                      <a:tailEnd len="sm" w="sm" type="none"/>
                    </a:lnB>
                    <a:solidFill>
                      <a:srgbClr val="FECB5E"/>
                    </a:solidFill>
                  </a:tcPr>
                </a:tc>
                <a:tc>
                  <a:txBody>
                    <a:bodyPr/>
                    <a:lstStyle/>
                    <a:p>
                      <a:pPr indent="0" lvl="0" marL="0" rtl="0" algn="ctr">
                        <a:spcBef>
                          <a:spcPts val="0"/>
                        </a:spcBef>
                        <a:spcAft>
                          <a:spcPts val="0"/>
                        </a:spcAft>
                        <a:buClr>
                          <a:schemeClr val="dk1"/>
                        </a:buClr>
                        <a:buSzPts val="1000"/>
                        <a:buFont typeface="Arial"/>
                        <a:buNone/>
                      </a:pPr>
                      <a:r>
                        <a:rPr lang="en" sz="2300">
                          <a:latin typeface="Times New Roman"/>
                          <a:ea typeface="Times New Roman"/>
                          <a:cs typeface="Times New Roman"/>
                          <a:sym typeface="Times New Roman"/>
                        </a:rPr>
                        <a:t>99%</a:t>
                      </a:r>
                      <a:endParaRPr sz="2300">
                        <a:latin typeface="Times New Roman"/>
                        <a:ea typeface="Times New Roman"/>
                        <a:cs typeface="Times New Roman"/>
                        <a:sym typeface="Times New Roman"/>
                      </a:endParaRPr>
                    </a:p>
                  </a:txBody>
                  <a:tcPr marT="91450" marB="91450" marR="91425" marL="91425" anchor="ctr">
                    <a:lnL cap="flat" cmpd="sng" w="9525">
                      <a:solidFill>
                        <a:srgbClr val="FECB5E"/>
                      </a:solidFill>
                      <a:prstDash val="solid"/>
                      <a:round/>
                      <a:headEnd len="sm" w="sm" type="none"/>
                      <a:tailEnd len="sm" w="sm" type="none"/>
                    </a:lnL>
                    <a:lnR cap="flat" cmpd="sng" w="9525">
                      <a:solidFill>
                        <a:srgbClr val="FECB5E"/>
                      </a:solidFill>
                      <a:prstDash val="solid"/>
                      <a:round/>
                      <a:headEnd len="sm" w="sm" type="none"/>
                      <a:tailEnd len="sm" w="sm" type="none"/>
                    </a:lnR>
                    <a:lnT cap="flat" cmpd="sng" w="9525">
                      <a:solidFill>
                        <a:srgbClr val="FECB5E"/>
                      </a:solidFill>
                      <a:prstDash val="solid"/>
                      <a:round/>
                      <a:headEnd len="sm" w="sm" type="none"/>
                      <a:tailEnd len="sm" w="sm" type="none"/>
                    </a:lnT>
                    <a:lnB cap="flat" cmpd="sng" w="9525">
                      <a:solidFill>
                        <a:srgbClr val="FECB5E"/>
                      </a:solidFill>
                      <a:prstDash val="solid"/>
                      <a:round/>
                      <a:headEnd len="sm" w="sm" type="none"/>
                      <a:tailEnd len="sm" w="sm" type="none"/>
                    </a:lnB>
                  </a:tcPr>
                </a:tc>
                <a:tc>
                  <a:txBody>
                    <a:bodyPr/>
                    <a:lstStyle/>
                    <a:p>
                      <a:pPr indent="0" lvl="0" marL="0" rtl="0" algn="ctr">
                        <a:spcBef>
                          <a:spcPts val="0"/>
                        </a:spcBef>
                        <a:spcAft>
                          <a:spcPts val="0"/>
                        </a:spcAft>
                        <a:buClr>
                          <a:schemeClr val="dk1"/>
                        </a:buClr>
                        <a:buSzPts val="1000"/>
                        <a:buFont typeface="Arial"/>
                        <a:buNone/>
                      </a:pPr>
                      <a:r>
                        <a:rPr lang="en" sz="2300">
                          <a:latin typeface="Times New Roman"/>
                          <a:ea typeface="Times New Roman"/>
                          <a:cs typeface="Times New Roman"/>
                          <a:sym typeface="Times New Roman"/>
                        </a:rPr>
                        <a:t>86%</a:t>
                      </a:r>
                      <a:endParaRPr sz="2300">
                        <a:latin typeface="Times New Roman"/>
                        <a:ea typeface="Times New Roman"/>
                        <a:cs typeface="Times New Roman"/>
                        <a:sym typeface="Times New Roman"/>
                      </a:endParaRPr>
                    </a:p>
                  </a:txBody>
                  <a:tcPr marT="91450" marB="91450" marR="91425" marL="91425" anchor="ctr">
                    <a:lnL cap="flat" cmpd="sng" w="9525">
                      <a:solidFill>
                        <a:srgbClr val="FECB5E"/>
                      </a:solidFill>
                      <a:prstDash val="solid"/>
                      <a:round/>
                      <a:headEnd len="sm" w="sm" type="none"/>
                      <a:tailEnd len="sm" w="sm" type="none"/>
                    </a:lnL>
                    <a:lnR cap="flat" cmpd="sng" w="9525">
                      <a:solidFill>
                        <a:srgbClr val="FECB5E"/>
                      </a:solidFill>
                      <a:prstDash val="solid"/>
                      <a:round/>
                      <a:headEnd len="sm" w="sm" type="none"/>
                      <a:tailEnd len="sm" w="sm" type="none"/>
                    </a:lnR>
                    <a:lnT cap="flat" cmpd="sng" w="9525">
                      <a:solidFill>
                        <a:srgbClr val="FECB5E"/>
                      </a:solidFill>
                      <a:prstDash val="solid"/>
                      <a:round/>
                      <a:headEnd len="sm" w="sm" type="none"/>
                      <a:tailEnd len="sm" w="sm" type="none"/>
                    </a:lnT>
                    <a:lnB cap="flat" cmpd="sng" w="9525">
                      <a:solidFill>
                        <a:srgbClr val="FECB5E"/>
                      </a:solidFill>
                      <a:prstDash val="solid"/>
                      <a:round/>
                      <a:headEnd len="sm" w="sm" type="none"/>
                      <a:tailEnd len="sm" w="sm" type="none"/>
                    </a:lnB>
                  </a:tcPr>
                </a:tc>
              </a:tr>
              <a:tr h="839050">
                <a:tc>
                  <a:txBody>
                    <a:bodyPr/>
                    <a:lstStyle/>
                    <a:p>
                      <a:pPr indent="0" lvl="0" marL="0" rtl="0" algn="ctr">
                        <a:spcBef>
                          <a:spcPts val="0"/>
                        </a:spcBef>
                        <a:spcAft>
                          <a:spcPts val="0"/>
                        </a:spcAft>
                        <a:buClr>
                          <a:schemeClr val="dk1"/>
                        </a:buClr>
                        <a:buSzPts val="1000"/>
                        <a:buFont typeface="Arial"/>
                        <a:buNone/>
                      </a:pPr>
                      <a:r>
                        <a:rPr b="1" lang="en" sz="2300">
                          <a:solidFill>
                            <a:srgbClr val="FFFFFF"/>
                          </a:solidFill>
                          <a:latin typeface="Times New Roman"/>
                          <a:ea typeface="Times New Roman"/>
                          <a:cs typeface="Times New Roman"/>
                          <a:sym typeface="Times New Roman"/>
                        </a:rPr>
                        <a:t>ECF</a:t>
                      </a:r>
                      <a:endParaRPr b="1" sz="2300">
                        <a:solidFill>
                          <a:srgbClr val="FFFFFF"/>
                        </a:solidFill>
                        <a:latin typeface="Times New Roman"/>
                        <a:ea typeface="Times New Roman"/>
                        <a:cs typeface="Times New Roman"/>
                        <a:sym typeface="Times New Roman"/>
                      </a:endParaRPr>
                    </a:p>
                    <a:p>
                      <a:pPr indent="0" lvl="0" marL="0" rtl="0" algn="ctr">
                        <a:spcBef>
                          <a:spcPts val="0"/>
                        </a:spcBef>
                        <a:spcAft>
                          <a:spcPts val="0"/>
                        </a:spcAft>
                        <a:buNone/>
                      </a:pPr>
                      <a:r>
                        <a:t/>
                      </a:r>
                      <a:endParaRPr b="1" sz="1500">
                        <a:solidFill>
                          <a:srgbClr val="FFFFFF"/>
                        </a:solidFill>
                      </a:endParaRPr>
                    </a:p>
                  </a:txBody>
                  <a:tcPr marT="91450" marB="91450" marR="91425" marL="91425" anchor="ctr">
                    <a:lnL cap="flat" cmpd="sng" w="9525">
                      <a:solidFill>
                        <a:srgbClr val="FECB5E"/>
                      </a:solidFill>
                      <a:prstDash val="solid"/>
                      <a:round/>
                      <a:headEnd len="sm" w="sm" type="none"/>
                      <a:tailEnd len="sm" w="sm" type="none"/>
                    </a:lnL>
                    <a:lnR cap="flat" cmpd="sng" w="9525">
                      <a:solidFill>
                        <a:srgbClr val="FECB5E"/>
                      </a:solidFill>
                      <a:prstDash val="solid"/>
                      <a:round/>
                      <a:headEnd len="sm" w="sm" type="none"/>
                      <a:tailEnd len="sm" w="sm" type="none"/>
                    </a:lnR>
                    <a:lnT cap="flat" cmpd="sng" w="9525">
                      <a:solidFill>
                        <a:srgbClr val="FECB5E"/>
                      </a:solidFill>
                      <a:prstDash val="solid"/>
                      <a:round/>
                      <a:headEnd len="sm" w="sm" type="none"/>
                      <a:tailEnd len="sm" w="sm" type="none"/>
                    </a:lnT>
                    <a:lnB cap="flat" cmpd="sng" w="9525">
                      <a:solidFill>
                        <a:srgbClr val="FECB5E"/>
                      </a:solidFill>
                      <a:prstDash val="solid"/>
                      <a:round/>
                      <a:headEnd len="sm" w="sm" type="none"/>
                      <a:tailEnd len="sm" w="sm" type="none"/>
                    </a:lnB>
                    <a:solidFill>
                      <a:srgbClr val="FECB5E"/>
                    </a:solidFill>
                  </a:tcPr>
                </a:tc>
                <a:tc>
                  <a:txBody>
                    <a:bodyPr/>
                    <a:lstStyle/>
                    <a:p>
                      <a:pPr indent="0" lvl="0" marL="0" rtl="0" algn="ctr">
                        <a:spcBef>
                          <a:spcPts val="0"/>
                        </a:spcBef>
                        <a:spcAft>
                          <a:spcPts val="0"/>
                        </a:spcAft>
                        <a:buClr>
                          <a:schemeClr val="dk1"/>
                        </a:buClr>
                        <a:buSzPts val="1000"/>
                        <a:buFont typeface="Arial"/>
                        <a:buNone/>
                      </a:pPr>
                      <a:r>
                        <a:rPr lang="en" sz="2300">
                          <a:latin typeface="Times New Roman"/>
                          <a:ea typeface="Times New Roman"/>
                          <a:cs typeface="Times New Roman"/>
                          <a:sym typeface="Times New Roman"/>
                        </a:rPr>
                        <a:t>0.1%</a:t>
                      </a:r>
                      <a:endParaRPr sz="2300">
                        <a:latin typeface="Times New Roman"/>
                        <a:ea typeface="Times New Roman"/>
                        <a:cs typeface="Times New Roman"/>
                        <a:sym typeface="Times New Roman"/>
                      </a:endParaRPr>
                    </a:p>
                    <a:p>
                      <a:pPr indent="0" lvl="0" marL="0" rtl="0" algn="ctr">
                        <a:spcBef>
                          <a:spcPts val="0"/>
                        </a:spcBef>
                        <a:spcAft>
                          <a:spcPts val="0"/>
                        </a:spcAft>
                        <a:buNone/>
                      </a:pPr>
                      <a:r>
                        <a:t/>
                      </a:r>
                      <a:endParaRPr sz="2300">
                        <a:latin typeface="Times New Roman"/>
                        <a:ea typeface="Times New Roman"/>
                        <a:cs typeface="Times New Roman"/>
                        <a:sym typeface="Times New Roman"/>
                      </a:endParaRPr>
                    </a:p>
                  </a:txBody>
                  <a:tcPr marT="91450" marB="91450" marR="91425" marL="91425" anchor="ctr">
                    <a:lnL cap="flat" cmpd="sng" w="9525">
                      <a:solidFill>
                        <a:srgbClr val="FECB5E"/>
                      </a:solidFill>
                      <a:prstDash val="solid"/>
                      <a:round/>
                      <a:headEnd len="sm" w="sm" type="none"/>
                      <a:tailEnd len="sm" w="sm" type="none"/>
                    </a:lnL>
                    <a:lnR cap="flat" cmpd="sng" w="9525">
                      <a:solidFill>
                        <a:srgbClr val="FECB5E"/>
                      </a:solidFill>
                      <a:prstDash val="solid"/>
                      <a:round/>
                      <a:headEnd len="sm" w="sm" type="none"/>
                      <a:tailEnd len="sm" w="sm" type="none"/>
                    </a:lnR>
                    <a:lnT cap="flat" cmpd="sng" w="9525">
                      <a:solidFill>
                        <a:srgbClr val="FECB5E"/>
                      </a:solidFill>
                      <a:prstDash val="solid"/>
                      <a:round/>
                      <a:headEnd len="sm" w="sm" type="none"/>
                      <a:tailEnd len="sm" w="sm" type="none"/>
                    </a:lnT>
                    <a:lnB cap="flat" cmpd="sng" w="9525">
                      <a:solidFill>
                        <a:srgbClr val="FECB5E"/>
                      </a:solidFill>
                      <a:prstDash val="solid"/>
                      <a:round/>
                      <a:headEnd len="sm" w="sm" type="none"/>
                      <a:tailEnd len="sm" w="sm" type="none"/>
                    </a:lnB>
                  </a:tcPr>
                </a:tc>
                <a:tc>
                  <a:txBody>
                    <a:bodyPr/>
                    <a:lstStyle/>
                    <a:p>
                      <a:pPr indent="0" lvl="0" marL="0" rtl="0" algn="ctr">
                        <a:spcBef>
                          <a:spcPts val="0"/>
                        </a:spcBef>
                        <a:spcAft>
                          <a:spcPts val="0"/>
                        </a:spcAft>
                        <a:buClr>
                          <a:schemeClr val="dk1"/>
                        </a:buClr>
                        <a:buSzPts val="1000"/>
                        <a:buFont typeface="Arial"/>
                        <a:buNone/>
                      </a:pPr>
                      <a:r>
                        <a:rPr lang="en" sz="2300">
                          <a:latin typeface="Times New Roman"/>
                          <a:ea typeface="Times New Roman"/>
                          <a:cs typeface="Times New Roman"/>
                          <a:sym typeface="Times New Roman"/>
                        </a:rPr>
                        <a:t>0.08%</a:t>
                      </a:r>
                      <a:endParaRPr sz="2300">
                        <a:latin typeface="Times New Roman"/>
                        <a:ea typeface="Times New Roman"/>
                        <a:cs typeface="Times New Roman"/>
                        <a:sym typeface="Times New Roman"/>
                      </a:endParaRPr>
                    </a:p>
                    <a:p>
                      <a:pPr indent="0" lvl="0" marL="0" rtl="0" algn="ctr">
                        <a:spcBef>
                          <a:spcPts val="0"/>
                        </a:spcBef>
                        <a:spcAft>
                          <a:spcPts val="0"/>
                        </a:spcAft>
                        <a:buNone/>
                      </a:pPr>
                      <a:r>
                        <a:t/>
                      </a:r>
                      <a:endParaRPr sz="2300">
                        <a:latin typeface="Times New Roman"/>
                        <a:ea typeface="Times New Roman"/>
                        <a:cs typeface="Times New Roman"/>
                        <a:sym typeface="Times New Roman"/>
                      </a:endParaRPr>
                    </a:p>
                  </a:txBody>
                  <a:tcPr marT="91450" marB="91450" marR="91425" marL="91425" anchor="ctr">
                    <a:lnL cap="flat" cmpd="sng" w="9525">
                      <a:solidFill>
                        <a:srgbClr val="FECB5E"/>
                      </a:solidFill>
                      <a:prstDash val="solid"/>
                      <a:round/>
                      <a:headEnd len="sm" w="sm" type="none"/>
                      <a:tailEnd len="sm" w="sm" type="none"/>
                    </a:lnL>
                    <a:lnR cap="flat" cmpd="sng" w="9525">
                      <a:solidFill>
                        <a:srgbClr val="FECB5E"/>
                      </a:solidFill>
                      <a:prstDash val="solid"/>
                      <a:round/>
                      <a:headEnd len="sm" w="sm" type="none"/>
                      <a:tailEnd len="sm" w="sm" type="none"/>
                    </a:lnR>
                    <a:lnT cap="flat" cmpd="sng" w="9525">
                      <a:solidFill>
                        <a:srgbClr val="FECB5E"/>
                      </a:solidFill>
                      <a:prstDash val="solid"/>
                      <a:round/>
                      <a:headEnd len="sm" w="sm" type="none"/>
                      <a:tailEnd len="sm" w="sm" type="none"/>
                    </a:lnT>
                    <a:lnB cap="flat" cmpd="sng" w="9525">
                      <a:solidFill>
                        <a:srgbClr val="FECB5E"/>
                      </a:solidFill>
                      <a:prstDash val="solid"/>
                      <a:round/>
                      <a:headEnd len="sm" w="sm" type="none"/>
                      <a:tailEnd len="sm" w="sm" type="none"/>
                    </a:lnB>
                  </a:tcPr>
                </a:tc>
              </a:tr>
              <a:tr h="839050">
                <a:tc>
                  <a:txBody>
                    <a:bodyPr/>
                    <a:lstStyle/>
                    <a:p>
                      <a:pPr indent="0" lvl="0" marL="0" rtl="0" algn="ctr">
                        <a:spcBef>
                          <a:spcPts val="0"/>
                        </a:spcBef>
                        <a:spcAft>
                          <a:spcPts val="0"/>
                        </a:spcAft>
                        <a:buNone/>
                      </a:pPr>
                      <a:r>
                        <a:rPr b="1" lang="en" sz="2300">
                          <a:solidFill>
                            <a:schemeClr val="lt1"/>
                          </a:solidFill>
                          <a:latin typeface="Times New Roman"/>
                          <a:ea typeface="Times New Roman"/>
                          <a:cs typeface="Times New Roman"/>
                          <a:sym typeface="Times New Roman"/>
                        </a:rPr>
                        <a:t>ICF</a:t>
                      </a:r>
                      <a:endParaRPr b="1" sz="2300">
                        <a:solidFill>
                          <a:schemeClr val="lt1"/>
                        </a:solidFill>
                        <a:latin typeface="Times New Roman"/>
                        <a:ea typeface="Times New Roman"/>
                        <a:cs typeface="Times New Roman"/>
                        <a:sym typeface="Times New Roman"/>
                      </a:endParaRPr>
                    </a:p>
                  </a:txBody>
                  <a:tcPr marT="91450" marB="91450" marR="91425" marL="91425" anchor="ctr">
                    <a:lnL cap="flat" cmpd="sng" w="9525">
                      <a:solidFill>
                        <a:srgbClr val="FECB5E"/>
                      </a:solidFill>
                      <a:prstDash val="solid"/>
                      <a:round/>
                      <a:headEnd len="sm" w="sm" type="none"/>
                      <a:tailEnd len="sm" w="sm" type="none"/>
                    </a:lnL>
                    <a:lnR cap="flat" cmpd="sng" w="9525">
                      <a:solidFill>
                        <a:srgbClr val="FECB5E"/>
                      </a:solidFill>
                      <a:prstDash val="solid"/>
                      <a:round/>
                      <a:headEnd len="sm" w="sm" type="none"/>
                      <a:tailEnd len="sm" w="sm" type="none"/>
                    </a:lnR>
                    <a:lnT cap="flat" cmpd="sng" w="9525">
                      <a:solidFill>
                        <a:srgbClr val="FECB5E"/>
                      </a:solidFill>
                      <a:prstDash val="solid"/>
                      <a:round/>
                      <a:headEnd len="sm" w="sm" type="none"/>
                      <a:tailEnd len="sm" w="sm" type="none"/>
                    </a:lnT>
                    <a:lnB cap="flat" cmpd="sng" w="9525">
                      <a:solidFill>
                        <a:srgbClr val="FECB5E"/>
                      </a:solidFill>
                      <a:prstDash val="solid"/>
                      <a:round/>
                      <a:headEnd len="sm" w="sm" type="none"/>
                      <a:tailEnd len="sm" w="sm" type="none"/>
                    </a:lnB>
                    <a:solidFill>
                      <a:srgbClr val="FECB5E"/>
                    </a:solidFill>
                  </a:tcPr>
                </a:tc>
                <a:tc>
                  <a:txBody>
                    <a:bodyPr/>
                    <a:lstStyle/>
                    <a:p>
                      <a:pPr indent="0" lvl="0" marL="0" rtl="0" algn="ctr">
                        <a:spcBef>
                          <a:spcPts val="0"/>
                        </a:spcBef>
                        <a:spcAft>
                          <a:spcPts val="0"/>
                        </a:spcAft>
                        <a:buClr>
                          <a:schemeClr val="dk1"/>
                        </a:buClr>
                        <a:buSzPts val="1000"/>
                        <a:buFont typeface="Arial"/>
                        <a:buNone/>
                      </a:pPr>
                      <a:r>
                        <a:rPr lang="en" sz="2300">
                          <a:latin typeface="Times New Roman"/>
                          <a:ea typeface="Times New Roman"/>
                          <a:cs typeface="Times New Roman"/>
                          <a:sym typeface="Times New Roman"/>
                        </a:rPr>
                        <a:t>1.0%</a:t>
                      </a:r>
                      <a:endParaRPr sz="2300">
                        <a:latin typeface="Times New Roman"/>
                        <a:ea typeface="Times New Roman"/>
                        <a:cs typeface="Times New Roman"/>
                        <a:sym typeface="Times New Roman"/>
                      </a:endParaRPr>
                    </a:p>
                    <a:p>
                      <a:pPr indent="0" lvl="0" marL="0" rtl="0" algn="ctr">
                        <a:spcBef>
                          <a:spcPts val="0"/>
                        </a:spcBef>
                        <a:spcAft>
                          <a:spcPts val="0"/>
                        </a:spcAft>
                        <a:buNone/>
                      </a:pPr>
                      <a:r>
                        <a:t/>
                      </a:r>
                      <a:endParaRPr sz="2300">
                        <a:latin typeface="Times New Roman"/>
                        <a:ea typeface="Times New Roman"/>
                        <a:cs typeface="Times New Roman"/>
                        <a:sym typeface="Times New Roman"/>
                      </a:endParaRPr>
                    </a:p>
                  </a:txBody>
                  <a:tcPr marT="91450" marB="91450" marR="91425" marL="91425" anchor="ctr">
                    <a:lnL cap="flat" cmpd="sng" w="9525">
                      <a:solidFill>
                        <a:srgbClr val="FECB5E"/>
                      </a:solidFill>
                      <a:prstDash val="solid"/>
                      <a:round/>
                      <a:headEnd len="sm" w="sm" type="none"/>
                      <a:tailEnd len="sm" w="sm" type="none"/>
                    </a:lnL>
                    <a:lnR cap="flat" cmpd="sng" w="9525">
                      <a:solidFill>
                        <a:srgbClr val="FECB5E"/>
                      </a:solidFill>
                      <a:prstDash val="solid"/>
                      <a:round/>
                      <a:headEnd len="sm" w="sm" type="none"/>
                      <a:tailEnd len="sm" w="sm" type="none"/>
                    </a:lnR>
                    <a:lnT cap="flat" cmpd="sng" w="9525">
                      <a:solidFill>
                        <a:srgbClr val="FECB5E"/>
                      </a:solidFill>
                      <a:prstDash val="solid"/>
                      <a:round/>
                      <a:headEnd len="sm" w="sm" type="none"/>
                      <a:tailEnd len="sm" w="sm" type="none"/>
                    </a:lnT>
                    <a:lnB cap="flat" cmpd="sng" w="9525">
                      <a:solidFill>
                        <a:srgbClr val="FECB5E"/>
                      </a:solidFill>
                      <a:prstDash val="solid"/>
                      <a:round/>
                      <a:headEnd len="sm" w="sm" type="none"/>
                      <a:tailEnd len="sm" w="sm" type="none"/>
                    </a:lnB>
                  </a:tcPr>
                </a:tc>
                <a:tc>
                  <a:txBody>
                    <a:bodyPr/>
                    <a:lstStyle/>
                    <a:p>
                      <a:pPr indent="0" lvl="0" marL="0" rtl="0" algn="ctr">
                        <a:spcBef>
                          <a:spcPts val="0"/>
                        </a:spcBef>
                        <a:spcAft>
                          <a:spcPts val="0"/>
                        </a:spcAft>
                        <a:buClr>
                          <a:schemeClr val="dk1"/>
                        </a:buClr>
                        <a:buSzPts val="1000"/>
                        <a:buFont typeface="Arial"/>
                        <a:buNone/>
                      </a:pPr>
                      <a:r>
                        <a:rPr lang="en" sz="2300">
                          <a:latin typeface="Times New Roman"/>
                          <a:ea typeface="Times New Roman"/>
                          <a:cs typeface="Times New Roman"/>
                          <a:sym typeface="Times New Roman"/>
                        </a:rPr>
                        <a:t>14%</a:t>
                      </a:r>
                      <a:endParaRPr sz="2300">
                        <a:latin typeface="Times New Roman"/>
                        <a:ea typeface="Times New Roman"/>
                        <a:cs typeface="Times New Roman"/>
                        <a:sym typeface="Times New Roman"/>
                      </a:endParaRPr>
                    </a:p>
                  </a:txBody>
                  <a:tcPr marT="91450" marB="91450" marR="91425" marL="91425" anchor="ctr">
                    <a:lnL cap="flat" cmpd="sng" w="9525">
                      <a:solidFill>
                        <a:srgbClr val="FECB5E"/>
                      </a:solidFill>
                      <a:prstDash val="solid"/>
                      <a:round/>
                      <a:headEnd len="sm" w="sm" type="none"/>
                      <a:tailEnd len="sm" w="sm" type="none"/>
                    </a:lnL>
                    <a:lnR cap="flat" cmpd="sng" w="9525">
                      <a:solidFill>
                        <a:srgbClr val="FECB5E"/>
                      </a:solidFill>
                      <a:prstDash val="solid"/>
                      <a:round/>
                      <a:headEnd len="sm" w="sm" type="none"/>
                      <a:tailEnd len="sm" w="sm" type="none"/>
                    </a:lnR>
                    <a:lnT cap="flat" cmpd="sng" w="9525">
                      <a:solidFill>
                        <a:srgbClr val="FECB5E"/>
                      </a:solidFill>
                      <a:prstDash val="solid"/>
                      <a:round/>
                      <a:headEnd len="sm" w="sm" type="none"/>
                      <a:tailEnd len="sm" w="sm" type="none"/>
                    </a:lnT>
                    <a:lnB cap="flat" cmpd="sng" w="9525">
                      <a:solidFill>
                        <a:srgbClr val="FECB5E"/>
                      </a:solidFill>
                      <a:prstDash val="solid"/>
                      <a:round/>
                      <a:headEnd len="sm" w="sm" type="none"/>
                      <a:tailEnd len="sm" w="sm" type="none"/>
                    </a:lnB>
                  </a:tcPr>
                </a:tc>
              </a:tr>
            </a:tbl>
          </a:graphicData>
        </a:graphic>
      </p:graphicFrame>
      <p:sp>
        <p:nvSpPr>
          <p:cNvPr id="172" name="Google Shape;172;p26"/>
          <p:cNvSpPr/>
          <p:nvPr/>
        </p:nvSpPr>
        <p:spPr>
          <a:xfrm>
            <a:off x="528149" y="18627580"/>
            <a:ext cx="13585800" cy="433500"/>
          </a:xfrm>
          <a:prstGeom prst="rect">
            <a:avLst/>
          </a:prstGeom>
          <a:solidFill>
            <a:srgbClr val="F1C232"/>
          </a:solidFill>
          <a:ln cap="flat" cmpd="sng" w="9525">
            <a:solidFill>
              <a:srgbClr val="A3A3A3"/>
            </a:solidFill>
            <a:prstDash val="solid"/>
            <a:round/>
            <a:headEnd len="sm" w="sm" type="none"/>
            <a:tailEnd len="sm" w="sm" type="none"/>
          </a:ln>
        </p:spPr>
        <p:txBody>
          <a:bodyPr anchorCtr="0" anchor="ctr" bIns="58225" lIns="58225" spcFirstLastPara="1" rIns="58225" wrap="square" tIns="58225">
            <a:noAutofit/>
          </a:bodyPr>
          <a:lstStyle/>
          <a:p>
            <a:pPr indent="0" lvl="0" marL="0" rtl="0" algn="l">
              <a:spcBef>
                <a:spcPts val="0"/>
              </a:spcBef>
              <a:spcAft>
                <a:spcPts val="0"/>
              </a:spcAft>
              <a:buClr>
                <a:schemeClr val="dk1"/>
              </a:buClr>
              <a:buSzPts val="1000"/>
              <a:buFont typeface="Arial"/>
              <a:buNone/>
            </a:pPr>
            <a:r>
              <a:rPr lang="en" sz="2500">
                <a:solidFill>
                  <a:schemeClr val="lt1"/>
                </a:solidFill>
                <a:latin typeface="Oswald"/>
                <a:ea typeface="Oswald"/>
                <a:cs typeface="Oswald"/>
                <a:sym typeface="Oswald"/>
              </a:rPr>
              <a:t>FOOTNOTES</a:t>
            </a:r>
            <a:endParaRPr sz="1500"/>
          </a:p>
        </p:txBody>
      </p:sp>
      <p:sp>
        <p:nvSpPr>
          <p:cNvPr id="173" name="Google Shape;173;p26"/>
          <p:cNvSpPr/>
          <p:nvPr/>
        </p:nvSpPr>
        <p:spPr>
          <a:xfrm>
            <a:off x="-16951" y="18627580"/>
            <a:ext cx="468600" cy="433500"/>
          </a:xfrm>
          <a:prstGeom prst="rect">
            <a:avLst/>
          </a:prstGeom>
          <a:solidFill>
            <a:srgbClr val="666666"/>
          </a:solidFill>
          <a:ln cap="flat" cmpd="sng" w="9525">
            <a:solidFill>
              <a:srgbClr val="A3A3A3"/>
            </a:solidFill>
            <a:prstDash val="solid"/>
            <a:round/>
            <a:headEnd len="sm" w="sm" type="none"/>
            <a:tailEnd len="sm" w="sm" type="none"/>
          </a:ln>
        </p:spPr>
        <p:txBody>
          <a:bodyPr anchorCtr="0" anchor="ctr" bIns="58225" lIns="58225" spcFirstLastPara="1" rIns="58225" wrap="square" tIns="58225">
            <a:noAutofit/>
          </a:bodyPr>
          <a:lstStyle/>
          <a:p>
            <a:pPr indent="0" lvl="0" marL="0" rtl="0" algn="l">
              <a:spcBef>
                <a:spcPts val="0"/>
              </a:spcBef>
              <a:spcAft>
                <a:spcPts val="0"/>
              </a:spcAft>
              <a:buNone/>
            </a:pPr>
            <a:r>
              <a:t/>
            </a:r>
            <a:endParaRPr/>
          </a:p>
        </p:txBody>
      </p:sp>
      <p:sp>
        <p:nvSpPr>
          <p:cNvPr id="174" name="Google Shape;174;p26"/>
          <p:cNvSpPr txBox="1"/>
          <p:nvPr/>
        </p:nvSpPr>
        <p:spPr>
          <a:xfrm>
            <a:off x="125" y="19081250"/>
            <a:ext cx="14097000" cy="963900"/>
          </a:xfrm>
          <a:prstGeom prst="rect">
            <a:avLst/>
          </a:prstGeom>
          <a:noFill/>
          <a:ln>
            <a:noFill/>
          </a:ln>
        </p:spPr>
        <p:txBody>
          <a:bodyPr anchorCtr="0" anchor="t" bIns="232200" lIns="232200" spcFirstLastPara="1" rIns="232200" wrap="square" tIns="232200">
            <a:noAutofit/>
          </a:bodyPr>
          <a:lstStyle/>
          <a:p>
            <a:pPr indent="0" lvl="0" marL="0" rtl="0" algn="l">
              <a:spcBef>
                <a:spcPts val="0"/>
              </a:spcBef>
              <a:spcAft>
                <a:spcPts val="0"/>
              </a:spcAft>
              <a:buNone/>
            </a:pPr>
            <a:r>
              <a:rPr lang="en" sz="1800">
                <a:latin typeface="Times New Roman"/>
                <a:ea typeface="Times New Roman"/>
                <a:cs typeface="Times New Roman"/>
                <a:sym typeface="Times New Roman"/>
              </a:rPr>
              <a:t>1. Anion-bound calcium: is not ionized, and has a neutral charge, such as calcium bicabonate, calcium citrate, and calcium phosphate.  </a:t>
            </a:r>
            <a:endParaRPr sz="1800">
              <a:latin typeface="Times New Roman"/>
              <a:ea typeface="Times New Roman"/>
              <a:cs typeface="Times New Roman"/>
              <a:sym typeface="Times New Roman"/>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8" name="Shape 178"/>
        <p:cNvGrpSpPr/>
        <p:nvPr/>
      </p:nvGrpSpPr>
      <p:grpSpPr>
        <a:xfrm>
          <a:off x="0" y="0"/>
          <a:ext cx="0" cy="0"/>
          <a:chOff x="0" y="0"/>
          <a:chExt cx="0" cy="0"/>
        </a:xfrm>
      </p:grpSpPr>
      <p:sp>
        <p:nvSpPr>
          <p:cNvPr id="179" name="Google Shape;179;p27"/>
          <p:cNvSpPr/>
          <p:nvPr/>
        </p:nvSpPr>
        <p:spPr>
          <a:xfrm>
            <a:off x="0" y="370466"/>
            <a:ext cx="11331600" cy="699600"/>
          </a:xfrm>
          <a:prstGeom prst="rect">
            <a:avLst/>
          </a:prstGeom>
          <a:solidFill>
            <a:srgbClr val="F1C232"/>
          </a:solidFill>
          <a:ln cap="flat" cmpd="sng" w="9525">
            <a:solidFill>
              <a:srgbClr val="A3A3A3"/>
            </a:solidFill>
            <a:prstDash val="solid"/>
            <a:round/>
            <a:headEnd len="sm" w="sm" type="none"/>
            <a:tailEnd len="sm" w="sm" type="none"/>
          </a:ln>
        </p:spPr>
        <p:txBody>
          <a:bodyPr anchorCtr="0" anchor="ctr" bIns="58225" lIns="58225" spcFirstLastPara="1" rIns="58225" wrap="square" tIns="58225">
            <a:noAutofit/>
          </a:bodyPr>
          <a:lstStyle/>
          <a:p>
            <a:pPr indent="0" lvl="0" marL="0" rtl="0" algn="l">
              <a:spcBef>
                <a:spcPts val="0"/>
              </a:spcBef>
              <a:spcAft>
                <a:spcPts val="0"/>
              </a:spcAft>
              <a:buNone/>
            </a:pPr>
            <a:r>
              <a:t/>
            </a:r>
            <a:endParaRPr/>
          </a:p>
        </p:txBody>
      </p:sp>
      <p:sp>
        <p:nvSpPr>
          <p:cNvPr id="180" name="Google Shape;180;p27"/>
          <p:cNvSpPr/>
          <p:nvPr/>
        </p:nvSpPr>
        <p:spPr>
          <a:xfrm>
            <a:off x="656616" y="370511"/>
            <a:ext cx="273600" cy="699600"/>
          </a:xfrm>
          <a:prstGeom prst="rect">
            <a:avLst/>
          </a:prstGeom>
          <a:solidFill>
            <a:srgbClr val="FFFFFF"/>
          </a:solidFill>
          <a:ln cap="flat" cmpd="sng" w="9525">
            <a:solidFill>
              <a:srgbClr val="9E9E9E"/>
            </a:solidFill>
            <a:prstDash val="solid"/>
            <a:round/>
            <a:headEnd len="sm" w="sm" type="none"/>
            <a:tailEnd len="sm" w="sm" type="none"/>
          </a:ln>
        </p:spPr>
        <p:txBody>
          <a:bodyPr anchorCtr="0" anchor="ctr" bIns="58225" lIns="58225" spcFirstLastPara="1" rIns="58225" wrap="square" tIns="58225">
            <a:noAutofit/>
          </a:bodyPr>
          <a:lstStyle/>
          <a:p>
            <a:pPr indent="0" lvl="0" marL="0" rtl="0" algn="l">
              <a:spcBef>
                <a:spcPts val="0"/>
              </a:spcBef>
              <a:spcAft>
                <a:spcPts val="0"/>
              </a:spcAft>
              <a:buNone/>
            </a:pPr>
            <a:r>
              <a:t/>
            </a:r>
            <a:endParaRPr/>
          </a:p>
        </p:txBody>
      </p:sp>
      <p:sp>
        <p:nvSpPr>
          <p:cNvPr id="181" name="Google Shape;181;p27"/>
          <p:cNvSpPr txBox="1"/>
          <p:nvPr/>
        </p:nvSpPr>
        <p:spPr>
          <a:xfrm>
            <a:off x="11409324" y="360125"/>
            <a:ext cx="3653100" cy="963900"/>
          </a:xfrm>
          <a:prstGeom prst="rect">
            <a:avLst/>
          </a:prstGeom>
          <a:noFill/>
          <a:ln>
            <a:noFill/>
          </a:ln>
        </p:spPr>
        <p:txBody>
          <a:bodyPr anchorCtr="0" anchor="t" bIns="58225" lIns="58225" spcFirstLastPara="1" rIns="58225" wrap="square" tIns="58225">
            <a:noAutofit/>
          </a:bodyPr>
          <a:lstStyle/>
          <a:p>
            <a:pPr indent="0" lvl="0" marL="0" rtl="0" algn="l">
              <a:spcBef>
                <a:spcPts val="0"/>
              </a:spcBef>
              <a:spcAft>
                <a:spcPts val="0"/>
              </a:spcAft>
              <a:buNone/>
            </a:pPr>
            <a:r>
              <a:rPr lang="en" sz="3600">
                <a:latin typeface="Oswald"/>
                <a:ea typeface="Oswald"/>
                <a:cs typeface="Oswald"/>
                <a:sym typeface="Oswald"/>
              </a:rPr>
              <a:t>Lecture Eight </a:t>
            </a:r>
            <a:endParaRPr sz="3600">
              <a:latin typeface="Oswald"/>
              <a:ea typeface="Oswald"/>
              <a:cs typeface="Oswald"/>
              <a:sym typeface="Oswald"/>
            </a:endParaRPr>
          </a:p>
        </p:txBody>
      </p:sp>
      <p:sp>
        <p:nvSpPr>
          <p:cNvPr id="182" name="Google Shape;182;p27"/>
          <p:cNvSpPr txBox="1"/>
          <p:nvPr/>
        </p:nvSpPr>
        <p:spPr>
          <a:xfrm>
            <a:off x="929925" y="370476"/>
            <a:ext cx="11277300" cy="69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000"/>
              <a:buFont typeface="Arial"/>
              <a:buNone/>
            </a:pPr>
            <a:r>
              <a:rPr lang="en" sz="3300">
                <a:solidFill>
                  <a:srgbClr val="FFFFFF"/>
                </a:solidFill>
                <a:latin typeface="Oswald"/>
                <a:ea typeface="Oswald"/>
                <a:cs typeface="Oswald"/>
                <a:sym typeface="Oswald"/>
              </a:rPr>
              <a:t>CALCIUM HOMEOSTASIS </a:t>
            </a:r>
            <a:endParaRPr sz="3300">
              <a:solidFill>
                <a:srgbClr val="FFFFFF"/>
              </a:solidFill>
              <a:latin typeface="Oswald"/>
              <a:ea typeface="Oswald"/>
              <a:cs typeface="Oswald"/>
              <a:sym typeface="Oswald"/>
            </a:endParaRPr>
          </a:p>
        </p:txBody>
      </p:sp>
      <p:sp>
        <p:nvSpPr>
          <p:cNvPr id="183" name="Google Shape;183;p27"/>
          <p:cNvSpPr txBox="1"/>
          <p:nvPr/>
        </p:nvSpPr>
        <p:spPr>
          <a:xfrm>
            <a:off x="188014" y="321602"/>
            <a:ext cx="468600" cy="699600"/>
          </a:xfrm>
          <a:prstGeom prst="rect">
            <a:avLst/>
          </a:prstGeom>
          <a:noFill/>
          <a:ln>
            <a:noFill/>
          </a:ln>
        </p:spPr>
        <p:txBody>
          <a:bodyPr anchorCtr="0" anchor="t" bIns="58225" lIns="58225" spcFirstLastPara="1" rIns="58225" wrap="square" tIns="58225">
            <a:noAutofit/>
          </a:bodyPr>
          <a:lstStyle/>
          <a:p>
            <a:pPr indent="0" lvl="0" marL="0" rtl="0" algn="l">
              <a:spcBef>
                <a:spcPts val="0"/>
              </a:spcBef>
              <a:spcAft>
                <a:spcPts val="0"/>
              </a:spcAft>
              <a:buNone/>
            </a:pPr>
            <a:r>
              <a:rPr lang="en" sz="4600">
                <a:solidFill>
                  <a:srgbClr val="FFFFFF"/>
                </a:solidFill>
                <a:latin typeface="Oswald"/>
                <a:ea typeface="Oswald"/>
                <a:cs typeface="Oswald"/>
                <a:sym typeface="Oswald"/>
              </a:rPr>
              <a:t>2</a:t>
            </a:r>
            <a:endParaRPr sz="4600">
              <a:solidFill>
                <a:srgbClr val="FFFFFF"/>
              </a:solidFill>
              <a:latin typeface="Oswald"/>
              <a:ea typeface="Oswald"/>
              <a:cs typeface="Oswald"/>
              <a:sym typeface="Oswald"/>
            </a:endParaRPr>
          </a:p>
        </p:txBody>
      </p:sp>
      <p:sp>
        <p:nvSpPr>
          <p:cNvPr id="184" name="Google Shape;184;p27"/>
          <p:cNvSpPr/>
          <p:nvPr/>
        </p:nvSpPr>
        <p:spPr>
          <a:xfrm>
            <a:off x="331323" y="1686112"/>
            <a:ext cx="468600" cy="433500"/>
          </a:xfrm>
          <a:prstGeom prst="rect">
            <a:avLst/>
          </a:prstGeom>
          <a:solidFill>
            <a:srgbClr val="F1C232"/>
          </a:solidFill>
          <a:ln cap="flat" cmpd="sng" w="9525">
            <a:solidFill>
              <a:srgbClr val="999999"/>
            </a:solidFill>
            <a:prstDash val="solid"/>
            <a:round/>
            <a:headEnd len="sm" w="sm" type="none"/>
            <a:tailEnd len="sm" w="sm" type="none"/>
          </a:ln>
        </p:spPr>
        <p:txBody>
          <a:bodyPr anchorCtr="0" anchor="ctr" bIns="242350" lIns="242350" spcFirstLastPara="1" rIns="242350" wrap="square" tIns="242350">
            <a:noAutofit/>
          </a:bodyPr>
          <a:lstStyle/>
          <a:p>
            <a:pPr indent="0" lvl="0" marL="0" rtl="0" algn="l">
              <a:spcBef>
                <a:spcPts val="0"/>
              </a:spcBef>
              <a:spcAft>
                <a:spcPts val="0"/>
              </a:spcAft>
              <a:buNone/>
            </a:pPr>
            <a:r>
              <a:t/>
            </a:r>
            <a:endParaRPr sz="1500">
              <a:solidFill>
                <a:srgbClr val="E69138"/>
              </a:solidFill>
            </a:endParaRPr>
          </a:p>
        </p:txBody>
      </p:sp>
      <p:sp>
        <p:nvSpPr>
          <p:cNvPr id="185" name="Google Shape;185;p27"/>
          <p:cNvSpPr txBox="1"/>
          <p:nvPr/>
        </p:nvSpPr>
        <p:spPr>
          <a:xfrm>
            <a:off x="949312" y="1485216"/>
            <a:ext cx="8933400" cy="69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5100">
                <a:solidFill>
                  <a:srgbClr val="F1C232"/>
                </a:solidFill>
                <a:latin typeface="Oswald"/>
                <a:ea typeface="Oswald"/>
                <a:cs typeface="Oswald"/>
                <a:sym typeface="Oswald"/>
              </a:rPr>
              <a:t>Protein-bound Calcium</a:t>
            </a:r>
            <a:endParaRPr sz="5100">
              <a:solidFill>
                <a:srgbClr val="F1C232"/>
              </a:solidFill>
              <a:latin typeface="Oswald"/>
              <a:ea typeface="Oswald"/>
              <a:cs typeface="Oswald"/>
              <a:sym typeface="Oswald"/>
            </a:endParaRPr>
          </a:p>
        </p:txBody>
      </p:sp>
      <p:pic>
        <p:nvPicPr>
          <p:cNvPr id="186" name="Google Shape;186;p27"/>
          <p:cNvPicPr preferRelativeResize="0"/>
          <p:nvPr/>
        </p:nvPicPr>
        <p:blipFill>
          <a:blip r:embed="rId3">
            <a:alphaModFix/>
          </a:blip>
          <a:stretch>
            <a:fillRect/>
          </a:stretch>
        </p:blipFill>
        <p:spPr>
          <a:xfrm>
            <a:off x="10250557" y="1686086"/>
            <a:ext cx="3145176" cy="3786193"/>
          </a:xfrm>
          <a:prstGeom prst="rect">
            <a:avLst/>
          </a:prstGeom>
          <a:noFill/>
          <a:ln cap="flat" cmpd="sng" w="9525">
            <a:solidFill>
              <a:srgbClr val="45818E"/>
            </a:solidFill>
            <a:prstDash val="solid"/>
            <a:round/>
            <a:headEnd len="sm" w="sm" type="none"/>
            <a:tailEnd len="sm" w="sm" type="none"/>
          </a:ln>
        </p:spPr>
      </p:pic>
      <p:sp>
        <p:nvSpPr>
          <p:cNvPr id="187" name="Google Shape;187;p27"/>
          <p:cNvSpPr txBox="1"/>
          <p:nvPr/>
        </p:nvSpPr>
        <p:spPr>
          <a:xfrm>
            <a:off x="-81199" y="2294982"/>
            <a:ext cx="10432500" cy="2632200"/>
          </a:xfrm>
          <a:prstGeom prst="rect">
            <a:avLst/>
          </a:prstGeom>
          <a:noFill/>
          <a:ln>
            <a:noFill/>
          </a:ln>
        </p:spPr>
        <p:txBody>
          <a:bodyPr anchorCtr="0" anchor="t" bIns="232200" lIns="232200" spcFirstLastPara="1" rIns="232200" wrap="square" tIns="232200">
            <a:noAutofit/>
          </a:bodyPr>
          <a:lstStyle/>
          <a:p>
            <a:pPr indent="-762000" lvl="0" marL="1155700" rtl="0" algn="l">
              <a:spcBef>
                <a:spcPts val="0"/>
              </a:spcBef>
              <a:spcAft>
                <a:spcPts val="0"/>
              </a:spcAft>
              <a:buSzPts val="3000"/>
              <a:buFont typeface="Times New Roman"/>
              <a:buChar char="-"/>
            </a:pPr>
            <a:r>
              <a:rPr lang="en" sz="3000">
                <a:latin typeface="Times New Roman"/>
                <a:ea typeface="Times New Roman"/>
                <a:cs typeface="Times New Roman"/>
                <a:sym typeface="Times New Roman"/>
              </a:rPr>
              <a:t>Most of this calcium is bound to Albumin and much smaller fraction is bound to Globulin.</a:t>
            </a:r>
            <a:endParaRPr sz="3000">
              <a:latin typeface="Times New Roman"/>
              <a:ea typeface="Times New Roman"/>
              <a:cs typeface="Times New Roman"/>
              <a:sym typeface="Times New Roman"/>
            </a:endParaRPr>
          </a:p>
          <a:p>
            <a:pPr indent="-762000" lvl="0" marL="1155700" rtl="0" algn="l">
              <a:spcBef>
                <a:spcPts val="0"/>
              </a:spcBef>
              <a:spcAft>
                <a:spcPts val="0"/>
              </a:spcAft>
              <a:buSzPts val="3000"/>
              <a:buFont typeface="Times New Roman"/>
              <a:buChar char="-"/>
            </a:pPr>
            <a:r>
              <a:rPr lang="en" sz="3000">
                <a:latin typeface="Times New Roman"/>
                <a:ea typeface="Times New Roman"/>
                <a:cs typeface="Times New Roman"/>
                <a:sym typeface="Times New Roman"/>
              </a:rPr>
              <a:t>Binding of calcium to Albumin is </a:t>
            </a:r>
            <a:r>
              <a:rPr b="1" lang="en" sz="3000">
                <a:latin typeface="Times New Roman"/>
                <a:ea typeface="Times New Roman"/>
                <a:cs typeface="Times New Roman"/>
                <a:sym typeface="Times New Roman"/>
              </a:rPr>
              <a:t>pH-dependent</a:t>
            </a:r>
            <a:r>
              <a:rPr lang="en" sz="3000">
                <a:latin typeface="Times New Roman"/>
                <a:ea typeface="Times New Roman"/>
                <a:cs typeface="Times New Roman"/>
                <a:sym typeface="Times New Roman"/>
              </a:rPr>
              <a:t>.</a:t>
            </a:r>
            <a:endParaRPr sz="3000">
              <a:latin typeface="Times New Roman"/>
              <a:ea typeface="Times New Roman"/>
              <a:cs typeface="Times New Roman"/>
              <a:sym typeface="Times New Roman"/>
            </a:endParaRPr>
          </a:p>
          <a:p>
            <a:pPr indent="-762000" lvl="0" marL="1155700" rtl="0" algn="l">
              <a:spcBef>
                <a:spcPts val="0"/>
              </a:spcBef>
              <a:spcAft>
                <a:spcPts val="0"/>
              </a:spcAft>
              <a:buSzPts val="3000"/>
              <a:buFont typeface="Times New Roman"/>
              <a:buChar char="-"/>
            </a:pPr>
            <a:r>
              <a:rPr lang="en" sz="3000">
                <a:latin typeface="Times New Roman"/>
                <a:ea typeface="Times New Roman"/>
                <a:cs typeface="Times New Roman"/>
                <a:sym typeface="Times New Roman"/>
              </a:rPr>
              <a:t>Acute respiratory alkalosis increases calcium protein thereby decreases ionized calcium level.</a:t>
            </a:r>
            <a:r>
              <a:rPr baseline="30000" lang="en" sz="3000">
                <a:latin typeface="Times New Roman"/>
                <a:ea typeface="Times New Roman"/>
                <a:cs typeface="Times New Roman"/>
                <a:sym typeface="Times New Roman"/>
              </a:rPr>
              <a:t>1</a:t>
            </a:r>
            <a:endParaRPr baseline="30000" sz="3000">
              <a:latin typeface="Times New Roman"/>
              <a:ea typeface="Times New Roman"/>
              <a:cs typeface="Times New Roman"/>
              <a:sym typeface="Times New Roman"/>
            </a:endParaRPr>
          </a:p>
          <a:p>
            <a:pPr indent="0" lvl="0" marL="0" rtl="0" algn="l">
              <a:spcBef>
                <a:spcPts val="0"/>
              </a:spcBef>
              <a:spcAft>
                <a:spcPts val="0"/>
              </a:spcAft>
              <a:buNone/>
            </a:pPr>
            <a:r>
              <a:rPr b="1" lang="en" sz="3000">
                <a:solidFill>
                  <a:schemeClr val="dk1"/>
                </a:solidFill>
                <a:latin typeface="Times New Roman"/>
                <a:ea typeface="Times New Roman"/>
                <a:cs typeface="Times New Roman"/>
                <a:sym typeface="Times New Roman"/>
              </a:rPr>
              <a:t>Competition between Ca</a:t>
            </a:r>
            <a:r>
              <a:rPr b="1" baseline="30000" lang="en" sz="3000">
                <a:solidFill>
                  <a:schemeClr val="dk1"/>
                </a:solidFill>
                <a:latin typeface="Times New Roman"/>
                <a:ea typeface="Times New Roman"/>
                <a:cs typeface="Times New Roman"/>
                <a:sym typeface="Times New Roman"/>
              </a:rPr>
              <a:t>2+</a:t>
            </a:r>
            <a:r>
              <a:rPr b="1" lang="en" sz="3000">
                <a:solidFill>
                  <a:schemeClr val="dk1"/>
                </a:solidFill>
                <a:latin typeface="Times New Roman"/>
                <a:ea typeface="Times New Roman"/>
                <a:cs typeface="Times New Roman"/>
                <a:sym typeface="Times New Roman"/>
              </a:rPr>
              <a:t> and H</a:t>
            </a:r>
            <a:r>
              <a:rPr b="1" baseline="30000" lang="en" sz="3000">
                <a:solidFill>
                  <a:schemeClr val="dk1"/>
                </a:solidFill>
                <a:latin typeface="Times New Roman"/>
                <a:ea typeface="Times New Roman"/>
                <a:cs typeface="Times New Roman"/>
                <a:sym typeface="Times New Roman"/>
              </a:rPr>
              <a:t>+</a:t>
            </a:r>
            <a:r>
              <a:rPr b="1" lang="en" sz="3000">
                <a:solidFill>
                  <a:schemeClr val="dk1"/>
                </a:solidFill>
                <a:latin typeface="Times New Roman"/>
                <a:ea typeface="Times New Roman"/>
                <a:cs typeface="Times New Roman"/>
                <a:sym typeface="Times New Roman"/>
              </a:rPr>
              <a:t> on albumin binding:</a:t>
            </a:r>
            <a:endParaRPr b="1" sz="3000">
              <a:solidFill>
                <a:srgbClr val="45818E"/>
              </a:solidFill>
              <a:latin typeface="Times New Roman"/>
              <a:ea typeface="Times New Roman"/>
              <a:cs typeface="Times New Roman"/>
              <a:sym typeface="Times New Roman"/>
            </a:endParaRPr>
          </a:p>
          <a:p>
            <a:pPr indent="-762000" lvl="0" marL="1155700" rtl="0" algn="l">
              <a:spcBef>
                <a:spcPts val="0"/>
              </a:spcBef>
              <a:spcAft>
                <a:spcPts val="0"/>
              </a:spcAft>
              <a:buSzPts val="3000"/>
              <a:buFont typeface="Times New Roman"/>
              <a:buChar char="-"/>
            </a:pPr>
            <a:r>
              <a:rPr lang="en" sz="3000">
                <a:latin typeface="Times New Roman"/>
                <a:ea typeface="Times New Roman"/>
                <a:cs typeface="Times New Roman"/>
                <a:sym typeface="Times New Roman"/>
              </a:rPr>
              <a:t>Alkalosis → Low ionized </a:t>
            </a:r>
            <a:r>
              <a:rPr lang="en" sz="3000">
                <a:solidFill>
                  <a:schemeClr val="dk1"/>
                </a:solidFill>
                <a:latin typeface="Times New Roman"/>
                <a:ea typeface="Times New Roman"/>
                <a:cs typeface="Times New Roman"/>
                <a:sym typeface="Times New Roman"/>
              </a:rPr>
              <a:t>Ca</a:t>
            </a:r>
            <a:r>
              <a:rPr baseline="30000" lang="en" sz="3000">
                <a:solidFill>
                  <a:schemeClr val="dk1"/>
                </a:solidFill>
                <a:latin typeface="Times New Roman"/>
                <a:ea typeface="Times New Roman"/>
                <a:cs typeface="Times New Roman"/>
                <a:sym typeface="Times New Roman"/>
              </a:rPr>
              <a:t>2+</a:t>
            </a:r>
            <a:r>
              <a:rPr lang="en" sz="3000">
                <a:solidFill>
                  <a:schemeClr val="dk1"/>
                </a:solidFill>
                <a:latin typeface="Times New Roman"/>
                <a:ea typeface="Times New Roman"/>
                <a:cs typeface="Times New Roman"/>
                <a:sym typeface="Times New Roman"/>
              </a:rPr>
              <a:t> </a:t>
            </a:r>
            <a:r>
              <a:rPr lang="en" sz="2500">
                <a:solidFill>
                  <a:schemeClr val="dk1"/>
                </a:solidFill>
                <a:latin typeface="Times New Roman"/>
                <a:ea typeface="Times New Roman"/>
                <a:cs typeface="Times New Roman"/>
                <a:sym typeface="Times New Roman"/>
              </a:rPr>
              <a:t>(Less hydrogen ions, less competition and consequently more protein binding)</a:t>
            </a:r>
            <a:endParaRPr sz="2500">
              <a:solidFill>
                <a:schemeClr val="dk1"/>
              </a:solidFill>
              <a:latin typeface="Times New Roman"/>
              <a:ea typeface="Times New Roman"/>
              <a:cs typeface="Times New Roman"/>
              <a:sym typeface="Times New Roman"/>
            </a:endParaRPr>
          </a:p>
          <a:p>
            <a:pPr indent="-762000" lvl="0" marL="1155700" rtl="0" algn="l">
              <a:spcBef>
                <a:spcPts val="0"/>
              </a:spcBef>
              <a:spcAft>
                <a:spcPts val="0"/>
              </a:spcAft>
              <a:buSzPts val="3000"/>
              <a:buFont typeface="Times New Roman"/>
              <a:buChar char="-"/>
            </a:pPr>
            <a:r>
              <a:rPr lang="en" sz="3000">
                <a:latin typeface="Times New Roman"/>
                <a:ea typeface="Times New Roman"/>
                <a:cs typeface="Times New Roman"/>
                <a:sym typeface="Times New Roman"/>
              </a:rPr>
              <a:t>Acidosis → High ionized </a:t>
            </a:r>
            <a:r>
              <a:rPr lang="en" sz="3000">
                <a:solidFill>
                  <a:schemeClr val="dk1"/>
                </a:solidFill>
                <a:latin typeface="Times New Roman"/>
                <a:ea typeface="Times New Roman"/>
                <a:cs typeface="Times New Roman"/>
                <a:sym typeface="Times New Roman"/>
              </a:rPr>
              <a:t>Ca</a:t>
            </a:r>
            <a:r>
              <a:rPr baseline="30000" lang="en" sz="3000">
                <a:solidFill>
                  <a:schemeClr val="dk1"/>
                </a:solidFill>
                <a:latin typeface="Times New Roman"/>
                <a:ea typeface="Times New Roman"/>
                <a:cs typeface="Times New Roman"/>
                <a:sym typeface="Times New Roman"/>
              </a:rPr>
              <a:t>2+</a:t>
            </a:r>
            <a:r>
              <a:rPr lang="en" sz="3000">
                <a:latin typeface="Times New Roman"/>
                <a:ea typeface="Times New Roman"/>
                <a:cs typeface="Times New Roman"/>
                <a:sym typeface="Times New Roman"/>
              </a:rPr>
              <a:t> </a:t>
            </a:r>
            <a:r>
              <a:rPr lang="en" sz="2500">
                <a:latin typeface="Times New Roman"/>
                <a:ea typeface="Times New Roman"/>
                <a:cs typeface="Times New Roman"/>
                <a:sym typeface="Times New Roman"/>
              </a:rPr>
              <a:t>(More hydrogen ions, more competition and consequently less protein binding)</a:t>
            </a:r>
            <a:endParaRPr sz="2500">
              <a:latin typeface="Times New Roman"/>
              <a:ea typeface="Times New Roman"/>
              <a:cs typeface="Times New Roman"/>
              <a:sym typeface="Times New Roman"/>
            </a:endParaRPr>
          </a:p>
        </p:txBody>
      </p:sp>
      <p:sp>
        <p:nvSpPr>
          <p:cNvPr id="188" name="Google Shape;188;p27"/>
          <p:cNvSpPr/>
          <p:nvPr/>
        </p:nvSpPr>
        <p:spPr>
          <a:xfrm>
            <a:off x="10506470" y="2545831"/>
            <a:ext cx="369600" cy="129600"/>
          </a:xfrm>
          <a:prstGeom prst="rect">
            <a:avLst/>
          </a:prstGeom>
          <a:noFill/>
          <a:ln cap="flat" cmpd="sng" w="9525">
            <a:solidFill>
              <a:srgbClr val="FF0000"/>
            </a:solidFill>
            <a:prstDash val="solid"/>
            <a:round/>
            <a:headEnd len="sm" w="sm" type="none"/>
            <a:tailEnd len="sm" w="sm" type="none"/>
          </a:ln>
        </p:spPr>
        <p:txBody>
          <a:bodyPr anchorCtr="0" anchor="ctr" bIns="232200" lIns="232200" spcFirstLastPara="1" rIns="232200" wrap="square" tIns="232200">
            <a:noAutofit/>
          </a:bodyPr>
          <a:lstStyle/>
          <a:p>
            <a:pPr indent="0" lvl="0" marL="0" rtl="0" algn="l">
              <a:spcBef>
                <a:spcPts val="0"/>
              </a:spcBef>
              <a:spcAft>
                <a:spcPts val="0"/>
              </a:spcAft>
              <a:buNone/>
            </a:pPr>
            <a:r>
              <a:t/>
            </a:r>
            <a:endParaRPr/>
          </a:p>
        </p:txBody>
      </p:sp>
      <p:sp>
        <p:nvSpPr>
          <p:cNvPr id="189" name="Google Shape;189;p27"/>
          <p:cNvSpPr/>
          <p:nvPr/>
        </p:nvSpPr>
        <p:spPr>
          <a:xfrm>
            <a:off x="331323" y="7105974"/>
            <a:ext cx="468600" cy="433500"/>
          </a:xfrm>
          <a:prstGeom prst="rect">
            <a:avLst/>
          </a:prstGeom>
          <a:solidFill>
            <a:srgbClr val="45818E"/>
          </a:solidFill>
          <a:ln cap="flat" cmpd="sng" w="9525">
            <a:solidFill>
              <a:srgbClr val="999999"/>
            </a:solidFill>
            <a:prstDash val="solid"/>
            <a:round/>
            <a:headEnd len="sm" w="sm" type="none"/>
            <a:tailEnd len="sm" w="sm" type="none"/>
          </a:ln>
        </p:spPr>
        <p:txBody>
          <a:bodyPr anchorCtr="0" anchor="ctr" bIns="242350" lIns="242350" spcFirstLastPara="1" rIns="242350" wrap="square" tIns="242350">
            <a:noAutofit/>
          </a:bodyPr>
          <a:lstStyle/>
          <a:p>
            <a:pPr indent="0" lvl="0" marL="0" rtl="0" algn="l">
              <a:spcBef>
                <a:spcPts val="0"/>
              </a:spcBef>
              <a:spcAft>
                <a:spcPts val="0"/>
              </a:spcAft>
              <a:buNone/>
            </a:pPr>
            <a:r>
              <a:t/>
            </a:r>
            <a:endParaRPr sz="1500">
              <a:solidFill>
                <a:srgbClr val="E69138"/>
              </a:solidFill>
            </a:endParaRPr>
          </a:p>
        </p:txBody>
      </p:sp>
      <p:sp>
        <p:nvSpPr>
          <p:cNvPr id="190" name="Google Shape;190;p27"/>
          <p:cNvSpPr txBox="1"/>
          <p:nvPr/>
        </p:nvSpPr>
        <p:spPr>
          <a:xfrm>
            <a:off x="949312" y="6905078"/>
            <a:ext cx="8933400" cy="69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5100">
                <a:solidFill>
                  <a:srgbClr val="45818E"/>
                </a:solidFill>
                <a:latin typeface="Oswald"/>
                <a:ea typeface="Oswald"/>
                <a:cs typeface="Oswald"/>
                <a:sym typeface="Oswald"/>
              </a:rPr>
              <a:t>Physiological Importance of Calcium</a:t>
            </a:r>
            <a:endParaRPr sz="5100">
              <a:solidFill>
                <a:srgbClr val="45818E"/>
              </a:solidFill>
              <a:latin typeface="Oswald"/>
              <a:ea typeface="Oswald"/>
              <a:cs typeface="Oswald"/>
              <a:sym typeface="Oswald"/>
            </a:endParaRPr>
          </a:p>
        </p:txBody>
      </p:sp>
      <p:sp>
        <p:nvSpPr>
          <p:cNvPr id="191" name="Google Shape;191;p27"/>
          <p:cNvSpPr txBox="1"/>
          <p:nvPr/>
        </p:nvSpPr>
        <p:spPr>
          <a:xfrm>
            <a:off x="442499" y="7677884"/>
            <a:ext cx="13145400" cy="1769400"/>
          </a:xfrm>
          <a:prstGeom prst="rect">
            <a:avLst/>
          </a:prstGeom>
          <a:noFill/>
          <a:ln>
            <a:noFill/>
          </a:ln>
        </p:spPr>
        <p:txBody>
          <a:bodyPr anchorCtr="0" anchor="t" bIns="232200" lIns="232200" spcFirstLastPara="1" rIns="232200" wrap="square" tIns="232200">
            <a:noAutofit/>
          </a:bodyPr>
          <a:lstStyle/>
          <a:p>
            <a:pPr indent="-762000" lvl="0" marL="1155700" rtl="0" algn="l">
              <a:spcBef>
                <a:spcPts val="0"/>
              </a:spcBef>
              <a:spcAft>
                <a:spcPts val="0"/>
              </a:spcAft>
              <a:buSzPts val="3000"/>
              <a:buFont typeface="Times New Roman"/>
              <a:buChar char="-"/>
            </a:pPr>
            <a:r>
              <a:rPr lang="en" sz="3000">
                <a:latin typeface="Times New Roman"/>
                <a:ea typeface="Times New Roman"/>
                <a:cs typeface="Times New Roman"/>
                <a:sym typeface="Times New Roman"/>
              </a:rPr>
              <a:t>Calcium salts in the bone provide structural integrity of the skeleton.</a:t>
            </a:r>
            <a:endParaRPr sz="3000">
              <a:latin typeface="Times New Roman"/>
              <a:ea typeface="Times New Roman"/>
              <a:cs typeface="Times New Roman"/>
              <a:sym typeface="Times New Roman"/>
            </a:endParaRPr>
          </a:p>
          <a:p>
            <a:pPr indent="-762000" lvl="0" marL="1155700" rtl="0" algn="l">
              <a:spcBef>
                <a:spcPts val="0"/>
              </a:spcBef>
              <a:spcAft>
                <a:spcPts val="0"/>
              </a:spcAft>
              <a:buSzPts val="3000"/>
              <a:buFont typeface="Times New Roman"/>
              <a:buChar char="-"/>
            </a:pPr>
            <a:r>
              <a:rPr lang="en" sz="3000">
                <a:latin typeface="Times New Roman"/>
                <a:ea typeface="Times New Roman"/>
                <a:cs typeface="Times New Roman"/>
                <a:sym typeface="Times New Roman"/>
              </a:rPr>
              <a:t>Calcium ions in extracellular and cellular fluids is essential for normal function of the following biochemical processes:</a:t>
            </a:r>
            <a:endParaRPr sz="3000">
              <a:latin typeface="Times New Roman"/>
              <a:ea typeface="Times New Roman"/>
              <a:cs typeface="Times New Roman"/>
              <a:sym typeface="Times New Roman"/>
            </a:endParaRPr>
          </a:p>
        </p:txBody>
      </p:sp>
      <p:grpSp>
        <p:nvGrpSpPr>
          <p:cNvPr id="192" name="Google Shape;192;p27"/>
          <p:cNvGrpSpPr/>
          <p:nvPr/>
        </p:nvGrpSpPr>
        <p:grpSpPr>
          <a:xfrm>
            <a:off x="1854012" y="10682248"/>
            <a:ext cx="9853372" cy="1648985"/>
            <a:chOff x="240425" y="2675900"/>
            <a:chExt cx="1992875" cy="343825"/>
          </a:xfrm>
        </p:grpSpPr>
        <p:sp>
          <p:nvSpPr>
            <p:cNvPr id="193" name="Google Shape;193;p27"/>
            <p:cNvSpPr/>
            <p:nvPr/>
          </p:nvSpPr>
          <p:spPr>
            <a:xfrm>
              <a:off x="240425" y="2675900"/>
              <a:ext cx="1992875" cy="343825"/>
            </a:xfrm>
            <a:custGeom>
              <a:rect b="b" l="l" r="r" t="t"/>
              <a:pathLst>
                <a:path extrusionOk="0" fill="none" h="13753" w="79715">
                  <a:moveTo>
                    <a:pt x="79714" y="6761"/>
                  </a:moveTo>
                  <a:lnTo>
                    <a:pt x="74254" y="6761"/>
                  </a:lnTo>
                  <a:cubicBezTo>
                    <a:pt x="74254" y="10551"/>
                    <a:pt x="71175" y="13629"/>
                    <a:pt x="67370" y="13629"/>
                  </a:cubicBezTo>
                  <a:cubicBezTo>
                    <a:pt x="63580" y="13629"/>
                    <a:pt x="60501" y="10551"/>
                    <a:pt x="60501" y="6761"/>
                  </a:cubicBezTo>
                  <a:lnTo>
                    <a:pt x="55953" y="6761"/>
                  </a:lnTo>
                  <a:cubicBezTo>
                    <a:pt x="55892" y="3002"/>
                    <a:pt x="52829" y="1"/>
                    <a:pt x="49085" y="1"/>
                  </a:cubicBezTo>
                  <a:cubicBezTo>
                    <a:pt x="45326" y="1"/>
                    <a:pt x="42263" y="3002"/>
                    <a:pt x="42201" y="6761"/>
                  </a:cubicBezTo>
                  <a:lnTo>
                    <a:pt x="37669" y="6761"/>
                  </a:lnTo>
                  <a:cubicBezTo>
                    <a:pt x="37731" y="10597"/>
                    <a:pt x="34637" y="13753"/>
                    <a:pt x="30785" y="13753"/>
                  </a:cubicBezTo>
                  <a:cubicBezTo>
                    <a:pt x="26948" y="13753"/>
                    <a:pt x="23839" y="10597"/>
                    <a:pt x="23916" y="6761"/>
                  </a:cubicBezTo>
                  <a:lnTo>
                    <a:pt x="19368" y="6761"/>
                  </a:lnTo>
                  <a:cubicBezTo>
                    <a:pt x="19307" y="3002"/>
                    <a:pt x="16244" y="1"/>
                    <a:pt x="12485" y="1"/>
                  </a:cubicBezTo>
                  <a:cubicBezTo>
                    <a:pt x="8741" y="1"/>
                    <a:pt x="5678" y="3002"/>
                    <a:pt x="5616" y="6761"/>
                  </a:cubicBezTo>
                  <a:lnTo>
                    <a:pt x="1" y="6761"/>
                  </a:lnTo>
                </a:path>
              </a:pathLst>
            </a:custGeom>
            <a:noFill/>
            <a:ln cap="rnd" cmpd="sng" w="19050">
              <a:solidFill>
                <a:srgbClr val="243466"/>
              </a:solidFill>
              <a:prstDash val="dash"/>
              <a:round/>
              <a:headEnd len="sm" w="sm" type="none"/>
              <a:tailEnd len="sm" w="sm" type="none"/>
            </a:ln>
          </p:spPr>
          <p:txBody>
            <a:bodyPr anchorCtr="0" anchor="ctr" bIns="232200" lIns="232200" spcFirstLastPara="1" rIns="232200" wrap="square" tIns="232200">
              <a:noAutofit/>
            </a:bodyPr>
            <a:lstStyle/>
            <a:p>
              <a:pPr indent="0" lvl="0" marL="0" rtl="0" algn="l">
                <a:spcBef>
                  <a:spcPts val="0"/>
                </a:spcBef>
                <a:spcAft>
                  <a:spcPts val="0"/>
                </a:spcAft>
                <a:buNone/>
              </a:pPr>
              <a:r>
                <a:t/>
              </a:r>
              <a:endParaRPr sz="4100"/>
            </a:p>
          </p:txBody>
        </p:sp>
        <p:sp>
          <p:nvSpPr>
            <p:cNvPr id="194" name="Google Shape;194;p27"/>
            <p:cNvSpPr/>
            <p:nvPr/>
          </p:nvSpPr>
          <p:spPr>
            <a:xfrm>
              <a:off x="430700" y="2714171"/>
              <a:ext cx="244450" cy="233225"/>
            </a:xfrm>
            <a:custGeom>
              <a:rect b="b" l="l" r="r" t="t"/>
              <a:pathLst>
                <a:path extrusionOk="0" h="9329" w="9778">
                  <a:moveTo>
                    <a:pt x="4815" y="0"/>
                  </a:moveTo>
                  <a:cubicBezTo>
                    <a:pt x="3957" y="0"/>
                    <a:pt x="3070" y="274"/>
                    <a:pt x="2228" y="872"/>
                  </a:cubicBezTo>
                  <a:cubicBezTo>
                    <a:pt x="867" y="1832"/>
                    <a:pt x="1" y="3580"/>
                    <a:pt x="16" y="5343"/>
                  </a:cubicBezTo>
                  <a:cubicBezTo>
                    <a:pt x="1" y="5823"/>
                    <a:pt x="78" y="6287"/>
                    <a:pt x="248" y="6735"/>
                  </a:cubicBezTo>
                  <a:cubicBezTo>
                    <a:pt x="542" y="7385"/>
                    <a:pt x="1022" y="7926"/>
                    <a:pt x="1610" y="8313"/>
                  </a:cubicBezTo>
                  <a:cubicBezTo>
                    <a:pt x="2606" y="8984"/>
                    <a:pt x="3765" y="9329"/>
                    <a:pt x="4931" y="9329"/>
                  </a:cubicBezTo>
                  <a:cubicBezTo>
                    <a:pt x="5702" y="9329"/>
                    <a:pt x="6477" y="9178"/>
                    <a:pt x="7209" y="8870"/>
                  </a:cubicBezTo>
                  <a:cubicBezTo>
                    <a:pt x="7921" y="8592"/>
                    <a:pt x="8524" y="8112"/>
                    <a:pt x="8973" y="7509"/>
                  </a:cubicBezTo>
                  <a:cubicBezTo>
                    <a:pt x="9777" y="6364"/>
                    <a:pt x="9777" y="4724"/>
                    <a:pt x="9251" y="3394"/>
                  </a:cubicBezTo>
                  <a:cubicBezTo>
                    <a:pt x="8424" y="1304"/>
                    <a:pt x="6688" y="0"/>
                    <a:pt x="4815" y="0"/>
                  </a:cubicBezTo>
                  <a:close/>
                </a:path>
              </a:pathLst>
            </a:custGeom>
            <a:solidFill>
              <a:srgbClr val="FECB5E">
                <a:alpha val="73850"/>
              </a:srgbClr>
            </a:solidFill>
            <a:ln>
              <a:noFill/>
            </a:ln>
          </p:spPr>
          <p:txBody>
            <a:bodyPr anchorCtr="0" anchor="ctr" bIns="232200" lIns="232200" spcFirstLastPara="1" rIns="232200" wrap="square" tIns="232200">
              <a:noAutofit/>
            </a:bodyPr>
            <a:lstStyle/>
            <a:p>
              <a:pPr indent="0" lvl="0" marL="0" rtl="0" algn="l">
                <a:spcBef>
                  <a:spcPts val="0"/>
                </a:spcBef>
                <a:spcAft>
                  <a:spcPts val="0"/>
                </a:spcAft>
                <a:buNone/>
              </a:pPr>
              <a:r>
                <a:t/>
              </a:r>
              <a:endParaRPr sz="4100"/>
            </a:p>
          </p:txBody>
        </p:sp>
        <p:sp>
          <p:nvSpPr>
            <p:cNvPr id="195" name="Google Shape;195;p27"/>
            <p:cNvSpPr/>
            <p:nvPr/>
          </p:nvSpPr>
          <p:spPr>
            <a:xfrm>
              <a:off x="877775" y="2718175"/>
              <a:ext cx="269975" cy="234600"/>
            </a:xfrm>
            <a:custGeom>
              <a:rect b="b" l="l" r="r" t="t"/>
              <a:pathLst>
                <a:path extrusionOk="0" h="9384" w="10799">
                  <a:moveTo>
                    <a:pt x="5351" y="1"/>
                  </a:moveTo>
                  <a:cubicBezTo>
                    <a:pt x="4487" y="1"/>
                    <a:pt x="3611" y="225"/>
                    <a:pt x="2816" y="731"/>
                  </a:cubicBezTo>
                  <a:cubicBezTo>
                    <a:pt x="2707" y="793"/>
                    <a:pt x="2615" y="870"/>
                    <a:pt x="2522" y="932"/>
                  </a:cubicBezTo>
                  <a:cubicBezTo>
                    <a:pt x="1857" y="1443"/>
                    <a:pt x="1315" y="2108"/>
                    <a:pt x="928" y="2850"/>
                  </a:cubicBezTo>
                  <a:cubicBezTo>
                    <a:pt x="31" y="4583"/>
                    <a:pt x="0" y="6749"/>
                    <a:pt x="1563" y="8125"/>
                  </a:cubicBezTo>
                  <a:cubicBezTo>
                    <a:pt x="2444" y="8914"/>
                    <a:pt x="3651" y="9286"/>
                    <a:pt x="4842" y="9363"/>
                  </a:cubicBezTo>
                  <a:cubicBezTo>
                    <a:pt x="5002" y="9377"/>
                    <a:pt x="5162" y="9384"/>
                    <a:pt x="5322" y="9384"/>
                  </a:cubicBezTo>
                  <a:cubicBezTo>
                    <a:pt x="6215" y="9384"/>
                    <a:pt x="7105" y="9166"/>
                    <a:pt x="7905" y="8760"/>
                  </a:cubicBezTo>
                  <a:cubicBezTo>
                    <a:pt x="8957" y="8172"/>
                    <a:pt x="10102" y="6269"/>
                    <a:pt x="10303" y="5078"/>
                  </a:cubicBezTo>
                  <a:cubicBezTo>
                    <a:pt x="10799" y="2328"/>
                    <a:pt x="8133" y="1"/>
                    <a:pt x="5351" y="1"/>
                  </a:cubicBezTo>
                  <a:close/>
                </a:path>
              </a:pathLst>
            </a:custGeom>
            <a:solidFill>
              <a:srgbClr val="FECB5E"/>
            </a:solidFill>
            <a:ln>
              <a:noFill/>
            </a:ln>
          </p:spPr>
          <p:txBody>
            <a:bodyPr anchorCtr="0" anchor="ctr" bIns="232200" lIns="232200" spcFirstLastPara="1" rIns="232200" wrap="square" tIns="232200">
              <a:noAutofit/>
            </a:bodyPr>
            <a:lstStyle/>
            <a:p>
              <a:pPr indent="0" lvl="0" marL="0" rtl="0" algn="l">
                <a:spcBef>
                  <a:spcPts val="0"/>
                </a:spcBef>
                <a:spcAft>
                  <a:spcPts val="0"/>
                </a:spcAft>
                <a:buNone/>
              </a:pPr>
              <a:r>
                <a:t/>
              </a:r>
              <a:endParaRPr sz="4100"/>
            </a:p>
          </p:txBody>
        </p:sp>
        <p:sp>
          <p:nvSpPr>
            <p:cNvPr id="196" name="Google Shape;196;p27"/>
            <p:cNvSpPr/>
            <p:nvPr/>
          </p:nvSpPr>
          <p:spPr>
            <a:xfrm>
              <a:off x="1327557" y="2713964"/>
              <a:ext cx="265700" cy="236975"/>
            </a:xfrm>
            <a:custGeom>
              <a:rect b="b" l="l" r="r" t="t"/>
              <a:pathLst>
                <a:path extrusionOk="0" h="9479" w="10628">
                  <a:moveTo>
                    <a:pt x="5368" y="0"/>
                  </a:moveTo>
                  <a:cubicBezTo>
                    <a:pt x="4737" y="0"/>
                    <a:pt x="4106" y="161"/>
                    <a:pt x="3512" y="519"/>
                  </a:cubicBezTo>
                  <a:cubicBezTo>
                    <a:pt x="1129" y="1943"/>
                    <a:pt x="0" y="6119"/>
                    <a:pt x="2181" y="8161"/>
                  </a:cubicBezTo>
                  <a:cubicBezTo>
                    <a:pt x="3145" y="9048"/>
                    <a:pt x="4458" y="9478"/>
                    <a:pt x="5766" y="9478"/>
                  </a:cubicBezTo>
                  <a:cubicBezTo>
                    <a:pt x="6558" y="9478"/>
                    <a:pt x="7348" y="9321"/>
                    <a:pt x="8060" y="9012"/>
                  </a:cubicBezTo>
                  <a:cubicBezTo>
                    <a:pt x="8756" y="8734"/>
                    <a:pt x="9374" y="8254"/>
                    <a:pt x="9823" y="7651"/>
                  </a:cubicBezTo>
                  <a:cubicBezTo>
                    <a:pt x="10627" y="6506"/>
                    <a:pt x="10627" y="4866"/>
                    <a:pt x="10102" y="3536"/>
                  </a:cubicBezTo>
                  <a:cubicBezTo>
                    <a:pt x="9316" y="1577"/>
                    <a:pt x="7346" y="0"/>
                    <a:pt x="5368" y="0"/>
                  </a:cubicBezTo>
                  <a:close/>
                </a:path>
              </a:pathLst>
            </a:custGeom>
            <a:solidFill>
              <a:srgbClr val="FECB5E">
                <a:alpha val="73850"/>
              </a:srgbClr>
            </a:solidFill>
            <a:ln>
              <a:noFill/>
            </a:ln>
          </p:spPr>
          <p:txBody>
            <a:bodyPr anchorCtr="0" anchor="ctr" bIns="232200" lIns="232200" spcFirstLastPara="1" rIns="232200" wrap="square" tIns="232200">
              <a:noAutofit/>
            </a:bodyPr>
            <a:lstStyle/>
            <a:p>
              <a:pPr indent="0" lvl="0" marL="0" rtl="0" algn="l">
                <a:spcBef>
                  <a:spcPts val="0"/>
                </a:spcBef>
                <a:spcAft>
                  <a:spcPts val="0"/>
                </a:spcAft>
                <a:buNone/>
              </a:pPr>
              <a:r>
                <a:t/>
              </a:r>
              <a:endParaRPr sz="4100"/>
            </a:p>
          </p:txBody>
        </p:sp>
        <p:sp>
          <p:nvSpPr>
            <p:cNvPr id="197" name="Google Shape;197;p27"/>
            <p:cNvSpPr/>
            <p:nvPr/>
          </p:nvSpPr>
          <p:spPr>
            <a:xfrm>
              <a:off x="1781582" y="2713386"/>
              <a:ext cx="294875" cy="241300"/>
            </a:xfrm>
            <a:custGeom>
              <a:rect b="b" l="l" r="r" t="t"/>
              <a:pathLst>
                <a:path extrusionOk="0" h="9652" w="11795">
                  <a:moveTo>
                    <a:pt x="5501" y="0"/>
                  </a:moveTo>
                  <a:cubicBezTo>
                    <a:pt x="4682" y="0"/>
                    <a:pt x="3850" y="238"/>
                    <a:pt x="3078" y="783"/>
                  </a:cubicBezTo>
                  <a:cubicBezTo>
                    <a:pt x="124" y="2887"/>
                    <a:pt x="0" y="8085"/>
                    <a:pt x="3713" y="9384"/>
                  </a:cubicBezTo>
                  <a:cubicBezTo>
                    <a:pt x="4224" y="9564"/>
                    <a:pt x="4776" y="9651"/>
                    <a:pt x="5336" y="9651"/>
                  </a:cubicBezTo>
                  <a:cubicBezTo>
                    <a:pt x="7183" y="9651"/>
                    <a:pt x="9126" y="8706"/>
                    <a:pt x="10040" y="7033"/>
                  </a:cubicBezTo>
                  <a:cubicBezTo>
                    <a:pt x="11794" y="3758"/>
                    <a:pt x="8752" y="0"/>
                    <a:pt x="5501" y="0"/>
                  </a:cubicBezTo>
                  <a:close/>
                </a:path>
              </a:pathLst>
            </a:custGeom>
            <a:solidFill>
              <a:srgbClr val="FECB5E"/>
            </a:solidFill>
            <a:ln>
              <a:noFill/>
            </a:ln>
          </p:spPr>
          <p:txBody>
            <a:bodyPr anchorCtr="0" anchor="ctr" bIns="232200" lIns="232200" spcFirstLastPara="1" rIns="232200" wrap="square" tIns="232200">
              <a:noAutofit/>
            </a:bodyPr>
            <a:lstStyle/>
            <a:p>
              <a:pPr indent="0" lvl="0" marL="0" rtl="0" algn="l">
                <a:spcBef>
                  <a:spcPts val="0"/>
                </a:spcBef>
                <a:spcAft>
                  <a:spcPts val="0"/>
                </a:spcAft>
                <a:buNone/>
              </a:pPr>
              <a:r>
                <a:t/>
              </a:r>
              <a:endParaRPr sz="4100"/>
            </a:p>
          </p:txBody>
        </p:sp>
      </p:grpSp>
      <p:sp>
        <p:nvSpPr>
          <p:cNvPr id="198" name="Google Shape;198;p27"/>
          <p:cNvSpPr txBox="1"/>
          <p:nvPr/>
        </p:nvSpPr>
        <p:spPr>
          <a:xfrm>
            <a:off x="2901532" y="10828318"/>
            <a:ext cx="1036200" cy="676800"/>
          </a:xfrm>
          <a:prstGeom prst="rect">
            <a:avLst/>
          </a:prstGeom>
          <a:noFill/>
          <a:ln>
            <a:noFill/>
          </a:ln>
        </p:spPr>
        <p:txBody>
          <a:bodyPr anchorCtr="0" anchor="t" bIns="232200" lIns="232200" spcFirstLastPara="1" rIns="232200" wrap="square" tIns="232200">
            <a:noAutofit/>
          </a:bodyPr>
          <a:lstStyle/>
          <a:p>
            <a:pPr indent="0" lvl="0" marL="0" rtl="0" algn="l">
              <a:spcBef>
                <a:spcPts val="0"/>
              </a:spcBef>
              <a:spcAft>
                <a:spcPts val="0"/>
              </a:spcAft>
              <a:buNone/>
            </a:pPr>
            <a:r>
              <a:rPr lang="en" sz="4100">
                <a:latin typeface="Times New Roman"/>
                <a:ea typeface="Times New Roman"/>
                <a:cs typeface="Times New Roman"/>
                <a:sym typeface="Times New Roman"/>
              </a:rPr>
              <a:t>01</a:t>
            </a:r>
            <a:endParaRPr sz="4100">
              <a:latin typeface="Times New Roman"/>
              <a:ea typeface="Times New Roman"/>
              <a:cs typeface="Times New Roman"/>
              <a:sym typeface="Times New Roman"/>
            </a:endParaRPr>
          </a:p>
        </p:txBody>
      </p:sp>
      <p:sp>
        <p:nvSpPr>
          <p:cNvPr id="199" name="Google Shape;199;p27"/>
          <p:cNvSpPr txBox="1"/>
          <p:nvPr/>
        </p:nvSpPr>
        <p:spPr>
          <a:xfrm>
            <a:off x="5158865" y="10828318"/>
            <a:ext cx="1036200" cy="676800"/>
          </a:xfrm>
          <a:prstGeom prst="rect">
            <a:avLst/>
          </a:prstGeom>
          <a:noFill/>
          <a:ln>
            <a:noFill/>
          </a:ln>
        </p:spPr>
        <p:txBody>
          <a:bodyPr anchorCtr="0" anchor="t" bIns="232200" lIns="232200" spcFirstLastPara="1" rIns="232200" wrap="square" tIns="232200">
            <a:noAutofit/>
          </a:bodyPr>
          <a:lstStyle/>
          <a:p>
            <a:pPr indent="0" lvl="0" marL="0" rtl="0" algn="l">
              <a:spcBef>
                <a:spcPts val="0"/>
              </a:spcBef>
              <a:spcAft>
                <a:spcPts val="0"/>
              </a:spcAft>
              <a:buNone/>
            </a:pPr>
            <a:r>
              <a:rPr lang="en" sz="4100">
                <a:latin typeface="Times New Roman"/>
                <a:ea typeface="Times New Roman"/>
                <a:cs typeface="Times New Roman"/>
                <a:sym typeface="Times New Roman"/>
              </a:rPr>
              <a:t>02</a:t>
            </a:r>
            <a:endParaRPr sz="4100">
              <a:latin typeface="Times New Roman"/>
              <a:ea typeface="Times New Roman"/>
              <a:cs typeface="Times New Roman"/>
              <a:sym typeface="Times New Roman"/>
            </a:endParaRPr>
          </a:p>
        </p:txBody>
      </p:sp>
      <p:sp>
        <p:nvSpPr>
          <p:cNvPr id="200" name="Google Shape;200;p27"/>
          <p:cNvSpPr txBox="1"/>
          <p:nvPr/>
        </p:nvSpPr>
        <p:spPr>
          <a:xfrm>
            <a:off x="7416199" y="10828318"/>
            <a:ext cx="1036200" cy="676800"/>
          </a:xfrm>
          <a:prstGeom prst="rect">
            <a:avLst/>
          </a:prstGeom>
          <a:noFill/>
          <a:ln>
            <a:noFill/>
          </a:ln>
        </p:spPr>
        <p:txBody>
          <a:bodyPr anchorCtr="0" anchor="t" bIns="232200" lIns="232200" spcFirstLastPara="1" rIns="232200" wrap="square" tIns="232200">
            <a:noAutofit/>
          </a:bodyPr>
          <a:lstStyle/>
          <a:p>
            <a:pPr indent="0" lvl="0" marL="0" rtl="0" algn="l">
              <a:spcBef>
                <a:spcPts val="0"/>
              </a:spcBef>
              <a:spcAft>
                <a:spcPts val="0"/>
              </a:spcAft>
              <a:buNone/>
            </a:pPr>
            <a:r>
              <a:rPr lang="en" sz="4100">
                <a:latin typeface="Times New Roman"/>
                <a:ea typeface="Times New Roman"/>
                <a:cs typeface="Times New Roman"/>
                <a:sym typeface="Times New Roman"/>
              </a:rPr>
              <a:t>03</a:t>
            </a:r>
            <a:endParaRPr sz="4100">
              <a:latin typeface="Times New Roman"/>
              <a:ea typeface="Times New Roman"/>
              <a:cs typeface="Times New Roman"/>
              <a:sym typeface="Times New Roman"/>
            </a:endParaRPr>
          </a:p>
        </p:txBody>
      </p:sp>
      <p:sp>
        <p:nvSpPr>
          <p:cNvPr id="201" name="Google Shape;201;p27"/>
          <p:cNvSpPr txBox="1"/>
          <p:nvPr/>
        </p:nvSpPr>
        <p:spPr>
          <a:xfrm>
            <a:off x="9673532" y="10828318"/>
            <a:ext cx="1036200" cy="676800"/>
          </a:xfrm>
          <a:prstGeom prst="rect">
            <a:avLst/>
          </a:prstGeom>
          <a:noFill/>
          <a:ln>
            <a:noFill/>
          </a:ln>
        </p:spPr>
        <p:txBody>
          <a:bodyPr anchorCtr="0" anchor="t" bIns="232200" lIns="232200" spcFirstLastPara="1" rIns="232200" wrap="square" tIns="232200">
            <a:noAutofit/>
          </a:bodyPr>
          <a:lstStyle/>
          <a:p>
            <a:pPr indent="0" lvl="0" marL="0" rtl="0" algn="l">
              <a:spcBef>
                <a:spcPts val="0"/>
              </a:spcBef>
              <a:spcAft>
                <a:spcPts val="0"/>
              </a:spcAft>
              <a:buNone/>
            </a:pPr>
            <a:r>
              <a:rPr lang="en" sz="4100">
                <a:latin typeface="Times New Roman"/>
                <a:ea typeface="Times New Roman"/>
                <a:cs typeface="Times New Roman"/>
                <a:sym typeface="Times New Roman"/>
              </a:rPr>
              <a:t>04</a:t>
            </a:r>
            <a:endParaRPr sz="4100">
              <a:latin typeface="Times New Roman"/>
              <a:ea typeface="Times New Roman"/>
              <a:cs typeface="Times New Roman"/>
              <a:sym typeface="Times New Roman"/>
            </a:endParaRPr>
          </a:p>
        </p:txBody>
      </p:sp>
      <p:sp>
        <p:nvSpPr>
          <p:cNvPr id="202" name="Google Shape;202;p27"/>
          <p:cNvSpPr txBox="1"/>
          <p:nvPr/>
        </p:nvSpPr>
        <p:spPr>
          <a:xfrm>
            <a:off x="1715209" y="9779871"/>
            <a:ext cx="3586800" cy="902400"/>
          </a:xfrm>
          <a:prstGeom prst="rect">
            <a:avLst/>
          </a:prstGeom>
          <a:noFill/>
          <a:ln>
            <a:noFill/>
          </a:ln>
        </p:spPr>
        <p:txBody>
          <a:bodyPr anchorCtr="0" anchor="t" bIns="232200" lIns="232200" spcFirstLastPara="1" rIns="232200" wrap="square" tIns="232200">
            <a:noAutofit/>
          </a:bodyPr>
          <a:lstStyle/>
          <a:p>
            <a:pPr indent="0" lvl="0" marL="0" rtl="0" algn="ctr">
              <a:spcBef>
                <a:spcPts val="0"/>
              </a:spcBef>
              <a:spcAft>
                <a:spcPts val="0"/>
              </a:spcAft>
              <a:buNone/>
            </a:pPr>
            <a:r>
              <a:rPr lang="en" sz="2800">
                <a:latin typeface="Times New Roman"/>
                <a:ea typeface="Times New Roman"/>
                <a:cs typeface="Times New Roman"/>
                <a:sym typeface="Times New Roman"/>
              </a:rPr>
              <a:t>Enzymatic regulation</a:t>
            </a:r>
            <a:endParaRPr sz="2800">
              <a:latin typeface="Times New Roman"/>
              <a:ea typeface="Times New Roman"/>
              <a:cs typeface="Times New Roman"/>
              <a:sym typeface="Times New Roman"/>
            </a:endParaRPr>
          </a:p>
        </p:txBody>
      </p:sp>
      <p:sp>
        <p:nvSpPr>
          <p:cNvPr id="203" name="Google Shape;203;p27"/>
          <p:cNvSpPr txBox="1"/>
          <p:nvPr/>
        </p:nvSpPr>
        <p:spPr>
          <a:xfrm>
            <a:off x="3738072" y="12197992"/>
            <a:ext cx="3877800" cy="902400"/>
          </a:xfrm>
          <a:prstGeom prst="rect">
            <a:avLst/>
          </a:prstGeom>
          <a:noFill/>
          <a:ln>
            <a:noFill/>
          </a:ln>
        </p:spPr>
        <p:txBody>
          <a:bodyPr anchorCtr="0" anchor="t" bIns="232200" lIns="232200" spcFirstLastPara="1" rIns="232200" wrap="square" tIns="232200">
            <a:noAutofit/>
          </a:bodyPr>
          <a:lstStyle/>
          <a:p>
            <a:pPr indent="0" lvl="0" marL="0" rtl="0" algn="ctr">
              <a:spcBef>
                <a:spcPts val="0"/>
              </a:spcBef>
              <a:spcAft>
                <a:spcPts val="0"/>
              </a:spcAft>
              <a:buNone/>
            </a:pPr>
            <a:r>
              <a:rPr lang="en" sz="2800">
                <a:latin typeface="Times New Roman"/>
                <a:ea typeface="Times New Roman"/>
                <a:cs typeface="Times New Roman"/>
                <a:sym typeface="Times New Roman"/>
              </a:rPr>
              <a:t>Hormonal secretion &amp;</a:t>
            </a:r>
            <a:endParaRPr sz="2800">
              <a:latin typeface="Times New Roman"/>
              <a:ea typeface="Times New Roman"/>
              <a:cs typeface="Times New Roman"/>
              <a:sym typeface="Times New Roman"/>
            </a:endParaRPr>
          </a:p>
          <a:p>
            <a:pPr indent="0" lvl="0" marL="0" rtl="0" algn="ctr">
              <a:spcBef>
                <a:spcPts val="0"/>
              </a:spcBef>
              <a:spcAft>
                <a:spcPts val="0"/>
              </a:spcAft>
              <a:buNone/>
            </a:pPr>
            <a:r>
              <a:rPr lang="en" sz="2800">
                <a:latin typeface="Times New Roman"/>
                <a:ea typeface="Times New Roman"/>
                <a:cs typeface="Times New Roman"/>
                <a:sym typeface="Times New Roman"/>
              </a:rPr>
              <a:t>Second messenger</a:t>
            </a:r>
            <a:endParaRPr sz="2800">
              <a:latin typeface="Times New Roman"/>
              <a:ea typeface="Times New Roman"/>
              <a:cs typeface="Times New Roman"/>
              <a:sym typeface="Times New Roman"/>
            </a:endParaRPr>
          </a:p>
        </p:txBody>
      </p:sp>
      <p:sp>
        <p:nvSpPr>
          <p:cNvPr id="204" name="Google Shape;204;p27"/>
          <p:cNvSpPr txBox="1"/>
          <p:nvPr/>
        </p:nvSpPr>
        <p:spPr>
          <a:xfrm>
            <a:off x="6066113" y="9779871"/>
            <a:ext cx="3877800" cy="902400"/>
          </a:xfrm>
          <a:prstGeom prst="rect">
            <a:avLst/>
          </a:prstGeom>
          <a:noFill/>
          <a:ln>
            <a:noFill/>
          </a:ln>
        </p:spPr>
        <p:txBody>
          <a:bodyPr anchorCtr="0" anchor="t" bIns="232200" lIns="232200" spcFirstLastPara="1" rIns="232200" wrap="square" tIns="232200">
            <a:noAutofit/>
          </a:bodyPr>
          <a:lstStyle/>
          <a:p>
            <a:pPr indent="0" lvl="0" marL="0" rtl="0" algn="ctr">
              <a:spcBef>
                <a:spcPts val="0"/>
              </a:spcBef>
              <a:spcAft>
                <a:spcPts val="0"/>
              </a:spcAft>
              <a:buNone/>
            </a:pPr>
            <a:r>
              <a:rPr lang="en" sz="2800">
                <a:latin typeface="Times New Roman"/>
                <a:ea typeface="Times New Roman"/>
                <a:cs typeface="Times New Roman"/>
                <a:sym typeface="Times New Roman"/>
              </a:rPr>
              <a:t>Blood coagulation</a:t>
            </a:r>
            <a:endParaRPr sz="2800">
              <a:latin typeface="Times New Roman"/>
              <a:ea typeface="Times New Roman"/>
              <a:cs typeface="Times New Roman"/>
              <a:sym typeface="Times New Roman"/>
            </a:endParaRPr>
          </a:p>
        </p:txBody>
      </p:sp>
      <p:sp>
        <p:nvSpPr>
          <p:cNvPr id="205" name="Google Shape;205;p27"/>
          <p:cNvSpPr txBox="1"/>
          <p:nvPr/>
        </p:nvSpPr>
        <p:spPr>
          <a:xfrm>
            <a:off x="8329653" y="12331164"/>
            <a:ext cx="3877800" cy="902400"/>
          </a:xfrm>
          <a:prstGeom prst="rect">
            <a:avLst/>
          </a:prstGeom>
          <a:noFill/>
          <a:ln>
            <a:noFill/>
          </a:ln>
        </p:spPr>
        <p:txBody>
          <a:bodyPr anchorCtr="0" anchor="t" bIns="232200" lIns="232200" spcFirstLastPara="1" rIns="232200" wrap="square" tIns="232200">
            <a:noAutofit/>
          </a:bodyPr>
          <a:lstStyle/>
          <a:p>
            <a:pPr indent="0" lvl="0" marL="0" rtl="0" algn="ctr">
              <a:spcBef>
                <a:spcPts val="0"/>
              </a:spcBef>
              <a:spcAft>
                <a:spcPts val="0"/>
              </a:spcAft>
              <a:buNone/>
            </a:pPr>
            <a:r>
              <a:rPr lang="en" sz="2800">
                <a:latin typeface="Times New Roman"/>
                <a:ea typeface="Times New Roman"/>
                <a:cs typeface="Times New Roman"/>
                <a:sym typeface="Times New Roman"/>
              </a:rPr>
              <a:t>Neuromuscular excitability</a:t>
            </a:r>
            <a:endParaRPr sz="2800">
              <a:latin typeface="Times New Roman"/>
              <a:ea typeface="Times New Roman"/>
              <a:cs typeface="Times New Roman"/>
              <a:sym typeface="Times New Roman"/>
            </a:endParaRPr>
          </a:p>
        </p:txBody>
      </p:sp>
      <p:sp>
        <p:nvSpPr>
          <p:cNvPr id="206" name="Google Shape;206;p27"/>
          <p:cNvSpPr/>
          <p:nvPr/>
        </p:nvSpPr>
        <p:spPr>
          <a:xfrm>
            <a:off x="331323" y="14648558"/>
            <a:ext cx="468600" cy="433500"/>
          </a:xfrm>
          <a:prstGeom prst="rect">
            <a:avLst/>
          </a:prstGeom>
          <a:solidFill>
            <a:srgbClr val="45818E"/>
          </a:solidFill>
          <a:ln cap="flat" cmpd="sng" w="9525">
            <a:solidFill>
              <a:srgbClr val="999999"/>
            </a:solidFill>
            <a:prstDash val="solid"/>
            <a:round/>
            <a:headEnd len="sm" w="sm" type="none"/>
            <a:tailEnd len="sm" w="sm" type="none"/>
          </a:ln>
        </p:spPr>
        <p:txBody>
          <a:bodyPr anchorCtr="0" anchor="ctr" bIns="242350" lIns="242350" spcFirstLastPara="1" rIns="242350" wrap="square" tIns="242350">
            <a:noAutofit/>
          </a:bodyPr>
          <a:lstStyle/>
          <a:p>
            <a:pPr indent="0" lvl="0" marL="0" rtl="0" algn="l">
              <a:spcBef>
                <a:spcPts val="0"/>
              </a:spcBef>
              <a:spcAft>
                <a:spcPts val="0"/>
              </a:spcAft>
              <a:buNone/>
            </a:pPr>
            <a:r>
              <a:t/>
            </a:r>
            <a:endParaRPr sz="1500">
              <a:solidFill>
                <a:srgbClr val="E69138"/>
              </a:solidFill>
            </a:endParaRPr>
          </a:p>
        </p:txBody>
      </p:sp>
      <p:sp>
        <p:nvSpPr>
          <p:cNvPr id="207" name="Google Shape;207;p27"/>
          <p:cNvSpPr txBox="1"/>
          <p:nvPr/>
        </p:nvSpPr>
        <p:spPr>
          <a:xfrm>
            <a:off x="832369" y="14411527"/>
            <a:ext cx="5174400" cy="69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4300">
                <a:solidFill>
                  <a:srgbClr val="45818E"/>
                </a:solidFill>
                <a:latin typeface="Oswald"/>
                <a:ea typeface="Oswald"/>
                <a:cs typeface="Oswald"/>
                <a:sym typeface="Oswald"/>
              </a:rPr>
              <a:t>Calcium Sources </a:t>
            </a:r>
            <a:endParaRPr sz="4300">
              <a:solidFill>
                <a:srgbClr val="45818E"/>
              </a:solidFill>
              <a:latin typeface="Oswald"/>
              <a:ea typeface="Oswald"/>
              <a:cs typeface="Oswald"/>
              <a:sym typeface="Oswald"/>
            </a:endParaRPr>
          </a:p>
        </p:txBody>
      </p:sp>
      <p:sp>
        <p:nvSpPr>
          <p:cNvPr id="208" name="Google Shape;208;p27"/>
          <p:cNvSpPr/>
          <p:nvPr/>
        </p:nvSpPr>
        <p:spPr>
          <a:xfrm>
            <a:off x="832369" y="15524689"/>
            <a:ext cx="468600" cy="433500"/>
          </a:xfrm>
          <a:prstGeom prst="ellipse">
            <a:avLst/>
          </a:prstGeom>
          <a:solidFill>
            <a:srgbClr val="EFEFEF"/>
          </a:solidFill>
          <a:ln>
            <a:noFill/>
          </a:ln>
        </p:spPr>
        <p:txBody>
          <a:bodyPr anchorCtr="0" anchor="ctr" bIns="232200" lIns="232200" spcFirstLastPara="1" rIns="232200" wrap="square" tIns="232200">
            <a:noAutofit/>
          </a:bodyPr>
          <a:lstStyle/>
          <a:p>
            <a:pPr indent="0" lvl="0" marL="0" rtl="0" algn="l">
              <a:spcBef>
                <a:spcPts val="0"/>
              </a:spcBef>
              <a:spcAft>
                <a:spcPts val="0"/>
              </a:spcAft>
              <a:buNone/>
            </a:pPr>
            <a:r>
              <a:t/>
            </a:r>
            <a:endParaRPr/>
          </a:p>
        </p:txBody>
      </p:sp>
      <p:grpSp>
        <p:nvGrpSpPr>
          <p:cNvPr id="209" name="Google Shape;209;p27"/>
          <p:cNvGrpSpPr/>
          <p:nvPr/>
        </p:nvGrpSpPr>
        <p:grpSpPr>
          <a:xfrm>
            <a:off x="903070" y="15572209"/>
            <a:ext cx="312993" cy="338210"/>
            <a:chOff x="4714125" y="2053825"/>
            <a:chExt cx="324850" cy="367500"/>
          </a:xfrm>
        </p:grpSpPr>
        <p:sp>
          <p:nvSpPr>
            <p:cNvPr id="210" name="Google Shape;210;p27"/>
            <p:cNvSpPr/>
            <p:nvPr/>
          </p:nvSpPr>
          <p:spPr>
            <a:xfrm>
              <a:off x="4714125" y="2053825"/>
              <a:ext cx="324850" cy="367500"/>
            </a:xfrm>
            <a:custGeom>
              <a:rect b="b" l="l" r="r" t="t"/>
              <a:pathLst>
                <a:path extrusionOk="0" h="14700" w="12994">
                  <a:moveTo>
                    <a:pt x="6496" y="1"/>
                  </a:moveTo>
                  <a:cubicBezTo>
                    <a:pt x="6351" y="1"/>
                    <a:pt x="6204" y="69"/>
                    <a:pt x="6115" y="206"/>
                  </a:cubicBezTo>
                  <a:lnTo>
                    <a:pt x="3765" y="4641"/>
                  </a:lnTo>
                  <a:cubicBezTo>
                    <a:pt x="3642" y="4877"/>
                    <a:pt x="3765" y="5179"/>
                    <a:pt x="4029" y="5254"/>
                  </a:cubicBezTo>
                  <a:cubicBezTo>
                    <a:pt x="4294" y="5320"/>
                    <a:pt x="4416" y="5622"/>
                    <a:pt x="4294" y="5858"/>
                  </a:cubicBezTo>
                  <a:cubicBezTo>
                    <a:pt x="4215" y="6004"/>
                    <a:pt x="4069" y="6083"/>
                    <a:pt x="3922" y="6083"/>
                  </a:cubicBezTo>
                  <a:cubicBezTo>
                    <a:pt x="3822" y="6083"/>
                    <a:pt x="3722" y="6047"/>
                    <a:pt x="3642" y="5971"/>
                  </a:cubicBezTo>
                  <a:cubicBezTo>
                    <a:pt x="3559" y="5903"/>
                    <a:pt x="3457" y="5871"/>
                    <a:pt x="3357" y="5871"/>
                  </a:cubicBezTo>
                  <a:cubicBezTo>
                    <a:pt x="3332" y="5871"/>
                    <a:pt x="3308" y="5873"/>
                    <a:pt x="3284" y="5877"/>
                  </a:cubicBezTo>
                  <a:cubicBezTo>
                    <a:pt x="3161" y="5905"/>
                    <a:pt x="3048" y="5981"/>
                    <a:pt x="2991" y="6094"/>
                  </a:cubicBezTo>
                  <a:lnTo>
                    <a:pt x="94" y="11472"/>
                  </a:lnTo>
                  <a:cubicBezTo>
                    <a:pt x="0" y="11642"/>
                    <a:pt x="28" y="11850"/>
                    <a:pt x="170" y="11982"/>
                  </a:cubicBezTo>
                  <a:cubicBezTo>
                    <a:pt x="255" y="12048"/>
                    <a:pt x="2633" y="14699"/>
                    <a:pt x="6492" y="14699"/>
                  </a:cubicBezTo>
                  <a:cubicBezTo>
                    <a:pt x="8889" y="14699"/>
                    <a:pt x="11172" y="13718"/>
                    <a:pt x="12824" y="11982"/>
                  </a:cubicBezTo>
                  <a:cubicBezTo>
                    <a:pt x="12956" y="11850"/>
                    <a:pt x="12993" y="11642"/>
                    <a:pt x="12899" y="11472"/>
                  </a:cubicBezTo>
                  <a:lnTo>
                    <a:pt x="11474" y="8830"/>
                  </a:lnTo>
                  <a:cubicBezTo>
                    <a:pt x="11396" y="8688"/>
                    <a:pt x="11248" y="8605"/>
                    <a:pt x="11095" y="8605"/>
                  </a:cubicBezTo>
                  <a:cubicBezTo>
                    <a:pt x="11045" y="8605"/>
                    <a:pt x="10995" y="8614"/>
                    <a:pt x="10946" y="8632"/>
                  </a:cubicBezTo>
                  <a:cubicBezTo>
                    <a:pt x="10891" y="8656"/>
                    <a:pt x="10835" y="8667"/>
                    <a:pt x="10781" y="8667"/>
                  </a:cubicBezTo>
                  <a:cubicBezTo>
                    <a:pt x="10557" y="8667"/>
                    <a:pt x="10363" y="8479"/>
                    <a:pt x="10370" y="8236"/>
                  </a:cubicBezTo>
                  <a:cubicBezTo>
                    <a:pt x="10370" y="8104"/>
                    <a:pt x="10446" y="7981"/>
                    <a:pt x="10550" y="7896"/>
                  </a:cubicBezTo>
                  <a:cubicBezTo>
                    <a:pt x="10729" y="7773"/>
                    <a:pt x="10776" y="7538"/>
                    <a:pt x="10672" y="7349"/>
                  </a:cubicBezTo>
                  <a:lnTo>
                    <a:pt x="6870" y="206"/>
                  </a:lnTo>
                  <a:cubicBezTo>
                    <a:pt x="6785" y="69"/>
                    <a:pt x="6641" y="1"/>
                    <a:pt x="6496" y="1"/>
                  </a:cubicBezTo>
                  <a:close/>
                </a:path>
              </a:pathLst>
            </a:custGeom>
            <a:solidFill>
              <a:srgbClr val="FFDB03"/>
            </a:solidFill>
            <a:ln>
              <a:noFill/>
            </a:ln>
          </p:spPr>
          <p:txBody>
            <a:bodyPr anchorCtr="0" anchor="ctr" bIns="232200" lIns="232200" spcFirstLastPara="1" rIns="232200" wrap="square" tIns="232200">
              <a:noAutofit/>
            </a:bodyPr>
            <a:lstStyle/>
            <a:p>
              <a:pPr indent="0" lvl="0" marL="0" rtl="0" algn="l">
                <a:spcBef>
                  <a:spcPts val="0"/>
                </a:spcBef>
                <a:spcAft>
                  <a:spcPts val="0"/>
                </a:spcAft>
                <a:buNone/>
              </a:pPr>
              <a:r>
                <a:t/>
              </a:r>
              <a:endParaRPr/>
            </a:p>
          </p:txBody>
        </p:sp>
        <p:sp>
          <p:nvSpPr>
            <p:cNvPr id="211" name="Google Shape;211;p27"/>
            <p:cNvSpPr/>
            <p:nvPr/>
          </p:nvSpPr>
          <p:spPr>
            <a:xfrm>
              <a:off x="4876425" y="2053975"/>
              <a:ext cx="162325" cy="367125"/>
            </a:xfrm>
            <a:custGeom>
              <a:rect b="b" l="l" r="r" t="t"/>
              <a:pathLst>
                <a:path extrusionOk="0" h="14685" w="6493">
                  <a:moveTo>
                    <a:pt x="25" y="1"/>
                  </a:moveTo>
                  <a:cubicBezTo>
                    <a:pt x="17" y="1"/>
                    <a:pt x="9" y="1"/>
                    <a:pt x="0" y="2"/>
                  </a:cubicBezTo>
                  <a:lnTo>
                    <a:pt x="0" y="14684"/>
                  </a:lnTo>
                  <a:cubicBezTo>
                    <a:pt x="12" y="14684"/>
                    <a:pt x="23" y="14684"/>
                    <a:pt x="34" y="14684"/>
                  </a:cubicBezTo>
                  <a:cubicBezTo>
                    <a:pt x="2419" y="14684"/>
                    <a:pt x="4688" y="13704"/>
                    <a:pt x="6332" y="11976"/>
                  </a:cubicBezTo>
                  <a:cubicBezTo>
                    <a:pt x="6464" y="11844"/>
                    <a:pt x="6492" y="11636"/>
                    <a:pt x="6407" y="11466"/>
                  </a:cubicBezTo>
                  <a:lnTo>
                    <a:pt x="4982" y="8824"/>
                  </a:lnTo>
                  <a:cubicBezTo>
                    <a:pt x="4904" y="8682"/>
                    <a:pt x="4756" y="8599"/>
                    <a:pt x="4603" y="8599"/>
                  </a:cubicBezTo>
                  <a:cubicBezTo>
                    <a:pt x="4553" y="8599"/>
                    <a:pt x="4503" y="8608"/>
                    <a:pt x="4454" y="8626"/>
                  </a:cubicBezTo>
                  <a:cubicBezTo>
                    <a:pt x="4399" y="8650"/>
                    <a:pt x="4343" y="8661"/>
                    <a:pt x="4289" y="8661"/>
                  </a:cubicBezTo>
                  <a:cubicBezTo>
                    <a:pt x="4065" y="8661"/>
                    <a:pt x="3871" y="8473"/>
                    <a:pt x="3878" y="8230"/>
                  </a:cubicBezTo>
                  <a:cubicBezTo>
                    <a:pt x="3878" y="8098"/>
                    <a:pt x="3944" y="7975"/>
                    <a:pt x="4058" y="7890"/>
                  </a:cubicBezTo>
                  <a:cubicBezTo>
                    <a:pt x="4237" y="7767"/>
                    <a:pt x="4284" y="7532"/>
                    <a:pt x="4180" y="7343"/>
                  </a:cubicBezTo>
                  <a:lnTo>
                    <a:pt x="378" y="200"/>
                  </a:lnTo>
                  <a:cubicBezTo>
                    <a:pt x="306" y="75"/>
                    <a:pt x="168" y="1"/>
                    <a:pt x="25" y="1"/>
                  </a:cubicBezTo>
                  <a:close/>
                </a:path>
              </a:pathLst>
            </a:custGeom>
            <a:solidFill>
              <a:srgbClr val="D1A227"/>
            </a:solidFill>
            <a:ln>
              <a:noFill/>
            </a:ln>
          </p:spPr>
          <p:txBody>
            <a:bodyPr anchorCtr="0" anchor="ctr" bIns="232200" lIns="232200" spcFirstLastPara="1" rIns="232200" wrap="square" tIns="232200">
              <a:noAutofit/>
            </a:bodyPr>
            <a:lstStyle/>
            <a:p>
              <a:pPr indent="0" lvl="0" marL="0" rtl="0" algn="l">
                <a:spcBef>
                  <a:spcPts val="0"/>
                </a:spcBef>
                <a:spcAft>
                  <a:spcPts val="0"/>
                </a:spcAft>
                <a:buNone/>
              </a:pPr>
              <a:r>
                <a:t/>
              </a:r>
              <a:endParaRPr/>
            </a:p>
          </p:txBody>
        </p:sp>
        <p:sp>
          <p:nvSpPr>
            <p:cNvPr id="212" name="Google Shape;212;p27"/>
            <p:cNvSpPr/>
            <p:nvPr/>
          </p:nvSpPr>
          <p:spPr>
            <a:xfrm>
              <a:off x="4887275" y="2184450"/>
              <a:ext cx="21475" cy="21500"/>
            </a:xfrm>
            <a:custGeom>
              <a:rect b="b" l="l" r="r" t="t"/>
              <a:pathLst>
                <a:path extrusionOk="0" h="860" w="859">
                  <a:moveTo>
                    <a:pt x="425" y="1"/>
                  </a:moveTo>
                  <a:cubicBezTo>
                    <a:pt x="189" y="1"/>
                    <a:pt x="0" y="189"/>
                    <a:pt x="0" y="425"/>
                  </a:cubicBezTo>
                  <a:cubicBezTo>
                    <a:pt x="0" y="671"/>
                    <a:pt x="189" y="859"/>
                    <a:pt x="425" y="859"/>
                  </a:cubicBezTo>
                  <a:cubicBezTo>
                    <a:pt x="670" y="859"/>
                    <a:pt x="859" y="671"/>
                    <a:pt x="859" y="425"/>
                  </a:cubicBezTo>
                  <a:cubicBezTo>
                    <a:pt x="859" y="189"/>
                    <a:pt x="670" y="1"/>
                    <a:pt x="425" y="1"/>
                  </a:cubicBezTo>
                  <a:close/>
                </a:path>
              </a:pathLst>
            </a:custGeom>
            <a:solidFill>
              <a:srgbClr val="BA6543"/>
            </a:solidFill>
            <a:ln>
              <a:noFill/>
            </a:ln>
          </p:spPr>
          <p:txBody>
            <a:bodyPr anchorCtr="0" anchor="ctr" bIns="232200" lIns="232200" spcFirstLastPara="1" rIns="232200" wrap="square" tIns="232200">
              <a:noAutofit/>
            </a:bodyPr>
            <a:lstStyle/>
            <a:p>
              <a:pPr indent="0" lvl="0" marL="0" rtl="0" algn="l">
                <a:spcBef>
                  <a:spcPts val="0"/>
                </a:spcBef>
                <a:spcAft>
                  <a:spcPts val="0"/>
                </a:spcAft>
                <a:buNone/>
              </a:pPr>
              <a:r>
                <a:t/>
              </a:r>
              <a:endParaRPr/>
            </a:p>
          </p:txBody>
        </p:sp>
        <p:sp>
          <p:nvSpPr>
            <p:cNvPr id="213" name="Google Shape;213;p27"/>
            <p:cNvSpPr/>
            <p:nvPr/>
          </p:nvSpPr>
          <p:spPr>
            <a:xfrm>
              <a:off x="4801175" y="2313500"/>
              <a:ext cx="21475" cy="21475"/>
            </a:xfrm>
            <a:custGeom>
              <a:rect b="b" l="l" r="r" t="t"/>
              <a:pathLst>
                <a:path extrusionOk="0" h="859" w="859">
                  <a:moveTo>
                    <a:pt x="425" y="0"/>
                  </a:moveTo>
                  <a:cubicBezTo>
                    <a:pt x="189" y="0"/>
                    <a:pt x="0" y="198"/>
                    <a:pt x="0" y="434"/>
                  </a:cubicBezTo>
                  <a:cubicBezTo>
                    <a:pt x="0" y="670"/>
                    <a:pt x="189" y="859"/>
                    <a:pt x="425" y="859"/>
                  </a:cubicBezTo>
                  <a:cubicBezTo>
                    <a:pt x="670" y="859"/>
                    <a:pt x="859" y="670"/>
                    <a:pt x="859" y="434"/>
                  </a:cubicBezTo>
                  <a:cubicBezTo>
                    <a:pt x="859" y="198"/>
                    <a:pt x="670" y="0"/>
                    <a:pt x="425" y="0"/>
                  </a:cubicBezTo>
                  <a:close/>
                </a:path>
              </a:pathLst>
            </a:custGeom>
            <a:solidFill>
              <a:srgbClr val="D1A227"/>
            </a:solidFill>
            <a:ln>
              <a:noFill/>
            </a:ln>
          </p:spPr>
          <p:txBody>
            <a:bodyPr anchorCtr="0" anchor="ctr" bIns="232200" lIns="232200" spcFirstLastPara="1" rIns="232200" wrap="square" tIns="232200">
              <a:noAutofit/>
            </a:bodyPr>
            <a:lstStyle/>
            <a:p>
              <a:pPr indent="0" lvl="0" marL="0" rtl="0" algn="l">
                <a:spcBef>
                  <a:spcPts val="0"/>
                </a:spcBef>
                <a:spcAft>
                  <a:spcPts val="0"/>
                </a:spcAft>
                <a:buNone/>
              </a:pPr>
              <a:r>
                <a:t/>
              </a:r>
              <a:endParaRPr/>
            </a:p>
          </p:txBody>
        </p:sp>
        <p:sp>
          <p:nvSpPr>
            <p:cNvPr id="214" name="Google Shape;214;p27"/>
            <p:cNvSpPr/>
            <p:nvPr/>
          </p:nvSpPr>
          <p:spPr>
            <a:xfrm>
              <a:off x="4841500" y="2249075"/>
              <a:ext cx="90375" cy="84900"/>
            </a:xfrm>
            <a:custGeom>
              <a:rect b="b" l="l" r="r" t="t"/>
              <a:pathLst>
                <a:path extrusionOk="0" h="3396" w="3615">
                  <a:moveTo>
                    <a:pt x="1867" y="1"/>
                  </a:moveTo>
                  <a:cubicBezTo>
                    <a:pt x="1855" y="1"/>
                    <a:pt x="1843" y="1"/>
                    <a:pt x="1831" y="1"/>
                  </a:cubicBezTo>
                  <a:cubicBezTo>
                    <a:pt x="1680" y="1"/>
                    <a:pt x="1539" y="20"/>
                    <a:pt x="1397" y="58"/>
                  </a:cubicBezTo>
                  <a:cubicBezTo>
                    <a:pt x="538" y="294"/>
                    <a:pt x="1" y="1162"/>
                    <a:pt x="189" y="2039"/>
                  </a:cubicBezTo>
                  <a:cubicBezTo>
                    <a:pt x="353" y="2839"/>
                    <a:pt x="1056" y="3395"/>
                    <a:pt x="1858" y="3395"/>
                  </a:cubicBezTo>
                  <a:cubicBezTo>
                    <a:pt x="1936" y="3395"/>
                    <a:pt x="2016" y="3390"/>
                    <a:pt x="2095" y="3379"/>
                  </a:cubicBezTo>
                  <a:cubicBezTo>
                    <a:pt x="2982" y="3247"/>
                    <a:pt x="3615" y="2454"/>
                    <a:pt x="3549" y="1568"/>
                  </a:cubicBezTo>
                  <a:cubicBezTo>
                    <a:pt x="3474" y="683"/>
                    <a:pt x="2747" y="1"/>
                    <a:pt x="1867" y="1"/>
                  </a:cubicBezTo>
                  <a:close/>
                </a:path>
              </a:pathLst>
            </a:custGeom>
            <a:solidFill>
              <a:srgbClr val="D1A227"/>
            </a:solidFill>
            <a:ln>
              <a:noFill/>
            </a:ln>
          </p:spPr>
          <p:txBody>
            <a:bodyPr anchorCtr="0" anchor="ctr" bIns="232200" lIns="232200" spcFirstLastPara="1" rIns="232200" wrap="square" tIns="232200">
              <a:noAutofit/>
            </a:bodyPr>
            <a:lstStyle/>
            <a:p>
              <a:pPr indent="0" lvl="0" marL="0" rtl="0" algn="l">
                <a:spcBef>
                  <a:spcPts val="0"/>
                </a:spcBef>
                <a:spcAft>
                  <a:spcPts val="0"/>
                </a:spcAft>
                <a:buNone/>
              </a:pPr>
              <a:r>
                <a:t/>
              </a:r>
              <a:endParaRPr/>
            </a:p>
          </p:txBody>
        </p:sp>
        <p:sp>
          <p:nvSpPr>
            <p:cNvPr id="215" name="Google Shape;215;p27"/>
            <p:cNvSpPr/>
            <p:nvPr/>
          </p:nvSpPr>
          <p:spPr>
            <a:xfrm>
              <a:off x="4876425" y="2248850"/>
              <a:ext cx="53800" cy="86125"/>
            </a:xfrm>
            <a:custGeom>
              <a:rect b="b" l="l" r="r" t="t"/>
              <a:pathLst>
                <a:path extrusionOk="0" h="3445" w="2152">
                  <a:moveTo>
                    <a:pt x="434" y="1"/>
                  </a:moveTo>
                  <a:cubicBezTo>
                    <a:pt x="283" y="10"/>
                    <a:pt x="142" y="29"/>
                    <a:pt x="0" y="67"/>
                  </a:cubicBezTo>
                  <a:lnTo>
                    <a:pt x="0" y="3388"/>
                  </a:lnTo>
                  <a:cubicBezTo>
                    <a:pt x="142" y="3426"/>
                    <a:pt x="283" y="3445"/>
                    <a:pt x="434" y="3445"/>
                  </a:cubicBezTo>
                  <a:cubicBezTo>
                    <a:pt x="1387" y="3445"/>
                    <a:pt x="2152" y="2681"/>
                    <a:pt x="2152" y="1727"/>
                  </a:cubicBezTo>
                  <a:cubicBezTo>
                    <a:pt x="2152" y="774"/>
                    <a:pt x="1387" y="1"/>
                    <a:pt x="434" y="1"/>
                  </a:cubicBezTo>
                  <a:close/>
                </a:path>
              </a:pathLst>
            </a:custGeom>
            <a:solidFill>
              <a:srgbClr val="BA6543"/>
            </a:solidFill>
            <a:ln>
              <a:noFill/>
            </a:ln>
          </p:spPr>
          <p:txBody>
            <a:bodyPr anchorCtr="0" anchor="ctr" bIns="232200" lIns="232200" spcFirstLastPara="1" rIns="232200" wrap="square" tIns="232200">
              <a:noAutofit/>
            </a:bodyPr>
            <a:lstStyle/>
            <a:p>
              <a:pPr indent="0" lvl="0" marL="0" rtl="0" algn="l">
                <a:spcBef>
                  <a:spcPts val="0"/>
                </a:spcBef>
                <a:spcAft>
                  <a:spcPts val="0"/>
                </a:spcAft>
                <a:buNone/>
              </a:pPr>
              <a:r>
                <a:t/>
              </a:r>
              <a:endParaRPr/>
            </a:p>
          </p:txBody>
        </p:sp>
      </p:grpSp>
      <p:sp>
        <p:nvSpPr>
          <p:cNvPr id="216" name="Google Shape;216;p27"/>
          <p:cNvSpPr/>
          <p:nvPr/>
        </p:nvSpPr>
        <p:spPr>
          <a:xfrm>
            <a:off x="799864" y="16305877"/>
            <a:ext cx="468600" cy="433500"/>
          </a:xfrm>
          <a:prstGeom prst="ellipse">
            <a:avLst/>
          </a:prstGeom>
          <a:solidFill>
            <a:srgbClr val="EFEFEF"/>
          </a:solidFill>
          <a:ln>
            <a:noFill/>
          </a:ln>
        </p:spPr>
        <p:txBody>
          <a:bodyPr anchorCtr="0" anchor="ctr" bIns="232200" lIns="232200" spcFirstLastPara="1" rIns="232200" wrap="square" tIns="232200">
            <a:noAutofit/>
          </a:bodyPr>
          <a:lstStyle/>
          <a:p>
            <a:pPr indent="0" lvl="0" marL="0" rtl="0" algn="l">
              <a:spcBef>
                <a:spcPts val="0"/>
              </a:spcBef>
              <a:spcAft>
                <a:spcPts val="0"/>
              </a:spcAft>
              <a:buNone/>
            </a:pPr>
            <a:r>
              <a:t/>
            </a:r>
            <a:endParaRPr/>
          </a:p>
        </p:txBody>
      </p:sp>
      <p:grpSp>
        <p:nvGrpSpPr>
          <p:cNvPr id="217" name="Google Shape;217;p27"/>
          <p:cNvGrpSpPr/>
          <p:nvPr/>
        </p:nvGrpSpPr>
        <p:grpSpPr>
          <a:xfrm>
            <a:off x="940067" y="16342371"/>
            <a:ext cx="188481" cy="360640"/>
            <a:chOff x="1051525" y="3222400"/>
            <a:chExt cx="193950" cy="367325"/>
          </a:xfrm>
        </p:grpSpPr>
        <p:sp>
          <p:nvSpPr>
            <p:cNvPr id="218" name="Google Shape;218;p27"/>
            <p:cNvSpPr/>
            <p:nvPr/>
          </p:nvSpPr>
          <p:spPr>
            <a:xfrm>
              <a:off x="1051525" y="3233025"/>
              <a:ext cx="193950" cy="356700"/>
            </a:xfrm>
            <a:custGeom>
              <a:rect b="b" l="l" r="r" t="t"/>
              <a:pathLst>
                <a:path extrusionOk="0" h="14268" w="7758">
                  <a:moveTo>
                    <a:pt x="1728" y="1"/>
                  </a:moveTo>
                  <a:lnTo>
                    <a:pt x="1728" y="2444"/>
                  </a:lnTo>
                  <a:cubicBezTo>
                    <a:pt x="680" y="3548"/>
                    <a:pt x="76" y="5002"/>
                    <a:pt x="20" y="6521"/>
                  </a:cubicBezTo>
                  <a:lnTo>
                    <a:pt x="435" y="7379"/>
                  </a:lnTo>
                  <a:lnTo>
                    <a:pt x="435" y="11682"/>
                  </a:lnTo>
                  <a:lnTo>
                    <a:pt x="1" y="12541"/>
                  </a:lnTo>
                  <a:lnTo>
                    <a:pt x="1" y="12975"/>
                  </a:lnTo>
                  <a:cubicBezTo>
                    <a:pt x="1" y="13683"/>
                    <a:pt x="586" y="14268"/>
                    <a:pt x="1294" y="14268"/>
                  </a:cubicBezTo>
                  <a:lnTo>
                    <a:pt x="6465" y="14268"/>
                  </a:lnTo>
                  <a:cubicBezTo>
                    <a:pt x="7172" y="14268"/>
                    <a:pt x="7748" y="13683"/>
                    <a:pt x="7748" y="12975"/>
                  </a:cubicBezTo>
                  <a:lnTo>
                    <a:pt x="7748" y="6804"/>
                  </a:lnTo>
                  <a:cubicBezTo>
                    <a:pt x="7757" y="5181"/>
                    <a:pt x="7144" y="3624"/>
                    <a:pt x="6031" y="2435"/>
                  </a:cubicBezTo>
                  <a:lnTo>
                    <a:pt x="6031" y="1"/>
                  </a:lnTo>
                  <a:close/>
                </a:path>
              </a:pathLst>
            </a:custGeom>
            <a:solidFill>
              <a:srgbClr val="FCF3F2"/>
            </a:solidFill>
            <a:ln cap="flat" cmpd="sng" w="9525">
              <a:solidFill>
                <a:srgbClr val="B7B7B7"/>
              </a:solidFill>
              <a:prstDash val="solid"/>
              <a:round/>
              <a:headEnd len="sm" w="sm" type="none"/>
              <a:tailEnd len="sm" w="sm" type="none"/>
            </a:ln>
          </p:spPr>
          <p:txBody>
            <a:bodyPr anchorCtr="0" anchor="ctr" bIns="232200" lIns="232200" spcFirstLastPara="1" rIns="232200" wrap="square" tIns="232200">
              <a:noAutofit/>
            </a:bodyPr>
            <a:lstStyle/>
            <a:p>
              <a:pPr indent="0" lvl="0" marL="0" rtl="0" algn="l">
                <a:spcBef>
                  <a:spcPts val="0"/>
                </a:spcBef>
                <a:spcAft>
                  <a:spcPts val="0"/>
                </a:spcAft>
                <a:buNone/>
              </a:pPr>
              <a:r>
                <a:t/>
              </a:r>
              <a:endParaRPr/>
            </a:p>
          </p:txBody>
        </p:sp>
        <p:sp>
          <p:nvSpPr>
            <p:cNvPr id="219" name="Google Shape;219;p27"/>
            <p:cNvSpPr/>
            <p:nvPr/>
          </p:nvSpPr>
          <p:spPr>
            <a:xfrm>
              <a:off x="1148500" y="3233025"/>
              <a:ext cx="96975" cy="356700"/>
            </a:xfrm>
            <a:custGeom>
              <a:rect b="b" l="l" r="r" t="t"/>
              <a:pathLst>
                <a:path extrusionOk="0" h="14268" w="3879">
                  <a:moveTo>
                    <a:pt x="0" y="1"/>
                  </a:moveTo>
                  <a:lnTo>
                    <a:pt x="0" y="14268"/>
                  </a:lnTo>
                  <a:lnTo>
                    <a:pt x="2586" y="14268"/>
                  </a:lnTo>
                  <a:cubicBezTo>
                    <a:pt x="3293" y="14268"/>
                    <a:pt x="3869" y="13683"/>
                    <a:pt x="3869" y="12975"/>
                  </a:cubicBezTo>
                  <a:lnTo>
                    <a:pt x="3869" y="6804"/>
                  </a:lnTo>
                  <a:cubicBezTo>
                    <a:pt x="3878" y="5181"/>
                    <a:pt x="3265" y="3615"/>
                    <a:pt x="2152" y="2435"/>
                  </a:cubicBezTo>
                  <a:lnTo>
                    <a:pt x="2152" y="1"/>
                  </a:lnTo>
                  <a:close/>
                </a:path>
              </a:pathLst>
            </a:custGeom>
            <a:solidFill>
              <a:srgbClr val="FFCE4F"/>
            </a:solidFill>
            <a:ln>
              <a:noFill/>
            </a:ln>
          </p:spPr>
          <p:txBody>
            <a:bodyPr anchorCtr="0" anchor="ctr" bIns="232200" lIns="232200" spcFirstLastPara="1" rIns="232200" wrap="square" tIns="232200">
              <a:noAutofit/>
            </a:bodyPr>
            <a:lstStyle/>
            <a:p>
              <a:pPr indent="0" lvl="0" marL="0" rtl="0" algn="l">
                <a:spcBef>
                  <a:spcPts val="0"/>
                </a:spcBef>
                <a:spcAft>
                  <a:spcPts val="0"/>
                </a:spcAft>
                <a:buNone/>
              </a:pPr>
              <a:r>
                <a:t/>
              </a:r>
              <a:endParaRPr/>
            </a:p>
          </p:txBody>
        </p:sp>
        <p:sp>
          <p:nvSpPr>
            <p:cNvPr id="220" name="Google Shape;220;p27"/>
            <p:cNvSpPr/>
            <p:nvPr/>
          </p:nvSpPr>
          <p:spPr>
            <a:xfrm>
              <a:off x="1051525" y="3396025"/>
              <a:ext cx="129075" cy="150525"/>
            </a:xfrm>
            <a:custGeom>
              <a:rect b="b" l="l" r="r" t="t"/>
              <a:pathLst>
                <a:path extrusionOk="0" h="6021" w="5163">
                  <a:moveTo>
                    <a:pt x="20" y="1"/>
                  </a:moveTo>
                  <a:cubicBezTo>
                    <a:pt x="20" y="95"/>
                    <a:pt x="1" y="190"/>
                    <a:pt x="1" y="284"/>
                  </a:cubicBezTo>
                  <a:lnTo>
                    <a:pt x="1" y="1718"/>
                  </a:lnTo>
                  <a:lnTo>
                    <a:pt x="860" y="2152"/>
                  </a:lnTo>
                  <a:lnTo>
                    <a:pt x="1" y="2577"/>
                  </a:lnTo>
                  <a:lnTo>
                    <a:pt x="1" y="3436"/>
                  </a:lnTo>
                  <a:lnTo>
                    <a:pt x="860" y="3870"/>
                  </a:lnTo>
                  <a:lnTo>
                    <a:pt x="1" y="4294"/>
                  </a:lnTo>
                  <a:lnTo>
                    <a:pt x="1" y="6021"/>
                  </a:lnTo>
                  <a:lnTo>
                    <a:pt x="4738" y="6021"/>
                  </a:lnTo>
                  <a:cubicBezTo>
                    <a:pt x="4974" y="6021"/>
                    <a:pt x="5162" y="5832"/>
                    <a:pt x="5162" y="5587"/>
                  </a:cubicBezTo>
                  <a:lnTo>
                    <a:pt x="5162" y="425"/>
                  </a:lnTo>
                  <a:cubicBezTo>
                    <a:pt x="5162" y="190"/>
                    <a:pt x="4974" y="1"/>
                    <a:pt x="4738" y="1"/>
                  </a:cubicBezTo>
                  <a:close/>
                </a:path>
              </a:pathLst>
            </a:custGeom>
            <a:solidFill>
              <a:srgbClr val="706670"/>
            </a:solidFill>
            <a:ln>
              <a:noFill/>
            </a:ln>
          </p:spPr>
          <p:txBody>
            <a:bodyPr anchorCtr="0" anchor="ctr" bIns="232200" lIns="232200" spcFirstLastPara="1" rIns="232200" wrap="square" tIns="232200">
              <a:noAutofit/>
            </a:bodyPr>
            <a:lstStyle/>
            <a:p>
              <a:pPr indent="0" lvl="0" marL="0" rtl="0" algn="l">
                <a:spcBef>
                  <a:spcPts val="0"/>
                </a:spcBef>
                <a:spcAft>
                  <a:spcPts val="0"/>
                </a:spcAft>
                <a:buNone/>
              </a:pPr>
              <a:r>
                <a:t/>
              </a:r>
              <a:endParaRPr/>
            </a:p>
          </p:txBody>
        </p:sp>
        <p:sp>
          <p:nvSpPr>
            <p:cNvPr id="221" name="Google Shape;221;p27"/>
            <p:cNvSpPr/>
            <p:nvPr/>
          </p:nvSpPr>
          <p:spPr>
            <a:xfrm>
              <a:off x="1148250" y="3396025"/>
              <a:ext cx="32575" cy="150550"/>
            </a:xfrm>
            <a:custGeom>
              <a:rect b="b" l="l" r="r" t="t"/>
              <a:pathLst>
                <a:path extrusionOk="0" h="6022" w="1303">
                  <a:moveTo>
                    <a:pt x="885" y="0"/>
                  </a:moveTo>
                  <a:cubicBezTo>
                    <a:pt x="880" y="0"/>
                    <a:pt x="874" y="1"/>
                    <a:pt x="869" y="1"/>
                  </a:cubicBezTo>
                  <a:lnTo>
                    <a:pt x="1" y="1"/>
                  </a:lnTo>
                  <a:lnTo>
                    <a:pt x="1" y="6021"/>
                  </a:lnTo>
                  <a:lnTo>
                    <a:pt x="869" y="6021"/>
                  </a:lnTo>
                  <a:cubicBezTo>
                    <a:pt x="874" y="6021"/>
                    <a:pt x="880" y="6021"/>
                    <a:pt x="885" y="6021"/>
                  </a:cubicBezTo>
                  <a:cubicBezTo>
                    <a:pt x="1114" y="6021"/>
                    <a:pt x="1303" y="5827"/>
                    <a:pt x="1303" y="5596"/>
                  </a:cubicBezTo>
                  <a:lnTo>
                    <a:pt x="1303" y="425"/>
                  </a:lnTo>
                  <a:cubicBezTo>
                    <a:pt x="1303" y="195"/>
                    <a:pt x="1114" y="0"/>
                    <a:pt x="885" y="0"/>
                  </a:cubicBezTo>
                  <a:close/>
                </a:path>
              </a:pathLst>
            </a:custGeom>
            <a:solidFill>
              <a:srgbClr val="332533"/>
            </a:solidFill>
            <a:ln>
              <a:noFill/>
            </a:ln>
          </p:spPr>
          <p:txBody>
            <a:bodyPr anchorCtr="0" anchor="ctr" bIns="232200" lIns="232200" spcFirstLastPara="1" rIns="232200" wrap="square" tIns="232200">
              <a:noAutofit/>
            </a:bodyPr>
            <a:lstStyle/>
            <a:p>
              <a:pPr indent="0" lvl="0" marL="0" rtl="0" algn="l">
                <a:spcBef>
                  <a:spcPts val="0"/>
                </a:spcBef>
                <a:spcAft>
                  <a:spcPts val="0"/>
                </a:spcAft>
                <a:buNone/>
              </a:pPr>
              <a:r>
                <a:t/>
              </a:r>
              <a:endParaRPr/>
            </a:p>
          </p:txBody>
        </p:sp>
        <p:sp>
          <p:nvSpPr>
            <p:cNvPr id="222" name="Google Shape;222;p27"/>
            <p:cNvSpPr/>
            <p:nvPr/>
          </p:nvSpPr>
          <p:spPr>
            <a:xfrm>
              <a:off x="1051525" y="3438975"/>
              <a:ext cx="68200" cy="21475"/>
            </a:xfrm>
            <a:custGeom>
              <a:rect b="b" l="l" r="r" t="t"/>
              <a:pathLst>
                <a:path extrusionOk="0" h="859" w="2728">
                  <a:moveTo>
                    <a:pt x="1" y="0"/>
                  </a:moveTo>
                  <a:lnTo>
                    <a:pt x="1" y="859"/>
                  </a:lnTo>
                  <a:lnTo>
                    <a:pt x="2152" y="859"/>
                  </a:lnTo>
                  <a:cubicBezTo>
                    <a:pt x="2728" y="859"/>
                    <a:pt x="2728" y="0"/>
                    <a:pt x="2152" y="0"/>
                  </a:cubicBezTo>
                  <a:close/>
                </a:path>
              </a:pathLst>
            </a:custGeom>
            <a:solidFill>
              <a:srgbClr val="332533"/>
            </a:solidFill>
            <a:ln>
              <a:noFill/>
            </a:ln>
          </p:spPr>
          <p:txBody>
            <a:bodyPr anchorCtr="0" anchor="ctr" bIns="232200" lIns="232200" spcFirstLastPara="1" rIns="232200" wrap="square" tIns="232200">
              <a:noAutofit/>
            </a:bodyPr>
            <a:lstStyle/>
            <a:p>
              <a:pPr indent="0" lvl="0" marL="0" rtl="0" algn="l">
                <a:spcBef>
                  <a:spcPts val="0"/>
                </a:spcBef>
                <a:spcAft>
                  <a:spcPts val="0"/>
                </a:spcAft>
                <a:buNone/>
              </a:pPr>
              <a:r>
                <a:t/>
              </a:r>
              <a:endParaRPr/>
            </a:p>
          </p:txBody>
        </p:sp>
        <p:sp>
          <p:nvSpPr>
            <p:cNvPr id="223" name="Google Shape;223;p27"/>
            <p:cNvSpPr/>
            <p:nvPr/>
          </p:nvSpPr>
          <p:spPr>
            <a:xfrm>
              <a:off x="1051525" y="3482125"/>
              <a:ext cx="68200" cy="21500"/>
            </a:xfrm>
            <a:custGeom>
              <a:rect b="b" l="l" r="r" t="t"/>
              <a:pathLst>
                <a:path extrusionOk="0" h="860" w="2728">
                  <a:moveTo>
                    <a:pt x="1" y="1"/>
                  </a:moveTo>
                  <a:lnTo>
                    <a:pt x="1" y="860"/>
                  </a:lnTo>
                  <a:lnTo>
                    <a:pt x="2152" y="860"/>
                  </a:lnTo>
                  <a:cubicBezTo>
                    <a:pt x="2728" y="860"/>
                    <a:pt x="2728" y="1"/>
                    <a:pt x="2152" y="1"/>
                  </a:cubicBezTo>
                  <a:close/>
                </a:path>
              </a:pathLst>
            </a:custGeom>
            <a:solidFill>
              <a:srgbClr val="332533"/>
            </a:solidFill>
            <a:ln>
              <a:noFill/>
            </a:ln>
          </p:spPr>
          <p:txBody>
            <a:bodyPr anchorCtr="0" anchor="ctr" bIns="232200" lIns="232200" spcFirstLastPara="1" rIns="232200" wrap="square" tIns="232200">
              <a:noAutofit/>
            </a:bodyPr>
            <a:lstStyle/>
            <a:p>
              <a:pPr indent="0" lvl="0" marL="0" rtl="0" algn="l">
                <a:spcBef>
                  <a:spcPts val="0"/>
                </a:spcBef>
                <a:spcAft>
                  <a:spcPts val="0"/>
                </a:spcAft>
                <a:buNone/>
              </a:pPr>
              <a:r>
                <a:t/>
              </a:r>
              <a:endParaRPr/>
            </a:p>
          </p:txBody>
        </p:sp>
        <p:sp>
          <p:nvSpPr>
            <p:cNvPr id="224" name="Google Shape;224;p27"/>
            <p:cNvSpPr/>
            <p:nvPr/>
          </p:nvSpPr>
          <p:spPr>
            <a:xfrm>
              <a:off x="1069475" y="3222400"/>
              <a:ext cx="157825" cy="21500"/>
            </a:xfrm>
            <a:custGeom>
              <a:rect b="b" l="l" r="r" t="t"/>
              <a:pathLst>
                <a:path extrusionOk="0" h="860" w="6313">
                  <a:moveTo>
                    <a:pt x="576" y="1"/>
                  </a:moveTo>
                  <a:cubicBezTo>
                    <a:pt x="0" y="1"/>
                    <a:pt x="0" y="860"/>
                    <a:pt x="576" y="860"/>
                  </a:cubicBezTo>
                  <a:lnTo>
                    <a:pt x="5747" y="860"/>
                  </a:lnTo>
                  <a:cubicBezTo>
                    <a:pt x="6313" y="860"/>
                    <a:pt x="6313" y="1"/>
                    <a:pt x="5747" y="1"/>
                  </a:cubicBezTo>
                  <a:close/>
                </a:path>
              </a:pathLst>
            </a:custGeom>
            <a:solidFill>
              <a:srgbClr val="706670"/>
            </a:solidFill>
            <a:ln>
              <a:noFill/>
            </a:ln>
          </p:spPr>
          <p:txBody>
            <a:bodyPr anchorCtr="0" anchor="ctr" bIns="232200" lIns="232200" spcFirstLastPara="1" rIns="232200" wrap="square" tIns="232200">
              <a:noAutofit/>
            </a:bodyPr>
            <a:lstStyle/>
            <a:p>
              <a:pPr indent="0" lvl="0" marL="0" rtl="0" algn="l">
                <a:spcBef>
                  <a:spcPts val="0"/>
                </a:spcBef>
                <a:spcAft>
                  <a:spcPts val="0"/>
                </a:spcAft>
                <a:buNone/>
              </a:pPr>
              <a:r>
                <a:t/>
              </a:r>
              <a:endParaRPr/>
            </a:p>
          </p:txBody>
        </p:sp>
        <p:sp>
          <p:nvSpPr>
            <p:cNvPr id="225" name="Google Shape;225;p27"/>
            <p:cNvSpPr/>
            <p:nvPr/>
          </p:nvSpPr>
          <p:spPr>
            <a:xfrm>
              <a:off x="1148500" y="3222400"/>
              <a:ext cx="75275" cy="21500"/>
            </a:xfrm>
            <a:custGeom>
              <a:rect b="b" l="l" r="r" t="t"/>
              <a:pathLst>
                <a:path extrusionOk="0" h="860" w="3011">
                  <a:moveTo>
                    <a:pt x="0" y="1"/>
                  </a:moveTo>
                  <a:lnTo>
                    <a:pt x="0" y="860"/>
                  </a:lnTo>
                  <a:lnTo>
                    <a:pt x="2586" y="860"/>
                  </a:lnTo>
                  <a:cubicBezTo>
                    <a:pt x="2822" y="860"/>
                    <a:pt x="3010" y="671"/>
                    <a:pt x="3010" y="426"/>
                  </a:cubicBezTo>
                  <a:cubicBezTo>
                    <a:pt x="3010" y="190"/>
                    <a:pt x="2822" y="1"/>
                    <a:pt x="2586" y="1"/>
                  </a:cubicBezTo>
                  <a:close/>
                </a:path>
              </a:pathLst>
            </a:custGeom>
            <a:solidFill>
              <a:srgbClr val="332533"/>
            </a:solidFill>
            <a:ln>
              <a:noFill/>
            </a:ln>
          </p:spPr>
          <p:txBody>
            <a:bodyPr anchorCtr="0" anchor="ctr" bIns="232200" lIns="232200" spcFirstLastPara="1" rIns="232200" wrap="square" tIns="232200">
              <a:noAutofit/>
            </a:bodyPr>
            <a:lstStyle/>
            <a:p>
              <a:pPr indent="0" lvl="0" marL="0" rtl="0" algn="l">
                <a:spcBef>
                  <a:spcPts val="0"/>
                </a:spcBef>
                <a:spcAft>
                  <a:spcPts val="0"/>
                </a:spcAft>
                <a:buNone/>
              </a:pPr>
              <a:r>
                <a:t/>
              </a:r>
              <a:endParaRPr/>
            </a:p>
          </p:txBody>
        </p:sp>
      </p:grpSp>
      <p:sp>
        <p:nvSpPr>
          <p:cNvPr id="226" name="Google Shape;226;p27"/>
          <p:cNvSpPr/>
          <p:nvPr/>
        </p:nvSpPr>
        <p:spPr>
          <a:xfrm>
            <a:off x="799864" y="17029454"/>
            <a:ext cx="468600" cy="509700"/>
          </a:xfrm>
          <a:prstGeom prst="ellipse">
            <a:avLst/>
          </a:prstGeom>
          <a:solidFill>
            <a:srgbClr val="EFEFEF"/>
          </a:solidFill>
          <a:ln>
            <a:noFill/>
          </a:ln>
        </p:spPr>
        <p:txBody>
          <a:bodyPr anchorCtr="0" anchor="ctr" bIns="232200" lIns="232200" spcFirstLastPara="1" rIns="232200" wrap="square" tIns="232200">
            <a:noAutofit/>
          </a:bodyPr>
          <a:lstStyle/>
          <a:p>
            <a:pPr indent="0" lvl="0" marL="0" rtl="0" algn="l">
              <a:spcBef>
                <a:spcPts val="0"/>
              </a:spcBef>
              <a:spcAft>
                <a:spcPts val="0"/>
              </a:spcAft>
              <a:buNone/>
            </a:pPr>
            <a:r>
              <a:t/>
            </a:r>
            <a:endParaRPr/>
          </a:p>
        </p:txBody>
      </p:sp>
      <p:grpSp>
        <p:nvGrpSpPr>
          <p:cNvPr id="227" name="Google Shape;227;p27"/>
          <p:cNvGrpSpPr/>
          <p:nvPr/>
        </p:nvGrpSpPr>
        <p:grpSpPr>
          <a:xfrm>
            <a:off x="836962" y="17120128"/>
            <a:ext cx="396599" cy="328107"/>
            <a:chOff x="6501050" y="3266050"/>
            <a:chExt cx="367800" cy="280050"/>
          </a:xfrm>
        </p:grpSpPr>
        <p:sp>
          <p:nvSpPr>
            <p:cNvPr id="228" name="Google Shape;228;p27"/>
            <p:cNvSpPr/>
            <p:nvPr/>
          </p:nvSpPr>
          <p:spPr>
            <a:xfrm>
              <a:off x="6630100" y="3266050"/>
              <a:ext cx="140375" cy="71975"/>
            </a:xfrm>
            <a:custGeom>
              <a:rect b="b" l="l" r="r" t="t"/>
              <a:pathLst>
                <a:path extrusionOk="0" h="2879" w="5615">
                  <a:moveTo>
                    <a:pt x="510" y="1"/>
                  </a:moveTo>
                  <a:cubicBezTo>
                    <a:pt x="208" y="1"/>
                    <a:pt x="0" y="293"/>
                    <a:pt x="95" y="567"/>
                  </a:cubicBezTo>
                  <a:cubicBezTo>
                    <a:pt x="425" y="1539"/>
                    <a:pt x="1085" y="2360"/>
                    <a:pt x="1972" y="2879"/>
                  </a:cubicBezTo>
                  <a:lnTo>
                    <a:pt x="5615" y="1926"/>
                  </a:lnTo>
                  <a:cubicBezTo>
                    <a:pt x="4841" y="718"/>
                    <a:pt x="3510" y="1"/>
                    <a:pt x="2086" y="1"/>
                  </a:cubicBezTo>
                  <a:close/>
                </a:path>
              </a:pathLst>
            </a:custGeom>
            <a:solidFill>
              <a:srgbClr val="E3B013"/>
            </a:solidFill>
            <a:ln>
              <a:noFill/>
            </a:ln>
          </p:spPr>
          <p:txBody>
            <a:bodyPr anchorCtr="0" anchor="ctr" bIns="232200" lIns="232200" spcFirstLastPara="1" rIns="232200" wrap="square" tIns="232200">
              <a:noAutofit/>
            </a:bodyPr>
            <a:lstStyle/>
            <a:p>
              <a:pPr indent="0" lvl="0" marL="0" rtl="0" algn="l">
                <a:spcBef>
                  <a:spcPts val="0"/>
                </a:spcBef>
                <a:spcAft>
                  <a:spcPts val="0"/>
                </a:spcAft>
                <a:buNone/>
              </a:pPr>
              <a:r>
                <a:t/>
              </a:r>
              <a:endParaRPr/>
            </a:p>
          </p:txBody>
        </p:sp>
        <p:sp>
          <p:nvSpPr>
            <p:cNvPr id="229" name="Google Shape;229;p27"/>
            <p:cNvSpPr/>
            <p:nvPr/>
          </p:nvSpPr>
          <p:spPr>
            <a:xfrm>
              <a:off x="6630100" y="3474125"/>
              <a:ext cx="140375" cy="71975"/>
            </a:xfrm>
            <a:custGeom>
              <a:rect b="b" l="l" r="r" t="t"/>
              <a:pathLst>
                <a:path extrusionOk="0" h="2879" w="5615">
                  <a:moveTo>
                    <a:pt x="1972" y="0"/>
                  </a:moveTo>
                  <a:cubicBezTo>
                    <a:pt x="1085" y="510"/>
                    <a:pt x="415" y="1331"/>
                    <a:pt x="95" y="2303"/>
                  </a:cubicBezTo>
                  <a:cubicBezTo>
                    <a:pt x="0" y="2586"/>
                    <a:pt x="208" y="2878"/>
                    <a:pt x="510" y="2878"/>
                  </a:cubicBezTo>
                  <a:lnTo>
                    <a:pt x="2086" y="2878"/>
                  </a:lnTo>
                  <a:cubicBezTo>
                    <a:pt x="3510" y="2878"/>
                    <a:pt x="4841" y="2152"/>
                    <a:pt x="5615" y="953"/>
                  </a:cubicBezTo>
                  <a:lnTo>
                    <a:pt x="1972" y="0"/>
                  </a:lnTo>
                  <a:close/>
                </a:path>
              </a:pathLst>
            </a:custGeom>
            <a:solidFill>
              <a:srgbClr val="BF9000"/>
            </a:solidFill>
            <a:ln>
              <a:noFill/>
            </a:ln>
          </p:spPr>
          <p:txBody>
            <a:bodyPr anchorCtr="0" anchor="ctr" bIns="232200" lIns="232200" spcFirstLastPara="1" rIns="232200" wrap="square" tIns="232200">
              <a:noAutofit/>
            </a:bodyPr>
            <a:lstStyle/>
            <a:p>
              <a:pPr indent="0" lvl="0" marL="0" rtl="0" algn="l">
                <a:spcBef>
                  <a:spcPts val="0"/>
                </a:spcBef>
                <a:spcAft>
                  <a:spcPts val="0"/>
                </a:spcAft>
                <a:buNone/>
              </a:pPr>
              <a:r>
                <a:t/>
              </a:r>
              <a:endParaRPr/>
            </a:p>
          </p:txBody>
        </p:sp>
        <p:sp>
          <p:nvSpPr>
            <p:cNvPr id="230" name="Google Shape;230;p27"/>
            <p:cNvSpPr/>
            <p:nvPr/>
          </p:nvSpPr>
          <p:spPr>
            <a:xfrm>
              <a:off x="6501300" y="3309225"/>
              <a:ext cx="280275" cy="193700"/>
            </a:xfrm>
            <a:custGeom>
              <a:rect b="b" l="l" r="r" t="t"/>
              <a:pathLst>
                <a:path extrusionOk="0" h="7748" w="11211">
                  <a:moveTo>
                    <a:pt x="417" y="0"/>
                  </a:moveTo>
                  <a:cubicBezTo>
                    <a:pt x="180" y="0"/>
                    <a:pt x="0" y="195"/>
                    <a:pt x="0" y="425"/>
                  </a:cubicBezTo>
                  <a:lnTo>
                    <a:pt x="0" y="2152"/>
                  </a:lnTo>
                  <a:cubicBezTo>
                    <a:pt x="0" y="2812"/>
                    <a:pt x="368" y="3397"/>
                    <a:pt x="755" y="3869"/>
                  </a:cubicBezTo>
                  <a:cubicBezTo>
                    <a:pt x="368" y="4341"/>
                    <a:pt x="0" y="4935"/>
                    <a:pt x="0" y="5596"/>
                  </a:cubicBezTo>
                  <a:lnTo>
                    <a:pt x="0" y="7313"/>
                  </a:lnTo>
                  <a:cubicBezTo>
                    <a:pt x="0" y="7559"/>
                    <a:pt x="189" y="7747"/>
                    <a:pt x="434" y="7747"/>
                  </a:cubicBezTo>
                  <a:cubicBezTo>
                    <a:pt x="1699" y="7747"/>
                    <a:pt x="2897" y="6945"/>
                    <a:pt x="3322" y="5747"/>
                  </a:cubicBezTo>
                  <a:cubicBezTo>
                    <a:pt x="3520" y="5209"/>
                    <a:pt x="3661" y="5162"/>
                    <a:pt x="3671" y="5162"/>
                  </a:cubicBezTo>
                  <a:cubicBezTo>
                    <a:pt x="3678" y="5159"/>
                    <a:pt x="3686" y="5158"/>
                    <a:pt x="3696" y="5158"/>
                  </a:cubicBezTo>
                  <a:cubicBezTo>
                    <a:pt x="3858" y="5158"/>
                    <a:pt x="4323" y="5527"/>
                    <a:pt x="4662" y="5804"/>
                  </a:cubicBezTo>
                  <a:cubicBezTo>
                    <a:pt x="5633" y="6577"/>
                    <a:pt x="7087" y="7738"/>
                    <a:pt x="9304" y="7738"/>
                  </a:cubicBezTo>
                  <a:cubicBezTo>
                    <a:pt x="9946" y="7738"/>
                    <a:pt x="10587" y="7644"/>
                    <a:pt x="11210" y="7464"/>
                  </a:cubicBezTo>
                  <a:lnTo>
                    <a:pt x="11201" y="3869"/>
                  </a:lnTo>
                  <a:lnTo>
                    <a:pt x="11191" y="274"/>
                  </a:lnTo>
                  <a:cubicBezTo>
                    <a:pt x="10578" y="95"/>
                    <a:pt x="9946" y="0"/>
                    <a:pt x="9304" y="0"/>
                  </a:cubicBezTo>
                  <a:cubicBezTo>
                    <a:pt x="7058" y="0"/>
                    <a:pt x="5605" y="1180"/>
                    <a:pt x="4652" y="1963"/>
                  </a:cubicBezTo>
                  <a:cubicBezTo>
                    <a:pt x="4327" y="2225"/>
                    <a:pt x="3847" y="2607"/>
                    <a:pt x="3690" y="2607"/>
                  </a:cubicBezTo>
                  <a:cubicBezTo>
                    <a:pt x="3683" y="2607"/>
                    <a:pt x="3677" y="2606"/>
                    <a:pt x="3671" y="2605"/>
                  </a:cubicBezTo>
                  <a:cubicBezTo>
                    <a:pt x="3671" y="2595"/>
                    <a:pt x="3520" y="2548"/>
                    <a:pt x="3322" y="1991"/>
                  </a:cubicBezTo>
                  <a:cubicBezTo>
                    <a:pt x="2897" y="793"/>
                    <a:pt x="1699" y="0"/>
                    <a:pt x="434" y="0"/>
                  </a:cubicBezTo>
                  <a:cubicBezTo>
                    <a:pt x="429" y="0"/>
                    <a:pt x="423" y="0"/>
                    <a:pt x="417" y="0"/>
                  </a:cubicBezTo>
                  <a:close/>
                </a:path>
              </a:pathLst>
            </a:custGeom>
            <a:solidFill>
              <a:srgbClr val="FECB5E"/>
            </a:solidFill>
            <a:ln>
              <a:noFill/>
            </a:ln>
          </p:spPr>
          <p:txBody>
            <a:bodyPr anchorCtr="0" anchor="ctr" bIns="232200" lIns="232200" spcFirstLastPara="1" rIns="232200" wrap="square" tIns="232200">
              <a:noAutofit/>
            </a:bodyPr>
            <a:lstStyle/>
            <a:p>
              <a:pPr indent="0" lvl="0" marL="0" rtl="0" algn="l">
                <a:spcBef>
                  <a:spcPts val="0"/>
                </a:spcBef>
                <a:spcAft>
                  <a:spcPts val="0"/>
                </a:spcAft>
                <a:buNone/>
              </a:pPr>
              <a:r>
                <a:t/>
              </a:r>
              <a:endParaRPr/>
            </a:p>
          </p:txBody>
        </p:sp>
        <p:sp>
          <p:nvSpPr>
            <p:cNvPr id="231" name="Google Shape;231;p27"/>
            <p:cNvSpPr/>
            <p:nvPr/>
          </p:nvSpPr>
          <p:spPr>
            <a:xfrm>
              <a:off x="6501050" y="3405950"/>
              <a:ext cx="280275" cy="96975"/>
            </a:xfrm>
            <a:custGeom>
              <a:rect b="b" l="l" r="r" t="t"/>
              <a:pathLst>
                <a:path extrusionOk="0" h="3879" w="11211">
                  <a:moveTo>
                    <a:pt x="756" y="0"/>
                  </a:moveTo>
                  <a:cubicBezTo>
                    <a:pt x="369" y="472"/>
                    <a:pt x="10" y="1057"/>
                    <a:pt x="10" y="1717"/>
                  </a:cubicBezTo>
                  <a:lnTo>
                    <a:pt x="10" y="3444"/>
                  </a:lnTo>
                  <a:cubicBezTo>
                    <a:pt x="1" y="3690"/>
                    <a:pt x="199" y="3878"/>
                    <a:pt x="435" y="3878"/>
                  </a:cubicBezTo>
                  <a:cubicBezTo>
                    <a:pt x="1699" y="3878"/>
                    <a:pt x="2907" y="3076"/>
                    <a:pt x="3322" y="1878"/>
                  </a:cubicBezTo>
                  <a:cubicBezTo>
                    <a:pt x="3520" y="1340"/>
                    <a:pt x="3662" y="1293"/>
                    <a:pt x="3671" y="1293"/>
                  </a:cubicBezTo>
                  <a:cubicBezTo>
                    <a:pt x="3679" y="1290"/>
                    <a:pt x="3688" y="1289"/>
                    <a:pt x="3698" y="1289"/>
                  </a:cubicBezTo>
                  <a:cubicBezTo>
                    <a:pt x="3867" y="1289"/>
                    <a:pt x="4324" y="1658"/>
                    <a:pt x="4672" y="1935"/>
                  </a:cubicBezTo>
                  <a:cubicBezTo>
                    <a:pt x="5634" y="2708"/>
                    <a:pt x="7087" y="3869"/>
                    <a:pt x="9314" y="3869"/>
                  </a:cubicBezTo>
                  <a:cubicBezTo>
                    <a:pt x="9956" y="3869"/>
                    <a:pt x="10597" y="3775"/>
                    <a:pt x="11211" y="3595"/>
                  </a:cubicBezTo>
                  <a:lnTo>
                    <a:pt x="11201" y="0"/>
                  </a:lnTo>
                  <a:close/>
                </a:path>
              </a:pathLst>
            </a:custGeom>
            <a:solidFill>
              <a:srgbClr val="E3B013"/>
            </a:solidFill>
            <a:ln>
              <a:noFill/>
            </a:ln>
          </p:spPr>
          <p:txBody>
            <a:bodyPr anchorCtr="0" anchor="ctr" bIns="232200" lIns="232200" spcFirstLastPara="1" rIns="232200" wrap="square" tIns="232200">
              <a:noAutofit/>
            </a:bodyPr>
            <a:lstStyle/>
            <a:p>
              <a:pPr indent="0" lvl="0" marL="0" rtl="0" algn="l">
                <a:spcBef>
                  <a:spcPts val="0"/>
                </a:spcBef>
                <a:spcAft>
                  <a:spcPts val="0"/>
                </a:spcAft>
                <a:buNone/>
              </a:pPr>
              <a:r>
                <a:t/>
              </a:r>
              <a:endParaRPr/>
            </a:p>
          </p:txBody>
        </p:sp>
        <p:sp>
          <p:nvSpPr>
            <p:cNvPr id="232" name="Google Shape;232;p27"/>
            <p:cNvSpPr/>
            <p:nvPr/>
          </p:nvSpPr>
          <p:spPr>
            <a:xfrm>
              <a:off x="6739325" y="3316075"/>
              <a:ext cx="129525" cy="180000"/>
            </a:xfrm>
            <a:custGeom>
              <a:rect b="b" l="l" r="r" t="t"/>
              <a:pathLst>
                <a:path extrusionOk="0" h="7200" w="5181">
                  <a:moveTo>
                    <a:pt x="1661" y="0"/>
                  </a:moveTo>
                  <a:cubicBezTo>
                    <a:pt x="604" y="896"/>
                    <a:pt x="0" y="2208"/>
                    <a:pt x="0" y="3595"/>
                  </a:cubicBezTo>
                  <a:cubicBezTo>
                    <a:pt x="10" y="4982"/>
                    <a:pt x="623" y="6303"/>
                    <a:pt x="1680" y="7200"/>
                  </a:cubicBezTo>
                  <a:cubicBezTo>
                    <a:pt x="2001" y="7096"/>
                    <a:pt x="2321" y="6973"/>
                    <a:pt x="2623" y="6822"/>
                  </a:cubicBezTo>
                  <a:cubicBezTo>
                    <a:pt x="3774" y="6247"/>
                    <a:pt x="4765" y="5256"/>
                    <a:pt x="5152" y="3699"/>
                  </a:cubicBezTo>
                  <a:cubicBezTo>
                    <a:pt x="5180" y="3633"/>
                    <a:pt x="5180" y="3557"/>
                    <a:pt x="5152" y="3491"/>
                  </a:cubicBezTo>
                  <a:cubicBezTo>
                    <a:pt x="4765" y="1925"/>
                    <a:pt x="3774" y="944"/>
                    <a:pt x="2604" y="368"/>
                  </a:cubicBezTo>
                  <a:cubicBezTo>
                    <a:pt x="2302" y="217"/>
                    <a:pt x="1991" y="94"/>
                    <a:pt x="1661" y="0"/>
                  </a:cubicBezTo>
                  <a:close/>
                </a:path>
              </a:pathLst>
            </a:custGeom>
            <a:solidFill>
              <a:srgbClr val="FECB5E">
                <a:alpha val="85100"/>
              </a:srgbClr>
            </a:solidFill>
            <a:ln>
              <a:noFill/>
            </a:ln>
          </p:spPr>
          <p:txBody>
            <a:bodyPr anchorCtr="0" anchor="ctr" bIns="232200" lIns="232200" spcFirstLastPara="1" rIns="232200" wrap="square" tIns="232200">
              <a:noAutofit/>
            </a:bodyPr>
            <a:lstStyle/>
            <a:p>
              <a:pPr indent="0" lvl="0" marL="0" rtl="0" algn="l">
                <a:spcBef>
                  <a:spcPts val="0"/>
                </a:spcBef>
                <a:spcAft>
                  <a:spcPts val="0"/>
                </a:spcAft>
                <a:buNone/>
              </a:pPr>
              <a:r>
                <a:t/>
              </a:r>
              <a:endParaRPr/>
            </a:p>
          </p:txBody>
        </p:sp>
        <p:sp>
          <p:nvSpPr>
            <p:cNvPr id="233" name="Google Shape;233;p27"/>
            <p:cNvSpPr/>
            <p:nvPr/>
          </p:nvSpPr>
          <p:spPr>
            <a:xfrm>
              <a:off x="6739550" y="3405950"/>
              <a:ext cx="129300" cy="90125"/>
            </a:xfrm>
            <a:custGeom>
              <a:rect b="b" l="l" r="r" t="t"/>
              <a:pathLst>
                <a:path extrusionOk="0" h="3605" w="5172">
                  <a:moveTo>
                    <a:pt x="1" y="0"/>
                  </a:moveTo>
                  <a:cubicBezTo>
                    <a:pt x="10" y="1387"/>
                    <a:pt x="623" y="2699"/>
                    <a:pt x="1680" y="3605"/>
                  </a:cubicBezTo>
                  <a:cubicBezTo>
                    <a:pt x="2001" y="3501"/>
                    <a:pt x="2312" y="3378"/>
                    <a:pt x="2624" y="3227"/>
                  </a:cubicBezTo>
                  <a:cubicBezTo>
                    <a:pt x="3775" y="2652"/>
                    <a:pt x="4766" y="1661"/>
                    <a:pt x="5153" y="104"/>
                  </a:cubicBezTo>
                  <a:cubicBezTo>
                    <a:pt x="5162" y="76"/>
                    <a:pt x="5171" y="38"/>
                    <a:pt x="5171" y="0"/>
                  </a:cubicBezTo>
                  <a:close/>
                </a:path>
              </a:pathLst>
            </a:custGeom>
            <a:solidFill>
              <a:srgbClr val="F1C232"/>
            </a:solidFill>
            <a:ln>
              <a:noFill/>
            </a:ln>
          </p:spPr>
          <p:txBody>
            <a:bodyPr anchorCtr="0" anchor="ctr" bIns="232200" lIns="232200" spcFirstLastPara="1" rIns="232200" wrap="square" tIns="232200">
              <a:noAutofit/>
            </a:bodyPr>
            <a:lstStyle/>
            <a:p>
              <a:pPr indent="0" lvl="0" marL="0" rtl="0" algn="l">
                <a:spcBef>
                  <a:spcPts val="0"/>
                </a:spcBef>
                <a:spcAft>
                  <a:spcPts val="0"/>
                </a:spcAft>
                <a:buNone/>
              </a:pPr>
              <a:r>
                <a:t/>
              </a:r>
              <a:endParaRPr/>
            </a:p>
          </p:txBody>
        </p:sp>
        <p:sp>
          <p:nvSpPr>
            <p:cNvPr id="234" name="Google Shape;234;p27"/>
            <p:cNvSpPr/>
            <p:nvPr/>
          </p:nvSpPr>
          <p:spPr>
            <a:xfrm>
              <a:off x="6782475" y="3373625"/>
              <a:ext cx="21500" cy="21725"/>
            </a:xfrm>
            <a:custGeom>
              <a:rect b="b" l="l" r="r" t="t"/>
              <a:pathLst>
                <a:path extrusionOk="0" h="869" w="860">
                  <a:moveTo>
                    <a:pt x="435" y="0"/>
                  </a:moveTo>
                  <a:cubicBezTo>
                    <a:pt x="199" y="0"/>
                    <a:pt x="1" y="199"/>
                    <a:pt x="1" y="434"/>
                  </a:cubicBezTo>
                  <a:cubicBezTo>
                    <a:pt x="1" y="670"/>
                    <a:pt x="199" y="869"/>
                    <a:pt x="435" y="869"/>
                  </a:cubicBezTo>
                  <a:cubicBezTo>
                    <a:pt x="671" y="869"/>
                    <a:pt x="860" y="670"/>
                    <a:pt x="860" y="434"/>
                  </a:cubicBezTo>
                  <a:cubicBezTo>
                    <a:pt x="860" y="199"/>
                    <a:pt x="671" y="0"/>
                    <a:pt x="435" y="0"/>
                  </a:cubicBezTo>
                  <a:close/>
                </a:path>
              </a:pathLst>
            </a:custGeom>
            <a:solidFill>
              <a:srgbClr val="8A372C"/>
            </a:solidFill>
            <a:ln>
              <a:noFill/>
            </a:ln>
          </p:spPr>
          <p:txBody>
            <a:bodyPr anchorCtr="0" anchor="ctr" bIns="232200" lIns="232200" spcFirstLastPara="1" rIns="232200" wrap="square" tIns="232200">
              <a:noAutofit/>
            </a:bodyPr>
            <a:lstStyle/>
            <a:p>
              <a:pPr indent="0" lvl="0" marL="0" rtl="0" algn="l">
                <a:spcBef>
                  <a:spcPts val="0"/>
                </a:spcBef>
                <a:spcAft>
                  <a:spcPts val="0"/>
                </a:spcAft>
                <a:buNone/>
              </a:pPr>
              <a:r>
                <a:t/>
              </a:r>
              <a:endParaRPr/>
            </a:p>
          </p:txBody>
        </p:sp>
      </p:grpSp>
      <p:sp>
        <p:nvSpPr>
          <p:cNvPr id="235" name="Google Shape;235;p27"/>
          <p:cNvSpPr txBox="1"/>
          <p:nvPr/>
        </p:nvSpPr>
        <p:spPr>
          <a:xfrm flipH="1">
            <a:off x="1122876" y="15264446"/>
            <a:ext cx="1909800" cy="676800"/>
          </a:xfrm>
          <a:prstGeom prst="rect">
            <a:avLst/>
          </a:prstGeom>
          <a:noFill/>
          <a:ln>
            <a:noFill/>
          </a:ln>
        </p:spPr>
        <p:txBody>
          <a:bodyPr anchorCtr="0" anchor="t" bIns="232200" lIns="232200" spcFirstLastPara="1" rIns="464450" wrap="square" tIns="232200">
            <a:noAutofit/>
          </a:bodyPr>
          <a:lstStyle/>
          <a:p>
            <a:pPr indent="0" lvl="0" marL="0" marR="0" rtl="0" algn="l">
              <a:spcBef>
                <a:spcPts val="0"/>
              </a:spcBef>
              <a:spcAft>
                <a:spcPts val="0"/>
              </a:spcAft>
              <a:buNone/>
            </a:pPr>
            <a:r>
              <a:rPr lang="en" sz="3000">
                <a:latin typeface="Times New Roman"/>
                <a:ea typeface="Times New Roman"/>
                <a:cs typeface="Times New Roman"/>
                <a:sym typeface="Times New Roman"/>
              </a:rPr>
              <a:t>Dairy</a:t>
            </a:r>
            <a:endParaRPr sz="3000">
              <a:latin typeface="Times New Roman"/>
              <a:ea typeface="Times New Roman"/>
              <a:cs typeface="Times New Roman"/>
              <a:sym typeface="Times New Roman"/>
            </a:endParaRPr>
          </a:p>
        </p:txBody>
      </p:sp>
      <p:sp>
        <p:nvSpPr>
          <p:cNvPr id="236" name="Google Shape;236;p27"/>
          <p:cNvSpPr txBox="1"/>
          <p:nvPr/>
        </p:nvSpPr>
        <p:spPr>
          <a:xfrm flipH="1">
            <a:off x="1122810" y="16094470"/>
            <a:ext cx="1799400" cy="676800"/>
          </a:xfrm>
          <a:prstGeom prst="rect">
            <a:avLst/>
          </a:prstGeom>
          <a:noFill/>
          <a:ln>
            <a:noFill/>
          </a:ln>
        </p:spPr>
        <p:txBody>
          <a:bodyPr anchorCtr="0" anchor="t" bIns="232200" lIns="232200" spcFirstLastPara="1" rIns="464450" wrap="square" tIns="232200">
            <a:noAutofit/>
          </a:bodyPr>
          <a:lstStyle/>
          <a:p>
            <a:pPr indent="0" lvl="0" marL="0" marR="0" rtl="0" algn="l">
              <a:spcBef>
                <a:spcPts val="0"/>
              </a:spcBef>
              <a:spcAft>
                <a:spcPts val="0"/>
              </a:spcAft>
              <a:buNone/>
            </a:pPr>
            <a:r>
              <a:rPr lang="en" sz="3000">
                <a:latin typeface="Times New Roman"/>
                <a:ea typeface="Times New Roman"/>
                <a:cs typeface="Times New Roman"/>
                <a:sym typeface="Times New Roman"/>
              </a:rPr>
              <a:t>Milk</a:t>
            </a:r>
            <a:endParaRPr sz="3000">
              <a:latin typeface="Times New Roman"/>
              <a:ea typeface="Times New Roman"/>
              <a:cs typeface="Times New Roman"/>
              <a:sym typeface="Times New Roman"/>
            </a:endParaRPr>
          </a:p>
        </p:txBody>
      </p:sp>
      <p:sp>
        <p:nvSpPr>
          <p:cNvPr id="237" name="Google Shape;237;p27"/>
          <p:cNvSpPr txBox="1"/>
          <p:nvPr/>
        </p:nvSpPr>
        <p:spPr>
          <a:xfrm flipH="1">
            <a:off x="1122810" y="16771191"/>
            <a:ext cx="1799400" cy="676800"/>
          </a:xfrm>
          <a:prstGeom prst="rect">
            <a:avLst/>
          </a:prstGeom>
          <a:noFill/>
          <a:ln>
            <a:noFill/>
          </a:ln>
        </p:spPr>
        <p:txBody>
          <a:bodyPr anchorCtr="0" anchor="t" bIns="232200" lIns="232200" spcFirstLastPara="1" rIns="464450" wrap="square" tIns="232200">
            <a:noAutofit/>
          </a:bodyPr>
          <a:lstStyle/>
          <a:p>
            <a:pPr indent="0" lvl="0" marL="0" marR="0" rtl="0" algn="l">
              <a:spcBef>
                <a:spcPts val="0"/>
              </a:spcBef>
              <a:spcAft>
                <a:spcPts val="0"/>
              </a:spcAft>
              <a:buNone/>
            </a:pPr>
            <a:r>
              <a:rPr lang="en" sz="3000">
                <a:latin typeface="Times New Roman"/>
                <a:ea typeface="Times New Roman"/>
                <a:cs typeface="Times New Roman"/>
                <a:sym typeface="Times New Roman"/>
              </a:rPr>
              <a:t>Fish</a:t>
            </a:r>
            <a:endParaRPr sz="3000">
              <a:latin typeface="Times New Roman"/>
              <a:ea typeface="Times New Roman"/>
              <a:cs typeface="Times New Roman"/>
              <a:sym typeface="Times New Roman"/>
            </a:endParaRPr>
          </a:p>
        </p:txBody>
      </p:sp>
      <p:sp>
        <p:nvSpPr>
          <p:cNvPr id="238" name="Google Shape;238;p27"/>
          <p:cNvSpPr/>
          <p:nvPr/>
        </p:nvSpPr>
        <p:spPr>
          <a:xfrm>
            <a:off x="4746294" y="14640334"/>
            <a:ext cx="468600" cy="433500"/>
          </a:xfrm>
          <a:prstGeom prst="rect">
            <a:avLst/>
          </a:prstGeom>
          <a:solidFill>
            <a:srgbClr val="45818E"/>
          </a:solidFill>
          <a:ln cap="flat" cmpd="sng" w="9525">
            <a:solidFill>
              <a:srgbClr val="999999"/>
            </a:solidFill>
            <a:prstDash val="solid"/>
            <a:round/>
            <a:headEnd len="sm" w="sm" type="none"/>
            <a:tailEnd len="sm" w="sm" type="none"/>
          </a:ln>
        </p:spPr>
        <p:txBody>
          <a:bodyPr anchorCtr="0" anchor="ctr" bIns="242350" lIns="242350" spcFirstLastPara="1" rIns="242350" wrap="square" tIns="242350">
            <a:noAutofit/>
          </a:bodyPr>
          <a:lstStyle/>
          <a:p>
            <a:pPr indent="0" lvl="0" marL="0" rtl="0" algn="l">
              <a:spcBef>
                <a:spcPts val="0"/>
              </a:spcBef>
              <a:spcAft>
                <a:spcPts val="0"/>
              </a:spcAft>
              <a:buNone/>
            </a:pPr>
            <a:r>
              <a:t/>
            </a:r>
            <a:endParaRPr sz="1500">
              <a:solidFill>
                <a:srgbClr val="E69138"/>
              </a:solidFill>
            </a:endParaRPr>
          </a:p>
        </p:txBody>
      </p:sp>
      <p:sp>
        <p:nvSpPr>
          <p:cNvPr id="239" name="Google Shape;239;p27"/>
          <p:cNvSpPr txBox="1"/>
          <p:nvPr/>
        </p:nvSpPr>
        <p:spPr>
          <a:xfrm>
            <a:off x="5301906" y="14470874"/>
            <a:ext cx="8933400" cy="69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4300">
                <a:solidFill>
                  <a:srgbClr val="45818E"/>
                </a:solidFill>
                <a:latin typeface="Oswald"/>
                <a:ea typeface="Oswald"/>
                <a:cs typeface="Oswald"/>
                <a:sym typeface="Oswald"/>
              </a:rPr>
              <a:t>Daily Requirements </a:t>
            </a:r>
            <a:endParaRPr sz="4300">
              <a:solidFill>
                <a:srgbClr val="45818E"/>
              </a:solidFill>
              <a:latin typeface="Oswald"/>
              <a:ea typeface="Oswald"/>
              <a:cs typeface="Oswald"/>
              <a:sym typeface="Oswald"/>
            </a:endParaRPr>
          </a:p>
        </p:txBody>
      </p:sp>
      <p:sp>
        <p:nvSpPr>
          <p:cNvPr id="240" name="Google Shape;240;p27"/>
          <p:cNvSpPr txBox="1"/>
          <p:nvPr/>
        </p:nvSpPr>
        <p:spPr>
          <a:xfrm>
            <a:off x="4414963" y="15102696"/>
            <a:ext cx="5174400" cy="2225400"/>
          </a:xfrm>
          <a:prstGeom prst="rect">
            <a:avLst/>
          </a:prstGeom>
          <a:noFill/>
          <a:ln>
            <a:noFill/>
          </a:ln>
        </p:spPr>
        <p:txBody>
          <a:bodyPr anchorCtr="0" anchor="t" bIns="232200" lIns="232200" spcFirstLastPara="1" rIns="232200" wrap="square" tIns="232200">
            <a:noAutofit/>
          </a:bodyPr>
          <a:lstStyle/>
          <a:p>
            <a:pPr indent="-762000" lvl="0" marL="1155700" rtl="0" algn="l">
              <a:spcBef>
                <a:spcPts val="0"/>
              </a:spcBef>
              <a:spcAft>
                <a:spcPts val="0"/>
              </a:spcAft>
              <a:buSzPts val="3000"/>
              <a:buFont typeface="Times New Roman"/>
              <a:buChar char="-"/>
            </a:pPr>
            <a:r>
              <a:rPr lang="en" sz="3000">
                <a:latin typeface="Times New Roman"/>
                <a:ea typeface="Times New Roman"/>
                <a:cs typeface="Times New Roman"/>
                <a:sym typeface="Times New Roman"/>
              </a:rPr>
              <a:t>Infants and adults: 12.5-25 mmol/day</a:t>
            </a:r>
            <a:endParaRPr sz="3000">
              <a:latin typeface="Times New Roman"/>
              <a:ea typeface="Times New Roman"/>
              <a:cs typeface="Times New Roman"/>
              <a:sym typeface="Times New Roman"/>
            </a:endParaRPr>
          </a:p>
          <a:p>
            <a:pPr indent="-762000" lvl="0" marL="1155700" rtl="0" algn="l">
              <a:spcBef>
                <a:spcPts val="0"/>
              </a:spcBef>
              <a:spcAft>
                <a:spcPts val="0"/>
              </a:spcAft>
              <a:buSzPts val="3000"/>
              <a:buFont typeface="Times New Roman"/>
              <a:buChar char="-"/>
            </a:pPr>
            <a:r>
              <a:rPr lang="en" sz="3000">
                <a:latin typeface="Times New Roman"/>
                <a:ea typeface="Times New Roman"/>
                <a:cs typeface="Times New Roman"/>
                <a:sym typeface="Times New Roman"/>
              </a:rPr>
              <a:t>Pregnancy, lactation and after menopause: 25-35 mmol/day</a:t>
            </a:r>
            <a:endParaRPr sz="3000">
              <a:latin typeface="Times New Roman"/>
              <a:ea typeface="Times New Roman"/>
              <a:cs typeface="Times New Roman"/>
              <a:sym typeface="Times New Roman"/>
            </a:endParaRPr>
          </a:p>
        </p:txBody>
      </p:sp>
      <p:sp>
        <p:nvSpPr>
          <p:cNvPr id="241" name="Google Shape;241;p27"/>
          <p:cNvSpPr/>
          <p:nvPr/>
        </p:nvSpPr>
        <p:spPr>
          <a:xfrm>
            <a:off x="9882579" y="14640334"/>
            <a:ext cx="468600" cy="433500"/>
          </a:xfrm>
          <a:prstGeom prst="rect">
            <a:avLst/>
          </a:prstGeom>
          <a:solidFill>
            <a:srgbClr val="45818E"/>
          </a:solidFill>
          <a:ln cap="flat" cmpd="sng" w="9525">
            <a:solidFill>
              <a:srgbClr val="999999"/>
            </a:solidFill>
            <a:prstDash val="solid"/>
            <a:round/>
            <a:headEnd len="sm" w="sm" type="none"/>
            <a:tailEnd len="sm" w="sm" type="none"/>
          </a:ln>
        </p:spPr>
        <p:txBody>
          <a:bodyPr anchorCtr="0" anchor="ctr" bIns="242350" lIns="242350" spcFirstLastPara="1" rIns="242350" wrap="square" tIns="242350">
            <a:noAutofit/>
          </a:bodyPr>
          <a:lstStyle/>
          <a:p>
            <a:pPr indent="0" lvl="0" marL="0" rtl="0" algn="l">
              <a:spcBef>
                <a:spcPts val="0"/>
              </a:spcBef>
              <a:spcAft>
                <a:spcPts val="0"/>
              </a:spcAft>
              <a:buNone/>
            </a:pPr>
            <a:r>
              <a:t/>
            </a:r>
            <a:endParaRPr sz="1500">
              <a:solidFill>
                <a:srgbClr val="E69138"/>
              </a:solidFill>
            </a:endParaRPr>
          </a:p>
        </p:txBody>
      </p:sp>
      <p:sp>
        <p:nvSpPr>
          <p:cNvPr id="242" name="Google Shape;242;p27"/>
          <p:cNvSpPr txBox="1"/>
          <p:nvPr/>
        </p:nvSpPr>
        <p:spPr>
          <a:xfrm>
            <a:off x="10373373" y="14411590"/>
            <a:ext cx="2899500" cy="69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4300">
                <a:solidFill>
                  <a:srgbClr val="45818E"/>
                </a:solidFill>
                <a:latin typeface="Oswald"/>
                <a:ea typeface="Oswald"/>
                <a:cs typeface="Oswald"/>
                <a:sym typeface="Oswald"/>
              </a:rPr>
              <a:t>Absorption</a:t>
            </a:r>
            <a:endParaRPr sz="4300">
              <a:solidFill>
                <a:srgbClr val="45818E"/>
              </a:solidFill>
              <a:latin typeface="Oswald"/>
              <a:ea typeface="Oswald"/>
              <a:cs typeface="Oswald"/>
              <a:sym typeface="Oswald"/>
            </a:endParaRPr>
          </a:p>
        </p:txBody>
      </p:sp>
      <p:sp>
        <p:nvSpPr>
          <p:cNvPr id="243" name="Google Shape;243;p27"/>
          <p:cNvSpPr txBox="1"/>
          <p:nvPr/>
        </p:nvSpPr>
        <p:spPr>
          <a:xfrm>
            <a:off x="8970928" y="15073927"/>
            <a:ext cx="5264400" cy="2225400"/>
          </a:xfrm>
          <a:prstGeom prst="rect">
            <a:avLst/>
          </a:prstGeom>
          <a:noFill/>
          <a:ln>
            <a:noFill/>
          </a:ln>
        </p:spPr>
        <p:txBody>
          <a:bodyPr anchorCtr="0" anchor="t" bIns="232200" lIns="232200" spcFirstLastPara="1" rIns="232200" wrap="square" tIns="232200">
            <a:noAutofit/>
          </a:bodyPr>
          <a:lstStyle/>
          <a:p>
            <a:pPr indent="-762000" lvl="0" marL="1155700" rtl="0" algn="l">
              <a:spcBef>
                <a:spcPts val="0"/>
              </a:spcBef>
              <a:spcAft>
                <a:spcPts val="0"/>
              </a:spcAft>
              <a:buSzPts val="3000"/>
              <a:buFont typeface="Times New Roman"/>
              <a:buChar char="-"/>
            </a:pPr>
            <a:r>
              <a:rPr lang="en" sz="3000">
                <a:latin typeface="Times New Roman"/>
                <a:ea typeface="Times New Roman"/>
                <a:cs typeface="Times New Roman"/>
                <a:sym typeface="Times New Roman"/>
              </a:rPr>
              <a:t>Duodenum: active transport</a:t>
            </a:r>
            <a:endParaRPr sz="3000">
              <a:latin typeface="Times New Roman"/>
              <a:ea typeface="Times New Roman"/>
              <a:cs typeface="Times New Roman"/>
              <a:sym typeface="Times New Roman"/>
            </a:endParaRPr>
          </a:p>
          <a:p>
            <a:pPr indent="-762000" lvl="0" marL="1155700" rtl="0" algn="l">
              <a:spcBef>
                <a:spcPts val="0"/>
              </a:spcBef>
              <a:spcAft>
                <a:spcPts val="0"/>
              </a:spcAft>
              <a:buSzPts val="3000"/>
              <a:buFont typeface="Times New Roman"/>
              <a:buChar char="-"/>
            </a:pPr>
            <a:r>
              <a:rPr lang="en" sz="3000">
                <a:latin typeface="Times New Roman"/>
                <a:ea typeface="Times New Roman"/>
                <a:cs typeface="Times New Roman"/>
                <a:sym typeface="Times New Roman"/>
              </a:rPr>
              <a:t>small intestine: concentration gradient</a:t>
            </a:r>
            <a:endParaRPr sz="3000">
              <a:latin typeface="Times New Roman"/>
              <a:ea typeface="Times New Roman"/>
              <a:cs typeface="Times New Roman"/>
              <a:sym typeface="Times New Roman"/>
            </a:endParaRPr>
          </a:p>
        </p:txBody>
      </p:sp>
      <p:sp>
        <p:nvSpPr>
          <p:cNvPr id="244" name="Google Shape;244;p27"/>
          <p:cNvSpPr txBox="1"/>
          <p:nvPr/>
        </p:nvSpPr>
        <p:spPr>
          <a:xfrm>
            <a:off x="10810950" y="5336478"/>
            <a:ext cx="3242400" cy="699600"/>
          </a:xfrm>
          <a:prstGeom prst="rect">
            <a:avLst/>
          </a:prstGeom>
          <a:noFill/>
          <a:ln>
            <a:noFill/>
          </a:ln>
        </p:spPr>
        <p:txBody>
          <a:bodyPr anchorCtr="0" anchor="t" bIns="242350" lIns="242350" spcFirstLastPara="1" rIns="242350" wrap="square" tIns="242350">
            <a:noAutofit/>
          </a:bodyPr>
          <a:lstStyle/>
          <a:p>
            <a:pPr indent="0" lvl="0" marL="0" rtl="0" algn="l">
              <a:spcBef>
                <a:spcPts val="0"/>
              </a:spcBef>
              <a:spcAft>
                <a:spcPts val="0"/>
              </a:spcAft>
              <a:buNone/>
            </a:pPr>
            <a:r>
              <a:rPr b="1" lang="en" sz="2800">
                <a:highlight>
                  <a:srgbClr val="FFFFFF"/>
                </a:highlight>
                <a:latin typeface="Merriweather"/>
                <a:ea typeface="Merriweather"/>
                <a:cs typeface="Merriweather"/>
                <a:sym typeface="Merriweather"/>
              </a:rPr>
              <a:t>Figure 8-1</a:t>
            </a:r>
            <a:endParaRPr b="1" sz="2800">
              <a:highlight>
                <a:srgbClr val="FFFFFF"/>
              </a:highlight>
              <a:latin typeface="Merriweather"/>
              <a:ea typeface="Merriweather"/>
              <a:cs typeface="Merriweather"/>
              <a:sym typeface="Merriweather"/>
            </a:endParaRPr>
          </a:p>
        </p:txBody>
      </p:sp>
      <p:sp>
        <p:nvSpPr>
          <p:cNvPr id="245" name="Google Shape;245;p27"/>
          <p:cNvSpPr/>
          <p:nvPr/>
        </p:nvSpPr>
        <p:spPr>
          <a:xfrm>
            <a:off x="528142" y="18261005"/>
            <a:ext cx="13585800" cy="433500"/>
          </a:xfrm>
          <a:prstGeom prst="rect">
            <a:avLst/>
          </a:prstGeom>
          <a:solidFill>
            <a:srgbClr val="F1C232"/>
          </a:solidFill>
          <a:ln cap="flat" cmpd="sng" w="9525">
            <a:solidFill>
              <a:srgbClr val="A3A3A3"/>
            </a:solidFill>
            <a:prstDash val="solid"/>
            <a:round/>
            <a:headEnd len="sm" w="sm" type="none"/>
            <a:tailEnd len="sm" w="sm" type="none"/>
          </a:ln>
        </p:spPr>
        <p:txBody>
          <a:bodyPr anchorCtr="0" anchor="ctr" bIns="58225" lIns="58225" spcFirstLastPara="1" rIns="58225" wrap="square" tIns="58225">
            <a:noAutofit/>
          </a:bodyPr>
          <a:lstStyle/>
          <a:p>
            <a:pPr indent="0" lvl="0" marL="0" rtl="0" algn="l">
              <a:spcBef>
                <a:spcPts val="0"/>
              </a:spcBef>
              <a:spcAft>
                <a:spcPts val="0"/>
              </a:spcAft>
              <a:buClr>
                <a:schemeClr val="dk1"/>
              </a:buClr>
              <a:buSzPts val="1000"/>
              <a:buFont typeface="Arial"/>
              <a:buNone/>
            </a:pPr>
            <a:r>
              <a:rPr lang="en" sz="2500">
                <a:solidFill>
                  <a:schemeClr val="lt1"/>
                </a:solidFill>
                <a:latin typeface="Oswald"/>
                <a:ea typeface="Oswald"/>
                <a:cs typeface="Oswald"/>
                <a:sym typeface="Oswald"/>
              </a:rPr>
              <a:t>FOOTNOTES</a:t>
            </a:r>
            <a:endParaRPr sz="1500"/>
          </a:p>
        </p:txBody>
      </p:sp>
      <p:sp>
        <p:nvSpPr>
          <p:cNvPr id="246" name="Google Shape;246;p27"/>
          <p:cNvSpPr/>
          <p:nvPr/>
        </p:nvSpPr>
        <p:spPr>
          <a:xfrm>
            <a:off x="-16958" y="18261005"/>
            <a:ext cx="468600" cy="433500"/>
          </a:xfrm>
          <a:prstGeom prst="rect">
            <a:avLst/>
          </a:prstGeom>
          <a:solidFill>
            <a:srgbClr val="666666"/>
          </a:solidFill>
          <a:ln cap="flat" cmpd="sng" w="9525">
            <a:solidFill>
              <a:srgbClr val="A3A3A3"/>
            </a:solidFill>
            <a:prstDash val="solid"/>
            <a:round/>
            <a:headEnd len="sm" w="sm" type="none"/>
            <a:tailEnd len="sm" w="sm" type="none"/>
          </a:ln>
        </p:spPr>
        <p:txBody>
          <a:bodyPr anchorCtr="0" anchor="ctr" bIns="58225" lIns="58225" spcFirstLastPara="1" rIns="58225" wrap="square" tIns="58225">
            <a:noAutofit/>
          </a:bodyPr>
          <a:lstStyle/>
          <a:p>
            <a:pPr indent="0" lvl="0" marL="0" rtl="0" algn="l">
              <a:spcBef>
                <a:spcPts val="0"/>
              </a:spcBef>
              <a:spcAft>
                <a:spcPts val="0"/>
              </a:spcAft>
              <a:buNone/>
            </a:pPr>
            <a:r>
              <a:t/>
            </a:r>
            <a:endParaRPr/>
          </a:p>
        </p:txBody>
      </p:sp>
      <p:sp>
        <p:nvSpPr>
          <p:cNvPr id="247" name="Google Shape;247;p27"/>
          <p:cNvSpPr txBox="1"/>
          <p:nvPr/>
        </p:nvSpPr>
        <p:spPr>
          <a:xfrm>
            <a:off x="-46000" y="18610400"/>
            <a:ext cx="14097000" cy="799800"/>
          </a:xfrm>
          <a:prstGeom prst="rect">
            <a:avLst/>
          </a:prstGeom>
          <a:noFill/>
          <a:ln>
            <a:noFill/>
          </a:ln>
        </p:spPr>
        <p:txBody>
          <a:bodyPr anchorCtr="0" anchor="t" bIns="232200" lIns="232200" spcFirstLastPara="1" rIns="232200" wrap="square" tIns="232200">
            <a:noAutofit/>
          </a:bodyPr>
          <a:lstStyle/>
          <a:p>
            <a:pPr indent="0" lvl="0" marL="0" rtl="0" algn="l">
              <a:spcBef>
                <a:spcPts val="0"/>
              </a:spcBef>
              <a:spcAft>
                <a:spcPts val="0"/>
              </a:spcAft>
              <a:buNone/>
            </a:pPr>
            <a:r>
              <a:rPr lang="en" sz="1800">
                <a:latin typeface="Times New Roman"/>
                <a:ea typeface="Times New Roman"/>
                <a:cs typeface="Times New Roman"/>
                <a:sym typeface="Times New Roman"/>
              </a:rPr>
              <a:t>1. Symptoms of tetany appear at higher total calcium levels if the patient hyperventilates(decreased pCO2), thus increases plasma pH(becomes more alkaline). Thus decreasing hydrogen ions concentration, and increasing protein-bound calcium. Net result is decreased ionized calcium (the physiologically active form) leading to tetany.</a:t>
            </a:r>
            <a:endParaRPr sz="1800">
              <a:latin typeface="Times New Roman"/>
              <a:ea typeface="Times New Roman"/>
              <a:cs typeface="Times New Roman"/>
              <a:sym typeface="Times New Roman"/>
            </a:endParaRPr>
          </a:p>
        </p:txBody>
      </p:sp>
      <p:sp>
        <p:nvSpPr>
          <p:cNvPr id="248" name="Google Shape;248;p27"/>
          <p:cNvSpPr txBox="1"/>
          <p:nvPr/>
        </p:nvSpPr>
        <p:spPr>
          <a:xfrm>
            <a:off x="12397980" y="14507326"/>
            <a:ext cx="1909800" cy="699600"/>
          </a:xfrm>
          <a:prstGeom prst="rect">
            <a:avLst/>
          </a:prstGeom>
          <a:noFill/>
          <a:ln>
            <a:noFill/>
          </a:ln>
        </p:spPr>
        <p:txBody>
          <a:bodyPr anchorCtr="0" anchor="t" bIns="232200" lIns="232200" spcFirstLastPara="1" rIns="232200" wrap="square" tIns="232200">
            <a:noAutofit/>
          </a:bodyPr>
          <a:lstStyle/>
          <a:p>
            <a:pPr indent="0" lvl="0" marL="0" rtl="0" algn="l">
              <a:spcBef>
                <a:spcPts val="0"/>
              </a:spcBef>
              <a:spcAft>
                <a:spcPts val="0"/>
              </a:spcAft>
              <a:buNone/>
            </a:pPr>
            <a:r>
              <a:rPr lang="en" sz="2000">
                <a:solidFill>
                  <a:srgbClr val="B45F06"/>
                </a:solidFill>
                <a:latin typeface="Times New Roman"/>
                <a:ea typeface="Times New Roman"/>
                <a:cs typeface="Times New Roman"/>
                <a:sym typeface="Times New Roman"/>
              </a:rPr>
              <a:t>Poor abs.</a:t>
            </a:r>
            <a:endParaRPr sz="2000">
              <a:solidFill>
                <a:srgbClr val="B45F06"/>
              </a:solidFill>
              <a:latin typeface="Times New Roman"/>
              <a:ea typeface="Times New Roman"/>
              <a:cs typeface="Times New Roman"/>
              <a:sym typeface="Times New Roman"/>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2" name="Shape 252"/>
        <p:cNvGrpSpPr/>
        <p:nvPr/>
      </p:nvGrpSpPr>
      <p:grpSpPr>
        <a:xfrm>
          <a:off x="0" y="0"/>
          <a:ext cx="0" cy="0"/>
          <a:chOff x="0" y="0"/>
          <a:chExt cx="0" cy="0"/>
        </a:xfrm>
      </p:grpSpPr>
      <p:sp>
        <p:nvSpPr>
          <p:cNvPr id="253" name="Google Shape;253;p28"/>
          <p:cNvSpPr/>
          <p:nvPr/>
        </p:nvSpPr>
        <p:spPr>
          <a:xfrm>
            <a:off x="0" y="65367"/>
            <a:ext cx="11331600" cy="699600"/>
          </a:xfrm>
          <a:prstGeom prst="rect">
            <a:avLst/>
          </a:prstGeom>
          <a:solidFill>
            <a:srgbClr val="F1C232"/>
          </a:solidFill>
          <a:ln cap="flat" cmpd="sng" w="9525">
            <a:solidFill>
              <a:srgbClr val="A3A3A3"/>
            </a:solidFill>
            <a:prstDash val="solid"/>
            <a:round/>
            <a:headEnd len="sm" w="sm" type="none"/>
            <a:tailEnd len="sm" w="sm" type="none"/>
          </a:ln>
        </p:spPr>
        <p:txBody>
          <a:bodyPr anchorCtr="0" anchor="ctr" bIns="58225" lIns="58225" spcFirstLastPara="1" rIns="58225" wrap="square" tIns="58225">
            <a:noAutofit/>
          </a:bodyPr>
          <a:lstStyle/>
          <a:p>
            <a:pPr indent="0" lvl="0" marL="0" rtl="0" algn="l">
              <a:spcBef>
                <a:spcPts val="0"/>
              </a:spcBef>
              <a:spcAft>
                <a:spcPts val="0"/>
              </a:spcAft>
              <a:buNone/>
            </a:pPr>
            <a:r>
              <a:t/>
            </a:r>
            <a:endParaRPr/>
          </a:p>
        </p:txBody>
      </p:sp>
      <p:sp>
        <p:nvSpPr>
          <p:cNvPr id="254" name="Google Shape;254;p28"/>
          <p:cNvSpPr txBox="1"/>
          <p:nvPr/>
        </p:nvSpPr>
        <p:spPr>
          <a:xfrm>
            <a:off x="188014" y="16502"/>
            <a:ext cx="468600" cy="699600"/>
          </a:xfrm>
          <a:prstGeom prst="rect">
            <a:avLst/>
          </a:prstGeom>
          <a:noFill/>
          <a:ln>
            <a:noFill/>
          </a:ln>
        </p:spPr>
        <p:txBody>
          <a:bodyPr anchorCtr="0" anchor="t" bIns="58225" lIns="58225" spcFirstLastPara="1" rIns="58225" wrap="square" tIns="58225">
            <a:noAutofit/>
          </a:bodyPr>
          <a:lstStyle/>
          <a:p>
            <a:pPr indent="0" lvl="0" marL="0" rtl="0" algn="l">
              <a:spcBef>
                <a:spcPts val="0"/>
              </a:spcBef>
              <a:spcAft>
                <a:spcPts val="0"/>
              </a:spcAft>
              <a:buNone/>
            </a:pPr>
            <a:r>
              <a:rPr lang="en" sz="4600">
                <a:solidFill>
                  <a:srgbClr val="FFFFFF"/>
                </a:solidFill>
                <a:latin typeface="Oswald"/>
                <a:ea typeface="Oswald"/>
                <a:cs typeface="Oswald"/>
                <a:sym typeface="Oswald"/>
              </a:rPr>
              <a:t>3</a:t>
            </a:r>
            <a:endParaRPr sz="4600">
              <a:solidFill>
                <a:srgbClr val="FFFFFF"/>
              </a:solidFill>
              <a:latin typeface="Oswald"/>
              <a:ea typeface="Oswald"/>
              <a:cs typeface="Oswald"/>
              <a:sym typeface="Oswald"/>
            </a:endParaRPr>
          </a:p>
        </p:txBody>
      </p:sp>
      <p:sp>
        <p:nvSpPr>
          <p:cNvPr id="255" name="Google Shape;255;p28"/>
          <p:cNvSpPr/>
          <p:nvPr/>
        </p:nvSpPr>
        <p:spPr>
          <a:xfrm>
            <a:off x="656625" y="65375"/>
            <a:ext cx="273600" cy="699600"/>
          </a:xfrm>
          <a:prstGeom prst="rect">
            <a:avLst/>
          </a:prstGeom>
          <a:solidFill>
            <a:srgbClr val="FFFFFF"/>
          </a:solidFill>
          <a:ln cap="flat" cmpd="sng" w="9525">
            <a:solidFill>
              <a:srgbClr val="A3A3A3"/>
            </a:solidFill>
            <a:prstDash val="solid"/>
            <a:round/>
            <a:headEnd len="sm" w="sm" type="none"/>
            <a:tailEnd len="sm" w="sm" type="none"/>
          </a:ln>
        </p:spPr>
        <p:txBody>
          <a:bodyPr anchorCtr="0" anchor="ctr" bIns="58225" lIns="58225" spcFirstLastPara="1" rIns="58225" wrap="square" tIns="58225">
            <a:noAutofit/>
          </a:bodyPr>
          <a:lstStyle/>
          <a:p>
            <a:pPr indent="0" lvl="0" marL="0" rtl="0" algn="l">
              <a:spcBef>
                <a:spcPts val="0"/>
              </a:spcBef>
              <a:spcAft>
                <a:spcPts val="0"/>
              </a:spcAft>
              <a:buNone/>
            </a:pPr>
            <a:r>
              <a:t/>
            </a:r>
            <a:endParaRPr/>
          </a:p>
        </p:txBody>
      </p:sp>
      <p:sp>
        <p:nvSpPr>
          <p:cNvPr id="256" name="Google Shape;256;p28"/>
          <p:cNvSpPr txBox="1"/>
          <p:nvPr/>
        </p:nvSpPr>
        <p:spPr>
          <a:xfrm>
            <a:off x="11419559" y="73025"/>
            <a:ext cx="3663000" cy="736200"/>
          </a:xfrm>
          <a:prstGeom prst="rect">
            <a:avLst/>
          </a:prstGeom>
          <a:noFill/>
          <a:ln>
            <a:noFill/>
          </a:ln>
        </p:spPr>
        <p:txBody>
          <a:bodyPr anchorCtr="0" anchor="t" bIns="58225" lIns="58225" spcFirstLastPara="1" rIns="58225" wrap="square" tIns="58225">
            <a:noAutofit/>
          </a:bodyPr>
          <a:lstStyle/>
          <a:p>
            <a:pPr indent="0" lvl="0" marL="0" rtl="0" algn="l">
              <a:spcBef>
                <a:spcPts val="0"/>
              </a:spcBef>
              <a:spcAft>
                <a:spcPts val="0"/>
              </a:spcAft>
              <a:buNone/>
            </a:pPr>
            <a:r>
              <a:rPr lang="en" sz="3600">
                <a:latin typeface="Oswald"/>
                <a:ea typeface="Oswald"/>
                <a:cs typeface="Oswald"/>
                <a:sym typeface="Oswald"/>
              </a:rPr>
              <a:t>Lecture Eight </a:t>
            </a:r>
            <a:endParaRPr sz="3600">
              <a:latin typeface="Oswald"/>
              <a:ea typeface="Oswald"/>
              <a:cs typeface="Oswald"/>
              <a:sym typeface="Oswald"/>
            </a:endParaRPr>
          </a:p>
        </p:txBody>
      </p:sp>
      <p:sp>
        <p:nvSpPr>
          <p:cNvPr id="257" name="Google Shape;257;p28"/>
          <p:cNvSpPr/>
          <p:nvPr/>
        </p:nvSpPr>
        <p:spPr>
          <a:xfrm>
            <a:off x="331323" y="5696330"/>
            <a:ext cx="468600" cy="433500"/>
          </a:xfrm>
          <a:prstGeom prst="rect">
            <a:avLst/>
          </a:prstGeom>
          <a:solidFill>
            <a:srgbClr val="F1C232"/>
          </a:solidFill>
          <a:ln cap="flat" cmpd="sng" w="9525">
            <a:solidFill>
              <a:srgbClr val="999999"/>
            </a:solidFill>
            <a:prstDash val="solid"/>
            <a:round/>
            <a:headEnd len="sm" w="sm" type="none"/>
            <a:tailEnd len="sm" w="sm" type="none"/>
          </a:ln>
        </p:spPr>
        <p:txBody>
          <a:bodyPr anchorCtr="0" anchor="ctr" bIns="242350" lIns="242350" spcFirstLastPara="1" rIns="242350" wrap="square" tIns="242350">
            <a:noAutofit/>
          </a:bodyPr>
          <a:lstStyle/>
          <a:p>
            <a:pPr indent="0" lvl="0" marL="0" rtl="0" algn="l">
              <a:spcBef>
                <a:spcPts val="0"/>
              </a:spcBef>
              <a:spcAft>
                <a:spcPts val="0"/>
              </a:spcAft>
              <a:buNone/>
            </a:pPr>
            <a:r>
              <a:t/>
            </a:r>
            <a:endParaRPr sz="1500">
              <a:solidFill>
                <a:srgbClr val="E69138"/>
              </a:solidFill>
            </a:endParaRPr>
          </a:p>
        </p:txBody>
      </p:sp>
      <p:sp>
        <p:nvSpPr>
          <p:cNvPr id="258" name="Google Shape;258;p28"/>
          <p:cNvSpPr txBox="1"/>
          <p:nvPr/>
        </p:nvSpPr>
        <p:spPr>
          <a:xfrm>
            <a:off x="949312" y="5495434"/>
            <a:ext cx="8933400" cy="69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5100">
                <a:solidFill>
                  <a:srgbClr val="F1C232"/>
                </a:solidFill>
                <a:latin typeface="Oswald"/>
                <a:ea typeface="Oswald"/>
                <a:cs typeface="Oswald"/>
                <a:sym typeface="Oswald"/>
              </a:rPr>
              <a:t>Phosphate </a:t>
            </a:r>
            <a:endParaRPr sz="5100">
              <a:solidFill>
                <a:srgbClr val="F1C232"/>
              </a:solidFill>
              <a:latin typeface="Oswald"/>
              <a:ea typeface="Oswald"/>
              <a:cs typeface="Oswald"/>
              <a:sym typeface="Oswald"/>
            </a:endParaRPr>
          </a:p>
        </p:txBody>
      </p:sp>
      <p:sp>
        <p:nvSpPr>
          <p:cNvPr id="259" name="Google Shape;259;p28"/>
          <p:cNvSpPr txBox="1"/>
          <p:nvPr/>
        </p:nvSpPr>
        <p:spPr>
          <a:xfrm>
            <a:off x="376093" y="6325331"/>
            <a:ext cx="13103700" cy="4249200"/>
          </a:xfrm>
          <a:prstGeom prst="rect">
            <a:avLst/>
          </a:prstGeom>
          <a:noFill/>
          <a:ln>
            <a:noFill/>
          </a:ln>
        </p:spPr>
        <p:txBody>
          <a:bodyPr anchorCtr="0" anchor="t" bIns="232200" lIns="232200" spcFirstLastPara="1" rIns="232200" wrap="square" tIns="232200">
            <a:noAutofit/>
          </a:bodyPr>
          <a:lstStyle/>
          <a:p>
            <a:pPr indent="-717550" lvl="0" marL="1155700" rtl="0" algn="l">
              <a:spcBef>
                <a:spcPts val="0"/>
              </a:spcBef>
              <a:spcAft>
                <a:spcPts val="0"/>
              </a:spcAft>
              <a:buSzPts val="2300"/>
              <a:buFont typeface="Times New Roman"/>
              <a:buChar char="-"/>
            </a:pPr>
            <a:r>
              <a:rPr lang="en" sz="2300">
                <a:latin typeface="Times New Roman"/>
                <a:ea typeface="Times New Roman"/>
                <a:cs typeface="Times New Roman"/>
                <a:sym typeface="Times New Roman"/>
              </a:rPr>
              <a:t>Phosphate plasma concentration is around 4 mg/dL.</a:t>
            </a:r>
            <a:endParaRPr sz="2300">
              <a:latin typeface="Times New Roman"/>
              <a:ea typeface="Times New Roman"/>
              <a:cs typeface="Times New Roman"/>
              <a:sym typeface="Times New Roman"/>
            </a:endParaRPr>
          </a:p>
          <a:p>
            <a:pPr indent="-717550" lvl="0" marL="1155700" rtl="0" algn="l">
              <a:spcBef>
                <a:spcPts val="0"/>
              </a:spcBef>
              <a:spcAft>
                <a:spcPts val="0"/>
              </a:spcAft>
              <a:buSzPts val="2300"/>
              <a:buFont typeface="Times New Roman"/>
              <a:buChar char="-"/>
            </a:pPr>
            <a:r>
              <a:rPr lang="en" sz="2300">
                <a:solidFill>
                  <a:srgbClr val="45818E"/>
                </a:solidFill>
                <a:latin typeface="Times New Roman"/>
                <a:ea typeface="Times New Roman"/>
                <a:cs typeface="Times New Roman"/>
                <a:sym typeface="Times New Roman"/>
              </a:rPr>
              <a:t>Phosphorous is an essential mineral necessary: for ATP and cAMP second messenger systems. </a:t>
            </a:r>
            <a:endParaRPr sz="2300">
              <a:solidFill>
                <a:srgbClr val="45818E"/>
              </a:solidFill>
              <a:latin typeface="Times New Roman"/>
              <a:ea typeface="Times New Roman"/>
              <a:cs typeface="Times New Roman"/>
              <a:sym typeface="Times New Roman"/>
            </a:endParaRPr>
          </a:p>
          <a:p>
            <a:pPr indent="-717550" lvl="0" marL="1155700" rtl="0" algn="l">
              <a:spcBef>
                <a:spcPts val="0"/>
              </a:spcBef>
              <a:spcAft>
                <a:spcPts val="0"/>
              </a:spcAft>
              <a:buSzPts val="2300"/>
              <a:buFont typeface="Times New Roman"/>
              <a:buChar char="-"/>
            </a:pPr>
            <a:r>
              <a:rPr lang="en" sz="2300">
                <a:solidFill>
                  <a:srgbClr val="45818E"/>
                </a:solidFill>
                <a:latin typeface="Times New Roman"/>
                <a:ea typeface="Times New Roman"/>
                <a:cs typeface="Times New Roman"/>
                <a:sym typeface="Times New Roman"/>
              </a:rPr>
              <a:t>Forms:</a:t>
            </a:r>
            <a:endParaRPr sz="2300">
              <a:solidFill>
                <a:srgbClr val="45818E"/>
              </a:solidFill>
              <a:latin typeface="Times New Roman"/>
              <a:ea typeface="Times New Roman"/>
              <a:cs typeface="Times New Roman"/>
              <a:sym typeface="Times New Roman"/>
            </a:endParaRPr>
          </a:p>
          <a:p>
            <a:pPr indent="0" lvl="0" marL="1155700" rtl="0" algn="l">
              <a:spcBef>
                <a:spcPts val="0"/>
              </a:spcBef>
              <a:spcAft>
                <a:spcPts val="0"/>
              </a:spcAft>
              <a:buNone/>
            </a:pPr>
            <a:r>
              <a:rPr lang="en" sz="2300">
                <a:solidFill>
                  <a:srgbClr val="45818E"/>
                </a:solidFill>
                <a:latin typeface="Times New Roman"/>
                <a:ea typeface="Times New Roman"/>
                <a:cs typeface="Times New Roman"/>
                <a:sym typeface="Times New Roman"/>
              </a:rPr>
              <a:t>1. Ionized (diffusible) → around 50% </a:t>
            </a:r>
            <a:endParaRPr sz="2300">
              <a:solidFill>
                <a:srgbClr val="45818E"/>
              </a:solidFill>
              <a:latin typeface="Times New Roman"/>
              <a:ea typeface="Times New Roman"/>
              <a:cs typeface="Times New Roman"/>
              <a:sym typeface="Times New Roman"/>
            </a:endParaRPr>
          </a:p>
          <a:p>
            <a:pPr indent="0" lvl="0" marL="1155700" rtl="0" algn="l">
              <a:lnSpc>
                <a:spcPct val="115000"/>
              </a:lnSpc>
              <a:spcBef>
                <a:spcPts val="0"/>
              </a:spcBef>
              <a:spcAft>
                <a:spcPts val="0"/>
              </a:spcAft>
              <a:buNone/>
            </a:pPr>
            <a:r>
              <a:rPr lang="en" sz="2300">
                <a:solidFill>
                  <a:srgbClr val="45818E"/>
                </a:solidFill>
                <a:latin typeface="Times New Roman"/>
                <a:ea typeface="Times New Roman"/>
                <a:cs typeface="Times New Roman"/>
                <a:sym typeface="Times New Roman"/>
              </a:rPr>
              <a:t>2. Un-ionized (non-diffusible) and protein-bound → 50% </a:t>
            </a:r>
            <a:endParaRPr sz="2300">
              <a:solidFill>
                <a:srgbClr val="45818E"/>
              </a:solidFill>
              <a:latin typeface="Times New Roman"/>
              <a:ea typeface="Times New Roman"/>
              <a:cs typeface="Times New Roman"/>
              <a:sym typeface="Times New Roman"/>
            </a:endParaRPr>
          </a:p>
          <a:p>
            <a:pPr indent="-717550" lvl="0" marL="1155700" rtl="0" algn="l">
              <a:lnSpc>
                <a:spcPct val="115000"/>
              </a:lnSpc>
              <a:spcBef>
                <a:spcPts val="0"/>
              </a:spcBef>
              <a:spcAft>
                <a:spcPts val="0"/>
              </a:spcAft>
              <a:buSzPts val="2300"/>
              <a:buFont typeface="Times New Roman"/>
              <a:buChar char="-"/>
            </a:pPr>
            <a:r>
              <a:rPr lang="en" sz="2300">
                <a:latin typeface="Times New Roman"/>
                <a:ea typeface="Times New Roman"/>
                <a:cs typeface="Times New Roman"/>
                <a:sym typeface="Times New Roman"/>
              </a:rPr>
              <a:t>Calcium is tightly regulated with Phosphorus in the body. </a:t>
            </a:r>
            <a:r>
              <a:rPr lang="en" sz="2300">
                <a:solidFill>
                  <a:srgbClr val="8E7CC3"/>
                </a:solidFill>
                <a:latin typeface="Times New Roman"/>
                <a:ea typeface="Times New Roman"/>
                <a:cs typeface="Times New Roman"/>
                <a:sym typeface="Times New Roman"/>
              </a:rPr>
              <a:t>Although extracellular fluid phosphate concentration is not nearly as well regulated as calcium concentration, phosphate serves several important functions and is controlled by many of the same factors that regulate calcium.</a:t>
            </a:r>
            <a:endParaRPr sz="2300">
              <a:solidFill>
                <a:srgbClr val="8E7CC3"/>
              </a:solidFill>
              <a:latin typeface="Times New Roman"/>
              <a:ea typeface="Times New Roman"/>
              <a:cs typeface="Times New Roman"/>
              <a:sym typeface="Times New Roman"/>
            </a:endParaRPr>
          </a:p>
          <a:p>
            <a:pPr indent="-717550" lvl="0" marL="1155700" rtl="0" algn="l">
              <a:lnSpc>
                <a:spcPct val="115000"/>
              </a:lnSpc>
              <a:spcBef>
                <a:spcPts val="0"/>
              </a:spcBef>
              <a:spcAft>
                <a:spcPts val="0"/>
              </a:spcAft>
              <a:buClr>
                <a:srgbClr val="999999"/>
              </a:buClr>
              <a:buSzPts val="2300"/>
              <a:buFont typeface="Times New Roman"/>
              <a:buChar char="-"/>
            </a:pPr>
            <a:r>
              <a:rPr lang="en" sz="2300">
                <a:solidFill>
                  <a:srgbClr val="999999"/>
                </a:solidFill>
                <a:latin typeface="Times New Roman"/>
                <a:ea typeface="Times New Roman"/>
                <a:cs typeface="Times New Roman"/>
                <a:sym typeface="Times New Roman"/>
              </a:rPr>
              <a:t>Phosphorus is the element itself (P), whereas phosphate is a phosphorus atom coupled to four oxygen atoms (charged, conjugate base of phosphoric acid) (PO</a:t>
            </a:r>
            <a:r>
              <a:rPr baseline="-25000" lang="en" sz="2300">
                <a:solidFill>
                  <a:srgbClr val="999999"/>
                </a:solidFill>
                <a:latin typeface="Times New Roman"/>
                <a:ea typeface="Times New Roman"/>
                <a:cs typeface="Times New Roman"/>
                <a:sym typeface="Times New Roman"/>
              </a:rPr>
              <a:t>4</a:t>
            </a:r>
            <a:r>
              <a:rPr baseline="30000" lang="en" sz="2300">
                <a:solidFill>
                  <a:srgbClr val="999999"/>
                </a:solidFill>
                <a:latin typeface="Times New Roman"/>
                <a:ea typeface="Times New Roman"/>
                <a:cs typeface="Times New Roman"/>
                <a:sym typeface="Times New Roman"/>
              </a:rPr>
              <a:t>-3</a:t>
            </a:r>
            <a:r>
              <a:rPr lang="en" sz="2300">
                <a:solidFill>
                  <a:srgbClr val="999999"/>
                </a:solidFill>
                <a:latin typeface="Times New Roman"/>
                <a:ea typeface="Times New Roman"/>
                <a:cs typeface="Times New Roman"/>
                <a:sym typeface="Times New Roman"/>
              </a:rPr>
              <a:t>), phosphoric acid is (H3PO4) </a:t>
            </a:r>
            <a:endParaRPr sz="2300">
              <a:solidFill>
                <a:srgbClr val="999999"/>
              </a:solidFill>
              <a:latin typeface="Times New Roman"/>
              <a:ea typeface="Times New Roman"/>
              <a:cs typeface="Times New Roman"/>
              <a:sym typeface="Times New Roman"/>
            </a:endParaRPr>
          </a:p>
        </p:txBody>
      </p:sp>
      <p:sp>
        <p:nvSpPr>
          <p:cNvPr id="260" name="Google Shape;260;p28"/>
          <p:cNvSpPr/>
          <p:nvPr/>
        </p:nvSpPr>
        <p:spPr>
          <a:xfrm flipH="1" rot="10800000">
            <a:off x="353719" y="921399"/>
            <a:ext cx="13394700" cy="4601400"/>
          </a:xfrm>
          <a:prstGeom prst="round1Rect">
            <a:avLst>
              <a:gd fmla="val 16667" name="adj"/>
            </a:avLst>
          </a:prstGeom>
          <a:noFill/>
          <a:ln cap="flat" cmpd="sng" w="9525">
            <a:solidFill>
              <a:srgbClr val="F1C232"/>
            </a:solidFill>
            <a:prstDash val="solid"/>
            <a:round/>
            <a:headEnd len="sm" w="sm" type="none"/>
            <a:tailEnd len="sm" w="sm" type="none"/>
          </a:ln>
        </p:spPr>
        <p:txBody>
          <a:bodyPr anchorCtr="0" anchor="ctr" bIns="242350" lIns="242350" spcFirstLastPara="1" rIns="242350" wrap="square" tIns="242350">
            <a:noAutofit/>
          </a:bodyPr>
          <a:lstStyle/>
          <a:p>
            <a:pPr indent="0" lvl="0" marL="0" rtl="0" algn="l">
              <a:spcBef>
                <a:spcPts val="0"/>
              </a:spcBef>
              <a:spcAft>
                <a:spcPts val="0"/>
              </a:spcAft>
              <a:buNone/>
            </a:pPr>
            <a:r>
              <a:t/>
            </a:r>
            <a:endParaRPr sz="3600"/>
          </a:p>
        </p:txBody>
      </p:sp>
      <p:sp>
        <p:nvSpPr>
          <p:cNvPr id="261" name="Google Shape;261;p28"/>
          <p:cNvSpPr txBox="1"/>
          <p:nvPr/>
        </p:nvSpPr>
        <p:spPr>
          <a:xfrm>
            <a:off x="1109491" y="895810"/>
            <a:ext cx="11277300" cy="69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5100">
                <a:latin typeface="Oswald"/>
                <a:ea typeface="Oswald"/>
                <a:cs typeface="Oswald"/>
                <a:sym typeface="Oswald"/>
              </a:rPr>
              <a:t>Calcium Metabolism in an Adult Human </a:t>
            </a:r>
            <a:endParaRPr sz="5100">
              <a:latin typeface="Oswald"/>
              <a:ea typeface="Oswald"/>
              <a:cs typeface="Oswald"/>
              <a:sym typeface="Oswald"/>
            </a:endParaRPr>
          </a:p>
        </p:txBody>
      </p:sp>
      <p:sp>
        <p:nvSpPr>
          <p:cNvPr id="262" name="Google Shape;262;p28"/>
          <p:cNvSpPr/>
          <p:nvPr/>
        </p:nvSpPr>
        <p:spPr>
          <a:xfrm>
            <a:off x="491504" y="1096706"/>
            <a:ext cx="468600" cy="433500"/>
          </a:xfrm>
          <a:prstGeom prst="rect">
            <a:avLst/>
          </a:prstGeom>
          <a:solidFill>
            <a:srgbClr val="F1C232"/>
          </a:solidFill>
          <a:ln cap="flat" cmpd="sng" w="9525">
            <a:solidFill>
              <a:srgbClr val="999999"/>
            </a:solidFill>
            <a:prstDash val="solid"/>
            <a:round/>
            <a:headEnd len="sm" w="sm" type="none"/>
            <a:tailEnd len="sm" w="sm" type="none"/>
          </a:ln>
        </p:spPr>
        <p:txBody>
          <a:bodyPr anchorCtr="0" anchor="ctr" bIns="242350" lIns="242350" spcFirstLastPara="1" rIns="242350" wrap="square" tIns="242350">
            <a:noAutofit/>
          </a:bodyPr>
          <a:lstStyle/>
          <a:p>
            <a:pPr indent="0" lvl="0" marL="0" rtl="0" algn="l">
              <a:spcBef>
                <a:spcPts val="0"/>
              </a:spcBef>
              <a:spcAft>
                <a:spcPts val="0"/>
              </a:spcAft>
              <a:buNone/>
            </a:pPr>
            <a:r>
              <a:t/>
            </a:r>
            <a:endParaRPr sz="1500">
              <a:solidFill>
                <a:srgbClr val="E69138"/>
              </a:solidFill>
            </a:endParaRPr>
          </a:p>
        </p:txBody>
      </p:sp>
      <p:sp>
        <p:nvSpPr>
          <p:cNvPr id="263" name="Google Shape;263;p28"/>
          <p:cNvSpPr/>
          <p:nvPr/>
        </p:nvSpPr>
        <p:spPr>
          <a:xfrm>
            <a:off x="12313390" y="920832"/>
            <a:ext cx="468600" cy="4601400"/>
          </a:xfrm>
          <a:prstGeom prst="rect">
            <a:avLst/>
          </a:prstGeom>
          <a:solidFill>
            <a:srgbClr val="F1C232"/>
          </a:solidFill>
          <a:ln cap="flat" cmpd="sng" w="9525">
            <a:solidFill>
              <a:srgbClr val="999999"/>
            </a:solidFill>
            <a:prstDash val="solid"/>
            <a:round/>
            <a:headEnd len="sm" w="sm" type="none"/>
            <a:tailEnd len="sm" w="sm" type="none"/>
          </a:ln>
        </p:spPr>
        <p:txBody>
          <a:bodyPr anchorCtr="0" anchor="ctr" bIns="242350" lIns="242350" spcFirstLastPara="1" rIns="242350" wrap="square" tIns="242350">
            <a:noAutofit/>
          </a:bodyPr>
          <a:lstStyle/>
          <a:p>
            <a:pPr indent="0" lvl="0" marL="0" rtl="0" algn="l">
              <a:spcBef>
                <a:spcPts val="0"/>
              </a:spcBef>
              <a:spcAft>
                <a:spcPts val="0"/>
              </a:spcAft>
              <a:buNone/>
            </a:pPr>
            <a:r>
              <a:t/>
            </a:r>
            <a:endParaRPr/>
          </a:p>
        </p:txBody>
      </p:sp>
      <p:sp>
        <p:nvSpPr>
          <p:cNvPr id="264" name="Google Shape;264;p28"/>
          <p:cNvSpPr/>
          <p:nvPr/>
        </p:nvSpPr>
        <p:spPr>
          <a:xfrm>
            <a:off x="11555237" y="920832"/>
            <a:ext cx="468600" cy="4601400"/>
          </a:xfrm>
          <a:prstGeom prst="rect">
            <a:avLst/>
          </a:prstGeom>
          <a:solidFill>
            <a:srgbClr val="F1C232"/>
          </a:solidFill>
          <a:ln cap="flat" cmpd="sng" w="9525">
            <a:solidFill>
              <a:srgbClr val="999999"/>
            </a:solidFill>
            <a:prstDash val="solid"/>
            <a:round/>
            <a:headEnd len="sm" w="sm" type="none"/>
            <a:tailEnd len="sm" w="sm" type="none"/>
          </a:ln>
        </p:spPr>
        <p:txBody>
          <a:bodyPr anchorCtr="0" anchor="ctr" bIns="242350" lIns="242350" spcFirstLastPara="1" rIns="242350" wrap="square" tIns="242350">
            <a:noAutofit/>
          </a:bodyPr>
          <a:lstStyle/>
          <a:p>
            <a:pPr indent="0" lvl="0" marL="0" rtl="0" algn="l">
              <a:spcBef>
                <a:spcPts val="0"/>
              </a:spcBef>
              <a:spcAft>
                <a:spcPts val="0"/>
              </a:spcAft>
              <a:buNone/>
            </a:pPr>
            <a:r>
              <a:t/>
            </a:r>
            <a:endParaRPr/>
          </a:p>
        </p:txBody>
      </p:sp>
      <p:sp>
        <p:nvSpPr>
          <p:cNvPr id="265" name="Google Shape;265;p28"/>
          <p:cNvSpPr txBox="1"/>
          <p:nvPr/>
        </p:nvSpPr>
        <p:spPr>
          <a:xfrm>
            <a:off x="10845936" y="4047426"/>
            <a:ext cx="2732700" cy="699600"/>
          </a:xfrm>
          <a:prstGeom prst="rect">
            <a:avLst/>
          </a:prstGeom>
          <a:noFill/>
          <a:ln>
            <a:noFill/>
          </a:ln>
        </p:spPr>
        <p:txBody>
          <a:bodyPr anchorCtr="0" anchor="t" bIns="242350" lIns="242350" spcFirstLastPara="1" rIns="242350" wrap="square" tIns="242350">
            <a:noAutofit/>
          </a:bodyPr>
          <a:lstStyle/>
          <a:p>
            <a:pPr indent="0" lvl="0" marL="0" rtl="0" algn="l">
              <a:spcBef>
                <a:spcPts val="0"/>
              </a:spcBef>
              <a:spcAft>
                <a:spcPts val="0"/>
              </a:spcAft>
              <a:buNone/>
            </a:pPr>
            <a:r>
              <a:rPr b="1" lang="en" sz="2800">
                <a:highlight>
                  <a:srgbClr val="FFFFFF"/>
                </a:highlight>
                <a:latin typeface="Merriweather"/>
                <a:ea typeface="Merriweather"/>
                <a:cs typeface="Merriweather"/>
                <a:sym typeface="Merriweather"/>
              </a:rPr>
              <a:t>Figure 8-2</a:t>
            </a:r>
            <a:endParaRPr b="1" sz="2800">
              <a:highlight>
                <a:srgbClr val="FFFFFF"/>
              </a:highlight>
              <a:latin typeface="Merriweather"/>
              <a:ea typeface="Merriweather"/>
              <a:cs typeface="Merriweather"/>
              <a:sym typeface="Merriweather"/>
            </a:endParaRPr>
          </a:p>
        </p:txBody>
      </p:sp>
      <p:pic>
        <p:nvPicPr>
          <p:cNvPr id="266" name="Google Shape;266;p28"/>
          <p:cNvPicPr preferRelativeResize="0"/>
          <p:nvPr/>
        </p:nvPicPr>
        <p:blipFill>
          <a:blip r:embed="rId3">
            <a:alphaModFix/>
          </a:blip>
          <a:stretch>
            <a:fillRect/>
          </a:stretch>
        </p:blipFill>
        <p:spPr>
          <a:xfrm>
            <a:off x="10141737" y="1726216"/>
            <a:ext cx="3414175" cy="2479587"/>
          </a:xfrm>
          <a:prstGeom prst="rect">
            <a:avLst/>
          </a:prstGeom>
          <a:noFill/>
          <a:ln cap="flat" cmpd="sng" w="9525">
            <a:solidFill>
              <a:srgbClr val="000000"/>
            </a:solidFill>
            <a:prstDash val="solid"/>
            <a:round/>
            <a:headEnd len="sm" w="sm" type="none"/>
            <a:tailEnd len="sm" w="sm" type="none"/>
          </a:ln>
        </p:spPr>
      </p:pic>
      <p:sp>
        <p:nvSpPr>
          <p:cNvPr id="267" name="Google Shape;267;p28"/>
          <p:cNvSpPr/>
          <p:nvPr/>
        </p:nvSpPr>
        <p:spPr>
          <a:xfrm>
            <a:off x="259552" y="15423015"/>
            <a:ext cx="468600" cy="433500"/>
          </a:xfrm>
          <a:prstGeom prst="rect">
            <a:avLst/>
          </a:prstGeom>
          <a:solidFill>
            <a:srgbClr val="F1C232"/>
          </a:solidFill>
          <a:ln cap="flat" cmpd="sng" w="9525">
            <a:solidFill>
              <a:srgbClr val="999999"/>
            </a:solidFill>
            <a:prstDash val="solid"/>
            <a:round/>
            <a:headEnd len="sm" w="sm" type="none"/>
            <a:tailEnd len="sm" w="sm" type="none"/>
          </a:ln>
        </p:spPr>
        <p:txBody>
          <a:bodyPr anchorCtr="0" anchor="ctr" bIns="242350" lIns="242350" spcFirstLastPara="1" rIns="242350" wrap="square" tIns="242350">
            <a:noAutofit/>
          </a:bodyPr>
          <a:lstStyle/>
          <a:p>
            <a:pPr indent="0" lvl="0" marL="0" rtl="0" algn="l">
              <a:spcBef>
                <a:spcPts val="0"/>
              </a:spcBef>
              <a:spcAft>
                <a:spcPts val="0"/>
              </a:spcAft>
              <a:buNone/>
            </a:pPr>
            <a:r>
              <a:t/>
            </a:r>
            <a:endParaRPr sz="1500">
              <a:solidFill>
                <a:srgbClr val="E69138"/>
              </a:solidFill>
            </a:endParaRPr>
          </a:p>
        </p:txBody>
      </p:sp>
      <p:sp>
        <p:nvSpPr>
          <p:cNvPr id="268" name="Google Shape;268;p28"/>
          <p:cNvSpPr txBox="1"/>
          <p:nvPr/>
        </p:nvSpPr>
        <p:spPr>
          <a:xfrm>
            <a:off x="877541" y="15222119"/>
            <a:ext cx="8933400" cy="69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5100">
                <a:solidFill>
                  <a:srgbClr val="F1C232"/>
                </a:solidFill>
                <a:latin typeface="Oswald"/>
                <a:ea typeface="Oswald"/>
                <a:cs typeface="Oswald"/>
                <a:sym typeface="Oswald"/>
              </a:rPr>
              <a:t>Bone Cells </a:t>
            </a:r>
            <a:endParaRPr sz="5100">
              <a:solidFill>
                <a:srgbClr val="F1C232"/>
              </a:solidFill>
              <a:latin typeface="Oswald"/>
              <a:ea typeface="Oswald"/>
              <a:cs typeface="Oswald"/>
              <a:sym typeface="Oswald"/>
            </a:endParaRPr>
          </a:p>
        </p:txBody>
      </p:sp>
      <p:cxnSp>
        <p:nvCxnSpPr>
          <p:cNvPr id="269" name="Google Shape;269;p28"/>
          <p:cNvCxnSpPr/>
          <p:nvPr/>
        </p:nvCxnSpPr>
        <p:spPr>
          <a:xfrm>
            <a:off x="580106" y="16691586"/>
            <a:ext cx="3663000" cy="13800"/>
          </a:xfrm>
          <a:prstGeom prst="straightConnector1">
            <a:avLst/>
          </a:prstGeom>
          <a:noFill/>
          <a:ln cap="flat" cmpd="sng" w="19050">
            <a:solidFill>
              <a:srgbClr val="E3B013"/>
            </a:solidFill>
            <a:prstDash val="solid"/>
            <a:round/>
            <a:headEnd len="med" w="med" type="oval"/>
            <a:tailEnd len="med" w="med" type="none"/>
          </a:ln>
        </p:spPr>
      </p:cxnSp>
      <p:cxnSp>
        <p:nvCxnSpPr>
          <p:cNvPr id="270" name="Google Shape;270;p28"/>
          <p:cNvCxnSpPr/>
          <p:nvPr/>
        </p:nvCxnSpPr>
        <p:spPr>
          <a:xfrm>
            <a:off x="5030748" y="16691586"/>
            <a:ext cx="3663000" cy="13800"/>
          </a:xfrm>
          <a:prstGeom prst="straightConnector1">
            <a:avLst/>
          </a:prstGeom>
          <a:noFill/>
          <a:ln cap="flat" cmpd="sng" w="19050">
            <a:solidFill>
              <a:srgbClr val="FECB5E"/>
            </a:solidFill>
            <a:prstDash val="solid"/>
            <a:round/>
            <a:headEnd len="med" w="med" type="oval"/>
            <a:tailEnd len="med" w="med" type="none"/>
          </a:ln>
        </p:spPr>
      </p:cxnSp>
      <p:cxnSp>
        <p:nvCxnSpPr>
          <p:cNvPr id="271" name="Google Shape;271;p28"/>
          <p:cNvCxnSpPr/>
          <p:nvPr/>
        </p:nvCxnSpPr>
        <p:spPr>
          <a:xfrm>
            <a:off x="9481389" y="16691586"/>
            <a:ext cx="3663000" cy="13800"/>
          </a:xfrm>
          <a:prstGeom prst="straightConnector1">
            <a:avLst/>
          </a:prstGeom>
          <a:noFill/>
          <a:ln cap="flat" cmpd="sng" w="19050">
            <a:solidFill>
              <a:schemeClr val="dk2"/>
            </a:solidFill>
            <a:prstDash val="solid"/>
            <a:round/>
            <a:headEnd len="med" w="med" type="oval"/>
            <a:tailEnd len="med" w="med" type="none"/>
          </a:ln>
        </p:spPr>
      </p:cxnSp>
      <p:sp>
        <p:nvSpPr>
          <p:cNvPr id="272" name="Google Shape;272;p28"/>
          <p:cNvSpPr txBox="1"/>
          <p:nvPr/>
        </p:nvSpPr>
        <p:spPr>
          <a:xfrm>
            <a:off x="844082" y="15992130"/>
            <a:ext cx="3512700" cy="433500"/>
          </a:xfrm>
          <a:prstGeom prst="rect">
            <a:avLst/>
          </a:prstGeom>
          <a:noFill/>
          <a:ln>
            <a:noFill/>
          </a:ln>
        </p:spPr>
        <p:txBody>
          <a:bodyPr anchorCtr="0" anchor="t" bIns="232200" lIns="232200" spcFirstLastPara="1" rIns="232200" wrap="square" tIns="232200">
            <a:noAutofit/>
          </a:bodyPr>
          <a:lstStyle/>
          <a:p>
            <a:pPr indent="0" lvl="0" marL="0" rtl="0" algn="l">
              <a:spcBef>
                <a:spcPts val="0"/>
              </a:spcBef>
              <a:spcAft>
                <a:spcPts val="0"/>
              </a:spcAft>
              <a:buNone/>
            </a:pPr>
            <a:r>
              <a:rPr lang="en" sz="3000">
                <a:latin typeface="Times New Roman"/>
                <a:ea typeface="Times New Roman"/>
                <a:cs typeface="Times New Roman"/>
                <a:sym typeface="Times New Roman"/>
              </a:rPr>
              <a:t>Osteoblasts</a:t>
            </a:r>
            <a:endParaRPr sz="3000">
              <a:latin typeface="Times New Roman"/>
              <a:ea typeface="Times New Roman"/>
              <a:cs typeface="Times New Roman"/>
              <a:sym typeface="Times New Roman"/>
            </a:endParaRPr>
          </a:p>
        </p:txBody>
      </p:sp>
      <p:sp>
        <p:nvSpPr>
          <p:cNvPr id="273" name="Google Shape;273;p28"/>
          <p:cNvSpPr txBox="1"/>
          <p:nvPr/>
        </p:nvSpPr>
        <p:spPr>
          <a:xfrm>
            <a:off x="5294723" y="15992130"/>
            <a:ext cx="3512700" cy="433500"/>
          </a:xfrm>
          <a:prstGeom prst="rect">
            <a:avLst/>
          </a:prstGeom>
          <a:noFill/>
          <a:ln>
            <a:noFill/>
          </a:ln>
        </p:spPr>
        <p:txBody>
          <a:bodyPr anchorCtr="0" anchor="t" bIns="232200" lIns="232200" spcFirstLastPara="1" rIns="232200" wrap="square" tIns="232200">
            <a:noAutofit/>
          </a:bodyPr>
          <a:lstStyle/>
          <a:p>
            <a:pPr indent="0" lvl="0" marL="0" rtl="0" algn="l">
              <a:spcBef>
                <a:spcPts val="0"/>
              </a:spcBef>
              <a:spcAft>
                <a:spcPts val="0"/>
              </a:spcAft>
              <a:buNone/>
            </a:pPr>
            <a:r>
              <a:rPr lang="en" sz="3000">
                <a:latin typeface="Times New Roman"/>
                <a:ea typeface="Times New Roman"/>
                <a:cs typeface="Times New Roman"/>
                <a:sym typeface="Times New Roman"/>
              </a:rPr>
              <a:t>Osteocytes</a:t>
            </a:r>
            <a:endParaRPr sz="3000">
              <a:latin typeface="Times New Roman"/>
              <a:ea typeface="Times New Roman"/>
              <a:cs typeface="Times New Roman"/>
              <a:sym typeface="Times New Roman"/>
            </a:endParaRPr>
          </a:p>
        </p:txBody>
      </p:sp>
      <p:sp>
        <p:nvSpPr>
          <p:cNvPr id="274" name="Google Shape;274;p28"/>
          <p:cNvSpPr txBox="1"/>
          <p:nvPr/>
        </p:nvSpPr>
        <p:spPr>
          <a:xfrm>
            <a:off x="9551859" y="15992130"/>
            <a:ext cx="3512700" cy="433500"/>
          </a:xfrm>
          <a:prstGeom prst="rect">
            <a:avLst/>
          </a:prstGeom>
          <a:noFill/>
          <a:ln>
            <a:noFill/>
          </a:ln>
        </p:spPr>
        <p:txBody>
          <a:bodyPr anchorCtr="0" anchor="t" bIns="232200" lIns="232200" spcFirstLastPara="1" rIns="232200" wrap="square" tIns="232200">
            <a:noAutofit/>
          </a:bodyPr>
          <a:lstStyle/>
          <a:p>
            <a:pPr indent="0" lvl="0" marL="0" rtl="0" algn="l">
              <a:spcBef>
                <a:spcPts val="0"/>
              </a:spcBef>
              <a:spcAft>
                <a:spcPts val="0"/>
              </a:spcAft>
              <a:buNone/>
            </a:pPr>
            <a:r>
              <a:rPr lang="en" sz="3000">
                <a:latin typeface="Times New Roman"/>
                <a:ea typeface="Times New Roman"/>
                <a:cs typeface="Times New Roman"/>
                <a:sym typeface="Times New Roman"/>
              </a:rPr>
              <a:t>Osteoclasts</a:t>
            </a:r>
            <a:endParaRPr sz="3000">
              <a:latin typeface="Times New Roman"/>
              <a:ea typeface="Times New Roman"/>
              <a:cs typeface="Times New Roman"/>
              <a:sym typeface="Times New Roman"/>
            </a:endParaRPr>
          </a:p>
        </p:txBody>
      </p:sp>
      <p:sp>
        <p:nvSpPr>
          <p:cNvPr id="275" name="Google Shape;275;p28"/>
          <p:cNvSpPr txBox="1"/>
          <p:nvPr/>
        </p:nvSpPr>
        <p:spPr>
          <a:xfrm>
            <a:off x="650576" y="16719211"/>
            <a:ext cx="3653100" cy="699600"/>
          </a:xfrm>
          <a:prstGeom prst="rect">
            <a:avLst/>
          </a:prstGeom>
          <a:noFill/>
          <a:ln>
            <a:noFill/>
          </a:ln>
        </p:spPr>
        <p:txBody>
          <a:bodyPr anchorCtr="0" anchor="t" bIns="232200" lIns="232200" spcFirstLastPara="1" rIns="232200" wrap="square" tIns="232200">
            <a:noAutofit/>
          </a:bodyPr>
          <a:lstStyle/>
          <a:p>
            <a:pPr indent="0" lvl="0" marL="0" rtl="0" algn="l">
              <a:spcBef>
                <a:spcPts val="0"/>
              </a:spcBef>
              <a:spcAft>
                <a:spcPts val="0"/>
              </a:spcAft>
              <a:buNone/>
            </a:pPr>
            <a:r>
              <a:rPr lang="en" sz="3000">
                <a:latin typeface="Times New Roman"/>
                <a:ea typeface="Times New Roman"/>
                <a:cs typeface="Times New Roman"/>
                <a:sym typeface="Times New Roman"/>
              </a:rPr>
              <a:t>-Bone forming cells</a:t>
            </a:r>
            <a:endParaRPr sz="3000">
              <a:latin typeface="Times New Roman"/>
              <a:ea typeface="Times New Roman"/>
              <a:cs typeface="Times New Roman"/>
              <a:sym typeface="Times New Roman"/>
            </a:endParaRPr>
          </a:p>
        </p:txBody>
      </p:sp>
      <p:sp>
        <p:nvSpPr>
          <p:cNvPr id="276" name="Google Shape;276;p28"/>
          <p:cNvSpPr txBox="1"/>
          <p:nvPr/>
        </p:nvSpPr>
        <p:spPr>
          <a:xfrm>
            <a:off x="5101217" y="16719211"/>
            <a:ext cx="4380600" cy="1166700"/>
          </a:xfrm>
          <a:prstGeom prst="rect">
            <a:avLst/>
          </a:prstGeom>
          <a:noFill/>
          <a:ln>
            <a:noFill/>
          </a:ln>
        </p:spPr>
        <p:txBody>
          <a:bodyPr anchorCtr="0" anchor="t" bIns="232200" lIns="232200" spcFirstLastPara="1" rIns="232200" wrap="square" tIns="232200">
            <a:noAutofit/>
          </a:bodyPr>
          <a:lstStyle/>
          <a:p>
            <a:pPr indent="0" lvl="0" marL="0" rtl="0" algn="l">
              <a:spcBef>
                <a:spcPts val="0"/>
              </a:spcBef>
              <a:spcAft>
                <a:spcPts val="0"/>
              </a:spcAft>
              <a:buNone/>
            </a:pPr>
            <a:r>
              <a:rPr lang="en" sz="3000">
                <a:latin typeface="Times New Roman"/>
                <a:ea typeface="Times New Roman"/>
                <a:cs typeface="Times New Roman"/>
                <a:sym typeface="Times New Roman"/>
              </a:rPr>
              <a:t>-Osteoblasts surrounded by calcified matrix</a:t>
            </a:r>
            <a:endParaRPr sz="3000">
              <a:latin typeface="Times New Roman"/>
              <a:ea typeface="Times New Roman"/>
              <a:cs typeface="Times New Roman"/>
              <a:sym typeface="Times New Roman"/>
            </a:endParaRPr>
          </a:p>
        </p:txBody>
      </p:sp>
      <p:sp>
        <p:nvSpPr>
          <p:cNvPr id="277" name="Google Shape;277;p28"/>
          <p:cNvSpPr txBox="1"/>
          <p:nvPr/>
        </p:nvSpPr>
        <p:spPr>
          <a:xfrm>
            <a:off x="9551859" y="16719211"/>
            <a:ext cx="4380600" cy="963900"/>
          </a:xfrm>
          <a:prstGeom prst="rect">
            <a:avLst/>
          </a:prstGeom>
          <a:noFill/>
          <a:ln>
            <a:noFill/>
          </a:ln>
        </p:spPr>
        <p:txBody>
          <a:bodyPr anchorCtr="0" anchor="t" bIns="232200" lIns="232200" spcFirstLastPara="1" rIns="232200" wrap="square" tIns="232200">
            <a:noAutofit/>
          </a:bodyPr>
          <a:lstStyle/>
          <a:p>
            <a:pPr indent="0" lvl="0" marL="0" rtl="0" algn="l">
              <a:spcBef>
                <a:spcPts val="0"/>
              </a:spcBef>
              <a:spcAft>
                <a:spcPts val="0"/>
              </a:spcAft>
              <a:buNone/>
            </a:pPr>
            <a:r>
              <a:rPr lang="en" sz="3000">
                <a:latin typeface="Times New Roman"/>
                <a:ea typeface="Times New Roman"/>
                <a:cs typeface="Times New Roman"/>
                <a:sym typeface="Times New Roman"/>
              </a:rPr>
              <a:t>-Bone eroding Cell     (resorping)</a:t>
            </a:r>
            <a:endParaRPr sz="3000">
              <a:latin typeface="Times New Roman"/>
              <a:ea typeface="Times New Roman"/>
              <a:cs typeface="Times New Roman"/>
              <a:sym typeface="Times New Roman"/>
            </a:endParaRPr>
          </a:p>
        </p:txBody>
      </p:sp>
      <p:sp>
        <p:nvSpPr>
          <p:cNvPr id="278" name="Google Shape;278;p28"/>
          <p:cNvSpPr/>
          <p:nvPr/>
        </p:nvSpPr>
        <p:spPr>
          <a:xfrm>
            <a:off x="259552" y="10970985"/>
            <a:ext cx="468600" cy="433500"/>
          </a:xfrm>
          <a:prstGeom prst="rect">
            <a:avLst/>
          </a:prstGeom>
          <a:solidFill>
            <a:srgbClr val="F1C232"/>
          </a:solidFill>
          <a:ln cap="flat" cmpd="sng" w="9525">
            <a:solidFill>
              <a:srgbClr val="999999"/>
            </a:solidFill>
            <a:prstDash val="solid"/>
            <a:round/>
            <a:headEnd len="sm" w="sm" type="none"/>
            <a:tailEnd len="sm" w="sm" type="none"/>
          </a:ln>
        </p:spPr>
        <p:txBody>
          <a:bodyPr anchorCtr="0" anchor="ctr" bIns="242350" lIns="242350" spcFirstLastPara="1" rIns="242350" wrap="square" tIns="242350">
            <a:noAutofit/>
          </a:bodyPr>
          <a:lstStyle/>
          <a:p>
            <a:pPr indent="0" lvl="0" marL="0" rtl="0" algn="l">
              <a:spcBef>
                <a:spcPts val="0"/>
              </a:spcBef>
              <a:spcAft>
                <a:spcPts val="0"/>
              </a:spcAft>
              <a:buNone/>
            </a:pPr>
            <a:r>
              <a:t/>
            </a:r>
            <a:endParaRPr sz="1500">
              <a:solidFill>
                <a:srgbClr val="E69138"/>
              </a:solidFill>
            </a:endParaRPr>
          </a:p>
        </p:txBody>
      </p:sp>
      <p:sp>
        <p:nvSpPr>
          <p:cNvPr id="279" name="Google Shape;279;p28"/>
          <p:cNvSpPr txBox="1"/>
          <p:nvPr/>
        </p:nvSpPr>
        <p:spPr>
          <a:xfrm>
            <a:off x="877541" y="10770089"/>
            <a:ext cx="8933400" cy="69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5100">
                <a:solidFill>
                  <a:srgbClr val="F1C232"/>
                </a:solidFill>
                <a:latin typeface="Oswald"/>
                <a:ea typeface="Oswald"/>
                <a:cs typeface="Oswald"/>
                <a:sym typeface="Oswald"/>
              </a:rPr>
              <a:t>Regulation of Calcium Level</a:t>
            </a:r>
            <a:endParaRPr sz="5100">
              <a:solidFill>
                <a:srgbClr val="F1C232"/>
              </a:solidFill>
              <a:latin typeface="Oswald"/>
              <a:ea typeface="Oswald"/>
              <a:cs typeface="Oswald"/>
              <a:sym typeface="Oswald"/>
            </a:endParaRPr>
          </a:p>
        </p:txBody>
      </p:sp>
      <p:sp>
        <p:nvSpPr>
          <p:cNvPr id="280" name="Google Shape;280;p28"/>
          <p:cNvSpPr txBox="1"/>
          <p:nvPr/>
        </p:nvSpPr>
        <p:spPr>
          <a:xfrm>
            <a:off x="326923" y="11516921"/>
            <a:ext cx="13201800" cy="3501000"/>
          </a:xfrm>
          <a:prstGeom prst="rect">
            <a:avLst/>
          </a:prstGeom>
          <a:noFill/>
          <a:ln>
            <a:noFill/>
          </a:ln>
        </p:spPr>
        <p:txBody>
          <a:bodyPr anchorCtr="0" anchor="t" bIns="232200" lIns="232200" spcFirstLastPara="1" rIns="232200" wrap="square" tIns="232200">
            <a:noAutofit/>
          </a:bodyPr>
          <a:lstStyle/>
          <a:p>
            <a:pPr indent="-762000" lvl="0" marL="1155700" rtl="0" algn="l">
              <a:spcBef>
                <a:spcPts val="0"/>
              </a:spcBef>
              <a:spcAft>
                <a:spcPts val="0"/>
              </a:spcAft>
              <a:buSzPts val="3000"/>
              <a:buFont typeface="Times New Roman"/>
              <a:buChar char="-"/>
            </a:pPr>
            <a:r>
              <a:rPr b="1" lang="en" sz="3000">
                <a:latin typeface="Times New Roman"/>
                <a:ea typeface="Times New Roman"/>
                <a:cs typeface="Times New Roman"/>
                <a:sym typeface="Times New Roman"/>
              </a:rPr>
              <a:t>Non-Hormonal mechanisms: </a:t>
            </a:r>
            <a:r>
              <a:rPr lang="en" sz="3000">
                <a:latin typeface="Times New Roman"/>
                <a:ea typeface="Times New Roman"/>
                <a:cs typeface="Times New Roman"/>
                <a:sym typeface="Times New Roman"/>
              </a:rPr>
              <a:t>Can rapidly buffer small changes in plasma concentrations of free Calcium.</a:t>
            </a:r>
            <a:endParaRPr sz="3000">
              <a:latin typeface="Times New Roman"/>
              <a:ea typeface="Times New Roman"/>
              <a:cs typeface="Times New Roman"/>
              <a:sym typeface="Times New Roman"/>
            </a:endParaRPr>
          </a:p>
          <a:p>
            <a:pPr indent="-762000" lvl="0" marL="1155700" rtl="0" algn="l">
              <a:spcBef>
                <a:spcPts val="0"/>
              </a:spcBef>
              <a:spcAft>
                <a:spcPts val="0"/>
              </a:spcAft>
              <a:buSzPts val="3000"/>
              <a:buFont typeface="Times New Roman"/>
              <a:buChar char="-"/>
            </a:pPr>
            <a:r>
              <a:rPr b="1" lang="en" sz="3000">
                <a:latin typeface="Times New Roman"/>
                <a:ea typeface="Times New Roman"/>
                <a:cs typeface="Times New Roman"/>
                <a:sym typeface="Times New Roman"/>
              </a:rPr>
              <a:t>Hormonal mechanisms:</a:t>
            </a:r>
            <a:r>
              <a:rPr lang="en" sz="3000">
                <a:latin typeface="Times New Roman"/>
                <a:ea typeface="Times New Roman"/>
                <a:cs typeface="Times New Roman"/>
                <a:sym typeface="Times New Roman"/>
              </a:rPr>
              <a:t> Provide high-capacity, long-term regulation of plasma Calcium and Phosphate concentrations.</a:t>
            </a:r>
            <a:endParaRPr sz="3000">
              <a:latin typeface="Times New Roman"/>
              <a:ea typeface="Times New Roman"/>
              <a:cs typeface="Times New Roman"/>
              <a:sym typeface="Times New Roman"/>
            </a:endParaRPr>
          </a:p>
          <a:p>
            <a:pPr indent="-762000" lvl="0" marL="1155700" rtl="0" algn="l">
              <a:spcBef>
                <a:spcPts val="0"/>
              </a:spcBef>
              <a:spcAft>
                <a:spcPts val="0"/>
              </a:spcAft>
              <a:buSzPts val="3000"/>
              <a:buFont typeface="Times New Roman"/>
              <a:buChar char="-"/>
            </a:pPr>
            <a:r>
              <a:rPr lang="en" sz="3000">
                <a:solidFill>
                  <a:schemeClr val="dk1"/>
                </a:solidFill>
                <a:latin typeface="Times New Roman"/>
                <a:ea typeface="Times New Roman"/>
                <a:cs typeface="Times New Roman"/>
                <a:sym typeface="Times New Roman"/>
              </a:rPr>
              <a:t>[Ca</a:t>
            </a:r>
            <a:r>
              <a:rPr baseline="30000" lang="en" sz="3000">
                <a:solidFill>
                  <a:schemeClr val="dk1"/>
                </a:solidFill>
                <a:latin typeface="Times New Roman"/>
                <a:ea typeface="Times New Roman"/>
                <a:cs typeface="Times New Roman"/>
                <a:sym typeface="Times New Roman"/>
              </a:rPr>
              <a:t>2+</a:t>
            </a:r>
            <a:r>
              <a:rPr lang="en" sz="3000">
                <a:solidFill>
                  <a:schemeClr val="dk1"/>
                </a:solidFill>
                <a:latin typeface="Times New Roman"/>
                <a:ea typeface="Times New Roman"/>
                <a:cs typeface="Times New Roman"/>
                <a:sym typeface="Times New Roman"/>
              </a:rPr>
              <a:t>]</a:t>
            </a:r>
            <a:r>
              <a:rPr baseline="30000" lang="en" sz="3000">
                <a:solidFill>
                  <a:schemeClr val="dk1"/>
                </a:solidFill>
                <a:latin typeface="Times New Roman"/>
                <a:ea typeface="Times New Roman"/>
                <a:cs typeface="Times New Roman"/>
                <a:sym typeface="Times New Roman"/>
              </a:rPr>
              <a:t> </a:t>
            </a:r>
            <a:r>
              <a:rPr lang="en" sz="3000">
                <a:solidFill>
                  <a:schemeClr val="dk1"/>
                </a:solidFill>
                <a:latin typeface="Times New Roman"/>
                <a:ea typeface="Times New Roman"/>
                <a:cs typeface="Times New Roman"/>
                <a:sym typeface="Times New Roman"/>
              </a:rPr>
              <a:t>&lt; 9-10.5 mg/dl → Tetany </a:t>
            </a:r>
            <a:r>
              <a:rPr lang="en" sz="3000">
                <a:solidFill>
                  <a:srgbClr val="B45F06"/>
                </a:solidFill>
                <a:latin typeface="Times New Roman"/>
                <a:ea typeface="Times New Roman"/>
                <a:cs typeface="Times New Roman"/>
                <a:sym typeface="Times New Roman"/>
              </a:rPr>
              <a:t>+ seizures + excitation of the nervous system </a:t>
            </a:r>
            <a:r>
              <a:rPr baseline="30000" lang="en" sz="3000">
                <a:solidFill>
                  <a:srgbClr val="B45F06"/>
                </a:solidFill>
                <a:latin typeface="Times New Roman"/>
                <a:ea typeface="Times New Roman"/>
                <a:cs typeface="Times New Roman"/>
                <a:sym typeface="Times New Roman"/>
              </a:rPr>
              <a:t>1</a:t>
            </a:r>
            <a:endParaRPr baseline="30000" sz="3000">
              <a:solidFill>
                <a:srgbClr val="B45F06"/>
              </a:solidFill>
              <a:latin typeface="Times New Roman"/>
              <a:ea typeface="Times New Roman"/>
              <a:cs typeface="Times New Roman"/>
              <a:sym typeface="Times New Roman"/>
            </a:endParaRPr>
          </a:p>
          <a:p>
            <a:pPr indent="-762000" lvl="0" marL="1155700" rtl="0" algn="l">
              <a:spcBef>
                <a:spcPts val="0"/>
              </a:spcBef>
              <a:spcAft>
                <a:spcPts val="0"/>
              </a:spcAft>
              <a:buClr>
                <a:schemeClr val="dk1"/>
              </a:buClr>
              <a:buSzPts val="3000"/>
              <a:buFont typeface="Times New Roman"/>
              <a:buChar char="-"/>
            </a:pPr>
            <a:r>
              <a:rPr lang="en" sz="3000">
                <a:solidFill>
                  <a:schemeClr val="dk1"/>
                </a:solidFill>
                <a:latin typeface="Times New Roman"/>
                <a:ea typeface="Times New Roman"/>
                <a:cs typeface="Times New Roman"/>
                <a:sym typeface="Times New Roman"/>
              </a:rPr>
              <a:t>[Ca</a:t>
            </a:r>
            <a:r>
              <a:rPr baseline="30000" lang="en" sz="3000">
                <a:solidFill>
                  <a:schemeClr val="dk1"/>
                </a:solidFill>
                <a:latin typeface="Times New Roman"/>
                <a:ea typeface="Times New Roman"/>
                <a:cs typeface="Times New Roman"/>
                <a:sym typeface="Times New Roman"/>
              </a:rPr>
              <a:t>2+</a:t>
            </a:r>
            <a:r>
              <a:rPr lang="en" sz="3000">
                <a:solidFill>
                  <a:schemeClr val="dk1"/>
                </a:solidFill>
                <a:latin typeface="Times New Roman"/>
                <a:ea typeface="Times New Roman"/>
                <a:cs typeface="Times New Roman"/>
                <a:sym typeface="Times New Roman"/>
              </a:rPr>
              <a:t>] &gt; 9-10.5 mg/dl → Renal stones </a:t>
            </a:r>
            <a:r>
              <a:rPr lang="en" sz="3000">
                <a:solidFill>
                  <a:srgbClr val="B45F06"/>
                </a:solidFill>
                <a:latin typeface="Times New Roman"/>
                <a:ea typeface="Times New Roman"/>
                <a:cs typeface="Times New Roman"/>
                <a:sym typeface="Times New Roman"/>
              </a:rPr>
              <a:t>+</a:t>
            </a:r>
            <a:r>
              <a:rPr lang="en" sz="3000">
                <a:solidFill>
                  <a:schemeClr val="dk1"/>
                </a:solidFill>
                <a:latin typeface="Times New Roman"/>
                <a:ea typeface="Times New Roman"/>
                <a:cs typeface="Times New Roman"/>
                <a:sym typeface="Times New Roman"/>
              </a:rPr>
              <a:t> </a:t>
            </a:r>
            <a:r>
              <a:rPr lang="en" sz="3000">
                <a:solidFill>
                  <a:srgbClr val="B45F06"/>
                </a:solidFill>
                <a:latin typeface="Times New Roman"/>
                <a:ea typeface="Times New Roman"/>
                <a:cs typeface="Times New Roman"/>
                <a:sym typeface="Times New Roman"/>
              </a:rPr>
              <a:t>depression of the nervous system</a:t>
            </a:r>
            <a:endParaRPr sz="3000">
              <a:solidFill>
                <a:srgbClr val="B45F06"/>
              </a:solidFill>
              <a:latin typeface="Times New Roman"/>
              <a:ea typeface="Times New Roman"/>
              <a:cs typeface="Times New Roman"/>
              <a:sym typeface="Times New Roman"/>
            </a:endParaRPr>
          </a:p>
        </p:txBody>
      </p:sp>
      <p:sp>
        <p:nvSpPr>
          <p:cNvPr id="281" name="Google Shape;281;p28"/>
          <p:cNvSpPr/>
          <p:nvPr/>
        </p:nvSpPr>
        <p:spPr>
          <a:xfrm>
            <a:off x="545100" y="17967434"/>
            <a:ext cx="13585800" cy="433500"/>
          </a:xfrm>
          <a:prstGeom prst="rect">
            <a:avLst/>
          </a:prstGeom>
          <a:solidFill>
            <a:srgbClr val="F1C232"/>
          </a:solidFill>
          <a:ln cap="flat" cmpd="sng" w="9525">
            <a:solidFill>
              <a:srgbClr val="A3A3A3"/>
            </a:solidFill>
            <a:prstDash val="solid"/>
            <a:round/>
            <a:headEnd len="sm" w="sm" type="none"/>
            <a:tailEnd len="sm" w="sm" type="none"/>
          </a:ln>
        </p:spPr>
        <p:txBody>
          <a:bodyPr anchorCtr="0" anchor="ctr" bIns="58225" lIns="58225" spcFirstLastPara="1" rIns="58225" wrap="square" tIns="58225">
            <a:noAutofit/>
          </a:bodyPr>
          <a:lstStyle/>
          <a:p>
            <a:pPr indent="0" lvl="0" marL="0" rtl="0" algn="l">
              <a:spcBef>
                <a:spcPts val="0"/>
              </a:spcBef>
              <a:spcAft>
                <a:spcPts val="0"/>
              </a:spcAft>
              <a:buClr>
                <a:schemeClr val="dk1"/>
              </a:buClr>
              <a:buSzPts val="1000"/>
              <a:buFont typeface="Arial"/>
              <a:buNone/>
            </a:pPr>
            <a:r>
              <a:rPr lang="en" sz="2500">
                <a:solidFill>
                  <a:schemeClr val="lt1"/>
                </a:solidFill>
                <a:latin typeface="Oswald"/>
                <a:ea typeface="Oswald"/>
                <a:cs typeface="Oswald"/>
                <a:sym typeface="Oswald"/>
              </a:rPr>
              <a:t>FOOTNOTES</a:t>
            </a:r>
            <a:endParaRPr sz="1500"/>
          </a:p>
        </p:txBody>
      </p:sp>
      <p:sp>
        <p:nvSpPr>
          <p:cNvPr id="282" name="Google Shape;282;p28"/>
          <p:cNvSpPr/>
          <p:nvPr/>
        </p:nvSpPr>
        <p:spPr>
          <a:xfrm>
            <a:off x="0" y="17967434"/>
            <a:ext cx="468600" cy="433500"/>
          </a:xfrm>
          <a:prstGeom prst="rect">
            <a:avLst/>
          </a:prstGeom>
          <a:solidFill>
            <a:srgbClr val="666666"/>
          </a:solidFill>
          <a:ln cap="flat" cmpd="sng" w="9525">
            <a:solidFill>
              <a:srgbClr val="A3A3A3"/>
            </a:solidFill>
            <a:prstDash val="solid"/>
            <a:round/>
            <a:headEnd len="sm" w="sm" type="none"/>
            <a:tailEnd len="sm" w="sm" type="none"/>
          </a:ln>
        </p:spPr>
        <p:txBody>
          <a:bodyPr anchorCtr="0" anchor="ctr" bIns="58225" lIns="58225" spcFirstLastPara="1" rIns="58225" wrap="square" tIns="58225">
            <a:noAutofit/>
          </a:bodyPr>
          <a:lstStyle/>
          <a:p>
            <a:pPr indent="0" lvl="0" marL="0" rtl="0" algn="l">
              <a:spcBef>
                <a:spcPts val="0"/>
              </a:spcBef>
              <a:spcAft>
                <a:spcPts val="0"/>
              </a:spcAft>
              <a:buNone/>
            </a:pPr>
            <a:r>
              <a:t/>
            </a:r>
            <a:endParaRPr/>
          </a:p>
        </p:txBody>
      </p:sp>
      <p:sp>
        <p:nvSpPr>
          <p:cNvPr id="283" name="Google Shape;283;p28"/>
          <p:cNvSpPr txBox="1"/>
          <p:nvPr/>
        </p:nvSpPr>
        <p:spPr>
          <a:xfrm>
            <a:off x="78215" y="18259138"/>
            <a:ext cx="13711500" cy="1166700"/>
          </a:xfrm>
          <a:prstGeom prst="rect">
            <a:avLst/>
          </a:prstGeom>
          <a:noFill/>
          <a:ln>
            <a:noFill/>
          </a:ln>
        </p:spPr>
        <p:txBody>
          <a:bodyPr anchorCtr="0" anchor="t" bIns="232200" lIns="232200" spcFirstLastPara="1" rIns="232200" wrap="square" tIns="232200">
            <a:noAutofit/>
          </a:bodyPr>
          <a:lstStyle/>
          <a:p>
            <a:pPr indent="0" lvl="0" marL="0" rtl="0" algn="l">
              <a:spcBef>
                <a:spcPts val="0"/>
              </a:spcBef>
              <a:spcAft>
                <a:spcPts val="0"/>
              </a:spcAft>
              <a:buNone/>
            </a:pPr>
            <a:r>
              <a:rPr lang="en" sz="1800">
                <a:latin typeface="Times New Roman"/>
                <a:ea typeface="Times New Roman"/>
                <a:cs typeface="Times New Roman"/>
                <a:sym typeface="Times New Roman"/>
              </a:rPr>
              <a:t>1. When the ECF concentration of calcium ions falls below the normal level, the nervous system becomes progressively more excitable because hypocalcemia causes increased neuronal membrane permeability to sodium ions Calcium binds to ion channels, creating a positive charge that repels incoming sodium, this is the basis of tetany, calcium binds to ACh receptors (Ligand-gated ion channels) and  repels the entry of sodium. This is acceptable in normal levels, but in hypocalcemia large amounts of sodium enter spontaneously causing tetany. When calcium levels are high the opposite happens, weak muscle contractions in hypercalcemia  can even affect GIT motility causing constipation. </a:t>
            </a:r>
            <a:endParaRPr sz="1800">
              <a:latin typeface="Times New Roman"/>
              <a:ea typeface="Times New Roman"/>
              <a:cs typeface="Times New Roman"/>
              <a:sym typeface="Times New Roman"/>
            </a:endParaRPr>
          </a:p>
        </p:txBody>
      </p:sp>
      <p:sp>
        <p:nvSpPr>
          <p:cNvPr id="284" name="Google Shape;284;p28"/>
          <p:cNvSpPr txBox="1"/>
          <p:nvPr/>
        </p:nvSpPr>
        <p:spPr>
          <a:xfrm>
            <a:off x="595728" y="1603522"/>
            <a:ext cx="9545700" cy="3992400"/>
          </a:xfrm>
          <a:prstGeom prst="rect">
            <a:avLst/>
          </a:prstGeom>
          <a:noFill/>
          <a:ln>
            <a:noFill/>
          </a:ln>
        </p:spPr>
        <p:txBody>
          <a:bodyPr anchorCtr="0" anchor="t" bIns="232200" lIns="232200" spcFirstLastPara="1" rIns="232200" wrap="square" tIns="232200">
            <a:noAutofit/>
          </a:bodyPr>
          <a:lstStyle/>
          <a:p>
            <a:pPr indent="0" lvl="0" marL="0" rtl="0" algn="l">
              <a:lnSpc>
                <a:spcPct val="115000"/>
              </a:lnSpc>
              <a:spcBef>
                <a:spcPts val="0"/>
              </a:spcBef>
              <a:spcAft>
                <a:spcPts val="0"/>
              </a:spcAft>
              <a:buNone/>
            </a:pPr>
            <a:r>
              <a:rPr lang="en">
                <a:solidFill>
                  <a:srgbClr val="999999"/>
                </a:solidFill>
                <a:latin typeface="Times New Roman"/>
                <a:ea typeface="Times New Roman"/>
                <a:cs typeface="Times New Roman"/>
                <a:sym typeface="Times New Roman"/>
              </a:rPr>
              <a:t>Calcium concentration is well-regulated, that is, if large amounts of calcium were injected intravenously calcium concentration will rise to very high levels, however within one hour-or-so the levels will return to normal.</a:t>
            </a:r>
            <a:endParaRPr>
              <a:solidFill>
                <a:srgbClr val="999999"/>
              </a:solidFill>
              <a:latin typeface="Times New Roman"/>
              <a:ea typeface="Times New Roman"/>
              <a:cs typeface="Times New Roman"/>
              <a:sym typeface="Times New Roman"/>
            </a:endParaRPr>
          </a:p>
          <a:p>
            <a:pPr indent="-660400" lvl="0" marL="1155700" rtl="0" algn="l">
              <a:lnSpc>
                <a:spcPct val="115000"/>
              </a:lnSpc>
              <a:spcBef>
                <a:spcPts val="0"/>
              </a:spcBef>
              <a:spcAft>
                <a:spcPts val="0"/>
              </a:spcAft>
              <a:buClr>
                <a:srgbClr val="999999"/>
              </a:buClr>
              <a:buSzPts val="1400"/>
              <a:buFont typeface="Times New Roman"/>
              <a:buChar char="-"/>
            </a:pPr>
            <a:r>
              <a:rPr lang="en">
                <a:solidFill>
                  <a:srgbClr val="999999"/>
                </a:solidFill>
                <a:latin typeface="Times New Roman"/>
                <a:ea typeface="Times New Roman"/>
                <a:cs typeface="Times New Roman"/>
                <a:sym typeface="Times New Roman"/>
              </a:rPr>
              <a:t>Calcium is poorly absorbed without the actions of vitamin D. </a:t>
            </a:r>
            <a:endParaRPr>
              <a:solidFill>
                <a:srgbClr val="999999"/>
              </a:solidFill>
              <a:latin typeface="Times New Roman"/>
              <a:ea typeface="Times New Roman"/>
              <a:cs typeface="Times New Roman"/>
              <a:sym typeface="Times New Roman"/>
            </a:endParaRPr>
          </a:p>
          <a:p>
            <a:pPr indent="-660400" lvl="0" marL="1155700" rtl="0" algn="l">
              <a:lnSpc>
                <a:spcPct val="115000"/>
              </a:lnSpc>
              <a:spcBef>
                <a:spcPts val="0"/>
              </a:spcBef>
              <a:spcAft>
                <a:spcPts val="0"/>
              </a:spcAft>
              <a:buClr>
                <a:srgbClr val="999999"/>
              </a:buClr>
              <a:buSzPts val="1400"/>
              <a:buFont typeface="Times New Roman"/>
              <a:buChar char="-"/>
            </a:pPr>
            <a:r>
              <a:rPr lang="en">
                <a:solidFill>
                  <a:srgbClr val="999999"/>
                </a:solidFill>
                <a:latin typeface="Times New Roman"/>
                <a:ea typeface="Times New Roman"/>
                <a:cs typeface="Times New Roman"/>
                <a:sym typeface="Times New Roman"/>
              </a:rPr>
              <a:t>Normal calcium intake from diet is 1000mg/day, vitamin D promotes the absorption of about 35% of calcium (around 350mg/daily) the remaining is unabsorbed and excreted.</a:t>
            </a:r>
            <a:endParaRPr>
              <a:solidFill>
                <a:srgbClr val="999999"/>
              </a:solidFill>
              <a:latin typeface="Times New Roman"/>
              <a:ea typeface="Times New Roman"/>
              <a:cs typeface="Times New Roman"/>
              <a:sym typeface="Times New Roman"/>
            </a:endParaRPr>
          </a:p>
          <a:p>
            <a:pPr indent="-660400" lvl="0" marL="1155700" rtl="0" algn="l">
              <a:lnSpc>
                <a:spcPct val="115000"/>
              </a:lnSpc>
              <a:spcBef>
                <a:spcPts val="0"/>
              </a:spcBef>
              <a:spcAft>
                <a:spcPts val="0"/>
              </a:spcAft>
              <a:buClr>
                <a:srgbClr val="999999"/>
              </a:buClr>
              <a:buSzPts val="1400"/>
              <a:buFont typeface="Times New Roman"/>
              <a:buChar char="-"/>
            </a:pPr>
            <a:r>
              <a:rPr lang="en">
                <a:solidFill>
                  <a:srgbClr val="999999"/>
                </a:solidFill>
                <a:latin typeface="Times New Roman"/>
                <a:ea typeface="Times New Roman"/>
                <a:cs typeface="Times New Roman"/>
                <a:sym typeface="Times New Roman"/>
              </a:rPr>
              <a:t>A regulated, relatively constant amount of calcium is secreted by the intestines in digestive juices for whatever purpose (around 250mg/daily) </a:t>
            </a:r>
            <a:endParaRPr>
              <a:solidFill>
                <a:srgbClr val="999999"/>
              </a:solidFill>
              <a:latin typeface="Times New Roman"/>
              <a:ea typeface="Times New Roman"/>
              <a:cs typeface="Times New Roman"/>
              <a:sym typeface="Times New Roman"/>
            </a:endParaRPr>
          </a:p>
          <a:p>
            <a:pPr indent="-660400" lvl="0" marL="1155700" rtl="0" algn="l">
              <a:lnSpc>
                <a:spcPct val="115000"/>
              </a:lnSpc>
              <a:spcBef>
                <a:spcPts val="0"/>
              </a:spcBef>
              <a:spcAft>
                <a:spcPts val="0"/>
              </a:spcAft>
              <a:buClr>
                <a:srgbClr val="999999"/>
              </a:buClr>
              <a:buSzPts val="1400"/>
              <a:buFont typeface="Times New Roman"/>
              <a:buChar char="-"/>
            </a:pPr>
            <a:r>
              <a:rPr lang="en">
                <a:solidFill>
                  <a:srgbClr val="999999"/>
                </a:solidFill>
                <a:latin typeface="Times New Roman"/>
                <a:ea typeface="Times New Roman"/>
                <a:cs typeface="Times New Roman"/>
                <a:sym typeface="Times New Roman"/>
              </a:rPr>
              <a:t>About 100mg.day of calcium is then excreted by the kidney into the urine, thus maintaining calcium levels within the homeostatic range. (excretion equal to intake) </a:t>
            </a:r>
            <a:endParaRPr>
              <a:solidFill>
                <a:srgbClr val="999999"/>
              </a:solidFill>
              <a:latin typeface="Times New Roman"/>
              <a:ea typeface="Times New Roman"/>
              <a:cs typeface="Times New Roman"/>
              <a:sym typeface="Times New Roman"/>
            </a:endParaRPr>
          </a:p>
          <a:p>
            <a:pPr indent="-660400" lvl="0" marL="1155700" rtl="0" algn="l">
              <a:lnSpc>
                <a:spcPct val="115000"/>
              </a:lnSpc>
              <a:spcBef>
                <a:spcPts val="0"/>
              </a:spcBef>
              <a:spcAft>
                <a:spcPts val="0"/>
              </a:spcAft>
              <a:buClr>
                <a:srgbClr val="999999"/>
              </a:buClr>
              <a:buSzPts val="1400"/>
              <a:buFont typeface="Times New Roman"/>
              <a:buChar char="-"/>
            </a:pPr>
            <a:r>
              <a:rPr lang="en">
                <a:solidFill>
                  <a:srgbClr val="999999"/>
                </a:solidFill>
                <a:latin typeface="Times New Roman"/>
                <a:ea typeface="Times New Roman"/>
                <a:cs typeface="Times New Roman"/>
                <a:sym typeface="Times New Roman"/>
              </a:rPr>
              <a:t>The kidney filters ionized and anion-bound calcium (protein-bound is too large), 90% is freely reabsorbed, PTH regulates the absorption of the remaining 10%, so that when PTH level drops in hypercalcemic states, more calcium is excreted. Which helps to maintain homeostasis. </a:t>
            </a:r>
            <a:endParaRPr>
              <a:solidFill>
                <a:srgbClr val="999999"/>
              </a:solidFill>
              <a:latin typeface="Times New Roman"/>
              <a:ea typeface="Times New Roman"/>
              <a:cs typeface="Times New Roman"/>
              <a:sym typeface="Times New Roman"/>
            </a:endParaRPr>
          </a:p>
          <a:p>
            <a:pPr indent="-660400" lvl="0" marL="1155700" rtl="0" algn="l">
              <a:lnSpc>
                <a:spcPct val="115000"/>
              </a:lnSpc>
              <a:spcBef>
                <a:spcPts val="0"/>
              </a:spcBef>
              <a:spcAft>
                <a:spcPts val="0"/>
              </a:spcAft>
              <a:buClr>
                <a:srgbClr val="999999"/>
              </a:buClr>
              <a:buSzPts val="1400"/>
              <a:buFont typeface="Times New Roman"/>
              <a:buChar char="-"/>
            </a:pPr>
            <a:r>
              <a:rPr lang="en">
                <a:solidFill>
                  <a:srgbClr val="999999"/>
                </a:solidFill>
                <a:latin typeface="Times New Roman"/>
                <a:ea typeface="Times New Roman"/>
                <a:cs typeface="Times New Roman"/>
                <a:sym typeface="Times New Roman"/>
              </a:rPr>
              <a:t>It’s worth noting that the bones act as a reservoir for calcium, and that cells contain 10 times as much calcium as ECF, while bones harbor around 99% of total body calcium. </a:t>
            </a:r>
            <a:endParaRPr>
              <a:solidFill>
                <a:srgbClr val="999999"/>
              </a:solidFill>
              <a:latin typeface="Times New Roman"/>
              <a:ea typeface="Times New Roman"/>
              <a:cs typeface="Times New Roman"/>
              <a:sym typeface="Times New Roman"/>
            </a:endParaRPr>
          </a:p>
        </p:txBody>
      </p:sp>
      <p:sp>
        <p:nvSpPr>
          <p:cNvPr id="285" name="Google Shape;285;p28"/>
          <p:cNvSpPr txBox="1"/>
          <p:nvPr/>
        </p:nvSpPr>
        <p:spPr>
          <a:xfrm>
            <a:off x="930225" y="117275"/>
            <a:ext cx="11331600" cy="647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000"/>
              <a:buFont typeface="Arial"/>
              <a:buNone/>
            </a:pPr>
            <a:r>
              <a:rPr lang="en" sz="3300">
                <a:solidFill>
                  <a:srgbClr val="FFFFFF"/>
                </a:solidFill>
                <a:latin typeface="Oswald"/>
                <a:ea typeface="Oswald"/>
                <a:cs typeface="Oswald"/>
                <a:sym typeface="Oswald"/>
              </a:rPr>
              <a:t>CALCIUM HOMEOSTASIS </a:t>
            </a:r>
            <a:endParaRPr sz="3300">
              <a:solidFill>
                <a:srgbClr val="FFFFFF"/>
              </a:solidFill>
              <a:latin typeface="Oswald"/>
              <a:ea typeface="Oswald"/>
              <a:cs typeface="Oswald"/>
              <a:sym typeface="Oswald"/>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9" name="Shape 289"/>
        <p:cNvGrpSpPr/>
        <p:nvPr/>
      </p:nvGrpSpPr>
      <p:grpSpPr>
        <a:xfrm>
          <a:off x="0" y="0"/>
          <a:ext cx="0" cy="0"/>
          <a:chOff x="0" y="0"/>
          <a:chExt cx="0" cy="0"/>
        </a:xfrm>
      </p:grpSpPr>
      <p:sp>
        <p:nvSpPr>
          <p:cNvPr id="290" name="Google Shape;290;p29"/>
          <p:cNvSpPr/>
          <p:nvPr/>
        </p:nvSpPr>
        <p:spPr>
          <a:xfrm>
            <a:off x="0" y="370466"/>
            <a:ext cx="11331600" cy="699600"/>
          </a:xfrm>
          <a:prstGeom prst="rect">
            <a:avLst/>
          </a:prstGeom>
          <a:solidFill>
            <a:srgbClr val="F1C232"/>
          </a:solidFill>
          <a:ln cap="flat" cmpd="sng" w="9525">
            <a:solidFill>
              <a:srgbClr val="A3A3A3"/>
            </a:solidFill>
            <a:prstDash val="solid"/>
            <a:round/>
            <a:headEnd len="sm" w="sm" type="none"/>
            <a:tailEnd len="sm" w="sm" type="none"/>
          </a:ln>
        </p:spPr>
        <p:txBody>
          <a:bodyPr anchorCtr="0" anchor="ctr" bIns="58225" lIns="58225" spcFirstLastPara="1" rIns="58225" wrap="square" tIns="58225">
            <a:noAutofit/>
          </a:bodyPr>
          <a:lstStyle/>
          <a:p>
            <a:pPr indent="0" lvl="0" marL="0" rtl="0" algn="l">
              <a:spcBef>
                <a:spcPts val="0"/>
              </a:spcBef>
              <a:spcAft>
                <a:spcPts val="0"/>
              </a:spcAft>
              <a:buNone/>
            </a:pPr>
            <a:r>
              <a:t/>
            </a:r>
            <a:endParaRPr/>
          </a:p>
        </p:txBody>
      </p:sp>
      <p:sp>
        <p:nvSpPr>
          <p:cNvPr id="291" name="Google Shape;291;p29"/>
          <p:cNvSpPr/>
          <p:nvPr/>
        </p:nvSpPr>
        <p:spPr>
          <a:xfrm>
            <a:off x="656616" y="370511"/>
            <a:ext cx="273600" cy="699600"/>
          </a:xfrm>
          <a:prstGeom prst="rect">
            <a:avLst/>
          </a:prstGeom>
          <a:solidFill>
            <a:srgbClr val="FFFFFF"/>
          </a:solidFill>
          <a:ln cap="flat" cmpd="sng" w="9525">
            <a:solidFill>
              <a:srgbClr val="A3A3A3"/>
            </a:solidFill>
            <a:prstDash val="solid"/>
            <a:round/>
            <a:headEnd len="sm" w="sm" type="none"/>
            <a:tailEnd len="sm" w="sm" type="none"/>
          </a:ln>
        </p:spPr>
        <p:txBody>
          <a:bodyPr anchorCtr="0" anchor="ctr" bIns="58225" lIns="58225" spcFirstLastPara="1" rIns="58225" wrap="square" tIns="58225">
            <a:noAutofit/>
          </a:bodyPr>
          <a:lstStyle/>
          <a:p>
            <a:pPr indent="0" lvl="0" marL="0" rtl="0" algn="l">
              <a:spcBef>
                <a:spcPts val="0"/>
              </a:spcBef>
              <a:spcAft>
                <a:spcPts val="0"/>
              </a:spcAft>
              <a:buNone/>
            </a:pPr>
            <a:r>
              <a:t/>
            </a:r>
            <a:endParaRPr/>
          </a:p>
        </p:txBody>
      </p:sp>
      <p:sp>
        <p:nvSpPr>
          <p:cNvPr id="292" name="Google Shape;292;p29"/>
          <p:cNvSpPr txBox="1"/>
          <p:nvPr/>
        </p:nvSpPr>
        <p:spPr>
          <a:xfrm>
            <a:off x="11409324" y="360125"/>
            <a:ext cx="3653100" cy="963900"/>
          </a:xfrm>
          <a:prstGeom prst="rect">
            <a:avLst/>
          </a:prstGeom>
          <a:noFill/>
          <a:ln>
            <a:noFill/>
          </a:ln>
        </p:spPr>
        <p:txBody>
          <a:bodyPr anchorCtr="0" anchor="t" bIns="58225" lIns="58225" spcFirstLastPara="1" rIns="58225" wrap="square" tIns="58225">
            <a:noAutofit/>
          </a:bodyPr>
          <a:lstStyle/>
          <a:p>
            <a:pPr indent="0" lvl="0" marL="0" rtl="0" algn="l">
              <a:spcBef>
                <a:spcPts val="0"/>
              </a:spcBef>
              <a:spcAft>
                <a:spcPts val="0"/>
              </a:spcAft>
              <a:buNone/>
            </a:pPr>
            <a:r>
              <a:rPr lang="en" sz="3600">
                <a:latin typeface="Oswald"/>
                <a:ea typeface="Oswald"/>
                <a:cs typeface="Oswald"/>
                <a:sym typeface="Oswald"/>
              </a:rPr>
              <a:t>Lecture Eight </a:t>
            </a:r>
            <a:endParaRPr sz="3600">
              <a:latin typeface="Oswald"/>
              <a:ea typeface="Oswald"/>
              <a:cs typeface="Oswald"/>
              <a:sym typeface="Oswald"/>
            </a:endParaRPr>
          </a:p>
        </p:txBody>
      </p:sp>
      <p:sp>
        <p:nvSpPr>
          <p:cNvPr id="293" name="Google Shape;293;p29"/>
          <p:cNvSpPr txBox="1"/>
          <p:nvPr/>
        </p:nvSpPr>
        <p:spPr>
          <a:xfrm>
            <a:off x="929925" y="370476"/>
            <a:ext cx="11277300" cy="69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000"/>
              <a:buFont typeface="Arial"/>
              <a:buNone/>
            </a:pPr>
            <a:r>
              <a:rPr lang="en" sz="3300">
                <a:solidFill>
                  <a:srgbClr val="FFFFFF"/>
                </a:solidFill>
                <a:latin typeface="Oswald"/>
                <a:ea typeface="Oswald"/>
                <a:cs typeface="Oswald"/>
                <a:sym typeface="Oswald"/>
              </a:rPr>
              <a:t>CALCIUM HOMEOSTASIS </a:t>
            </a:r>
            <a:endParaRPr sz="3300">
              <a:solidFill>
                <a:srgbClr val="FFFFFF"/>
              </a:solidFill>
              <a:latin typeface="Oswald"/>
              <a:ea typeface="Oswald"/>
              <a:cs typeface="Oswald"/>
              <a:sym typeface="Oswald"/>
            </a:endParaRPr>
          </a:p>
        </p:txBody>
      </p:sp>
      <p:sp>
        <p:nvSpPr>
          <p:cNvPr id="294" name="Google Shape;294;p29"/>
          <p:cNvSpPr txBox="1"/>
          <p:nvPr/>
        </p:nvSpPr>
        <p:spPr>
          <a:xfrm>
            <a:off x="188014" y="321602"/>
            <a:ext cx="468600" cy="699600"/>
          </a:xfrm>
          <a:prstGeom prst="rect">
            <a:avLst/>
          </a:prstGeom>
          <a:noFill/>
          <a:ln>
            <a:noFill/>
          </a:ln>
        </p:spPr>
        <p:txBody>
          <a:bodyPr anchorCtr="0" anchor="t" bIns="58225" lIns="58225" spcFirstLastPara="1" rIns="58225" wrap="square" tIns="58225">
            <a:noAutofit/>
          </a:bodyPr>
          <a:lstStyle/>
          <a:p>
            <a:pPr indent="0" lvl="0" marL="0" rtl="0" algn="l">
              <a:spcBef>
                <a:spcPts val="0"/>
              </a:spcBef>
              <a:spcAft>
                <a:spcPts val="0"/>
              </a:spcAft>
              <a:buNone/>
            </a:pPr>
            <a:r>
              <a:rPr lang="en" sz="4600">
                <a:solidFill>
                  <a:srgbClr val="FFFFFF"/>
                </a:solidFill>
                <a:latin typeface="Oswald"/>
                <a:ea typeface="Oswald"/>
                <a:cs typeface="Oswald"/>
                <a:sym typeface="Oswald"/>
              </a:rPr>
              <a:t>4</a:t>
            </a:r>
            <a:endParaRPr sz="4600">
              <a:solidFill>
                <a:srgbClr val="FFFFFF"/>
              </a:solidFill>
              <a:latin typeface="Oswald"/>
              <a:ea typeface="Oswald"/>
              <a:cs typeface="Oswald"/>
              <a:sym typeface="Oswald"/>
            </a:endParaRPr>
          </a:p>
        </p:txBody>
      </p:sp>
      <p:sp>
        <p:nvSpPr>
          <p:cNvPr id="295" name="Google Shape;295;p29"/>
          <p:cNvSpPr/>
          <p:nvPr/>
        </p:nvSpPr>
        <p:spPr>
          <a:xfrm>
            <a:off x="331323" y="1492546"/>
            <a:ext cx="468600" cy="433500"/>
          </a:xfrm>
          <a:prstGeom prst="rect">
            <a:avLst/>
          </a:prstGeom>
          <a:solidFill>
            <a:srgbClr val="45818E"/>
          </a:solidFill>
          <a:ln cap="flat" cmpd="sng" w="9525">
            <a:solidFill>
              <a:srgbClr val="999999"/>
            </a:solidFill>
            <a:prstDash val="solid"/>
            <a:round/>
            <a:headEnd len="sm" w="sm" type="none"/>
            <a:tailEnd len="sm" w="sm" type="none"/>
          </a:ln>
        </p:spPr>
        <p:txBody>
          <a:bodyPr anchorCtr="0" anchor="ctr" bIns="242350" lIns="242350" spcFirstLastPara="1" rIns="242350" wrap="square" tIns="242350">
            <a:noAutofit/>
          </a:bodyPr>
          <a:lstStyle/>
          <a:p>
            <a:pPr indent="0" lvl="0" marL="0" rtl="0" algn="l">
              <a:spcBef>
                <a:spcPts val="0"/>
              </a:spcBef>
              <a:spcAft>
                <a:spcPts val="0"/>
              </a:spcAft>
              <a:buNone/>
            </a:pPr>
            <a:r>
              <a:t/>
            </a:r>
            <a:endParaRPr sz="1500">
              <a:solidFill>
                <a:srgbClr val="E69138"/>
              </a:solidFill>
            </a:endParaRPr>
          </a:p>
        </p:txBody>
      </p:sp>
      <p:sp>
        <p:nvSpPr>
          <p:cNvPr id="296" name="Google Shape;296;p29"/>
          <p:cNvSpPr txBox="1"/>
          <p:nvPr/>
        </p:nvSpPr>
        <p:spPr>
          <a:xfrm>
            <a:off x="949312" y="1291650"/>
            <a:ext cx="8933400" cy="69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5100">
                <a:solidFill>
                  <a:srgbClr val="45818E"/>
                </a:solidFill>
                <a:latin typeface="Oswald"/>
                <a:ea typeface="Oswald"/>
                <a:cs typeface="Oswald"/>
                <a:sym typeface="Oswald"/>
              </a:rPr>
              <a:t>Bone Composition</a:t>
            </a:r>
            <a:endParaRPr sz="5100">
              <a:solidFill>
                <a:srgbClr val="45818E"/>
              </a:solidFill>
              <a:latin typeface="Oswald"/>
              <a:ea typeface="Oswald"/>
              <a:cs typeface="Oswald"/>
              <a:sym typeface="Oswald"/>
            </a:endParaRPr>
          </a:p>
        </p:txBody>
      </p:sp>
      <p:sp>
        <p:nvSpPr>
          <p:cNvPr id="297" name="Google Shape;297;p29"/>
          <p:cNvSpPr txBox="1"/>
          <p:nvPr/>
        </p:nvSpPr>
        <p:spPr>
          <a:xfrm>
            <a:off x="499320" y="2101416"/>
            <a:ext cx="9493200" cy="6388500"/>
          </a:xfrm>
          <a:prstGeom prst="rect">
            <a:avLst/>
          </a:prstGeom>
          <a:noFill/>
          <a:ln>
            <a:noFill/>
          </a:ln>
        </p:spPr>
        <p:txBody>
          <a:bodyPr anchorCtr="0" anchor="t" bIns="232200" lIns="232200" spcFirstLastPara="1" rIns="232200" wrap="square" tIns="232200">
            <a:noAutofit/>
          </a:bodyPr>
          <a:lstStyle/>
          <a:p>
            <a:pPr indent="-749300" lvl="0" marL="1155700" rtl="0" algn="l">
              <a:spcBef>
                <a:spcPts val="0"/>
              </a:spcBef>
              <a:spcAft>
                <a:spcPts val="0"/>
              </a:spcAft>
              <a:buSzPts val="2800"/>
              <a:buFont typeface="Times New Roman"/>
              <a:buChar char="-"/>
            </a:pPr>
            <a:r>
              <a:rPr b="1" lang="en" sz="2800">
                <a:latin typeface="Times New Roman"/>
                <a:ea typeface="Times New Roman"/>
                <a:cs typeface="Times New Roman"/>
                <a:sym typeface="Times New Roman"/>
              </a:rPr>
              <a:t>Organic Matrix (Tensile Force)(30%):</a:t>
            </a:r>
            <a:endParaRPr b="1" sz="2800">
              <a:latin typeface="Times New Roman"/>
              <a:ea typeface="Times New Roman"/>
              <a:cs typeface="Times New Roman"/>
              <a:sym typeface="Times New Roman"/>
            </a:endParaRPr>
          </a:p>
          <a:p>
            <a:pPr indent="0" lvl="0" marL="1155700" rtl="0" algn="l">
              <a:spcBef>
                <a:spcPts val="0"/>
              </a:spcBef>
              <a:spcAft>
                <a:spcPts val="0"/>
              </a:spcAft>
              <a:buNone/>
            </a:pPr>
            <a:r>
              <a:rPr b="1" lang="en" sz="2800">
                <a:latin typeface="Times New Roman"/>
                <a:ea typeface="Times New Roman"/>
                <a:cs typeface="Times New Roman"/>
                <a:sym typeface="Times New Roman"/>
              </a:rPr>
              <a:t>1.</a:t>
            </a:r>
            <a:r>
              <a:rPr lang="en" sz="2800">
                <a:latin typeface="Times New Roman"/>
                <a:ea typeface="Times New Roman"/>
                <a:cs typeface="Times New Roman"/>
                <a:sym typeface="Times New Roman"/>
              </a:rPr>
              <a:t> Collagen Fibers → 95%</a:t>
            </a:r>
            <a:endParaRPr sz="2800">
              <a:latin typeface="Times New Roman"/>
              <a:ea typeface="Times New Roman"/>
              <a:cs typeface="Times New Roman"/>
              <a:sym typeface="Times New Roman"/>
            </a:endParaRPr>
          </a:p>
          <a:p>
            <a:pPr indent="0" lvl="0" marL="1155700" rtl="0" algn="l">
              <a:spcBef>
                <a:spcPts val="0"/>
              </a:spcBef>
              <a:spcAft>
                <a:spcPts val="0"/>
              </a:spcAft>
              <a:buNone/>
            </a:pPr>
            <a:r>
              <a:rPr b="1" lang="en" sz="2800">
                <a:latin typeface="Times New Roman"/>
                <a:ea typeface="Times New Roman"/>
                <a:cs typeface="Times New Roman"/>
                <a:sym typeface="Times New Roman"/>
              </a:rPr>
              <a:t>2. </a:t>
            </a:r>
            <a:r>
              <a:rPr lang="en" sz="2800">
                <a:latin typeface="Times New Roman"/>
                <a:ea typeface="Times New Roman"/>
                <a:cs typeface="Times New Roman"/>
                <a:sym typeface="Times New Roman"/>
              </a:rPr>
              <a:t>Ground Substance: ECF and Proteoglycans → 5%</a:t>
            </a:r>
            <a:endParaRPr sz="2800">
              <a:latin typeface="Times New Roman"/>
              <a:ea typeface="Times New Roman"/>
              <a:cs typeface="Times New Roman"/>
              <a:sym typeface="Times New Roman"/>
            </a:endParaRPr>
          </a:p>
          <a:p>
            <a:pPr indent="-749300" lvl="0" marL="1155700" rtl="0" algn="l">
              <a:spcBef>
                <a:spcPts val="0"/>
              </a:spcBef>
              <a:spcAft>
                <a:spcPts val="0"/>
              </a:spcAft>
              <a:buSzPts val="2800"/>
              <a:buFont typeface="Times New Roman"/>
              <a:buChar char="-"/>
            </a:pPr>
            <a:r>
              <a:rPr b="1" lang="en" sz="2800">
                <a:latin typeface="Times New Roman"/>
                <a:ea typeface="Times New Roman"/>
                <a:cs typeface="Times New Roman"/>
                <a:sym typeface="Times New Roman"/>
              </a:rPr>
              <a:t>Bone Salts (Compressional Force)(70%):</a:t>
            </a:r>
            <a:endParaRPr b="1" sz="2800">
              <a:latin typeface="Times New Roman"/>
              <a:ea typeface="Times New Roman"/>
              <a:cs typeface="Times New Roman"/>
              <a:sym typeface="Times New Roman"/>
            </a:endParaRPr>
          </a:p>
          <a:p>
            <a:pPr indent="0" lvl="0" marL="1155700" rtl="0" algn="l">
              <a:spcBef>
                <a:spcPts val="0"/>
              </a:spcBef>
              <a:spcAft>
                <a:spcPts val="0"/>
              </a:spcAft>
              <a:buNone/>
            </a:pPr>
            <a:r>
              <a:rPr b="1" lang="en" sz="2800">
                <a:latin typeface="Times New Roman"/>
                <a:ea typeface="Times New Roman"/>
                <a:cs typeface="Times New Roman"/>
                <a:sym typeface="Times New Roman"/>
              </a:rPr>
              <a:t>1.</a:t>
            </a:r>
            <a:r>
              <a:rPr lang="en" sz="2800">
                <a:latin typeface="Times New Roman"/>
                <a:ea typeface="Times New Roman"/>
                <a:cs typeface="Times New Roman"/>
                <a:sym typeface="Times New Roman"/>
              </a:rPr>
              <a:t> Salts of Calcium and Phosphate in the form of     Hydroxyapatite crystals Ca</a:t>
            </a:r>
            <a:r>
              <a:rPr baseline="-25000" lang="en" sz="2800">
                <a:latin typeface="Times New Roman"/>
                <a:ea typeface="Times New Roman"/>
                <a:cs typeface="Times New Roman"/>
                <a:sym typeface="Times New Roman"/>
              </a:rPr>
              <a:t>10</a:t>
            </a:r>
            <a:r>
              <a:rPr lang="en" sz="2800">
                <a:latin typeface="Times New Roman"/>
                <a:ea typeface="Times New Roman"/>
                <a:cs typeface="Times New Roman"/>
                <a:sym typeface="Times New Roman"/>
              </a:rPr>
              <a:t>(PO</a:t>
            </a:r>
            <a:r>
              <a:rPr baseline="-25000" lang="en" sz="2800">
                <a:latin typeface="Times New Roman"/>
                <a:ea typeface="Times New Roman"/>
                <a:cs typeface="Times New Roman"/>
                <a:sym typeface="Times New Roman"/>
              </a:rPr>
              <a:t>4</a:t>
            </a:r>
            <a:r>
              <a:rPr lang="en" sz="2800">
                <a:latin typeface="Times New Roman"/>
                <a:ea typeface="Times New Roman"/>
                <a:cs typeface="Times New Roman"/>
                <a:sym typeface="Times New Roman"/>
              </a:rPr>
              <a:t>)</a:t>
            </a:r>
            <a:r>
              <a:rPr baseline="-25000" lang="en" sz="2800">
                <a:latin typeface="Times New Roman"/>
                <a:ea typeface="Times New Roman"/>
                <a:cs typeface="Times New Roman"/>
                <a:sym typeface="Times New Roman"/>
              </a:rPr>
              <a:t>6</a:t>
            </a:r>
            <a:r>
              <a:rPr lang="en" sz="2800">
                <a:latin typeface="Times New Roman"/>
                <a:ea typeface="Times New Roman"/>
                <a:cs typeface="Times New Roman"/>
                <a:sym typeface="Times New Roman"/>
              </a:rPr>
              <a:t>(OH)</a:t>
            </a:r>
            <a:r>
              <a:rPr baseline="-25000" lang="en" sz="2800">
                <a:latin typeface="Times New Roman"/>
                <a:ea typeface="Times New Roman"/>
                <a:cs typeface="Times New Roman"/>
                <a:sym typeface="Times New Roman"/>
              </a:rPr>
              <a:t>2</a:t>
            </a:r>
            <a:r>
              <a:rPr lang="en" sz="2800">
                <a:latin typeface="Times New Roman"/>
                <a:ea typeface="Times New Roman"/>
                <a:cs typeface="Times New Roman"/>
                <a:sym typeface="Times New Roman"/>
              </a:rPr>
              <a:t> → 99%</a:t>
            </a:r>
            <a:endParaRPr sz="2800">
              <a:latin typeface="Times New Roman"/>
              <a:ea typeface="Times New Roman"/>
              <a:cs typeface="Times New Roman"/>
              <a:sym typeface="Times New Roman"/>
            </a:endParaRPr>
          </a:p>
          <a:p>
            <a:pPr indent="0" lvl="0" marL="1155700" rtl="0" algn="l">
              <a:spcBef>
                <a:spcPts val="0"/>
              </a:spcBef>
              <a:spcAft>
                <a:spcPts val="0"/>
              </a:spcAft>
              <a:buNone/>
            </a:pPr>
            <a:r>
              <a:rPr b="1" lang="en" sz="2800">
                <a:latin typeface="Times New Roman"/>
                <a:ea typeface="Times New Roman"/>
                <a:cs typeface="Times New Roman"/>
                <a:sym typeface="Times New Roman"/>
              </a:rPr>
              <a:t>2.</a:t>
            </a:r>
            <a:r>
              <a:rPr lang="en" sz="2800">
                <a:latin typeface="Times New Roman"/>
                <a:ea typeface="Times New Roman"/>
                <a:cs typeface="Times New Roman"/>
                <a:sym typeface="Times New Roman"/>
              </a:rPr>
              <a:t> Mg, Na, K, Carbonate ions.</a:t>
            </a:r>
            <a:endParaRPr sz="2800">
              <a:latin typeface="Times New Roman"/>
              <a:ea typeface="Times New Roman"/>
              <a:cs typeface="Times New Roman"/>
              <a:sym typeface="Times New Roman"/>
            </a:endParaRPr>
          </a:p>
          <a:p>
            <a:pPr indent="0" lvl="0" marL="1155700" rtl="0" algn="l">
              <a:spcBef>
                <a:spcPts val="0"/>
              </a:spcBef>
              <a:spcAft>
                <a:spcPts val="0"/>
              </a:spcAft>
              <a:buNone/>
            </a:pPr>
            <a:r>
              <a:rPr b="1" lang="en" sz="2800">
                <a:latin typeface="Times New Roman"/>
                <a:ea typeface="Times New Roman"/>
                <a:cs typeface="Times New Roman"/>
                <a:sym typeface="Times New Roman"/>
              </a:rPr>
              <a:t>3.</a:t>
            </a:r>
            <a:r>
              <a:rPr lang="en" sz="2800">
                <a:latin typeface="Times New Roman"/>
                <a:ea typeface="Times New Roman"/>
                <a:cs typeface="Times New Roman"/>
                <a:sym typeface="Times New Roman"/>
              </a:rPr>
              <a:t> Amorphous salts: exchangeable calcium that plays a role in the </a:t>
            </a:r>
            <a:r>
              <a:rPr b="1" lang="en" sz="2800">
                <a:latin typeface="Times New Roman"/>
                <a:ea typeface="Times New Roman"/>
                <a:cs typeface="Times New Roman"/>
                <a:sym typeface="Times New Roman"/>
              </a:rPr>
              <a:t>rapid</a:t>
            </a:r>
            <a:r>
              <a:rPr lang="en" sz="2800">
                <a:latin typeface="Times New Roman"/>
                <a:ea typeface="Times New Roman"/>
                <a:cs typeface="Times New Roman"/>
                <a:sym typeface="Times New Roman"/>
              </a:rPr>
              <a:t> regulation of ionized </a:t>
            </a:r>
            <a:r>
              <a:rPr lang="en" sz="2800">
                <a:solidFill>
                  <a:schemeClr val="dk1"/>
                </a:solidFill>
                <a:latin typeface="Times New Roman"/>
                <a:ea typeface="Times New Roman"/>
                <a:cs typeface="Times New Roman"/>
                <a:sym typeface="Times New Roman"/>
              </a:rPr>
              <a:t>Calcium</a:t>
            </a:r>
            <a:r>
              <a:rPr lang="en" sz="2800">
                <a:latin typeface="Times New Roman"/>
                <a:ea typeface="Times New Roman"/>
                <a:cs typeface="Times New Roman"/>
                <a:sym typeface="Times New Roman"/>
              </a:rPr>
              <a:t> level in ECF. Always in equilibrium with </a:t>
            </a:r>
            <a:r>
              <a:rPr lang="en" sz="2800">
                <a:solidFill>
                  <a:schemeClr val="dk1"/>
                </a:solidFill>
                <a:latin typeface="Times New Roman"/>
                <a:ea typeface="Times New Roman"/>
                <a:cs typeface="Times New Roman"/>
                <a:sym typeface="Times New Roman"/>
              </a:rPr>
              <a:t>Calcium</a:t>
            </a:r>
            <a:r>
              <a:rPr lang="en" sz="2800">
                <a:latin typeface="Times New Roman"/>
                <a:ea typeface="Times New Roman"/>
                <a:cs typeface="Times New Roman"/>
                <a:sym typeface="Times New Roman"/>
              </a:rPr>
              <a:t> in ECF. </a:t>
            </a:r>
            <a:endParaRPr sz="2800">
              <a:latin typeface="Times New Roman"/>
              <a:ea typeface="Times New Roman"/>
              <a:cs typeface="Times New Roman"/>
              <a:sym typeface="Times New Roman"/>
            </a:endParaRPr>
          </a:p>
          <a:p>
            <a:pPr indent="0" lvl="0" marL="1155700" rtl="0" algn="l">
              <a:spcBef>
                <a:spcPts val="0"/>
              </a:spcBef>
              <a:spcAft>
                <a:spcPts val="0"/>
              </a:spcAft>
              <a:buNone/>
            </a:pPr>
            <a:r>
              <a:rPr lang="en" sz="2800">
                <a:solidFill>
                  <a:schemeClr val="dk1"/>
                </a:solidFill>
                <a:latin typeface="Times New Roman"/>
                <a:ea typeface="Times New Roman"/>
                <a:cs typeface="Times New Roman"/>
                <a:sym typeface="Times New Roman"/>
              </a:rPr>
              <a:t>0.4-1% of total bone Ca</a:t>
            </a:r>
            <a:r>
              <a:rPr baseline="30000" lang="en" sz="2800">
                <a:solidFill>
                  <a:schemeClr val="dk1"/>
                </a:solidFill>
                <a:latin typeface="Times New Roman"/>
                <a:ea typeface="Times New Roman"/>
                <a:cs typeface="Times New Roman"/>
                <a:sym typeface="Times New Roman"/>
              </a:rPr>
              <a:t>2+</a:t>
            </a:r>
            <a:r>
              <a:rPr lang="en" sz="2800">
                <a:solidFill>
                  <a:schemeClr val="dk1"/>
                </a:solidFill>
                <a:latin typeface="Times New Roman"/>
                <a:ea typeface="Times New Roman"/>
                <a:cs typeface="Times New Roman"/>
                <a:sym typeface="Times New Roman"/>
              </a:rPr>
              <a:t>. </a:t>
            </a:r>
            <a:endParaRPr sz="2800">
              <a:solidFill>
                <a:schemeClr val="dk1"/>
              </a:solidFill>
              <a:latin typeface="Times New Roman"/>
              <a:ea typeface="Times New Roman"/>
              <a:cs typeface="Times New Roman"/>
              <a:sym typeface="Times New Roman"/>
            </a:endParaRPr>
          </a:p>
          <a:p>
            <a:pPr indent="0" lvl="0" marL="1155700" rtl="0" algn="l">
              <a:spcBef>
                <a:spcPts val="0"/>
              </a:spcBef>
              <a:spcAft>
                <a:spcPts val="0"/>
              </a:spcAft>
              <a:buNone/>
            </a:pPr>
            <a:r>
              <a:rPr lang="en" sz="1500">
                <a:solidFill>
                  <a:srgbClr val="B45F06"/>
                </a:solidFill>
                <a:latin typeface="Times New Roman"/>
                <a:ea typeface="Times New Roman"/>
                <a:cs typeface="Times New Roman"/>
                <a:sym typeface="Times New Roman"/>
              </a:rPr>
              <a:t>Figure 8-4 shows that the bone contains a type of exchangeable calcium in a form of readily mobilizable salt (Amorphous salts) that is always in equilibrium with calcium ions in the ECF. These calcium salts, unlike hydroxyapatite are highly soluble and in contact with the ECF (through osteocytes, discussed in page 7), so that when calcium level drops, these salts can quickly re-establish equilibrium. Osteocytes are provided with pumps to move this calcium. </a:t>
            </a:r>
            <a:endParaRPr sz="3000">
              <a:latin typeface="Times New Roman"/>
              <a:ea typeface="Times New Roman"/>
              <a:cs typeface="Times New Roman"/>
              <a:sym typeface="Times New Roman"/>
            </a:endParaRPr>
          </a:p>
        </p:txBody>
      </p:sp>
      <p:pic>
        <p:nvPicPr>
          <p:cNvPr id="298" name="Google Shape;298;p29"/>
          <p:cNvPicPr preferRelativeResize="0"/>
          <p:nvPr/>
        </p:nvPicPr>
        <p:blipFill>
          <a:blip r:embed="rId3">
            <a:alphaModFix/>
          </a:blip>
          <a:stretch>
            <a:fillRect/>
          </a:stretch>
        </p:blipFill>
        <p:spPr>
          <a:xfrm>
            <a:off x="10668614" y="1298921"/>
            <a:ext cx="2838666" cy="2682364"/>
          </a:xfrm>
          <a:prstGeom prst="rect">
            <a:avLst/>
          </a:prstGeom>
          <a:noFill/>
          <a:ln cap="flat" cmpd="sng" w="9525">
            <a:solidFill>
              <a:srgbClr val="45818E"/>
            </a:solidFill>
            <a:prstDash val="solid"/>
            <a:round/>
            <a:headEnd len="sm" w="sm" type="none"/>
            <a:tailEnd len="sm" w="sm" type="none"/>
          </a:ln>
        </p:spPr>
      </p:pic>
      <p:sp>
        <p:nvSpPr>
          <p:cNvPr id="299" name="Google Shape;299;p29"/>
          <p:cNvSpPr txBox="1"/>
          <p:nvPr/>
        </p:nvSpPr>
        <p:spPr>
          <a:xfrm>
            <a:off x="10879262" y="3862566"/>
            <a:ext cx="2732700" cy="699600"/>
          </a:xfrm>
          <a:prstGeom prst="rect">
            <a:avLst/>
          </a:prstGeom>
          <a:noFill/>
          <a:ln>
            <a:noFill/>
          </a:ln>
        </p:spPr>
        <p:txBody>
          <a:bodyPr anchorCtr="0" anchor="t" bIns="242350" lIns="242350" spcFirstLastPara="1" rIns="242350" wrap="square" tIns="242350">
            <a:noAutofit/>
          </a:bodyPr>
          <a:lstStyle/>
          <a:p>
            <a:pPr indent="0" lvl="0" marL="0" rtl="0" algn="l">
              <a:spcBef>
                <a:spcPts val="0"/>
              </a:spcBef>
              <a:spcAft>
                <a:spcPts val="0"/>
              </a:spcAft>
              <a:buNone/>
            </a:pPr>
            <a:r>
              <a:rPr b="1" lang="en" sz="2800">
                <a:highlight>
                  <a:srgbClr val="FFFFFF"/>
                </a:highlight>
                <a:latin typeface="Merriweather"/>
                <a:ea typeface="Merriweather"/>
                <a:cs typeface="Merriweather"/>
                <a:sym typeface="Merriweather"/>
              </a:rPr>
              <a:t>Figure 8-3</a:t>
            </a:r>
            <a:endParaRPr b="1" sz="2800">
              <a:highlight>
                <a:srgbClr val="FFFFFF"/>
              </a:highlight>
              <a:latin typeface="Merriweather"/>
              <a:ea typeface="Merriweather"/>
              <a:cs typeface="Merriweather"/>
              <a:sym typeface="Merriweather"/>
            </a:endParaRPr>
          </a:p>
        </p:txBody>
      </p:sp>
      <p:pic>
        <p:nvPicPr>
          <p:cNvPr id="300" name="Google Shape;300;p29"/>
          <p:cNvPicPr preferRelativeResize="0"/>
          <p:nvPr/>
        </p:nvPicPr>
        <p:blipFill>
          <a:blip r:embed="rId4">
            <a:alphaModFix/>
          </a:blip>
          <a:stretch>
            <a:fillRect/>
          </a:stretch>
        </p:blipFill>
        <p:spPr>
          <a:xfrm>
            <a:off x="10668614" y="4718501"/>
            <a:ext cx="2838662" cy="1710983"/>
          </a:xfrm>
          <a:prstGeom prst="rect">
            <a:avLst/>
          </a:prstGeom>
          <a:noFill/>
          <a:ln cap="flat" cmpd="sng" w="9525">
            <a:solidFill>
              <a:srgbClr val="45818E"/>
            </a:solidFill>
            <a:prstDash val="solid"/>
            <a:round/>
            <a:headEnd len="sm" w="sm" type="none"/>
            <a:tailEnd len="sm" w="sm" type="none"/>
          </a:ln>
        </p:spPr>
      </p:pic>
      <p:sp>
        <p:nvSpPr>
          <p:cNvPr id="301" name="Google Shape;301;p29"/>
          <p:cNvSpPr/>
          <p:nvPr/>
        </p:nvSpPr>
        <p:spPr>
          <a:xfrm>
            <a:off x="321800" y="13241930"/>
            <a:ext cx="468600" cy="433500"/>
          </a:xfrm>
          <a:prstGeom prst="rect">
            <a:avLst/>
          </a:prstGeom>
          <a:solidFill>
            <a:srgbClr val="F1C232"/>
          </a:solidFill>
          <a:ln cap="flat" cmpd="sng" w="9525">
            <a:solidFill>
              <a:srgbClr val="999999"/>
            </a:solidFill>
            <a:prstDash val="solid"/>
            <a:round/>
            <a:headEnd len="sm" w="sm" type="none"/>
            <a:tailEnd len="sm" w="sm" type="none"/>
          </a:ln>
        </p:spPr>
        <p:txBody>
          <a:bodyPr anchorCtr="0" anchor="ctr" bIns="242350" lIns="242350" spcFirstLastPara="1" rIns="242350" wrap="square" tIns="242350">
            <a:noAutofit/>
          </a:bodyPr>
          <a:lstStyle/>
          <a:p>
            <a:pPr indent="0" lvl="0" marL="0" rtl="0" algn="l">
              <a:spcBef>
                <a:spcPts val="0"/>
              </a:spcBef>
              <a:spcAft>
                <a:spcPts val="0"/>
              </a:spcAft>
              <a:buNone/>
            </a:pPr>
            <a:r>
              <a:t/>
            </a:r>
            <a:endParaRPr sz="1500">
              <a:solidFill>
                <a:srgbClr val="E69138"/>
              </a:solidFill>
            </a:endParaRPr>
          </a:p>
        </p:txBody>
      </p:sp>
      <p:sp>
        <p:nvSpPr>
          <p:cNvPr id="302" name="Google Shape;302;p29"/>
          <p:cNvSpPr txBox="1"/>
          <p:nvPr/>
        </p:nvSpPr>
        <p:spPr>
          <a:xfrm>
            <a:off x="949312" y="12975941"/>
            <a:ext cx="8933400" cy="69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5100">
                <a:solidFill>
                  <a:srgbClr val="F1C232"/>
                </a:solidFill>
                <a:latin typeface="Oswald"/>
                <a:ea typeface="Oswald"/>
                <a:cs typeface="Oswald"/>
                <a:sym typeface="Oswald"/>
              </a:rPr>
              <a:t>Hormonal Regulation of Calcium </a:t>
            </a:r>
            <a:endParaRPr sz="5100">
              <a:solidFill>
                <a:srgbClr val="F1C232"/>
              </a:solidFill>
              <a:latin typeface="Oswald"/>
              <a:ea typeface="Oswald"/>
              <a:cs typeface="Oswald"/>
              <a:sym typeface="Oswald"/>
            </a:endParaRPr>
          </a:p>
        </p:txBody>
      </p:sp>
      <p:sp>
        <p:nvSpPr>
          <p:cNvPr id="303" name="Google Shape;303;p29"/>
          <p:cNvSpPr/>
          <p:nvPr/>
        </p:nvSpPr>
        <p:spPr>
          <a:xfrm>
            <a:off x="3064419" y="14858896"/>
            <a:ext cx="970500" cy="963900"/>
          </a:xfrm>
          <a:prstGeom prst="ellipse">
            <a:avLst/>
          </a:prstGeom>
          <a:solidFill>
            <a:srgbClr val="FFDF74">
              <a:alpha val="85470"/>
            </a:srgbClr>
          </a:solidFill>
          <a:ln>
            <a:noFill/>
          </a:ln>
        </p:spPr>
        <p:txBody>
          <a:bodyPr anchorCtr="0" anchor="ctr" bIns="232200" lIns="232200" spcFirstLastPara="1" rIns="232200" wrap="square" tIns="232200">
            <a:noAutofit/>
          </a:bodyPr>
          <a:lstStyle/>
          <a:p>
            <a:pPr indent="0" lvl="0" marL="0" rtl="0" algn="l">
              <a:spcBef>
                <a:spcPts val="0"/>
              </a:spcBef>
              <a:spcAft>
                <a:spcPts val="0"/>
              </a:spcAft>
              <a:buNone/>
            </a:pPr>
            <a:r>
              <a:t/>
            </a:r>
            <a:endParaRPr/>
          </a:p>
        </p:txBody>
      </p:sp>
      <p:sp>
        <p:nvSpPr>
          <p:cNvPr id="304" name="Google Shape;304;p29"/>
          <p:cNvSpPr/>
          <p:nvPr/>
        </p:nvSpPr>
        <p:spPr>
          <a:xfrm>
            <a:off x="6354024" y="14858896"/>
            <a:ext cx="970500" cy="963900"/>
          </a:xfrm>
          <a:prstGeom prst="ellipse">
            <a:avLst/>
          </a:prstGeom>
          <a:solidFill>
            <a:srgbClr val="FFDF74">
              <a:alpha val="85470"/>
            </a:srgbClr>
          </a:solidFill>
          <a:ln>
            <a:noFill/>
          </a:ln>
        </p:spPr>
        <p:txBody>
          <a:bodyPr anchorCtr="0" anchor="ctr" bIns="232200" lIns="232200" spcFirstLastPara="1" rIns="232200" wrap="square" tIns="232200">
            <a:noAutofit/>
          </a:bodyPr>
          <a:lstStyle/>
          <a:p>
            <a:pPr indent="0" lvl="0" marL="0" rtl="0" algn="l">
              <a:spcBef>
                <a:spcPts val="0"/>
              </a:spcBef>
              <a:spcAft>
                <a:spcPts val="0"/>
              </a:spcAft>
              <a:buNone/>
            </a:pPr>
            <a:r>
              <a:t/>
            </a:r>
            <a:endParaRPr/>
          </a:p>
        </p:txBody>
      </p:sp>
      <p:sp>
        <p:nvSpPr>
          <p:cNvPr id="305" name="Google Shape;305;p29"/>
          <p:cNvSpPr/>
          <p:nvPr/>
        </p:nvSpPr>
        <p:spPr>
          <a:xfrm>
            <a:off x="9837135" y="14858896"/>
            <a:ext cx="970500" cy="963900"/>
          </a:xfrm>
          <a:prstGeom prst="ellipse">
            <a:avLst/>
          </a:prstGeom>
          <a:solidFill>
            <a:srgbClr val="FFDF74">
              <a:alpha val="85470"/>
            </a:srgbClr>
          </a:solidFill>
          <a:ln>
            <a:noFill/>
          </a:ln>
        </p:spPr>
        <p:txBody>
          <a:bodyPr anchorCtr="0" anchor="ctr" bIns="232200" lIns="232200" spcFirstLastPara="1" rIns="232200" wrap="square" tIns="232200">
            <a:noAutofit/>
          </a:bodyPr>
          <a:lstStyle/>
          <a:p>
            <a:pPr indent="0" lvl="0" marL="0" rtl="0" algn="l">
              <a:spcBef>
                <a:spcPts val="0"/>
              </a:spcBef>
              <a:spcAft>
                <a:spcPts val="0"/>
              </a:spcAft>
              <a:buNone/>
            </a:pPr>
            <a:r>
              <a:t/>
            </a:r>
            <a:endParaRPr/>
          </a:p>
        </p:txBody>
      </p:sp>
      <p:sp>
        <p:nvSpPr>
          <p:cNvPr id="306" name="Google Shape;306;p29"/>
          <p:cNvSpPr txBox="1"/>
          <p:nvPr/>
        </p:nvSpPr>
        <p:spPr>
          <a:xfrm>
            <a:off x="1216968" y="16271525"/>
            <a:ext cx="4545000" cy="519600"/>
          </a:xfrm>
          <a:prstGeom prst="rect">
            <a:avLst/>
          </a:prstGeom>
          <a:noFill/>
          <a:ln>
            <a:noFill/>
          </a:ln>
        </p:spPr>
        <p:txBody>
          <a:bodyPr anchorCtr="0" anchor="t" bIns="232200" lIns="232200" spcFirstLastPara="1" rIns="232200" wrap="square" tIns="232200">
            <a:noAutofit/>
          </a:bodyPr>
          <a:lstStyle/>
          <a:p>
            <a:pPr indent="0" lvl="0" marL="0" rtl="0" algn="ctr">
              <a:spcBef>
                <a:spcPts val="0"/>
              </a:spcBef>
              <a:spcAft>
                <a:spcPts val="0"/>
              </a:spcAft>
              <a:buNone/>
            </a:pPr>
            <a:r>
              <a:rPr lang="en" sz="3000">
                <a:latin typeface="Times New Roman"/>
                <a:ea typeface="Times New Roman"/>
                <a:cs typeface="Times New Roman"/>
                <a:sym typeface="Times New Roman"/>
              </a:rPr>
              <a:t>Parathyroid hormone</a:t>
            </a:r>
            <a:endParaRPr sz="3000">
              <a:latin typeface="Times New Roman"/>
              <a:ea typeface="Times New Roman"/>
              <a:cs typeface="Times New Roman"/>
              <a:sym typeface="Times New Roman"/>
            </a:endParaRPr>
          </a:p>
        </p:txBody>
      </p:sp>
      <p:sp>
        <p:nvSpPr>
          <p:cNvPr id="307" name="Google Shape;307;p29"/>
          <p:cNvSpPr txBox="1"/>
          <p:nvPr/>
        </p:nvSpPr>
        <p:spPr>
          <a:xfrm>
            <a:off x="5615805" y="16271525"/>
            <a:ext cx="2447100" cy="519600"/>
          </a:xfrm>
          <a:prstGeom prst="rect">
            <a:avLst/>
          </a:prstGeom>
          <a:noFill/>
          <a:ln>
            <a:noFill/>
          </a:ln>
        </p:spPr>
        <p:txBody>
          <a:bodyPr anchorCtr="0" anchor="t" bIns="232200" lIns="232200" spcFirstLastPara="1" rIns="232200" wrap="square" tIns="232200">
            <a:noAutofit/>
          </a:bodyPr>
          <a:lstStyle/>
          <a:p>
            <a:pPr indent="0" lvl="0" marL="0" rtl="0" algn="ctr">
              <a:spcBef>
                <a:spcPts val="0"/>
              </a:spcBef>
              <a:spcAft>
                <a:spcPts val="0"/>
              </a:spcAft>
              <a:buNone/>
            </a:pPr>
            <a:r>
              <a:rPr lang="en" sz="3000">
                <a:latin typeface="Times New Roman"/>
                <a:ea typeface="Times New Roman"/>
                <a:cs typeface="Times New Roman"/>
                <a:sym typeface="Times New Roman"/>
              </a:rPr>
              <a:t>Vit D</a:t>
            </a:r>
            <a:endParaRPr sz="3000">
              <a:latin typeface="Times New Roman"/>
              <a:ea typeface="Times New Roman"/>
              <a:cs typeface="Times New Roman"/>
              <a:sym typeface="Times New Roman"/>
            </a:endParaRPr>
          </a:p>
        </p:txBody>
      </p:sp>
      <p:sp>
        <p:nvSpPr>
          <p:cNvPr id="308" name="Google Shape;308;p29"/>
          <p:cNvSpPr txBox="1"/>
          <p:nvPr/>
        </p:nvSpPr>
        <p:spPr>
          <a:xfrm>
            <a:off x="9098916" y="16271525"/>
            <a:ext cx="2447100" cy="519600"/>
          </a:xfrm>
          <a:prstGeom prst="rect">
            <a:avLst/>
          </a:prstGeom>
          <a:noFill/>
          <a:ln>
            <a:noFill/>
          </a:ln>
        </p:spPr>
        <p:txBody>
          <a:bodyPr anchorCtr="0" anchor="t" bIns="232200" lIns="232200" spcFirstLastPara="1" rIns="232200" wrap="square" tIns="232200">
            <a:noAutofit/>
          </a:bodyPr>
          <a:lstStyle/>
          <a:p>
            <a:pPr indent="0" lvl="0" marL="0" rtl="0" algn="ctr">
              <a:spcBef>
                <a:spcPts val="0"/>
              </a:spcBef>
              <a:spcAft>
                <a:spcPts val="0"/>
              </a:spcAft>
              <a:buNone/>
            </a:pPr>
            <a:r>
              <a:rPr lang="en" sz="3000">
                <a:latin typeface="Times New Roman"/>
                <a:ea typeface="Times New Roman"/>
                <a:cs typeface="Times New Roman"/>
                <a:sym typeface="Times New Roman"/>
              </a:rPr>
              <a:t>Calcitonin</a:t>
            </a:r>
            <a:endParaRPr sz="3000">
              <a:latin typeface="Times New Roman"/>
              <a:ea typeface="Times New Roman"/>
              <a:cs typeface="Times New Roman"/>
              <a:sym typeface="Times New Roman"/>
            </a:endParaRPr>
          </a:p>
        </p:txBody>
      </p:sp>
      <p:cxnSp>
        <p:nvCxnSpPr>
          <p:cNvPr id="309" name="Google Shape;309;p29"/>
          <p:cNvCxnSpPr/>
          <p:nvPr/>
        </p:nvCxnSpPr>
        <p:spPr>
          <a:xfrm>
            <a:off x="3549327" y="15822918"/>
            <a:ext cx="900" cy="657000"/>
          </a:xfrm>
          <a:prstGeom prst="straightConnector1">
            <a:avLst/>
          </a:prstGeom>
          <a:noFill/>
          <a:ln cap="flat" cmpd="sng" w="9525">
            <a:solidFill>
              <a:srgbClr val="BF9000"/>
            </a:solidFill>
            <a:prstDash val="dot"/>
            <a:round/>
            <a:headEnd len="med" w="med" type="none"/>
            <a:tailEnd len="med" w="med" type="oval"/>
          </a:ln>
        </p:spPr>
      </p:cxnSp>
      <p:cxnSp>
        <p:nvCxnSpPr>
          <p:cNvPr id="310" name="Google Shape;310;p29"/>
          <p:cNvCxnSpPr/>
          <p:nvPr/>
        </p:nvCxnSpPr>
        <p:spPr>
          <a:xfrm>
            <a:off x="6838932" y="15822918"/>
            <a:ext cx="900" cy="657000"/>
          </a:xfrm>
          <a:prstGeom prst="straightConnector1">
            <a:avLst/>
          </a:prstGeom>
          <a:noFill/>
          <a:ln cap="flat" cmpd="sng" w="9525">
            <a:solidFill>
              <a:srgbClr val="BF9000"/>
            </a:solidFill>
            <a:prstDash val="dot"/>
            <a:round/>
            <a:headEnd len="med" w="med" type="none"/>
            <a:tailEnd len="med" w="med" type="oval"/>
          </a:ln>
        </p:spPr>
      </p:cxnSp>
      <p:cxnSp>
        <p:nvCxnSpPr>
          <p:cNvPr id="311" name="Google Shape;311;p29"/>
          <p:cNvCxnSpPr/>
          <p:nvPr/>
        </p:nvCxnSpPr>
        <p:spPr>
          <a:xfrm>
            <a:off x="10322043" y="15822918"/>
            <a:ext cx="900" cy="657000"/>
          </a:xfrm>
          <a:prstGeom prst="straightConnector1">
            <a:avLst/>
          </a:prstGeom>
          <a:noFill/>
          <a:ln cap="flat" cmpd="sng" w="9525">
            <a:solidFill>
              <a:srgbClr val="BF9000"/>
            </a:solidFill>
            <a:prstDash val="dot"/>
            <a:round/>
            <a:headEnd len="med" w="med" type="none"/>
            <a:tailEnd len="med" w="med" type="oval"/>
          </a:ln>
        </p:spPr>
      </p:cxnSp>
      <p:sp>
        <p:nvSpPr>
          <p:cNvPr id="312" name="Google Shape;312;p29"/>
          <p:cNvSpPr/>
          <p:nvPr/>
        </p:nvSpPr>
        <p:spPr>
          <a:xfrm rot="2417382">
            <a:off x="2861533" y="14743262"/>
            <a:ext cx="1136570" cy="1141370"/>
          </a:xfrm>
          <a:custGeom>
            <a:rect b="b" l="l" r="r" t="t"/>
            <a:pathLst>
              <a:path extrusionOk="0" h="191984" w="194822">
                <a:moveTo>
                  <a:pt x="105542" y="9031"/>
                </a:moveTo>
                <a:lnTo>
                  <a:pt x="105542" y="9031"/>
                </a:lnTo>
                <a:cubicBezTo>
                  <a:pt x="105423" y="9055"/>
                  <a:pt x="105289" y="9064"/>
                  <a:pt x="105149" y="9064"/>
                </a:cubicBezTo>
                <a:cubicBezTo>
                  <a:pt x="104980" y="9064"/>
                  <a:pt x="104802" y="9052"/>
                  <a:pt x="104628" y="9038"/>
                </a:cubicBezTo>
                <a:lnTo>
                  <a:pt x="104628" y="9038"/>
                </a:lnTo>
                <a:cubicBezTo>
                  <a:pt x="104551" y="9073"/>
                  <a:pt x="104621" y="9124"/>
                  <a:pt x="104850" y="9124"/>
                </a:cubicBezTo>
                <a:cubicBezTo>
                  <a:pt x="105006" y="9124"/>
                  <a:pt x="105236" y="9100"/>
                  <a:pt x="105543" y="9031"/>
                </a:cubicBezTo>
                <a:lnTo>
                  <a:pt x="105543" y="9031"/>
                </a:lnTo>
                <a:cubicBezTo>
                  <a:pt x="105542" y="9031"/>
                  <a:pt x="105542" y="9031"/>
                  <a:pt x="105542" y="9031"/>
                </a:cubicBezTo>
                <a:close/>
                <a:moveTo>
                  <a:pt x="87990" y="10258"/>
                </a:moveTo>
                <a:cubicBezTo>
                  <a:pt x="87597" y="10352"/>
                  <a:pt x="87141" y="10485"/>
                  <a:pt x="87162" y="10485"/>
                </a:cubicBezTo>
                <a:cubicBezTo>
                  <a:pt x="87175" y="10485"/>
                  <a:pt x="87399" y="10427"/>
                  <a:pt x="87990" y="10258"/>
                </a:cubicBezTo>
                <a:close/>
                <a:moveTo>
                  <a:pt x="156629" y="29627"/>
                </a:moveTo>
                <a:cubicBezTo>
                  <a:pt x="156647" y="29644"/>
                  <a:pt x="156666" y="29662"/>
                  <a:pt x="156685" y="29679"/>
                </a:cubicBezTo>
                <a:cubicBezTo>
                  <a:pt x="156665" y="29661"/>
                  <a:pt x="156647" y="29643"/>
                  <a:pt x="156629" y="29627"/>
                </a:cubicBezTo>
                <a:close/>
                <a:moveTo>
                  <a:pt x="119967" y="182014"/>
                </a:moveTo>
                <a:cubicBezTo>
                  <a:pt x="119968" y="182014"/>
                  <a:pt x="119969" y="182014"/>
                  <a:pt x="119969" y="182014"/>
                </a:cubicBezTo>
                <a:cubicBezTo>
                  <a:pt x="119968" y="182030"/>
                  <a:pt x="119673" y="182074"/>
                  <a:pt x="119404" y="182112"/>
                </a:cubicBezTo>
                <a:lnTo>
                  <a:pt x="119404" y="182112"/>
                </a:lnTo>
                <a:cubicBezTo>
                  <a:pt x="119662" y="182065"/>
                  <a:pt x="119945" y="182014"/>
                  <a:pt x="119967" y="182014"/>
                </a:cubicBezTo>
                <a:close/>
                <a:moveTo>
                  <a:pt x="103520" y="9003"/>
                </a:moveTo>
                <a:cubicBezTo>
                  <a:pt x="103702" y="9003"/>
                  <a:pt x="103884" y="9004"/>
                  <a:pt x="104065" y="9005"/>
                </a:cubicBezTo>
                <a:cubicBezTo>
                  <a:pt x="104232" y="9005"/>
                  <a:pt x="104427" y="9022"/>
                  <a:pt x="104628" y="9038"/>
                </a:cubicBezTo>
                <a:lnTo>
                  <a:pt x="104628" y="9038"/>
                </a:lnTo>
                <a:cubicBezTo>
                  <a:pt x="104667" y="9021"/>
                  <a:pt x="104743" y="9008"/>
                  <a:pt x="104855" y="9008"/>
                </a:cubicBezTo>
                <a:cubicBezTo>
                  <a:pt x="104877" y="9008"/>
                  <a:pt x="104900" y="9008"/>
                  <a:pt x="104925" y="9009"/>
                </a:cubicBezTo>
                <a:cubicBezTo>
                  <a:pt x="105131" y="9019"/>
                  <a:pt x="105336" y="9025"/>
                  <a:pt x="105542" y="9031"/>
                </a:cubicBezTo>
                <a:lnTo>
                  <a:pt x="105542" y="9031"/>
                </a:lnTo>
                <a:cubicBezTo>
                  <a:pt x="105551" y="9030"/>
                  <a:pt x="105560" y="9028"/>
                  <a:pt x="105569" y="9025"/>
                </a:cubicBezTo>
                <a:lnTo>
                  <a:pt x="105569" y="9025"/>
                </a:lnTo>
                <a:cubicBezTo>
                  <a:pt x="105560" y="9027"/>
                  <a:pt x="105552" y="9029"/>
                  <a:pt x="105543" y="9031"/>
                </a:cubicBezTo>
                <a:lnTo>
                  <a:pt x="105543" y="9031"/>
                </a:lnTo>
                <a:cubicBezTo>
                  <a:pt x="105638" y="9035"/>
                  <a:pt x="105733" y="9038"/>
                  <a:pt x="105827" y="9042"/>
                </a:cubicBezTo>
                <a:cubicBezTo>
                  <a:pt x="106928" y="9086"/>
                  <a:pt x="108027" y="9151"/>
                  <a:pt x="109127" y="9234"/>
                </a:cubicBezTo>
                <a:cubicBezTo>
                  <a:pt x="111116" y="9385"/>
                  <a:pt x="113099" y="9600"/>
                  <a:pt x="115078" y="9880"/>
                </a:cubicBezTo>
                <a:cubicBezTo>
                  <a:pt x="117143" y="10172"/>
                  <a:pt x="119197" y="10535"/>
                  <a:pt x="121239" y="10971"/>
                </a:cubicBezTo>
                <a:cubicBezTo>
                  <a:pt x="121723" y="11074"/>
                  <a:pt x="122206" y="11186"/>
                  <a:pt x="122690" y="11293"/>
                </a:cubicBezTo>
                <a:cubicBezTo>
                  <a:pt x="122728" y="11301"/>
                  <a:pt x="122763" y="11307"/>
                  <a:pt x="122794" y="11312"/>
                </a:cubicBezTo>
                <a:lnTo>
                  <a:pt x="122794" y="11312"/>
                </a:lnTo>
                <a:cubicBezTo>
                  <a:pt x="122877" y="11339"/>
                  <a:pt x="122957" y="11364"/>
                  <a:pt x="123028" y="11382"/>
                </a:cubicBezTo>
                <a:cubicBezTo>
                  <a:pt x="123986" y="11625"/>
                  <a:pt x="124939" y="11884"/>
                  <a:pt x="125890" y="12160"/>
                </a:cubicBezTo>
                <a:cubicBezTo>
                  <a:pt x="129816" y="13300"/>
                  <a:pt x="133660" y="14724"/>
                  <a:pt x="137373" y="16437"/>
                </a:cubicBezTo>
                <a:cubicBezTo>
                  <a:pt x="137820" y="16643"/>
                  <a:pt x="138264" y="16853"/>
                  <a:pt x="138707" y="17069"/>
                </a:cubicBezTo>
                <a:cubicBezTo>
                  <a:pt x="138818" y="17122"/>
                  <a:pt x="139228" y="17325"/>
                  <a:pt x="139517" y="17467"/>
                </a:cubicBezTo>
                <a:lnTo>
                  <a:pt x="139517" y="17467"/>
                </a:lnTo>
                <a:cubicBezTo>
                  <a:pt x="139766" y="17596"/>
                  <a:pt x="140180" y="17810"/>
                  <a:pt x="140303" y="17876"/>
                </a:cubicBezTo>
                <a:cubicBezTo>
                  <a:pt x="140824" y="18154"/>
                  <a:pt x="141342" y="18439"/>
                  <a:pt x="141857" y="18728"/>
                </a:cubicBezTo>
                <a:cubicBezTo>
                  <a:pt x="143662" y="19747"/>
                  <a:pt x="145424" y="20837"/>
                  <a:pt x="147142" y="21999"/>
                </a:cubicBezTo>
                <a:cubicBezTo>
                  <a:pt x="150387" y="24197"/>
                  <a:pt x="153414" y="26660"/>
                  <a:pt x="156291" y="29314"/>
                </a:cubicBezTo>
                <a:lnTo>
                  <a:pt x="156291" y="29314"/>
                </a:lnTo>
                <a:cubicBezTo>
                  <a:pt x="156275" y="29299"/>
                  <a:pt x="156267" y="29293"/>
                  <a:pt x="156267" y="29293"/>
                </a:cubicBezTo>
                <a:lnTo>
                  <a:pt x="156267" y="29293"/>
                </a:lnTo>
                <a:cubicBezTo>
                  <a:pt x="156261" y="29293"/>
                  <a:pt x="156964" y="29958"/>
                  <a:pt x="157110" y="30105"/>
                </a:cubicBezTo>
                <a:cubicBezTo>
                  <a:pt x="157469" y="30463"/>
                  <a:pt x="157824" y="30826"/>
                  <a:pt x="158174" y="31190"/>
                </a:cubicBezTo>
                <a:cubicBezTo>
                  <a:pt x="158915" y="31962"/>
                  <a:pt x="159638" y="32751"/>
                  <a:pt x="160345" y="33555"/>
                </a:cubicBezTo>
                <a:cubicBezTo>
                  <a:pt x="161744" y="35145"/>
                  <a:pt x="163074" y="36793"/>
                  <a:pt x="164333" y="38499"/>
                </a:cubicBezTo>
                <a:cubicBezTo>
                  <a:pt x="166942" y="42032"/>
                  <a:pt x="169239" y="45794"/>
                  <a:pt x="171217" y="49717"/>
                </a:cubicBezTo>
                <a:cubicBezTo>
                  <a:pt x="171303" y="49888"/>
                  <a:pt x="171389" y="50060"/>
                  <a:pt x="171475" y="50233"/>
                </a:cubicBezTo>
                <a:lnTo>
                  <a:pt x="171475" y="50233"/>
                </a:lnTo>
                <a:cubicBezTo>
                  <a:pt x="171422" y="50124"/>
                  <a:pt x="171402" y="50083"/>
                  <a:pt x="171402" y="50083"/>
                </a:cubicBezTo>
                <a:lnTo>
                  <a:pt x="171402" y="50083"/>
                </a:lnTo>
                <a:cubicBezTo>
                  <a:pt x="171403" y="50083"/>
                  <a:pt x="171482" y="50242"/>
                  <a:pt x="171541" y="50366"/>
                </a:cubicBezTo>
                <a:lnTo>
                  <a:pt x="171541" y="50366"/>
                </a:lnTo>
                <a:cubicBezTo>
                  <a:pt x="171519" y="50322"/>
                  <a:pt x="171497" y="50277"/>
                  <a:pt x="171475" y="50233"/>
                </a:cubicBezTo>
                <a:lnTo>
                  <a:pt x="171475" y="50233"/>
                </a:lnTo>
                <a:cubicBezTo>
                  <a:pt x="171496" y="50276"/>
                  <a:pt x="171522" y="50330"/>
                  <a:pt x="171554" y="50395"/>
                </a:cubicBezTo>
                <a:lnTo>
                  <a:pt x="171554" y="50395"/>
                </a:lnTo>
                <a:cubicBezTo>
                  <a:pt x="171550" y="50386"/>
                  <a:pt x="171545" y="50376"/>
                  <a:pt x="171541" y="50366"/>
                </a:cubicBezTo>
                <a:lnTo>
                  <a:pt x="171541" y="50366"/>
                </a:lnTo>
                <a:cubicBezTo>
                  <a:pt x="171580" y="50446"/>
                  <a:pt x="171619" y="50526"/>
                  <a:pt x="171658" y="50607"/>
                </a:cubicBezTo>
                <a:cubicBezTo>
                  <a:pt x="171618" y="50525"/>
                  <a:pt x="171584" y="50455"/>
                  <a:pt x="171554" y="50395"/>
                </a:cubicBezTo>
                <a:lnTo>
                  <a:pt x="171554" y="50395"/>
                </a:lnTo>
                <a:cubicBezTo>
                  <a:pt x="171563" y="50414"/>
                  <a:pt x="171571" y="50431"/>
                  <a:pt x="171578" y="50447"/>
                </a:cubicBezTo>
                <a:cubicBezTo>
                  <a:pt x="171808" y="50956"/>
                  <a:pt x="172050" y="51458"/>
                  <a:pt x="172279" y="51969"/>
                </a:cubicBezTo>
                <a:cubicBezTo>
                  <a:pt x="172789" y="53105"/>
                  <a:pt x="173275" y="54252"/>
                  <a:pt x="173735" y="55410"/>
                </a:cubicBezTo>
                <a:cubicBezTo>
                  <a:pt x="174617" y="57631"/>
                  <a:pt x="175409" y="59885"/>
                  <a:pt x="176109" y="62173"/>
                </a:cubicBezTo>
                <a:cubicBezTo>
                  <a:pt x="177622" y="67102"/>
                  <a:pt x="178722" y="72154"/>
                  <a:pt x="179467" y="77255"/>
                </a:cubicBezTo>
                <a:cubicBezTo>
                  <a:pt x="180377" y="83505"/>
                  <a:pt x="180658" y="87693"/>
                  <a:pt x="180543" y="94129"/>
                </a:cubicBezTo>
                <a:cubicBezTo>
                  <a:pt x="180420" y="100960"/>
                  <a:pt x="179860" y="107789"/>
                  <a:pt x="178755" y="114534"/>
                </a:cubicBezTo>
                <a:cubicBezTo>
                  <a:pt x="178235" y="117710"/>
                  <a:pt x="177589" y="120864"/>
                  <a:pt x="176818" y="123992"/>
                </a:cubicBezTo>
                <a:cubicBezTo>
                  <a:pt x="176639" y="124713"/>
                  <a:pt x="176453" y="125431"/>
                  <a:pt x="176261" y="126146"/>
                </a:cubicBezTo>
                <a:cubicBezTo>
                  <a:pt x="176184" y="126430"/>
                  <a:pt x="176106" y="126712"/>
                  <a:pt x="176028" y="126996"/>
                </a:cubicBezTo>
                <a:lnTo>
                  <a:pt x="176028" y="126996"/>
                </a:lnTo>
                <a:cubicBezTo>
                  <a:pt x="176022" y="127016"/>
                  <a:pt x="175827" y="127700"/>
                  <a:pt x="175792" y="127825"/>
                </a:cubicBezTo>
                <a:lnTo>
                  <a:pt x="175792" y="127825"/>
                </a:lnTo>
                <a:cubicBezTo>
                  <a:pt x="175555" y="128618"/>
                  <a:pt x="174961" y="130501"/>
                  <a:pt x="174581" y="131618"/>
                </a:cubicBezTo>
                <a:cubicBezTo>
                  <a:pt x="172768" y="136945"/>
                  <a:pt x="170515" y="142125"/>
                  <a:pt x="167785" y="147045"/>
                </a:cubicBezTo>
                <a:cubicBezTo>
                  <a:pt x="167192" y="148115"/>
                  <a:pt x="166577" y="149171"/>
                  <a:pt x="165939" y="150215"/>
                </a:cubicBezTo>
                <a:cubicBezTo>
                  <a:pt x="165786" y="150463"/>
                  <a:pt x="165183" y="151410"/>
                  <a:pt x="165190" y="151410"/>
                </a:cubicBezTo>
                <a:cubicBezTo>
                  <a:pt x="165191" y="151410"/>
                  <a:pt x="165206" y="151388"/>
                  <a:pt x="165240" y="151337"/>
                </a:cubicBezTo>
                <a:lnTo>
                  <a:pt x="165240" y="151337"/>
                </a:lnTo>
                <a:cubicBezTo>
                  <a:pt x="164889" y="151870"/>
                  <a:pt x="164534" y="152399"/>
                  <a:pt x="164174" y="152924"/>
                </a:cubicBezTo>
                <a:cubicBezTo>
                  <a:pt x="162707" y="155052"/>
                  <a:pt x="161140" y="157104"/>
                  <a:pt x="159475" y="159083"/>
                </a:cubicBezTo>
                <a:cubicBezTo>
                  <a:pt x="157933" y="160911"/>
                  <a:pt x="156309" y="162664"/>
                  <a:pt x="154603" y="164344"/>
                </a:cubicBezTo>
                <a:cubicBezTo>
                  <a:pt x="154409" y="164535"/>
                  <a:pt x="154212" y="164723"/>
                  <a:pt x="154017" y="164912"/>
                </a:cubicBezTo>
                <a:lnTo>
                  <a:pt x="154017" y="164912"/>
                </a:lnTo>
                <a:cubicBezTo>
                  <a:pt x="153615" y="165276"/>
                  <a:pt x="153219" y="165645"/>
                  <a:pt x="152815" y="166005"/>
                </a:cubicBezTo>
                <a:cubicBezTo>
                  <a:pt x="151859" y="166852"/>
                  <a:pt x="150882" y="167673"/>
                  <a:pt x="149884" y="168471"/>
                </a:cubicBezTo>
                <a:cubicBezTo>
                  <a:pt x="148049" y="169936"/>
                  <a:pt x="146147" y="171310"/>
                  <a:pt x="144179" y="172597"/>
                </a:cubicBezTo>
                <a:cubicBezTo>
                  <a:pt x="143782" y="172855"/>
                  <a:pt x="143380" y="173103"/>
                  <a:pt x="142982" y="173359"/>
                </a:cubicBezTo>
                <a:lnTo>
                  <a:pt x="142982" y="173359"/>
                </a:lnTo>
                <a:cubicBezTo>
                  <a:pt x="142809" y="173460"/>
                  <a:pt x="142639" y="173564"/>
                  <a:pt x="142466" y="173666"/>
                </a:cubicBezTo>
                <a:cubicBezTo>
                  <a:pt x="141396" y="174292"/>
                  <a:pt x="140311" y="174890"/>
                  <a:pt x="139211" y="175462"/>
                </a:cubicBezTo>
                <a:cubicBezTo>
                  <a:pt x="137125" y="176544"/>
                  <a:pt x="134990" y="177525"/>
                  <a:pt x="132806" y="178404"/>
                </a:cubicBezTo>
                <a:cubicBezTo>
                  <a:pt x="132418" y="178561"/>
                  <a:pt x="132026" y="178707"/>
                  <a:pt x="131637" y="178861"/>
                </a:cubicBezTo>
                <a:lnTo>
                  <a:pt x="131637" y="178861"/>
                </a:lnTo>
                <a:cubicBezTo>
                  <a:pt x="131451" y="178927"/>
                  <a:pt x="131265" y="178995"/>
                  <a:pt x="131078" y="179059"/>
                </a:cubicBezTo>
                <a:cubicBezTo>
                  <a:pt x="129976" y="179444"/>
                  <a:pt x="128864" y="179802"/>
                  <a:pt x="127745" y="180135"/>
                </a:cubicBezTo>
                <a:cubicBezTo>
                  <a:pt x="125508" y="180801"/>
                  <a:pt x="123245" y="181361"/>
                  <a:pt x="120953" y="181817"/>
                </a:cubicBezTo>
                <a:cubicBezTo>
                  <a:pt x="120414" y="181925"/>
                  <a:pt x="119872" y="182020"/>
                  <a:pt x="119332" y="182122"/>
                </a:cubicBezTo>
                <a:lnTo>
                  <a:pt x="119332" y="182122"/>
                </a:lnTo>
                <a:cubicBezTo>
                  <a:pt x="119157" y="182146"/>
                  <a:pt x="119007" y="182165"/>
                  <a:pt x="118980" y="182169"/>
                </a:cubicBezTo>
                <a:cubicBezTo>
                  <a:pt x="117826" y="182343"/>
                  <a:pt x="116666" y="182491"/>
                  <a:pt x="115506" y="182612"/>
                </a:cubicBezTo>
                <a:cubicBezTo>
                  <a:pt x="113232" y="182849"/>
                  <a:pt x="110950" y="182987"/>
                  <a:pt x="108661" y="183027"/>
                </a:cubicBezTo>
                <a:cubicBezTo>
                  <a:pt x="108190" y="183036"/>
                  <a:pt x="107720" y="183040"/>
                  <a:pt x="107249" y="183040"/>
                </a:cubicBezTo>
                <a:cubicBezTo>
                  <a:pt x="107161" y="183040"/>
                  <a:pt x="107072" y="183040"/>
                  <a:pt x="106983" y="183040"/>
                </a:cubicBezTo>
                <a:cubicBezTo>
                  <a:pt x="106981" y="183040"/>
                  <a:pt x="106979" y="183040"/>
                  <a:pt x="106977" y="183040"/>
                </a:cubicBezTo>
                <a:cubicBezTo>
                  <a:pt x="106660" y="183040"/>
                  <a:pt x="105669" y="183115"/>
                  <a:pt x="105667" y="183115"/>
                </a:cubicBezTo>
                <a:cubicBezTo>
                  <a:pt x="105666" y="183115"/>
                  <a:pt x="105890" y="183098"/>
                  <a:pt x="106519" y="183047"/>
                </a:cubicBezTo>
                <a:lnTo>
                  <a:pt x="106519" y="183047"/>
                </a:lnTo>
                <a:cubicBezTo>
                  <a:pt x="106295" y="183065"/>
                  <a:pt x="106067" y="183073"/>
                  <a:pt x="105837" y="183073"/>
                </a:cubicBezTo>
                <a:cubicBezTo>
                  <a:pt x="104837" y="183073"/>
                  <a:pt x="103792" y="182929"/>
                  <a:pt x="102819" y="182857"/>
                </a:cubicBezTo>
                <a:cubicBezTo>
                  <a:pt x="100569" y="182691"/>
                  <a:pt x="98328" y="182432"/>
                  <a:pt x="96095" y="182082"/>
                </a:cubicBezTo>
                <a:cubicBezTo>
                  <a:pt x="94974" y="181905"/>
                  <a:pt x="93858" y="181707"/>
                  <a:pt x="92745" y="181485"/>
                </a:cubicBezTo>
                <a:cubicBezTo>
                  <a:pt x="92187" y="181375"/>
                  <a:pt x="91631" y="181258"/>
                  <a:pt x="91074" y="181135"/>
                </a:cubicBezTo>
                <a:cubicBezTo>
                  <a:pt x="90809" y="181076"/>
                  <a:pt x="90546" y="181011"/>
                  <a:pt x="90281" y="180955"/>
                </a:cubicBezTo>
                <a:lnTo>
                  <a:pt x="90281" y="180955"/>
                </a:lnTo>
                <a:cubicBezTo>
                  <a:pt x="90237" y="180944"/>
                  <a:pt x="90189" y="180932"/>
                  <a:pt x="90136" y="180918"/>
                </a:cubicBezTo>
                <a:cubicBezTo>
                  <a:pt x="85547" y="179731"/>
                  <a:pt x="81061" y="178243"/>
                  <a:pt x="76711" y="176353"/>
                </a:cubicBezTo>
                <a:cubicBezTo>
                  <a:pt x="75636" y="175887"/>
                  <a:pt x="74574" y="175400"/>
                  <a:pt x="73521" y="174891"/>
                </a:cubicBezTo>
                <a:cubicBezTo>
                  <a:pt x="72991" y="174636"/>
                  <a:pt x="72467" y="174373"/>
                  <a:pt x="71941" y="174111"/>
                </a:cubicBezTo>
                <a:lnTo>
                  <a:pt x="71941" y="174111"/>
                </a:lnTo>
                <a:cubicBezTo>
                  <a:pt x="72251" y="174265"/>
                  <a:pt x="72375" y="174326"/>
                  <a:pt x="72380" y="174326"/>
                </a:cubicBezTo>
                <a:cubicBezTo>
                  <a:pt x="72396" y="174326"/>
                  <a:pt x="71170" y="173694"/>
                  <a:pt x="70915" y="173557"/>
                </a:cubicBezTo>
                <a:cubicBezTo>
                  <a:pt x="68822" y="172420"/>
                  <a:pt x="66779" y="171201"/>
                  <a:pt x="64782" y="169899"/>
                </a:cubicBezTo>
                <a:cubicBezTo>
                  <a:pt x="60596" y="167169"/>
                  <a:pt x="56640" y="164098"/>
                  <a:pt x="52956" y="160720"/>
                </a:cubicBezTo>
                <a:cubicBezTo>
                  <a:pt x="52498" y="160301"/>
                  <a:pt x="52044" y="159875"/>
                  <a:pt x="51594" y="159447"/>
                </a:cubicBezTo>
                <a:lnTo>
                  <a:pt x="51594" y="159447"/>
                </a:lnTo>
                <a:cubicBezTo>
                  <a:pt x="51783" y="159627"/>
                  <a:pt x="51859" y="159698"/>
                  <a:pt x="51862" y="159698"/>
                </a:cubicBezTo>
                <a:cubicBezTo>
                  <a:pt x="51869" y="159698"/>
                  <a:pt x="51044" y="158900"/>
                  <a:pt x="50862" y="158717"/>
                </a:cubicBezTo>
                <a:cubicBezTo>
                  <a:pt x="49881" y="157736"/>
                  <a:pt x="48923" y="156734"/>
                  <a:pt x="47988" y="155710"/>
                </a:cubicBezTo>
                <a:cubicBezTo>
                  <a:pt x="46214" y="153771"/>
                  <a:pt x="44523" y="151762"/>
                  <a:pt x="42913" y="149682"/>
                </a:cubicBezTo>
                <a:cubicBezTo>
                  <a:pt x="39529" y="145311"/>
                  <a:pt x="36519" y="140651"/>
                  <a:pt x="33898" y="135785"/>
                </a:cubicBezTo>
                <a:cubicBezTo>
                  <a:pt x="32366" y="132940"/>
                  <a:pt x="31841" y="131852"/>
                  <a:pt x="30575" y="128955"/>
                </a:cubicBezTo>
                <a:cubicBezTo>
                  <a:pt x="29362" y="126182"/>
                  <a:pt x="28265" y="123362"/>
                  <a:pt x="27281" y="120496"/>
                </a:cubicBezTo>
                <a:cubicBezTo>
                  <a:pt x="25296" y="114728"/>
                  <a:pt x="23780" y="108812"/>
                  <a:pt x="22659" y="102817"/>
                </a:cubicBezTo>
                <a:cubicBezTo>
                  <a:pt x="22263" y="100701"/>
                  <a:pt x="19835" y="99938"/>
                  <a:pt x="17687" y="99938"/>
                </a:cubicBezTo>
                <a:cubicBezTo>
                  <a:pt x="16885" y="99938"/>
                  <a:pt x="16122" y="100044"/>
                  <a:pt x="15518" y="100226"/>
                </a:cubicBezTo>
                <a:cubicBezTo>
                  <a:pt x="15035" y="100372"/>
                  <a:pt x="14540" y="100562"/>
                  <a:pt x="14058" y="100794"/>
                </a:cubicBezTo>
                <a:lnTo>
                  <a:pt x="14058" y="100794"/>
                </a:lnTo>
                <a:cubicBezTo>
                  <a:pt x="14043" y="99304"/>
                  <a:pt x="14056" y="97814"/>
                  <a:pt x="14097" y="96323"/>
                </a:cubicBezTo>
                <a:cubicBezTo>
                  <a:pt x="14245" y="91188"/>
                  <a:pt x="14747" y="86060"/>
                  <a:pt x="15647" y="81002"/>
                </a:cubicBezTo>
                <a:cubicBezTo>
                  <a:pt x="16083" y="78534"/>
                  <a:pt x="16617" y="76087"/>
                  <a:pt x="17243" y="73658"/>
                </a:cubicBezTo>
                <a:cubicBezTo>
                  <a:pt x="17389" y="73090"/>
                  <a:pt x="17544" y="72525"/>
                  <a:pt x="17698" y="71960"/>
                </a:cubicBezTo>
                <a:cubicBezTo>
                  <a:pt x="17759" y="71734"/>
                  <a:pt x="17824" y="71510"/>
                  <a:pt x="17888" y="71285"/>
                </a:cubicBezTo>
                <a:lnTo>
                  <a:pt x="17888" y="71285"/>
                </a:lnTo>
                <a:cubicBezTo>
                  <a:pt x="17775" y="71685"/>
                  <a:pt x="17736" y="71821"/>
                  <a:pt x="17736" y="71821"/>
                </a:cubicBezTo>
                <a:cubicBezTo>
                  <a:pt x="17736" y="71821"/>
                  <a:pt x="17844" y="71446"/>
                  <a:pt x="17894" y="71281"/>
                </a:cubicBezTo>
                <a:cubicBezTo>
                  <a:pt x="18253" y="70125"/>
                  <a:pt x="18614" y="68970"/>
                  <a:pt x="19008" y="67825"/>
                </a:cubicBezTo>
                <a:cubicBezTo>
                  <a:pt x="20519" y="63423"/>
                  <a:pt x="22370" y="59143"/>
                  <a:pt x="24541" y="55025"/>
                </a:cubicBezTo>
                <a:cubicBezTo>
                  <a:pt x="25586" y="53047"/>
                  <a:pt x="26715" y="51117"/>
                  <a:pt x="27896" y="49215"/>
                </a:cubicBezTo>
                <a:cubicBezTo>
                  <a:pt x="27976" y="49085"/>
                  <a:pt x="28035" y="48990"/>
                  <a:pt x="28076" y="48922"/>
                </a:cubicBezTo>
                <a:lnTo>
                  <a:pt x="28076" y="48922"/>
                </a:lnTo>
                <a:cubicBezTo>
                  <a:pt x="28117" y="48861"/>
                  <a:pt x="28170" y="48782"/>
                  <a:pt x="28237" y="48682"/>
                </a:cubicBezTo>
                <a:cubicBezTo>
                  <a:pt x="28535" y="48234"/>
                  <a:pt x="28833" y="47785"/>
                  <a:pt x="29139" y="47343"/>
                </a:cubicBezTo>
                <a:cubicBezTo>
                  <a:pt x="29807" y="46369"/>
                  <a:pt x="30494" y="45410"/>
                  <a:pt x="31200" y="44465"/>
                </a:cubicBezTo>
                <a:cubicBezTo>
                  <a:pt x="33799" y="40984"/>
                  <a:pt x="36648" y="37697"/>
                  <a:pt x="39723" y="34628"/>
                </a:cubicBezTo>
                <a:cubicBezTo>
                  <a:pt x="40095" y="34256"/>
                  <a:pt x="40473" y="33892"/>
                  <a:pt x="40849" y="33524"/>
                </a:cubicBezTo>
                <a:cubicBezTo>
                  <a:pt x="40919" y="33455"/>
                  <a:pt x="40977" y="33398"/>
                  <a:pt x="41024" y="33351"/>
                </a:cubicBezTo>
                <a:lnTo>
                  <a:pt x="41024" y="33351"/>
                </a:lnTo>
                <a:cubicBezTo>
                  <a:pt x="41068" y="33312"/>
                  <a:pt x="41119" y="33266"/>
                  <a:pt x="41178" y="33212"/>
                </a:cubicBezTo>
                <a:cubicBezTo>
                  <a:pt x="41989" y="32471"/>
                  <a:pt x="42804" y="31734"/>
                  <a:pt x="43636" y="31016"/>
                </a:cubicBezTo>
                <a:cubicBezTo>
                  <a:pt x="45255" y="29622"/>
                  <a:pt x="46920" y="28284"/>
                  <a:pt x="48633" y="27004"/>
                </a:cubicBezTo>
                <a:cubicBezTo>
                  <a:pt x="50378" y="25697"/>
                  <a:pt x="52166" y="24452"/>
                  <a:pt x="53998" y="23268"/>
                </a:cubicBezTo>
                <a:cubicBezTo>
                  <a:pt x="54389" y="23014"/>
                  <a:pt x="54784" y="22768"/>
                  <a:pt x="55178" y="22516"/>
                </a:cubicBezTo>
                <a:cubicBezTo>
                  <a:pt x="55243" y="22474"/>
                  <a:pt x="55301" y="22437"/>
                  <a:pt x="55352" y="22405"/>
                </a:cubicBezTo>
                <a:lnTo>
                  <a:pt x="55352" y="22405"/>
                </a:lnTo>
                <a:cubicBezTo>
                  <a:pt x="55380" y="22389"/>
                  <a:pt x="55410" y="22371"/>
                  <a:pt x="55444" y="22351"/>
                </a:cubicBezTo>
                <a:cubicBezTo>
                  <a:pt x="56381" y="21804"/>
                  <a:pt x="57313" y="21251"/>
                  <a:pt x="58263" y="20723"/>
                </a:cubicBezTo>
                <a:cubicBezTo>
                  <a:pt x="62004" y="18648"/>
                  <a:pt x="65874" y="16817"/>
                  <a:pt x="69849" y="15239"/>
                </a:cubicBezTo>
                <a:cubicBezTo>
                  <a:pt x="70280" y="15069"/>
                  <a:pt x="70712" y="14904"/>
                  <a:pt x="71142" y="14736"/>
                </a:cubicBezTo>
                <a:cubicBezTo>
                  <a:pt x="71162" y="14729"/>
                  <a:pt x="71180" y="14722"/>
                  <a:pt x="71198" y="14715"/>
                </a:cubicBezTo>
                <a:lnTo>
                  <a:pt x="71198" y="14715"/>
                </a:lnTo>
                <a:cubicBezTo>
                  <a:pt x="71234" y="14702"/>
                  <a:pt x="71273" y="14688"/>
                  <a:pt x="71316" y="14673"/>
                </a:cubicBezTo>
                <a:cubicBezTo>
                  <a:pt x="72382" y="14298"/>
                  <a:pt x="73446" y="13928"/>
                  <a:pt x="74520" y="13580"/>
                </a:cubicBezTo>
                <a:cubicBezTo>
                  <a:pt x="76565" y="12921"/>
                  <a:pt x="78630" y="12327"/>
                  <a:pt x="80713" y="11798"/>
                </a:cubicBezTo>
                <a:cubicBezTo>
                  <a:pt x="82690" y="11297"/>
                  <a:pt x="84683" y="10856"/>
                  <a:pt x="86688" y="10475"/>
                </a:cubicBezTo>
                <a:cubicBezTo>
                  <a:pt x="87175" y="10383"/>
                  <a:pt x="87702" y="10340"/>
                  <a:pt x="88179" y="10204"/>
                </a:cubicBezTo>
                <a:lnTo>
                  <a:pt x="88179" y="10204"/>
                </a:lnTo>
                <a:cubicBezTo>
                  <a:pt x="88112" y="10223"/>
                  <a:pt x="88049" y="10241"/>
                  <a:pt x="87990" y="10258"/>
                </a:cubicBezTo>
                <a:lnTo>
                  <a:pt x="87990" y="10258"/>
                </a:lnTo>
                <a:cubicBezTo>
                  <a:pt x="88127" y="10225"/>
                  <a:pt x="88257" y="10198"/>
                  <a:pt x="88356" y="10182"/>
                </a:cubicBezTo>
                <a:cubicBezTo>
                  <a:pt x="89460" y="10010"/>
                  <a:pt x="90565" y="9857"/>
                  <a:pt x="91674" y="9723"/>
                </a:cubicBezTo>
                <a:cubicBezTo>
                  <a:pt x="95604" y="9244"/>
                  <a:pt x="99560" y="9003"/>
                  <a:pt x="103520" y="9003"/>
                </a:cubicBezTo>
                <a:close/>
                <a:moveTo>
                  <a:pt x="105227" y="1"/>
                </a:moveTo>
                <a:cubicBezTo>
                  <a:pt x="100976" y="1"/>
                  <a:pt x="96734" y="263"/>
                  <a:pt x="92550" y="778"/>
                </a:cubicBezTo>
                <a:cubicBezTo>
                  <a:pt x="73942" y="3066"/>
                  <a:pt x="55937" y="9980"/>
                  <a:pt x="40865" y="21186"/>
                </a:cubicBezTo>
                <a:cubicBezTo>
                  <a:pt x="25694" y="32465"/>
                  <a:pt x="13819" y="48153"/>
                  <a:pt x="7594" y="66041"/>
                </a:cubicBezTo>
                <a:cubicBezTo>
                  <a:pt x="0" y="87868"/>
                  <a:pt x="544" y="111464"/>
                  <a:pt x="6070" y="133712"/>
                </a:cubicBezTo>
                <a:cubicBezTo>
                  <a:pt x="7680" y="140199"/>
                  <a:pt x="9709" y="146573"/>
                  <a:pt x="12046" y="152833"/>
                </a:cubicBezTo>
                <a:cubicBezTo>
                  <a:pt x="12810" y="154879"/>
                  <a:pt x="14924" y="155740"/>
                  <a:pt x="17016" y="155740"/>
                </a:cubicBezTo>
                <a:cubicBezTo>
                  <a:pt x="17764" y="155740"/>
                  <a:pt x="18508" y="155630"/>
                  <a:pt x="19187" y="155426"/>
                </a:cubicBezTo>
                <a:cubicBezTo>
                  <a:pt x="21317" y="154783"/>
                  <a:pt x="25150" y="152484"/>
                  <a:pt x="24077" y="149611"/>
                </a:cubicBezTo>
                <a:cubicBezTo>
                  <a:pt x="21899" y="143776"/>
                  <a:pt x="19991" y="137833"/>
                  <a:pt x="18437" y="131801"/>
                </a:cubicBezTo>
                <a:lnTo>
                  <a:pt x="18437" y="131801"/>
                </a:lnTo>
                <a:cubicBezTo>
                  <a:pt x="24375" y="145556"/>
                  <a:pt x="32968" y="158068"/>
                  <a:pt x="44256" y="168246"/>
                </a:cubicBezTo>
                <a:cubicBezTo>
                  <a:pt x="59403" y="181903"/>
                  <a:pt x="79303" y="190558"/>
                  <a:pt x="99702" y="191812"/>
                </a:cubicBezTo>
                <a:cubicBezTo>
                  <a:pt x="101551" y="191926"/>
                  <a:pt x="103403" y="191983"/>
                  <a:pt x="105252" y="191983"/>
                </a:cubicBezTo>
                <a:cubicBezTo>
                  <a:pt x="124199" y="191983"/>
                  <a:pt x="142982" y="186015"/>
                  <a:pt x="157902" y="174102"/>
                </a:cubicBezTo>
                <a:cubicBezTo>
                  <a:pt x="176332" y="159384"/>
                  <a:pt x="186862" y="137528"/>
                  <a:pt x="190798" y="114589"/>
                </a:cubicBezTo>
                <a:cubicBezTo>
                  <a:pt x="194821" y="91143"/>
                  <a:pt x="193090" y="66163"/>
                  <a:pt x="182366" y="44669"/>
                </a:cubicBezTo>
                <a:cubicBezTo>
                  <a:pt x="174295" y="28487"/>
                  <a:pt x="160770" y="15854"/>
                  <a:pt x="144420" y="8276"/>
                </a:cubicBezTo>
                <a:cubicBezTo>
                  <a:pt x="132256" y="2637"/>
                  <a:pt x="118691" y="1"/>
                  <a:pt x="105227" y="1"/>
                </a:cubicBezTo>
                <a:close/>
              </a:path>
            </a:pathLst>
          </a:custGeom>
          <a:solidFill>
            <a:srgbClr val="D1A2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 name="Google Shape;313;p29"/>
          <p:cNvSpPr txBox="1"/>
          <p:nvPr/>
        </p:nvSpPr>
        <p:spPr>
          <a:xfrm>
            <a:off x="2982458" y="14262955"/>
            <a:ext cx="1311900" cy="615000"/>
          </a:xfrm>
          <a:prstGeom prst="rect">
            <a:avLst/>
          </a:prstGeom>
          <a:noFill/>
          <a:ln>
            <a:noFill/>
          </a:ln>
        </p:spPr>
        <p:txBody>
          <a:bodyPr anchorCtr="0" anchor="t" bIns="232200" lIns="232200" spcFirstLastPara="1" rIns="232200" wrap="square" tIns="232200">
            <a:noAutofit/>
          </a:bodyPr>
          <a:lstStyle/>
          <a:p>
            <a:pPr indent="0" lvl="0" marL="0" rtl="0" algn="l">
              <a:spcBef>
                <a:spcPts val="0"/>
              </a:spcBef>
              <a:spcAft>
                <a:spcPts val="0"/>
              </a:spcAft>
              <a:buNone/>
            </a:pPr>
            <a:r>
              <a:rPr lang="en" sz="6100">
                <a:solidFill>
                  <a:srgbClr val="7F6000"/>
                </a:solidFill>
                <a:latin typeface="Times New Roman"/>
                <a:ea typeface="Times New Roman"/>
                <a:cs typeface="Times New Roman"/>
                <a:sym typeface="Times New Roman"/>
              </a:rPr>
              <a:t>01</a:t>
            </a:r>
            <a:endParaRPr sz="6100">
              <a:solidFill>
                <a:srgbClr val="7F6000"/>
              </a:solidFill>
              <a:latin typeface="Times New Roman"/>
              <a:ea typeface="Times New Roman"/>
              <a:cs typeface="Times New Roman"/>
              <a:sym typeface="Times New Roman"/>
            </a:endParaRPr>
          </a:p>
        </p:txBody>
      </p:sp>
      <p:sp>
        <p:nvSpPr>
          <p:cNvPr id="314" name="Google Shape;314;p29"/>
          <p:cNvSpPr/>
          <p:nvPr/>
        </p:nvSpPr>
        <p:spPr>
          <a:xfrm flipH="1">
            <a:off x="6167100" y="14832092"/>
            <a:ext cx="971042" cy="1076309"/>
          </a:xfrm>
          <a:custGeom>
            <a:rect b="b" l="l" r="r" t="t"/>
            <a:pathLst>
              <a:path extrusionOk="0" h="144229" w="147912">
                <a:moveTo>
                  <a:pt x="60904" y="7351"/>
                </a:moveTo>
                <a:cubicBezTo>
                  <a:pt x="60904" y="7351"/>
                  <a:pt x="60904" y="7351"/>
                  <a:pt x="60905" y="7351"/>
                </a:cubicBezTo>
                <a:cubicBezTo>
                  <a:pt x="60904" y="7351"/>
                  <a:pt x="60904" y="7351"/>
                  <a:pt x="60904" y="7351"/>
                </a:cubicBezTo>
                <a:close/>
                <a:moveTo>
                  <a:pt x="16959" y="105731"/>
                </a:moveTo>
                <a:cubicBezTo>
                  <a:pt x="17004" y="105822"/>
                  <a:pt x="17048" y="105913"/>
                  <a:pt x="17094" y="106003"/>
                </a:cubicBezTo>
                <a:lnTo>
                  <a:pt x="17094" y="106003"/>
                </a:lnTo>
                <a:cubicBezTo>
                  <a:pt x="17073" y="105963"/>
                  <a:pt x="17008" y="105833"/>
                  <a:pt x="16959" y="105731"/>
                </a:cubicBezTo>
                <a:close/>
                <a:moveTo>
                  <a:pt x="83491" y="136517"/>
                </a:moveTo>
                <a:cubicBezTo>
                  <a:pt x="83071" y="136564"/>
                  <a:pt x="82928" y="136582"/>
                  <a:pt x="82939" y="136582"/>
                </a:cubicBezTo>
                <a:cubicBezTo>
                  <a:pt x="82952" y="136582"/>
                  <a:pt x="83228" y="136552"/>
                  <a:pt x="83491" y="136517"/>
                </a:cubicBezTo>
                <a:close/>
                <a:moveTo>
                  <a:pt x="69911" y="6715"/>
                </a:moveTo>
                <a:lnTo>
                  <a:pt x="69911" y="6715"/>
                </a:lnTo>
                <a:cubicBezTo>
                  <a:pt x="69858" y="6717"/>
                  <a:pt x="69800" y="6720"/>
                  <a:pt x="69736" y="6723"/>
                </a:cubicBezTo>
                <a:cubicBezTo>
                  <a:pt x="69816" y="6719"/>
                  <a:pt x="69897" y="6718"/>
                  <a:pt x="69979" y="6718"/>
                </a:cubicBezTo>
                <a:cubicBezTo>
                  <a:pt x="70408" y="6718"/>
                  <a:pt x="70846" y="6763"/>
                  <a:pt x="71271" y="6786"/>
                </a:cubicBezTo>
                <a:cubicBezTo>
                  <a:pt x="72978" y="6878"/>
                  <a:pt x="74680" y="7044"/>
                  <a:pt x="76373" y="7286"/>
                </a:cubicBezTo>
                <a:cubicBezTo>
                  <a:pt x="77222" y="7406"/>
                  <a:pt x="78068" y="7546"/>
                  <a:pt x="78909" y="7702"/>
                </a:cubicBezTo>
                <a:cubicBezTo>
                  <a:pt x="79332" y="7782"/>
                  <a:pt x="79754" y="7865"/>
                  <a:pt x="80173" y="7953"/>
                </a:cubicBezTo>
                <a:cubicBezTo>
                  <a:pt x="80401" y="8000"/>
                  <a:pt x="81336" y="8225"/>
                  <a:pt x="81363" y="8225"/>
                </a:cubicBezTo>
                <a:cubicBezTo>
                  <a:pt x="81368" y="8225"/>
                  <a:pt x="81333" y="8215"/>
                  <a:pt x="81243" y="8191"/>
                </a:cubicBezTo>
                <a:lnTo>
                  <a:pt x="81243" y="8191"/>
                </a:lnTo>
                <a:cubicBezTo>
                  <a:pt x="84656" y="9077"/>
                  <a:pt x="87990" y="10163"/>
                  <a:pt x="91226" y="11578"/>
                </a:cubicBezTo>
                <a:cubicBezTo>
                  <a:pt x="91989" y="11909"/>
                  <a:pt x="92743" y="12258"/>
                  <a:pt x="93492" y="12622"/>
                </a:cubicBezTo>
                <a:cubicBezTo>
                  <a:pt x="93628" y="12687"/>
                  <a:pt x="94242" y="12995"/>
                  <a:pt x="94418" y="13082"/>
                </a:cubicBezTo>
                <a:lnTo>
                  <a:pt x="94418" y="13082"/>
                </a:lnTo>
                <a:cubicBezTo>
                  <a:pt x="94511" y="13131"/>
                  <a:pt x="94597" y="13176"/>
                  <a:pt x="94614" y="13185"/>
                </a:cubicBezTo>
                <a:cubicBezTo>
                  <a:pt x="94848" y="13309"/>
                  <a:pt x="95081" y="13434"/>
                  <a:pt x="95314" y="13560"/>
                </a:cubicBezTo>
                <a:cubicBezTo>
                  <a:pt x="96949" y="14450"/>
                  <a:pt x="98543" y="15411"/>
                  <a:pt x="100097" y="16441"/>
                </a:cubicBezTo>
                <a:cubicBezTo>
                  <a:pt x="103272" y="18545"/>
                  <a:pt x="106193" y="20941"/>
                  <a:pt x="108995" y="23515"/>
                </a:cubicBezTo>
                <a:cubicBezTo>
                  <a:pt x="109008" y="23526"/>
                  <a:pt x="109023" y="23540"/>
                  <a:pt x="109039" y="23555"/>
                </a:cubicBezTo>
                <a:lnTo>
                  <a:pt x="109039" y="23555"/>
                </a:lnTo>
                <a:cubicBezTo>
                  <a:pt x="109009" y="23526"/>
                  <a:pt x="108975" y="23493"/>
                  <a:pt x="108936" y="23455"/>
                </a:cubicBezTo>
                <a:lnTo>
                  <a:pt x="108936" y="23455"/>
                </a:lnTo>
                <a:cubicBezTo>
                  <a:pt x="108973" y="23491"/>
                  <a:pt x="109011" y="23528"/>
                  <a:pt x="109048" y="23565"/>
                </a:cubicBezTo>
                <a:lnTo>
                  <a:pt x="109048" y="23565"/>
                </a:lnTo>
                <a:cubicBezTo>
                  <a:pt x="109045" y="23561"/>
                  <a:pt x="109042" y="23558"/>
                  <a:pt x="109039" y="23555"/>
                </a:cubicBezTo>
                <a:lnTo>
                  <a:pt x="109039" y="23555"/>
                </a:lnTo>
                <a:cubicBezTo>
                  <a:pt x="109065" y="23581"/>
                  <a:pt x="109089" y="23604"/>
                  <a:pt x="109109" y="23623"/>
                </a:cubicBezTo>
                <a:lnTo>
                  <a:pt x="109109" y="23623"/>
                </a:lnTo>
                <a:cubicBezTo>
                  <a:pt x="109089" y="23604"/>
                  <a:pt x="109069" y="23584"/>
                  <a:pt x="109048" y="23565"/>
                </a:cubicBezTo>
                <a:lnTo>
                  <a:pt x="109048" y="23565"/>
                </a:lnTo>
                <a:cubicBezTo>
                  <a:pt x="109125" y="23638"/>
                  <a:pt x="109225" y="23735"/>
                  <a:pt x="109225" y="23735"/>
                </a:cubicBezTo>
                <a:cubicBezTo>
                  <a:pt x="109224" y="23735"/>
                  <a:pt x="109193" y="23705"/>
                  <a:pt x="109109" y="23623"/>
                </a:cubicBezTo>
                <a:lnTo>
                  <a:pt x="109109" y="23623"/>
                </a:lnTo>
                <a:cubicBezTo>
                  <a:pt x="109248" y="23760"/>
                  <a:pt x="109387" y="23897"/>
                  <a:pt x="109525" y="24034"/>
                </a:cubicBezTo>
                <a:cubicBezTo>
                  <a:pt x="109820" y="24325"/>
                  <a:pt x="110112" y="24620"/>
                  <a:pt x="110400" y="24918"/>
                </a:cubicBezTo>
                <a:cubicBezTo>
                  <a:pt x="111079" y="25617"/>
                  <a:pt x="111741" y="26329"/>
                  <a:pt x="112387" y="27057"/>
                </a:cubicBezTo>
                <a:cubicBezTo>
                  <a:pt x="113700" y="28529"/>
                  <a:pt x="114945" y="30057"/>
                  <a:pt x="116125" y="31638"/>
                </a:cubicBezTo>
                <a:cubicBezTo>
                  <a:pt x="118557" y="34901"/>
                  <a:pt x="120704" y="38366"/>
                  <a:pt x="122540" y="41997"/>
                </a:cubicBezTo>
                <a:cubicBezTo>
                  <a:pt x="122629" y="42173"/>
                  <a:pt x="122718" y="42350"/>
                  <a:pt x="122807" y="42528"/>
                </a:cubicBezTo>
                <a:cubicBezTo>
                  <a:pt x="122839" y="42592"/>
                  <a:pt x="122865" y="42643"/>
                  <a:pt x="122885" y="42684"/>
                </a:cubicBezTo>
                <a:lnTo>
                  <a:pt x="122885" y="42684"/>
                </a:lnTo>
                <a:cubicBezTo>
                  <a:pt x="122902" y="42719"/>
                  <a:pt x="122921" y="42760"/>
                  <a:pt x="122944" y="42808"/>
                </a:cubicBezTo>
                <a:cubicBezTo>
                  <a:pt x="123157" y="43260"/>
                  <a:pt x="123368" y="43713"/>
                  <a:pt x="123575" y="44171"/>
                </a:cubicBezTo>
                <a:cubicBezTo>
                  <a:pt x="123991" y="45092"/>
                  <a:pt x="124387" y="46021"/>
                  <a:pt x="124765" y="46958"/>
                </a:cubicBezTo>
                <a:cubicBezTo>
                  <a:pt x="125575" y="48969"/>
                  <a:pt x="126298" y="51011"/>
                  <a:pt x="126933" y="53085"/>
                </a:cubicBezTo>
                <a:cubicBezTo>
                  <a:pt x="128270" y="57436"/>
                  <a:pt x="129223" y="61904"/>
                  <a:pt x="129817" y="66416"/>
                </a:cubicBezTo>
                <a:cubicBezTo>
                  <a:pt x="130418" y="70967"/>
                  <a:pt x="130604" y="74994"/>
                  <a:pt x="130491" y="79869"/>
                </a:cubicBezTo>
                <a:cubicBezTo>
                  <a:pt x="130445" y="81897"/>
                  <a:pt x="132363" y="82925"/>
                  <a:pt x="134197" y="82925"/>
                </a:cubicBezTo>
                <a:cubicBezTo>
                  <a:pt x="134359" y="82925"/>
                  <a:pt x="134520" y="82917"/>
                  <a:pt x="134680" y="82901"/>
                </a:cubicBezTo>
                <a:cubicBezTo>
                  <a:pt x="135237" y="82845"/>
                  <a:pt x="135914" y="82691"/>
                  <a:pt x="136585" y="82439"/>
                </a:cubicBezTo>
                <a:lnTo>
                  <a:pt x="136585" y="82439"/>
                </a:lnTo>
                <a:cubicBezTo>
                  <a:pt x="136361" y="83643"/>
                  <a:pt x="136111" y="84841"/>
                  <a:pt x="135836" y="86035"/>
                </a:cubicBezTo>
                <a:cubicBezTo>
                  <a:pt x="135624" y="86950"/>
                  <a:pt x="135397" y="87863"/>
                  <a:pt x="135154" y="88772"/>
                </a:cubicBezTo>
                <a:cubicBezTo>
                  <a:pt x="135041" y="89196"/>
                  <a:pt x="134924" y="89618"/>
                  <a:pt x="134805" y="90040"/>
                </a:cubicBezTo>
                <a:lnTo>
                  <a:pt x="134805" y="90040"/>
                </a:lnTo>
                <a:cubicBezTo>
                  <a:pt x="134838" y="89921"/>
                  <a:pt x="134852" y="89871"/>
                  <a:pt x="134851" y="89871"/>
                </a:cubicBezTo>
                <a:lnTo>
                  <a:pt x="134851" y="89871"/>
                </a:lnTo>
                <a:cubicBezTo>
                  <a:pt x="134846" y="89871"/>
                  <a:pt x="134547" y="90890"/>
                  <a:pt x="134485" y="91087"/>
                </a:cubicBezTo>
                <a:cubicBezTo>
                  <a:pt x="133950" y="92804"/>
                  <a:pt x="133356" y="94500"/>
                  <a:pt x="132702" y="96177"/>
                </a:cubicBezTo>
                <a:cubicBezTo>
                  <a:pt x="131388" y="99539"/>
                  <a:pt x="129831" y="102809"/>
                  <a:pt x="128027" y="105937"/>
                </a:cubicBezTo>
                <a:cubicBezTo>
                  <a:pt x="127613" y="106659"/>
                  <a:pt x="127183" y="107372"/>
                  <a:pt x="126742" y="108077"/>
                </a:cubicBezTo>
                <a:cubicBezTo>
                  <a:pt x="126655" y="108218"/>
                  <a:pt x="126564" y="108357"/>
                  <a:pt x="126477" y="108498"/>
                </a:cubicBezTo>
                <a:cubicBezTo>
                  <a:pt x="126475" y="108501"/>
                  <a:pt x="126473" y="108504"/>
                  <a:pt x="126471" y="108507"/>
                </a:cubicBezTo>
                <a:lnTo>
                  <a:pt x="126471" y="108507"/>
                </a:lnTo>
                <a:cubicBezTo>
                  <a:pt x="126196" y="108913"/>
                  <a:pt x="125929" y="109323"/>
                  <a:pt x="125652" y="109726"/>
                </a:cubicBezTo>
                <a:cubicBezTo>
                  <a:pt x="124734" y="111062"/>
                  <a:pt x="123768" y="112362"/>
                  <a:pt x="122755" y="113629"/>
                </a:cubicBezTo>
                <a:cubicBezTo>
                  <a:pt x="121711" y="114934"/>
                  <a:pt x="120618" y="116199"/>
                  <a:pt x="119477" y="117424"/>
                </a:cubicBezTo>
                <a:cubicBezTo>
                  <a:pt x="118940" y="118000"/>
                  <a:pt x="118392" y="118567"/>
                  <a:pt x="117836" y="119124"/>
                </a:cubicBezTo>
                <a:cubicBezTo>
                  <a:pt x="117558" y="119402"/>
                  <a:pt x="117277" y="119675"/>
                  <a:pt x="116996" y="119948"/>
                </a:cubicBezTo>
                <a:cubicBezTo>
                  <a:pt x="116982" y="119962"/>
                  <a:pt x="116956" y="119987"/>
                  <a:pt x="116923" y="120018"/>
                </a:cubicBezTo>
                <a:lnTo>
                  <a:pt x="116923" y="120018"/>
                </a:lnTo>
                <a:cubicBezTo>
                  <a:pt x="116794" y="120139"/>
                  <a:pt x="116628" y="120295"/>
                  <a:pt x="116583" y="120335"/>
                </a:cubicBezTo>
                <a:cubicBezTo>
                  <a:pt x="114249" y="122477"/>
                  <a:pt x="111767" y="124451"/>
                  <a:pt x="109155" y="126243"/>
                </a:cubicBezTo>
                <a:cubicBezTo>
                  <a:pt x="108526" y="126676"/>
                  <a:pt x="107887" y="127098"/>
                  <a:pt x="107242" y="127510"/>
                </a:cubicBezTo>
                <a:cubicBezTo>
                  <a:pt x="107116" y="127590"/>
                  <a:pt x="106938" y="127674"/>
                  <a:pt x="106763" y="127766"/>
                </a:cubicBezTo>
                <a:lnTo>
                  <a:pt x="106763" y="127766"/>
                </a:lnTo>
                <a:cubicBezTo>
                  <a:pt x="106722" y="127819"/>
                  <a:pt x="106633" y="127896"/>
                  <a:pt x="106482" y="127984"/>
                </a:cubicBezTo>
                <a:cubicBezTo>
                  <a:pt x="106417" y="128022"/>
                  <a:pt x="106352" y="128061"/>
                  <a:pt x="106287" y="128100"/>
                </a:cubicBezTo>
                <a:lnTo>
                  <a:pt x="106287" y="128100"/>
                </a:lnTo>
                <a:cubicBezTo>
                  <a:pt x="106393" y="127975"/>
                  <a:pt x="106576" y="127866"/>
                  <a:pt x="106763" y="127766"/>
                </a:cubicBezTo>
                <a:lnTo>
                  <a:pt x="106763" y="127766"/>
                </a:lnTo>
                <a:cubicBezTo>
                  <a:pt x="106800" y="127719"/>
                  <a:pt x="106798" y="127691"/>
                  <a:pt x="106766" y="127691"/>
                </a:cubicBezTo>
                <a:cubicBezTo>
                  <a:pt x="106703" y="127691"/>
                  <a:pt x="106520" y="127803"/>
                  <a:pt x="106286" y="128100"/>
                </a:cubicBezTo>
                <a:lnTo>
                  <a:pt x="106286" y="128100"/>
                </a:lnTo>
                <a:cubicBezTo>
                  <a:pt x="106286" y="128100"/>
                  <a:pt x="106287" y="128100"/>
                  <a:pt x="106287" y="128100"/>
                </a:cubicBezTo>
                <a:lnTo>
                  <a:pt x="106287" y="128100"/>
                </a:lnTo>
                <a:cubicBezTo>
                  <a:pt x="106282" y="128105"/>
                  <a:pt x="106278" y="128111"/>
                  <a:pt x="106273" y="128116"/>
                </a:cubicBezTo>
                <a:cubicBezTo>
                  <a:pt x="106278" y="128111"/>
                  <a:pt x="106282" y="128105"/>
                  <a:pt x="106286" y="128100"/>
                </a:cubicBezTo>
                <a:lnTo>
                  <a:pt x="106286" y="128100"/>
                </a:lnTo>
                <a:cubicBezTo>
                  <a:pt x="106155" y="128178"/>
                  <a:pt x="106025" y="128256"/>
                  <a:pt x="105893" y="128333"/>
                </a:cubicBezTo>
                <a:cubicBezTo>
                  <a:pt x="104515" y="129136"/>
                  <a:pt x="103112" y="129890"/>
                  <a:pt x="101683" y="130597"/>
                </a:cubicBezTo>
                <a:cubicBezTo>
                  <a:pt x="100261" y="131300"/>
                  <a:pt x="98816" y="131956"/>
                  <a:pt x="97349" y="132563"/>
                </a:cubicBezTo>
                <a:cubicBezTo>
                  <a:pt x="96799" y="132790"/>
                  <a:pt x="96245" y="133006"/>
                  <a:pt x="95691" y="133222"/>
                </a:cubicBezTo>
                <a:lnTo>
                  <a:pt x="95691" y="133222"/>
                </a:lnTo>
                <a:cubicBezTo>
                  <a:pt x="95717" y="133214"/>
                  <a:pt x="95743" y="133207"/>
                  <a:pt x="95771" y="133199"/>
                </a:cubicBezTo>
                <a:lnTo>
                  <a:pt x="95771" y="133199"/>
                </a:lnTo>
                <a:cubicBezTo>
                  <a:pt x="95736" y="133209"/>
                  <a:pt x="95701" y="133220"/>
                  <a:pt x="95666" y="133231"/>
                </a:cubicBezTo>
                <a:lnTo>
                  <a:pt x="95666" y="133231"/>
                </a:lnTo>
                <a:cubicBezTo>
                  <a:pt x="95526" y="133286"/>
                  <a:pt x="95385" y="133340"/>
                  <a:pt x="95245" y="133395"/>
                </a:cubicBezTo>
                <a:cubicBezTo>
                  <a:pt x="95187" y="133417"/>
                  <a:pt x="95125" y="133437"/>
                  <a:pt x="95070" y="133453"/>
                </a:cubicBezTo>
                <a:lnTo>
                  <a:pt x="95070" y="133453"/>
                </a:lnTo>
                <a:cubicBezTo>
                  <a:pt x="95094" y="133444"/>
                  <a:pt x="95118" y="133435"/>
                  <a:pt x="95142" y="133427"/>
                </a:cubicBezTo>
                <a:cubicBezTo>
                  <a:pt x="95316" y="133365"/>
                  <a:pt x="95490" y="133289"/>
                  <a:pt x="95666" y="133231"/>
                </a:cubicBezTo>
                <a:lnTo>
                  <a:pt x="95666" y="133231"/>
                </a:lnTo>
                <a:cubicBezTo>
                  <a:pt x="95674" y="133228"/>
                  <a:pt x="95683" y="133225"/>
                  <a:pt x="95691" y="133222"/>
                </a:cubicBezTo>
                <a:lnTo>
                  <a:pt x="95691" y="133222"/>
                </a:lnTo>
                <a:cubicBezTo>
                  <a:pt x="95002" y="133417"/>
                  <a:pt x="94853" y="133486"/>
                  <a:pt x="94910" y="133486"/>
                </a:cubicBezTo>
                <a:cubicBezTo>
                  <a:pt x="94934" y="133486"/>
                  <a:pt x="94996" y="133473"/>
                  <a:pt x="95070" y="133453"/>
                </a:cubicBezTo>
                <a:lnTo>
                  <a:pt x="95070" y="133453"/>
                </a:lnTo>
                <a:cubicBezTo>
                  <a:pt x="94739" y="133570"/>
                  <a:pt x="94409" y="133685"/>
                  <a:pt x="94077" y="133797"/>
                </a:cubicBezTo>
                <a:cubicBezTo>
                  <a:pt x="91092" y="134807"/>
                  <a:pt x="88046" y="135625"/>
                  <a:pt x="84957" y="136249"/>
                </a:cubicBezTo>
                <a:cubicBezTo>
                  <a:pt x="84590" y="136323"/>
                  <a:pt x="84223" y="136393"/>
                  <a:pt x="83856" y="136462"/>
                </a:cubicBezTo>
                <a:cubicBezTo>
                  <a:pt x="83766" y="136479"/>
                  <a:pt x="83630" y="136499"/>
                  <a:pt x="83491" y="136517"/>
                </a:cubicBezTo>
                <a:lnTo>
                  <a:pt x="83491" y="136517"/>
                </a:lnTo>
                <a:cubicBezTo>
                  <a:pt x="83570" y="136508"/>
                  <a:pt x="83659" y="136498"/>
                  <a:pt x="83759" y="136487"/>
                </a:cubicBezTo>
                <a:lnTo>
                  <a:pt x="83759" y="136487"/>
                </a:lnTo>
                <a:cubicBezTo>
                  <a:pt x="82946" y="136579"/>
                  <a:pt x="82137" y="136746"/>
                  <a:pt x="81324" y="136855"/>
                </a:cubicBezTo>
                <a:cubicBezTo>
                  <a:pt x="79811" y="137058"/>
                  <a:pt x="78292" y="137216"/>
                  <a:pt x="76768" y="137327"/>
                </a:cubicBezTo>
                <a:cubicBezTo>
                  <a:pt x="75249" y="137439"/>
                  <a:pt x="73728" y="137503"/>
                  <a:pt x="72205" y="137523"/>
                </a:cubicBezTo>
                <a:cubicBezTo>
                  <a:pt x="71940" y="137526"/>
                  <a:pt x="71675" y="137528"/>
                  <a:pt x="71410" y="137528"/>
                </a:cubicBezTo>
                <a:cubicBezTo>
                  <a:pt x="70934" y="137528"/>
                  <a:pt x="70458" y="137523"/>
                  <a:pt x="69982" y="137519"/>
                </a:cubicBezTo>
                <a:cubicBezTo>
                  <a:pt x="69954" y="137518"/>
                  <a:pt x="69929" y="137518"/>
                  <a:pt x="69905" y="137518"/>
                </a:cubicBezTo>
                <a:lnTo>
                  <a:pt x="69905" y="137518"/>
                </a:lnTo>
                <a:cubicBezTo>
                  <a:pt x="69877" y="137517"/>
                  <a:pt x="69846" y="137515"/>
                  <a:pt x="69813" y="137514"/>
                </a:cubicBezTo>
                <a:cubicBezTo>
                  <a:pt x="69369" y="137497"/>
                  <a:pt x="68925" y="137480"/>
                  <a:pt x="68483" y="137457"/>
                </a:cubicBezTo>
                <a:cubicBezTo>
                  <a:pt x="65432" y="137299"/>
                  <a:pt x="62394" y="136954"/>
                  <a:pt x="59386" y="136421"/>
                </a:cubicBezTo>
                <a:cubicBezTo>
                  <a:pt x="58702" y="136299"/>
                  <a:pt x="58018" y="136167"/>
                  <a:pt x="57337" y="136028"/>
                </a:cubicBezTo>
                <a:cubicBezTo>
                  <a:pt x="56979" y="135952"/>
                  <a:pt x="56621" y="135876"/>
                  <a:pt x="56265" y="135797"/>
                </a:cubicBezTo>
                <a:cubicBezTo>
                  <a:pt x="56109" y="135763"/>
                  <a:pt x="55952" y="135726"/>
                  <a:pt x="55796" y="135690"/>
                </a:cubicBezTo>
                <a:lnTo>
                  <a:pt x="55796" y="135690"/>
                </a:lnTo>
                <a:cubicBezTo>
                  <a:pt x="54323" y="135307"/>
                  <a:pt x="52855" y="134918"/>
                  <a:pt x="51404" y="134460"/>
                </a:cubicBezTo>
                <a:cubicBezTo>
                  <a:pt x="48542" y="133559"/>
                  <a:pt x="45743" y="132467"/>
                  <a:pt x="43026" y="131193"/>
                </a:cubicBezTo>
                <a:cubicBezTo>
                  <a:pt x="42700" y="131039"/>
                  <a:pt x="42376" y="130883"/>
                  <a:pt x="42054" y="130725"/>
                </a:cubicBezTo>
                <a:cubicBezTo>
                  <a:pt x="41950" y="130675"/>
                  <a:pt x="41495" y="130444"/>
                  <a:pt x="41318" y="130355"/>
                </a:cubicBezTo>
                <a:lnTo>
                  <a:pt x="41318" y="130355"/>
                </a:lnTo>
                <a:cubicBezTo>
                  <a:pt x="41157" y="130271"/>
                  <a:pt x="40980" y="130178"/>
                  <a:pt x="40915" y="130143"/>
                </a:cubicBezTo>
                <a:cubicBezTo>
                  <a:pt x="40536" y="129940"/>
                  <a:pt x="40158" y="129733"/>
                  <a:pt x="39783" y="129523"/>
                </a:cubicBezTo>
                <a:cubicBezTo>
                  <a:pt x="38472" y="128786"/>
                  <a:pt x="37187" y="128003"/>
                  <a:pt x="35931" y="127172"/>
                </a:cubicBezTo>
                <a:cubicBezTo>
                  <a:pt x="33452" y="125534"/>
                  <a:pt x="31100" y="123711"/>
                  <a:pt x="28895" y="121720"/>
                </a:cubicBezTo>
                <a:cubicBezTo>
                  <a:pt x="28628" y="121481"/>
                  <a:pt x="28367" y="121235"/>
                  <a:pt x="28104" y="120991"/>
                </a:cubicBezTo>
                <a:cubicBezTo>
                  <a:pt x="28030" y="120922"/>
                  <a:pt x="27971" y="120868"/>
                  <a:pt x="27927" y="120828"/>
                </a:cubicBezTo>
                <a:lnTo>
                  <a:pt x="27927" y="120828"/>
                </a:lnTo>
                <a:cubicBezTo>
                  <a:pt x="27903" y="120803"/>
                  <a:pt x="27870" y="120770"/>
                  <a:pt x="27828" y="120727"/>
                </a:cubicBezTo>
                <a:cubicBezTo>
                  <a:pt x="27298" y="120191"/>
                  <a:pt x="26762" y="119658"/>
                  <a:pt x="26245" y="119108"/>
                </a:cubicBezTo>
                <a:cubicBezTo>
                  <a:pt x="25207" y="118003"/>
                  <a:pt x="24215" y="116856"/>
                  <a:pt x="23268" y="115668"/>
                </a:cubicBezTo>
                <a:cubicBezTo>
                  <a:pt x="21370" y="113282"/>
                  <a:pt x="19672" y="110744"/>
                  <a:pt x="18191" y="108079"/>
                </a:cubicBezTo>
                <a:cubicBezTo>
                  <a:pt x="17828" y="107425"/>
                  <a:pt x="17483" y="106761"/>
                  <a:pt x="17140" y="106095"/>
                </a:cubicBezTo>
                <a:cubicBezTo>
                  <a:pt x="17125" y="106064"/>
                  <a:pt x="17109" y="106034"/>
                  <a:pt x="17094" y="106003"/>
                </a:cubicBezTo>
                <a:lnTo>
                  <a:pt x="17094" y="106003"/>
                </a:lnTo>
                <a:cubicBezTo>
                  <a:pt x="17098" y="106011"/>
                  <a:pt x="17100" y="106015"/>
                  <a:pt x="17100" y="106015"/>
                </a:cubicBezTo>
                <a:cubicBezTo>
                  <a:pt x="17101" y="106015"/>
                  <a:pt x="17063" y="105937"/>
                  <a:pt x="16951" y="105714"/>
                </a:cubicBezTo>
                <a:lnTo>
                  <a:pt x="16951" y="105714"/>
                </a:lnTo>
                <a:cubicBezTo>
                  <a:pt x="16954" y="105720"/>
                  <a:pt x="16956" y="105725"/>
                  <a:pt x="16959" y="105731"/>
                </a:cubicBezTo>
                <a:lnTo>
                  <a:pt x="16959" y="105731"/>
                </a:lnTo>
                <a:cubicBezTo>
                  <a:pt x="16945" y="105703"/>
                  <a:pt x="16931" y="105675"/>
                  <a:pt x="16917" y="105647"/>
                </a:cubicBezTo>
                <a:lnTo>
                  <a:pt x="16917" y="105647"/>
                </a:lnTo>
                <a:cubicBezTo>
                  <a:pt x="16929" y="105671"/>
                  <a:pt x="16940" y="105693"/>
                  <a:pt x="16951" y="105714"/>
                </a:cubicBezTo>
                <a:lnTo>
                  <a:pt x="16951" y="105714"/>
                </a:lnTo>
                <a:cubicBezTo>
                  <a:pt x="16943" y="105698"/>
                  <a:pt x="16936" y="105683"/>
                  <a:pt x="16930" y="105670"/>
                </a:cubicBezTo>
                <a:cubicBezTo>
                  <a:pt x="16757" y="105291"/>
                  <a:pt x="16577" y="104914"/>
                  <a:pt x="16407" y="104534"/>
                </a:cubicBezTo>
                <a:cubicBezTo>
                  <a:pt x="15748" y="103058"/>
                  <a:pt x="15151" y="101555"/>
                  <a:pt x="14618" y="100027"/>
                </a:cubicBezTo>
                <a:cubicBezTo>
                  <a:pt x="13520" y="96877"/>
                  <a:pt x="12693" y="93634"/>
                  <a:pt x="12122" y="90349"/>
                </a:cubicBezTo>
                <a:cubicBezTo>
                  <a:pt x="11824" y="88640"/>
                  <a:pt x="11595" y="86922"/>
                  <a:pt x="11432" y="85193"/>
                </a:cubicBezTo>
                <a:cubicBezTo>
                  <a:pt x="11400" y="84842"/>
                  <a:pt x="11369" y="84490"/>
                  <a:pt x="11341" y="84139"/>
                </a:cubicBezTo>
                <a:lnTo>
                  <a:pt x="11341" y="84139"/>
                </a:lnTo>
                <a:cubicBezTo>
                  <a:pt x="11344" y="84180"/>
                  <a:pt x="11346" y="84198"/>
                  <a:pt x="11346" y="84198"/>
                </a:cubicBezTo>
                <a:cubicBezTo>
                  <a:pt x="11350" y="84198"/>
                  <a:pt x="11293" y="83375"/>
                  <a:pt x="11283" y="83206"/>
                </a:cubicBezTo>
                <a:cubicBezTo>
                  <a:pt x="11231" y="82227"/>
                  <a:pt x="11199" y="81247"/>
                  <a:pt x="11185" y="80266"/>
                </a:cubicBezTo>
                <a:cubicBezTo>
                  <a:pt x="11133" y="76350"/>
                  <a:pt x="11385" y="72432"/>
                  <a:pt x="11888" y="68547"/>
                </a:cubicBezTo>
                <a:cubicBezTo>
                  <a:pt x="13178" y="58580"/>
                  <a:pt x="16004" y="49356"/>
                  <a:pt x="20409" y="40276"/>
                </a:cubicBezTo>
                <a:cubicBezTo>
                  <a:pt x="21407" y="38215"/>
                  <a:pt x="22491" y="36201"/>
                  <a:pt x="23659" y="34230"/>
                </a:cubicBezTo>
                <a:cubicBezTo>
                  <a:pt x="23936" y="33765"/>
                  <a:pt x="24218" y="33302"/>
                  <a:pt x="24504" y="32843"/>
                </a:cubicBezTo>
                <a:cubicBezTo>
                  <a:pt x="24623" y="32652"/>
                  <a:pt x="24743" y="32462"/>
                  <a:pt x="24864" y="32272"/>
                </a:cubicBezTo>
                <a:lnTo>
                  <a:pt x="24864" y="32272"/>
                </a:lnTo>
                <a:cubicBezTo>
                  <a:pt x="24909" y="32202"/>
                  <a:pt x="24976" y="32100"/>
                  <a:pt x="25009" y="32051"/>
                </a:cubicBezTo>
                <a:cubicBezTo>
                  <a:pt x="25654" y="31095"/>
                  <a:pt x="26302" y="30143"/>
                  <a:pt x="26983" y="29211"/>
                </a:cubicBezTo>
                <a:cubicBezTo>
                  <a:pt x="28241" y="27494"/>
                  <a:pt x="29577" y="25839"/>
                  <a:pt x="30991" y="24244"/>
                </a:cubicBezTo>
                <a:cubicBezTo>
                  <a:pt x="31643" y="23509"/>
                  <a:pt x="32312" y="22790"/>
                  <a:pt x="32999" y="22085"/>
                </a:cubicBezTo>
                <a:cubicBezTo>
                  <a:pt x="33338" y="21738"/>
                  <a:pt x="33680" y="21394"/>
                  <a:pt x="34026" y="21055"/>
                </a:cubicBezTo>
                <a:cubicBezTo>
                  <a:pt x="34164" y="20922"/>
                  <a:pt x="34305" y="20790"/>
                  <a:pt x="34442" y="20653"/>
                </a:cubicBezTo>
                <a:cubicBezTo>
                  <a:pt x="34457" y="20638"/>
                  <a:pt x="34471" y="20624"/>
                  <a:pt x="34484" y="20611"/>
                </a:cubicBezTo>
                <a:lnTo>
                  <a:pt x="34484" y="20611"/>
                </a:lnTo>
                <a:cubicBezTo>
                  <a:pt x="34518" y="20581"/>
                  <a:pt x="34557" y="20546"/>
                  <a:pt x="34603" y="20504"/>
                </a:cubicBezTo>
                <a:cubicBezTo>
                  <a:pt x="36036" y="19211"/>
                  <a:pt x="37497" y="17961"/>
                  <a:pt x="39037" y="16798"/>
                </a:cubicBezTo>
                <a:cubicBezTo>
                  <a:pt x="39771" y="16243"/>
                  <a:pt x="40517" y="15706"/>
                  <a:pt x="41276" y="15187"/>
                </a:cubicBezTo>
                <a:cubicBezTo>
                  <a:pt x="41652" y="14931"/>
                  <a:pt x="42031" y="14677"/>
                  <a:pt x="42413" y="14430"/>
                </a:cubicBezTo>
                <a:cubicBezTo>
                  <a:pt x="42620" y="14296"/>
                  <a:pt x="43519" y="13757"/>
                  <a:pt x="43507" y="13757"/>
                </a:cubicBezTo>
                <a:lnTo>
                  <a:pt x="43507" y="13757"/>
                </a:lnTo>
                <a:cubicBezTo>
                  <a:pt x="43502" y="13757"/>
                  <a:pt x="43371" y="13832"/>
                  <a:pt x="43032" y="14029"/>
                </a:cubicBezTo>
                <a:cubicBezTo>
                  <a:pt x="44652" y="13085"/>
                  <a:pt x="46284" y="12179"/>
                  <a:pt x="47980" y="11378"/>
                </a:cubicBezTo>
                <a:cubicBezTo>
                  <a:pt x="48776" y="11003"/>
                  <a:pt x="49579" y="10646"/>
                  <a:pt x="50391" y="10309"/>
                </a:cubicBezTo>
                <a:cubicBezTo>
                  <a:pt x="50795" y="10142"/>
                  <a:pt x="51202" y="9982"/>
                  <a:pt x="51608" y="9821"/>
                </a:cubicBezTo>
                <a:cubicBezTo>
                  <a:pt x="51663" y="9799"/>
                  <a:pt x="51711" y="9780"/>
                  <a:pt x="51752" y="9764"/>
                </a:cubicBezTo>
                <a:lnTo>
                  <a:pt x="51752" y="9764"/>
                </a:lnTo>
                <a:cubicBezTo>
                  <a:pt x="51823" y="9739"/>
                  <a:pt x="51915" y="9707"/>
                  <a:pt x="52032" y="9666"/>
                </a:cubicBezTo>
                <a:cubicBezTo>
                  <a:pt x="53704" y="9077"/>
                  <a:pt x="55402" y="8570"/>
                  <a:pt x="57125" y="8145"/>
                </a:cubicBezTo>
                <a:cubicBezTo>
                  <a:pt x="57960" y="7939"/>
                  <a:pt x="58798" y="7752"/>
                  <a:pt x="59641" y="7586"/>
                </a:cubicBezTo>
                <a:cubicBezTo>
                  <a:pt x="59847" y="7544"/>
                  <a:pt x="60101" y="7462"/>
                  <a:pt x="60351" y="7405"/>
                </a:cubicBezTo>
                <a:lnTo>
                  <a:pt x="60351" y="7405"/>
                </a:lnTo>
                <a:cubicBezTo>
                  <a:pt x="60382" y="7408"/>
                  <a:pt x="60418" y="7410"/>
                  <a:pt x="60456" y="7410"/>
                </a:cubicBezTo>
                <a:cubicBezTo>
                  <a:pt x="60525" y="7410"/>
                  <a:pt x="60604" y="7405"/>
                  <a:pt x="60690" y="7392"/>
                </a:cubicBezTo>
                <a:cubicBezTo>
                  <a:pt x="60943" y="7355"/>
                  <a:pt x="61196" y="7316"/>
                  <a:pt x="61451" y="7280"/>
                </a:cubicBezTo>
                <a:cubicBezTo>
                  <a:pt x="63226" y="7030"/>
                  <a:pt x="65012" y="6866"/>
                  <a:pt x="66805" y="6786"/>
                </a:cubicBezTo>
                <a:cubicBezTo>
                  <a:pt x="67657" y="6749"/>
                  <a:pt x="68511" y="6731"/>
                  <a:pt x="69363" y="6731"/>
                </a:cubicBezTo>
                <a:cubicBezTo>
                  <a:pt x="69475" y="6731"/>
                  <a:pt x="69701" y="6723"/>
                  <a:pt x="69911" y="6715"/>
                </a:cubicBezTo>
                <a:close/>
                <a:moveTo>
                  <a:pt x="70622" y="0"/>
                </a:moveTo>
                <a:cubicBezTo>
                  <a:pt x="59566" y="0"/>
                  <a:pt x="48502" y="2906"/>
                  <a:pt x="39006" y="8594"/>
                </a:cubicBezTo>
                <a:cubicBezTo>
                  <a:pt x="22635" y="18404"/>
                  <a:pt x="11950" y="34845"/>
                  <a:pt x="6444" y="52859"/>
                </a:cubicBezTo>
                <a:cubicBezTo>
                  <a:pt x="1554" y="68854"/>
                  <a:pt x="0" y="86394"/>
                  <a:pt x="5601" y="102443"/>
                </a:cubicBezTo>
                <a:cubicBezTo>
                  <a:pt x="9912" y="114796"/>
                  <a:pt x="18243" y="125379"/>
                  <a:pt x="29176" y="132556"/>
                </a:cubicBezTo>
                <a:cubicBezTo>
                  <a:pt x="40004" y="139665"/>
                  <a:pt x="52924" y="143543"/>
                  <a:pt x="65833" y="144137"/>
                </a:cubicBezTo>
                <a:cubicBezTo>
                  <a:pt x="67155" y="144198"/>
                  <a:pt x="68477" y="144229"/>
                  <a:pt x="69800" y="144229"/>
                </a:cubicBezTo>
                <a:cubicBezTo>
                  <a:pt x="82272" y="144229"/>
                  <a:pt x="94716" y="141511"/>
                  <a:pt x="105913" y="135928"/>
                </a:cubicBezTo>
                <a:cubicBezTo>
                  <a:pt x="118742" y="129530"/>
                  <a:pt x="129423" y="119546"/>
                  <a:pt x="136605" y="107139"/>
                </a:cubicBezTo>
                <a:cubicBezTo>
                  <a:pt x="144980" y="92667"/>
                  <a:pt x="147911" y="75574"/>
                  <a:pt x="147240" y="59021"/>
                </a:cubicBezTo>
                <a:cubicBezTo>
                  <a:pt x="147034" y="53923"/>
                  <a:pt x="146535" y="48838"/>
                  <a:pt x="145777" y="43793"/>
                </a:cubicBezTo>
                <a:cubicBezTo>
                  <a:pt x="145537" y="42200"/>
                  <a:pt x="143666" y="41639"/>
                  <a:pt x="142044" y="41639"/>
                </a:cubicBezTo>
                <a:cubicBezTo>
                  <a:pt x="141435" y="41639"/>
                  <a:pt x="140862" y="41718"/>
                  <a:pt x="140423" y="41851"/>
                </a:cubicBezTo>
                <a:cubicBezTo>
                  <a:pt x="138444" y="42448"/>
                  <a:pt x="136412" y="43913"/>
                  <a:pt x="136757" y="46210"/>
                </a:cubicBezTo>
                <a:cubicBezTo>
                  <a:pt x="137447" y="50798"/>
                  <a:pt x="137916" y="55273"/>
                  <a:pt x="138107" y="59788"/>
                </a:cubicBezTo>
                <a:lnTo>
                  <a:pt x="138107" y="59788"/>
                </a:lnTo>
                <a:cubicBezTo>
                  <a:pt x="135917" y="48048"/>
                  <a:pt x="131354" y="36823"/>
                  <a:pt x="124031" y="27181"/>
                </a:cubicBezTo>
                <a:cubicBezTo>
                  <a:pt x="114257" y="14310"/>
                  <a:pt x="100267" y="5194"/>
                  <a:pt x="84526" y="1569"/>
                </a:cubicBezTo>
                <a:cubicBezTo>
                  <a:pt x="79972" y="520"/>
                  <a:pt x="75298" y="0"/>
                  <a:pt x="70622" y="0"/>
                </a:cubicBezTo>
                <a:close/>
              </a:path>
            </a:pathLst>
          </a:custGeom>
          <a:solidFill>
            <a:srgbClr val="D1A2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 name="Google Shape;315;p29"/>
          <p:cNvSpPr txBox="1"/>
          <p:nvPr/>
        </p:nvSpPr>
        <p:spPr>
          <a:xfrm>
            <a:off x="6272063" y="14262955"/>
            <a:ext cx="1311900" cy="615000"/>
          </a:xfrm>
          <a:prstGeom prst="rect">
            <a:avLst/>
          </a:prstGeom>
          <a:noFill/>
          <a:ln>
            <a:noFill/>
          </a:ln>
        </p:spPr>
        <p:txBody>
          <a:bodyPr anchorCtr="0" anchor="t" bIns="232200" lIns="232200" spcFirstLastPara="1" rIns="232200" wrap="square" tIns="232200">
            <a:noAutofit/>
          </a:bodyPr>
          <a:lstStyle/>
          <a:p>
            <a:pPr indent="0" lvl="0" marL="0" rtl="0" algn="l">
              <a:spcBef>
                <a:spcPts val="0"/>
              </a:spcBef>
              <a:spcAft>
                <a:spcPts val="0"/>
              </a:spcAft>
              <a:buNone/>
            </a:pPr>
            <a:r>
              <a:rPr lang="en" sz="6100">
                <a:solidFill>
                  <a:srgbClr val="7F6000"/>
                </a:solidFill>
                <a:latin typeface="Times New Roman"/>
                <a:ea typeface="Times New Roman"/>
                <a:cs typeface="Times New Roman"/>
                <a:sym typeface="Times New Roman"/>
              </a:rPr>
              <a:t>02</a:t>
            </a:r>
            <a:endParaRPr sz="6100">
              <a:solidFill>
                <a:srgbClr val="7F6000"/>
              </a:solidFill>
              <a:latin typeface="Times New Roman"/>
              <a:ea typeface="Times New Roman"/>
              <a:cs typeface="Times New Roman"/>
              <a:sym typeface="Times New Roman"/>
            </a:endParaRPr>
          </a:p>
        </p:txBody>
      </p:sp>
      <p:sp>
        <p:nvSpPr>
          <p:cNvPr id="316" name="Google Shape;316;p29"/>
          <p:cNvSpPr/>
          <p:nvPr/>
        </p:nvSpPr>
        <p:spPr>
          <a:xfrm rot="7843796">
            <a:off x="9993400" y="14822791"/>
            <a:ext cx="973758" cy="1075058"/>
          </a:xfrm>
          <a:custGeom>
            <a:rect b="b" l="l" r="r" t="t"/>
            <a:pathLst>
              <a:path extrusionOk="0" h="169117" w="175275">
                <a:moveTo>
                  <a:pt x="121358" y="157275"/>
                </a:moveTo>
                <a:lnTo>
                  <a:pt x="121358" y="157275"/>
                </a:lnTo>
                <a:cubicBezTo>
                  <a:pt x="120874" y="157407"/>
                  <a:pt x="120708" y="157456"/>
                  <a:pt x="120717" y="157456"/>
                </a:cubicBezTo>
                <a:cubicBezTo>
                  <a:pt x="120729" y="157456"/>
                  <a:pt x="121054" y="157369"/>
                  <a:pt x="121358" y="157275"/>
                </a:cubicBezTo>
                <a:close/>
                <a:moveTo>
                  <a:pt x="107855" y="12882"/>
                </a:moveTo>
                <a:cubicBezTo>
                  <a:pt x="111927" y="14192"/>
                  <a:pt x="115914" y="15767"/>
                  <a:pt x="119767" y="17623"/>
                </a:cubicBezTo>
                <a:cubicBezTo>
                  <a:pt x="120214" y="17839"/>
                  <a:pt x="120658" y="18063"/>
                  <a:pt x="121103" y="18283"/>
                </a:cubicBezTo>
                <a:lnTo>
                  <a:pt x="121103" y="18283"/>
                </a:lnTo>
                <a:cubicBezTo>
                  <a:pt x="121327" y="18399"/>
                  <a:pt x="121551" y="18514"/>
                  <a:pt x="121774" y="18633"/>
                </a:cubicBezTo>
                <a:cubicBezTo>
                  <a:pt x="122714" y="19132"/>
                  <a:pt x="123646" y="19650"/>
                  <a:pt x="124568" y="20185"/>
                </a:cubicBezTo>
                <a:cubicBezTo>
                  <a:pt x="126332" y="21208"/>
                  <a:pt x="128056" y="22295"/>
                  <a:pt x="129741" y="23446"/>
                </a:cubicBezTo>
                <a:cubicBezTo>
                  <a:pt x="132997" y="25669"/>
                  <a:pt x="136083" y="28131"/>
                  <a:pt x="138975" y="30812"/>
                </a:cubicBezTo>
                <a:cubicBezTo>
                  <a:pt x="139172" y="30994"/>
                  <a:pt x="139720" y="31523"/>
                  <a:pt x="139724" y="31523"/>
                </a:cubicBezTo>
                <a:cubicBezTo>
                  <a:pt x="139725" y="31523"/>
                  <a:pt x="139697" y="31495"/>
                  <a:pt x="139629" y="31427"/>
                </a:cubicBezTo>
                <a:lnTo>
                  <a:pt x="139629" y="31427"/>
                </a:lnTo>
                <a:cubicBezTo>
                  <a:pt x="139898" y="31692"/>
                  <a:pt x="140167" y="31955"/>
                  <a:pt x="140433" y="32222"/>
                </a:cubicBezTo>
                <a:cubicBezTo>
                  <a:pt x="141155" y="32947"/>
                  <a:pt x="141863" y="33686"/>
                  <a:pt x="142558" y="34441"/>
                </a:cubicBezTo>
                <a:cubicBezTo>
                  <a:pt x="143836" y="35829"/>
                  <a:pt x="145062" y="37263"/>
                  <a:pt x="146237" y="38742"/>
                </a:cubicBezTo>
                <a:cubicBezTo>
                  <a:pt x="148576" y="41688"/>
                  <a:pt x="150701" y="44797"/>
                  <a:pt x="152593" y="48047"/>
                </a:cubicBezTo>
                <a:cubicBezTo>
                  <a:pt x="153497" y="49595"/>
                  <a:pt x="154336" y="51175"/>
                  <a:pt x="155142" y="52774"/>
                </a:cubicBezTo>
                <a:cubicBezTo>
                  <a:pt x="155192" y="52874"/>
                  <a:pt x="155231" y="52950"/>
                  <a:pt x="155259" y="53006"/>
                </a:cubicBezTo>
                <a:lnTo>
                  <a:pt x="155259" y="53006"/>
                </a:lnTo>
                <a:cubicBezTo>
                  <a:pt x="155286" y="53065"/>
                  <a:pt x="155328" y="53155"/>
                  <a:pt x="155390" y="53289"/>
                </a:cubicBezTo>
                <a:cubicBezTo>
                  <a:pt x="155577" y="53691"/>
                  <a:pt x="155766" y="54095"/>
                  <a:pt x="155950" y="54501"/>
                </a:cubicBezTo>
                <a:cubicBezTo>
                  <a:pt x="156353" y="55392"/>
                  <a:pt x="156740" y="56291"/>
                  <a:pt x="157110" y="57196"/>
                </a:cubicBezTo>
                <a:cubicBezTo>
                  <a:pt x="158484" y="60553"/>
                  <a:pt x="159639" y="63997"/>
                  <a:pt x="160566" y="67505"/>
                </a:cubicBezTo>
                <a:cubicBezTo>
                  <a:pt x="161487" y="70993"/>
                  <a:pt x="162191" y="74534"/>
                  <a:pt x="162670" y="78109"/>
                </a:cubicBezTo>
                <a:cubicBezTo>
                  <a:pt x="162787" y="78977"/>
                  <a:pt x="162892" y="79848"/>
                  <a:pt x="162982" y="80721"/>
                </a:cubicBezTo>
                <a:cubicBezTo>
                  <a:pt x="163027" y="81156"/>
                  <a:pt x="163070" y="81592"/>
                  <a:pt x="163108" y="82028"/>
                </a:cubicBezTo>
                <a:cubicBezTo>
                  <a:pt x="163128" y="82239"/>
                  <a:pt x="163198" y="83264"/>
                  <a:pt x="163203" y="83264"/>
                </a:cubicBezTo>
                <a:cubicBezTo>
                  <a:pt x="163204" y="83264"/>
                  <a:pt x="163198" y="83143"/>
                  <a:pt x="163179" y="82827"/>
                </a:cubicBezTo>
                <a:lnTo>
                  <a:pt x="163179" y="82827"/>
                </a:lnTo>
                <a:cubicBezTo>
                  <a:pt x="163285" y="84573"/>
                  <a:pt x="163365" y="86316"/>
                  <a:pt x="163380" y="88065"/>
                </a:cubicBezTo>
                <a:cubicBezTo>
                  <a:pt x="163443" y="95258"/>
                  <a:pt x="162637" y="102461"/>
                  <a:pt x="160953" y="109454"/>
                </a:cubicBezTo>
                <a:cubicBezTo>
                  <a:pt x="160762" y="110249"/>
                  <a:pt x="160560" y="111040"/>
                  <a:pt x="160346" y="111827"/>
                </a:cubicBezTo>
                <a:cubicBezTo>
                  <a:pt x="160316" y="111940"/>
                  <a:pt x="160187" y="112397"/>
                  <a:pt x="160113" y="112663"/>
                </a:cubicBezTo>
                <a:lnTo>
                  <a:pt x="160113" y="112663"/>
                </a:lnTo>
                <a:cubicBezTo>
                  <a:pt x="160033" y="112929"/>
                  <a:pt x="159868" y="113485"/>
                  <a:pt x="159819" y="113643"/>
                </a:cubicBezTo>
                <a:cubicBezTo>
                  <a:pt x="159290" y="115357"/>
                  <a:pt x="158707" y="117052"/>
                  <a:pt x="158067" y="118729"/>
                </a:cubicBezTo>
                <a:cubicBezTo>
                  <a:pt x="156829" y="121982"/>
                  <a:pt x="155382" y="125148"/>
                  <a:pt x="153730" y="128212"/>
                </a:cubicBezTo>
                <a:cubicBezTo>
                  <a:pt x="152908" y="129735"/>
                  <a:pt x="152028" y="131220"/>
                  <a:pt x="151115" y="132689"/>
                </a:cubicBezTo>
                <a:cubicBezTo>
                  <a:pt x="151070" y="132762"/>
                  <a:pt x="151032" y="132824"/>
                  <a:pt x="151000" y="132876"/>
                </a:cubicBezTo>
                <a:lnTo>
                  <a:pt x="151000" y="132876"/>
                </a:lnTo>
                <a:cubicBezTo>
                  <a:pt x="150978" y="132907"/>
                  <a:pt x="150952" y="132945"/>
                  <a:pt x="150920" y="132992"/>
                </a:cubicBezTo>
                <a:cubicBezTo>
                  <a:pt x="150684" y="133339"/>
                  <a:pt x="150453" y="133691"/>
                  <a:pt x="150217" y="134038"/>
                </a:cubicBezTo>
                <a:cubicBezTo>
                  <a:pt x="149717" y="134766"/>
                  <a:pt x="149206" y="135484"/>
                  <a:pt x="148682" y="136194"/>
                </a:cubicBezTo>
                <a:cubicBezTo>
                  <a:pt x="146638" y="138961"/>
                  <a:pt x="144394" y="141574"/>
                  <a:pt x="141968" y="144012"/>
                </a:cubicBezTo>
                <a:cubicBezTo>
                  <a:pt x="141671" y="144310"/>
                  <a:pt x="141369" y="144602"/>
                  <a:pt x="141071" y="144896"/>
                </a:cubicBezTo>
                <a:cubicBezTo>
                  <a:pt x="141034" y="144932"/>
                  <a:pt x="141001" y="144964"/>
                  <a:pt x="140972" y="144992"/>
                </a:cubicBezTo>
                <a:lnTo>
                  <a:pt x="140972" y="144992"/>
                </a:lnTo>
                <a:cubicBezTo>
                  <a:pt x="140946" y="145016"/>
                  <a:pt x="140918" y="145042"/>
                  <a:pt x="140886" y="145071"/>
                </a:cubicBezTo>
                <a:cubicBezTo>
                  <a:pt x="140202" y="145693"/>
                  <a:pt x="139514" y="146311"/>
                  <a:pt x="138809" y="146910"/>
                </a:cubicBezTo>
                <a:cubicBezTo>
                  <a:pt x="137491" y="148031"/>
                  <a:pt x="136130" y="149099"/>
                  <a:pt x="134724" y="150113"/>
                </a:cubicBezTo>
                <a:cubicBezTo>
                  <a:pt x="134071" y="150585"/>
                  <a:pt x="133409" y="151046"/>
                  <a:pt x="132737" y="151493"/>
                </a:cubicBezTo>
                <a:cubicBezTo>
                  <a:pt x="132382" y="151729"/>
                  <a:pt x="132026" y="151961"/>
                  <a:pt x="131668" y="152190"/>
                </a:cubicBezTo>
                <a:cubicBezTo>
                  <a:pt x="131496" y="152300"/>
                  <a:pt x="131323" y="152407"/>
                  <a:pt x="131151" y="152516"/>
                </a:cubicBezTo>
                <a:lnTo>
                  <a:pt x="131151" y="152516"/>
                </a:lnTo>
                <a:cubicBezTo>
                  <a:pt x="129636" y="153393"/>
                  <a:pt x="128114" y="154248"/>
                  <a:pt x="126541" y="155020"/>
                </a:cubicBezTo>
                <a:cubicBezTo>
                  <a:pt x="124971" y="155793"/>
                  <a:pt x="123370" y="156501"/>
                  <a:pt x="121740" y="157145"/>
                </a:cubicBezTo>
                <a:cubicBezTo>
                  <a:pt x="121641" y="157184"/>
                  <a:pt x="121502" y="157230"/>
                  <a:pt x="121358" y="157275"/>
                </a:cubicBezTo>
                <a:lnTo>
                  <a:pt x="121358" y="157275"/>
                </a:lnTo>
                <a:cubicBezTo>
                  <a:pt x="121436" y="157254"/>
                  <a:pt x="121522" y="157230"/>
                  <a:pt x="121617" y="157204"/>
                </a:cubicBezTo>
                <a:lnTo>
                  <a:pt x="121617" y="157204"/>
                </a:lnTo>
                <a:cubicBezTo>
                  <a:pt x="121192" y="157320"/>
                  <a:pt x="120777" y="157508"/>
                  <a:pt x="120360" y="157652"/>
                </a:cubicBezTo>
                <a:cubicBezTo>
                  <a:pt x="119426" y="157975"/>
                  <a:pt x="118484" y="158276"/>
                  <a:pt x="117535" y="158556"/>
                </a:cubicBezTo>
                <a:cubicBezTo>
                  <a:pt x="115777" y="159076"/>
                  <a:pt x="114001" y="159525"/>
                  <a:pt x="112205" y="159901"/>
                </a:cubicBezTo>
                <a:cubicBezTo>
                  <a:pt x="111749" y="159998"/>
                  <a:pt x="111291" y="160089"/>
                  <a:pt x="110833" y="160176"/>
                </a:cubicBezTo>
                <a:cubicBezTo>
                  <a:pt x="110749" y="160192"/>
                  <a:pt x="110665" y="160208"/>
                  <a:pt x="110581" y="160223"/>
                </a:cubicBezTo>
                <a:lnTo>
                  <a:pt x="110581" y="160223"/>
                </a:lnTo>
                <a:cubicBezTo>
                  <a:pt x="110475" y="160208"/>
                  <a:pt x="110364" y="160201"/>
                  <a:pt x="110248" y="160201"/>
                </a:cubicBezTo>
                <a:cubicBezTo>
                  <a:pt x="109391" y="160201"/>
                  <a:pt x="108285" y="160578"/>
                  <a:pt x="107496" y="160674"/>
                </a:cubicBezTo>
                <a:cubicBezTo>
                  <a:pt x="105505" y="160915"/>
                  <a:pt x="103508" y="161078"/>
                  <a:pt x="101501" y="161161"/>
                </a:cubicBezTo>
                <a:cubicBezTo>
                  <a:pt x="100496" y="161203"/>
                  <a:pt x="99492" y="161227"/>
                  <a:pt x="98485" y="161232"/>
                </a:cubicBezTo>
                <a:cubicBezTo>
                  <a:pt x="98435" y="161232"/>
                  <a:pt x="98385" y="161232"/>
                  <a:pt x="98334" y="161232"/>
                </a:cubicBezTo>
                <a:cubicBezTo>
                  <a:pt x="97925" y="161232"/>
                  <a:pt x="97518" y="161227"/>
                  <a:pt x="97109" y="161226"/>
                </a:cubicBezTo>
                <a:cubicBezTo>
                  <a:pt x="97039" y="161226"/>
                  <a:pt x="96936" y="161227"/>
                  <a:pt x="96830" y="161229"/>
                </a:cubicBezTo>
                <a:lnTo>
                  <a:pt x="96830" y="161229"/>
                </a:lnTo>
                <a:cubicBezTo>
                  <a:pt x="96654" y="161222"/>
                  <a:pt x="96478" y="161212"/>
                  <a:pt x="96305" y="161206"/>
                </a:cubicBezTo>
                <a:cubicBezTo>
                  <a:pt x="91854" y="161038"/>
                  <a:pt x="87420" y="160522"/>
                  <a:pt x="83040" y="159720"/>
                </a:cubicBezTo>
                <a:cubicBezTo>
                  <a:pt x="81909" y="159513"/>
                  <a:pt x="80781" y="159287"/>
                  <a:pt x="79657" y="159043"/>
                </a:cubicBezTo>
                <a:cubicBezTo>
                  <a:pt x="79154" y="158933"/>
                  <a:pt x="78652" y="158819"/>
                  <a:pt x="78150" y="158704"/>
                </a:cubicBezTo>
                <a:lnTo>
                  <a:pt x="78150" y="158704"/>
                </a:lnTo>
                <a:cubicBezTo>
                  <a:pt x="78293" y="158736"/>
                  <a:pt x="78356" y="158750"/>
                  <a:pt x="78361" y="158750"/>
                </a:cubicBezTo>
                <a:cubicBezTo>
                  <a:pt x="78386" y="158750"/>
                  <a:pt x="76997" y="158417"/>
                  <a:pt x="76745" y="158351"/>
                </a:cubicBezTo>
                <a:cubicBezTo>
                  <a:pt x="73633" y="157538"/>
                  <a:pt x="70562" y="156512"/>
                  <a:pt x="67533" y="155426"/>
                </a:cubicBezTo>
                <a:cubicBezTo>
                  <a:pt x="64596" y="154372"/>
                  <a:pt x="61698" y="153209"/>
                  <a:pt x="58844" y="151938"/>
                </a:cubicBezTo>
                <a:cubicBezTo>
                  <a:pt x="57512" y="151344"/>
                  <a:pt x="56192" y="150723"/>
                  <a:pt x="54884" y="150078"/>
                </a:cubicBezTo>
                <a:cubicBezTo>
                  <a:pt x="53578" y="149433"/>
                  <a:pt x="53099" y="149184"/>
                  <a:pt x="51400" y="148240"/>
                </a:cubicBezTo>
                <a:cubicBezTo>
                  <a:pt x="46663" y="145608"/>
                  <a:pt x="42129" y="142602"/>
                  <a:pt x="37921" y="139185"/>
                </a:cubicBezTo>
                <a:cubicBezTo>
                  <a:pt x="36955" y="138401"/>
                  <a:pt x="36008" y="137596"/>
                  <a:pt x="35079" y="136770"/>
                </a:cubicBezTo>
                <a:cubicBezTo>
                  <a:pt x="34621" y="136364"/>
                  <a:pt x="34171" y="135951"/>
                  <a:pt x="33721" y="135536"/>
                </a:cubicBezTo>
                <a:cubicBezTo>
                  <a:pt x="33625" y="135447"/>
                  <a:pt x="33530" y="135357"/>
                  <a:pt x="33436" y="135268"/>
                </a:cubicBezTo>
                <a:lnTo>
                  <a:pt x="33436" y="135268"/>
                </a:lnTo>
                <a:cubicBezTo>
                  <a:pt x="33436" y="135268"/>
                  <a:pt x="33436" y="135269"/>
                  <a:pt x="33436" y="135269"/>
                </a:cubicBezTo>
                <a:cubicBezTo>
                  <a:pt x="33438" y="135269"/>
                  <a:pt x="33012" y="134863"/>
                  <a:pt x="32919" y="134769"/>
                </a:cubicBezTo>
                <a:cubicBezTo>
                  <a:pt x="31163" y="133026"/>
                  <a:pt x="29477" y="131217"/>
                  <a:pt x="27893" y="129317"/>
                </a:cubicBezTo>
                <a:cubicBezTo>
                  <a:pt x="24957" y="125795"/>
                  <a:pt x="22358" y="121994"/>
                  <a:pt x="20174" y="117963"/>
                </a:cubicBezTo>
                <a:cubicBezTo>
                  <a:pt x="19916" y="117487"/>
                  <a:pt x="19664" y="117007"/>
                  <a:pt x="19417" y="116525"/>
                </a:cubicBezTo>
                <a:cubicBezTo>
                  <a:pt x="19296" y="116284"/>
                  <a:pt x="19176" y="116042"/>
                  <a:pt x="19054" y="115801"/>
                </a:cubicBezTo>
                <a:cubicBezTo>
                  <a:pt x="19052" y="115796"/>
                  <a:pt x="19049" y="115791"/>
                  <a:pt x="19047" y="115786"/>
                </a:cubicBezTo>
                <a:lnTo>
                  <a:pt x="19047" y="115786"/>
                </a:lnTo>
                <a:cubicBezTo>
                  <a:pt x="19037" y="115764"/>
                  <a:pt x="19026" y="115741"/>
                  <a:pt x="19014" y="115717"/>
                </a:cubicBezTo>
                <a:cubicBezTo>
                  <a:pt x="18518" y="114653"/>
                  <a:pt x="18037" y="113584"/>
                  <a:pt x="17593" y="112496"/>
                </a:cubicBezTo>
                <a:cubicBezTo>
                  <a:pt x="16796" y="110550"/>
                  <a:pt x="16094" y="108566"/>
                  <a:pt x="15490" y="106548"/>
                </a:cubicBezTo>
                <a:cubicBezTo>
                  <a:pt x="14259" y="102439"/>
                  <a:pt x="13442" y="98219"/>
                  <a:pt x="13049" y="93948"/>
                </a:cubicBezTo>
                <a:cubicBezTo>
                  <a:pt x="13026" y="93693"/>
                  <a:pt x="13004" y="93438"/>
                  <a:pt x="12983" y="93183"/>
                </a:cubicBezTo>
                <a:cubicBezTo>
                  <a:pt x="12982" y="93172"/>
                  <a:pt x="12981" y="93162"/>
                  <a:pt x="12980" y="93153"/>
                </a:cubicBezTo>
                <a:lnTo>
                  <a:pt x="12980" y="93153"/>
                </a:lnTo>
                <a:cubicBezTo>
                  <a:pt x="12980" y="93150"/>
                  <a:pt x="12980" y="93147"/>
                  <a:pt x="12980" y="93144"/>
                </a:cubicBezTo>
                <a:cubicBezTo>
                  <a:pt x="12953" y="92685"/>
                  <a:pt x="12926" y="92225"/>
                  <a:pt x="12906" y="91766"/>
                </a:cubicBezTo>
                <a:cubicBezTo>
                  <a:pt x="12858" y="90644"/>
                  <a:pt x="12840" y="89521"/>
                  <a:pt x="12849" y="88398"/>
                </a:cubicBezTo>
                <a:cubicBezTo>
                  <a:pt x="12867" y="86255"/>
                  <a:pt x="12989" y="84118"/>
                  <a:pt x="13213" y="81984"/>
                </a:cubicBezTo>
                <a:cubicBezTo>
                  <a:pt x="13427" y="79951"/>
                  <a:pt x="13732" y="77932"/>
                  <a:pt x="14127" y="75926"/>
                </a:cubicBezTo>
                <a:cubicBezTo>
                  <a:pt x="14325" y="74923"/>
                  <a:pt x="14545" y="73922"/>
                  <a:pt x="14788" y="72928"/>
                </a:cubicBezTo>
                <a:cubicBezTo>
                  <a:pt x="14909" y="72431"/>
                  <a:pt x="15035" y="71933"/>
                  <a:pt x="15167" y="71438"/>
                </a:cubicBezTo>
                <a:cubicBezTo>
                  <a:pt x="15233" y="71191"/>
                  <a:pt x="15303" y="70943"/>
                  <a:pt x="15370" y="70696"/>
                </a:cubicBezTo>
                <a:cubicBezTo>
                  <a:pt x="15393" y="70611"/>
                  <a:pt x="15411" y="70544"/>
                  <a:pt x="15425" y="70491"/>
                </a:cubicBezTo>
                <a:lnTo>
                  <a:pt x="15425" y="70491"/>
                </a:lnTo>
                <a:cubicBezTo>
                  <a:pt x="15434" y="70462"/>
                  <a:pt x="15445" y="70428"/>
                  <a:pt x="15458" y="70389"/>
                </a:cubicBezTo>
                <a:cubicBezTo>
                  <a:pt x="16750" y="66336"/>
                  <a:pt x="18252" y="62393"/>
                  <a:pt x="20171" y="58591"/>
                </a:cubicBezTo>
                <a:cubicBezTo>
                  <a:pt x="21139" y="56675"/>
                  <a:pt x="22189" y="54804"/>
                  <a:pt x="23319" y="52977"/>
                </a:cubicBezTo>
                <a:cubicBezTo>
                  <a:pt x="23458" y="52754"/>
                  <a:pt x="23601" y="52533"/>
                  <a:pt x="23739" y="52309"/>
                </a:cubicBezTo>
                <a:cubicBezTo>
                  <a:pt x="23749" y="52293"/>
                  <a:pt x="23758" y="52278"/>
                  <a:pt x="23767" y="52263"/>
                </a:cubicBezTo>
                <a:lnTo>
                  <a:pt x="23767" y="52263"/>
                </a:lnTo>
                <a:cubicBezTo>
                  <a:pt x="24040" y="51850"/>
                  <a:pt x="24314" y="51439"/>
                  <a:pt x="24593" y="51030"/>
                </a:cubicBezTo>
                <a:cubicBezTo>
                  <a:pt x="25223" y="50112"/>
                  <a:pt x="25871" y="49208"/>
                  <a:pt x="26541" y="48317"/>
                </a:cubicBezTo>
                <a:cubicBezTo>
                  <a:pt x="27890" y="46521"/>
                  <a:pt x="29317" y="44787"/>
                  <a:pt x="30823" y="43115"/>
                </a:cubicBezTo>
                <a:cubicBezTo>
                  <a:pt x="31545" y="42311"/>
                  <a:pt x="32284" y="41523"/>
                  <a:pt x="33040" y="40750"/>
                </a:cubicBezTo>
                <a:cubicBezTo>
                  <a:pt x="33381" y="40402"/>
                  <a:pt x="33725" y="40056"/>
                  <a:pt x="34074" y="39713"/>
                </a:cubicBezTo>
                <a:cubicBezTo>
                  <a:pt x="34307" y="39485"/>
                  <a:pt x="35057" y="38785"/>
                  <a:pt x="35050" y="38785"/>
                </a:cubicBezTo>
                <a:lnTo>
                  <a:pt x="35050" y="38785"/>
                </a:lnTo>
                <a:cubicBezTo>
                  <a:pt x="35050" y="38785"/>
                  <a:pt x="35041" y="38792"/>
                  <a:pt x="35024" y="38808"/>
                </a:cubicBezTo>
                <a:lnTo>
                  <a:pt x="35024" y="38808"/>
                </a:lnTo>
                <a:cubicBezTo>
                  <a:pt x="38334" y="35812"/>
                  <a:pt x="41818" y="33049"/>
                  <a:pt x="45565" y="30610"/>
                </a:cubicBezTo>
                <a:cubicBezTo>
                  <a:pt x="46031" y="30307"/>
                  <a:pt x="46509" y="30023"/>
                  <a:pt x="46973" y="29716"/>
                </a:cubicBezTo>
                <a:lnTo>
                  <a:pt x="46973" y="29716"/>
                </a:lnTo>
                <a:cubicBezTo>
                  <a:pt x="47129" y="29624"/>
                  <a:pt x="47284" y="29530"/>
                  <a:pt x="47441" y="29437"/>
                </a:cubicBezTo>
                <a:cubicBezTo>
                  <a:pt x="48527" y="28796"/>
                  <a:pt x="49628" y="28180"/>
                  <a:pt x="50744" y="27590"/>
                </a:cubicBezTo>
                <a:cubicBezTo>
                  <a:pt x="52909" y="26444"/>
                  <a:pt x="55122" y="25393"/>
                  <a:pt x="57384" y="24440"/>
                </a:cubicBezTo>
                <a:cubicBezTo>
                  <a:pt x="57874" y="24233"/>
                  <a:pt x="58367" y="24030"/>
                  <a:pt x="58862" y="23833"/>
                </a:cubicBezTo>
                <a:cubicBezTo>
                  <a:pt x="59104" y="23737"/>
                  <a:pt x="60349" y="23327"/>
                  <a:pt x="60242" y="23327"/>
                </a:cubicBezTo>
                <a:cubicBezTo>
                  <a:pt x="60221" y="23327"/>
                  <a:pt x="60150" y="23343"/>
                  <a:pt x="60011" y="23379"/>
                </a:cubicBezTo>
                <a:cubicBezTo>
                  <a:pt x="59865" y="23417"/>
                  <a:pt x="59794" y="23433"/>
                  <a:pt x="59778" y="23433"/>
                </a:cubicBezTo>
                <a:cubicBezTo>
                  <a:pt x="59698" y="23433"/>
                  <a:pt x="60951" y="23044"/>
                  <a:pt x="61190" y="22962"/>
                </a:cubicBezTo>
                <a:cubicBezTo>
                  <a:pt x="61816" y="22744"/>
                  <a:pt x="62446" y="22532"/>
                  <a:pt x="63079" y="22328"/>
                </a:cubicBezTo>
                <a:cubicBezTo>
                  <a:pt x="65539" y="21537"/>
                  <a:pt x="68030" y="20853"/>
                  <a:pt x="70554" y="20278"/>
                </a:cubicBezTo>
                <a:cubicBezTo>
                  <a:pt x="71781" y="19997"/>
                  <a:pt x="73015" y="19742"/>
                  <a:pt x="74253" y="19513"/>
                </a:cubicBezTo>
                <a:cubicBezTo>
                  <a:pt x="74501" y="19467"/>
                  <a:pt x="74752" y="19423"/>
                  <a:pt x="75000" y="19377"/>
                </a:cubicBezTo>
                <a:lnTo>
                  <a:pt x="75000" y="19377"/>
                </a:lnTo>
                <a:cubicBezTo>
                  <a:pt x="75023" y="19373"/>
                  <a:pt x="75049" y="19370"/>
                  <a:pt x="75075" y="19366"/>
                </a:cubicBezTo>
                <a:cubicBezTo>
                  <a:pt x="75711" y="19270"/>
                  <a:pt x="76348" y="19169"/>
                  <a:pt x="76984" y="19080"/>
                </a:cubicBezTo>
                <a:cubicBezTo>
                  <a:pt x="79721" y="18699"/>
                  <a:pt x="82472" y="18435"/>
                  <a:pt x="85235" y="18287"/>
                </a:cubicBezTo>
                <a:cubicBezTo>
                  <a:pt x="86586" y="18213"/>
                  <a:pt x="87939" y="18167"/>
                  <a:pt x="89293" y="18149"/>
                </a:cubicBezTo>
                <a:cubicBezTo>
                  <a:pt x="89813" y="18141"/>
                  <a:pt x="90333" y="18137"/>
                  <a:pt x="90853" y="18137"/>
                </a:cubicBezTo>
                <a:cubicBezTo>
                  <a:pt x="91019" y="18137"/>
                  <a:pt x="91186" y="18137"/>
                  <a:pt x="91352" y="18138"/>
                </a:cubicBezTo>
                <a:cubicBezTo>
                  <a:pt x="91591" y="18140"/>
                  <a:pt x="92698" y="18163"/>
                  <a:pt x="92887" y="18163"/>
                </a:cubicBezTo>
                <a:cubicBezTo>
                  <a:pt x="92943" y="18163"/>
                  <a:pt x="92918" y="18161"/>
                  <a:pt x="92765" y="18156"/>
                </a:cubicBezTo>
                <a:lnTo>
                  <a:pt x="92765" y="18156"/>
                </a:lnTo>
                <a:cubicBezTo>
                  <a:pt x="95524" y="18247"/>
                  <a:pt x="98273" y="18437"/>
                  <a:pt x="101017" y="18723"/>
                </a:cubicBezTo>
                <a:cubicBezTo>
                  <a:pt x="101267" y="18749"/>
                  <a:pt x="101524" y="18762"/>
                  <a:pt x="101786" y="18762"/>
                </a:cubicBezTo>
                <a:cubicBezTo>
                  <a:pt x="104157" y="18762"/>
                  <a:pt x="106889" y="17691"/>
                  <a:pt x="107892" y="15462"/>
                </a:cubicBezTo>
                <a:cubicBezTo>
                  <a:pt x="108325" y="14503"/>
                  <a:pt x="108249" y="13615"/>
                  <a:pt x="107855" y="12882"/>
                </a:cubicBezTo>
                <a:close/>
                <a:moveTo>
                  <a:pt x="75005" y="1"/>
                </a:moveTo>
                <a:cubicBezTo>
                  <a:pt x="71173" y="1"/>
                  <a:pt x="67341" y="130"/>
                  <a:pt x="63513" y="388"/>
                </a:cubicBezTo>
                <a:cubicBezTo>
                  <a:pt x="61177" y="550"/>
                  <a:pt x="57974" y="2072"/>
                  <a:pt x="57702" y="4709"/>
                </a:cubicBezTo>
                <a:cubicBezTo>
                  <a:pt x="57444" y="7211"/>
                  <a:pt x="60118" y="8276"/>
                  <a:pt x="62207" y="8276"/>
                </a:cubicBezTo>
                <a:cubicBezTo>
                  <a:pt x="62345" y="8276"/>
                  <a:pt x="62479" y="8271"/>
                  <a:pt x="62611" y="8262"/>
                </a:cubicBezTo>
                <a:cubicBezTo>
                  <a:pt x="65591" y="8056"/>
                  <a:pt x="68578" y="7921"/>
                  <a:pt x="71566" y="7878"/>
                </a:cubicBezTo>
                <a:cubicBezTo>
                  <a:pt x="72309" y="7867"/>
                  <a:pt x="73053" y="7862"/>
                  <a:pt x="73796" y="7862"/>
                </a:cubicBezTo>
                <a:cubicBezTo>
                  <a:pt x="74425" y="7862"/>
                  <a:pt x="75053" y="7866"/>
                  <a:pt x="75682" y="7873"/>
                </a:cubicBezTo>
                <a:cubicBezTo>
                  <a:pt x="75953" y="7878"/>
                  <a:pt x="76223" y="7884"/>
                  <a:pt x="76493" y="7887"/>
                </a:cubicBezTo>
                <a:cubicBezTo>
                  <a:pt x="76557" y="7888"/>
                  <a:pt x="76613" y="7889"/>
                  <a:pt x="76661" y="7889"/>
                </a:cubicBezTo>
                <a:lnTo>
                  <a:pt x="76661" y="7889"/>
                </a:lnTo>
                <a:cubicBezTo>
                  <a:pt x="76687" y="7890"/>
                  <a:pt x="76714" y="7891"/>
                  <a:pt x="76744" y="7892"/>
                </a:cubicBezTo>
                <a:cubicBezTo>
                  <a:pt x="77474" y="7917"/>
                  <a:pt x="78205" y="7941"/>
                  <a:pt x="78935" y="7975"/>
                </a:cubicBezTo>
                <a:cubicBezTo>
                  <a:pt x="84166" y="8213"/>
                  <a:pt x="89388" y="8749"/>
                  <a:pt x="94551" y="9637"/>
                </a:cubicBezTo>
                <a:cubicBezTo>
                  <a:pt x="95669" y="9829"/>
                  <a:pt x="96786" y="10038"/>
                  <a:pt x="97898" y="10264"/>
                </a:cubicBezTo>
                <a:cubicBezTo>
                  <a:pt x="98213" y="10328"/>
                  <a:pt x="98529" y="10393"/>
                  <a:pt x="98844" y="10460"/>
                </a:cubicBezTo>
                <a:lnTo>
                  <a:pt x="98844" y="10460"/>
                </a:lnTo>
                <a:cubicBezTo>
                  <a:pt x="96785" y="10349"/>
                  <a:pt x="94727" y="10293"/>
                  <a:pt x="92671" y="10293"/>
                </a:cubicBezTo>
                <a:cubicBezTo>
                  <a:pt x="73748" y="10293"/>
                  <a:pt x="55058" y="15038"/>
                  <a:pt x="38946" y="25385"/>
                </a:cubicBezTo>
                <a:cubicBezTo>
                  <a:pt x="23276" y="35448"/>
                  <a:pt x="10787" y="51053"/>
                  <a:pt x="5376" y="68958"/>
                </a:cubicBezTo>
                <a:cubicBezTo>
                  <a:pt x="0" y="86744"/>
                  <a:pt x="1481" y="105604"/>
                  <a:pt x="10199" y="122082"/>
                </a:cubicBezTo>
                <a:cubicBezTo>
                  <a:pt x="20677" y="141889"/>
                  <a:pt x="40399" y="155010"/>
                  <a:pt x="61016" y="162490"/>
                </a:cubicBezTo>
                <a:cubicBezTo>
                  <a:pt x="72415" y="166626"/>
                  <a:pt x="84623" y="169117"/>
                  <a:pt x="96789" y="169117"/>
                </a:cubicBezTo>
                <a:cubicBezTo>
                  <a:pt x="104272" y="169117"/>
                  <a:pt x="111738" y="168175"/>
                  <a:pt x="118991" y="166093"/>
                </a:cubicBezTo>
                <a:cubicBezTo>
                  <a:pt x="134118" y="161750"/>
                  <a:pt x="147606" y="152582"/>
                  <a:pt x="157103" y="140018"/>
                </a:cubicBezTo>
                <a:cubicBezTo>
                  <a:pt x="166150" y="128048"/>
                  <a:pt x="171660" y="113616"/>
                  <a:pt x="173459" y="98750"/>
                </a:cubicBezTo>
                <a:cubicBezTo>
                  <a:pt x="175275" y="83748"/>
                  <a:pt x="173361" y="68103"/>
                  <a:pt x="167579" y="54117"/>
                </a:cubicBezTo>
                <a:cubicBezTo>
                  <a:pt x="161389" y="39147"/>
                  <a:pt x="151055" y="26216"/>
                  <a:pt x="137624" y="17107"/>
                </a:cubicBezTo>
                <a:cubicBezTo>
                  <a:pt x="121178" y="5953"/>
                  <a:pt x="101260" y="883"/>
                  <a:pt x="81568" y="127"/>
                </a:cubicBezTo>
                <a:cubicBezTo>
                  <a:pt x="79380" y="43"/>
                  <a:pt x="77193" y="1"/>
                  <a:pt x="75005" y="1"/>
                </a:cubicBezTo>
                <a:close/>
              </a:path>
            </a:pathLst>
          </a:custGeom>
          <a:solidFill>
            <a:srgbClr val="D1A2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 name="Google Shape;317;p29"/>
          <p:cNvSpPr txBox="1"/>
          <p:nvPr/>
        </p:nvSpPr>
        <p:spPr>
          <a:xfrm>
            <a:off x="9755174" y="14262955"/>
            <a:ext cx="1311900" cy="615000"/>
          </a:xfrm>
          <a:prstGeom prst="rect">
            <a:avLst/>
          </a:prstGeom>
          <a:noFill/>
          <a:ln>
            <a:noFill/>
          </a:ln>
        </p:spPr>
        <p:txBody>
          <a:bodyPr anchorCtr="0" anchor="t" bIns="232200" lIns="232200" spcFirstLastPara="1" rIns="232200" wrap="square" tIns="232200">
            <a:noAutofit/>
          </a:bodyPr>
          <a:lstStyle/>
          <a:p>
            <a:pPr indent="0" lvl="0" marL="0" rtl="0" algn="l">
              <a:spcBef>
                <a:spcPts val="0"/>
              </a:spcBef>
              <a:spcAft>
                <a:spcPts val="0"/>
              </a:spcAft>
              <a:buNone/>
            </a:pPr>
            <a:r>
              <a:rPr lang="en" sz="6100">
                <a:solidFill>
                  <a:srgbClr val="7F6000"/>
                </a:solidFill>
                <a:latin typeface="Times New Roman"/>
                <a:ea typeface="Times New Roman"/>
                <a:cs typeface="Times New Roman"/>
                <a:sym typeface="Times New Roman"/>
              </a:rPr>
              <a:t>03</a:t>
            </a:r>
            <a:endParaRPr sz="6100">
              <a:solidFill>
                <a:srgbClr val="7F6000"/>
              </a:solidFill>
              <a:latin typeface="Times New Roman"/>
              <a:ea typeface="Times New Roman"/>
              <a:cs typeface="Times New Roman"/>
              <a:sym typeface="Times New Roman"/>
            </a:endParaRPr>
          </a:p>
        </p:txBody>
      </p:sp>
      <p:pic>
        <p:nvPicPr>
          <p:cNvPr id="318" name="Google Shape;318;p29"/>
          <p:cNvPicPr preferRelativeResize="0"/>
          <p:nvPr/>
        </p:nvPicPr>
        <p:blipFill>
          <a:blip r:embed="rId5">
            <a:alphaModFix/>
          </a:blip>
          <a:stretch>
            <a:fillRect/>
          </a:stretch>
        </p:blipFill>
        <p:spPr>
          <a:xfrm>
            <a:off x="10668583" y="6469585"/>
            <a:ext cx="2838659" cy="2020255"/>
          </a:xfrm>
          <a:prstGeom prst="rect">
            <a:avLst/>
          </a:prstGeom>
          <a:noFill/>
          <a:ln cap="flat" cmpd="sng" w="9525">
            <a:solidFill>
              <a:srgbClr val="45818E"/>
            </a:solidFill>
            <a:prstDash val="solid"/>
            <a:round/>
            <a:headEnd len="sm" w="sm" type="none"/>
            <a:tailEnd len="sm" w="sm" type="none"/>
          </a:ln>
        </p:spPr>
      </p:pic>
      <p:sp>
        <p:nvSpPr>
          <p:cNvPr id="319" name="Google Shape;319;p29"/>
          <p:cNvSpPr/>
          <p:nvPr/>
        </p:nvSpPr>
        <p:spPr>
          <a:xfrm>
            <a:off x="321800" y="9370600"/>
            <a:ext cx="468600" cy="433500"/>
          </a:xfrm>
          <a:prstGeom prst="rect">
            <a:avLst/>
          </a:prstGeom>
          <a:solidFill>
            <a:srgbClr val="F1C232"/>
          </a:solidFill>
          <a:ln cap="flat" cmpd="sng" w="9525">
            <a:solidFill>
              <a:srgbClr val="999999"/>
            </a:solidFill>
            <a:prstDash val="solid"/>
            <a:round/>
            <a:headEnd len="sm" w="sm" type="none"/>
            <a:tailEnd len="sm" w="sm" type="none"/>
          </a:ln>
        </p:spPr>
        <p:txBody>
          <a:bodyPr anchorCtr="0" anchor="ctr" bIns="242350" lIns="242350" spcFirstLastPara="1" rIns="242350" wrap="square" tIns="242350">
            <a:noAutofit/>
          </a:bodyPr>
          <a:lstStyle/>
          <a:p>
            <a:pPr indent="0" lvl="0" marL="0" rtl="0" algn="l">
              <a:spcBef>
                <a:spcPts val="0"/>
              </a:spcBef>
              <a:spcAft>
                <a:spcPts val="0"/>
              </a:spcAft>
              <a:buNone/>
            </a:pPr>
            <a:r>
              <a:t/>
            </a:r>
            <a:endParaRPr sz="1500">
              <a:solidFill>
                <a:srgbClr val="E69138"/>
              </a:solidFill>
            </a:endParaRPr>
          </a:p>
        </p:txBody>
      </p:sp>
      <p:sp>
        <p:nvSpPr>
          <p:cNvPr id="320" name="Google Shape;320;p29"/>
          <p:cNvSpPr txBox="1"/>
          <p:nvPr/>
        </p:nvSpPr>
        <p:spPr>
          <a:xfrm>
            <a:off x="949312" y="9104611"/>
            <a:ext cx="8933400" cy="69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5100">
                <a:solidFill>
                  <a:srgbClr val="F1C232"/>
                </a:solidFill>
                <a:latin typeface="Oswald"/>
                <a:ea typeface="Oswald"/>
                <a:cs typeface="Oswald"/>
                <a:sym typeface="Oswald"/>
              </a:rPr>
              <a:t>Remodeling of Bone </a:t>
            </a:r>
            <a:endParaRPr sz="5100">
              <a:solidFill>
                <a:srgbClr val="F1C232"/>
              </a:solidFill>
              <a:latin typeface="Oswald"/>
              <a:ea typeface="Oswald"/>
              <a:cs typeface="Oswald"/>
              <a:sym typeface="Oswald"/>
            </a:endParaRPr>
          </a:p>
        </p:txBody>
      </p:sp>
      <p:pic>
        <p:nvPicPr>
          <p:cNvPr id="321" name="Google Shape;321;p29"/>
          <p:cNvPicPr preferRelativeResize="0"/>
          <p:nvPr/>
        </p:nvPicPr>
        <p:blipFill>
          <a:blip r:embed="rId6">
            <a:alphaModFix/>
          </a:blip>
          <a:stretch>
            <a:fillRect/>
          </a:stretch>
        </p:blipFill>
        <p:spPr>
          <a:xfrm>
            <a:off x="10292713" y="9401310"/>
            <a:ext cx="3502918" cy="2923155"/>
          </a:xfrm>
          <a:prstGeom prst="rect">
            <a:avLst/>
          </a:prstGeom>
          <a:noFill/>
          <a:ln cap="flat" cmpd="sng" w="9525">
            <a:solidFill>
              <a:srgbClr val="8E7CC3"/>
            </a:solidFill>
            <a:prstDash val="solid"/>
            <a:round/>
            <a:headEnd len="sm" w="sm" type="none"/>
            <a:tailEnd len="sm" w="sm" type="none"/>
          </a:ln>
        </p:spPr>
      </p:pic>
      <p:sp>
        <p:nvSpPr>
          <p:cNvPr id="322" name="Google Shape;322;p29"/>
          <p:cNvSpPr txBox="1"/>
          <p:nvPr/>
        </p:nvSpPr>
        <p:spPr>
          <a:xfrm>
            <a:off x="321812" y="9957815"/>
            <a:ext cx="7261800" cy="2523900"/>
          </a:xfrm>
          <a:prstGeom prst="rect">
            <a:avLst/>
          </a:prstGeom>
          <a:noFill/>
          <a:ln>
            <a:noFill/>
          </a:ln>
        </p:spPr>
        <p:txBody>
          <a:bodyPr anchorCtr="0" anchor="t" bIns="232200" lIns="232200" spcFirstLastPara="1" rIns="232200" wrap="square" tIns="232200">
            <a:noAutofit/>
          </a:bodyPr>
          <a:lstStyle/>
          <a:p>
            <a:pPr indent="-762000" lvl="0" marL="1155700" rtl="0" algn="l">
              <a:spcBef>
                <a:spcPts val="0"/>
              </a:spcBef>
              <a:spcAft>
                <a:spcPts val="0"/>
              </a:spcAft>
              <a:buSzPts val="3000"/>
              <a:buFont typeface="Times New Roman"/>
              <a:buChar char="-"/>
            </a:pPr>
            <a:r>
              <a:rPr lang="en" sz="3000">
                <a:latin typeface="Times New Roman"/>
                <a:ea typeface="Times New Roman"/>
                <a:cs typeface="Times New Roman"/>
                <a:sym typeface="Times New Roman"/>
              </a:rPr>
              <a:t>Bone is continually being deposited by osteoblasts, and it’s continually being resorbed where osteoclasts are active.</a:t>
            </a:r>
            <a:endParaRPr sz="2000">
              <a:solidFill>
                <a:srgbClr val="B7B7B7"/>
              </a:solidFill>
              <a:latin typeface="Times New Roman"/>
              <a:ea typeface="Times New Roman"/>
              <a:cs typeface="Times New Roman"/>
              <a:sym typeface="Times New Roman"/>
            </a:endParaRPr>
          </a:p>
          <a:p>
            <a:pPr indent="0" lvl="0" marL="0" rtl="0" algn="l">
              <a:spcBef>
                <a:spcPts val="0"/>
              </a:spcBef>
              <a:spcAft>
                <a:spcPts val="0"/>
              </a:spcAft>
              <a:buNone/>
            </a:pPr>
            <a:r>
              <a:t/>
            </a:r>
            <a:endParaRPr sz="3000">
              <a:latin typeface="Times New Roman"/>
              <a:ea typeface="Times New Roman"/>
              <a:cs typeface="Times New Roman"/>
              <a:sym typeface="Times New Roman"/>
            </a:endParaRPr>
          </a:p>
        </p:txBody>
      </p:sp>
      <p:sp>
        <p:nvSpPr>
          <p:cNvPr id="323" name="Google Shape;323;p29"/>
          <p:cNvSpPr txBox="1"/>
          <p:nvPr/>
        </p:nvSpPr>
        <p:spPr>
          <a:xfrm>
            <a:off x="10685756" y="12185925"/>
            <a:ext cx="2732700" cy="699600"/>
          </a:xfrm>
          <a:prstGeom prst="rect">
            <a:avLst/>
          </a:prstGeom>
          <a:noFill/>
          <a:ln>
            <a:noFill/>
          </a:ln>
        </p:spPr>
        <p:txBody>
          <a:bodyPr anchorCtr="0" anchor="t" bIns="242350" lIns="242350" spcFirstLastPara="1" rIns="242350" wrap="square" tIns="242350">
            <a:noAutofit/>
          </a:bodyPr>
          <a:lstStyle/>
          <a:p>
            <a:pPr indent="0" lvl="0" marL="0" rtl="0" algn="l">
              <a:spcBef>
                <a:spcPts val="0"/>
              </a:spcBef>
              <a:spcAft>
                <a:spcPts val="0"/>
              </a:spcAft>
              <a:buNone/>
            </a:pPr>
            <a:r>
              <a:rPr b="1" lang="en" sz="2800">
                <a:highlight>
                  <a:srgbClr val="FFFFFF"/>
                </a:highlight>
                <a:latin typeface="Merriweather"/>
                <a:ea typeface="Merriweather"/>
                <a:cs typeface="Merriweather"/>
                <a:sym typeface="Merriweather"/>
              </a:rPr>
              <a:t>Figure 8-5</a:t>
            </a:r>
            <a:endParaRPr b="1" sz="2800">
              <a:highlight>
                <a:srgbClr val="FFFFFF"/>
              </a:highlight>
              <a:latin typeface="Merriweather"/>
              <a:ea typeface="Merriweather"/>
              <a:cs typeface="Merriweather"/>
              <a:sym typeface="Merriweather"/>
            </a:endParaRPr>
          </a:p>
        </p:txBody>
      </p:sp>
      <p:sp>
        <p:nvSpPr>
          <p:cNvPr id="324" name="Google Shape;324;p29"/>
          <p:cNvSpPr/>
          <p:nvPr/>
        </p:nvSpPr>
        <p:spPr>
          <a:xfrm>
            <a:off x="545100" y="17967434"/>
            <a:ext cx="13585800" cy="433500"/>
          </a:xfrm>
          <a:prstGeom prst="rect">
            <a:avLst/>
          </a:prstGeom>
          <a:solidFill>
            <a:srgbClr val="F1C232"/>
          </a:solidFill>
          <a:ln cap="flat" cmpd="sng" w="9525">
            <a:solidFill>
              <a:srgbClr val="A3A3A3"/>
            </a:solidFill>
            <a:prstDash val="solid"/>
            <a:round/>
            <a:headEnd len="sm" w="sm" type="none"/>
            <a:tailEnd len="sm" w="sm" type="none"/>
          </a:ln>
        </p:spPr>
        <p:txBody>
          <a:bodyPr anchorCtr="0" anchor="ctr" bIns="58225" lIns="58225" spcFirstLastPara="1" rIns="58225" wrap="square" tIns="58225">
            <a:noAutofit/>
          </a:bodyPr>
          <a:lstStyle/>
          <a:p>
            <a:pPr indent="0" lvl="0" marL="0" rtl="0" algn="l">
              <a:spcBef>
                <a:spcPts val="0"/>
              </a:spcBef>
              <a:spcAft>
                <a:spcPts val="0"/>
              </a:spcAft>
              <a:buClr>
                <a:schemeClr val="dk1"/>
              </a:buClr>
              <a:buSzPts val="1000"/>
              <a:buFont typeface="Arial"/>
              <a:buNone/>
            </a:pPr>
            <a:r>
              <a:rPr lang="en" sz="2500">
                <a:solidFill>
                  <a:schemeClr val="lt1"/>
                </a:solidFill>
                <a:latin typeface="Oswald"/>
                <a:ea typeface="Oswald"/>
                <a:cs typeface="Oswald"/>
                <a:sym typeface="Oswald"/>
              </a:rPr>
              <a:t>FOOTNOTES</a:t>
            </a:r>
            <a:endParaRPr sz="1500"/>
          </a:p>
        </p:txBody>
      </p:sp>
      <p:sp>
        <p:nvSpPr>
          <p:cNvPr id="325" name="Google Shape;325;p29"/>
          <p:cNvSpPr/>
          <p:nvPr/>
        </p:nvSpPr>
        <p:spPr>
          <a:xfrm>
            <a:off x="0" y="17967434"/>
            <a:ext cx="468600" cy="433500"/>
          </a:xfrm>
          <a:prstGeom prst="rect">
            <a:avLst/>
          </a:prstGeom>
          <a:solidFill>
            <a:srgbClr val="666666"/>
          </a:solidFill>
          <a:ln cap="flat" cmpd="sng" w="9525">
            <a:solidFill>
              <a:srgbClr val="A3A3A3"/>
            </a:solidFill>
            <a:prstDash val="solid"/>
            <a:round/>
            <a:headEnd len="sm" w="sm" type="none"/>
            <a:tailEnd len="sm" w="sm" type="none"/>
          </a:ln>
        </p:spPr>
        <p:txBody>
          <a:bodyPr anchorCtr="0" anchor="ctr" bIns="58225" lIns="58225" spcFirstLastPara="1" rIns="58225" wrap="square" tIns="58225">
            <a:noAutofit/>
          </a:bodyPr>
          <a:lstStyle/>
          <a:p>
            <a:pPr indent="0" lvl="0" marL="0" rtl="0" algn="l">
              <a:spcBef>
                <a:spcPts val="0"/>
              </a:spcBef>
              <a:spcAft>
                <a:spcPts val="0"/>
              </a:spcAft>
              <a:buNone/>
            </a:pPr>
            <a:r>
              <a:t/>
            </a:r>
            <a:endParaRPr/>
          </a:p>
        </p:txBody>
      </p:sp>
      <p:sp>
        <p:nvSpPr>
          <p:cNvPr id="326" name="Google Shape;326;p29"/>
          <p:cNvSpPr txBox="1"/>
          <p:nvPr/>
        </p:nvSpPr>
        <p:spPr>
          <a:xfrm>
            <a:off x="10879262" y="8283859"/>
            <a:ext cx="2732700" cy="699600"/>
          </a:xfrm>
          <a:prstGeom prst="rect">
            <a:avLst/>
          </a:prstGeom>
          <a:noFill/>
          <a:ln>
            <a:noFill/>
          </a:ln>
        </p:spPr>
        <p:txBody>
          <a:bodyPr anchorCtr="0" anchor="t" bIns="242350" lIns="242350" spcFirstLastPara="1" rIns="242350" wrap="square" tIns="242350">
            <a:noAutofit/>
          </a:bodyPr>
          <a:lstStyle/>
          <a:p>
            <a:pPr indent="0" lvl="0" marL="0" rtl="0" algn="l">
              <a:spcBef>
                <a:spcPts val="0"/>
              </a:spcBef>
              <a:spcAft>
                <a:spcPts val="0"/>
              </a:spcAft>
              <a:buNone/>
            </a:pPr>
            <a:r>
              <a:rPr b="1" lang="en" sz="2800">
                <a:highlight>
                  <a:srgbClr val="FFFFFF"/>
                </a:highlight>
                <a:latin typeface="Merriweather"/>
                <a:ea typeface="Merriweather"/>
                <a:cs typeface="Merriweather"/>
                <a:sym typeface="Merriweather"/>
              </a:rPr>
              <a:t>Figure 8-4</a:t>
            </a:r>
            <a:endParaRPr b="1" sz="2800">
              <a:highlight>
                <a:srgbClr val="FFFFFF"/>
              </a:highlight>
              <a:latin typeface="Merriweather"/>
              <a:ea typeface="Merriweather"/>
              <a:cs typeface="Merriweather"/>
              <a:sym typeface="Merriweather"/>
            </a:endParaRPr>
          </a:p>
        </p:txBody>
      </p:sp>
      <p:sp>
        <p:nvSpPr>
          <p:cNvPr id="327" name="Google Shape;327;p29"/>
          <p:cNvSpPr txBox="1"/>
          <p:nvPr/>
        </p:nvSpPr>
        <p:spPr>
          <a:xfrm>
            <a:off x="-411518" y="18282699"/>
            <a:ext cx="14537400" cy="1175100"/>
          </a:xfrm>
          <a:prstGeom prst="rect">
            <a:avLst/>
          </a:prstGeom>
          <a:noFill/>
          <a:ln>
            <a:noFill/>
          </a:ln>
        </p:spPr>
        <p:txBody>
          <a:bodyPr anchorCtr="0" anchor="t" bIns="232200" lIns="232200" spcFirstLastPara="1" rIns="232200" wrap="square" tIns="232200">
            <a:noAutofit/>
          </a:bodyPr>
          <a:lstStyle/>
          <a:p>
            <a:pPr indent="-698500" lvl="0" marL="1155700" rtl="0" algn="l">
              <a:spcBef>
                <a:spcPts val="0"/>
              </a:spcBef>
              <a:spcAft>
                <a:spcPts val="0"/>
              </a:spcAft>
              <a:buSzPts val="2000"/>
              <a:buFont typeface="Times New Roman"/>
              <a:buAutoNum type="arabicPeriod"/>
            </a:pPr>
            <a:r>
              <a:rPr lang="en" sz="2000">
                <a:latin typeface="Times New Roman"/>
                <a:ea typeface="Times New Roman"/>
                <a:cs typeface="Times New Roman"/>
                <a:sym typeface="Times New Roman"/>
              </a:rPr>
              <a:t>Tensile Force: Is the force required to pull-down or tear an elastic material, an example of this is the tearing up of a rope when pulled in high strength. Bone is provided with this force by collagen, which is why Vit. C deficiency can cause brittle bones.</a:t>
            </a:r>
            <a:endParaRPr sz="2000">
              <a:latin typeface="Times New Roman"/>
              <a:ea typeface="Times New Roman"/>
              <a:cs typeface="Times New Roman"/>
              <a:sym typeface="Times New Roman"/>
            </a:endParaRPr>
          </a:p>
          <a:p>
            <a:pPr indent="-698500" lvl="0" marL="1155700" rtl="0" algn="l">
              <a:spcBef>
                <a:spcPts val="0"/>
              </a:spcBef>
              <a:spcAft>
                <a:spcPts val="0"/>
              </a:spcAft>
              <a:buSzPts val="2000"/>
              <a:buFont typeface="Times New Roman"/>
              <a:buAutoNum type="arabicPeriod"/>
            </a:pPr>
            <a:r>
              <a:rPr lang="en" sz="2000">
                <a:latin typeface="Times New Roman"/>
                <a:ea typeface="Times New Roman"/>
                <a:cs typeface="Times New Roman"/>
                <a:sym typeface="Times New Roman"/>
              </a:rPr>
              <a:t>Compressional Force: Is basically the force applied on an object that causes it to break, fracture or be squashed. </a:t>
            </a:r>
            <a:endParaRPr sz="2000">
              <a:latin typeface="Times New Roman"/>
              <a:ea typeface="Times New Roman"/>
              <a:cs typeface="Times New Roman"/>
              <a:sym typeface="Times New Roman"/>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1" name="Shape 331"/>
        <p:cNvGrpSpPr/>
        <p:nvPr/>
      </p:nvGrpSpPr>
      <p:grpSpPr>
        <a:xfrm>
          <a:off x="0" y="0"/>
          <a:ext cx="0" cy="0"/>
          <a:chOff x="0" y="0"/>
          <a:chExt cx="0" cy="0"/>
        </a:xfrm>
      </p:grpSpPr>
      <p:sp>
        <p:nvSpPr>
          <p:cNvPr id="332" name="Google Shape;332;p30"/>
          <p:cNvSpPr txBox="1"/>
          <p:nvPr/>
        </p:nvSpPr>
        <p:spPr>
          <a:xfrm>
            <a:off x="1391016" y="7842428"/>
            <a:ext cx="3798600" cy="963900"/>
          </a:xfrm>
          <a:prstGeom prst="rect">
            <a:avLst/>
          </a:prstGeom>
          <a:noFill/>
          <a:ln>
            <a:noFill/>
          </a:ln>
        </p:spPr>
        <p:txBody>
          <a:bodyPr anchorCtr="0" anchor="t" bIns="232200" lIns="232200" spcFirstLastPara="1" rIns="232200" wrap="square" tIns="232200">
            <a:noAutofit/>
          </a:bodyPr>
          <a:lstStyle/>
          <a:p>
            <a:pPr indent="0" lvl="0" marL="0" rtl="0" algn="l">
              <a:spcBef>
                <a:spcPts val="0"/>
              </a:spcBef>
              <a:spcAft>
                <a:spcPts val="0"/>
              </a:spcAft>
              <a:buNone/>
            </a:pPr>
            <a:r>
              <a:rPr lang="en" sz="2800">
                <a:latin typeface="Times New Roman"/>
                <a:ea typeface="Times New Roman"/>
                <a:cs typeface="Times New Roman"/>
                <a:sym typeface="Times New Roman"/>
              </a:rPr>
              <a:t>7-Dehydrocholesterol</a:t>
            </a:r>
            <a:endParaRPr sz="2800">
              <a:latin typeface="Times New Roman"/>
              <a:ea typeface="Times New Roman"/>
              <a:cs typeface="Times New Roman"/>
              <a:sym typeface="Times New Roman"/>
            </a:endParaRPr>
          </a:p>
        </p:txBody>
      </p:sp>
      <p:sp>
        <p:nvSpPr>
          <p:cNvPr id="333" name="Google Shape;333;p30"/>
          <p:cNvSpPr/>
          <p:nvPr/>
        </p:nvSpPr>
        <p:spPr>
          <a:xfrm>
            <a:off x="0" y="-16667"/>
            <a:ext cx="11331600" cy="699600"/>
          </a:xfrm>
          <a:prstGeom prst="rect">
            <a:avLst/>
          </a:prstGeom>
          <a:solidFill>
            <a:srgbClr val="F1C232"/>
          </a:solidFill>
          <a:ln cap="flat" cmpd="sng" w="9525">
            <a:solidFill>
              <a:srgbClr val="A3A3A3"/>
            </a:solidFill>
            <a:prstDash val="solid"/>
            <a:round/>
            <a:headEnd len="sm" w="sm" type="none"/>
            <a:tailEnd len="sm" w="sm" type="none"/>
          </a:ln>
        </p:spPr>
        <p:txBody>
          <a:bodyPr anchorCtr="0" anchor="ctr" bIns="58225" lIns="58225" spcFirstLastPara="1" rIns="58225" wrap="square" tIns="58225">
            <a:noAutofit/>
          </a:bodyPr>
          <a:lstStyle/>
          <a:p>
            <a:pPr indent="0" lvl="0" marL="0" rtl="0" algn="l">
              <a:spcBef>
                <a:spcPts val="0"/>
              </a:spcBef>
              <a:spcAft>
                <a:spcPts val="0"/>
              </a:spcAft>
              <a:buNone/>
            </a:pPr>
            <a:r>
              <a:t/>
            </a:r>
            <a:endParaRPr/>
          </a:p>
        </p:txBody>
      </p:sp>
      <p:sp>
        <p:nvSpPr>
          <p:cNvPr id="334" name="Google Shape;334;p30"/>
          <p:cNvSpPr/>
          <p:nvPr/>
        </p:nvSpPr>
        <p:spPr>
          <a:xfrm>
            <a:off x="656616" y="-16622"/>
            <a:ext cx="273600" cy="699600"/>
          </a:xfrm>
          <a:prstGeom prst="rect">
            <a:avLst/>
          </a:prstGeom>
          <a:solidFill>
            <a:srgbClr val="FFFFFF"/>
          </a:solidFill>
          <a:ln cap="flat" cmpd="sng" w="9525">
            <a:solidFill>
              <a:srgbClr val="A3A3A3"/>
            </a:solidFill>
            <a:prstDash val="solid"/>
            <a:round/>
            <a:headEnd len="sm" w="sm" type="none"/>
            <a:tailEnd len="sm" w="sm" type="none"/>
          </a:ln>
        </p:spPr>
        <p:txBody>
          <a:bodyPr anchorCtr="0" anchor="ctr" bIns="58225" lIns="58225" spcFirstLastPara="1" rIns="58225" wrap="square" tIns="58225">
            <a:noAutofit/>
          </a:bodyPr>
          <a:lstStyle/>
          <a:p>
            <a:pPr indent="0" lvl="0" marL="0" rtl="0" algn="l">
              <a:spcBef>
                <a:spcPts val="0"/>
              </a:spcBef>
              <a:spcAft>
                <a:spcPts val="0"/>
              </a:spcAft>
              <a:buNone/>
            </a:pPr>
            <a:r>
              <a:t/>
            </a:r>
            <a:endParaRPr/>
          </a:p>
        </p:txBody>
      </p:sp>
      <p:sp>
        <p:nvSpPr>
          <p:cNvPr id="335" name="Google Shape;335;p30"/>
          <p:cNvSpPr txBox="1"/>
          <p:nvPr/>
        </p:nvSpPr>
        <p:spPr>
          <a:xfrm>
            <a:off x="11409324" y="-27008"/>
            <a:ext cx="3653100" cy="963900"/>
          </a:xfrm>
          <a:prstGeom prst="rect">
            <a:avLst/>
          </a:prstGeom>
          <a:noFill/>
          <a:ln>
            <a:noFill/>
          </a:ln>
        </p:spPr>
        <p:txBody>
          <a:bodyPr anchorCtr="0" anchor="t" bIns="58225" lIns="58225" spcFirstLastPara="1" rIns="58225" wrap="square" tIns="58225">
            <a:noAutofit/>
          </a:bodyPr>
          <a:lstStyle/>
          <a:p>
            <a:pPr indent="0" lvl="0" marL="0" rtl="0" algn="l">
              <a:spcBef>
                <a:spcPts val="0"/>
              </a:spcBef>
              <a:spcAft>
                <a:spcPts val="0"/>
              </a:spcAft>
              <a:buNone/>
            </a:pPr>
            <a:r>
              <a:rPr lang="en" sz="3600">
                <a:latin typeface="Oswald"/>
                <a:ea typeface="Oswald"/>
                <a:cs typeface="Oswald"/>
                <a:sym typeface="Oswald"/>
              </a:rPr>
              <a:t>Lecture Eight </a:t>
            </a:r>
            <a:endParaRPr sz="3600">
              <a:latin typeface="Oswald"/>
              <a:ea typeface="Oswald"/>
              <a:cs typeface="Oswald"/>
              <a:sym typeface="Oswald"/>
            </a:endParaRPr>
          </a:p>
        </p:txBody>
      </p:sp>
      <p:sp>
        <p:nvSpPr>
          <p:cNvPr id="336" name="Google Shape;336;p30"/>
          <p:cNvSpPr txBox="1"/>
          <p:nvPr/>
        </p:nvSpPr>
        <p:spPr>
          <a:xfrm>
            <a:off x="929925" y="-16657"/>
            <a:ext cx="11277300" cy="69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000"/>
              <a:buFont typeface="Arial"/>
              <a:buNone/>
            </a:pPr>
            <a:r>
              <a:rPr lang="en" sz="3300">
                <a:solidFill>
                  <a:srgbClr val="FFFFFF"/>
                </a:solidFill>
                <a:latin typeface="Oswald"/>
                <a:ea typeface="Oswald"/>
                <a:cs typeface="Oswald"/>
                <a:sym typeface="Oswald"/>
              </a:rPr>
              <a:t>CALCIUM HOMEOSTASIS </a:t>
            </a:r>
            <a:endParaRPr sz="3300">
              <a:solidFill>
                <a:srgbClr val="FFFFFF"/>
              </a:solidFill>
              <a:latin typeface="Oswald"/>
              <a:ea typeface="Oswald"/>
              <a:cs typeface="Oswald"/>
              <a:sym typeface="Oswald"/>
            </a:endParaRPr>
          </a:p>
        </p:txBody>
      </p:sp>
      <p:sp>
        <p:nvSpPr>
          <p:cNvPr id="337" name="Google Shape;337;p30"/>
          <p:cNvSpPr txBox="1"/>
          <p:nvPr/>
        </p:nvSpPr>
        <p:spPr>
          <a:xfrm>
            <a:off x="188014" y="-65531"/>
            <a:ext cx="468600" cy="699600"/>
          </a:xfrm>
          <a:prstGeom prst="rect">
            <a:avLst/>
          </a:prstGeom>
          <a:noFill/>
          <a:ln>
            <a:noFill/>
          </a:ln>
        </p:spPr>
        <p:txBody>
          <a:bodyPr anchorCtr="0" anchor="t" bIns="58225" lIns="58225" spcFirstLastPara="1" rIns="58225" wrap="square" tIns="58225">
            <a:noAutofit/>
          </a:bodyPr>
          <a:lstStyle/>
          <a:p>
            <a:pPr indent="0" lvl="0" marL="0" rtl="0" algn="l">
              <a:spcBef>
                <a:spcPts val="0"/>
              </a:spcBef>
              <a:spcAft>
                <a:spcPts val="0"/>
              </a:spcAft>
              <a:buNone/>
            </a:pPr>
            <a:r>
              <a:rPr lang="en" sz="4600">
                <a:solidFill>
                  <a:srgbClr val="FFFFFF"/>
                </a:solidFill>
                <a:latin typeface="Oswald"/>
                <a:ea typeface="Oswald"/>
                <a:cs typeface="Oswald"/>
                <a:sym typeface="Oswald"/>
              </a:rPr>
              <a:t>5</a:t>
            </a:r>
            <a:endParaRPr sz="4600">
              <a:solidFill>
                <a:srgbClr val="FFFFFF"/>
              </a:solidFill>
              <a:latin typeface="Oswald"/>
              <a:ea typeface="Oswald"/>
              <a:cs typeface="Oswald"/>
              <a:sym typeface="Oswald"/>
            </a:endParaRPr>
          </a:p>
        </p:txBody>
      </p:sp>
      <p:sp>
        <p:nvSpPr>
          <p:cNvPr id="338" name="Google Shape;338;p30"/>
          <p:cNvSpPr/>
          <p:nvPr/>
        </p:nvSpPr>
        <p:spPr>
          <a:xfrm>
            <a:off x="280121" y="1050099"/>
            <a:ext cx="468600" cy="433500"/>
          </a:xfrm>
          <a:prstGeom prst="rect">
            <a:avLst/>
          </a:prstGeom>
          <a:solidFill>
            <a:srgbClr val="F1C232"/>
          </a:solidFill>
          <a:ln cap="flat" cmpd="sng" w="9525">
            <a:solidFill>
              <a:srgbClr val="999999"/>
            </a:solidFill>
            <a:prstDash val="solid"/>
            <a:round/>
            <a:headEnd len="sm" w="sm" type="none"/>
            <a:tailEnd len="sm" w="sm" type="none"/>
          </a:ln>
        </p:spPr>
        <p:txBody>
          <a:bodyPr anchorCtr="0" anchor="ctr" bIns="242350" lIns="242350" spcFirstLastPara="1" rIns="242350" wrap="square" tIns="242350">
            <a:noAutofit/>
          </a:bodyPr>
          <a:lstStyle/>
          <a:p>
            <a:pPr indent="0" lvl="0" marL="0" rtl="0" algn="l">
              <a:spcBef>
                <a:spcPts val="0"/>
              </a:spcBef>
              <a:spcAft>
                <a:spcPts val="0"/>
              </a:spcAft>
              <a:buNone/>
            </a:pPr>
            <a:r>
              <a:t/>
            </a:r>
            <a:endParaRPr sz="1500">
              <a:solidFill>
                <a:srgbClr val="E69138"/>
              </a:solidFill>
            </a:endParaRPr>
          </a:p>
        </p:txBody>
      </p:sp>
      <p:sp>
        <p:nvSpPr>
          <p:cNvPr id="339" name="Google Shape;339;p30"/>
          <p:cNvSpPr txBox="1"/>
          <p:nvPr/>
        </p:nvSpPr>
        <p:spPr>
          <a:xfrm>
            <a:off x="907633" y="784109"/>
            <a:ext cx="11203500" cy="69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5100">
                <a:solidFill>
                  <a:srgbClr val="F1C232"/>
                </a:solidFill>
                <a:latin typeface="Oswald"/>
                <a:ea typeface="Oswald"/>
                <a:cs typeface="Oswald"/>
                <a:sym typeface="Oswald"/>
              </a:rPr>
              <a:t>Vitamin D (1,25 Dihydroxycholecalciferol) </a:t>
            </a:r>
            <a:endParaRPr sz="5100">
              <a:solidFill>
                <a:srgbClr val="F1C232"/>
              </a:solidFill>
              <a:latin typeface="Oswald"/>
              <a:ea typeface="Oswald"/>
              <a:cs typeface="Oswald"/>
              <a:sym typeface="Oswald"/>
            </a:endParaRPr>
          </a:p>
        </p:txBody>
      </p:sp>
      <p:grpSp>
        <p:nvGrpSpPr>
          <p:cNvPr id="340" name="Google Shape;340;p30"/>
          <p:cNvGrpSpPr/>
          <p:nvPr/>
        </p:nvGrpSpPr>
        <p:grpSpPr>
          <a:xfrm>
            <a:off x="2602620" y="5209495"/>
            <a:ext cx="1196491" cy="1301404"/>
            <a:chOff x="865862" y="3207306"/>
            <a:chExt cx="364484" cy="364897"/>
          </a:xfrm>
        </p:grpSpPr>
        <p:sp>
          <p:nvSpPr>
            <p:cNvPr id="341" name="Google Shape;341;p30"/>
            <p:cNvSpPr/>
            <p:nvPr/>
          </p:nvSpPr>
          <p:spPr>
            <a:xfrm>
              <a:off x="928229" y="3269323"/>
              <a:ext cx="240131" cy="240100"/>
            </a:xfrm>
            <a:custGeom>
              <a:rect b="b" l="l" r="r" t="t"/>
              <a:pathLst>
                <a:path extrusionOk="0" h="7561" w="7562">
                  <a:moveTo>
                    <a:pt x="3775" y="0"/>
                  </a:moveTo>
                  <a:cubicBezTo>
                    <a:pt x="1692" y="0"/>
                    <a:pt x="1" y="1703"/>
                    <a:pt x="1" y="3787"/>
                  </a:cubicBezTo>
                  <a:cubicBezTo>
                    <a:pt x="1" y="5870"/>
                    <a:pt x="1692" y="7561"/>
                    <a:pt x="3775" y="7561"/>
                  </a:cubicBezTo>
                  <a:cubicBezTo>
                    <a:pt x="4454" y="7561"/>
                    <a:pt x="5121" y="7382"/>
                    <a:pt x="5704" y="7037"/>
                  </a:cubicBezTo>
                  <a:cubicBezTo>
                    <a:pt x="5787" y="6977"/>
                    <a:pt x="5823" y="6858"/>
                    <a:pt x="5775" y="6775"/>
                  </a:cubicBezTo>
                  <a:cubicBezTo>
                    <a:pt x="5736" y="6720"/>
                    <a:pt x="5672" y="6691"/>
                    <a:pt x="5605" y="6691"/>
                  </a:cubicBezTo>
                  <a:cubicBezTo>
                    <a:pt x="5570" y="6691"/>
                    <a:pt x="5534" y="6699"/>
                    <a:pt x="5502" y="6716"/>
                  </a:cubicBezTo>
                  <a:cubicBezTo>
                    <a:pt x="4990" y="7025"/>
                    <a:pt x="4394" y="7192"/>
                    <a:pt x="3775" y="7192"/>
                  </a:cubicBezTo>
                  <a:cubicBezTo>
                    <a:pt x="1906" y="7192"/>
                    <a:pt x="382" y="5668"/>
                    <a:pt x="382" y="3798"/>
                  </a:cubicBezTo>
                  <a:cubicBezTo>
                    <a:pt x="382" y="1917"/>
                    <a:pt x="1906" y="405"/>
                    <a:pt x="3775" y="405"/>
                  </a:cubicBezTo>
                  <a:cubicBezTo>
                    <a:pt x="5656" y="405"/>
                    <a:pt x="7168" y="1917"/>
                    <a:pt x="7168" y="3798"/>
                  </a:cubicBezTo>
                  <a:cubicBezTo>
                    <a:pt x="7168" y="4775"/>
                    <a:pt x="6740" y="5715"/>
                    <a:pt x="6002" y="6358"/>
                  </a:cubicBezTo>
                  <a:cubicBezTo>
                    <a:pt x="5918" y="6430"/>
                    <a:pt x="5906" y="6549"/>
                    <a:pt x="5978" y="6620"/>
                  </a:cubicBezTo>
                  <a:cubicBezTo>
                    <a:pt x="6024" y="6667"/>
                    <a:pt x="6082" y="6691"/>
                    <a:pt x="6136" y="6691"/>
                  </a:cubicBezTo>
                  <a:cubicBezTo>
                    <a:pt x="6179" y="6691"/>
                    <a:pt x="6220" y="6676"/>
                    <a:pt x="6252" y="6644"/>
                  </a:cubicBezTo>
                  <a:cubicBezTo>
                    <a:pt x="7085" y="5930"/>
                    <a:pt x="7561" y="4882"/>
                    <a:pt x="7561" y="3787"/>
                  </a:cubicBezTo>
                  <a:cubicBezTo>
                    <a:pt x="7561" y="1703"/>
                    <a:pt x="5859" y="0"/>
                    <a:pt x="3775" y="0"/>
                  </a:cubicBezTo>
                  <a:close/>
                </a:path>
              </a:pathLst>
            </a:custGeom>
            <a:solidFill>
              <a:srgbClr val="F1C232"/>
            </a:solidFill>
            <a:ln>
              <a:noFill/>
            </a:ln>
          </p:spPr>
          <p:txBody>
            <a:bodyPr anchorCtr="0" anchor="ctr" bIns="232200" lIns="232200" spcFirstLastPara="1" rIns="232200" wrap="square" tIns="232200">
              <a:noAutofit/>
            </a:bodyPr>
            <a:lstStyle/>
            <a:p>
              <a:pPr indent="0" lvl="0" marL="0" rtl="0" algn="l">
                <a:spcBef>
                  <a:spcPts val="0"/>
                </a:spcBef>
                <a:spcAft>
                  <a:spcPts val="0"/>
                </a:spcAft>
                <a:buNone/>
              </a:pPr>
              <a:r>
                <a:t/>
              </a:r>
              <a:endParaRPr/>
            </a:p>
          </p:txBody>
        </p:sp>
        <p:sp>
          <p:nvSpPr>
            <p:cNvPr id="342" name="Google Shape;342;p30"/>
            <p:cNvSpPr/>
            <p:nvPr/>
          </p:nvSpPr>
          <p:spPr>
            <a:xfrm>
              <a:off x="956205" y="3297681"/>
              <a:ext cx="184179" cy="184147"/>
            </a:xfrm>
            <a:custGeom>
              <a:rect b="b" l="l" r="r" t="t"/>
              <a:pathLst>
                <a:path extrusionOk="0" h="5799" w="5800">
                  <a:moveTo>
                    <a:pt x="2894" y="0"/>
                  </a:moveTo>
                  <a:cubicBezTo>
                    <a:pt x="1311" y="0"/>
                    <a:pt x="1" y="1298"/>
                    <a:pt x="1" y="2905"/>
                  </a:cubicBezTo>
                  <a:cubicBezTo>
                    <a:pt x="1" y="4501"/>
                    <a:pt x="1287" y="5799"/>
                    <a:pt x="2894" y="5799"/>
                  </a:cubicBezTo>
                  <a:cubicBezTo>
                    <a:pt x="4502" y="5799"/>
                    <a:pt x="5799" y="4513"/>
                    <a:pt x="5799" y="2905"/>
                  </a:cubicBezTo>
                  <a:cubicBezTo>
                    <a:pt x="5799" y="2322"/>
                    <a:pt x="5621" y="1751"/>
                    <a:pt x="5311" y="1286"/>
                  </a:cubicBezTo>
                  <a:cubicBezTo>
                    <a:pt x="5276" y="1229"/>
                    <a:pt x="5219" y="1202"/>
                    <a:pt x="5159" y="1202"/>
                  </a:cubicBezTo>
                  <a:cubicBezTo>
                    <a:pt x="5118" y="1202"/>
                    <a:pt x="5076" y="1215"/>
                    <a:pt x="5037" y="1239"/>
                  </a:cubicBezTo>
                  <a:cubicBezTo>
                    <a:pt x="4954" y="1298"/>
                    <a:pt x="4942" y="1417"/>
                    <a:pt x="5002" y="1501"/>
                  </a:cubicBezTo>
                  <a:cubicBezTo>
                    <a:pt x="5275" y="1917"/>
                    <a:pt x="5430" y="2417"/>
                    <a:pt x="5430" y="2905"/>
                  </a:cubicBezTo>
                  <a:cubicBezTo>
                    <a:pt x="5430" y="4287"/>
                    <a:pt x="4299" y="5418"/>
                    <a:pt x="2918" y="5418"/>
                  </a:cubicBezTo>
                  <a:cubicBezTo>
                    <a:pt x="1525" y="5418"/>
                    <a:pt x="394" y="4287"/>
                    <a:pt x="394" y="2905"/>
                  </a:cubicBezTo>
                  <a:cubicBezTo>
                    <a:pt x="394" y="1524"/>
                    <a:pt x="1513" y="393"/>
                    <a:pt x="2894" y="393"/>
                  </a:cubicBezTo>
                  <a:cubicBezTo>
                    <a:pt x="3525" y="393"/>
                    <a:pt x="4132" y="631"/>
                    <a:pt x="4597" y="1036"/>
                  </a:cubicBezTo>
                  <a:cubicBezTo>
                    <a:pt x="4628" y="1073"/>
                    <a:pt x="4669" y="1089"/>
                    <a:pt x="4712" y="1089"/>
                  </a:cubicBezTo>
                  <a:cubicBezTo>
                    <a:pt x="4764" y="1089"/>
                    <a:pt x="4819" y="1064"/>
                    <a:pt x="4859" y="1024"/>
                  </a:cubicBezTo>
                  <a:cubicBezTo>
                    <a:pt x="4942" y="953"/>
                    <a:pt x="4918" y="834"/>
                    <a:pt x="4847" y="762"/>
                  </a:cubicBezTo>
                  <a:cubicBezTo>
                    <a:pt x="4311" y="274"/>
                    <a:pt x="3609" y="0"/>
                    <a:pt x="2894" y="0"/>
                  </a:cubicBezTo>
                  <a:close/>
                </a:path>
              </a:pathLst>
            </a:custGeom>
            <a:solidFill>
              <a:srgbClr val="F1C232"/>
            </a:solidFill>
            <a:ln>
              <a:noFill/>
            </a:ln>
          </p:spPr>
          <p:txBody>
            <a:bodyPr anchorCtr="0" anchor="ctr" bIns="232200" lIns="232200" spcFirstLastPara="1" rIns="232200" wrap="square" tIns="232200">
              <a:noAutofit/>
            </a:bodyPr>
            <a:lstStyle/>
            <a:p>
              <a:pPr indent="0" lvl="0" marL="0" rtl="0" algn="l">
                <a:spcBef>
                  <a:spcPts val="0"/>
                </a:spcBef>
                <a:spcAft>
                  <a:spcPts val="0"/>
                </a:spcAft>
                <a:buNone/>
              </a:pPr>
              <a:r>
                <a:t/>
              </a:r>
              <a:endParaRPr/>
            </a:p>
          </p:txBody>
        </p:sp>
        <p:sp>
          <p:nvSpPr>
            <p:cNvPr id="343" name="Google Shape;343;p30"/>
            <p:cNvSpPr/>
            <p:nvPr/>
          </p:nvSpPr>
          <p:spPr>
            <a:xfrm>
              <a:off x="1042039" y="3207306"/>
              <a:ext cx="12511" cy="47664"/>
            </a:xfrm>
            <a:custGeom>
              <a:rect b="b" l="l" r="r" t="t"/>
              <a:pathLst>
                <a:path extrusionOk="0" h="1501" w="394">
                  <a:moveTo>
                    <a:pt x="191" y="1"/>
                  </a:moveTo>
                  <a:cubicBezTo>
                    <a:pt x="96" y="1"/>
                    <a:pt x="1" y="96"/>
                    <a:pt x="1" y="203"/>
                  </a:cubicBezTo>
                  <a:lnTo>
                    <a:pt x="1" y="1310"/>
                  </a:lnTo>
                  <a:cubicBezTo>
                    <a:pt x="1" y="1430"/>
                    <a:pt x="96" y="1501"/>
                    <a:pt x="191" y="1501"/>
                  </a:cubicBezTo>
                  <a:cubicBezTo>
                    <a:pt x="298" y="1501"/>
                    <a:pt x="394" y="1418"/>
                    <a:pt x="394" y="1310"/>
                  </a:cubicBezTo>
                  <a:lnTo>
                    <a:pt x="394" y="203"/>
                  </a:lnTo>
                  <a:cubicBezTo>
                    <a:pt x="394" y="96"/>
                    <a:pt x="298" y="1"/>
                    <a:pt x="191" y="1"/>
                  </a:cubicBezTo>
                  <a:close/>
                </a:path>
              </a:pathLst>
            </a:custGeom>
            <a:solidFill>
              <a:srgbClr val="BF9000"/>
            </a:solidFill>
            <a:ln>
              <a:noFill/>
            </a:ln>
          </p:spPr>
          <p:txBody>
            <a:bodyPr anchorCtr="0" anchor="ctr" bIns="232200" lIns="232200" spcFirstLastPara="1" rIns="232200" wrap="square" tIns="232200">
              <a:noAutofit/>
            </a:bodyPr>
            <a:lstStyle/>
            <a:p>
              <a:pPr indent="0" lvl="0" marL="0" rtl="0" algn="l">
                <a:spcBef>
                  <a:spcPts val="0"/>
                </a:spcBef>
                <a:spcAft>
                  <a:spcPts val="0"/>
                </a:spcAft>
                <a:buNone/>
              </a:pPr>
              <a:r>
                <a:t/>
              </a:r>
              <a:endParaRPr/>
            </a:p>
          </p:txBody>
        </p:sp>
        <p:sp>
          <p:nvSpPr>
            <p:cNvPr id="344" name="Google Shape;344;p30"/>
            <p:cNvSpPr/>
            <p:nvPr/>
          </p:nvSpPr>
          <p:spPr>
            <a:xfrm>
              <a:off x="1042039" y="3524538"/>
              <a:ext cx="12511" cy="47664"/>
            </a:xfrm>
            <a:custGeom>
              <a:rect b="b" l="l" r="r" t="t"/>
              <a:pathLst>
                <a:path extrusionOk="0" h="1501" w="394">
                  <a:moveTo>
                    <a:pt x="191" y="0"/>
                  </a:moveTo>
                  <a:cubicBezTo>
                    <a:pt x="96" y="0"/>
                    <a:pt x="1" y="95"/>
                    <a:pt x="1" y="191"/>
                  </a:cubicBezTo>
                  <a:lnTo>
                    <a:pt x="1" y="1310"/>
                  </a:lnTo>
                  <a:cubicBezTo>
                    <a:pt x="1" y="1417"/>
                    <a:pt x="84" y="1500"/>
                    <a:pt x="191" y="1500"/>
                  </a:cubicBezTo>
                  <a:cubicBezTo>
                    <a:pt x="298" y="1500"/>
                    <a:pt x="394" y="1417"/>
                    <a:pt x="394" y="1310"/>
                  </a:cubicBezTo>
                  <a:lnTo>
                    <a:pt x="394" y="191"/>
                  </a:lnTo>
                  <a:cubicBezTo>
                    <a:pt x="394" y="95"/>
                    <a:pt x="298" y="0"/>
                    <a:pt x="191" y="0"/>
                  </a:cubicBezTo>
                  <a:close/>
                </a:path>
              </a:pathLst>
            </a:custGeom>
            <a:solidFill>
              <a:srgbClr val="BF9000"/>
            </a:solidFill>
            <a:ln>
              <a:noFill/>
            </a:ln>
          </p:spPr>
          <p:txBody>
            <a:bodyPr anchorCtr="0" anchor="ctr" bIns="232200" lIns="232200" spcFirstLastPara="1" rIns="232200" wrap="square" tIns="232200">
              <a:noAutofit/>
            </a:bodyPr>
            <a:lstStyle/>
            <a:p>
              <a:pPr indent="0" lvl="0" marL="0" rtl="0" algn="l">
                <a:spcBef>
                  <a:spcPts val="0"/>
                </a:spcBef>
                <a:spcAft>
                  <a:spcPts val="0"/>
                </a:spcAft>
                <a:buNone/>
              </a:pPr>
              <a:r>
                <a:t/>
              </a:r>
              <a:endParaRPr/>
            </a:p>
          </p:txBody>
        </p:sp>
        <p:sp>
          <p:nvSpPr>
            <p:cNvPr id="345" name="Google Shape;345;p30"/>
            <p:cNvSpPr/>
            <p:nvPr/>
          </p:nvSpPr>
          <p:spPr>
            <a:xfrm>
              <a:off x="953188" y="3230836"/>
              <a:ext cx="31406" cy="43441"/>
            </a:xfrm>
            <a:custGeom>
              <a:rect b="b" l="l" r="r" t="t"/>
              <a:pathLst>
                <a:path extrusionOk="0" h="1368" w="989">
                  <a:moveTo>
                    <a:pt x="217" y="0"/>
                  </a:moveTo>
                  <a:cubicBezTo>
                    <a:pt x="185" y="0"/>
                    <a:pt x="153" y="7"/>
                    <a:pt x="120" y="22"/>
                  </a:cubicBezTo>
                  <a:cubicBezTo>
                    <a:pt x="36" y="81"/>
                    <a:pt x="1" y="188"/>
                    <a:pt x="48" y="296"/>
                  </a:cubicBezTo>
                  <a:lnTo>
                    <a:pt x="608" y="1272"/>
                  </a:lnTo>
                  <a:cubicBezTo>
                    <a:pt x="644" y="1331"/>
                    <a:pt x="715" y="1367"/>
                    <a:pt x="775" y="1367"/>
                  </a:cubicBezTo>
                  <a:cubicBezTo>
                    <a:pt x="798" y="1367"/>
                    <a:pt x="834" y="1343"/>
                    <a:pt x="870" y="1331"/>
                  </a:cubicBezTo>
                  <a:cubicBezTo>
                    <a:pt x="953" y="1272"/>
                    <a:pt x="989" y="1165"/>
                    <a:pt x="941" y="1070"/>
                  </a:cubicBezTo>
                  <a:lnTo>
                    <a:pt x="394" y="93"/>
                  </a:lnTo>
                  <a:cubicBezTo>
                    <a:pt x="352" y="35"/>
                    <a:pt x="288" y="0"/>
                    <a:pt x="217" y="0"/>
                  </a:cubicBezTo>
                  <a:close/>
                </a:path>
              </a:pathLst>
            </a:custGeom>
            <a:solidFill>
              <a:srgbClr val="BF9000"/>
            </a:solidFill>
            <a:ln>
              <a:noFill/>
            </a:ln>
          </p:spPr>
          <p:txBody>
            <a:bodyPr anchorCtr="0" anchor="ctr" bIns="232200" lIns="232200" spcFirstLastPara="1" rIns="232200" wrap="square" tIns="232200">
              <a:noAutofit/>
            </a:bodyPr>
            <a:lstStyle/>
            <a:p>
              <a:pPr indent="0" lvl="0" marL="0" rtl="0" algn="l">
                <a:spcBef>
                  <a:spcPts val="0"/>
                </a:spcBef>
                <a:spcAft>
                  <a:spcPts val="0"/>
                </a:spcAft>
                <a:buNone/>
              </a:pPr>
              <a:r>
                <a:t/>
              </a:r>
              <a:endParaRPr/>
            </a:p>
          </p:txBody>
        </p:sp>
        <p:sp>
          <p:nvSpPr>
            <p:cNvPr id="346" name="Google Shape;346;p30"/>
            <p:cNvSpPr/>
            <p:nvPr/>
          </p:nvSpPr>
          <p:spPr>
            <a:xfrm>
              <a:off x="1111614" y="3505485"/>
              <a:ext cx="30644" cy="42520"/>
            </a:xfrm>
            <a:custGeom>
              <a:rect b="b" l="l" r="r" t="t"/>
              <a:pathLst>
                <a:path extrusionOk="0" h="1339" w="965">
                  <a:moveTo>
                    <a:pt x="210" y="1"/>
                  </a:moveTo>
                  <a:cubicBezTo>
                    <a:pt x="181" y="1"/>
                    <a:pt x="151" y="6"/>
                    <a:pt x="119" y="17"/>
                  </a:cubicBezTo>
                  <a:cubicBezTo>
                    <a:pt x="24" y="76"/>
                    <a:pt x="0" y="183"/>
                    <a:pt x="48" y="291"/>
                  </a:cubicBezTo>
                  <a:lnTo>
                    <a:pt x="596" y="1255"/>
                  </a:lnTo>
                  <a:cubicBezTo>
                    <a:pt x="620" y="1314"/>
                    <a:pt x="691" y="1338"/>
                    <a:pt x="751" y="1338"/>
                  </a:cubicBezTo>
                  <a:cubicBezTo>
                    <a:pt x="786" y="1338"/>
                    <a:pt x="810" y="1326"/>
                    <a:pt x="846" y="1314"/>
                  </a:cubicBezTo>
                  <a:cubicBezTo>
                    <a:pt x="929" y="1255"/>
                    <a:pt x="965" y="1148"/>
                    <a:pt x="917" y="1041"/>
                  </a:cubicBezTo>
                  <a:lnTo>
                    <a:pt x="381" y="100"/>
                  </a:lnTo>
                  <a:cubicBezTo>
                    <a:pt x="339" y="33"/>
                    <a:pt x="279" y="1"/>
                    <a:pt x="210" y="1"/>
                  </a:cubicBezTo>
                  <a:close/>
                </a:path>
              </a:pathLst>
            </a:custGeom>
            <a:solidFill>
              <a:srgbClr val="BF9000"/>
            </a:solidFill>
            <a:ln>
              <a:noFill/>
            </a:ln>
          </p:spPr>
          <p:txBody>
            <a:bodyPr anchorCtr="0" anchor="ctr" bIns="232200" lIns="232200" spcFirstLastPara="1" rIns="232200" wrap="square" tIns="232200">
              <a:noAutofit/>
            </a:bodyPr>
            <a:lstStyle/>
            <a:p>
              <a:pPr indent="0" lvl="0" marL="0" rtl="0" algn="l">
                <a:spcBef>
                  <a:spcPts val="0"/>
                </a:spcBef>
                <a:spcAft>
                  <a:spcPts val="0"/>
                </a:spcAft>
                <a:buNone/>
              </a:pPr>
              <a:r>
                <a:t/>
              </a:r>
              <a:endParaRPr/>
            </a:p>
          </p:txBody>
        </p:sp>
        <p:sp>
          <p:nvSpPr>
            <p:cNvPr id="347" name="Google Shape;347;p30"/>
            <p:cNvSpPr/>
            <p:nvPr/>
          </p:nvSpPr>
          <p:spPr>
            <a:xfrm>
              <a:off x="888916" y="3295998"/>
              <a:ext cx="44648" cy="29691"/>
            </a:xfrm>
            <a:custGeom>
              <a:rect b="b" l="l" r="r" t="t"/>
              <a:pathLst>
                <a:path extrusionOk="0" h="935" w="1406">
                  <a:moveTo>
                    <a:pt x="203" y="0"/>
                  </a:moveTo>
                  <a:cubicBezTo>
                    <a:pt x="136" y="0"/>
                    <a:pt x="64" y="37"/>
                    <a:pt x="24" y="101"/>
                  </a:cubicBezTo>
                  <a:cubicBezTo>
                    <a:pt x="1" y="184"/>
                    <a:pt x="36" y="303"/>
                    <a:pt x="120" y="351"/>
                  </a:cubicBezTo>
                  <a:lnTo>
                    <a:pt x="1084" y="899"/>
                  </a:lnTo>
                  <a:cubicBezTo>
                    <a:pt x="1120" y="923"/>
                    <a:pt x="1144" y="934"/>
                    <a:pt x="1179" y="934"/>
                  </a:cubicBezTo>
                  <a:cubicBezTo>
                    <a:pt x="1239" y="934"/>
                    <a:pt x="1310" y="899"/>
                    <a:pt x="1334" y="839"/>
                  </a:cubicBezTo>
                  <a:cubicBezTo>
                    <a:pt x="1406" y="756"/>
                    <a:pt x="1358" y="637"/>
                    <a:pt x="1263" y="577"/>
                  </a:cubicBezTo>
                  <a:lnTo>
                    <a:pt x="298" y="30"/>
                  </a:lnTo>
                  <a:cubicBezTo>
                    <a:pt x="271" y="10"/>
                    <a:pt x="237" y="0"/>
                    <a:pt x="203" y="0"/>
                  </a:cubicBezTo>
                  <a:close/>
                </a:path>
              </a:pathLst>
            </a:custGeom>
            <a:solidFill>
              <a:srgbClr val="BF9000"/>
            </a:solidFill>
            <a:ln>
              <a:noFill/>
            </a:ln>
          </p:spPr>
          <p:txBody>
            <a:bodyPr anchorCtr="0" anchor="ctr" bIns="232200" lIns="232200" spcFirstLastPara="1" rIns="232200" wrap="square" tIns="232200">
              <a:noAutofit/>
            </a:bodyPr>
            <a:lstStyle/>
            <a:p>
              <a:pPr indent="0" lvl="0" marL="0" rtl="0" algn="l">
                <a:spcBef>
                  <a:spcPts val="0"/>
                </a:spcBef>
                <a:spcAft>
                  <a:spcPts val="0"/>
                </a:spcAft>
                <a:buNone/>
              </a:pPr>
              <a:r>
                <a:t/>
              </a:r>
              <a:endParaRPr/>
            </a:p>
          </p:txBody>
        </p:sp>
        <p:sp>
          <p:nvSpPr>
            <p:cNvPr id="348" name="Google Shape;348;p30"/>
            <p:cNvSpPr/>
            <p:nvPr/>
          </p:nvSpPr>
          <p:spPr>
            <a:xfrm>
              <a:off x="1162644" y="3454106"/>
              <a:ext cx="45029" cy="30390"/>
            </a:xfrm>
            <a:custGeom>
              <a:rect b="b" l="l" r="r" t="t"/>
              <a:pathLst>
                <a:path extrusionOk="0" h="957" w="1418">
                  <a:moveTo>
                    <a:pt x="237" y="1"/>
                  </a:moveTo>
                  <a:cubicBezTo>
                    <a:pt x="171" y="1"/>
                    <a:pt x="101" y="41"/>
                    <a:pt x="60" y="99"/>
                  </a:cubicBezTo>
                  <a:cubicBezTo>
                    <a:pt x="1" y="194"/>
                    <a:pt x="48" y="313"/>
                    <a:pt x="132" y="373"/>
                  </a:cubicBezTo>
                  <a:lnTo>
                    <a:pt x="1096" y="920"/>
                  </a:lnTo>
                  <a:cubicBezTo>
                    <a:pt x="1132" y="932"/>
                    <a:pt x="1156" y="956"/>
                    <a:pt x="1191" y="956"/>
                  </a:cubicBezTo>
                  <a:cubicBezTo>
                    <a:pt x="1251" y="956"/>
                    <a:pt x="1322" y="920"/>
                    <a:pt x="1346" y="861"/>
                  </a:cubicBezTo>
                  <a:cubicBezTo>
                    <a:pt x="1418" y="766"/>
                    <a:pt x="1382" y="646"/>
                    <a:pt x="1299" y="575"/>
                  </a:cubicBezTo>
                  <a:lnTo>
                    <a:pt x="322" y="27"/>
                  </a:lnTo>
                  <a:cubicBezTo>
                    <a:pt x="296" y="9"/>
                    <a:pt x="267" y="1"/>
                    <a:pt x="237" y="1"/>
                  </a:cubicBezTo>
                  <a:close/>
                </a:path>
              </a:pathLst>
            </a:custGeom>
            <a:solidFill>
              <a:srgbClr val="BF9000"/>
            </a:solidFill>
            <a:ln>
              <a:noFill/>
            </a:ln>
          </p:spPr>
          <p:txBody>
            <a:bodyPr anchorCtr="0" anchor="ctr" bIns="232200" lIns="232200" spcFirstLastPara="1" rIns="232200" wrap="square" tIns="232200">
              <a:noAutofit/>
            </a:bodyPr>
            <a:lstStyle/>
            <a:p>
              <a:pPr indent="0" lvl="0" marL="0" rtl="0" algn="l">
                <a:spcBef>
                  <a:spcPts val="0"/>
                </a:spcBef>
                <a:spcAft>
                  <a:spcPts val="0"/>
                </a:spcAft>
                <a:buNone/>
              </a:pPr>
              <a:r>
                <a:t/>
              </a:r>
              <a:endParaRPr/>
            </a:p>
          </p:txBody>
        </p:sp>
        <p:sp>
          <p:nvSpPr>
            <p:cNvPr id="349" name="Google Shape;349;p30"/>
            <p:cNvSpPr/>
            <p:nvPr/>
          </p:nvSpPr>
          <p:spPr>
            <a:xfrm>
              <a:off x="865862" y="3383864"/>
              <a:ext cx="47664" cy="12130"/>
            </a:xfrm>
            <a:custGeom>
              <a:rect b="b" l="l" r="r" t="t"/>
              <a:pathLst>
                <a:path extrusionOk="0" h="382" w="1501">
                  <a:moveTo>
                    <a:pt x="191" y="1"/>
                  </a:moveTo>
                  <a:cubicBezTo>
                    <a:pt x="84" y="1"/>
                    <a:pt x="0" y="84"/>
                    <a:pt x="0" y="191"/>
                  </a:cubicBezTo>
                  <a:cubicBezTo>
                    <a:pt x="0" y="287"/>
                    <a:pt x="84" y="382"/>
                    <a:pt x="191" y="382"/>
                  </a:cubicBezTo>
                  <a:lnTo>
                    <a:pt x="1310" y="382"/>
                  </a:lnTo>
                  <a:cubicBezTo>
                    <a:pt x="1429" y="382"/>
                    <a:pt x="1501" y="299"/>
                    <a:pt x="1501" y="191"/>
                  </a:cubicBezTo>
                  <a:cubicBezTo>
                    <a:pt x="1501" y="84"/>
                    <a:pt x="1417" y="1"/>
                    <a:pt x="1310" y="1"/>
                  </a:cubicBezTo>
                  <a:close/>
                </a:path>
              </a:pathLst>
            </a:custGeom>
            <a:solidFill>
              <a:srgbClr val="BF9000"/>
            </a:solidFill>
            <a:ln>
              <a:noFill/>
            </a:ln>
          </p:spPr>
          <p:txBody>
            <a:bodyPr anchorCtr="0" anchor="ctr" bIns="232200" lIns="232200" spcFirstLastPara="1" rIns="232200" wrap="square" tIns="232200">
              <a:noAutofit/>
            </a:bodyPr>
            <a:lstStyle/>
            <a:p>
              <a:pPr indent="0" lvl="0" marL="0" rtl="0" algn="l">
                <a:spcBef>
                  <a:spcPts val="0"/>
                </a:spcBef>
                <a:spcAft>
                  <a:spcPts val="0"/>
                </a:spcAft>
                <a:buNone/>
              </a:pPr>
              <a:r>
                <a:t/>
              </a:r>
              <a:endParaRPr/>
            </a:p>
          </p:txBody>
        </p:sp>
        <p:sp>
          <p:nvSpPr>
            <p:cNvPr id="350" name="Google Shape;350;p30"/>
            <p:cNvSpPr/>
            <p:nvPr/>
          </p:nvSpPr>
          <p:spPr>
            <a:xfrm>
              <a:off x="1182300" y="3383864"/>
              <a:ext cx="48045" cy="12130"/>
            </a:xfrm>
            <a:custGeom>
              <a:rect b="b" l="l" r="r" t="t"/>
              <a:pathLst>
                <a:path extrusionOk="0" h="382" w="1513">
                  <a:moveTo>
                    <a:pt x="203" y="1"/>
                  </a:moveTo>
                  <a:cubicBezTo>
                    <a:pt x="96" y="1"/>
                    <a:pt x="1" y="84"/>
                    <a:pt x="1" y="191"/>
                  </a:cubicBezTo>
                  <a:cubicBezTo>
                    <a:pt x="1" y="287"/>
                    <a:pt x="96" y="382"/>
                    <a:pt x="203" y="382"/>
                  </a:cubicBezTo>
                  <a:lnTo>
                    <a:pt x="1311" y="382"/>
                  </a:lnTo>
                  <a:cubicBezTo>
                    <a:pt x="1418" y="382"/>
                    <a:pt x="1513" y="287"/>
                    <a:pt x="1513" y="191"/>
                  </a:cubicBezTo>
                  <a:cubicBezTo>
                    <a:pt x="1513" y="84"/>
                    <a:pt x="1430" y="1"/>
                    <a:pt x="1311" y="1"/>
                  </a:cubicBezTo>
                  <a:close/>
                </a:path>
              </a:pathLst>
            </a:custGeom>
            <a:solidFill>
              <a:srgbClr val="BF9000"/>
            </a:solidFill>
            <a:ln>
              <a:noFill/>
            </a:ln>
          </p:spPr>
          <p:txBody>
            <a:bodyPr anchorCtr="0" anchor="ctr" bIns="232200" lIns="232200" spcFirstLastPara="1" rIns="232200" wrap="square" tIns="232200">
              <a:noAutofit/>
            </a:bodyPr>
            <a:lstStyle/>
            <a:p>
              <a:pPr indent="0" lvl="0" marL="0" rtl="0" algn="l">
                <a:spcBef>
                  <a:spcPts val="0"/>
                </a:spcBef>
                <a:spcAft>
                  <a:spcPts val="0"/>
                </a:spcAft>
                <a:buNone/>
              </a:pPr>
              <a:r>
                <a:t/>
              </a:r>
              <a:endParaRPr/>
            </a:p>
          </p:txBody>
        </p:sp>
        <p:sp>
          <p:nvSpPr>
            <p:cNvPr id="351" name="Google Shape;351;p30"/>
            <p:cNvSpPr/>
            <p:nvPr/>
          </p:nvSpPr>
          <p:spPr>
            <a:xfrm>
              <a:off x="888916" y="3454011"/>
              <a:ext cx="43885" cy="30104"/>
            </a:xfrm>
            <a:custGeom>
              <a:rect b="b" l="l" r="r" t="t"/>
              <a:pathLst>
                <a:path extrusionOk="0" h="948" w="1382">
                  <a:moveTo>
                    <a:pt x="1186" y="1"/>
                  </a:moveTo>
                  <a:cubicBezTo>
                    <a:pt x="1152" y="1"/>
                    <a:pt x="1117" y="10"/>
                    <a:pt x="1084" y="30"/>
                  </a:cubicBezTo>
                  <a:lnTo>
                    <a:pt x="120" y="590"/>
                  </a:lnTo>
                  <a:cubicBezTo>
                    <a:pt x="36" y="649"/>
                    <a:pt x="1" y="745"/>
                    <a:pt x="48" y="852"/>
                  </a:cubicBezTo>
                  <a:cubicBezTo>
                    <a:pt x="72" y="911"/>
                    <a:pt x="144" y="947"/>
                    <a:pt x="215" y="947"/>
                  </a:cubicBezTo>
                  <a:cubicBezTo>
                    <a:pt x="239" y="947"/>
                    <a:pt x="274" y="923"/>
                    <a:pt x="298" y="911"/>
                  </a:cubicBezTo>
                  <a:lnTo>
                    <a:pt x="1263" y="364"/>
                  </a:lnTo>
                  <a:cubicBezTo>
                    <a:pt x="1358" y="304"/>
                    <a:pt x="1382" y="197"/>
                    <a:pt x="1334" y="90"/>
                  </a:cubicBezTo>
                  <a:cubicBezTo>
                    <a:pt x="1311" y="35"/>
                    <a:pt x="1251" y="1"/>
                    <a:pt x="1186" y="1"/>
                  </a:cubicBezTo>
                  <a:close/>
                </a:path>
              </a:pathLst>
            </a:custGeom>
            <a:solidFill>
              <a:srgbClr val="BF9000"/>
            </a:solidFill>
            <a:ln>
              <a:noFill/>
            </a:ln>
          </p:spPr>
          <p:txBody>
            <a:bodyPr anchorCtr="0" anchor="ctr" bIns="232200" lIns="232200" spcFirstLastPara="1" rIns="232200" wrap="square" tIns="232200">
              <a:noAutofit/>
            </a:bodyPr>
            <a:lstStyle/>
            <a:p>
              <a:pPr indent="0" lvl="0" marL="0" rtl="0" algn="l">
                <a:spcBef>
                  <a:spcPts val="0"/>
                </a:spcBef>
                <a:spcAft>
                  <a:spcPts val="0"/>
                </a:spcAft>
                <a:buNone/>
              </a:pPr>
              <a:r>
                <a:t/>
              </a:r>
              <a:endParaRPr/>
            </a:p>
          </p:txBody>
        </p:sp>
        <p:sp>
          <p:nvSpPr>
            <p:cNvPr id="352" name="Google Shape;352;p30"/>
            <p:cNvSpPr/>
            <p:nvPr/>
          </p:nvSpPr>
          <p:spPr>
            <a:xfrm>
              <a:off x="1163025" y="3295648"/>
              <a:ext cx="44648" cy="30040"/>
            </a:xfrm>
            <a:custGeom>
              <a:rect b="b" l="l" r="r" t="t"/>
              <a:pathLst>
                <a:path extrusionOk="0" h="946" w="1406">
                  <a:moveTo>
                    <a:pt x="1177" y="1"/>
                  </a:moveTo>
                  <a:cubicBezTo>
                    <a:pt x="1147" y="1"/>
                    <a:pt x="1115" y="6"/>
                    <a:pt x="1084" y="17"/>
                  </a:cubicBezTo>
                  <a:lnTo>
                    <a:pt x="120" y="576"/>
                  </a:lnTo>
                  <a:cubicBezTo>
                    <a:pt x="36" y="636"/>
                    <a:pt x="1" y="731"/>
                    <a:pt x="48" y="838"/>
                  </a:cubicBezTo>
                  <a:cubicBezTo>
                    <a:pt x="96" y="910"/>
                    <a:pt x="155" y="945"/>
                    <a:pt x="227" y="945"/>
                  </a:cubicBezTo>
                  <a:cubicBezTo>
                    <a:pt x="251" y="945"/>
                    <a:pt x="286" y="934"/>
                    <a:pt x="310" y="910"/>
                  </a:cubicBezTo>
                  <a:lnTo>
                    <a:pt x="1287" y="362"/>
                  </a:lnTo>
                  <a:cubicBezTo>
                    <a:pt x="1370" y="302"/>
                    <a:pt x="1406" y="195"/>
                    <a:pt x="1358" y="100"/>
                  </a:cubicBezTo>
                  <a:cubicBezTo>
                    <a:pt x="1316" y="33"/>
                    <a:pt x="1250" y="1"/>
                    <a:pt x="1177" y="1"/>
                  </a:cubicBezTo>
                  <a:close/>
                </a:path>
              </a:pathLst>
            </a:custGeom>
            <a:solidFill>
              <a:srgbClr val="BF9000"/>
            </a:solidFill>
            <a:ln>
              <a:noFill/>
            </a:ln>
          </p:spPr>
          <p:txBody>
            <a:bodyPr anchorCtr="0" anchor="ctr" bIns="232200" lIns="232200" spcFirstLastPara="1" rIns="232200" wrap="square" tIns="232200">
              <a:noAutofit/>
            </a:bodyPr>
            <a:lstStyle/>
            <a:p>
              <a:pPr indent="0" lvl="0" marL="0" rtl="0" algn="l">
                <a:spcBef>
                  <a:spcPts val="0"/>
                </a:spcBef>
                <a:spcAft>
                  <a:spcPts val="0"/>
                </a:spcAft>
                <a:buNone/>
              </a:pPr>
              <a:r>
                <a:t/>
              </a:r>
              <a:endParaRPr/>
            </a:p>
          </p:txBody>
        </p:sp>
        <p:sp>
          <p:nvSpPr>
            <p:cNvPr id="353" name="Google Shape;353;p30"/>
            <p:cNvSpPr/>
            <p:nvPr/>
          </p:nvSpPr>
          <p:spPr>
            <a:xfrm>
              <a:off x="953188" y="3505835"/>
              <a:ext cx="31787" cy="43282"/>
            </a:xfrm>
            <a:custGeom>
              <a:rect b="b" l="l" r="r" t="t"/>
              <a:pathLst>
                <a:path extrusionOk="0" h="1363" w="1001">
                  <a:moveTo>
                    <a:pt x="782" y="0"/>
                  </a:moveTo>
                  <a:cubicBezTo>
                    <a:pt x="714" y="0"/>
                    <a:pt x="648" y="37"/>
                    <a:pt x="608" y="101"/>
                  </a:cubicBezTo>
                  <a:lnTo>
                    <a:pt x="60" y="1065"/>
                  </a:lnTo>
                  <a:cubicBezTo>
                    <a:pt x="1" y="1161"/>
                    <a:pt x="48" y="1280"/>
                    <a:pt x="132" y="1327"/>
                  </a:cubicBezTo>
                  <a:cubicBezTo>
                    <a:pt x="167" y="1351"/>
                    <a:pt x="191" y="1363"/>
                    <a:pt x="227" y="1363"/>
                  </a:cubicBezTo>
                  <a:cubicBezTo>
                    <a:pt x="286" y="1363"/>
                    <a:pt x="358" y="1327"/>
                    <a:pt x="394" y="1280"/>
                  </a:cubicBezTo>
                  <a:lnTo>
                    <a:pt x="941" y="303"/>
                  </a:lnTo>
                  <a:cubicBezTo>
                    <a:pt x="1001" y="184"/>
                    <a:pt x="965" y="65"/>
                    <a:pt x="882" y="30"/>
                  </a:cubicBezTo>
                  <a:cubicBezTo>
                    <a:pt x="850" y="10"/>
                    <a:pt x="816" y="0"/>
                    <a:pt x="782" y="0"/>
                  </a:cubicBezTo>
                  <a:close/>
                </a:path>
              </a:pathLst>
            </a:custGeom>
            <a:solidFill>
              <a:srgbClr val="BF9000"/>
            </a:solidFill>
            <a:ln>
              <a:noFill/>
            </a:ln>
          </p:spPr>
          <p:txBody>
            <a:bodyPr anchorCtr="0" anchor="ctr" bIns="232200" lIns="232200" spcFirstLastPara="1" rIns="232200" wrap="square" tIns="232200">
              <a:noAutofit/>
            </a:bodyPr>
            <a:lstStyle/>
            <a:p>
              <a:pPr indent="0" lvl="0" marL="0" rtl="0" algn="l">
                <a:spcBef>
                  <a:spcPts val="0"/>
                </a:spcBef>
                <a:spcAft>
                  <a:spcPts val="0"/>
                </a:spcAft>
                <a:buNone/>
              </a:pPr>
              <a:r>
                <a:t/>
              </a:r>
              <a:endParaRPr/>
            </a:p>
          </p:txBody>
        </p:sp>
        <p:sp>
          <p:nvSpPr>
            <p:cNvPr id="354" name="Google Shape;354;p30"/>
            <p:cNvSpPr/>
            <p:nvPr/>
          </p:nvSpPr>
          <p:spPr>
            <a:xfrm>
              <a:off x="1111614" y="3231726"/>
              <a:ext cx="31025" cy="42933"/>
            </a:xfrm>
            <a:custGeom>
              <a:rect b="b" l="l" r="r" t="t"/>
              <a:pathLst>
                <a:path extrusionOk="0" h="1352" w="977">
                  <a:moveTo>
                    <a:pt x="754" y="0"/>
                  </a:moveTo>
                  <a:cubicBezTo>
                    <a:pt x="688" y="0"/>
                    <a:pt x="620" y="37"/>
                    <a:pt x="572" y="101"/>
                  </a:cubicBezTo>
                  <a:lnTo>
                    <a:pt x="24" y="1065"/>
                  </a:lnTo>
                  <a:cubicBezTo>
                    <a:pt x="0" y="1137"/>
                    <a:pt x="24" y="1256"/>
                    <a:pt x="119" y="1315"/>
                  </a:cubicBezTo>
                  <a:cubicBezTo>
                    <a:pt x="143" y="1339"/>
                    <a:pt x="179" y="1351"/>
                    <a:pt x="203" y="1351"/>
                  </a:cubicBezTo>
                  <a:cubicBezTo>
                    <a:pt x="262" y="1351"/>
                    <a:pt x="346" y="1315"/>
                    <a:pt x="370" y="1256"/>
                  </a:cubicBezTo>
                  <a:lnTo>
                    <a:pt x="917" y="291"/>
                  </a:lnTo>
                  <a:cubicBezTo>
                    <a:pt x="977" y="208"/>
                    <a:pt x="941" y="89"/>
                    <a:pt x="846" y="29"/>
                  </a:cubicBezTo>
                  <a:cubicBezTo>
                    <a:pt x="818" y="10"/>
                    <a:pt x="786" y="0"/>
                    <a:pt x="754" y="0"/>
                  </a:cubicBezTo>
                  <a:close/>
                </a:path>
              </a:pathLst>
            </a:custGeom>
            <a:solidFill>
              <a:srgbClr val="BF9000"/>
            </a:solidFill>
            <a:ln>
              <a:noFill/>
            </a:ln>
          </p:spPr>
          <p:txBody>
            <a:bodyPr anchorCtr="0" anchor="ctr" bIns="232200" lIns="232200" spcFirstLastPara="1" rIns="232200" wrap="square" tIns="232200">
              <a:noAutofit/>
            </a:bodyPr>
            <a:lstStyle/>
            <a:p>
              <a:pPr indent="0" lvl="0" marL="0" rtl="0" algn="l">
                <a:spcBef>
                  <a:spcPts val="0"/>
                </a:spcBef>
                <a:spcAft>
                  <a:spcPts val="0"/>
                </a:spcAft>
                <a:buNone/>
              </a:pPr>
              <a:r>
                <a:t/>
              </a:r>
              <a:endParaRPr/>
            </a:p>
          </p:txBody>
        </p:sp>
      </p:grpSp>
      <p:sp>
        <p:nvSpPr>
          <p:cNvPr id="355" name="Google Shape;355;p30"/>
          <p:cNvSpPr txBox="1"/>
          <p:nvPr/>
        </p:nvSpPr>
        <p:spPr>
          <a:xfrm>
            <a:off x="862525" y="5006247"/>
            <a:ext cx="2709000" cy="1412100"/>
          </a:xfrm>
          <a:prstGeom prst="rect">
            <a:avLst/>
          </a:prstGeom>
          <a:noFill/>
          <a:ln>
            <a:noFill/>
          </a:ln>
        </p:spPr>
        <p:txBody>
          <a:bodyPr anchorCtr="0" anchor="t" bIns="232200" lIns="232200" spcFirstLastPara="1" rIns="232200" wrap="square" tIns="232200">
            <a:noAutofit/>
          </a:bodyPr>
          <a:lstStyle/>
          <a:p>
            <a:pPr indent="0" lvl="0" marL="0" rtl="0" algn="l">
              <a:spcBef>
                <a:spcPts val="0"/>
              </a:spcBef>
              <a:spcAft>
                <a:spcPts val="0"/>
              </a:spcAft>
              <a:buNone/>
            </a:pPr>
            <a:r>
              <a:rPr lang="en" sz="2800">
                <a:latin typeface="Times New Roman"/>
                <a:ea typeface="Times New Roman"/>
                <a:cs typeface="Times New Roman"/>
                <a:sym typeface="Times New Roman"/>
              </a:rPr>
              <a:t>Sunlight</a:t>
            </a:r>
            <a:endParaRPr sz="2800">
              <a:latin typeface="Times New Roman"/>
              <a:ea typeface="Times New Roman"/>
              <a:cs typeface="Times New Roman"/>
              <a:sym typeface="Times New Roman"/>
            </a:endParaRPr>
          </a:p>
          <a:p>
            <a:pPr indent="0" lvl="0" marL="0" rtl="0" algn="l">
              <a:spcBef>
                <a:spcPts val="0"/>
              </a:spcBef>
              <a:spcAft>
                <a:spcPts val="0"/>
              </a:spcAft>
              <a:buNone/>
            </a:pPr>
            <a:r>
              <a:rPr lang="en" sz="2300">
                <a:latin typeface="Times New Roman"/>
                <a:ea typeface="Times New Roman"/>
                <a:cs typeface="Times New Roman"/>
                <a:sym typeface="Times New Roman"/>
              </a:rPr>
              <a:t>(Ultraviolet </a:t>
            </a:r>
            <a:endParaRPr sz="2300">
              <a:latin typeface="Times New Roman"/>
              <a:ea typeface="Times New Roman"/>
              <a:cs typeface="Times New Roman"/>
              <a:sym typeface="Times New Roman"/>
            </a:endParaRPr>
          </a:p>
          <a:p>
            <a:pPr indent="0" lvl="0" marL="0" rtl="0" algn="l">
              <a:spcBef>
                <a:spcPts val="0"/>
              </a:spcBef>
              <a:spcAft>
                <a:spcPts val="0"/>
              </a:spcAft>
              <a:buNone/>
            </a:pPr>
            <a:r>
              <a:rPr lang="en" sz="2300">
                <a:latin typeface="Times New Roman"/>
                <a:ea typeface="Times New Roman"/>
                <a:cs typeface="Times New Roman"/>
                <a:sym typeface="Times New Roman"/>
              </a:rPr>
              <a:t>B light).</a:t>
            </a:r>
            <a:endParaRPr sz="2300">
              <a:latin typeface="Times New Roman"/>
              <a:ea typeface="Times New Roman"/>
              <a:cs typeface="Times New Roman"/>
              <a:sym typeface="Times New Roman"/>
            </a:endParaRPr>
          </a:p>
        </p:txBody>
      </p:sp>
      <p:grpSp>
        <p:nvGrpSpPr>
          <p:cNvPr id="356" name="Google Shape;356;p30"/>
          <p:cNvGrpSpPr/>
          <p:nvPr/>
        </p:nvGrpSpPr>
        <p:grpSpPr>
          <a:xfrm>
            <a:off x="2295259" y="6873998"/>
            <a:ext cx="1860344" cy="467424"/>
            <a:chOff x="7542031" y="2117753"/>
            <a:chExt cx="369072" cy="174119"/>
          </a:xfrm>
        </p:grpSpPr>
        <p:sp>
          <p:nvSpPr>
            <p:cNvPr id="357" name="Google Shape;357;p30"/>
            <p:cNvSpPr/>
            <p:nvPr/>
          </p:nvSpPr>
          <p:spPr>
            <a:xfrm>
              <a:off x="7542413" y="2281615"/>
              <a:ext cx="368308" cy="10257"/>
            </a:xfrm>
            <a:custGeom>
              <a:rect b="b" l="l" r="r" t="t"/>
              <a:pathLst>
                <a:path extrusionOk="0" h="322" w="11562">
                  <a:moveTo>
                    <a:pt x="167" y="0"/>
                  </a:moveTo>
                  <a:cubicBezTo>
                    <a:pt x="72" y="0"/>
                    <a:pt x="0" y="72"/>
                    <a:pt x="0" y="155"/>
                  </a:cubicBezTo>
                  <a:cubicBezTo>
                    <a:pt x="0" y="250"/>
                    <a:pt x="72" y="322"/>
                    <a:pt x="167" y="322"/>
                  </a:cubicBezTo>
                  <a:lnTo>
                    <a:pt x="11395" y="322"/>
                  </a:lnTo>
                  <a:cubicBezTo>
                    <a:pt x="11490" y="322"/>
                    <a:pt x="11561" y="250"/>
                    <a:pt x="11561" y="155"/>
                  </a:cubicBezTo>
                  <a:cubicBezTo>
                    <a:pt x="11561" y="72"/>
                    <a:pt x="11490" y="0"/>
                    <a:pt x="11395" y="0"/>
                  </a:cubicBezTo>
                  <a:close/>
                </a:path>
              </a:pathLst>
            </a:custGeom>
            <a:solidFill>
              <a:srgbClr val="FECB5E">
                <a:alpha val="73850"/>
              </a:srgbClr>
            </a:solidFill>
            <a:ln>
              <a:noFill/>
            </a:ln>
          </p:spPr>
          <p:txBody>
            <a:bodyPr anchorCtr="0" anchor="ctr" bIns="232200" lIns="232200" spcFirstLastPara="1" rIns="232200" wrap="square" tIns="232200">
              <a:noAutofit/>
            </a:bodyPr>
            <a:lstStyle/>
            <a:p>
              <a:pPr indent="0" lvl="0" marL="0" rtl="0" algn="l">
                <a:spcBef>
                  <a:spcPts val="0"/>
                </a:spcBef>
                <a:spcAft>
                  <a:spcPts val="0"/>
                </a:spcAft>
                <a:buNone/>
              </a:pPr>
              <a:r>
                <a:t/>
              </a:r>
              <a:endParaRPr/>
            </a:p>
          </p:txBody>
        </p:sp>
        <p:sp>
          <p:nvSpPr>
            <p:cNvPr id="358" name="Google Shape;358;p30"/>
            <p:cNvSpPr/>
            <p:nvPr/>
          </p:nvSpPr>
          <p:spPr>
            <a:xfrm>
              <a:off x="7542031" y="2117753"/>
              <a:ext cx="369072" cy="108753"/>
            </a:xfrm>
            <a:custGeom>
              <a:rect b="b" l="l" r="r" t="t"/>
              <a:pathLst>
                <a:path extrusionOk="0" h="3414" w="11586">
                  <a:moveTo>
                    <a:pt x="191" y="1"/>
                  </a:moveTo>
                  <a:cubicBezTo>
                    <a:pt x="96" y="1"/>
                    <a:pt x="24" y="72"/>
                    <a:pt x="24" y="167"/>
                  </a:cubicBezTo>
                  <a:cubicBezTo>
                    <a:pt x="24" y="263"/>
                    <a:pt x="96" y="334"/>
                    <a:pt x="191" y="334"/>
                  </a:cubicBezTo>
                  <a:lnTo>
                    <a:pt x="3298" y="334"/>
                  </a:lnTo>
                  <a:cubicBezTo>
                    <a:pt x="3501" y="334"/>
                    <a:pt x="3656" y="525"/>
                    <a:pt x="3608" y="715"/>
                  </a:cubicBezTo>
                  <a:cubicBezTo>
                    <a:pt x="3584" y="858"/>
                    <a:pt x="3560" y="1001"/>
                    <a:pt x="3560" y="1156"/>
                  </a:cubicBezTo>
                  <a:cubicBezTo>
                    <a:pt x="3417" y="953"/>
                    <a:pt x="3298" y="775"/>
                    <a:pt x="3013" y="775"/>
                  </a:cubicBezTo>
                  <a:cubicBezTo>
                    <a:pt x="2584" y="775"/>
                    <a:pt x="2524" y="1227"/>
                    <a:pt x="2298" y="1227"/>
                  </a:cubicBezTo>
                  <a:cubicBezTo>
                    <a:pt x="2084" y="1227"/>
                    <a:pt x="2036" y="775"/>
                    <a:pt x="1584" y="775"/>
                  </a:cubicBezTo>
                  <a:cubicBezTo>
                    <a:pt x="1143" y="775"/>
                    <a:pt x="1096" y="1227"/>
                    <a:pt x="870" y="1227"/>
                  </a:cubicBezTo>
                  <a:cubicBezTo>
                    <a:pt x="655" y="1227"/>
                    <a:pt x="608" y="775"/>
                    <a:pt x="155" y="775"/>
                  </a:cubicBezTo>
                  <a:cubicBezTo>
                    <a:pt x="72" y="775"/>
                    <a:pt x="0" y="858"/>
                    <a:pt x="0" y="941"/>
                  </a:cubicBezTo>
                  <a:cubicBezTo>
                    <a:pt x="0" y="1037"/>
                    <a:pt x="72" y="1108"/>
                    <a:pt x="155" y="1108"/>
                  </a:cubicBezTo>
                  <a:cubicBezTo>
                    <a:pt x="250" y="1108"/>
                    <a:pt x="298" y="1156"/>
                    <a:pt x="381" y="1275"/>
                  </a:cubicBezTo>
                  <a:cubicBezTo>
                    <a:pt x="489" y="1394"/>
                    <a:pt x="608" y="1572"/>
                    <a:pt x="870" y="1572"/>
                  </a:cubicBezTo>
                  <a:cubicBezTo>
                    <a:pt x="1310" y="1572"/>
                    <a:pt x="1370" y="1120"/>
                    <a:pt x="1584" y="1120"/>
                  </a:cubicBezTo>
                  <a:cubicBezTo>
                    <a:pt x="1810" y="1120"/>
                    <a:pt x="1858" y="1572"/>
                    <a:pt x="2298" y="1572"/>
                  </a:cubicBezTo>
                  <a:cubicBezTo>
                    <a:pt x="2751" y="1572"/>
                    <a:pt x="2798" y="1120"/>
                    <a:pt x="3013" y="1120"/>
                  </a:cubicBezTo>
                  <a:cubicBezTo>
                    <a:pt x="3227" y="1120"/>
                    <a:pt x="3251" y="1465"/>
                    <a:pt x="3596" y="1549"/>
                  </a:cubicBezTo>
                  <a:cubicBezTo>
                    <a:pt x="3788" y="2713"/>
                    <a:pt x="4782" y="3414"/>
                    <a:pt x="5807" y="3414"/>
                  </a:cubicBezTo>
                  <a:cubicBezTo>
                    <a:pt x="6375" y="3414"/>
                    <a:pt x="6952" y="3199"/>
                    <a:pt x="7406" y="2727"/>
                  </a:cubicBezTo>
                  <a:cubicBezTo>
                    <a:pt x="7739" y="2406"/>
                    <a:pt x="7930" y="1989"/>
                    <a:pt x="8001" y="1549"/>
                  </a:cubicBezTo>
                  <a:cubicBezTo>
                    <a:pt x="8335" y="1465"/>
                    <a:pt x="8370" y="1120"/>
                    <a:pt x="8573" y="1120"/>
                  </a:cubicBezTo>
                  <a:cubicBezTo>
                    <a:pt x="8787" y="1120"/>
                    <a:pt x="8835" y="1572"/>
                    <a:pt x="9287" y="1572"/>
                  </a:cubicBezTo>
                  <a:cubicBezTo>
                    <a:pt x="9728" y="1572"/>
                    <a:pt x="9775" y="1120"/>
                    <a:pt x="10002" y="1120"/>
                  </a:cubicBezTo>
                  <a:cubicBezTo>
                    <a:pt x="10216" y="1120"/>
                    <a:pt x="10264" y="1572"/>
                    <a:pt x="10716" y="1572"/>
                  </a:cubicBezTo>
                  <a:cubicBezTo>
                    <a:pt x="11157" y="1572"/>
                    <a:pt x="11204" y="1120"/>
                    <a:pt x="11430" y="1120"/>
                  </a:cubicBezTo>
                  <a:cubicBezTo>
                    <a:pt x="11514" y="1120"/>
                    <a:pt x="11585" y="1048"/>
                    <a:pt x="11585" y="953"/>
                  </a:cubicBezTo>
                  <a:cubicBezTo>
                    <a:pt x="11585" y="870"/>
                    <a:pt x="11514" y="798"/>
                    <a:pt x="11430" y="798"/>
                  </a:cubicBezTo>
                  <a:cubicBezTo>
                    <a:pt x="10990" y="798"/>
                    <a:pt x="10930" y="1239"/>
                    <a:pt x="10716" y="1239"/>
                  </a:cubicBezTo>
                  <a:cubicBezTo>
                    <a:pt x="10490" y="1239"/>
                    <a:pt x="10442" y="798"/>
                    <a:pt x="10002" y="798"/>
                  </a:cubicBezTo>
                  <a:cubicBezTo>
                    <a:pt x="9561" y="798"/>
                    <a:pt x="9502" y="1239"/>
                    <a:pt x="9287" y="1239"/>
                  </a:cubicBezTo>
                  <a:cubicBezTo>
                    <a:pt x="9061" y="1239"/>
                    <a:pt x="9013" y="798"/>
                    <a:pt x="8573" y="798"/>
                  </a:cubicBezTo>
                  <a:cubicBezTo>
                    <a:pt x="8287" y="798"/>
                    <a:pt x="8168" y="977"/>
                    <a:pt x="8037" y="1132"/>
                  </a:cubicBezTo>
                  <a:cubicBezTo>
                    <a:pt x="8037" y="1001"/>
                    <a:pt x="8013" y="858"/>
                    <a:pt x="7989" y="715"/>
                  </a:cubicBezTo>
                  <a:cubicBezTo>
                    <a:pt x="7942" y="525"/>
                    <a:pt x="8097" y="334"/>
                    <a:pt x="8299" y="334"/>
                  </a:cubicBezTo>
                  <a:lnTo>
                    <a:pt x="11407" y="334"/>
                  </a:lnTo>
                  <a:cubicBezTo>
                    <a:pt x="11502" y="334"/>
                    <a:pt x="11573" y="263"/>
                    <a:pt x="11573" y="167"/>
                  </a:cubicBezTo>
                  <a:cubicBezTo>
                    <a:pt x="11573" y="72"/>
                    <a:pt x="11502" y="1"/>
                    <a:pt x="11407" y="1"/>
                  </a:cubicBezTo>
                  <a:lnTo>
                    <a:pt x="8299" y="1"/>
                  </a:lnTo>
                  <a:cubicBezTo>
                    <a:pt x="8109" y="1"/>
                    <a:pt x="7918" y="96"/>
                    <a:pt x="7799" y="239"/>
                  </a:cubicBezTo>
                  <a:cubicBezTo>
                    <a:pt x="7680" y="394"/>
                    <a:pt x="7620" y="596"/>
                    <a:pt x="7656" y="787"/>
                  </a:cubicBezTo>
                  <a:cubicBezTo>
                    <a:pt x="7935" y="2081"/>
                    <a:pt x="6886" y="3086"/>
                    <a:pt x="5777" y="3086"/>
                  </a:cubicBezTo>
                  <a:cubicBezTo>
                    <a:pt x="5325" y="3086"/>
                    <a:pt x="4863" y="2919"/>
                    <a:pt x="4477" y="2537"/>
                  </a:cubicBezTo>
                  <a:cubicBezTo>
                    <a:pt x="4001" y="2060"/>
                    <a:pt x="3822" y="1406"/>
                    <a:pt x="3953" y="787"/>
                  </a:cubicBezTo>
                  <a:cubicBezTo>
                    <a:pt x="4037" y="394"/>
                    <a:pt x="3727" y="1"/>
                    <a:pt x="3298" y="1"/>
                  </a:cubicBezTo>
                  <a:close/>
                </a:path>
              </a:pathLst>
            </a:custGeom>
            <a:solidFill>
              <a:srgbClr val="FECB5E">
                <a:alpha val="73850"/>
              </a:srgbClr>
            </a:solidFill>
            <a:ln>
              <a:noFill/>
            </a:ln>
          </p:spPr>
          <p:txBody>
            <a:bodyPr anchorCtr="0" anchor="ctr" bIns="232200" lIns="232200" spcFirstLastPara="1" rIns="232200" wrap="square" tIns="232200">
              <a:noAutofit/>
            </a:bodyPr>
            <a:lstStyle/>
            <a:p>
              <a:pPr indent="0" lvl="0" marL="0" rtl="0" algn="l">
                <a:spcBef>
                  <a:spcPts val="0"/>
                </a:spcBef>
                <a:spcAft>
                  <a:spcPts val="0"/>
                </a:spcAft>
                <a:buNone/>
              </a:pPr>
              <a:r>
                <a:t/>
              </a:r>
              <a:endParaRPr/>
            </a:p>
          </p:txBody>
        </p:sp>
        <p:sp>
          <p:nvSpPr>
            <p:cNvPr id="359" name="Google Shape;359;p30"/>
            <p:cNvSpPr/>
            <p:nvPr/>
          </p:nvSpPr>
          <p:spPr>
            <a:xfrm>
              <a:off x="7636099" y="2216376"/>
              <a:ext cx="18986" cy="18986"/>
            </a:xfrm>
            <a:custGeom>
              <a:rect b="b" l="l" r="r" t="t"/>
              <a:pathLst>
                <a:path extrusionOk="0" h="596" w="596">
                  <a:moveTo>
                    <a:pt x="298" y="0"/>
                  </a:moveTo>
                  <a:cubicBezTo>
                    <a:pt x="143" y="0"/>
                    <a:pt x="0" y="143"/>
                    <a:pt x="0" y="298"/>
                  </a:cubicBezTo>
                  <a:cubicBezTo>
                    <a:pt x="0" y="465"/>
                    <a:pt x="143" y="596"/>
                    <a:pt x="298" y="596"/>
                  </a:cubicBezTo>
                  <a:cubicBezTo>
                    <a:pt x="464" y="596"/>
                    <a:pt x="595" y="465"/>
                    <a:pt x="595" y="298"/>
                  </a:cubicBezTo>
                  <a:cubicBezTo>
                    <a:pt x="595" y="143"/>
                    <a:pt x="464" y="24"/>
                    <a:pt x="298" y="0"/>
                  </a:cubicBezTo>
                  <a:close/>
                </a:path>
              </a:pathLst>
            </a:custGeom>
            <a:solidFill>
              <a:srgbClr val="FECB5E">
                <a:alpha val="73850"/>
              </a:srgbClr>
            </a:solidFill>
            <a:ln>
              <a:noFill/>
            </a:ln>
          </p:spPr>
          <p:txBody>
            <a:bodyPr anchorCtr="0" anchor="ctr" bIns="232200" lIns="232200" spcFirstLastPara="1" rIns="232200" wrap="square" tIns="232200">
              <a:noAutofit/>
            </a:bodyPr>
            <a:lstStyle/>
            <a:p>
              <a:pPr indent="0" lvl="0" marL="0" rtl="0" algn="l">
                <a:spcBef>
                  <a:spcPts val="0"/>
                </a:spcBef>
                <a:spcAft>
                  <a:spcPts val="0"/>
                </a:spcAft>
                <a:buNone/>
              </a:pPr>
              <a:r>
                <a:t/>
              </a:r>
              <a:endParaRPr/>
            </a:p>
          </p:txBody>
        </p:sp>
        <p:sp>
          <p:nvSpPr>
            <p:cNvPr id="360" name="Google Shape;360;p30"/>
            <p:cNvSpPr/>
            <p:nvPr/>
          </p:nvSpPr>
          <p:spPr>
            <a:xfrm>
              <a:off x="7559105" y="2240268"/>
              <a:ext cx="18986" cy="18986"/>
            </a:xfrm>
            <a:custGeom>
              <a:rect b="b" l="l" r="r" t="t"/>
              <a:pathLst>
                <a:path extrusionOk="0" h="596" w="596">
                  <a:moveTo>
                    <a:pt x="298" y="0"/>
                  </a:moveTo>
                  <a:cubicBezTo>
                    <a:pt x="131" y="0"/>
                    <a:pt x="0" y="131"/>
                    <a:pt x="0" y="298"/>
                  </a:cubicBezTo>
                  <a:cubicBezTo>
                    <a:pt x="0" y="465"/>
                    <a:pt x="131" y="596"/>
                    <a:pt x="298" y="596"/>
                  </a:cubicBezTo>
                  <a:cubicBezTo>
                    <a:pt x="453" y="596"/>
                    <a:pt x="595" y="465"/>
                    <a:pt x="595" y="298"/>
                  </a:cubicBezTo>
                  <a:cubicBezTo>
                    <a:pt x="595" y="143"/>
                    <a:pt x="453" y="12"/>
                    <a:pt x="298" y="0"/>
                  </a:cubicBezTo>
                  <a:close/>
                </a:path>
              </a:pathLst>
            </a:custGeom>
            <a:solidFill>
              <a:srgbClr val="FECB5E">
                <a:alpha val="73850"/>
              </a:srgbClr>
            </a:solidFill>
            <a:ln>
              <a:noFill/>
            </a:ln>
          </p:spPr>
          <p:txBody>
            <a:bodyPr anchorCtr="0" anchor="ctr" bIns="232200" lIns="232200" spcFirstLastPara="1" rIns="232200" wrap="square" tIns="232200">
              <a:noAutofit/>
            </a:bodyPr>
            <a:lstStyle/>
            <a:p>
              <a:pPr indent="0" lvl="0" marL="0" rtl="0" algn="l">
                <a:spcBef>
                  <a:spcPts val="0"/>
                </a:spcBef>
                <a:spcAft>
                  <a:spcPts val="0"/>
                </a:spcAft>
                <a:buNone/>
              </a:pPr>
              <a:r>
                <a:t/>
              </a:r>
              <a:endParaRPr/>
            </a:p>
          </p:txBody>
        </p:sp>
        <p:sp>
          <p:nvSpPr>
            <p:cNvPr id="361" name="Google Shape;361;p30"/>
            <p:cNvSpPr/>
            <p:nvPr/>
          </p:nvSpPr>
          <p:spPr>
            <a:xfrm>
              <a:off x="7582614" y="2194365"/>
              <a:ext cx="18986" cy="19017"/>
            </a:xfrm>
            <a:custGeom>
              <a:rect b="b" l="l" r="r" t="t"/>
              <a:pathLst>
                <a:path extrusionOk="0" h="597" w="596">
                  <a:moveTo>
                    <a:pt x="298" y="1"/>
                  </a:moveTo>
                  <a:cubicBezTo>
                    <a:pt x="131" y="1"/>
                    <a:pt x="0" y="132"/>
                    <a:pt x="0" y="298"/>
                  </a:cubicBezTo>
                  <a:cubicBezTo>
                    <a:pt x="0" y="453"/>
                    <a:pt x="131" y="596"/>
                    <a:pt x="298" y="596"/>
                  </a:cubicBezTo>
                  <a:cubicBezTo>
                    <a:pt x="465" y="596"/>
                    <a:pt x="596" y="453"/>
                    <a:pt x="596" y="298"/>
                  </a:cubicBezTo>
                  <a:cubicBezTo>
                    <a:pt x="596" y="132"/>
                    <a:pt x="465" y="13"/>
                    <a:pt x="298" y="1"/>
                  </a:cubicBezTo>
                  <a:close/>
                </a:path>
              </a:pathLst>
            </a:custGeom>
            <a:solidFill>
              <a:srgbClr val="FECB5E">
                <a:alpha val="73850"/>
              </a:srgbClr>
            </a:solidFill>
            <a:ln>
              <a:noFill/>
            </a:ln>
          </p:spPr>
          <p:txBody>
            <a:bodyPr anchorCtr="0" anchor="ctr" bIns="232200" lIns="232200" spcFirstLastPara="1" rIns="232200" wrap="square" tIns="232200">
              <a:noAutofit/>
            </a:bodyPr>
            <a:lstStyle/>
            <a:p>
              <a:pPr indent="0" lvl="0" marL="0" rtl="0" algn="l">
                <a:spcBef>
                  <a:spcPts val="0"/>
                </a:spcBef>
                <a:spcAft>
                  <a:spcPts val="0"/>
                </a:spcAft>
                <a:buNone/>
              </a:pPr>
              <a:r>
                <a:t/>
              </a:r>
              <a:endParaRPr/>
            </a:p>
          </p:txBody>
        </p:sp>
        <p:sp>
          <p:nvSpPr>
            <p:cNvPr id="362" name="Google Shape;362;p30"/>
            <p:cNvSpPr/>
            <p:nvPr/>
          </p:nvSpPr>
          <p:spPr>
            <a:xfrm>
              <a:off x="7798400" y="2216376"/>
              <a:ext cx="19017" cy="18986"/>
            </a:xfrm>
            <a:custGeom>
              <a:rect b="b" l="l" r="r" t="t"/>
              <a:pathLst>
                <a:path extrusionOk="0" h="596" w="597">
                  <a:moveTo>
                    <a:pt x="299" y="0"/>
                  </a:moveTo>
                  <a:cubicBezTo>
                    <a:pt x="132" y="0"/>
                    <a:pt x="1" y="143"/>
                    <a:pt x="1" y="298"/>
                  </a:cubicBezTo>
                  <a:cubicBezTo>
                    <a:pt x="1" y="465"/>
                    <a:pt x="132" y="596"/>
                    <a:pt x="299" y="596"/>
                  </a:cubicBezTo>
                  <a:cubicBezTo>
                    <a:pt x="465" y="596"/>
                    <a:pt x="596" y="465"/>
                    <a:pt x="596" y="298"/>
                  </a:cubicBezTo>
                  <a:cubicBezTo>
                    <a:pt x="596" y="143"/>
                    <a:pt x="465" y="24"/>
                    <a:pt x="299" y="0"/>
                  </a:cubicBezTo>
                  <a:close/>
                </a:path>
              </a:pathLst>
            </a:custGeom>
            <a:solidFill>
              <a:srgbClr val="FECB5E">
                <a:alpha val="73850"/>
              </a:srgbClr>
            </a:solidFill>
            <a:ln>
              <a:noFill/>
            </a:ln>
          </p:spPr>
          <p:txBody>
            <a:bodyPr anchorCtr="0" anchor="ctr" bIns="232200" lIns="232200" spcFirstLastPara="1" rIns="232200" wrap="square" tIns="232200">
              <a:noAutofit/>
            </a:bodyPr>
            <a:lstStyle/>
            <a:p>
              <a:pPr indent="0" lvl="0" marL="0" rtl="0" algn="l">
                <a:spcBef>
                  <a:spcPts val="0"/>
                </a:spcBef>
                <a:spcAft>
                  <a:spcPts val="0"/>
                </a:spcAft>
                <a:buNone/>
              </a:pPr>
              <a:r>
                <a:t/>
              </a:r>
              <a:endParaRPr/>
            </a:p>
          </p:txBody>
        </p:sp>
        <p:sp>
          <p:nvSpPr>
            <p:cNvPr id="363" name="Google Shape;363;p30"/>
            <p:cNvSpPr/>
            <p:nvPr/>
          </p:nvSpPr>
          <p:spPr>
            <a:xfrm>
              <a:off x="7875043" y="2240268"/>
              <a:ext cx="18986" cy="18986"/>
            </a:xfrm>
            <a:custGeom>
              <a:rect b="b" l="l" r="r" t="t"/>
              <a:pathLst>
                <a:path extrusionOk="0" h="596" w="596">
                  <a:moveTo>
                    <a:pt x="298" y="0"/>
                  </a:moveTo>
                  <a:cubicBezTo>
                    <a:pt x="143" y="0"/>
                    <a:pt x="0" y="131"/>
                    <a:pt x="0" y="298"/>
                  </a:cubicBezTo>
                  <a:cubicBezTo>
                    <a:pt x="0" y="465"/>
                    <a:pt x="143" y="596"/>
                    <a:pt x="298" y="596"/>
                  </a:cubicBezTo>
                  <a:cubicBezTo>
                    <a:pt x="464" y="596"/>
                    <a:pt x="595" y="465"/>
                    <a:pt x="595" y="298"/>
                  </a:cubicBezTo>
                  <a:cubicBezTo>
                    <a:pt x="595" y="143"/>
                    <a:pt x="464" y="12"/>
                    <a:pt x="298" y="0"/>
                  </a:cubicBezTo>
                  <a:close/>
                </a:path>
              </a:pathLst>
            </a:custGeom>
            <a:solidFill>
              <a:srgbClr val="FECB5E">
                <a:alpha val="73850"/>
              </a:srgbClr>
            </a:solidFill>
            <a:ln>
              <a:noFill/>
            </a:ln>
          </p:spPr>
          <p:txBody>
            <a:bodyPr anchorCtr="0" anchor="ctr" bIns="232200" lIns="232200" spcFirstLastPara="1" rIns="232200" wrap="square" tIns="232200">
              <a:noAutofit/>
            </a:bodyPr>
            <a:lstStyle/>
            <a:p>
              <a:pPr indent="0" lvl="0" marL="0" rtl="0" algn="l">
                <a:spcBef>
                  <a:spcPts val="0"/>
                </a:spcBef>
                <a:spcAft>
                  <a:spcPts val="0"/>
                </a:spcAft>
                <a:buNone/>
              </a:pPr>
              <a:r>
                <a:t/>
              </a:r>
              <a:endParaRPr/>
            </a:p>
          </p:txBody>
        </p:sp>
        <p:sp>
          <p:nvSpPr>
            <p:cNvPr id="364" name="Google Shape;364;p30"/>
            <p:cNvSpPr/>
            <p:nvPr/>
          </p:nvSpPr>
          <p:spPr>
            <a:xfrm>
              <a:off x="7851502" y="2194365"/>
              <a:ext cx="19017" cy="19017"/>
            </a:xfrm>
            <a:custGeom>
              <a:rect b="b" l="l" r="r" t="t"/>
              <a:pathLst>
                <a:path extrusionOk="0" h="597" w="597">
                  <a:moveTo>
                    <a:pt x="299" y="1"/>
                  </a:moveTo>
                  <a:cubicBezTo>
                    <a:pt x="132" y="1"/>
                    <a:pt x="1" y="132"/>
                    <a:pt x="1" y="298"/>
                  </a:cubicBezTo>
                  <a:cubicBezTo>
                    <a:pt x="1" y="453"/>
                    <a:pt x="132" y="596"/>
                    <a:pt x="299" y="596"/>
                  </a:cubicBezTo>
                  <a:cubicBezTo>
                    <a:pt x="465" y="596"/>
                    <a:pt x="596" y="453"/>
                    <a:pt x="596" y="298"/>
                  </a:cubicBezTo>
                  <a:cubicBezTo>
                    <a:pt x="596" y="132"/>
                    <a:pt x="465" y="13"/>
                    <a:pt x="299" y="1"/>
                  </a:cubicBezTo>
                  <a:close/>
                </a:path>
              </a:pathLst>
            </a:custGeom>
            <a:solidFill>
              <a:srgbClr val="FECB5E">
                <a:alpha val="73850"/>
              </a:srgbClr>
            </a:solidFill>
            <a:ln>
              <a:noFill/>
            </a:ln>
          </p:spPr>
          <p:txBody>
            <a:bodyPr anchorCtr="0" anchor="ctr" bIns="232200" lIns="232200" spcFirstLastPara="1" rIns="232200" wrap="square" tIns="232200">
              <a:noAutofit/>
            </a:bodyPr>
            <a:lstStyle/>
            <a:p>
              <a:pPr indent="0" lvl="0" marL="0" rtl="0" algn="l">
                <a:spcBef>
                  <a:spcPts val="0"/>
                </a:spcBef>
                <a:spcAft>
                  <a:spcPts val="0"/>
                </a:spcAft>
                <a:buNone/>
              </a:pPr>
              <a:r>
                <a:t/>
              </a:r>
              <a:endParaRPr/>
            </a:p>
          </p:txBody>
        </p:sp>
      </p:grpSp>
      <p:sp>
        <p:nvSpPr>
          <p:cNvPr id="365" name="Google Shape;365;p30"/>
          <p:cNvSpPr txBox="1"/>
          <p:nvPr/>
        </p:nvSpPr>
        <p:spPr>
          <a:xfrm>
            <a:off x="1030731" y="6550905"/>
            <a:ext cx="1831500" cy="433500"/>
          </a:xfrm>
          <a:prstGeom prst="rect">
            <a:avLst/>
          </a:prstGeom>
          <a:noFill/>
          <a:ln>
            <a:noFill/>
          </a:ln>
        </p:spPr>
        <p:txBody>
          <a:bodyPr anchorCtr="0" anchor="t" bIns="232200" lIns="232200" spcFirstLastPara="1" rIns="232200" wrap="square" tIns="232200">
            <a:noAutofit/>
          </a:bodyPr>
          <a:lstStyle/>
          <a:p>
            <a:pPr indent="0" lvl="0" marL="0" rtl="0" algn="l">
              <a:spcBef>
                <a:spcPts val="0"/>
              </a:spcBef>
              <a:spcAft>
                <a:spcPts val="0"/>
              </a:spcAft>
              <a:buNone/>
            </a:pPr>
            <a:r>
              <a:rPr lang="en" sz="2800">
                <a:latin typeface="Times New Roman"/>
                <a:ea typeface="Times New Roman"/>
                <a:cs typeface="Times New Roman"/>
                <a:sym typeface="Times New Roman"/>
              </a:rPr>
              <a:t>Skin</a:t>
            </a:r>
            <a:endParaRPr sz="2800">
              <a:latin typeface="Times New Roman"/>
              <a:ea typeface="Times New Roman"/>
              <a:cs typeface="Times New Roman"/>
              <a:sym typeface="Times New Roman"/>
            </a:endParaRPr>
          </a:p>
        </p:txBody>
      </p:sp>
      <p:sp>
        <p:nvSpPr>
          <p:cNvPr id="366" name="Google Shape;366;p30"/>
          <p:cNvSpPr/>
          <p:nvPr/>
        </p:nvSpPr>
        <p:spPr>
          <a:xfrm>
            <a:off x="1494245" y="7976489"/>
            <a:ext cx="3328500" cy="699600"/>
          </a:xfrm>
          <a:prstGeom prst="roundRect">
            <a:avLst>
              <a:gd fmla="val 16667" name="adj"/>
            </a:avLst>
          </a:prstGeom>
          <a:noFill/>
          <a:ln cap="flat" cmpd="sng" w="9525">
            <a:solidFill>
              <a:srgbClr val="BF9000"/>
            </a:solidFill>
            <a:prstDash val="dash"/>
            <a:round/>
            <a:headEnd len="sm" w="sm" type="none"/>
            <a:tailEnd len="sm" w="sm" type="none"/>
          </a:ln>
        </p:spPr>
        <p:txBody>
          <a:bodyPr anchorCtr="0" anchor="ctr" bIns="232200" lIns="232200" spcFirstLastPara="1" rIns="232200" wrap="square" tIns="232200">
            <a:noAutofit/>
          </a:bodyPr>
          <a:lstStyle/>
          <a:p>
            <a:pPr indent="0" lvl="0" marL="0" rtl="0" algn="l">
              <a:spcBef>
                <a:spcPts val="0"/>
              </a:spcBef>
              <a:spcAft>
                <a:spcPts val="0"/>
              </a:spcAft>
              <a:buNone/>
            </a:pPr>
            <a:r>
              <a:t/>
            </a:r>
            <a:endParaRPr/>
          </a:p>
        </p:txBody>
      </p:sp>
      <p:cxnSp>
        <p:nvCxnSpPr>
          <p:cNvPr id="367" name="Google Shape;367;p30"/>
          <p:cNvCxnSpPr/>
          <p:nvPr/>
        </p:nvCxnSpPr>
        <p:spPr>
          <a:xfrm flipH="1" rot="-5400000">
            <a:off x="2674856" y="9079386"/>
            <a:ext cx="1100400" cy="537000"/>
          </a:xfrm>
          <a:prstGeom prst="curvedConnector3">
            <a:avLst>
              <a:gd fmla="val 50000" name="adj1"/>
            </a:avLst>
          </a:prstGeom>
          <a:noFill/>
          <a:ln cap="flat" cmpd="sng" w="9525">
            <a:solidFill>
              <a:srgbClr val="BF9000"/>
            </a:solidFill>
            <a:prstDash val="solid"/>
            <a:round/>
            <a:headEnd len="med" w="med" type="none"/>
            <a:tailEnd len="med" w="med" type="triangle"/>
          </a:ln>
        </p:spPr>
      </p:cxnSp>
      <p:sp>
        <p:nvSpPr>
          <p:cNvPr id="368" name="Google Shape;368;p30"/>
          <p:cNvSpPr/>
          <p:nvPr/>
        </p:nvSpPr>
        <p:spPr>
          <a:xfrm>
            <a:off x="1485928" y="9996871"/>
            <a:ext cx="3728400" cy="699600"/>
          </a:xfrm>
          <a:prstGeom prst="roundRect">
            <a:avLst>
              <a:gd fmla="val 16667" name="adj"/>
            </a:avLst>
          </a:prstGeom>
          <a:noFill/>
          <a:ln cap="flat" cmpd="sng" w="9525">
            <a:solidFill>
              <a:srgbClr val="BF9000"/>
            </a:solidFill>
            <a:prstDash val="dash"/>
            <a:round/>
            <a:headEnd len="sm" w="sm" type="none"/>
            <a:tailEnd len="sm" w="sm" type="none"/>
          </a:ln>
        </p:spPr>
        <p:txBody>
          <a:bodyPr anchorCtr="0" anchor="ctr" bIns="232200" lIns="232200" spcFirstLastPara="1" rIns="232200" wrap="square" tIns="232200">
            <a:noAutofit/>
          </a:bodyPr>
          <a:lstStyle/>
          <a:p>
            <a:pPr indent="0" lvl="0" marL="0" rtl="0" algn="l">
              <a:spcBef>
                <a:spcPts val="0"/>
              </a:spcBef>
              <a:spcAft>
                <a:spcPts val="0"/>
              </a:spcAft>
              <a:buNone/>
            </a:pPr>
            <a:r>
              <a:t/>
            </a:r>
            <a:endParaRPr/>
          </a:p>
        </p:txBody>
      </p:sp>
      <p:sp>
        <p:nvSpPr>
          <p:cNvPr id="369" name="Google Shape;369;p30"/>
          <p:cNvSpPr txBox="1"/>
          <p:nvPr/>
        </p:nvSpPr>
        <p:spPr>
          <a:xfrm>
            <a:off x="1418125" y="9890816"/>
            <a:ext cx="4334700" cy="745200"/>
          </a:xfrm>
          <a:prstGeom prst="rect">
            <a:avLst/>
          </a:prstGeom>
          <a:noFill/>
          <a:ln>
            <a:noFill/>
          </a:ln>
        </p:spPr>
        <p:txBody>
          <a:bodyPr anchorCtr="0" anchor="t" bIns="232200" lIns="232200" spcFirstLastPara="1" rIns="232200" wrap="square" tIns="232200">
            <a:noAutofit/>
          </a:bodyPr>
          <a:lstStyle/>
          <a:p>
            <a:pPr indent="0" lvl="0" marL="0" rtl="0" algn="l">
              <a:spcBef>
                <a:spcPts val="0"/>
              </a:spcBef>
              <a:spcAft>
                <a:spcPts val="0"/>
              </a:spcAft>
              <a:buNone/>
            </a:pPr>
            <a:r>
              <a:rPr lang="en" sz="2800">
                <a:latin typeface="Times New Roman"/>
                <a:ea typeface="Times New Roman"/>
                <a:cs typeface="Times New Roman"/>
                <a:sym typeface="Times New Roman"/>
              </a:rPr>
              <a:t>Cholecalciferol (Vit D</a:t>
            </a:r>
            <a:r>
              <a:rPr baseline="-25000" lang="en" sz="2800">
                <a:latin typeface="Times New Roman"/>
                <a:ea typeface="Times New Roman"/>
                <a:cs typeface="Times New Roman"/>
                <a:sym typeface="Times New Roman"/>
              </a:rPr>
              <a:t>3</a:t>
            </a:r>
            <a:r>
              <a:rPr lang="en" sz="2800">
                <a:latin typeface="Times New Roman"/>
                <a:ea typeface="Times New Roman"/>
                <a:cs typeface="Times New Roman"/>
                <a:sym typeface="Times New Roman"/>
              </a:rPr>
              <a:t>)</a:t>
            </a:r>
            <a:endParaRPr sz="2800">
              <a:latin typeface="Times New Roman"/>
              <a:ea typeface="Times New Roman"/>
              <a:cs typeface="Times New Roman"/>
              <a:sym typeface="Times New Roman"/>
            </a:endParaRPr>
          </a:p>
        </p:txBody>
      </p:sp>
      <p:grpSp>
        <p:nvGrpSpPr>
          <p:cNvPr id="370" name="Google Shape;370;p30"/>
          <p:cNvGrpSpPr/>
          <p:nvPr/>
        </p:nvGrpSpPr>
        <p:grpSpPr>
          <a:xfrm>
            <a:off x="6596317" y="9685326"/>
            <a:ext cx="1171148" cy="1023987"/>
            <a:chOff x="2285363" y="2234100"/>
            <a:chExt cx="430000" cy="321150"/>
          </a:xfrm>
        </p:grpSpPr>
        <p:sp>
          <p:nvSpPr>
            <p:cNvPr id="371" name="Google Shape;371;p30"/>
            <p:cNvSpPr/>
            <p:nvPr/>
          </p:nvSpPr>
          <p:spPr>
            <a:xfrm>
              <a:off x="2473113" y="2458900"/>
              <a:ext cx="43375" cy="96350"/>
            </a:xfrm>
            <a:custGeom>
              <a:rect b="b" l="l" r="r" t="t"/>
              <a:pathLst>
                <a:path extrusionOk="0" h="3854" w="1735">
                  <a:moveTo>
                    <a:pt x="1627" y="0"/>
                  </a:moveTo>
                  <a:cubicBezTo>
                    <a:pt x="1477" y="174"/>
                    <a:pt x="1275" y="295"/>
                    <a:pt x="1050" y="342"/>
                  </a:cubicBezTo>
                  <a:lnTo>
                    <a:pt x="329" y="492"/>
                  </a:lnTo>
                  <a:cubicBezTo>
                    <a:pt x="399" y="1096"/>
                    <a:pt x="427" y="2141"/>
                    <a:pt x="118" y="2910"/>
                  </a:cubicBezTo>
                  <a:cubicBezTo>
                    <a:pt x="1" y="3195"/>
                    <a:pt x="85" y="3519"/>
                    <a:pt x="329" y="3706"/>
                  </a:cubicBezTo>
                  <a:lnTo>
                    <a:pt x="343" y="3715"/>
                  </a:lnTo>
                  <a:cubicBezTo>
                    <a:pt x="466" y="3809"/>
                    <a:pt x="610" y="3853"/>
                    <a:pt x="751" y="3853"/>
                  </a:cubicBezTo>
                  <a:cubicBezTo>
                    <a:pt x="1010" y="3853"/>
                    <a:pt x="1263" y="3703"/>
                    <a:pt x="1369" y="3439"/>
                  </a:cubicBezTo>
                  <a:cubicBezTo>
                    <a:pt x="1589" y="2891"/>
                    <a:pt x="1711" y="2230"/>
                    <a:pt x="1725" y="1462"/>
                  </a:cubicBezTo>
                  <a:cubicBezTo>
                    <a:pt x="1734" y="975"/>
                    <a:pt x="1702" y="483"/>
                    <a:pt x="1627" y="0"/>
                  </a:cubicBezTo>
                  <a:close/>
                </a:path>
              </a:pathLst>
            </a:custGeom>
            <a:solidFill>
              <a:srgbClr val="FECB5E">
                <a:alpha val="85100"/>
              </a:srgbClr>
            </a:solidFill>
            <a:ln>
              <a:noFill/>
            </a:ln>
          </p:spPr>
          <p:txBody>
            <a:bodyPr anchorCtr="0" anchor="ctr" bIns="232200" lIns="232200" spcFirstLastPara="1" rIns="232200" wrap="square" tIns="232200">
              <a:noAutofit/>
            </a:bodyPr>
            <a:lstStyle/>
            <a:p>
              <a:pPr indent="0" lvl="0" marL="0" rtl="0" algn="l">
                <a:spcBef>
                  <a:spcPts val="0"/>
                </a:spcBef>
                <a:spcAft>
                  <a:spcPts val="0"/>
                </a:spcAft>
                <a:buNone/>
              </a:pPr>
              <a:r>
                <a:t/>
              </a:r>
              <a:endParaRPr/>
            </a:p>
          </p:txBody>
        </p:sp>
        <p:sp>
          <p:nvSpPr>
            <p:cNvPr id="372" name="Google Shape;372;p30"/>
            <p:cNvSpPr/>
            <p:nvPr/>
          </p:nvSpPr>
          <p:spPr>
            <a:xfrm>
              <a:off x="2481313" y="2458900"/>
              <a:ext cx="34750" cy="34100"/>
            </a:xfrm>
            <a:custGeom>
              <a:rect b="b" l="l" r="r" t="t"/>
              <a:pathLst>
                <a:path extrusionOk="0" h="1364" w="1390">
                  <a:moveTo>
                    <a:pt x="1299" y="0"/>
                  </a:moveTo>
                  <a:cubicBezTo>
                    <a:pt x="1153" y="178"/>
                    <a:pt x="947" y="300"/>
                    <a:pt x="722" y="342"/>
                  </a:cubicBezTo>
                  <a:lnTo>
                    <a:pt x="1" y="492"/>
                  </a:lnTo>
                  <a:cubicBezTo>
                    <a:pt x="34" y="783"/>
                    <a:pt x="48" y="1073"/>
                    <a:pt x="43" y="1364"/>
                  </a:cubicBezTo>
                  <a:lnTo>
                    <a:pt x="722" y="1228"/>
                  </a:lnTo>
                  <a:cubicBezTo>
                    <a:pt x="957" y="1176"/>
                    <a:pt x="1247" y="1017"/>
                    <a:pt x="1383" y="843"/>
                  </a:cubicBezTo>
                  <a:cubicBezTo>
                    <a:pt x="1384" y="848"/>
                    <a:pt x="1384" y="850"/>
                    <a:pt x="1384" y="850"/>
                  </a:cubicBezTo>
                  <a:cubicBezTo>
                    <a:pt x="1389" y="850"/>
                    <a:pt x="1316" y="120"/>
                    <a:pt x="1299" y="0"/>
                  </a:cubicBezTo>
                  <a:close/>
                </a:path>
              </a:pathLst>
            </a:custGeom>
            <a:solidFill>
              <a:srgbClr val="E3B013"/>
            </a:solidFill>
            <a:ln>
              <a:noFill/>
            </a:ln>
          </p:spPr>
          <p:txBody>
            <a:bodyPr anchorCtr="0" anchor="ctr" bIns="232200" lIns="232200" spcFirstLastPara="1" rIns="232200" wrap="square" tIns="232200">
              <a:noAutofit/>
            </a:bodyPr>
            <a:lstStyle/>
            <a:p>
              <a:pPr indent="0" lvl="0" marL="0" rtl="0" algn="l">
                <a:spcBef>
                  <a:spcPts val="0"/>
                </a:spcBef>
                <a:spcAft>
                  <a:spcPts val="0"/>
                </a:spcAft>
                <a:buNone/>
              </a:pPr>
              <a:r>
                <a:t/>
              </a:r>
              <a:endParaRPr/>
            </a:p>
          </p:txBody>
        </p:sp>
        <p:sp>
          <p:nvSpPr>
            <p:cNvPr id="373" name="Google Shape;373;p30"/>
            <p:cNvSpPr/>
            <p:nvPr/>
          </p:nvSpPr>
          <p:spPr>
            <a:xfrm>
              <a:off x="2460238" y="2234100"/>
              <a:ext cx="45600" cy="62825"/>
            </a:xfrm>
            <a:custGeom>
              <a:rect b="b" l="l" r="r" t="t"/>
              <a:pathLst>
                <a:path extrusionOk="0" h="2513" w="1824">
                  <a:moveTo>
                    <a:pt x="744" y="0"/>
                  </a:moveTo>
                  <a:cubicBezTo>
                    <a:pt x="697" y="0"/>
                    <a:pt x="648" y="5"/>
                    <a:pt x="600" y="16"/>
                  </a:cubicBezTo>
                  <a:cubicBezTo>
                    <a:pt x="230" y="91"/>
                    <a:pt x="1" y="452"/>
                    <a:pt x="76" y="822"/>
                  </a:cubicBezTo>
                  <a:lnTo>
                    <a:pt x="427" y="2466"/>
                  </a:lnTo>
                  <a:lnTo>
                    <a:pt x="1551" y="2466"/>
                  </a:lnTo>
                  <a:cubicBezTo>
                    <a:pt x="1645" y="2466"/>
                    <a:pt x="1739" y="2480"/>
                    <a:pt x="1823" y="2513"/>
                  </a:cubicBezTo>
                  <a:lnTo>
                    <a:pt x="1406" y="536"/>
                  </a:lnTo>
                  <a:lnTo>
                    <a:pt x="1401" y="536"/>
                  </a:lnTo>
                  <a:cubicBezTo>
                    <a:pt x="1336" y="219"/>
                    <a:pt x="1056" y="0"/>
                    <a:pt x="744" y="0"/>
                  </a:cubicBezTo>
                  <a:close/>
                </a:path>
              </a:pathLst>
            </a:custGeom>
            <a:solidFill>
              <a:srgbClr val="FECB5E">
                <a:alpha val="85100"/>
              </a:srgbClr>
            </a:solidFill>
            <a:ln>
              <a:noFill/>
            </a:ln>
          </p:spPr>
          <p:txBody>
            <a:bodyPr anchorCtr="0" anchor="ctr" bIns="232200" lIns="232200" spcFirstLastPara="1" rIns="232200" wrap="square" tIns="232200">
              <a:noAutofit/>
            </a:bodyPr>
            <a:lstStyle/>
            <a:p>
              <a:pPr indent="0" lvl="0" marL="0" rtl="0" algn="l">
                <a:spcBef>
                  <a:spcPts val="0"/>
                </a:spcBef>
                <a:spcAft>
                  <a:spcPts val="0"/>
                </a:spcAft>
                <a:buNone/>
              </a:pPr>
              <a:r>
                <a:t/>
              </a:r>
              <a:endParaRPr/>
            </a:p>
          </p:txBody>
        </p:sp>
        <p:sp>
          <p:nvSpPr>
            <p:cNvPr id="374" name="Google Shape;374;p30"/>
            <p:cNvSpPr/>
            <p:nvPr/>
          </p:nvSpPr>
          <p:spPr>
            <a:xfrm>
              <a:off x="2466213" y="2273000"/>
              <a:ext cx="39725" cy="23825"/>
            </a:xfrm>
            <a:custGeom>
              <a:rect b="b" l="l" r="r" t="t"/>
              <a:pathLst>
                <a:path extrusionOk="0" h="953" w="1589">
                  <a:moveTo>
                    <a:pt x="1135" y="1"/>
                  </a:moveTo>
                  <a:cubicBezTo>
                    <a:pt x="1110" y="1"/>
                    <a:pt x="1086" y="1"/>
                    <a:pt x="1064" y="1"/>
                  </a:cubicBezTo>
                  <a:lnTo>
                    <a:pt x="1" y="1"/>
                  </a:lnTo>
                  <a:lnTo>
                    <a:pt x="193" y="910"/>
                  </a:lnTo>
                  <a:lnTo>
                    <a:pt x="1317" y="910"/>
                  </a:lnTo>
                  <a:cubicBezTo>
                    <a:pt x="1411" y="910"/>
                    <a:pt x="1500" y="924"/>
                    <a:pt x="1589" y="952"/>
                  </a:cubicBezTo>
                  <a:lnTo>
                    <a:pt x="1387" y="29"/>
                  </a:lnTo>
                  <a:cubicBezTo>
                    <a:pt x="1322" y="4"/>
                    <a:pt x="1222" y="1"/>
                    <a:pt x="1135" y="1"/>
                  </a:cubicBezTo>
                  <a:close/>
                </a:path>
              </a:pathLst>
            </a:custGeom>
            <a:solidFill>
              <a:srgbClr val="E3B013"/>
            </a:solidFill>
            <a:ln>
              <a:noFill/>
            </a:ln>
          </p:spPr>
          <p:txBody>
            <a:bodyPr anchorCtr="0" anchor="ctr" bIns="232200" lIns="232200" spcFirstLastPara="1" rIns="232200" wrap="square" tIns="232200">
              <a:noAutofit/>
            </a:bodyPr>
            <a:lstStyle/>
            <a:p>
              <a:pPr indent="0" lvl="0" marL="0" rtl="0" algn="l">
                <a:spcBef>
                  <a:spcPts val="0"/>
                </a:spcBef>
                <a:spcAft>
                  <a:spcPts val="0"/>
                </a:spcAft>
                <a:buNone/>
              </a:pPr>
              <a:r>
                <a:t/>
              </a:r>
              <a:endParaRPr/>
            </a:p>
          </p:txBody>
        </p:sp>
        <p:sp>
          <p:nvSpPr>
            <p:cNvPr id="375" name="Google Shape;375;p30"/>
            <p:cNvSpPr/>
            <p:nvPr/>
          </p:nvSpPr>
          <p:spPr>
            <a:xfrm>
              <a:off x="2574663" y="2235625"/>
              <a:ext cx="45600" cy="62025"/>
            </a:xfrm>
            <a:custGeom>
              <a:rect b="b" l="l" r="r" t="t"/>
              <a:pathLst>
                <a:path extrusionOk="0" h="2481" w="1824">
                  <a:moveTo>
                    <a:pt x="1076" y="0"/>
                  </a:moveTo>
                  <a:cubicBezTo>
                    <a:pt x="759" y="0"/>
                    <a:pt x="474" y="224"/>
                    <a:pt x="413" y="550"/>
                  </a:cubicBezTo>
                  <a:lnTo>
                    <a:pt x="1" y="2480"/>
                  </a:lnTo>
                  <a:lnTo>
                    <a:pt x="1388" y="2480"/>
                  </a:lnTo>
                  <a:lnTo>
                    <a:pt x="1739" y="836"/>
                  </a:lnTo>
                  <a:cubicBezTo>
                    <a:pt x="1823" y="466"/>
                    <a:pt x="1589" y="95"/>
                    <a:pt x="1219" y="16"/>
                  </a:cubicBezTo>
                  <a:cubicBezTo>
                    <a:pt x="1171" y="5"/>
                    <a:pt x="1123" y="0"/>
                    <a:pt x="1076" y="0"/>
                  </a:cubicBezTo>
                  <a:close/>
                </a:path>
              </a:pathLst>
            </a:custGeom>
            <a:solidFill>
              <a:srgbClr val="E3B013"/>
            </a:solidFill>
            <a:ln>
              <a:noFill/>
            </a:ln>
          </p:spPr>
          <p:txBody>
            <a:bodyPr anchorCtr="0" anchor="ctr" bIns="232200" lIns="232200" spcFirstLastPara="1" rIns="232200" wrap="square" tIns="232200">
              <a:noAutofit/>
            </a:bodyPr>
            <a:lstStyle/>
            <a:p>
              <a:pPr indent="0" lvl="0" marL="0" rtl="0" algn="l">
                <a:spcBef>
                  <a:spcPts val="0"/>
                </a:spcBef>
                <a:spcAft>
                  <a:spcPts val="0"/>
                </a:spcAft>
                <a:buNone/>
              </a:pPr>
              <a:r>
                <a:t/>
              </a:r>
              <a:endParaRPr/>
            </a:p>
          </p:txBody>
        </p:sp>
        <p:sp>
          <p:nvSpPr>
            <p:cNvPr id="376" name="Google Shape;376;p30"/>
            <p:cNvSpPr/>
            <p:nvPr/>
          </p:nvSpPr>
          <p:spPr>
            <a:xfrm>
              <a:off x="2574663" y="2273950"/>
              <a:ext cx="39750" cy="23800"/>
            </a:xfrm>
            <a:custGeom>
              <a:rect b="b" l="l" r="r" t="t"/>
              <a:pathLst>
                <a:path extrusionOk="0" h="952" w="1590">
                  <a:moveTo>
                    <a:pt x="207" y="1"/>
                  </a:moveTo>
                  <a:lnTo>
                    <a:pt x="1" y="952"/>
                  </a:lnTo>
                  <a:lnTo>
                    <a:pt x="1388" y="952"/>
                  </a:lnTo>
                  <a:lnTo>
                    <a:pt x="1589" y="1"/>
                  </a:lnTo>
                  <a:close/>
                </a:path>
              </a:pathLst>
            </a:custGeom>
            <a:solidFill>
              <a:srgbClr val="BF9000"/>
            </a:solidFill>
            <a:ln>
              <a:noFill/>
            </a:ln>
          </p:spPr>
          <p:txBody>
            <a:bodyPr anchorCtr="0" anchor="ctr" bIns="232200" lIns="232200" spcFirstLastPara="1" rIns="232200" wrap="square" tIns="232200">
              <a:noAutofit/>
            </a:bodyPr>
            <a:lstStyle/>
            <a:p>
              <a:pPr indent="0" lvl="0" marL="0" rtl="0" algn="l">
                <a:spcBef>
                  <a:spcPts val="0"/>
                </a:spcBef>
                <a:spcAft>
                  <a:spcPts val="0"/>
                </a:spcAft>
                <a:buNone/>
              </a:pPr>
              <a:r>
                <a:t/>
              </a:r>
              <a:endParaRPr/>
            </a:p>
          </p:txBody>
        </p:sp>
        <p:sp>
          <p:nvSpPr>
            <p:cNvPr id="377" name="Google Shape;377;p30"/>
            <p:cNvSpPr/>
            <p:nvPr/>
          </p:nvSpPr>
          <p:spPr>
            <a:xfrm>
              <a:off x="2285363" y="2295750"/>
              <a:ext cx="234050" cy="205725"/>
            </a:xfrm>
            <a:custGeom>
              <a:rect b="b" l="l" r="r" t="t"/>
              <a:pathLst>
                <a:path extrusionOk="0" h="8229" w="9362">
                  <a:moveTo>
                    <a:pt x="3383" y="0"/>
                  </a:moveTo>
                  <a:cubicBezTo>
                    <a:pt x="1514" y="0"/>
                    <a:pt x="1" y="1518"/>
                    <a:pt x="1" y="3383"/>
                  </a:cubicBezTo>
                  <a:lnTo>
                    <a:pt x="1" y="6545"/>
                  </a:lnTo>
                  <a:cubicBezTo>
                    <a:pt x="1" y="7492"/>
                    <a:pt x="771" y="8228"/>
                    <a:pt x="1678" y="8228"/>
                  </a:cubicBezTo>
                  <a:cubicBezTo>
                    <a:pt x="1789" y="8228"/>
                    <a:pt x="1902" y="8217"/>
                    <a:pt x="2015" y="8194"/>
                  </a:cubicBezTo>
                  <a:lnTo>
                    <a:pt x="8560" y="6873"/>
                  </a:lnTo>
                  <a:cubicBezTo>
                    <a:pt x="9024" y="6779"/>
                    <a:pt x="9362" y="6367"/>
                    <a:pt x="9362" y="5894"/>
                  </a:cubicBezTo>
                  <a:lnTo>
                    <a:pt x="9362" y="815"/>
                  </a:lnTo>
                  <a:cubicBezTo>
                    <a:pt x="9362" y="366"/>
                    <a:pt x="8996" y="0"/>
                    <a:pt x="8546" y="0"/>
                  </a:cubicBezTo>
                  <a:close/>
                </a:path>
              </a:pathLst>
            </a:custGeom>
            <a:solidFill>
              <a:srgbClr val="FFCE4F"/>
            </a:solidFill>
            <a:ln>
              <a:noFill/>
            </a:ln>
          </p:spPr>
          <p:txBody>
            <a:bodyPr anchorCtr="0" anchor="ctr" bIns="232200" lIns="232200" spcFirstLastPara="1" rIns="232200" wrap="square" tIns="232200">
              <a:noAutofit/>
            </a:bodyPr>
            <a:lstStyle/>
            <a:p>
              <a:pPr indent="0" lvl="0" marL="0" rtl="0" algn="l">
                <a:spcBef>
                  <a:spcPts val="0"/>
                </a:spcBef>
                <a:spcAft>
                  <a:spcPts val="0"/>
                </a:spcAft>
                <a:buNone/>
              </a:pPr>
              <a:r>
                <a:t/>
              </a:r>
              <a:endParaRPr/>
            </a:p>
          </p:txBody>
        </p:sp>
        <p:sp>
          <p:nvSpPr>
            <p:cNvPr id="378" name="Google Shape;378;p30"/>
            <p:cNvSpPr/>
            <p:nvPr/>
          </p:nvSpPr>
          <p:spPr>
            <a:xfrm>
              <a:off x="2292038" y="2295750"/>
              <a:ext cx="227500" cy="205700"/>
            </a:xfrm>
            <a:custGeom>
              <a:rect b="b" l="l" r="r" t="t"/>
              <a:pathLst>
                <a:path extrusionOk="0" h="8228" w="9100">
                  <a:moveTo>
                    <a:pt x="7614" y="0"/>
                  </a:moveTo>
                  <a:cubicBezTo>
                    <a:pt x="7614" y="14"/>
                    <a:pt x="7619" y="33"/>
                    <a:pt x="7619" y="47"/>
                  </a:cubicBezTo>
                  <a:lnTo>
                    <a:pt x="7619" y="5125"/>
                  </a:lnTo>
                  <a:cubicBezTo>
                    <a:pt x="7619" y="5599"/>
                    <a:pt x="7286" y="6006"/>
                    <a:pt x="6818" y="6105"/>
                  </a:cubicBezTo>
                  <a:lnTo>
                    <a:pt x="1631" y="7154"/>
                  </a:lnTo>
                  <a:lnTo>
                    <a:pt x="615" y="7355"/>
                  </a:lnTo>
                  <a:lnTo>
                    <a:pt x="268" y="7426"/>
                  </a:lnTo>
                  <a:cubicBezTo>
                    <a:pt x="179" y="7444"/>
                    <a:pt x="90" y="7454"/>
                    <a:pt x="1" y="7458"/>
                  </a:cubicBezTo>
                  <a:cubicBezTo>
                    <a:pt x="314" y="7944"/>
                    <a:pt x="851" y="8227"/>
                    <a:pt x="1415" y="8227"/>
                  </a:cubicBezTo>
                  <a:cubicBezTo>
                    <a:pt x="1526" y="8227"/>
                    <a:pt x="1637" y="8216"/>
                    <a:pt x="1748" y="8194"/>
                  </a:cubicBezTo>
                  <a:lnTo>
                    <a:pt x="2090" y="8124"/>
                  </a:lnTo>
                  <a:lnTo>
                    <a:pt x="3107" y="7922"/>
                  </a:lnTo>
                  <a:lnTo>
                    <a:pt x="8298" y="6873"/>
                  </a:lnTo>
                  <a:cubicBezTo>
                    <a:pt x="8762" y="6779"/>
                    <a:pt x="9099" y="6367"/>
                    <a:pt x="9095" y="5894"/>
                  </a:cubicBezTo>
                  <a:lnTo>
                    <a:pt x="9095" y="815"/>
                  </a:lnTo>
                  <a:cubicBezTo>
                    <a:pt x="9095" y="366"/>
                    <a:pt x="8729" y="0"/>
                    <a:pt x="8279" y="0"/>
                  </a:cubicBezTo>
                  <a:close/>
                </a:path>
              </a:pathLst>
            </a:custGeom>
            <a:solidFill>
              <a:srgbClr val="BF9000"/>
            </a:solidFill>
            <a:ln>
              <a:noFill/>
            </a:ln>
          </p:spPr>
          <p:txBody>
            <a:bodyPr anchorCtr="0" anchor="ctr" bIns="232200" lIns="232200" spcFirstLastPara="1" rIns="232200" wrap="square" tIns="232200">
              <a:noAutofit/>
            </a:bodyPr>
            <a:lstStyle/>
            <a:p>
              <a:pPr indent="0" lvl="0" marL="0" rtl="0" algn="l">
                <a:spcBef>
                  <a:spcPts val="0"/>
                </a:spcBef>
                <a:spcAft>
                  <a:spcPts val="0"/>
                </a:spcAft>
                <a:buNone/>
              </a:pPr>
              <a:r>
                <a:t/>
              </a:r>
              <a:endParaRPr/>
            </a:p>
          </p:txBody>
        </p:sp>
        <p:sp>
          <p:nvSpPr>
            <p:cNvPr id="379" name="Google Shape;379;p30"/>
            <p:cNvSpPr/>
            <p:nvPr/>
          </p:nvSpPr>
          <p:spPr>
            <a:xfrm>
              <a:off x="2544813" y="2295750"/>
              <a:ext cx="164800" cy="138850"/>
            </a:xfrm>
            <a:custGeom>
              <a:rect b="b" l="l" r="r" t="t"/>
              <a:pathLst>
                <a:path extrusionOk="0" h="5554" w="6592">
                  <a:moveTo>
                    <a:pt x="5009" y="0"/>
                  </a:moveTo>
                  <a:cubicBezTo>
                    <a:pt x="5006" y="0"/>
                    <a:pt x="5002" y="0"/>
                    <a:pt x="4999" y="0"/>
                  </a:cubicBezTo>
                  <a:lnTo>
                    <a:pt x="4793" y="0"/>
                  </a:lnTo>
                  <a:lnTo>
                    <a:pt x="1490" y="5"/>
                  </a:lnTo>
                  <a:cubicBezTo>
                    <a:pt x="665" y="5"/>
                    <a:pt x="0" y="670"/>
                    <a:pt x="0" y="1490"/>
                  </a:cubicBezTo>
                  <a:lnTo>
                    <a:pt x="0" y="4802"/>
                  </a:lnTo>
                  <a:cubicBezTo>
                    <a:pt x="0" y="5241"/>
                    <a:pt x="358" y="5554"/>
                    <a:pt x="749" y="5554"/>
                  </a:cubicBezTo>
                  <a:cubicBezTo>
                    <a:pt x="876" y="5554"/>
                    <a:pt x="1006" y="5521"/>
                    <a:pt x="1129" y="5449"/>
                  </a:cubicBezTo>
                  <a:lnTo>
                    <a:pt x="5744" y="2727"/>
                  </a:lnTo>
                  <a:cubicBezTo>
                    <a:pt x="6315" y="2394"/>
                    <a:pt x="6592" y="1719"/>
                    <a:pt x="6419" y="1078"/>
                  </a:cubicBezTo>
                  <a:cubicBezTo>
                    <a:pt x="6246" y="444"/>
                    <a:pt x="5670" y="0"/>
                    <a:pt x="5009" y="0"/>
                  </a:cubicBezTo>
                  <a:close/>
                </a:path>
              </a:pathLst>
            </a:custGeom>
            <a:solidFill>
              <a:srgbClr val="FFCE4F"/>
            </a:solidFill>
            <a:ln>
              <a:noFill/>
            </a:ln>
          </p:spPr>
          <p:txBody>
            <a:bodyPr anchorCtr="0" anchor="ctr" bIns="232200" lIns="232200" spcFirstLastPara="1" rIns="232200" wrap="square" tIns="232200">
              <a:noAutofit/>
            </a:bodyPr>
            <a:lstStyle/>
            <a:p>
              <a:pPr indent="0" lvl="0" marL="0" rtl="0" algn="l">
                <a:spcBef>
                  <a:spcPts val="0"/>
                </a:spcBef>
                <a:spcAft>
                  <a:spcPts val="0"/>
                </a:spcAft>
                <a:buNone/>
              </a:pPr>
              <a:r>
                <a:t/>
              </a:r>
              <a:endParaRPr/>
            </a:p>
          </p:txBody>
        </p:sp>
        <p:sp>
          <p:nvSpPr>
            <p:cNvPr id="380" name="Google Shape;380;p30"/>
            <p:cNvSpPr/>
            <p:nvPr/>
          </p:nvSpPr>
          <p:spPr>
            <a:xfrm>
              <a:off x="2544563" y="2297725"/>
              <a:ext cx="170800" cy="136825"/>
            </a:xfrm>
            <a:custGeom>
              <a:rect b="b" l="l" r="r" t="t"/>
              <a:pathLst>
                <a:path extrusionOk="0" h="5473" w="6832">
                  <a:moveTo>
                    <a:pt x="5487" y="1"/>
                  </a:moveTo>
                  <a:lnTo>
                    <a:pt x="5487" y="1"/>
                  </a:lnTo>
                  <a:cubicBezTo>
                    <a:pt x="5538" y="155"/>
                    <a:pt x="5562" y="315"/>
                    <a:pt x="5562" y="474"/>
                  </a:cubicBezTo>
                  <a:cubicBezTo>
                    <a:pt x="5562" y="994"/>
                    <a:pt x="5290" y="1476"/>
                    <a:pt x="4840" y="1739"/>
                  </a:cubicBezTo>
                  <a:lnTo>
                    <a:pt x="226" y="4456"/>
                  </a:lnTo>
                  <a:cubicBezTo>
                    <a:pt x="155" y="4498"/>
                    <a:pt x="80" y="4526"/>
                    <a:pt x="1" y="4545"/>
                  </a:cubicBezTo>
                  <a:lnTo>
                    <a:pt x="1" y="4723"/>
                  </a:lnTo>
                  <a:cubicBezTo>
                    <a:pt x="4" y="5162"/>
                    <a:pt x="364" y="5473"/>
                    <a:pt x="756" y="5473"/>
                  </a:cubicBezTo>
                  <a:cubicBezTo>
                    <a:pt x="882" y="5473"/>
                    <a:pt x="1012" y="5441"/>
                    <a:pt x="1135" y="5370"/>
                  </a:cubicBezTo>
                  <a:lnTo>
                    <a:pt x="5749" y="2648"/>
                  </a:lnTo>
                  <a:cubicBezTo>
                    <a:pt x="6831" y="2015"/>
                    <a:pt x="6672" y="408"/>
                    <a:pt x="5487" y="1"/>
                  </a:cubicBezTo>
                  <a:close/>
                </a:path>
              </a:pathLst>
            </a:custGeom>
            <a:solidFill>
              <a:srgbClr val="BF9000"/>
            </a:solidFill>
            <a:ln>
              <a:noFill/>
            </a:ln>
          </p:spPr>
          <p:txBody>
            <a:bodyPr anchorCtr="0" anchor="ctr" bIns="232200" lIns="232200" spcFirstLastPara="1" rIns="232200" wrap="square" tIns="232200">
              <a:noAutofit/>
            </a:bodyPr>
            <a:lstStyle/>
            <a:p>
              <a:pPr indent="0" lvl="0" marL="0" rtl="0" algn="l">
                <a:spcBef>
                  <a:spcPts val="0"/>
                </a:spcBef>
                <a:spcAft>
                  <a:spcPts val="0"/>
                </a:spcAft>
                <a:buNone/>
              </a:pPr>
              <a:r>
                <a:t/>
              </a:r>
              <a:endParaRPr/>
            </a:p>
          </p:txBody>
        </p:sp>
        <p:sp>
          <p:nvSpPr>
            <p:cNvPr id="381" name="Google Shape;381;p30"/>
            <p:cNvSpPr/>
            <p:nvPr/>
          </p:nvSpPr>
          <p:spPr>
            <a:xfrm>
              <a:off x="2511888" y="2300200"/>
              <a:ext cx="52375" cy="154975"/>
            </a:xfrm>
            <a:custGeom>
              <a:rect b="b" l="l" r="r" t="t"/>
              <a:pathLst>
                <a:path extrusionOk="0" h="6199" w="2095">
                  <a:moveTo>
                    <a:pt x="1" y="0"/>
                  </a:moveTo>
                  <a:cubicBezTo>
                    <a:pt x="193" y="155"/>
                    <a:pt x="305" y="389"/>
                    <a:pt x="305" y="637"/>
                  </a:cubicBezTo>
                  <a:lnTo>
                    <a:pt x="305" y="5716"/>
                  </a:lnTo>
                  <a:cubicBezTo>
                    <a:pt x="305" y="5884"/>
                    <a:pt x="263" y="6048"/>
                    <a:pt x="183" y="6198"/>
                  </a:cubicBezTo>
                  <a:cubicBezTo>
                    <a:pt x="619" y="5763"/>
                    <a:pt x="1134" y="5346"/>
                    <a:pt x="1861" y="5346"/>
                  </a:cubicBezTo>
                  <a:cubicBezTo>
                    <a:pt x="1537" y="5252"/>
                    <a:pt x="1312" y="4957"/>
                    <a:pt x="1317" y="4619"/>
                  </a:cubicBezTo>
                  <a:lnTo>
                    <a:pt x="1317" y="1307"/>
                  </a:lnTo>
                  <a:cubicBezTo>
                    <a:pt x="1317" y="764"/>
                    <a:pt x="1612" y="262"/>
                    <a:pt x="2095" y="0"/>
                  </a:cubicBezTo>
                  <a:close/>
                </a:path>
              </a:pathLst>
            </a:custGeom>
            <a:solidFill>
              <a:srgbClr val="FFF2CC"/>
            </a:solidFill>
            <a:ln>
              <a:noFill/>
            </a:ln>
          </p:spPr>
          <p:txBody>
            <a:bodyPr anchorCtr="0" anchor="ctr" bIns="232200" lIns="232200" spcFirstLastPara="1" rIns="232200" wrap="square" tIns="232200">
              <a:noAutofit/>
            </a:bodyPr>
            <a:lstStyle/>
            <a:p>
              <a:pPr indent="0" lvl="0" marL="0" rtl="0" algn="l">
                <a:spcBef>
                  <a:spcPts val="0"/>
                </a:spcBef>
                <a:spcAft>
                  <a:spcPts val="0"/>
                </a:spcAft>
                <a:buNone/>
              </a:pPr>
              <a:r>
                <a:t/>
              </a:r>
              <a:endParaRPr/>
            </a:p>
          </p:txBody>
        </p:sp>
      </p:grpSp>
      <p:cxnSp>
        <p:nvCxnSpPr>
          <p:cNvPr id="382" name="Google Shape;382;p30"/>
          <p:cNvCxnSpPr/>
          <p:nvPr/>
        </p:nvCxnSpPr>
        <p:spPr>
          <a:xfrm flipH="1" rot="10800000">
            <a:off x="5370082" y="10137581"/>
            <a:ext cx="1053600" cy="218100"/>
          </a:xfrm>
          <a:prstGeom prst="curvedConnector3">
            <a:avLst>
              <a:gd fmla="val 50000" name="adj1"/>
            </a:avLst>
          </a:prstGeom>
          <a:noFill/>
          <a:ln cap="flat" cmpd="sng" w="9525">
            <a:solidFill>
              <a:srgbClr val="BF9000"/>
            </a:solidFill>
            <a:prstDash val="solid"/>
            <a:round/>
            <a:headEnd len="med" w="med" type="none"/>
            <a:tailEnd len="med" w="med" type="triangle"/>
          </a:ln>
        </p:spPr>
      </p:cxnSp>
      <p:sp>
        <p:nvSpPr>
          <p:cNvPr id="383" name="Google Shape;383;p30"/>
          <p:cNvSpPr txBox="1"/>
          <p:nvPr/>
        </p:nvSpPr>
        <p:spPr>
          <a:xfrm>
            <a:off x="7669491" y="9675975"/>
            <a:ext cx="1311900" cy="415200"/>
          </a:xfrm>
          <a:prstGeom prst="rect">
            <a:avLst/>
          </a:prstGeom>
          <a:noFill/>
          <a:ln>
            <a:noFill/>
          </a:ln>
        </p:spPr>
        <p:txBody>
          <a:bodyPr anchorCtr="0" anchor="t" bIns="232200" lIns="232200" spcFirstLastPara="1" rIns="232200" wrap="square" tIns="232200">
            <a:noAutofit/>
          </a:bodyPr>
          <a:lstStyle/>
          <a:p>
            <a:pPr indent="0" lvl="0" marL="0" rtl="0" algn="l">
              <a:spcBef>
                <a:spcPts val="0"/>
              </a:spcBef>
              <a:spcAft>
                <a:spcPts val="0"/>
              </a:spcAft>
              <a:buNone/>
            </a:pPr>
            <a:r>
              <a:rPr lang="en" sz="2800">
                <a:latin typeface="Times New Roman"/>
                <a:ea typeface="Times New Roman"/>
                <a:cs typeface="Times New Roman"/>
                <a:sym typeface="Times New Roman"/>
              </a:rPr>
              <a:t>Liver</a:t>
            </a:r>
            <a:endParaRPr sz="2800">
              <a:latin typeface="Times New Roman"/>
              <a:ea typeface="Times New Roman"/>
              <a:cs typeface="Times New Roman"/>
              <a:sym typeface="Times New Roman"/>
            </a:endParaRPr>
          </a:p>
        </p:txBody>
      </p:sp>
      <p:sp>
        <p:nvSpPr>
          <p:cNvPr id="384" name="Google Shape;384;p30"/>
          <p:cNvSpPr/>
          <p:nvPr/>
        </p:nvSpPr>
        <p:spPr>
          <a:xfrm rot="-5400000">
            <a:off x="6737539" y="11137294"/>
            <a:ext cx="975600" cy="336600"/>
          </a:xfrm>
          <a:prstGeom prst="rightArrow">
            <a:avLst>
              <a:gd fmla="val 50000" name="adj1"/>
              <a:gd fmla="val 50000" name="adj2"/>
            </a:avLst>
          </a:prstGeom>
          <a:solidFill>
            <a:srgbClr val="FECB5E">
              <a:alpha val="85100"/>
            </a:srgbClr>
          </a:solidFill>
          <a:ln>
            <a:noFill/>
          </a:ln>
        </p:spPr>
        <p:txBody>
          <a:bodyPr anchorCtr="0" anchor="ctr" bIns="232200" lIns="232200" spcFirstLastPara="1" rIns="232200" wrap="square" tIns="232200">
            <a:noAutofit/>
          </a:bodyPr>
          <a:lstStyle/>
          <a:p>
            <a:pPr indent="0" lvl="0" marL="0" rtl="0" algn="l">
              <a:spcBef>
                <a:spcPts val="0"/>
              </a:spcBef>
              <a:spcAft>
                <a:spcPts val="0"/>
              </a:spcAft>
              <a:buNone/>
            </a:pPr>
            <a:r>
              <a:t/>
            </a:r>
            <a:endParaRPr/>
          </a:p>
        </p:txBody>
      </p:sp>
      <p:sp>
        <p:nvSpPr>
          <p:cNvPr id="385" name="Google Shape;385;p30"/>
          <p:cNvSpPr txBox="1"/>
          <p:nvPr/>
        </p:nvSpPr>
        <p:spPr>
          <a:xfrm>
            <a:off x="4298243" y="11320782"/>
            <a:ext cx="6328500" cy="1222500"/>
          </a:xfrm>
          <a:prstGeom prst="rect">
            <a:avLst/>
          </a:prstGeom>
          <a:noFill/>
          <a:ln>
            <a:noFill/>
          </a:ln>
        </p:spPr>
        <p:txBody>
          <a:bodyPr anchorCtr="0" anchor="t" bIns="232200" lIns="232200" spcFirstLastPara="1" rIns="232200" wrap="square" tIns="232200">
            <a:noAutofit/>
          </a:bodyPr>
          <a:lstStyle/>
          <a:p>
            <a:pPr indent="0" lvl="0" marL="0" rtl="0" algn="l">
              <a:spcBef>
                <a:spcPts val="0"/>
              </a:spcBef>
              <a:spcAft>
                <a:spcPts val="0"/>
              </a:spcAft>
              <a:buNone/>
            </a:pPr>
            <a:r>
              <a:rPr lang="en" sz="2800">
                <a:latin typeface="Times New Roman"/>
                <a:ea typeface="Times New Roman"/>
                <a:cs typeface="Times New Roman"/>
                <a:sym typeface="Times New Roman"/>
              </a:rPr>
              <a:t>Dietary intake:</a:t>
            </a:r>
            <a:endParaRPr sz="2800">
              <a:latin typeface="Times New Roman"/>
              <a:ea typeface="Times New Roman"/>
              <a:cs typeface="Times New Roman"/>
              <a:sym typeface="Times New Roman"/>
            </a:endParaRPr>
          </a:p>
          <a:p>
            <a:pPr indent="-749300" lvl="0" marL="1155700" rtl="0" algn="l">
              <a:spcBef>
                <a:spcPts val="0"/>
              </a:spcBef>
              <a:spcAft>
                <a:spcPts val="0"/>
              </a:spcAft>
              <a:buSzPts val="2800"/>
              <a:buFont typeface="Times New Roman"/>
              <a:buChar char="-"/>
            </a:pPr>
            <a:r>
              <a:rPr lang="en" sz="2800">
                <a:solidFill>
                  <a:schemeClr val="dk1"/>
                </a:solidFill>
                <a:latin typeface="Times New Roman"/>
                <a:ea typeface="Times New Roman"/>
                <a:cs typeface="Times New Roman"/>
                <a:sym typeface="Times New Roman"/>
              </a:rPr>
              <a:t>Vit D</a:t>
            </a:r>
            <a:r>
              <a:rPr baseline="-25000" lang="en" sz="2800">
                <a:solidFill>
                  <a:schemeClr val="dk1"/>
                </a:solidFill>
                <a:latin typeface="Times New Roman"/>
                <a:ea typeface="Times New Roman"/>
                <a:cs typeface="Times New Roman"/>
                <a:sym typeface="Times New Roman"/>
              </a:rPr>
              <a:t>3 </a:t>
            </a:r>
            <a:r>
              <a:rPr lang="en" sz="2800">
                <a:solidFill>
                  <a:schemeClr val="dk1"/>
                </a:solidFill>
                <a:latin typeface="Times New Roman"/>
                <a:ea typeface="Times New Roman"/>
                <a:cs typeface="Times New Roman"/>
                <a:sym typeface="Times New Roman"/>
              </a:rPr>
              <a:t>→ Fish and Meat</a:t>
            </a:r>
            <a:endParaRPr sz="2800">
              <a:solidFill>
                <a:schemeClr val="dk1"/>
              </a:solidFill>
              <a:latin typeface="Times New Roman"/>
              <a:ea typeface="Times New Roman"/>
              <a:cs typeface="Times New Roman"/>
              <a:sym typeface="Times New Roman"/>
            </a:endParaRPr>
          </a:p>
          <a:p>
            <a:pPr indent="-749300" lvl="0" marL="1155700" rtl="0" algn="l">
              <a:spcBef>
                <a:spcPts val="0"/>
              </a:spcBef>
              <a:spcAft>
                <a:spcPts val="0"/>
              </a:spcAft>
              <a:buClr>
                <a:schemeClr val="dk1"/>
              </a:buClr>
              <a:buSzPts val="2800"/>
              <a:buFont typeface="Times New Roman"/>
              <a:buChar char="-"/>
            </a:pPr>
            <a:r>
              <a:rPr lang="en" sz="2800">
                <a:solidFill>
                  <a:schemeClr val="dk1"/>
                </a:solidFill>
                <a:latin typeface="Times New Roman"/>
                <a:ea typeface="Times New Roman"/>
                <a:cs typeface="Times New Roman"/>
                <a:sym typeface="Times New Roman"/>
              </a:rPr>
              <a:t>Vit D</a:t>
            </a:r>
            <a:r>
              <a:rPr baseline="-25000" lang="en" sz="2800">
                <a:solidFill>
                  <a:schemeClr val="dk1"/>
                </a:solidFill>
                <a:latin typeface="Times New Roman"/>
                <a:ea typeface="Times New Roman"/>
                <a:cs typeface="Times New Roman"/>
                <a:sym typeface="Times New Roman"/>
              </a:rPr>
              <a:t>2</a:t>
            </a:r>
            <a:r>
              <a:rPr lang="en" sz="2800">
                <a:solidFill>
                  <a:schemeClr val="dk1"/>
                </a:solidFill>
                <a:latin typeface="Times New Roman"/>
                <a:ea typeface="Times New Roman"/>
                <a:cs typeface="Times New Roman"/>
                <a:sym typeface="Times New Roman"/>
              </a:rPr>
              <a:t> → Supplements </a:t>
            </a:r>
            <a:endParaRPr sz="2800">
              <a:solidFill>
                <a:schemeClr val="dk1"/>
              </a:solidFill>
              <a:latin typeface="Times New Roman"/>
              <a:ea typeface="Times New Roman"/>
              <a:cs typeface="Times New Roman"/>
              <a:sym typeface="Times New Roman"/>
            </a:endParaRPr>
          </a:p>
        </p:txBody>
      </p:sp>
      <p:cxnSp>
        <p:nvCxnSpPr>
          <p:cNvPr id="386" name="Google Shape;386;p30"/>
          <p:cNvCxnSpPr/>
          <p:nvPr/>
        </p:nvCxnSpPr>
        <p:spPr>
          <a:xfrm rot="-5400000">
            <a:off x="6944394" y="9231063"/>
            <a:ext cx="888600" cy="163800"/>
          </a:xfrm>
          <a:prstGeom prst="curvedConnector3">
            <a:avLst>
              <a:gd fmla="val 47706" name="adj1"/>
            </a:avLst>
          </a:prstGeom>
          <a:noFill/>
          <a:ln cap="flat" cmpd="sng" w="9525">
            <a:solidFill>
              <a:srgbClr val="BF9000"/>
            </a:solidFill>
            <a:prstDash val="solid"/>
            <a:round/>
            <a:headEnd len="med" w="med" type="none"/>
            <a:tailEnd len="med" w="med" type="triangle"/>
          </a:ln>
        </p:spPr>
      </p:cxnSp>
      <p:sp>
        <p:nvSpPr>
          <p:cNvPr id="387" name="Google Shape;387;p30"/>
          <p:cNvSpPr/>
          <p:nvPr/>
        </p:nvSpPr>
        <p:spPr>
          <a:xfrm>
            <a:off x="5676085" y="7871006"/>
            <a:ext cx="3728400" cy="888600"/>
          </a:xfrm>
          <a:prstGeom prst="roundRect">
            <a:avLst>
              <a:gd fmla="val 16667" name="adj"/>
            </a:avLst>
          </a:prstGeom>
          <a:noFill/>
          <a:ln cap="flat" cmpd="sng" w="9525">
            <a:solidFill>
              <a:srgbClr val="BF9000"/>
            </a:solidFill>
            <a:prstDash val="dash"/>
            <a:round/>
            <a:headEnd len="sm" w="sm" type="none"/>
            <a:tailEnd len="sm" w="sm" type="none"/>
          </a:ln>
        </p:spPr>
        <p:txBody>
          <a:bodyPr anchorCtr="0" anchor="ctr" bIns="232200" lIns="232200" spcFirstLastPara="1" rIns="232200" wrap="square" tIns="232200">
            <a:noAutofit/>
          </a:bodyPr>
          <a:lstStyle/>
          <a:p>
            <a:pPr indent="0" lvl="0" marL="0" rtl="0" algn="l">
              <a:spcBef>
                <a:spcPts val="0"/>
              </a:spcBef>
              <a:spcAft>
                <a:spcPts val="0"/>
              </a:spcAft>
              <a:buNone/>
            </a:pPr>
            <a:r>
              <a:t/>
            </a:r>
            <a:endParaRPr/>
          </a:p>
        </p:txBody>
      </p:sp>
      <p:sp>
        <p:nvSpPr>
          <p:cNvPr id="388" name="Google Shape;388;p30"/>
          <p:cNvSpPr txBox="1"/>
          <p:nvPr/>
        </p:nvSpPr>
        <p:spPr>
          <a:xfrm>
            <a:off x="5372875" y="7701190"/>
            <a:ext cx="4334700" cy="745200"/>
          </a:xfrm>
          <a:prstGeom prst="rect">
            <a:avLst/>
          </a:prstGeom>
          <a:noFill/>
          <a:ln>
            <a:noFill/>
          </a:ln>
        </p:spPr>
        <p:txBody>
          <a:bodyPr anchorCtr="0" anchor="t" bIns="232200" lIns="232200" spcFirstLastPara="1" rIns="232200" wrap="square" tIns="232200">
            <a:noAutofit/>
          </a:bodyPr>
          <a:lstStyle/>
          <a:p>
            <a:pPr indent="0" lvl="0" marL="0" rtl="0" algn="ctr">
              <a:spcBef>
                <a:spcPts val="0"/>
              </a:spcBef>
              <a:spcAft>
                <a:spcPts val="0"/>
              </a:spcAft>
              <a:buNone/>
            </a:pPr>
            <a:r>
              <a:rPr lang="en" sz="2500">
                <a:latin typeface="Times New Roman"/>
                <a:ea typeface="Times New Roman"/>
                <a:cs typeface="Times New Roman"/>
                <a:sym typeface="Times New Roman"/>
              </a:rPr>
              <a:t>25-hydroxycholecalciferol</a:t>
            </a:r>
            <a:endParaRPr sz="2500">
              <a:latin typeface="Times New Roman"/>
              <a:ea typeface="Times New Roman"/>
              <a:cs typeface="Times New Roman"/>
              <a:sym typeface="Times New Roman"/>
            </a:endParaRPr>
          </a:p>
          <a:p>
            <a:pPr indent="0" lvl="0" marL="0" rtl="0" algn="ctr">
              <a:spcBef>
                <a:spcPts val="0"/>
              </a:spcBef>
              <a:spcAft>
                <a:spcPts val="0"/>
              </a:spcAft>
              <a:buNone/>
            </a:pPr>
            <a:r>
              <a:rPr lang="en" sz="2000">
                <a:solidFill>
                  <a:srgbClr val="B7B7B7"/>
                </a:solidFill>
                <a:latin typeface="Times New Roman"/>
                <a:ea typeface="Times New Roman"/>
                <a:cs typeface="Times New Roman"/>
                <a:sym typeface="Times New Roman"/>
              </a:rPr>
              <a:t>aka 25-hydroxyvitamin D</a:t>
            </a:r>
            <a:r>
              <a:rPr baseline="-25000" lang="en" sz="2000">
                <a:solidFill>
                  <a:srgbClr val="B7B7B7"/>
                </a:solidFill>
                <a:latin typeface="Times New Roman"/>
                <a:ea typeface="Times New Roman"/>
                <a:cs typeface="Times New Roman"/>
                <a:sym typeface="Times New Roman"/>
              </a:rPr>
              <a:t>3</a:t>
            </a:r>
            <a:endParaRPr sz="2000">
              <a:solidFill>
                <a:srgbClr val="B7B7B7"/>
              </a:solidFill>
              <a:latin typeface="Times New Roman"/>
              <a:ea typeface="Times New Roman"/>
              <a:cs typeface="Times New Roman"/>
              <a:sym typeface="Times New Roman"/>
            </a:endParaRPr>
          </a:p>
        </p:txBody>
      </p:sp>
      <p:cxnSp>
        <p:nvCxnSpPr>
          <p:cNvPr id="389" name="Google Shape;389;p30"/>
          <p:cNvCxnSpPr/>
          <p:nvPr/>
        </p:nvCxnSpPr>
        <p:spPr>
          <a:xfrm rot="-5400000">
            <a:off x="7123785" y="7313942"/>
            <a:ext cx="732300" cy="204900"/>
          </a:xfrm>
          <a:prstGeom prst="curvedConnector3">
            <a:avLst>
              <a:gd fmla="val 50000" name="adj1"/>
            </a:avLst>
          </a:prstGeom>
          <a:noFill/>
          <a:ln cap="flat" cmpd="sng" w="9525">
            <a:solidFill>
              <a:srgbClr val="BF9000"/>
            </a:solidFill>
            <a:prstDash val="solid"/>
            <a:round/>
            <a:headEnd len="med" w="med" type="none"/>
            <a:tailEnd len="med" w="med" type="triangle"/>
          </a:ln>
        </p:spPr>
      </p:cxnSp>
      <p:grpSp>
        <p:nvGrpSpPr>
          <p:cNvPr id="390" name="Google Shape;390;p30"/>
          <p:cNvGrpSpPr/>
          <p:nvPr/>
        </p:nvGrpSpPr>
        <p:grpSpPr>
          <a:xfrm>
            <a:off x="7039523" y="6087915"/>
            <a:ext cx="929998" cy="856070"/>
            <a:chOff x="1855025" y="2866350"/>
            <a:chExt cx="324550" cy="250650"/>
          </a:xfrm>
        </p:grpSpPr>
        <p:sp>
          <p:nvSpPr>
            <p:cNvPr id="391" name="Google Shape;391;p30"/>
            <p:cNvSpPr/>
            <p:nvPr/>
          </p:nvSpPr>
          <p:spPr>
            <a:xfrm>
              <a:off x="1953450" y="2921300"/>
              <a:ext cx="56875" cy="195700"/>
            </a:xfrm>
            <a:custGeom>
              <a:rect b="b" l="l" r="r" t="t"/>
              <a:pathLst>
                <a:path extrusionOk="0" h="7828" w="2275">
                  <a:moveTo>
                    <a:pt x="1608" y="1"/>
                  </a:moveTo>
                  <a:cubicBezTo>
                    <a:pt x="1506" y="1"/>
                    <a:pt x="1404" y="69"/>
                    <a:pt x="1412" y="206"/>
                  </a:cubicBezTo>
                  <a:lnTo>
                    <a:pt x="1412" y="459"/>
                  </a:lnTo>
                  <a:cubicBezTo>
                    <a:pt x="1412" y="982"/>
                    <a:pt x="1069" y="1408"/>
                    <a:pt x="643" y="1408"/>
                  </a:cubicBezTo>
                  <a:lnTo>
                    <a:pt x="242" y="1408"/>
                  </a:lnTo>
                  <a:cubicBezTo>
                    <a:pt x="134" y="1408"/>
                    <a:pt x="44" y="1495"/>
                    <a:pt x="48" y="1603"/>
                  </a:cubicBezTo>
                  <a:cubicBezTo>
                    <a:pt x="44" y="1668"/>
                    <a:pt x="76" y="1729"/>
                    <a:pt x="131" y="1765"/>
                  </a:cubicBezTo>
                  <a:cubicBezTo>
                    <a:pt x="1" y="1888"/>
                    <a:pt x="87" y="2108"/>
                    <a:pt x="264" y="2108"/>
                  </a:cubicBezTo>
                  <a:lnTo>
                    <a:pt x="672" y="2108"/>
                  </a:lnTo>
                  <a:cubicBezTo>
                    <a:pt x="1339" y="2108"/>
                    <a:pt x="1877" y="2650"/>
                    <a:pt x="1881" y="3314"/>
                  </a:cubicBezTo>
                  <a:lnTo>
                    <a:pt x="1881" y="7630"/>
                  </a:lnTo>
                  <a:cubicBezTo>
                    <a:pt x="1881" y="7761"/>
                    <a:pt x="1979" y="7827"/>
                    <a:pt x="2077" y="7827"/>
                  </a:cubicBezTo>
                  <a:cubicBezTo>
                    <a:pt x="2176" y="7827"/>
                    <a:pt x="2274" y="7761"/>
                    <a:pt x="2274" y="7630"/>
                  </a:cubicBezTo>
                  <a:lnTo>
                    <a:pt x="2274" y="3314"/>
                  </a:lnTo>
                  <a:cubicBezTo>
                    <a:pt x="2274" y="2548"/>
                    <a:pt x="1733" y="1892"/>
                    <a:pt x="982" y="1740"/>
                  </a:cubicBezTo>
                  <a:cubicBezTo>
                    <a:pt x="1459" y="1574"/>
                    <a:pt x="1805" y="1065"/>
                    <a:pt x="1805" y="459"/>
                  </a:cubicBezTo>
                  <a:lnTo>
                    <a:pt x="1805" y="206"/>
                  </a:lnTo>
                  <a:cubicBezTo>
                    <a:pt x="1812" y="69"/>
                    <a:pt x="1710" y="1"/>
                    <a:pt x="1608" y="1"/>
                  </a:cubicBezTo>
                  <a:close/>
                </a:path>
              </a:pathLst>
            </a:custGeom>
            <a:solidFill>
              <a:srgbClr val="7F6000"/>
            </a:solidFill>
            <a:ln>
              <a:noFill/>
            </a:ln>
          </p:spPr>
          <p:txBody>
            <a:bodyPr anchorCtr="0" anchor="ctr" bIns="232200" lIns="232200" spcFirstLastPara="1" rIns="232200" wrap="square" tIns="232200">
              <a:noAutofit/>
            </a:bodyPr>
            <a:lstStyle/>
            <a:p>
              <a:pPr indent="0" lvl="0" marL="0" rtl="0" algn="l">
                <a:spcBef>
                  <a:spcPts val="0"/>
                </a:spcBef>
                <a:spcAft>
                  <a:spcPts val="0"/>
                </a:spcAft>
                <a:buNone/>
              </a:pPr>
              <a:r>
                <a:t/>
              </a:r>
              <a:endParaRPr sz="2500"/>
            </a:p>
          </p:txBody>
        </p:sp>
        <p:sp>
          <p:nvSpPr>
            <p:cNvPr id="392" name="Google Shape;392;p30"/>
            <p:cNvSpPr/>
            <p:nvPr/>
          </p:nvSpPr>
          <p:spPr>
            <a:xfrm>
              <a:off x="1855025" y="2866350"/>
              <a:ext cx="116850" cy="199825"/>
            </a:xfrm>
            <a:custGeom>
              <a:rect b="b" l="l" r="r" t="t"/>
              <a:pathLst>
                <a:path extrusionOk="0" h="7993" w="4674">
                  <a:moveTo>
                    <a:pt x="2576" y="1"/>
                  </a:moveTo>
                  <a:cubicBezTo>
                    <a:pt x="2298" y="1"/>
                    <a:pt x="2017" y="63"/>
                    <a:pt x="1754" y="192"/>
                  </a:cubicBezTo>
                  <a:cubicBezTo>
                    <a:pt x="1513" y="315"/>
                    <a:pt x="1300" y="485"/>
                    <a:pt x="1126" y="690"/>
                  </a:cubicBezTo>
                  <a:cubicBezTo>
                    <a:pt x="1090" y="734"/>
                    <a:pt x="1058" y="784"/>
                    <a:pt x="1025" y="827"/>
                  </a:cubicBezTo>
                  <a:cubicBezTo>
                    <a:pt x="347" y="1849"/>
                    <a:pt x="0" y="2913"/>
                    <a:pt x="0" y="3996"/>
                  </a:cubicBezTo>
                  <a:cubicBezTo>
                    <a:pt x="0" y="5079"/>
                    <a:pt x="351" y="6143"/>
                    <a:pt x="1025" y="7164"/>
                  </a:cubicBezTo>
                  <a:cubicBezTo>
                    <a:pt x="1384" y="7702"/>
                    <a:pt x="1975" y="7993"/>
                    <a:pt x="2577" y="7993"/>
                  </a:cubicBezTo>
                  <a:cubicBezTo>
                    <a:pt x="2925" y="7993"/>
                    <a:pt x="3278" y="7895"/>
                    <a:pt x="3591" y="7691"/>
                  </a:cubicBezTo>
                  <a:cubicBezTo>
                    <a:pt x="4457" y="7125"/>
                    <a:pt x="4674" y="5941"/>
                    <a:pt x="4107" y="5079"/>
                  </a:cubicBezTo>
                  <a:lnTo>
                    <a:pt x="4089" y="5057"/>
                  </a:lnTo>
                  <a:cubicBezTo>
                    <a:pt x="3974" y="4869"/>
                    <a:pt x="3974" y="4631"/>
                    <a:pt x="4089" y="4443"/>
                  </a:cubicBezTo>
                  <a:cubicBezTo>
                    <a:pt x="4255" y="4169"/>
                    <a:pt x="4255" y="3823"/>
                    <a:pt x="4089" y="3552"/>
                  </a:cubicBezTo>
                  <a:cubicBezTo>
                    <a:pt x="3974" y="3364"/>
                    <a:pt x="3970" y="3130"/>
                    <a:pt x="4089" y="2942"/>
                  </a:cubicBezTo>
                  <a:cubicBezTo>
                    <a:pt x="4100" y="2924"/>
                    <a:pt x="4111" y="2906"/>
                    <a:pt x="4122" y="2892"/>
                  </a:cubicBezTo>
                  <a:cubicBezTo>
                    <a:pt x="4587" y="2191"/>
                    <a:pt x="4526" y="1264"/>
                    <a:pt x="3970" y="633"/>
                  </a:cubicBezTo>
                  <a:cubicBezTo>
                    <a:pt x="3610" y="221"/>
                    <a:pt x="3098" y="1"/>
                    <a:pt x="2576" y="1"/>
                  </a:cubicBezTo>
                  <a:close/>
                </a:path>
              </a:pathLst>
            </a:custGeom>
            <a:solidFill>
              <a:srgbClr val="FECB5E"/>
            </a:solidFill>
            <a:ln>
              <a:noFill/>
            </a:ln>
          </p:spPr>
          <p:txBody>
            <a:bodyPr anchorCtr="0" anchor="ctr" bIns="232200" lIns="232200" spcFirstLastPara="1" rIns="232200" wrap="square" tIns="232200">
              <a:noAutofit/>
            </a:bodyPr>
            <a:lstStyle/>
            <a:p>
              <a:pPr indent="0" lvl="0" marL="0" rtl="0" algn="l">
                <a:spcBef>
                  <a:spcPts val="0"/>
                </a:spcBef>
                <a:spcAft>
                  <a:spcPts val="0"/>
                </a:spcAft>
                <a:buNone/>
              </a:pPr>
              <a:r>
                <a:t/>
              </a:r>
              <a:endParaRPr sz="2500"/>
            </a:p>
          </p:txBody>
        </p:sp>
        <p:sp>
          <p:nvSpPr>
            <p:cNvPr id="393" name="Google Shape;393;p30"/>
            <p:cNvSpPr/>
            <p:nvPr/>
          </p:nvSpPr>
          <p:spPr>
            <a:xfrm>
              <a:off x="1855125" y="2866350"/>
              <a:ext cx="74450" cy="199875"/>
            </a:xfrm>
            <a:custGeom>
              <a:rect b="b" l="l" r="r" t="t"/>
              <a:pathLst>
                <a:path extrusionOk="0" h="7995" w="2978">
                  <a:moveTo>
                    <a:pt x="2573" y="1"/>
                  </a:moveTo>
                  <a:cubicBezTo>
                    <a:pt x="2289" y="1"/>
                    <a:pt x="2007" y="65"/>
                    <a:pt x="1750" y="192"/>
                  </a:cubicBezTo>
                  <a:cubicBezTo>
                    <a:pt x="1509" y="315"/>
                    <a:pt x="1296" y="485"/>
                    <a:pt x="1126" y="694"/>
                  </a:cubicBezTo>
                  <a:cubicBezTo>
                    <a:pt x="1090" y="737"/>
                    <a:pt x="1057" y="784"/>
                    <a:pt x="1025" y="831"/>
                  </a:cubicBezTo>
                  <a:cubicBezTo>
                    <a:pt x="347" y="1852"/>
                    <a:pt x="0" y="2917"/>
                    <a:pt x="0" y="3999"/>
                  </a:cubicBezTo>
                  <a:cubicBezTo>
                    <a:pt x="0" y="5079"/>
                    <a:pt x="343" y="6147"/>
                    <a:pt x="1025" y="7164"/>
                  </a:cubicBezTo>
                  <a:cubicBezTo>
                    <a:pt x="1368" y="7684"/>
                    <a:pt x="1952" y="7994"/>
                    <a:pt x="2573" y="7994"/>
                  </a:cubicBezTo>
                  <a:cubicBezTo>
                    <a:pt x="2710" y="7994"/>
                    <a:pt x="2844" y="7980"/>
                    <a:pt x="2977" y="7951"/>
                  </a:cubicBezTo>
                  <a:cubicBezTo>
                    <a:pt x="2508" y="7846"/>
                    <a:pt x="2097" y="7565"/>
                    <a:pt x="1833" y="7164"/>
                  </a:cubicBezTo>
                  <a:cubicBezTo>
                    <a:pt x="1155" y="6143"/>
                    <a:pt x="808" y="5079"/>
                    <a:pt x="808" y="3999"/>
                  </a:cubicBezTo>
                  <a:cubicBezTo>
                    <a:pt x="808" y="2917"/>
                    <a:pt x="1151" y="1849"/>
                    <a:pt x="1833" y="831"/>
                  </a:cubicBezTo>
                  <a:cubicBezTo>
                    <a:pt x="1866" y="784"/>
                    <a:pt x="1898" y="737"/>
                    <a:pt x="1934" y="694"/>
                  </a:cubicBezTo>
                  <a:lnTo>
                    <a:pt x="2559" y="192"/>
                  </a:lnTo>
                  <a:cubicBezTo>
                    <a:pt x="2692" y="127"/>
                    <a:pt x="2833" y="77"/>
                    <a:pt x="2977" y="44"/>
                  </a:cubicBezTo>
                  <a:cubicBezTo>
                    <a:pt x="2844" y="15"/>
                    <a:pt x="2708" y="1"/>
                    <a:pt x="2573" y="1"/>
                  </a:cubicBezTo>
                  <a:close/>
                </a:path>
              </a:pathLst>
            </a:custGeom>
            <a:solidFill>
              <a:srgbClr val="BF9000"/>
            </a:solidFill>
            <a:ln>
              <a:noFill/>
            </a:ln>
          </p:spPr>
          <p:txBody>
            <a:bodyPr anchorCtr="0" anchor="ctr" bIns="232200" lIns="232200" spcFirstLastPara="1" rIns="232200" wrap="square" tIns="232200">
              <a:noAutofit/>
            </a:bodyPr>
            <a:lstStyle/>
            <a:p>
              <a:pPr indent="0" lvl="0" marL="0" rtl="0" algn="l">
                <a:spcBef>
                  <a:spcPts val="0"/>
                </a:spcBef>
                <a:spcAft>
                  <a:spcPts val="0"/>
                </a:spcAft>
                <a:buNone/>
              </a:pPr>
              <a:r>
                <a:t/>
              </a:r>
              <a:endParaRPr sz="2500"/>
            </a:p>
          </p:txBody>
        </p:sp>
        <p:sp>
          <p:nvSpPr>
            <p:cNvPr id="394" name="Google Shape;394;p30"/>
            <p:cNvSpPr/>
            <p:nvPr/>
          </p:nvSpPr>
          <p:spPr>
            <a:xfrm>
              <a:off x="2024100" y="2921500"/>
              <a:ext cx="56850" cy="195225"/>
            </a:xfrm>
            <a:custGeom>
              <a:rect b="b" l="l" r="r" t="t"/>
              <a:pathLst>
                <a:path extrusionOk="0" h="7809" w="2274">
                  <a:moveTo>
                    <a:pt x="668" y="1"/>
                  </a:moveTo>
                  <a:cubicBezTo>
                    <a:pt x="569" y="1"/>
                    <a:pt x="469" y="67"/>
                    <a:pt x="469" y="198"/>
                  </a:cubicBezTo>
                  <a:lnTo>
                    <a:pt x="469" y="451"/>
                  </a:lnTo>
                  <a:cubicBezTo>
                    <a:pt x="469" y="1057"/>
                    <a:pt x="816" y="1566"/>
                    <a:pt x="1292" y="1732"/>
                  </a:cubicBezTo>
                  <a:cubicBezTo>
                    <a:pt x="542" y="1884"/>
                    <a:pt x="4" y="2540"/>
                    <a:pt x="0" y="3306"/>
                  </a:cubicBezTo>
                  <a:lnTo>
                    <a:pt x="0" y="7622"/>
                  </a:lnTo>
                  <a:cubicBezTo>
                    <a:pt x="8" y="7746"/>
                    <a:pt x="103" y="7808"/>
                    <a:pt x="199" y="7808"/>
                  </a:cubicBezTo>
                  <a:cubicBezTo>
                    <a:pt x="294" y="7808"/>
                    <a:pt x="390" y="7746"/>
                    <a:pt x="397" y="7622"/>
                  </a:cubicBezTo>
                  <a:lnTo>
                    <a:pt x="397" y="3306"/>
                  </a:lnTo>
                  <a:cubicBezTo>
                    <a:pt x="397" y="2642"/>
                    <a:pt x="939" y="2100"/>
                    <a:pt x="1603" y="2100"/>
                  </a:cubicBezTo>
                  <a:lnTo>
                    <a:pt x="2010" y="2100"/>
                  </a:lnTo>
                  <a:cubicBezTo>
                    <a:pt x="2187" y="2100"/>
                    <a:pt x="2274" y="1880"/>
                    <a:pt x="2144" y="1757"/>
                  </a:cubicBezTo>
                  <a:cubicBezTo>
                    <a:pt x="2198" y="1721"/>
                    <a:pt x="2231" y="1660"/>
                    <a:pt x="2231" y="1595"/>
                  </a:cubicBezTo>
                  <a:cubicBezTo>
                    <a:pt x="2231" y="1487"/>
                    <a:pt x="2140" y="1400"/>
                    <a:pt x="2032" y="1400"/>
                  </a:cubicBezTo>
                  <a:lnTo>
                    <a:pt x="1631" y="1400"/>
                  </a:lnTo>
                  <a:cubicBezTo>
                    <a:pt x="1209" y="1400"/>
                    <a:pt x="866" y="974"/>
                    <a:pt x="866" y="451"/>
                  </a:cubicBezTo>
                  <a:lnTo>
                    <a:pt x="866" y="198"/>
                  </a:lnTo>
                  <a:cubicBezTo>
                    <a:pt x="866" y="67"/>
                    <a:pt x="767" y="1"/>
                    <a:pt x="668" y="1"/>
                  </a:cubicBezTo>
                  <a:close/>
                </a:path>
              </a:pathLst>
            </a:custGeom>
            <a:solidFill>
              <a:srgbClr val="7F6000"/>
            </a:solidFill>
            <a:ln>
              <a:noFill/>
            </a:ln>
          </p:spPr>
          <p:txBody>
            <a:bodyPr anchorCtr="0" anchor="ctr" bIns="232200" lIns="232200" spcFirstLastPara="1" rIns="232200" wrap="square" tIns="232200">
              <a:noAutofit/>
            </a:bodyPr>
            <a:lstStyle/>
            <a:p>
              <a:pPr indent="0" lvl="0" marL="0" rtl="0" algn="l">
                <a:spcBef>
                  <a:spcPts val="0"/>
                </a:spcBef>
                <a:spcAft>
                  <a:spcPts val="0"/>
                </a:spcAft>
                <a:buNone/>
              </a:pPr>
              <a:r>
                <a:t/>
              </a:r>
              <a:endParaRPr sz="2500"/>
            </a:p>
          </p:txBody>
        </p:sp>
        <p:sp>
          <p:nvSpPr>
            <p:cNvPr id="395" name="Google Shape;395;p30"/>
            <p:cNvSpPr/>
            <p:nvPr/>
          </p:nvSpPr>
          <p:spPr>
            <a:xfrm>
              <a:off x="2062700" y="2866450"/>
              <a:ext cx="116875" cy="199825"/>
            </a:xfrm>
            <a:custGeom>
              <a:rect b="b" l="l" r="r" t="t"/>
              <a:pathLst>
                <a:path extrusionOk="0" h="7993" w="4675">
                  <a:moveTo>
                    <a:pt x="2099" y="0"/>
                  </a:moveTo>
                  <a:cubicBezTo>
                    <a:pt x="1577" y="0"/>
                    <a:pt x="1064" y="220"/>
                    <a:pt x="701" y="632"/>
                  </a:cubicBezTo>
                  <a:cubicBezTo>
                    <a:pt x="149" y="1264"/>
                    <a:pt x="87" y="2191"/>
                    <a:pt x="553" y="2891"/>
                  </a:cubicBezTo>
                  <a:cubicBezTo>
                    <a:pt x="564" y="2909"/>
                    <a:pt x="575" y="2924"/>
                    <a:pt x="585" y="2942"/>
                  </a:cubicBezTo>
                  <a:cubicBezTo>
                    <a:pt x="705" y="3126"/>
                    <a:pt x="701" y="3364"/>
                    <a:pt x="582" y="3548"/>
                  </a:cubicBezTo>
                  <a:cubicBezTo>
                    <a:pt x="419" y="3822"/>
                    <a:pt x="419" y="4165"/>
                    <a:pt x="582" y="4439"/>
                  </a:cubicBezTo>
                  <a:cubicBezTo>
                    <a:pt x="701" y="4627"/>
                    <a:pt x="701" y="4869"/>
                    <a:pt x="582" y="5053"/>
                  </a:cubicBezTo>
                  <a:lnTo>
                    <a:pt x="567" y="5078"/>
                  </a:lnTo>
                  <a:cubicBezTo>
                    <a:pt x="1" y="5944"/>
                    <a:pt x="217" y="7124"/>
                    <a:pt x="1083" y="7691"/>
                  </a:cubicBezTo>
                  <a:cubicBezTo>
                    <a:pt x="1397" y="7895"/>
                    <a:pt x="1749" y="7992"/>
                    <a:pt x="2098" y="7992"/>
                  </a:cubicBezTo>
                  <a:cubicBezTo>
                    <a:pt x="2700" y="7992"/>
                    <a:pt x="3290" y="7701"/>
                    <a:pt x="3649" y="7164"/>
                  </a:cubicBezTo>
                  <a:cubicBezTo>
                    <a:pt x="4328" y="6143"/>
                    <a:pt x="4674" y="5075"/>
                    <a:pt x="4674" y="3995"/>
                  </a:cubicBezTo>
                  <a:cubicBezTo>
                    <a:pt x="4674" y="2913"/>
                    <a:pt x="4324" y="1848"/>
                    <a:pt x="3649" y="827"/>
                  </a:cubicBezTo>
                  <a:cubicBezTo>
                    <a:pt x="3617" y="780"/>
                    <a:pt x="3581" y="733"/>
                    <a:pt x="3548" y="690"/>
                  </a:cubicBezTo>
                  <a:cubicBezTo>
                    <a:pt x="3380" y="450"/>
                    <a:pt x="2930" y="192"/>
                    <a:pt x="2921" y="192"/>
                  </a:cubicBezTo>
                  <a:cubicBezTo>
                    <a:pt x="2920" y="192"/>
                    <a:pt x="2920" y="192"/>
                    <a:pt x="2920" y="192"/>
                  </a:cubicBezTo>
                  <a:cubicBezTo>
                    <a:pt x="2658" y="63"/>
                    <a:pt x="2377" y="0"/>
                    <a:pt x="2099" y="0"/>
                  </a:cubicBezTo>
                  <a:close/>
                </a:path>
              </a:pathLst>
            </a:custGeom>
            <a:solidFill>
              <a:srgbClr val="FECB5E"/>
            </a:solidFill>
            <a:ln>
              <a:noFill/>
            </a:ln>
          </p:spPr>
          <p:txBody>
            <a:bodyPr anchorCtr="0" anchor="ctr" bIns="232200" lIns="232200" spcFirstLastPara="1" rIns="232200" wrap="square" tIns="232200">
              <a:noAutofit/>
            </a:bodyPr>
            <a:lstStyle/>
            <a:p>
              <a:pPr indent="0" lvl="0" marL="0" rtl="0" algn="l">
                <a:spcBef>
                  <a:spcPts val="0"/>
                </a:spcBef>
                <a:spcAft>
                  <a:spcPts val="0"/>
                </a:spcAft>
                <a:buNone/>
              </a:pPr>
              <a:r>
                <a:t/>
              </a:r>
              <a:endParaRPr sz="2500"/>
            </a:p>
          </p:txBody>
        </p:sp>
        <p:sp>
          <p:nvSpPr>
            <p:cNvPr id="396" name="Google Shape;396;p30"/>
            <p:cNvSpPr/>
            <p:nvPr/>
          </p:nvSpPr>
          <p:spPr>
            <a:xfrm>
              <a:off x="2103675" y="2866400"/>
              <a:ext cx="75900" cy="199825"/>
            </a:xfrm>
            <a:custGeom>
              <a:rect b="b" l="l" r="r" t="t"/>
              <a:pathLst>
                <a:path extrusionOk="0" h="7993" w="3036">
                  <a:moveTo>
                    <a:pt x="468" y="1"/>
                  </a:moveTo>
                  <a:cubicBezTo>
                    <a:pt x="312" y="1"/>
                    <a:pt x="155" y="20"/>
                    <a:pt x="0" y="60"/>
                  </a:cubicBezTo>
                  <a:cubicBezTo>
                    <a:pt x="127" y="93"/>
                    <a:pt x="246" y="136"/>
                    <a:pt x="361" y="190"/>
                  </a:cubicBezTo>
                  <a:lnTo>
                    <a:pt x="985" y="692"/>
                  </a:lnTo>
                  <a:cubicBezTo>
                    <a:pt x="1022" y="735"/>
                    <a:pt x="1054" y="782"/>
                    <a:pt x="1086" y="829"/>
                  </a:cubicBezTo>
                  <a:cubicBezTo>
                    <a:pt x="1761" y="1850"/>
                    <a:pt x="2111" y="2915"/>
                    <a:pt x="2111" y="3997"/>
                  </a:cubicBezTo>
                  <a:cubicBezTo>
                    <a:pt x="2111" y="5077"/>
                    <a:pt x="1769" y="6145"/>
                    <a:pt x="1086" y="7166"/>
                  </a:cubicBezTo>
                  <a:cubicBezTo>
                    <a:pt x="830" y="7545"/>
                    <a:pt x="444" y="7819"/>
                    <a:pt x="0" y="7935"/>
                  </a:cubicBezTo>
                  <a:cubicBezTo>
                    <a:pt x="152" y="7974"/>
                    <a:pt x="307" y="7992"/>
                    <a:pt x="462" y="7992"/>
                  </a:cubicBezTo>
                  <a:cubicBezTo>
                    <a:pt x="466" y="7992"/>
                    <a:pt x="469" y="7992"/>
                    <a:pt x="473" y="7992"/>
                  </a:cubicBezTo>
                  <a:cubicBezTo>
                    <a:pt x="1093" y="7992"/>
                    <a:pt x="1669" y="7683"/>
                    <a:pt x="2010" y="7162"/>
                  </a:cubicBezTo>
                  <a:cubicBezTo>
                    <a:pt x="2689" y="6141"/>
                    <a:pt x="3035" y="5077"/>
                    <a:pt x="3035" y="3997"/>
                  </a:cubicBezTo>
                  <a:cubicBezTo>
                    <a:pt x="3035" y="2915"/>
                    <a:pt x="2689" y="1847"/>
                    <a:pt x="2010" y="829"/>
                  </a:cubicBezTo>
                  <a:cubicBezTo>
                    <a:pt x="1978" y="786"/>
                    <a:pt x="1945" y="735"/>
                    <a:pt x="1913" y="692"/>
                  </a:cubicBezTo>
                  <a:cubicBezTo>
                    <a:pt x="1736" y="490"/>
                    <a:pt x="1523" y="320"/>
                    <a:pt x="1289" y="190"/>
                  </a:cubicBezTo>
                  <a:cubicBezTo>
                    <a:pt x="1031" y="65"/>
                    <a:pt x="751" y="1"/>
                    <a:pt x="468" y="1"/>
                  </a:cubicBezTo>
                  <a:close/>
                </a:path>
              </a:pathLst>
            </a:custGeom>
            <a:solidFill>
              <a:srgbClr val="BF9000"/>
            </a:solidFill>
            <a:ln>
              <a:noFill/>
            </a:ln>
          </p:spPr>
          <p:txBody>
            <a:bodyPr anchorCtr="0" anchor="ctr" bIns="232200" lIns="232200" spcFirstLastPara="1" rIns="232200" wrap="square" tIns="232200">
              <a:noAutofit/>
            </a:bodyPr>
            <a:lstStyle/>
            <a:p>
              <a:pPr indent="0" lvl="0" marL="0" rtl="0" algn="l">
                <a:spcBef>
                  <a:spcPts val="0"/>
                </a:spcBef>
                <a:spcAft>
                  <a:spcPts val="0"/>
                </a:spcAft>
                <a:buNone/>
              </a:pPr>
              <a:r>
                <a:t/>
              </a:r>
              <a:endParaRPr sz="2500"/>
            </a:p>
          </p:txBody>
        </p:sp>
      </p:grpSp>
      <p:sp>
        <p:nvSpPr>
          <p:cNvPr id="397" name="Google Shape;397;p30"/>
          <p:cNvSpPr txBox="1"/>
          <p:nvPr/>
        </p:nvSpPr>
        <p:spPr>
          <a:xfrm>
            <a:off x="5516862" y="6016755"/>
            <a:ext cx="1860300" cy="415200"/>
          </a:xfrm>
          <a:prstGeom prst="rect">
            <a:avLst/>
          </a:prstGeom>
          <a:noFill/>
          <a:ln>
            <a:noFill/>
          </a:ln>
        </p:spPr>
        <p:txBody>
          <a:bodyPr anchorCtr="0" anchor="t" bIns="232200" lIns="232200" spcFirstLastPara="1" rIns="232200" wrap="square" tIns="232200">
            <a:noAutofit/>
          </a:bodyPr>
          <a:lstStyle/>
          <a:p>
            <a:pPr indent="0" lvl="0" marL="0" rtl="0" algn="l">
              <a:spcBef>
                <a:spcPts val="0"/>
              </a:spcBef>
              <a:spcAft>
                <a:spcPts val="0"/>
              </a:spcAft>
              <a:buNone/>
            </a:pPr>
            <a:r>
              <a:rPr lang="en" sz="2800">
                <a:latin typeface="Times New Roman"/>
                <a:ea typeface="Times New Roman"/>
                <a:cs typeface="Times New Roman"/>
                <a:sym typeface="Times New Roman"/>
              </a:rPr>
              <a:t>Kidney</a:t>
            </a:r>
            <a:endParaRPr sz="2800">
              <a:latin typeface="Times New Roman"/>
              <a:ea typeface="Times New Roman"/>
              <a:cs typeface="Times New Roman"/>
              <a:sym typeface="Times New Roman"/>
            </a:endParaRPr>
          </a:p>
        </p:txBody>
      </p:sp>
      <p:cxnSp>
        <p:nvCxnSpPr>
          <p:cNvPr id="398" name="Google Shape;398;p30"/>
          <p:cNvCxnSpPr/>
          <p:nvPr/>
        </p:nvCxnSpPr>
        <p:spPr>
          <a:xfrm>
            <a:off x="8046472" y="6457202"/>
            <a:ext cx="1199100" cy="14400"/>
          </a:xfrm>
          <a:prstGeom prst="curvedConnector3">
            <a:avLst>
              <a:gd fmla="val 50000" name="adj1"/>
            </a:avLst>
          </a:prstGeom>
          <a:noFill/>
          <a:ln cap="flat" cmpd="sng" w="19050">
            <a:solidFill>
              <a:srgbClr val="BF9000"/>
            </a:solidFill>
            <a:prstDash val="solid"/>
            <a:round/>
            <a:headEnd len="med" w="med" type="none"/>
            <a:tailEnd len="med" w="med" type="triangle"/>
          </a:ln>
        </p:spPr>
      </p:cxnSp>
      <p:sp>
        <p:nvSpPr>
          <p:cNvPr id="399" name="Google Shape;399;p30"/>
          <p:cNvSpPr/>
          <p:nvPr/>
        </p:nvSpPr>
        <p:spPr>
          <a:xfrm>
            <a:off x="9322547" y="6022217"/>
            <a:ext cx="4270800" cy="888600"/>
          </a:xfrm>
          <a:prstGeom prst="roundRect">
            <a:avLst>
              <a:gd fmla="val 16667" name="adj"/>
            </a:avLst>
          </a:prstGeom>
          <a:noFill/>
          <a:ln cap="flat" cmpd="sng" w="9525">
            <a:solidFill>
              <a:srgbClr val="BF9000"/>
            </a:solidFill>
            <a:prstDash val="solid"/>
            <a:round/>
            <a:headEnd len="sm" w="sm" type="none"/>
            <a:tailEnd len="sm" w="sm" type="none"/>
          </a:ln>
        </p:spPr>
        <p:txBody>
          <a:bodyPr anchorCtr="0" anchor="ctr" bIns="232200" lIns="232200" spcFirstLastPara="1" rIns="232200" wrap="square" tIns="232200">
            <a:noAutofit/>
          </a:bodyPr>
          <a:lstStyle/>
          <a:p>
            <a:pPr indent="0" lvl="0" marL="0" rtl="0" algn="l">
              <a:spcBef>
                <a:spcPts val="0"/>
              </a:spcBef>
              <a:spcAft>
                <a:spcPts val="0"/>
              </a:spcAft>
              <a:buNone/>
            </a:pPr>
            <a:r>
              <a:t/>
            </a:r>
            <a:endParaRPr/>
          </a:p>
        </p:txBody>
      </p:sp>
      <p:sp>
        <p:nvSpPr>
          <p:cNvPr id="400" name="Google Shape;400;p30"/>
          <p:cNvSpPr txBox="1"/>
          <p:nvPr/>
        </p:nvSpPr>
        <p:spPr>
          <a:xfrm>
            <a:off x="9019336" y="5851386"/>
            <a:ext cx="4696800" cy="745200"/>
          </a:xfrm>
          <a:prstGeom prst="rect">
            <a:avLst/>
          </a:prstGeom>
          <a:noFill/>
          <a:ln>
            <a:noFill/>
          </a:ln>
        </p:spPr>
        <p:txBody>
          <a:bodyPr anchorCtr="0" anchor="t" bIns="232200" lIns="232200" spcFirstLastPara="1" rIns="232200" wrap="square" tIns="232200">
            <a:noAutofit/>
          </a:bodyPr>
          <a:lstStyle/>
          <a:p>
            <a:pPr indent="0" lvl="0" marL="0" rtl="0" algn="ctr">
              <a:spcBef>
                <a:spcPts val="0"/>
              </a:spcBef>
              <a:spcAft>
                <a:spcPts val="0"/>
              </a:spcAft>
              <a:buNone/>
            </a:pPr>
            <a:r>
              <a:rPr lang="en" sz="2500">
                <a:latin typeface="Times New Roman"/>
                <a:ea typeface="Times New Roman"/>
                <a:cs typeface="Times New Roman"/>
                <a:sym typeface="Times New Roman"/>
              </a:rPr>
              <a:t>1,25-Dihydroxycholecalciferol</a:t>
            </a:r>
            <a:endParaRPr sz="2500">
              <a:latin typeface="Times New Roman"/>
              <a:ea typeface="Times New Roman"/>
              <a:cs typeface="Times New Roman"/>
              <a:sym typeface="Times New Roman"/>
            </a:endParaRPr>
          </a:p>
          <a:p>
            <a:pPr indent="0" lvl="0" marL="0" rtl="0" algn="ctr">
              <a:spcBef>
                <a:spcPts val="0"/>
              </a:spcBef>
              <a:spcAft>
                <a:spcPts val="0"/>
              </a:spcAft>
              <a:buNone/>
            </a:pPr>
            <a:r>
              <a:rPr lang="en" sz="2000">
                <a:solidFill>
                  <a:srgbClr val="B7B7B7"/>
                </a:solidFill>
                <a:latin typeface="Times New Roman"/>
                <a:ea typeface="Times New Roman"/>
                <a:cs typeface="Times New Roman"/>
                <a:sym typeface="Times New Roman"/>
              </a:rPr>
              <a:t>aka 25-Dihydroxyvitamin D</a:t>
            </a:r>
            <a:r>
              <a:rPr baseline="-25000" lang="en" sz="2000">
                <a:solidFill>
                  <a:srgbClr val="B7B7B7"/>
                </a:solidFill>
                <a:latin typeface="Times New Roman"/>
                <a:ea typeface="Times New Roman"/>
                <a:cs typeface="Times New Roman"/>
                <a:sym typeface="Times New Roman"/>
              </a:rPr>
              <a:t>3</a:t>
            </a:r>
            <a:endParaRPr sz="2000">
              <a:solidFill>
                <a:srgbClr val="B7B7B7"/>
              </a:solidFill>
              <a:latin typeface="Times New Roman"/>
              <a:ea typeface="Times New Roman"/>
              <a:cs typeface="Times New Roman"/>
              <a:sym typeface="Times New Roman"/>
            </a:endParaRPr>
          </a:p>
        </p:txBody>
      </p:sp>
      <p:sp>
        <p:nvSpPr>
          <p:cNvPr id="401" name="Google Shape;401;p30"/>
          <p:cNvSpPr txBox="1"/>
          <p:nvPr/>
        </p:nvSpPr>
        <p:spPr>
          <a:xfrm>
            <a:off x="6744813" y="5166854"/>
            <a:ext cx="1860300" cy="415200"/>
          </a:xfrm>
          <a:prstGeom prst="rect">
            <a:avLst/>
          </a:prstGeom>
          <a:noFill/>
          <a:ln>
            <a:noFill/>
          </a:ln>
        </p:spPr>
        <p:txBody>
          <a:bodyPr anchorCtr="0" anchor="t" bIns="232200" lIns="232200" spcFirstLastPara="1" rIns="232200" wrap="square" tIns="232200">
            <a:noAutofit/>
          </a:bodyPr>
          <a:lstStyle/>
          <a:p>
            <a:pPr indent="0" lvl="0" marL="0" rtl="0" algn="l">
              <a:spcBef>
                <a:spcPts val="0"/>
              </a:spcBef>
              <a:spcAft>
                <a:spcPts val="0"/>
              </a:spcAft>
              <a:buNone/>
            </a:pPr>
            <a:r>
              <a:t/>
            </a:r>
            <a:endParaRPr sz="2800">
              <a:latin typeface="Times New Roman"/>
              <a:ea typeface="Times New Roman"/>
              <a:cs typeface="Times New Roman"/>
              <a:sym typeface="Times New Roman"/>
            </a:endParaRPr>
          </a:p>
        </p:txBody>
      </p:sp>
      <p:sp>
        <p:nvSpPr>
          <p:cNvPr id="402" name="Google Shape;402;p30"/>
          <p:cNvSpPr txBox="1"/>
          <p:nvPr/>
        </p:nvSpPr>
        <p:spPr>
          <a:xfrm>
            <a:off x="6200482" y="5074484"/>
            <a:ext cx="2949000" cy="919200"/>
          </a:xfrm>
          <a:prstGeom prst="rect">
            <a:avLst/>
          </a:prstGeom>
          <a:noFill/>
          <a:ln>
            <a:noFill/>
          </a:ln>
        </p:spPr>
        <p:txBody>
          <a:bodyPr anchorCtr="0" anchor="t" bIns="232200" lIns="232200" spcFirstLastPara="1" rIns="232200" wrap="square" tIns="232200">
            <a:noAutofit/>
          </a:bodyPr>
          <a:lstStyle/>
          <a:p>
            <a:pPr indent="0" lvl="0" marL="0" rtl="0" algn="l">
              <a:spcBef>
                <a:spcPts val="0"/>
              </a:spcBef>
              <a:spcAft>
                <a:spcPts val="0"/>
              </a:spcAft>
              <a:buNone/>
            </a:pPr>
            <a:r>
              <a:rPr lang="en" sz="2500">
                <a:highlight>
                  <a:srgbClr val="FFE599"/>
                </a:highlight>
                <a:latin typeface="Times New Roman"/>
                <a:ea typeface="Times New Roman"/>
                <a:cs typeface="Times New Roman"/>
                <a:sym typeface="Times New Roman"/>
              </a:rPr>
              <a:t>1𝛼-Hydroxylase</a:t>
            </a:r>
            <a:endParaRPr sz="2500">
              <a:highlight>
                <a:srgbClr val="FFE599"/>
              </a:highlight>
              <a:latin typeface="Times New Roman"/>
              <a:ea typeface="Times New Roman"/>
              <a:cs typeface="Times New Roman"/>
              <a:sym typeface="Times New Roman"/>
            </a:endParaRPr>
          </a:p>
        </p:txBody>
      </p:sp>
      <p:cxnSp>
        <p:nvCxnSpPr>
          <p:cNvPr id="403" name="Google Shape;403;p30"/>
          <p:cNvCxnSpPr/>
          <p:nvPr/>
        </p:nvCxnSpPr>
        <p:spPr>
          <a:xfrm rot="5400000">
            <a:off x="2509727" y="7013360"/>
            <a:ext cx="1222500" cy="460800"/>
          </a:xfrm>
          <a:prstGeom prst="curvedConnector3">
            <a:avLst>
              <a:gd fmla="val 50000" name="adj1"/>
            </a:avLst>
          </a:prstGeom>
          <a:noFill/>
          <a:ln cap="flat" cmpd="sng" w="9525">
            <a:solidFill>
              <a:srgbClr val="BF9000"/>
            </a:solidFill>
            <a:prstDash val="solid"/>
            <a:round/>
            <a:headEnd len="med" w="med" type="none"/>
            <a:tailEnd len="med" w="med" type="triangle"/>
          </a:ln>
        </p:spPr>
      </p:cxnSp>
      <p:sp>
        <p:nvSpPr>
          <p:cNvPr id="404" name="Google Shape;404;p30"/>
          <p:cNvSpPr txBox="1"/>
          <p:nvPr/>
        </p:nvSpPr>
        <p:spPr>
          <a:xfrm>
            <a:off x="748630" y="1457274"/>
            <a:ext cx="13300200" cy="963900"/>
          </a:xfrm>
          <a:prstGeom prst="rect">
            <a:avLst/>
          </a:prstGeom>
          <a:noFill/>
          <a:ln>
            <a:noFill/>
          </a:ln>
        </p:spPr>
        <p:txBody>
          <a:bodyPr anchorCtr="0" anchor="t" bIns="232200" lIns="232200" spcFirstLastPara="1" rIns="232200" wrap="square" tIns="232200">
            <a:noAutofit/>
          </a:bodyPr>
          <a:lstStyle/>
          <a:p>
            <a:pPr indent="0" lvl="0" marL="0" rtl="0" algn="l">
              <a:spcBef>
                <a:spcPts val="0"/>
              </a:spcBef>
              <a:spcAft>
                <a:spcPts val="0"/>
              </a:spcAft>
              <a:buClr>
                <a:schemeClr val="dk1"/>
              </a:buClr>
              <a:buSzPts val="2800"/>
              <a:buFont typeface="Arial"/>
              <a:buNone/>
            </a:pPr>
            <a:r>
              <a:rPr lang="en" sz="2300">
                <a:latin typeface="Times New Roman"/>
                <a:ea typeface="Times New Roman"/>
                <a:cs typeface="Times New Roman"/>
                <a:sym typeface="Times New Roman"/>
              </a:rPr>
              <a:t>Vitamin D is a prohormone that must undergo two successive hydroxylation reactions to become the active form known as 1,25-dihydroxyvitamin D or calcitriol.</a:t>
            </a:r>
            <a:endParaRPr sz="2300">
              <a:latin typeface="Times New Roman"/>
              <a:ea typeface="Times New Roman"/>
              <a:cs typeface="Times New Roman"/>
              <a:sym typeface="Times New Roman"/>
            </a:endParaRPr>
          </a:p>
          <a:p>
            <a:pPr indent="-717550" lvl="0" marL="1155700" rtl="0" algn="l">
              <a:spcBef>
                <a:spcPts val="0"/>
              </a:spcBef>
              <a:spcAft>
                <a:spcPts val="0"/>
              </a:spcAft>
              <a:buSzPts val="2300"/>
              <a:buFont typeface="Times New Roman"/>
              <a:buChar char="-"/>
            </a:pPr>
            <a:r>
              <a:rPr lang="en" sz="2300">
                <a:latin typeface="Times New Roman"/>
                <a:ea typeface="Times New Roman"/>
                <a:cs typeface="Times New Roman"/>
                <a:sym typeface="Times New Roman"/>
              </a:rPr>
              <a:t>It is formed in the skin from (7- dehydrocholesterol) by Ultraviolet B light.</a:t>
            </a:r>
            <a:endParaRPr sz="2300">
              <a:latin typeface="Times New Roman"/>
              <a:ea typeface="Times New Roman"/>
              <a:cs typeface="Times New Roman"/>
              <a:sym typeface="Times New Roman"/>
            </a:endParaRPr>
          </a:p>
          <a:p>
            <a:pPr indent="-717550" lvl="0" marL="1155700" rtl="0" algn="l">
              <a:spcBef>
                <a:spcPts val="0"/>
              </a:spcBef>
              <a:spcAft>
                <a:spcPts val="0"/>
              </a:spcAft>
              <a:buSzPts val="2300"/>
              <a:buFont typeface="Times New Roman"/>
              <a:buChar char="-"/>
            </a:pPr>
            <a:r>
              <a:rPr lang="en" sz="2300">
                <a:latin typeface="Times New Roman"/>
                <a:ea typeface="Times New Roman"/>
                <a:cs typeface="Times New Roman"/>
                <a:sym typeface="Times New Roman"/>
              </a:rPr>
              <a:t>Then stored in the liver</a:t>
            </a:r>
            <a:endParaRPr sz="2300">
              <a:latin typeface="Times New Roman"/>
              <a:ea typeface="Times New Roman"/>
              <a:cs typeface="Times New Roman"/>
              <a:sym typeface="Times New Roman"/>
            </a:endParaRPr>
          </a:p>
          <a:p>
            <a:pPr indent="-717550" lvl="0" marL="1155700" rtl="0" algn="l">
              <a:spcBef>
                <a:spcPts val="0"/>
              </a:spcBef>
              <a:spcAft>
                <a:spcPts val="0"/>
              </a:spcAft>
              <a:buSzPts val="2300"/>
              <a:buFont typeface="Times New Roman"/>
              <a:buChar char="-"/>
            </a:pPr>
            <a:r>
              <a:rPr lang="en" sz="2300">
                <a:latin typeface="Times New Roman"/>
                <a:ea typeface="Times New Roman"/>
                <a:cs typeface="Times New Roman"/>
                <a:sym typeface="Times New Roman"/>
              </a:rPr>
              <a:t>Converted in the liver to 25- Hydroxycholecalciferol </a:t>
            </a:r>
            <a:endParaRPr sz="2300">
              <a:latin typeface="Times New Roman"/>
              <a:ea typeface="Times New Roman"/>
              <a:cs typeface="Times New Roman"/>
              <a:sym typeface="Times New Roman"/>
            </a:endParaRPr>
          </a:p>
          <a:p>
            <a:pPr indent="-717550" lvl="0" marL="1155700" rtl="0" algn="l">
              <a:spcBef>
                <a:spcPts val="0"/>
              </a:spcBef>
              <a:spcAft>
                <a:spcPts val="0"/>
              </a:spcAft>
              <a:buSzPts val="2300"/>
              <a:buFont typeface="Times New Roman"/>
              <a:buChar char="-"/>
            </a:pPr>
            <a:r>
              <a:rPr lang="en" sz="2300">
                <a:latin typeface="Times New Roman"/>
                <a:ea typeface="Times New Roman"/>
                <a:cs typeface="Times New Roman"/>
                <a:sym typeface="Times New Roman"/>
              </a:rPr>
              <a:t>Feedback control limits concentration</a:t>
            </a:r>
            <a:r>
              <a:rPr baseline="30000" lang="en" sz="2300">
                <a:latin typeface="Times New Roman"/>
                <a:ea typeface="Times New Roman"/>
                <a:cs typeface="Times New Roman"/>
                <a:sym typeface="Times New Roman"/>
              </a:rPr>
              <a:t>1</a:t>
            </a:r>
            <a:endParaRPr baseline="30000" sz="2300">
              <a:latin typeface="Times New Roman"/>
              <a:ea typeface="Times New Roman"/>
              <a:cs typeface="Times New Roman"/>
              <a:sym typeface="Times New Roman"/>
            </a:endParaRPr>
          </a:p>
          <a:p>
            <a:pPr indent="-717550" lvl="0" marL="1155700" rtl="0" algn="l">
              <a:spcBef>
                <a:spcPts val="0"/>
              </a:spcBef>
              <a:spcAft>
                <a:spcPts val="0"/>
              </a:spcAft>
              <a:buSzPts val="2300"/>
              <a:buFont typeface="Times New Roman"/>
              <a:buChar char="-"/>
            </a:pPr>
            <a:r>
              <a:rPr lang="en" sz="2300">
                <a:latin typeface="Times New Roman"/>
                <a:ea typeface="Times New Roman"/>
                <a:cs typeface="Times New Roman"/>
                <a:sym typeface="Times New Roman"/>
              </a:rPr>
              <a:t>Converted to the active form in the kidney: (parathyroid hormone (PTH) stimulates 1α hydroxylase which makes 1,25- Dihydroxycholecalciferol (calcitriol) </a:t>
            </a:r>
            <a:endParaRPr sz="2300">
              <a:latin typeface="Times New Roman"/>
              <a:ea typeface="Times New Roman"/>
              <a:cs typeface="Times New Roman"/>
              <a:sym typeface="Times New Roman"/>
            </a:endParaRPr>
          </a:p>
          <a:p>
            <a:pPr indent="-717550" lvl="0" marL="1155700" rtl="0" algn="l">
              <a:spcBef>
                <a:spcPts val="0"/>
              </a:spcBef>
              <a:spcAft>
                <a:spcPts val="0"/>
              </a:spcAft>
              <a:buSzPts val="2300"/>
              <a:buFont typeface="Times New Roman"/>
              <a:buChar char="-"/>
            </a:pPr>
            <a:r>
              <a:rPr lang="en" sz="2300">
                <a:latin typeface="Times New Roman"/>
                <a:ea typeface="Times New Roman"/>
                <a:cs typeface="Times New Roman"/>
                <a:sym typeface="Times New Roman"/>
              </a:rPr>
              <a:t>Under the feedback control of (PTH)</a:t>
            </a:r>
            <a:endParaRPr sz="2300">
              <a:latin typeface="Times New Roman"/>
              <a:ea typeface="Times New Roman"/>
              <a:cs typeface="Times New Roman"/>
              <a:sym typeface="Times New Roman"/>
            </a:endParaRPr>
          </a:p>
          <a:p>
            <a:pPr indent="0" lvl="0" marL="0" rtl="0" algn="l">
              <a:spcBef>
                <a:spcPts val="0"/>
              </a:spcBef>
              <a:spcAft>
                <a:spcPts val="0"/>
              </a:spcAft>
              <a:buNone/>
            </a:pPr>
            <a:r>
              <a:t/>
            </a:r>
            <a:endParaRPr sz="2300">
              <a:latin typeface="Times New Roman"/>
              <a:ea typeface="Times New Roman"/>
              <a:cs typeface="Times New Roman"/>
              <a:sym typeface="Times New Roman"/>
            </a:endParaRPr>
          </a:p>
        </p:txBody>
      </p:sp>
      <p:sp>
        <p:nvSpPr>
          <p:cNvPr id="405" name="Google Shape;405;p30"/>
          <p:cNvSpPr/>
          <p:nvPr/>
        </p:nvSpPr>
        <p:spPr>
          <a:xfrm>
            <a:off x="331323" y="12854797"/>
            <a:ext cx="468600" cy="433500"/>
          </a:xfrm>
          <a:prstGeom prst="rect">
            <a:avLst/>
          </a:prstGeom>
          <a:solidFill>
            <a:srgbClr val="F1C232"/>
          </a:solidFill>
          <a:ln cap="flat" cmpd="sng" w="9525">
            <a:solidFill>
              <a:srgbClr val="999999"/>
            </a:solidFill>
            <a:prstDash val="solid"/>
            <a:round/>
            <a:headEnd len="sm" w="sm" type="none"/>
            <a:tailEnd len="sm" w="sm" type="none"/>
          </a:ln>
        </p:spPr>
        <p:txBody>
          <a:bodyPr anchorCtr="0" anchor="ctr" bIns="242350" lIns="242350" spcFirstLastPara="1" rIns="242350" wrap="square" tIns="242350">
            <a:noAutofit/>
          </a:bodyPr>
          <a:lstStyle/>
          <a:p>
            <a:pPr indent="0" lvl="0" marL="0" rtl="0" algn="l">
              <a:spcBef>
                <a:spcPts val="0"/>
              </a:spcBef>
              <a:spcAft>
                <a:spcPts val="0"/>
              </a:spcAft>
              <a:buNone/>
            </a:pPr>
            <a:r>
              <a:t/>
            </a:r>
            <a:endParaRPr sz="1500">
              <a:solidFill>
                <a:srgbClr val="E69138"/>
              </a:solidFill>
            </a:endParaRPr>
          </a:p>
        </p:txBody>
      </p:sp>
      <p:sp>
        <p:nvSpPr>
          <p:cNvPr id="406" name="Google Shape;406;p30"/>
          <p:cNvSpPr txBox="1"/>
          <p:nvPr/>
        </p:nvSpPr>
        <p:spPr>
          <a:xfrm>
            <a:off x="288799" y="13288359"/>
            <a:ext cx="13572900" cy="519600"/>
          </a:xfrm>
          <a:prstGeom prst="rect">
            <a:avLst/>
          </a:prstGeom>
          <a:noFill/>
          <a:ln>
            <a:noFill/>
          </a:ln>
        </p:spPr>
        <p:txBody>
          <a:bodyPr anchorCtr="0" anchor="t" bIns="232200" lIns="232200" spcFirstLastPara="1" rIns="232200" wrap="square" tIns="232200">
            <a:noAutofit/>
          </a:bodyPr>
          <a:lstStyle/>
          <a:p>
            <a:pPr indent="-730250" lvl="0" marL="1155700" rtl="0" algn="l">
              <a:spcBef>
                <a:spcPts val="0"/>
              </a:spcBef>
              <a:spcAft>
                <a:spcPts val="0"/>
              </a:spcAft>
              <a:buSzPts val="2500"/>
              <a:buFont typeface="Times New Roman"/>
              <a:buChar char="-"/>
            </a:pPr>
            <a:r>
              <a:rPr lang="en" sz="2500">
                <a:solidFill>
                  <a:srgbClr val="8E7CC3"/>
                </a:solidFill>
                <a:latin typeface="Times New Roman"/>
                <a:ea typeface="Times New Roman"/>
                <a:cs typeface="Times New Roman"/>
                <a:sym typeface="Times New Roman"/>
              </a:rPr>
              <a:t>Takes a couple of days to fully develop response.</a:t>
            </a:r>
            <a:endParaRPr sz="2500">
              <a:latin typeface="Times New Roman"/>
              <a:ea typeface="Times New Roman"/>
              <a:cs typeface="Times New Roman"/>
              <a:sym typeface="Times New Roman"/>
            </a:endParaRPr>
          </a:p>
          <a:p>
            <a:pPr indent="-730250" lvl="0" marL="1155700" rtl="0" algn="l">
              <a:spcBef>
                <a:spcPts val="0"/>
              </a:spcBef>
              <a:spcAft>
                <a:spcPts val="0"/>
              </a:spcAft>
              <a:buSzPts val="2500"/>
              <a:buFont typeface="Times New Roman"/>
              <a:buChar char="-"/>
            </a:pPr>
            <a:r>
              <a:rPr lang="en" sz="2500">
                <a:latin typeface="Times New Roman"/>
                <a:ea typeface="Times New Roman"/>
                <a:cs typeface="Times New Roman"/>
                <a:sym typeface="Times New Roman"/>
              </a:rPr>
              <a:t>Vitamin D in the form of 1,25 Dihydroxycholecalciferol increases calcium blood level by:</a:t>
            </a:r>
            <a:endParaRPr sz="2500">
              <a:latin typeface="Times New Roman"/>
              <a:ea typeface="Times New Roman"/>
              <a:cs typeface="Times New Roman"/>
              <a:sym typeface="Times New Roman"/>
            </a:endParaRPr>
          </a:p>
        </p:txBody>
      </p:sp>
      <p:sp>
        <p:nvSpPr>
          <p:cNvPr id="407" name="Google Shape;407;p30"/>
          <p:cNvSpPr txBox="1"/>
          <p:nvPr/>
        </p:nvSpPr>
        <p:spPr>
          <a:xfrm>
            <a:off x="949311" y="12588808"/>
            <a:ext cx="11203500" cy="69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5100">
                <a:solidFill>
                  <a:srgbClr val="F1C232"/>
                </a:solidFill>
                <a:latin typeface="Oswald"/>
                <a:ea typeface="Oswald"/>
                <a:cs typeface="Oswald"/>
                <a:sym typeface="Oswald"/>
              </a:rPr>
              <a:t>Vitamin D Effects:  </a:t>
            </a:r>
            <a:endParaRPr sz="5100">
              <a:solidFill>
                <a:srgbClr val="F1C232"/>
              </a:solidFill>
              <a:latin typeface="Oswald"/>
              <a:ea typeface="Oswald"/>
              <a:cs typeface="Oswald"/>
              <a:sym typeface="Oswald"/>
            </a:endParaRPr>
          </a:p>
        </p:txBody>
      </p:sp>
      <p:sp>
        <p:nvSpPr>
          <p:cNvPr id="408" name="Google Shape;408;p30"/>
          <p:cNvSpPr txBox="1"/>
          <p:nvPr/>
        </p:nvSpPr>
        <p:spPr>
          <a:xfrm>
            <a:off x="1043651" y="14510121"/>
            <a:ext cx="12114000" cy="3070500"/>
          </a:xfrm>
          <a:prstGeom prst="rect">
            <a:avLst/>
          </a:prstGeom>
          <a:noFill/>
          <a:ln>
            <a:noFill/>
          </a:ln>
        </p:spPr>
        <p:txBody>
          <a:bodyPr anchorCtr="0" anchor="t" bIns="232200" lIns="232200" spcFirstLastPara="1" rIns="232200" wrap="square" tIns="232200">
            <a:noAutofit/>
          </a:bodyPr>
          <a:lstStyle/>
          <a:p>
            <a:pPr indent="-730250" lvl="0" marL="1155700" rtl="0" algn="l">
              <a:spcBef>
                <a:spcPts val="0"/>
              </a:spcBef>
              <a:spcAft>
                <a:spcPts val="0"/>
              </a:spcAft>
              <a:buSzPts val="2500"/>
              <a:buFont typeface="Times New Roman"/>
              <a:buChar char="-"/>
            </a:pPr>
            <a:r>
              <a:rPr b="1" lang="en" sz="2500">
                <a:solidFill>
                  <a:schemeClr val="dk1"/>
                </a:solidFill>
                <a:latin typeface="Times New Roman"/>
                <a:ea typeface="Times New Roman"/>
                <a:cs typeface="Times New Roman"/>
                <a:sym typeface="Times New Roman"/>
              </a:rPr>
              <a:t>Kidney:</a:t>
            </a:r>
            <a:r>
              <a:rPr lang="en" sz="2500">
                <a:solidFill>
                  <a:schemeClr val="dk1"/>
                </a:solidFill>
                <a:latin typeface="Times New Roman"/>
                <a:ea typeface="Times New Roman"/>
                <a:cs typeface="Times New Roman"/>
                <a:sym typeface="Times New Roman"/>
              </a:rPr>
              <a:t> ↑ Renal Ca</a:t>
            </a:r>
            <a:r>
              <a:rPr baseline="30000" lang="en" sz="2500">
                <a:solidFill>
                  <a:schemeClr val="dk1"/>
                </a:solidFill>
                <a:latin typeface="Times New Roman"/>
                <a:ea typeface="Times New Roman"/>
                <a:cs typeface="Times New Roman"/>
                <a:sym typeface="Times New Roman"/>
              </a:rPr>
              <a:t>2+</a:t>
            </a:r>
            <a:r>
              <a:rPr lang="en" sz="2500">
                <a:solidFill>
                  <a:schemeClr val="dk1"/>
                </a:solidFill>
                <a:latin typeface="Times New Roman"/>
                <a:ea typeface="Times New Roman"/>
                <a:cs typeface="Times New Roman"/>
                <a:sym typeface="Times New Roman"/>
              </a:rPr>
              <a:t> and PO</a:t>
            </a:r>
            <a:r>
              <a:rPr baseline="-25000" lang="en" sz="2500">
                <a:solidFill>
                  <a:schemeClr val="dk1"/>
                </a:solidFill>
                <a:latin typeface="Times New Roman"/>
                <a:ea typeface="Times New Roman"/>
                <a:cs typeface="Times New Roman"/>
                <a:sym typeface="Times New Roman"/>
              </a:rPr>
              <a:t>4</a:t>
            </a:r>
            <a:r>
              <a:rPr baseline="30000" lang="en" sz="2500">
                <a:solidFill>
                  <a:schemeClr val="dk1"/>
                </a:solidFill>
                <a:latin typeface="Times New Roman"/>
                <a:ea typeface="Times New Roman"/>
                <a:cs typeface="Times New Roman"/>
                <a:sym typeface="Times New Roman"/>
              </a:rPr>
              <a:t>3-  </a:t>
            </a:r>
            <a:r>
              <a:rPr lang="en" sz="2500">
                <a:solidFill>
                  <a:schemeClr val="dk1"/>
                </a:solidFill>
                <a:latin typeface="Times New Roman"/>
                <a:ea typeface="Times New Roman"/>
                <a:cs typeface="Times New Roman"/>
                <a:sym typeface="Times New Roman"/>
              </a:rPr>
              <a:t>reabsorption </a:t>
            </a:r>
            <a:r>
              <a:rPr lang="en" sz="2500">
                <a:solidFill>
                  <a:srgbClr val="8E7CC3"/>
                </a:solidFill>
                <a:latin typeface="Times New Roman"/>
                <a:ea typeface="Times New Roman"/>
                <a:cs typeface="Times New Roman"/>
                <a:sym typeface="Times New Roman"/>
              </a:rPr>
              <a:t>(weak effect)</a:t>
            </a:r>
            <a:r>
              <a:rPr baseline="30000" lang="en" sz="2500">
                <a:solidFill>
                  <a:srgbClr val="8E7CC3"/>
                </a:solidFill>
                <a:latin typeface="Times New Roman"/>
                <a:ea typeface="Times New Roman"/>
                <a:cs typeface="Times New Roman"/>
                <a:sym typeface="Times New Roman"/>
              </a:rPr>
              <a:t>2</a:t>
            </a:r>
            <a:endParaRPr baseline="30000" sz="2500">
              <a:solidFill>
                <a:srgbClr val="8E7CC3"/>
              </a:solidFill>
              <a:latin typeface="Times New Roman"/>
              <a:ea typeface="Times New Roman"/>
              <a:cs typeface="Times New Roman"/>
              <a:sym typeface="Times New Roman"/>
            </a:endParaRPr>
          </a:p>
          <a:p>
            <a:pPr indent="-730250" lvl="0" marL="1155700" rtl="0" algn="l">
              <a:spcBef>
                <a:spcPts val="0"/>
              </a:spcBef>
              <a:spcAft>
                <a:spcPts val="0"/>
              </a:spcAft>
              <a:buSzPts val="2500"/>
              <a:buFont typeface="Times New Roman"/>
              <a:buChar char="-"/>
            </a:pPr>
            <a:r>
              <a:rPr b="1" lang="en" sz="2500">
                <a:latin typeface="Times New Roman"/>
                <a:ea typeface="Times New Roman"/>
                <a:cs typeface="Times New Roman"/>
                <a:sym typeface="Times New Roman"/>
              </a:rPr>
              <a:t>Bone:</a:t>
            </a:r>
            <a:r>
              <a:rPr lang="en" sz="2500">
                <a:solidFill>
                  <a:srgbClr val="434343"/>
                </a:solidFill>
                <a:latin typeface="Times New Roman"/>
                <a:ea typeface="Times New Roman"/>
                <a:cs typeface="Times New Roman"/>
                <a:sym typeface="Times New Roman"/>
              </a:rPr>
              <a:t> Works with PTH to cause </a:t>
            </a:r>
            <a:r>
              <a:rPr lang="en" sz="2500">
                <a:latin typeface="Times New Roman"/>
                <a:ea typeface="Times New Roman"/>
                <a:cs typeface="Times New Roman"/>
                <a:sym typeface="Times New Roman"/>
              </a:rPr>
              <a:t>calcium absorption </a:t>
            </a:r>
            <a:r>
              <a:rPr lang="en" sz="2500">
                <a:solidFill>
                  <a:schemeClr val="dk1"/>
                </a:solidFill>
                <a:latin typeface="Times New Roman"/>
                <a:ea typeface="Times New Roman"/>
                <a:cs typeface="Times New Roman"/>
                <a:sym typeface="Times New Roman"/>
              </a:rPr>
              <a:t>from bone.</a:t>
            </a:r>
            <a:endParaRPr sz="2500">
              <a:solidFill>
                <a:schemeClr val="dk1"/>
              </a:solidFill>
              <a:latin typeface="Times New Roman"/>
              <a:ea typeface="Times New Roman"/>
              <a:cs typeface="Times New Roman"/>
              <a:sym typeface="Times New Roman"/>
            </a:endParaRPr>
          </a:p>
          <a:p>
            <a:pPr indent="-730250" lvl="0" marL="1155700" rtl="0" algn="l">
              <a:spcBef>
                <a:spcPts val="0"/>
              </a:spcBef>
              <a:spcAft>
                <a:spcPts val="0"/>
              </a:spcAft>
              <a:buSzPts val="2500"/>
              <a:buFont typeface="Times New Roman"/>
              <a:buChar char="-"/>
            </a:pPr>
            <a:r>
              <a:rPr b="1" lang="en" sz="2500">
                <a:solidFill>
                  <a:schemeClr val="dk1"/>
                </a:solidFill>
                <a:latin typeface="Times New Roman"/>
                <a:ea typeface="Times New Roman"/>
                <a:cs typeface="Times New Roman"/>
                <a:sym typeface="Times New Roman"/>
              </a:rPr>
              <a:t>Intestine:</a:t>
            </a:r>
            <a:r>
              <a:rPr lang="en" sz="2500">
                <a:solidFill>
                  <a:schemeClr val="dk1"/>
                </a:solidFill>
                <a:latin typeface="Times New Roman"/>
                <a:ea typeface="Times New Roman"/>
                <a:cs typeface="Times New Roman"/>
                <a:sym typeface="Times New Roman"/>
              </a:rPr>
              <a:t> Promotes intestinal absorption of Ca</a:t>
            </a:r>
            <a:r>
              <a:rPr baseline="30000" lang="en" sz="2500">
                <a:solidFill>
                  <a:schemeClr val="dk1"/>
                </a:solidFill>
                <a:latin typeface="Times New Roman"/>
                <a:ea typeface="Times New Roman"/>
                <a:cs typeface="Times New Roman"/>
                <a:sym typeface="Times New Roman"/>
              </a:rPr>
              <a:t>2+</a:t>
            </a:r>
            <a:r>
              <a:rPr lang="en" sz="2500">
                <a:solidFill>
                  <a:schemeClr val="dk1"/>
                </a:solidFill>
                <a:latin typeface="Times New Roman"/>
                <a:ea typeface="Times New Roman"/>
                <a:cs typeface="Times New Roman"/>
                <a:sym typeface="Times New Roman"/>
              </a:rPr>
              <a:t> and PO</a:t>
            </a:r>
            <a:r>
              <a:rPr baseline="-25000" lang="en" sz="2500">
                <a:solidFill>
                  <a:schemeClr val="dk1"/>
                </a:solidFill>
                <a:latin typeface="Times New Roman"/>
                <a:ea typeface="Times New Roman"/>
                <a:cs typeface="Times New Roman"/>
                <a:sym typeface="Times New Roman"/>
              </a:rPr>
              <a:t>4</a:t>
            </a:r>
            <a:r>
              <a:rPr baseline="30000" lang="en" sz="2500">
                <a:solidFill>
                  <a:schemeClr val="dk1"/>
                </a:solidFill>
                <a:latin typeface="Times New Roman"/>
                <a:ea typeface="Times New Roman"/>
                <a:cs typeface="Times New Roman"/>
                <a:sym typeface="Times New Roman"/>
              </a:rPr>
              <a:t>3-</a:t>
            </a:r>
            <a:r>
              <a:rPr lang="en" sz="2500">
                <a:solidFill>
                  <a:schemeClr val="dk1"/>
                </a:solidFill>
                <a:latin typeface="Times New Roman"/>
                <a:ea typeface="Times New Roman"/>
                <a:cs typeface="Times New Roman"/>
                <a:sym typeface="Times New Roman"/>
              </a:rPr>
              <a:t> </a:t>
            </a:r>
            <a:r>
              <a:rPr lang="en" sz="2500">
                <a:latin typeface="Times New Roman"/>
                <a:ea typeface="Times New Roman"/>
                <a:cs typeface="Times New Roman"/>
                <a:sym typeface="Times New Roman"/>
              </a:rPr>
              <a:t>by increasing the formation of calcium binding protein, calcium stimulated ATPase and alkaline phosphatase and related facilitated transport. </a:t>
            </a:r>
            <a:endParaRPr baseline="30000" sz="2500">
              <a:latin typeface="Times New Roman"/>
              <a:ea typeface="Times New Roman"/>
              <a:cs typeface="Times New Roman"/>
              <a:sym typeface="Times New Roman"/>
            </a:endParaRPr>
          </a:p>
          <a:p>
            <a:pPr indent="-730250" lvl="0" marL="1155700" rtl="0" algn="l">
              <a:spcBef>
                <a:spcPts val="0"/>
              </a:spcBef>
              <a:spcAft>
                <a:spcPts val="0"/>
              </a:spcAft>
              <a:buSzPts val="2500"/>
              <a:buFont typeface="Times New Roman"/>
              <a:buChar char="-"/>
            </a:pPr>
            <a:r>
              <a:rPr lang="en" sz="2500">
                <a:solidFill>
                  <a:srgbClr val="45818E"/>
                </a:solidFill>
                <a:latin typeface="Times New Roman"/>
                <a:ea typeface="Times New Roman"/>
                <a:cs typeface="Times New Roman"/>
                <a:sym typeface="Times New Roman"/>
              </a:rPr>
              <a:t>Stimulates differentiation of immune cells.</a:t>
            </a:r>
            <a:r>
              <a:rPr baseline="30000" lang="en" sz="2500">
                <a:solidFill>
                  <a:srgbClr val="45818E"/>
                </a:solidFill>
                <a:latin typeface="Times New Roman"/>
                <a:ea typeface="Times New Roman"/>
                <a:cs typeface="Times New Roman"/>
                <a:sym typeface="Times New Roman"/>
              </a:rPr>
              <a:t>3</a:t>
            </a:r>
            <a:endParaRPr baseline="30000" sz="2500">
              <a:solidFill>
                <a:srgbClr val="45818E"/>
              </a:solidFill>
              <a:latin typeface="Times New Roman"/>
              <a:ea typeface="Times New Roman"/>
              <a:cs typeface="Times New Roman"/>
              <a:sym typeface="Times New Roman"/>
            </a:endParaRPr>
          </a:p>
          <a:p>
            <a:pPr indent="0" lvl="0" marL="0" rtl="0" algn="l">
              <a:spcBef>
                <a:spcPts val="0"/>
              </a:spcBef>
              <a:spcAft>
                <a:spcPts val="0"/>
              </a:spcAft>
              <a:buNone/>
            </a:pPr>
            <a:r>
              <a:t/>
            </a:r>
            <a:endParaRPr sz="2500">
              <a:solidFill>
                <a:srgbClr val="8E7CC3"/>
              </a:solidFill>
              <a:latin typeface="Times New Roman"/>
              <a:ea typeface="Times New Roman"/>
              <a:cs typeface="Times New Roman"/>
              <a:sym typeface="Times New Roman"/>
            </a:endParaRPr>
          </a:p>
        </p:txBody>
      </p:sp>
      <p:sp>
        <p:nvSpPr>
          <p:cNvPr id="409" name="Google Shape;409;p30"/>
          <p:cNvSpPr/>
          <p:nvPr/>
        </p:nvSpPr>
        <p:spPr>
          <a:xfrm>
            <a:off x="545100" y="17193168"/>
            <a:ext cx="13585800" cy="433500"/>
          </a:xfrm>
          <a:prstGeom prst="rect">
            <a:avLst/>
          </a:prstGeom>
          <a:solidFill>
            <a:srgbClr val="F1C232"/>
          </a:solidFill>
          <a:ln cap="flat" cmpd="sng" w="9525">
            <a:solidFill>
              <a:srgbClr val="A3A3A3"/>
            </a:solidFill>
            <a:prstDash val="solid"/>
            <a:round/>
            <a:headEnd len="sm" w="sm" type="none"/>
            <a:tailEnd len="sm" w="sm" type="none"/>
          </a:ln>
        </p:spPr>
        <p:txBody>
          <a:bodyPr anchorCtr="0" anchor="ctr" bIns="58225" lIns="58225" spcFirstLastPara="1" rIns="58225" wrap="square" tIns="58225">
            <a:noAutofit/>
          </a:bodyPr>
          <a:lstStyle/>
          <a:p>
            <a:pPr indent="0" lvl="0" marL="0" rtl="0" algn="l">
              <a:spcBef>
                <a:spcPts val="0"/>
              </a:spcBef>
              <a:spcAft>
                <a:spcPts val="0"/>
              </a:spcAft>
              <a:buClr>
                <a:schemeClr val="dk1"/>
              </a:buClr>
              <a:buSzPts val="1000"/>
              <a:buFont typeface="Arial"/>
              <a:buNone/>
            </a:pPr>
            <a:r>
              <a:rPr lang="en" sz="2500">
                <a:solidFill>
                  <a:schemeClr val="lt1"/>
                </a:solidFill>
                <a:latin typeface="Oswald"/>
                <a:ea typeface="Oswald"/>
                <a:cs typeface="Oswald"/>
                <a:sym typeface="Oswald"/>
              </a:rPr>
              <a:t>FOOTNOTES</a:t>
            </a:r>
            <a:endParaRPr sz="1500"/>
          </a:p>
        </p:txBody>
      </p:sp>
      <p:sp>
        <p:nvSpPr>
          <p:cNvPr id="410" name="Google Shape;410;p30"/>
          <p:cNvSpPr/>
          <p:nvPr/>
        </p:nvSpPr>
        <p:spPr>
          <a:xfrm>
            <a:off x="0" y="17193168"/>
            <a:ext cx="468600" cy="433500"/>
          </a:xfrm>
          <a:prstGeom prst="rect">
            <a:avLst/>
          </a:prstGeom>
          <a:solidFill>
            <a:srgbClr val="666666"/>
          </a:solidFill>
          <a:ln cap="flat" cmpd="sng" w="9525">
            <a:solidFill>
              <a:srgbClr val="A3A3A3"/>
            </a:solidFill>
            <a:prstDash val="solid"/>
            <a:round/>
            <a:headEnd len="sm" w="sm" type="none"/>
            <a:tailEnd len="sm" w="sm" type="none"/>
          </a:ln>
        </p:spPr>
        <p:txBody>
          <a:bodyPr anchorCtr="0" anchor="ctr" bIns="58225" lIns="58225" spcFirstLastPara="1" rIns="58225" wrap="square" tIns="58225">
            <a:noAutofit/>
          </a:bodyPr>
          <a:lstStyle/>
          <a:p>
            <a:pPr indent="0" lvl="0" marL="0" rtl="0" algn="l">
              <a:spcBef>
                <a:spcPts val="0"/>
              </a:spcBef>
              <a:spcAft>
                <a:spcPts val="0"/>
              </a:spcAft>
              <a:buNone/>
            </a:pPr>
            <a:r>
              <a:t/>
            </a:r>
            <a:endParaRPr/>
          </a:p>
        </p:txBody>
      </p:sp>
      <p:sp>
        <p:nvSpPr>
          <p:cNvPr id="411" name="Google Shape;411;p30"/>
          <p:cNvSpPr txBox="1"/>
          <p:nvPr/>
        </p:nvSpPr>
        <p:spPr>
          <a:xfrm>
            <a:off x="-411518" y="17508433"/>
            <a:ext cx="14537400" cy="1175100"/>
          </a:xfrm>
          <a:prstGeom prst="rect">
            <a:avLst/>
          </a:prstGeom>
          <a:noFill/>
          <a:ln>
            <a:noFill/>
          </a:ln>
        </p:spPr>
        <p:txBody>
          <a:bodyPr anchorCtr="0" anchor="t" bIns="232200" lIns="232200" spcFirstLastPara="1" rIns="232200" wrap="square" tIns="232200">
            <a:noAutofit/>
          </a:bodyPr>
          <a:lstStyle/>
          <a:p>
            <a:pPr indent="-698500" lvl="0" marL="1155700" rtl="0" algn="l">
              <a:spcBef>
                <a:spcPts val="0"/>
              </a:spcBef>
              <a:spcAft>
                <a:spcPts val="0"/>
              </a:spcAft>
              <a:buSzPts val="2000"/>
              <a:buFont typeface="Times New Roman"/>
              <a:buAutoNum type="arabicPeriod"/>
            </a:pPr>
            <a:r>
              <a:rPr lang="en" sz="2000">
                <a:latin typeface="Times New Roman"/>
                <a:ea typeface="Times New Roman"/>
                <a:cs typeface="Times New Roman"/>
                <a:sym typeface="Times New Roman"/>
              </a:rPr>
              <a:t>Meaning that 25-hydroxycholecalciferol (final product of liver metabolism before kidney activation) inhibits further conversion of cholecalciferol by the liver, This is important because 25-hydroxycholecalciferol has a short half-life, in contrast, cholecalciferol has a longer half-life up to months. So this inhibition allows more storage.</a:t>
            </a:r>
            <a:endParaRPr sz="2000">
              <a:latin typeface="Times New Roman"/>
              <a:ea typeface="Times New Roman"/>
              <a:cs typeface="Times New Roman"/>
              <a:sym typeface="Times New Roman"/>
            </a:endParaRPr>
          </a:p>
          <a:p>
            <a:pPr indent="-698500" lvl="0" marL="1155700" rtl="0" algn="l">
              <a:spcBef>
                <a:spcPts val="0"/>
              </a:spcBef>
              <a:spcAft>
                <a:spcPts val="0"/>
              </a:spcAft>
              <a:buSzPts val="2000"/>
              <a:buFont typeface="Times New Roman"/>
              <a:buAutoNum type="arabicPeriod"/>
            </a:pPr>
            <a:r>
              <a:rPr b="1" lang="en" sz="2000">
                <a:latin typeface="Times New Roman"/>
                <a:ea typeface="Times New Roman"/>
                <a:cs typeface="Times New Roman"/>
                <a:sym typeface="Times New Roman"/>
              </a:rPr>
              <a:t>Difference between absorption and reabsorption: </a:t>
            </a:r>
            <a:r>
              <a:rPr lang="en" sz="2000">
                <a:latin typeface="Times New Roman"/>
                <a:ea typeface="Times New Roman"/>
                <a:cs typeface="Times New Roman"/>
                <a:sym typeface="Times New Roman"/>
              </a:rPr>
              <a:t>Main absorption of food occurs in the intestines, however absorbed substances can be filtered through the kidney and then be absorbed  a second time, hence why we call it reabsorption.</a:t>
            </a:r>
            <a:endParaRPr sz="2000">
              <a:latin typeface="Times New Roman"/>
              <a:ea typeface="Times New Roman"/>
              <a:cs typeface="Times New Roman"/>
              <a:sym typeface="Times New Roman"/>
            </a:endParaRPr>
          </a:p>
          <a:p>
            <a:pPr indent="-698500" lvl="0" marL="1155700" rtl="0" algn="l">
              <a:spcBef>
                <a:spcPts val="0"/>
              </a:spcBef>
              <a:spcAft>
                <a:spcPts val="0"/>
              </a:spcAft>
              <a:buSzPts val="2000"/>
              <a:buFont typeface="Times New Roman"/>
              <a:buAutoNum type="arabicPeriod"/>
            </a:pPr>
            <a:r>
              <a:rPr lang="en" sz="2000">
                <a:latin typeface="Times New Roman"/>
                <a:ea typeface="Times New Roman"/>
                <a:cs typeface="Times New Roman"/>
                <a:sym typeface="Times New Roman"/>
              </a:rPr>
              <a:t>Vitamin D acts on nuclear receptors, causing gene transcription and hence protein synthesis. And this is why it can stimulate differentiation of many cells, since differentiation depends on the expression of genes. </a:t>
            </a:r>
            <a:endParaRPr sz="2000">
              <a:latin typeface="Times New Roman"/>
              <a:ea typeface="Times New Roman"/>
              <a:cs typeface="Times New Roman"/>
              <a:sym typeface="Times New Roman"/>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15" name="Shape 415"/>
        <p:cNvGrpSpPr/>
        <p:nvPr/>
      </p:nvGrpSpPr>
      <p:grpSpPr>
        <a:xfrm>
          <a:off x="0" y="0"/>
          <a:ext cx="0" cy="0"/>
          <a:chOff x="0" y="0"/>
          <a:chExt cx="0" cy="0"/>
        </a:xfrm>
      </p:grpSpPr>
      <p:sp>
        <p:nvSpPr>
          <p:cNvPr id="416" name="Google Shape;416;p31"/>
          <p:cNvSpPr/>
          <p:nvPr/>
        </p:nvSpPr>
        <p:spPr>
          <a:xfrm>
            <a:off x="0" y="370466"/>
            <a:ext cx="11331600" cy="699600"/>
          </a:xfrm>
          <a:prstGeom prst="rect">
            <a:avLst/>
          </a:prstGeom>
          <a:solidFill>
            <a:srgbClr val="F1C232"/>
          </a:solidFill>
          <a:ln cap="flat" cmpd="sng" w="9525">
            <a:solidFill>
              <a:srgbClr val="A3A3A3"/>
            </a:solidFill>
            <a:prstDash val="solid"/>
            <a:round/>
            <a:headEnd len="sm" w="sm" type="none"/>
            <a:tailEnd len="sm" w="sm" type="none"/>
          </a:ln>
        </p:spPr>
        <p:txBody>
          <a:bodyPr anchorCtr="0" anchor="ctr" bIns="58225" lIns="58225" spcFirstLastPara="1" rIns="58225" wrap="square" tIns="58225">
            <a:noAutofit/>
          </a:bodyPr>
          <a:lstStyle/>
          <a:p>
            <a:pPr indent="0" lvl="0" marL="0" rtl="0" algn="l">
              <a:spcBef>
                <a:spcPts val="0"/>
              </a:spcBef>
              <a:spcAft>
                <a:spcPts val="0"/>
              </a:spcAft>
              <a:buNone/>
            </a:pPr>
            <a:r>
              <a:t/>
            </a:r>
            <a:endParaRPr/>
          </a:p>
        </p:txBody>
      </p:sp>
      <p:sp>
        <p:nvSpPr>
          <p:cNvPr id="417" name="Google Shape;417;p31"/>
          <p:cNvSpPr/>
          <p:nvPr/>
        </p:nvSpPr>
        <p:spPr>
          <a:xfrm>
            <a:off x="656616" y="370511"/>
            <a:ext cx="273600" cy="699600"/>
          </a:xfrm>
          <a:prstGeom prst="rect">
            <a:avLst/>
          </a:prstGeom>
          <a:solidFill>
            <a:srgbClr val="FFFFFF"/>
          </a:solidFill>
          <a:ln cap="flat" cmpd="sng" w="9525">
            <a:solidFill>
              <a:srgbClr val="A3A3A3"/>
            </a:solidFill>
            <a:prstDash val="solid"/>
            <a:round/>
            <a:headEnd len="sm" w="sm" type="none"/>
            <a:tailEnd len="sm" w="sm" type="none"/>
          </a:ln>
        </p:spPr>
        <p:txBody>
          <a:bodyPr anchorCtr="0" anchor="ctr" bIns="58225" lIns="58225" spcFirstLastPara="1" rIns="58225" wrap="square" tIns="58225">
            <a:noAutofit/>
          </a:bodyPr>
          <a:lstStyle/>
          <a:p>
            <a:pPr indent="0" lvl="0" marL="0" rtl="0" algn="l">
              <a:spcBef>
                <a:spcPts val="0"/>
              </a:spcBef>
              <a:spcAft>
                <a:spcPts val="0"/>
              </a:spcAft>
              <a:buNone/>
            </a:pPr>
            <a:r>
              <a:t/>
            </a:r>
            <a:endParaRPr/>
          </a:p>
        </p:txBody>
      </p:sp>
      <p:sp>
        <p:nvSpPr>
          <p:cNvPr id="418" name="Google Shape;418;p31"/>
          <p:cNvSpPr txBox="1"/>
          <p:nvPr/>
        </p:nvSpPr>
        <p:spPr>
          <a:xfrm>
            <a:off x="11409324" y="360125"/>
            <a:ext cx="3653100" cy="963900"/>
          </a:xfrm>
          <a:prstGeom prst="rect">
            <a:avLst/>
          </a:prstGeom>
          <a:noFill/>
          <a:ln>
            <a:noFill/>
          </a:ln>
        </p:spPr>
        <p:txBody>
          <a:bodyPr anchorCtr="0" anchor="t" bIns="58225" lIns="58225" spcFirstLastPara="1" rIns="58225" wrap="square" tIns="58225">
            <a:noAutofit/>
          </a:bodyPr>
          <a:lstStyle/>
          <a:p>
            <a:pPr indent="0" lvl="0" marL="0" rtl="0" algn="l">
              <a:spcBef>
                <a:spcPts val="0"/>
              </a:spcBef>
              <a:spcAft>
                <a:spcPts val="0"/>
              </a:spcAft>
              <a:buNone/>
            </a:pPr>
            <a:r>
              <a:rPr lang="en" sz="3600">
                <a:latin typeface="Oswald"/>
                <a:ea typeface="Oswald"/>
                <a:cs typeface="Oswald"/>
                <a:sym typeface="Oswald"/>
              </a:rPr>
              <a:t>Lecture Eight </a:t>
            </a:r>
            <a:endParaRPr sz="3600">
              <a:latin typeface="Oswald"/>
              <a:ea typeface="Oswald"/>
              <a:cs typeface="Oswald"/>
              <a:sym typeface="Oswald"/>
            </a:endParaRPr>
          </a:p>
        </p:txBody>
      </p:sp>
      <p:sp>
        <p:nvSpPr>
          <p:cNvPr id="419" name="Google Shape;419;p31"/>
          <p:cNvSpPr txBox="1"/>
          <p:nvPr/>
        </p:nvSpPr>
        <p:spPr>
          <a:xfrm>
            <a:off x="929925" y="370476"/>
            <a:ext cx="11277300" cy="69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000"/>
              <a:buFont typeface="Arial"/>
              <a:buNone/>
            </a:pPr>
            <a:r>
              <a:rPr lang="en" sz="3300">
                <a:solidFill>
                  <a:srgbClr val="FFFFFF"/>
                </a:solidFill>
                <a:latin typeface="Oswald"/>
                <a:ea typeface="Oswald"/>
                <a:cs typeface="Oswald"/>
                <a:sym typeface="Oswald"/>
              </a:rPr>
              <a:t>CALCIUM HOMEOSTASIS </a:t>
            </a:r>
            <a:endParaRPr sz="3300">
              <a:solidFill>
                <a:srgbClr val="FFFFFF"/>
              </a:solidFill>
              <a:latin typeface="Oswald"/>
              <a:ea typeface="Oswald"/>
              <a:cs typeface="Oswald"/>
              <a:sym typeface="Oswald"/>
            </a:endParaRPr>
          </a:p>
        </p:txBody>
      </p:sp>
      <p:sp>
        <p:nvSpPr>
          <p:cNvPr id="420" name="Google Shape;420;p31"/>
          <p:cNvSpPr txBox="1"/>
          <p:nvPr/>
        </p:nvSpPr>
        <p:spPr>
          <a:xfrm>
            <a:off x="188014" y="321602"/>
            <a:ext cx="468600" cy="699600"/>
          </a:xfrm>
          <a:prstGeom prst="rect">
            <a:avLst/>
          </a:prstGeom>
          <a:noFill/>
          <a:ln>
            <a:noFill/>
          </a:ln>
        </p:spPr>
        <p:txBody>
          <a:bodyPr anchorCtr="0" anchor="t" bIns="58225" lIns="58225" spcFirstLastPara="1" rIns="58225" wrap="square" tIns="58225">
            <a:noAutofit/>
          </a:bodyPr>
          <a:lstStyle/>
          <a:p>
            <a:pPr indent="0" lvl="0" marL="0" rtl="0" algn="l">
              <a:spcBef>
                <a:spcPts val="0"/>
              </a:spcBef>
              <a:spcAft>
                <a:spcPts val="0"/>
              </a:spcAft>
              <a:buNone/>
            </a:pPr>
            <a:r>
              <a:rPr lang="en" sz="4600">
                <a:solidFill>
                  <a:srgbClr val="FFFFFF"/>
                </a:solidFill>
                <a:latin typeface="Oswald"/>
                <a:ea typeface="Oswald"/>
                <a:cs typeface="Oswald"/>
                <a:sym typeface="Oswald"/>
              </a:rPr>
              <a:t>6</a:t>
            </a:r>
            <a:endParaRPr sz="4600">
              <a:solidFill>
                <a:srgbClr val="FFFFFF"/>
              </a:solidFill>
              <a:latin typeface="Oswald"/>
              <a:ea typeface="Oswald"/>
              <a:cs typeface="Oswald"/>
              <a:sym typeface="Oswald"/>
            </a:endParaRPr>
          </a:p>
        </p:txBody>
      </p:sp>
      <p:sp>
        <p:nvSpPr>
          <p:cNvPr id="421" name="Google Shape;421;p31"/>
          <p:cNvSpPr/>
          <p:nvPr/>
        </p:nvSpPr>
        <p:spPr>
          <a:xfrm>
            <a:off x="331323" y="1434374"/>
            <a:ext cx="468600" cy="433500"/>
          </a:xfrm>
          <a:prstGeom prst="rect">
            <a:avLst/>
          </a:prstGeom>
          <a:solidFill>
            <a:srgbClr val="45818E"/>
          </a:solidFill>
          <a:ln cap="flat" cmpd="sng" w="9525">
            <a:solidFill>
              <a:srgbClr val="999999"/>
            </a:solidFill>
            <a:prstDash val="solid"/>
            <a:round/>
            <a:headEnd len="sm" w="sm" type="none"/>
            <a:tailEnd len="sm" w="sm" type="none"/>
          </a:ln>
        </p:spPr>
        <p:txBody>
          <a:bodyPr anchorCtr="0" anchor="ctr" bIns="242350" lIns="242350" spcFirstLastPara="1" rIns="242350" wrap="square" tIns="242350">
            <a:noAutofit/>
          </a:bodyPr>
          <a:lstStyle/>
          <a:p>
            <a:pPr indent="0" lvl="0" marL="0" rtl="0" algn="l">
              <a:spcBef>
                <a:spcPts val="0"/>
              </a:spcBef>
              <a:spcAft>
                <a:spcPts val="0"/>
              </a:spcAft>
              <a:buNone/>
            </a:pPr>
            <a:r>
              <a:t/>
            </a:r>
            <a:endParaRPr sz="1500">
              <a:solidFill>
                <a:srgbClr val="E69138"/>
              </a:solidFill>
            </a:endParaRPr>
          </a:p>
        </p:txBody>
      </p:sp>
      <p:sp>
        <p:nvSpPr>
          <p:cNvPr id="422" name="Google Shape;422;p31"/>
          <p:cNvSpPr txBox="1"/>
          <p:nvPr/>
        </p:nvSpPr>
        <p:spPr>
          <a:xfrm>
            <a:off x="860937" y="1317497"/>
            <a:ext cx="12815700" cy="69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600">
                <a:solidFill>
                  <a:srgbClr val="45818E"/>
                </a:solidFill>
                <a:latin typeface="Oswald"/>
                <a:ea typeface="Oswald"/>
                <a:cs typeface="Oswald"/>
                <a:sym typeface="Oswald"/>
              </a:rPr>
              <a:t>Effects of Vitamin D on Bone &amp; Its Relation to Parathyroid Hormone Activity </a:t>
            </a:r>
            <a:endParaRPr sz="3600">
              <a:solidFill>
                <a:srgbClr val="45818E"/>
              </a:solidFill>
              <a:latin typeface="Oswald"/>
              <a:ea typeface="Oswald"/>
              <a:cs typeface="Oswald"/>
              <a:sym typeface="Oswald"/>
            </a:endParaRPr>
          </a:p>
        </p:txBody>
      </p:sp>
      <p:sp>
        <p:nvSpPr>
          <p:cNvPr id="423" name="Google Shape;423;p31"/>
          <p:cNvSpPr txBox="1"/>
          <p:nvPr/>
        </p:nvSpPr>
        <p:spPr>
          <a:xfrm>
            <a:off x="292164" y="1917629"/>
            <a:ext cx="13355100" cy="3324900"/>
          </a:xfrm>
          <a:prstGeom prst="rect">
            <a:avLst/>
          </a:prstGeom>
          <a:noFill/>
          <a:ln>
            <a:noFill/>
          </a:ln>
        </p:spPr>
        <p:txBody>
          <a:bodyPr anchorCtr="0" anchor="t" bIns="232200" lIns="232200" spcFirstLastPara="1" rIns="232200" wrap="square" tIns="232200">
            <a:noAutofit/>
          </a:bodyPr>
          <a:lstStyle/>
          <a:p>
            <a:pPr indent="-762000" lvl="0" marL="1155700" rtl="0" algn="l">
              <a:spcBef>
                <a:spcPts val="0"/>
              </a:spcBef>
              <a:spcAft>
                <a:spcPts val="0"/>
              </a:spcAft>
              <a:buSzPts val="3000"/>
              <a:buFont typeface="Times New Roman"/>
              <a:buChar char="-"/>
            </a:pPr>
            <a:r>
              <a:rPr lang="en" sz="3000">
                <a:latin typeface="Times New Roman"/>
                <a:ea typeface="Times New Roman"/>
                <a:cs typeface="Times New Roman"/>
                <a:sym typeface="Times New Roman"/>
              </a:rPr>
              <a:t>Vitamin D in smaller quantities :</a:t>
            </a:r>
            <a:endParaRPr sz="3000">
              <a:latin typeface="Times New Roman"/>
              <a:ea typeface="Times New Roman"/>
              <a:cs typeface="Times New Roman"/>
              <a:sym typeface="Times New Roman"/>
            </a:endParaRPr>
          </a:p>
          <a:p>
            <a:pPr indent="0" lvl="0" marL="1155700" rtl="0" algn="l">
              <a:spcBef>
                <a:spcPts val="0"/>
              </a:spcBef>
              <a:spcAft>
                <a:spcPts val="0"/>
              </a:spcAft>
              <a:buNone/>
            </a:pPr>
            <a:r>
              <a:rPr lang="en" sz="3000">
                <a:latin typeface="Times New Roman"/>
                <a:ea typeface="Times New Roman"/>
                <a:cs typeface="Times New Roman"/>
                <a:sym typeface="Times New Roman"/>
              </a:rPr>
              <a:t>- Promotes bone calcification (by ↑ calcium and phosphate absorption from    the intestine and enhances the mineralization of bone).</a:t>
            </a:r>
            <a:endParaRPr sz="3000">
              <a:latin typeface="Times New Roman"/>
              <a:ea typeface="Times New Roman"/>
              <a:cs typeface="Times New Roman"/>
              <a:sym typeface="Times New Roman"/>
            </a:endParaRPr>
          </a:p>
          <a:p>
            <a:pPr indent="-762000" lvl="0" marL="1155700" rtl="0" algn="l">
              <a:spcBef>
                <a:spcPts val="0"/>
              </a:spcBef>
              <a:spcAft>
                <a:spcPts val="0"/>
              </a:spcAft>
              <a:buSzPts val="3000"/>
              <a:buFont typeface="Times New Roman"/>
              <a:buChar char="-"/>
            </a:pPr>
            <a:r>
              <a:rPr lang="en" sz="3000">
                <a:latin typeface="Times New Roman"/>
                <a:ea typeface="Times New Roman"/>
                <a:cs typeface="Times New Roman"/>
                <a:sym typeface="Times New Roman"/>
              </a:rPr>
              <a:t>The administration of extreme quantities of vitamin D:</a:t>
            </a:r>
            <a:endParaRPr sz="3000">
              <a:latin typeface="Times New Roman"/>
              <a:ea typeface="Times New Roman"/>
              <a:cs typeface="Times New Roman"/>
              <a:sym typeface="Times New Roman"/>
            </a:endParaRPr>
          </a:p>
          <a:p>
            <a:pPr indent="0" lvl="0" marL="1155700" rtl="0" algn="l">
              <a:spcBef>
                <a:spcPts val="0"/>
              </a:spcBef>
              <a:spcAft>
                <a:spcPts val="0"/>
              </a:spcAft>
              <a:buNone/>
            </a:pPr>
            <a:r>
              <a:rPr lang="en" sz="3000">
                <a:latin typeface="Times New Roman"/>
                <a:ea typeface="Times New Roman"/>
                <a:cs typeface="Times New Roman"/>
                <a:sym typeface="Times New Roman"/>
              </a:rPr>
              <a:t>- causes absorption of bone by: </a:t>
            </a:r>
            <a:endParaRPr sz="3000">
              <a:latin typeface="Times New Roman"/>
              <a:ea typeface="Times New Roman"/>
              <a:cs typeface="Times New Roman"/>
              <a:sym typeface="Times New Roman"/>
            </a:endParaRPr>
          </a:p>
          <a:p>
            <a:pPr indent="0" lvl="0" marL="1155700" rtl="0" algn="l">
              <a:spcBef>
                <a:spcPts val="0"/>
              </a:spcBef>
              <a:spcAft>
                <a:spcPts val="0"/>
              </a:spcAft>
              <a:buNone/>
            </a:pPr>
            <a:r>
              <a:rPr lang="en" sz="3000">
                <a:latin typeface="Times New Roman"/>
                <a:ea typeface="Times New Roman"/>
                <a:cs typeface="Times New Roman"/>
                <a:sym typeface="Times New Roman"/>
              </a:rPr>
              <a:t>1. Facilitating PTH action on bones 2. Number &amp; activity of osteoclasts.</a:t>
            </a:r>
            <a:endParaRPr sz="3000">
              <a:latin typeface="Times New Roman"/>
              <a:ea typeface="Times New Roman"/>
              <a:cs typeface="Times New Roman"/>
              <a:sym typeface="Times New Roman"/>
            </a:endParaRPr>
          </a:p>
          <a:p>
            <a:pPr indent="0" lvl="0" marL="0" rtl="0" algn="l">
              <a:spcBef>
                <a:spcPts val="0"/>
              </a:spcBef>
              <a:spcAft>
                <a:spcPts val="0"/>
              </a:spcAft>
              <a:buNone/>
            </a:pPr>
            <a:r>
              <a:t/>
            </a:r>
            <a:endParaRPr sz="3000">
              <a:latin typeface="Times New Roman"/>
              <a:ea typeface="Times New Roman"/>
              <a:cs typeface="Times New Roman"/>
              <a:sym typeface="Times New Roman"/>
            </a:endParaRPr>
          </a:p>
        </p:txBody>
      </p:sp>
      <p:sp>
        <p:nvSpPr>
          <p:cNvPr id="424" name="Google Shape;424;p31"/>
          <p:cNvSpPr/>
          <p:nvPr/>
        </p:nvSpPr>
        <p:spPr>
          <a:xfrm>
            <a:off x="331323" y="5751009"/>
            <a:ext cx="468600" cy="433500"/>
          </a:xfrm>
          <a:prstGeom prst="rect">
            <a:avLst/>
          </a:prstGeom>
          <a:solidFill>
            <a:srgbClr val="F1C232"/>
          </a:solidFill>
          <a:ln cap="flat" cmpd="sng" w="9525">
            <a:solidFill>
              <a:srgbClr val="999999"/>
            </a:solidFill>
            <a:prstDash val="solid"/>
            <a:round/>
            <a:headEnd len="sm" w="sm" type="none"/>
            <a:tailEnd len="sm" w="sm" type="none"/>
          </a:ln>
        </p:spPr>
        <p:txBody>
          <a:bodyPr anchorCtr="0" anchor="ctr" bIns="242350" lIns="242350" spcFirstLastPara="1" rIns="242350" wrap="square" tIns="242350">
            <a:noAutofit/>
          </a:bodyPr>
          <a:lstStyle/>
          <a:p>
            <a:pPr indent="0" lvl="0" marL="0" rtl="0" algn="l">
              <a:spcBef>
                <a:spcPts val="0"/>
              </a:spcBef>
              <a:spcAft>
                <a:spcPts val="0"/>
              </a:spcAft>
              <a:buNone/>
            </a:pPr>
            <a:r>
              <a:t/>
            </a:r>
            <a:endParaRPr sz="1500">
              <a:solidFill>
                <a:srgbClr val="E69138"/>
              </a:solidFill>
            </a:endParaRPr>
          </a:p>
        </p:txBody>
      </p:sp>
      <p:sp>
        <p:nvSpPr>
          <p:cNvPr id="425" name="Google Shape;425;p31"/>
          <p:cNvSpPr txBox="1"/>
          <p:nvPr/>
        </p:nvSpPr>
        <p:spPr>
          <a:xfrm>
            <a:off x="949312" y="5550113"/>
            <a:ext cx="8933400" cy="69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5100">
                <a:solidFill>
                  <a:srgbClr val="F1C232"/>
                </a:solidFill>
                <a:latin typeface="Oswald"/>
                <a:ea typeface="Oswald"/>
                <a:cs typeface="Oswald"/>
                <a:sym typeface="Oswald"/>
              </a:rPr>
              <a:t>Control of Vitamin D</a:t>
            </a:r>
            <a:endParaRPr sz="5100">
              <a:solidFill>
                <a:srgbClr val="F1C232"/>
              </a:solidFill>
              <a:latin typeface="Oswald"/>
              <a:ea typeface="Oswald"/>
              <a:cs typeface="Oswald"/>
              <a:sym typeface="Oswald"/>
            </a:endParaRPr>
          </a:p>
        </p:txBody>
      </p:sp>
      <p:sp>
        <p:nvSpPr>
          <p:cNvPr id="426" name="Google Shape;426;p31"/>
          <p:cNvSpPr txBox="1"/>
          <p:nvPr/>
        </p:nvSpPr>
        <p:spPr>
          <a:xfrm>
            <a:off x="499320" y="6359879"/>
            <a:ext cx="8431200" cy="1795500"/>
          </a:xfrm>
          <a:prstGeom prst="rect">
            <a:avLst/>
          </a:prstGeom>
          <a:noFill/>
          <a:ln>
            <a:noFill/>
          </a:ln>
        </p:spPr>
        <p:txBody>
          <a:bodyPr anchorCtr="0" anchor="t" bIns="232200" lIns="232200" spcFirstLastPara="1" rIns="232200" wrap="square" tIns="232200">
            <a:noAutofit/>
          </a:bodyPr>
          <a:lstStyle/>
          <a:p>
            <a:pPr indent="0" lvl="0" marL="0" rtl="0" algn="l">
              <a:spcBef>
                <a:spcPts val="0"/>
              </a:spcBef>
              <a:spcAft>
                <a:spcPts val="0"/>
              </a:spcAft>
              <a:buNone/>
            </a:pPr>
            <a:r>
              <a:rPr lang="en" sz="3000">
                <a:latin typeface="Times New Roman"/>
                <a:ea typeface="Times New Roman"/>
                <a:cs typeface="Times New Roman"/>
                <a:sym typeface="Times New Roman"/>
              </a:rPr>
              <a:t>    Stimulation of renal 1𝛼-Hydroxylase occurs by:</a:t>
            </a:r>
            <a:endParaRPr sz="3000">
              <a:latin typeface="Times New Roman"/>
              <a:ea typeface="Times New Roman"/>
              <a:cs typeface="Times New Roman"/>
              <a:sym typeface="Times New Roman"/>
            </a:endParaRPr>
          </a:p>
          <a:p>
            <a:pPr indent="-762000" lvl="0" marL="1155700" rtl="0" algn="l">
              <a:spcBef>
                <a:spcPts val="0"/>
              </a:spcBef>
              <a:spcAft>
                <a:spcPts val="0"/>
              </a:spcAft>
              <a:buSzPts val="3000"/>
              <a:buFont typeface="Times New Roman"/>
              <a:buChar char="-"/>
            </a:pPr>
            <a:r>
              <a:rPr lang="en" sz="3000">
                <a:latin typeface="Times New Roman"/>
                <a:ea typeface="Times New Roman"/>
                <a:cs typeface="Times New Roman"/>
                <a:sym typeface="Times New Roman"/>
              </a:rPr>
              <a:t>Low Calcium ions</a:t>
            </a:r>
            <a:endParaRPr sz="3000">
              <a:latin typeface="Times New Roman"/>
              <a:ea typeface="Times New Roman"/>
              <a:cs typeface="Times New Roman"/>
              <a:sym typeface="Times New Roman"/>
            </a:endParaRPr>
          </a:p>
          <a:p>
            <a:pPr indent="-762000" lvl="0" marL="1155700" rtl="0" algn="l">
              <a:spcBef>
                <a:spcPts val="0"/>
              </a:spcBef>
              <a:spcAft>
                <a:spcPts val="0"/>
              </a:spcAft>
              <a:buSzPts val="3000"/>
              <a:buFont typeface="Times New Roman"/>
              <a:buChar char="-"/>
            </a:pPr>
            <a:r>
              <a:rPr lang="en" sz="3000">
                <a:latin typeface="Times New Roman"/>
                <a:ea typeface="Times New Roman"/>
                <a:cs typeface="Times New Roman"/>
                <a:sym typeface="Times New Roman"/>
              </a:rPr>
              <a:t>Prolactin</a:t>
            </a:r>
            <a:endParaRPr sz="3000">
              <a:latin typeface="Times New Roman"/>
              <a:ea typeface="Times New Roman"/>
              <a:cs typeface="Times New Roman"/>
              <a:sym typeface="Times New Roman"/>
            </a:endParaRPr>
          </a:p>
          <a:p>
            <a:pPr indent="-762000" lvl="0" marL="1155700" rtl="0" algn="l">
              <a:spcBef>
                <a:spcPts val="0"/>
              </a:spcBef>
              <a:spcAft>
                <a:spcPts val="0"/>
              </a:spcAft>
              <a:buSzPts val="3000"/>
              <a:buFont typeface="Times New Roman"/>
              <a:buChar char="-"/>
            </a:pPr>
            <a:r>
              <a:rPr lang="en" sz="3000">
                <a:latin typeface="Times New Roman"/>
                <a:ea typeface="Times New Roman"/>
                <a:cs typeface="Times New Roman"/>
                <a:sym typeface="Times New Roman"/>
              </a:rPr>
              <a:t>PTH</a:t>
            </a:r>
            <a:endParaRPr sz="3000">
              <a:latin typeface="Times New Roman"/>
              <a:ea typeface="Times New Roman"/>
              <a:cs typeface="Times New Roman"/>
              <a:sym typeface="Times New Roman"/>
            </a:endParaRPr>
          </a:p>
          <a:p>
            <a:pPr indent="0" lvl="0" marL="1155700" rtl="0" algn="l">
              <a:spcBef>
                <a:spcPts val="0"/>
              </a:spcBef>
              <a:spcAft>
                <a:spcPts val="0"/>
              </a:spcAft>
              <a:buNone/>
            </a:pPr>
            <a:r>
              <a:t/>
            </a:r>
            <a:endParaRPr sz="3000">
              <a:latin typeface="Times New Roman"/>
              <a:ea typeface="Times New Roman"/>
              <a:cs typeface="Times New Roman"/>
              <a:sym typeface="Times New Roman"/>
            </a:endParaRPr>
          </a:p>
        </p:txBody>
      </p:sp>
      <p:sp>
        <p:nvSpPr>
          <p:cNvPr id="427" name="Google Shape;427;p31"/>
          <p:cNvSpPr txBox="1"/>
          <p:nvPr/>
        </p:nvSpPr>
        <p:spPr>
          <a:xfrm>
            <a:off x="656512" y="12748528"/>
            <a:ext cx="2732700" cy="699600"/>
          </a:xfrm>
          <a:prstGeom prst="rect">
            <a:avLst/>
          </a:prstGeom>
          <a:noFill/>
          <a:ln>
            <a:noFill/>
          </a:ln>
        </p:spPr>
        <p:txBody>
          <a:bodyPr anchorCtr="0" anchor="t" bIns="242350" lIns="242350" spcFirstLastPara="1" rIns="242350" wrap="square" tIns="242350">
            <a:noAutofit/>
          </a:bodyPr>
          <a:lstStyle/>
          <a:p>
            <a:pPr indent="0" lvl="0" marL="0" rtl="0" algn="l">
              <a:spcBef>
                <a:spcPts val="0"/>
              </a:spcBef>
              <a:spcAft>
                <a:spcPts val="0"/>
              </a:spcAft>
              <a:buNone/>
            </a:pPr>
            <a:r>
              <a:rPr b="1" lang="en" sz="2800">
                <a:latin typeface="Merriweather"/>
                <a:ea typeface="Merriweather"/>
                <a:cs typeface="Merriweather"/>
                <a:sym typeface="Merriweather"/>
              </a:rPr>
              <a:t>Figure 8-6 </a:t>
            </a:r>
            <a:endParaRPr b="1" sz="2800">
              <a:latin typeface="Merriweather"/>
              <a:ea typeface="Merriweather"/>
              <a:cs typeface="Merriweather"/>
              <a:sym typeface="Merriweather"/>
            </a:endParaRPr>
          </a:p>
        </p:txBody>
      </p:sp>
      <p:pic>
        <p:nvPicPr>
          <p:cNvPr id="428" name="Google Shape;428;p31"/>
          <p:cNvPicPr preferRelativeResize="0"/>
          <p:nvPr/>
        </p:nvPicPr>
        <p:blipFill>
          <a:blip r:embed="rId3">
            <a:alphaModFix/>
          </a:blip>
          <a:stretch>
            <a:fillRect/>
          </a:stretch>
        </p:blipFill>
        <p:spPr>
          <a:xfrm>
            <a:off x="671431" y="8670007"/>
            <a:ext cx="3298364" cy="3970532"/>
          </a:xfrm>
          <a:prstGeom prst="rect">
            <a:avLst/>
          </a:prstGeom>
          <a:noFill/>
          <a:ln cap="flat" cmpd="sng" w="9525">
            <a:solidFill>
              <a:srgbClr val="000000"/>
            </a:solidFill>
            <a:prstDash val="solid"/>
            <a:round/>
            <a:headEnd len="sm" w="sm" type="none"/>
            <a:tailEnd len="sm" w="sm" type="none"/>
          </a:ln>
        </p:spPr>
      </p:pic>
      <p:sp>
        <p:nvSpPr>
          <p:cNvPr id="429" name="Google Shape;429;p31"/>
          <p:cNvSpPr/>
          <p:nvPr/>
        </p:nvSpPr>
        <p:spPr>
          <a:xfrm>
            <a:off x="1628317" y="9838644"/>
            <a:ext cx="293400" cy="290400"/>
          </a:xfrm>
          <a:prstGeom prst="star5">
            <a:avLst>
              <a:gd fmla="val 19098" name="adj"/>
              <a:gd fmla="val 105146" name="hf"/>
              <a:gd fmla="val 110557" name="vf"/>
            </a:avLst>
          </a:prstGeom>
          <a:solidFill>
            <a:srgbClr val="FF0000"/>
          </a:solidFill>
          <a:ln cap="flat" cmpd="sng" w="9525">
            <a:solidFill>
              <a:srgbClr val="FF0000"/>
            </a:solidFill>
            <a:prstDash val="solid"/>
            <a:round/>
            <a:headEnd len="sm" w="sm" type="none"/>
            <a:tailEnd len="sm" w="sm" type="none"/>
          </a:ln>
        </p:spPr>
        <p:txBody>
          <a:bodyPr anchorCtr="0" anchor="ctr" bIns="232200" lIns="232200" spcFirstLastPara="1" rIns="232200" wrap="square" tIns="232200">
            <a:noAutofit/>
          </a:bodyPr>
          <a:lstStyle/>
          <a:p>
            <a:pPr indent="0" lvl="0" marL="0" rtl="0" algn="l">
              <a:spcBef>
                <a:spcPts val="0"/>
              </a:spcBef>
              <a:spcAft>
                <a:spcPts val="0"/>
              </a:spcAft>
              <a:buNone/>
            </a:pPr>
            <a:r>
              <a:t/>
            </a:r>
            <a:endParaRPr/>
          </a:p>
        </p:txBody>
      </p:sp>
      <p:sp>
        <p:nvSpPr>
          <p:cNvPr id="430" name="Google Shape;430;p31"/>
          <p:cNvSpPr/>
          <p:nvPr/>
        </p:nvSpPr>
        <p:spPr>
          <a:xfrm>
            <a:off x="826528" y="6698239"/>
            <a:ext cx="241500" cy="247800"/>
          </a:xfrm>
          <a:prstGeom prst="star5">
            <a:avLst>
              <a:gd fmla="val 19098" name="adj"/>
              <a:gd fmla="val 105146" name="hf"/>
              <a:gd fmla="val 110557" name="vf"/>
            </a:avLst>
          </a:prstGeom>
          <a:solidFill>
            <a:srgbClr val="FF0000"/>
          </a:solidFill>
          <a:ln cap="flat" cmpd="sng" w="9525">
            <a:solidFill>
              <a:srgbClr val="FF0000"/>
            </a:solidFill>
            <a:prstDash val="solid"/>
            <a:round/>
            <a:headEnd len="sm" w="sm" type="none"/>
            <a:tailEnd len="sm" w="sm" type="none"/>
          </a:ln>
        </p:spPr>
        <p:txBody>
          <a:bodyPr anchorCtr="0" anchor="ctr" bIns="232200" lIns="232200" spcFirstLastPara="1" rIns="232200" wrap="square" tIns="232200">
            <a:noAutofit/>
          </a:bodyPr>
          <a:lstStyle/>
          <a:p>
            <a:pPr indent="0" lvl="0" marL="0" rtl="0" algn="l">
              <a:spcBef>
                <a:spcPts val="0"/>
              </a:spcBef>
              <a:spcAft>
                <a:spcPts val="0"/>
              </a:spcAft>
              <a:buNone/>
            </a:pPr>
            <a:r>
              <a:t/>
            </a:r>
            <a:endParaRPr/>
          </a:p>
        </p:txBody>
      </p:sp>
      <p:sp>
        <p:nvSpPr>
          <p:cNvPr id="431" name="Google Shape;431;p31"/>
          <p:cNvSpPr/>
          <p:nvPr/>
        </p:nvSpPr>
        <p:spPr>
          <a:xfrm>
            <a:off x="331323" y="13962851"/>
            <a:ext cx="468600" cy="433500"/>
          </a:xfrm>
          <a:prstGeom prst="rect">
            <a:avLst/>
          </a:prstGeom>
          <a:solidFill>
            <a:srgbClr val="F1C232"/>
          </a:solidFill>
          <a:ln cap="flat" cmpd="sng" w="9525">
            <a:solidFill>
              <a:srgbClr val="999999"/>
            </a:solidFill>
            <a:prstDash val="solid"/>
            <a:round/>
            <a:headEnd len="sm" w="sm" type="none"/>
            <a:tailEnd len="sm" w="sm" type="none"/>
          </a:ln>
        </p:spPr>
        <p:txBody>
          <a:bodyPr anchorCtr="0" anchor="ctr" bIns="242350" lIns="242350" spcFirstLastPara="1" rIns="242350" wrap="square" tIns="242350">
            <a:noAutofit/>
          </a:bodyPr>
          <a:lstStyle/>
          <a:p>
            <a:pPr indent="0" lvl="0" marL="0" rtl="0" algn="l">
              <a:spcBef>
                <a:spcPts val="0"/>
              </a:spcBef>
              <a:spcAft>
                <a:spcPts val="0"/>
              </a:spcAft>
              <a:buNone/>
            </a:pPr>
            <a:r>
              <a:t/>
            </a:r>
            <a:endParaRPr sz="1500">
              <a:solidFill>
                <a:srgbClr val="E69138"/>
              </a:solidFill>
            </a:endParaRPr>
          </a:p>
        </p:txBody>
      </p:sp>
      <p:sp>
        <p:nvSpPr>
          <p:cNvPr id="432" name="Google Shape;432;p31"/>
          <p:cNvSpPr txBox="1"/>
          <p:nvPr/>
        </p:nvSpPr>
        <p:spPr>
          <a:xfrm>
            <a:off x="949312" y="13679906"/>
            <a:ext cx="8933400" cy="69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5100">
                <a:solidFill>
                  <a:srgbClr val="F1C232"/>
                </a:solidFill>
                <a:latin typeface="Oswald"/>
                <a:ea typeface="Oswald"/>
                <a:cs typeface="Oswald"/>
                <a:sym typeface="Oswald"/>
              </a:rPr>
              <a:t>Parathyroid Hormone (PTH)</a:t>
            </a:r>
            <a:endParaRPr sz="5100">
              <a:solidFill>
                <a:srgbClr val="F1C232"/>
              </a:solidFill>
              <a:latin typeface="Oswald"/>
              <a:ea typeface="Oswald"/>
              <a:cs typeface="Oswald"/>
              <a:sym typeface="Oswald"/>
            </a:endParaRPr>
          </a:p>
        </p:txBody>
      </p:sp>
      <p:pic>
        <p:nvPicPr>
          <p:cNvPr id="433" name="Google Shape;433;p31"/>
          <p:cNvPicPr preferRelativeResize="0"/>
          <p:nvPr/>
        </p:nvPicPr>
        <p:blipFill>
          <a:blip r:embed="rId4">
            <a:alphaModFix/>
          </a:blip>
          <a:stretch>
            <a:fillRect/>
          </a:stretch>
        </p:blipFill>
        <p:spPr>
          <a:xfrm>
            <a:off x="5154895" y="8670039"/>
            <a:ext cx="3018966" cy="3970532"/>
          </a:xfrm>
          <a:prstGeom prst="rect">
            <a:avLst/>
          </a:prstGeom>
          <a:noFill/>
          <a:ln cap="flat" cmpd="sng" w="9525">
            <a:solidFill>
              <a:srgbClr val="45818E"/>
            </a:solidFill>
            <a:prstDash val="solid"/>
            <a:round/>
            <a:headEnd len="sm" w="sm" type="none"/>
            <a:tailEnd len="sm" w="sm" type="none"/>
          </a:ln>
        </p:spPr>
      </p:pic>
      <p:sp>
        <p:nvSpPr>
          <p:cNvPr id="434" name="Google Shape;434;p31"/>
          <p:cNvSpPr txBox="1"/>
          <p:nvPr/>
        </p:nvSpPr>
        <p:spPr>
          <a:xfrm>
            <a:off x="5320032" y="12849514"/>
            <a:ext cx="2497200" cy="497700"/>
          </a:xfrm>
          <a:prstGeom prst="rect">
            <a:avLst/>
          </a:prstGeom>
          <a:noFill/>
          <a:ln>
            <a:noFill/>
          </a:ln>
        </p:spPr>
        <p:txBody>
          <a:bodyPr anchorCtr="0" anchor="t" bIns="242350" lIns="242350" spcFirstLastPara="1" rIns="242350" wrap="square" tIns="242350">
            <a:noAutofit/>
          </a:bodyPr>
          <a:lstStyle/>
          <a:p>
            <a:pPr indent="0" lvl="0" marL="0" rtl="0" algn="l">
              <a:spcBef>
                <a:spcPts val="0"/>
              </a:spcBef>
              <a:spcAft>
                <a:spcPts val="0"/>
              </a:spcAft>
              <a:buNone/>
            </a:pPr>
            <a:r>
              <a:rPr b="1" lang="en" sz="2800">
                <a:latin typeface="Merriweather"/>
                <a:ea typeface="Merriweather"/>
                <a:cs typeface="Merriweather"/>
                <a:sym typeface="Merriweather"/>
              </a:rPr>
              <a:t>Figure 8-7</a:t>
            </a:r>
            <a:endParaRPr b="1" sz="2800">
              <a:latin typeface="Merriweather"/>
              <a:ea typeface="Merriweather"/>
              <a:cs typeface="Merriweather"/>
              <a:sym typeface="Merriweather"/>
            </a:endParaRPr>
          </a:p>
        </p:txBody>
      </p:sp>
      <p:pic>
        <p:nvPicPr>
          <p:cNvPr id="435" name="Google Shape;435;p31"/>
          <p:cNvPicPr preferRelativeResize="0"/>
          <p:nvPr/>
        </p:nvPicPr>
        <p:blipFill>
          <a:blip r:embed="rId5">
            <a:alphaModFix/>
          </a:blip>
          <a:stretch>
            <a:fillRect/>
          </a:stretch>
        </p:blipFill>
        <p:spPr>
          <a:xfrm>
            <a:off x="12398204" y="12269497"/>
            <a:ext cx="1539137" cy="1794882"/>
          </a:xfrm>
          <a:prstGeom prst="rect">
            <a:avLst/>
          </a:prstGeom>
          <a:noFill/>
          <a:ln cap="flat" cmpd="sng" w="9525">
            <a:solidFill>
              <a:srgbClr val="000000"/>
            </a:solidFill>
            <a:prstDash val="solid"/>
            <a:round/>
            <a:headEnd len="sm" w="sm" type="none"/>
            <a:tailEnd len="sm" w="sm" type="none"/>
          </a:ln>
        </p:spPr>
      </p:pic>
      <p:sp>
        <p:nvSpPr>
          <p:cNvPr id="436" name="Google Shape;436;p31"/>
          <p:cNvSpPr txBox="1"/>
          <p:nvPr/>
        </p:nvSpPr>
        <p:spPr>
          <a:xfrm>
            <a:off x="12136478" y="13906624"/>
            <a:ext cx="2497200" cy="497700"/>
          </a:xfrm>
          <a:prstGeom prst="rect">
            <a:avLst/>
          </a:prstGeom>
          <a:noFill/>
          <a:ln>
            <a:noFill/>
          </a:ln>
        </p:spPr>
        <p:txBody>
          <a:bodyPr anchorCtr="0" anchor="t" bIns="242350" lIns="242350" spcFirstLastPara="1" rIns="242350" wrap="square" tIns="242350">
            <a:noAutofit/>
          </a:bodyPr>
          <a:lstStyle/>
          <a:p>
            <a:pPr indent="0" lvl="0" marL="0" rtl="0" algn="l">
              <a:spcBef>
                <a:spcPts val="0"/>
              </a:spcBef>
              <a:spcAft>
                <a:spcPts val="0"/>
              </a:spcAft>
              <a:buNone/>
            </a:pPr>
            <a:r>
              <a:rPr b="1" lang="en" sz="2300">
                <a:latin typeface="Merriweather"/>
                <a:ea typeface="Merriweather"/>
                <a:cs typeface="Merriweather"/>
                <a:sym typeface="Merriweather"/>
              </a:rPr>
              <a:t>Figure 8-10</a:t>
            </a:r>
            <a:endParaRPr b="1" sz="2300">
              <a:latin typeface="Merriweather"/>
              <a:ea typeface="Merriweather"/>
              <a:cs typeface="Merriweather"/>
              <a:sym typeface="Merriweather"/>
            </a:endParaRPr>
          </a:p>
        </p:txBody>
      </p:sp>
      <p:sp>
        <p:nvSpPr>
          <p:cNvPr id="437" name="Google Shape;437;p31"/>
          <p:cNvSpPr txBox="1"/>
          <p:nvPr/>
        </p:nvSpPr>
        <p:spPr>
          <a:xfrm>
            <a:off x="285307" y="14583407"/>
            <a:ext cx="10374000" cy="4477200"/>
          </a:xfrm>
          <a:prstGeom prst="rect">
            <a:avLst/>
          </a:prstGeom>
          <a:noFill/>
          <a:ln>
            <a:noFill/>
          </a:ln>
        </p:spPr>
        <p:txBody>
          <a:bodyPr anchorCtr="0" anchor="t" bIns="232200" lIns="232200" spcFirstLastPara="1" rIns="232200" wrap="square" tIns="232200">
            <a:noAutofit/>
          </a:bodyPr>
          <a:lstStyle/>
          <a:p>
            <a:pPr indent="-762000" lvl="0" marL="1155700" rtl="0" algn="l">
              <a:spcBef>
                <a:spcPts val="0"/>
              </a:spcBef>
              <a:spcAft>
                <a:spcPts val="0"/>
              </a:spcAft>
              <a:buSzPts val="3000"/>
              <a:buFont typeface="Times New Roman"/>
              <a:buChar char="-"/>
            </a:pPr>
            <a:r>
              <a:rPr lang="en" sz="3000">
                <a:latin typeface="Times New Roman"/>
                <a:ea typeface="Times New Roman"/>
                <a:cs typeface="Times New Roman"/>
                <a:sym typeface="Times New Roman"/>
              </a:rPr>
              <a:t>Source: Chief (principal) cells of </a:t>
            </a:r>
            <a:r>
              <a:rPr lang="en" sz="3000">
                <a:solidFill>
                  <a:schemeClr val="dk1"/>
                </a:solidFill>
                <a:latin typeface="Times New Roman"/>
                <a:ea typeface="Times New Roman"/>
                <a:cs typeface="Times New Roman"/>
                <a:sym typeface="Times New Roman"/>
              </a:rPr>
              <a:t>parathyroid gland </a:t>
            </a:r>
            <a:endParaRPr sz="3000">
              <a:latin typeface="Times New Roman"/>
              <a:ea typeface="Times New Roman"/>
              <a:cs typeface="Times New Roman"/>
              <a:sym typeface="Times New Roman"/>
            </a:endParaRPr>
          </a:p>
          <a:p>
            <a:pPr indent="-762000" lvl="0" marL="1155700" rtl="0" algn="l">
              <a:spcBef>
                <a:spcPts val="0"/>
              </a:spcBef>
              <a:spcAft>
                <a:spcPts val="0"/>
              </a:spcAft>
              <a:buSzPts val="3000"/>
              <a:buFont typeface="Times New Roman"/>
              <a:buChar char="-"/>
            </a:pPr>
            <a:r>
              <a:rPr lang="en" sz="3000">
                <a:latin typeface="Times New Roman"/>
                <a:ea typeface="Times New Roman"/>
                <a:cs typeface="Times New Roman"/>
                <a:sym typeface="Times New Roman"/>
              </a:rPr>
              <a:t>Polypeptide hormone: (84 aa)</a:t>
            </a:r>
            <a:endParaRPr sz="3000">
              <a:latin typeface="Times New Roman"/>
              <a:ea typeface="Times New Roman"/>
              <a:cs typeface="Times New Roman"/>
              <a:sym typeface="Times New Roman"/>
            </a:endParaRPr>
          </a:p>
          <a:p>
            <a:pPr indent="-762000" lvl="0" marL="1155700" rtl="0" algn="l">
              <a:spcBef>
                <a:spcPts val="0"/>
              </a:spcBef>
              <a:spcAft>
                <a:spcPts val="0"/>
              </a:spcAft>
              <a:buSzPts val="3000"/>
              <a:buFont typeface="Times New Roman"/>
              <a:buChar char="-"/>
            </a:pPr>
            <a:r>
              <a:rPr lang="en" sz="3000">
                <a:latin typeface="Times New Roman"/>
                <a:ea typeface="Times New Roman"/>
                <a:cs typeface="Times New Roman"/>
                <a:sym typeface="Times New Roman"/>
              </a:rPr>
              <a:t>Molecular Weight: 9500</a:t>
            </a:r>
            <a:endParaRPr sz="3000">
              <a:latin typeface="Times New Roman"/>
              <a:ea typeface="Times New Roman"/>
              <a:cs typeface="Times New Roman"/>
              <a:sym typeface="Times New Roman"/>
            </a:endParaRPr>
          </a:p>
          <a:p>
            <a:pPr indent="-762000" lvl="0" marL="1155700" rtl="0" algn="l">
              <a:spcBef>
                <a:spcPts val="0"/>
              </a:spcBef>
              <a:spcAft>
                <a:spcPts val="0"/>
              </a:spcAft>
              <a:buSzPts val="3000"/>
              <a:buFont typeface="Times New Roman"/>
              <a:buChar char="-"/>
            </a:pPr>
            <a:r>
              <a:rPr lang="en" sz="3000">
                <a:latin typeface="Times New Roman"/>
                <a:ea typeface="Times New Roman"/>
                <a:cs typeface="Times New Roman"/>
                <a:sym typeface="Times New Roman"/>
              </a:rPr>
              <a:t>Half Life: 10 min</a:t>
            </a:r>
            <a:endParaRPr sz="3000">
              <a:latin typeface="Times New Roman"/>
              <a:ea typeface="Times New Roman"/>
              <a:cs typeface="Times New Roman"/>
              <a:sym typeface="Times New Roman"/>
            </a:endParaRPr>
          </a:p>
          <a:p>
            <a:pPr indent="-762000" lvl="0" marL="1155700" rtl="0" algn="l">
              <a:spcBef>
                <a:spcPts val="0"/>
              </a:spcBef>
              <a:spcAft>
                <a:spcPts val="0"/>
              </a:spcAft>
              <a:buSzPts val="3000"/>
              <a:buFont typeface="Times New Roman"/>
              <a:buChar char="-"/>
            </a:pPr>
            <a:r>
              <a:rPr lang="en" sz="3000">
                <a:latin typeface="Times New Roman"/>
                <a:ea typeface="Times New Roman"/>
                <a:cs typeface="Times New Roman"/>
                <a:sym typeface="Times New Roman"/>
              </a:rPr>
              <a:t>Mechanism of action: acts via 2nd messenger mechanism utilizing G-protein coupled receptor and cAMP</a:t>
            </a:r>
            <a:endParaRPr sz="3000">
              <a:latin typeface="Times New Roman"/>
              <a:ea typeface="Times New Roman"/>
              <a:cs typeface="Times New Roman"/>
              <a:sym typeface="Times New Roman"/>
            </a:endParaRPr>
          </a:p>
          <a:p>
            <a:pPr indent="-762000" lvl="0" marL="1155700" rtl="0" algn="l">
              <a:spcBef>
                <a:spcPts val="0"/>
              </a:spcBef>
              <a:spcAft>
                <a:spcPts val="0"/>
              </a:spcAft>
              <a:buSzPts val="3000"/>
              <a:buFont typeface="Times New Roman"/>
              <a:buChar char="-"/>
            </a:pPr>
            <a:r>
              <a:rPr lang="en" sz="3000">
                <a:latin typeface="Times New Roman"/>
                <a:ea typeface="Times New Roman"/>
                <a:cs typeface="Times New Roman"/>
                <a:sym typeface="Times New Roman"/>
              </a:rPr>
              <a:t>Effect (Rapid -minutes- response to reduced calcium): </a:t>
            </a:r>
            <a:endParaRPr sz="3000">
              <a:latin typeface="Times New Roman"/>
              <a:ea typeface="Times New Roman"/>
              <a:cs typeface="Times New Roman"/>
              <a:sym typeface="Times New Roman"/>
            </a:endParaRPr>
          </a:p>
          <a:p>
            <a:pPr indent="0" lvl="0" marL="1155700" rtl="0" algn="l">
              <a:spcBef>
                <a:spcPts val="0"/>
              </a:spcBef>
              <a:spcAft>
                <a:spcPts val="0"/>
              </a:spcAft>
              <a:buNone/>
            </a:pPr>
            <a:r>
              <a:rPr lang="en" sz="3000">
                <a:latin typeface="Times New Roman"/>
                <a:ea typeface="Times New Roman"/>
                <a:cs typeface="Times New Roman"/>
                <a:sym typeface="Times New Roman"/>
              </a:rPr>
              <a:t>- Increase plasma Calcium level</a:t>
            </a:r>
            <a:endParaRPr sz="3000">
              <a:latin typeface="Times New Roman"/>
              <a:ea typeface="Times New Roman"/>
              <a:cs typeface="Times New Roman"/>
              <a:sym typeface="Times New Roman"/>
            </a:endParaRPr>
          </a:p>
          <a:p>
            <a:pPr indent="0" lvl="0" marL="1155700" rtl="0" algn="l">
              <a:spcBef>
                <a:spcPts val="0"/>
              </a:spcBef>
              <a:spcAft>
                <a:spcPts val="0"/>
              </a:spcAft>
              <a:buNone/>
            </a:pPr>
            <a:r>
              <a:rPr lang="en" sz="3000">
                <a:latin typeface="Times New Roman"/>
                <a:ea typeface="Times New Roman"/>
                <a:cs typeface="Times New Roman"/>
                <a:sym typeface="Times New Roman"/>
              </a:rPr>
              <a:t>- Decrease Phosphate level</a:t>
            </a:r>
            <a:endParaRPr sz="3000">
              <a:latin typeface="Times New Roman"/>
              <a:ea typeface="Times New Roman"/>
              <a:cs typeface="Times New Roman"/>
              <a:sym typeface="Times New Roman"/>
            </a:endParaRPr>
          </a:p>
        </p:txBody>
      </p:sp>
      <p:pic>
        <p:nvPicPr>
          <p:cNvPr id="438" name="Google Shape;438;p31"/>
          <p:cNvPicPr preferRelativeResize="0"/>
          <p:nvPr/>
        </p:nvPicPr>
        <p:blipFill rotWithShape="1">
          <a:blip r:embed="rId6">
            <a:alphaModFix/>
          </a:blip>
          <a:srcRect b="0" l="6311" r="2746" t="0"/>
          <a:stretch/>
        </p:blipFill>
        <p:spPr>
          <a:xfrm>
            <a:off x="10719735" y="14736026"/>
            <a:ext cx="3217609" cy="1951624"/>
          </a:xfrm>
          <a:prstGeom prst="rect">
            <a:avLst/>
          </a:prstGeom>
          <a:noFill/>
          <a:ln cap="flat" cmpd="sng" w="9525">
            <a:solidFill>
              <a:srgbClr val="000000"/>
            </a:solidFill>
            <a:prstDash val="solid"/>
            <a:round/>
            <a:headEnd len="sm" w="sm" type="none"/>
            <a:tailEnd len="sm" w="sm" type="none"/>
          </a:ln>
        </p:spPr>
      </p:pic>
      <p:sp>
        <p:nvSpPr>
          <p:cNvPr id="439" name="Google Shape;439;p31"/>
          <p:cNvSpPr txBox="1"/>
          <p:nvPr/>
        </p:nvSpPr>
        <p:spPr>
          <a:xfrm>
            <a:off x="10481726" y="16459216"/>
            <a:ext cx="2732700" cy="784800"/>
          </a:xfrm>
          <a:prstGeom prst="rect">
            <a:avLst/>
          </a:prstGeom>
          <a:noFill/>
          <a:ln>
            <a:noFill/>
          </a:ln>
        </p:spPr>
        <p:txBody>
          <a:bodyPr anchorCtr="0" anchor="t" bIns="242350" lIns="242350" spcFirstLastPara="1" rIns="242350" wrap="square" tIns="242350">
            <a:noAutofit/>
          </a:bodyPr>
          <a:lstStyle/>
          <a:p>
            <a:pPr indent="0" lvl="0" marL="0" rtl="0" algn="l">
              <a:spcBef>
                <a:spcPts val="0"/>
              </a:spcBef>
              <a:spcAft>
                <a:spcPts val="0"/>
              </a:spcAft>
              <a:buNone/>
            </a:pPr>
            <a:r>
              <a:rPr b="1" lang="en" sz="2800">
                <a:latin typeface="Merriweather"/>
                <a:ea typeface="Merriweather"/>
                <a:cs typeface="Merriweather"/>
                <a:sym typeface="Merriweather"/>
              </a:rPr>
              <a:t>Figure 8-11</a:t>
            </a:r>
            <a:endParaRPr b="1" sz="2800">
              <a:latin typeface="Merriweather"/>
              <a:ea typeface="Merriweather"/>
              <a:cs typeface="Merriweather"/>
              <a:sym typeface="Merriweather"/>
            </a:endParaRPr>
          </a:p>
          <a:p>
            <a:pPr indent="0" lvl="0" marL="0" rtl="0" algn="l">
              <a:spcBef>
                <a:spcPts val="0"/>
              </a:spcBef>
              <a:spcAft>
                <a:spcPts val="0"/>
              </a:spcAft>
              <a:buClr>
                <a:schemeClr val="dk1"/>
              </a:buClr>
              <a:buSzPts val="2800"/>
              <a:buFont typeface="Arial"/>
              <a:buNone/>
            </a:pPr>
            <a:r>
              <a:t/>
            </a:r>
            <a:endParaRPr sz="2000">
              <a:latin typeface="Times New Roman"/>
              <a:ea typeface="Times New Roman"/>
              <a:cs typeface="Times New Roman"/>
              <a:sym typeface="Times New Roman"/>
            </a:endParaRPr>
          </a:p>
          <a:p>
            <a:pPr indent="0" lvl="0" marL="0" rtl="0" algn="l">
              <a:spcBef>
                <a:spcPts val="0"/>
              </a:spcBef>
              <a:spcAft>
                <a:spcPts val="0"/>
              </a:spcAft>
              <a:buNone/>
            </a:pPr>
            <a:r>
              <a:t/>
            </a:r>
            <a:endParaRPr sz="2000">
              <a:latin typeface="Times New Roman"/>
              <a:ea typeface="Times New Roman"/>
              <a:cs typeface="Times New Roman"/>
              <a:sym typeface="Times New Roman"/>
            </a:endParaRPr>
          </a:p>
        </p:txBody>
      </p:sp>
      <p:sp>
        <p:nvSpPr>
          <p:cNvPr id="440" name="Google Shape;440;p31"/>
          <p:cNvSpPr txBox="1"/>
          <p:nvPr/>
        </p:nvSpPr>
        <p:spPr>
          <a:xfrm>
            <a:off x="10414430" y="16930177"/>
            <a:ext cx="3828300" cy="1072200"/>
          </a:xfrm>
          <a:prstGeom prst="rect">
            <a:avLst/>
          </a:prstGeom>
          <a:noFill/>
          <a:ln>
            <a:noFill/>
          </a:ln>
        </p:spPr>
        <p:txBody>
          <a:bodyPr anchorCtr="0" anchor="t" bIns="232200" lIns="232200" spcFirstLastPara="1" rIns="232200" wrap="square" tIns="232200">
            <a:noAutofit/>
          </a:bodyPr>
          <a:lstStyle/>
          <a:p>
            <a:pPr indent="0" lvl="0" marL="0" rtl="0" algn="l">
              <a:spcBef>
                <a:spcPts val="0"/>
              </a:spcBef>
              <a:spcAft>
                <a:spcPts val="0"/>
              </a:spcAft>
              <a:buClr>
                <a:schemeClr val="dk1"/>
              </a:buClr>
              <a:buSzPts val="2800"/>
              <a:buFont typeface="Arial"/>
              <a:buNone/>
            </a:pPr>
            <a:r>
              <a:rPr lang="en" sz="1500">
                <a:solidFill>
                  <a:schemeClr val="dk1"/>
                </a:solidFill>
                <a:latin typeface="Times New Roman"/>
                <a:ea typeface="Times New Roman"/>
                <a:cs typeface="Times New Roman"/>
                <a:sym typeface="Times New Roman"/>
              </a:rPr>
              <a:t>Approximate changes in calcium and phosphate concentrations during the first 5 hours of PTH infusion at a moderate rate.</a:t>
            </a:r>
            <a:endParaRPr sz="1500">
              <a:solidFill>
                <a:schemeClr val="dk1"/>
              </a:solidFill>
              <a:latin typeface="Times New Roman"/>
              <a:ea typeface="Times New Roman"/>
              <a:cs typeface="Times New Roman"/>
              <a:sym typeface="Times New Roman"/>
            </a:endParaRPr>
          </a:p>
          <a:p>
            <a:pPr indent="-666750" lvl="0" marL="1155700" rtl="0" algn="l">
              <a:spcBef>
                <a:spcPts val="0"/>
              </a:spcBef>
              <a:spcAft>
                <a:spcPts val="0"/>
              </a:spcAft>
              <a:buClr>
                <a:schemeClr val="dk1"/>
              </a:buClr>
              <a:buSzPts val="1500"/>
              <a:buFont typeface="Times New Roman"/>
              <a:buChar char="-"/>
            </a:pPr>
            <a:r>
              <a:rPr lang="en" sz="1500">
                <a:solidFill>
                  <a:srgbClr val="999999"/>
                </a:solidFill>
                <a:latin typeface="Times New Roman"/>
                <a:ea typeface="Times New Roman"/>
                <a:cs typeface="Times New Roman"/>
                <a:sym typeface="Times New Roman"/>
              </a:rPr>
              <a:t>Even though PTH stimulates phosphate absorption from bone, the effect on PTH on phosphate excretion is far greater, leading to a decreased phosphate concentration</a:t>
            </a:r>
            <a:r>
              <a:rPr lang="en" sz="1500">
                <a:solidFill>
                  <a:schemeClr val="dk1"/>
                </a:solidFill>
                <a:latin typeface="Times New Roman"/>
                <a:ea typeface="Times New Roman"/>
                <a:cs typeface="Times New Roman"/>
                <a:sym typeface="Times New Roman"/>
              </a:rPr>
              <a:t>.</a:t>
            </a:r>
            <a:endParaRPr sz="1500">
              <a:solidFill>
                <a:schemeClr val="dk1"/>
              </a:solidFill>
              <a:latin typeface="Times New Roman"/>
              <a:ea typeface="Times New Roman"/>
              <a:cs typeface="Times New Roman"/>
              <a:sym typeface="Times New Roman"/>
            </a:endParaRPr>
          </a:p>
        </p:txBody>
      </p:sp>
      <p:pic>
        <p:nvPicPr>
          <p:cNvPr id="441" name="Google Shape;441;p31"/>
          <p:cNvPicPr preferRelativeResize="0"/>
          <p:nvPr/>
        </p:nvPicPr>
        <p:blipFill>
          <a:blip r:embed="rId7">
            <a:alphaModFix/>
          </a:blip>
          <a:stretch>
            <a:fillRect/>
          </a:stretch>
        </p:blipFill>
        <p:spPr>
          <a:xfrm>
            <a:off x="9178782" y="6184597"/>
            <a:ext cx="4200746" cy="3324926"/>
          </a:xfrm>
          <a:prstGeom prst="rect">
            <a:avLst/>
          </a:prstGeom>
          <a:noFill/>
          <a:ln cap="flat" cmpd="sng" w="9525">
            <a:solidFill>
              <a:srgbClr val="8E7CC3"/>
            </a:solidFill>
            <a:prstDash val="solid"/>
            <a:round/>
            <a:headEnd len="sm" w="sm" type="none"/>
            <a:tailEnd len="sm" w="sm" type="none"/>
          </a:ln>
        </p:spPr>
      </p:pic>
      <p:sp>
        <p:nvSpPr>
          <p:cNvPr id="442" name="Google Shape;442;p31"/>
          <p:cNvSpPr txBox="1"/>
          <p:nvPr/>
        </p:nvSpPr>
        <p:spPr>
          <a:xfrm>
            <a:off x="8930550" y="9325516"/>
            <a:ext cx="5255100" cy="2119200"/>
          </a:xfrm>
          <a:prstGeom prst="rect">
            <a:avLst/>
          </a:prstGeom>
          <a:noFill/>
          <a:ln>
            <a:noFill/>
          </a:ln>
        </p:spPr>
        <p:txBody>
          <a:bodyPr anchorCtr="0" anchor="t" bIns="242350" lIns="242350" spcFirstLastPara="1" rIns="242350" wrap="square" tIns="242350">
            <a:noAutofit/>
          </a:bodyPr>
          <a:lstStyle/>
          <a:p>
            <a:pPr indent="0" lvl="0" marL="0" rtl="0" algn="l">
              <a:spcBef>
                <a:spcPts val="0"/>
              </a:spcBef>
              <a:spcAft>
                <a:spcPts val="0"/>
              </a:spcAft>
              <a:buNone/>
            </a:pPr>
            <a:r>
              <a:rPr b="1" lang="en" sz="2800">
                <a:latin typeface="Merriweather"/>
                <a:ea typeface="Merriweather"/>
                <a:cs typeface="Merriweather"/>
                <a:sym typeface="Merriweather"/>
              </a:rPr>
              <a:t>Figure 8-8</a:t>
            </a:r>
            <a:endParaRPr b="1" sz="1800">
              <a:latin typeface="Merriweather"/>
              <a:ea typeface="Merriweather"/>
              <a:cs typeface="Merriweather"/>
              <a:sym typeface="Merriweather"/>
            </a:endParaRPr>
          </a:p>
          <a:p>
            <a:pPr indent="0" lvl="0" marL="0" rtl="0" algn="l">
              <a:spcBef>
                <a:spcPts val="0"/>
              </a:spcBef>
              <a:spcAft>
                <a:spcPts val="0"/>
              </a:spcAft>
              <a:buNone/>
            </a:pPr>
            <a:r>
              <a:rPr lang="en" sz="1800">
                <a:latin typeface="Times New Roman"/>
                <a:ea typeface="Times New Roman"/>
                <a:cs typeface="Times New Roman"/>
                <a:sym typeface="Times New Roman"/>
              </a:rPr>
              <a:t>Effect of plasma calcium concentration on the plasma concentration of 1,25-dihydroxycholecalciferol.</a:t>
            </a:r>
            <a:r>
              <a:rPr lang="en" sz="1800">
                <a:solidFill>
                  <a:srgbClr val="8E7CC3"/>
                </a:solidFill>
                <a:latin typeface="Times New Roman"/>
                <a:ea typeface="Times New Roman"/>
                <a:cs typeface="Times New Roman"/>
                <a:sym typeface="Times New Roman"/>
              </a:rPr>
              <a:t> </a:t>
            </a:r>
            <a:endParaRPr sz="1800">
              <a:solidFill>
                <a:srgbClr val="8E7CC3"/>
              </a:solidFill>
              <a:latin typeface="Times New Roman"/>
              <a:ea typeface="Times New Roman"/>
              <a:cs typeface="Times New Roman"/>
              <a:sym typeface="Times New Roman"/>
            </a:endParaRPr>
          </a:p>
          <a:p>
            <a:pPr indent="0" lvl="0" marL="0" rtl="0" algn="l">
              <a:spcBef>
                <a:spcPts val="0"/>
              </a:spcBef>
              <a:spcAft>
                <a:spcPts val="0"/>
              </a:spcAft>
              <a:buNone/>
            </a:pPr>
            <a:r>
              <a:rPr lang="en" sz="1800">
                <a:solidFill>
                  <a:srgbClr val="999999"/>
                </a:solidFill>
                <a:latin typeface="Times New Roman"/>
                <a:ea typeface="Times New Roman"/>
                <a:cs typeface="Times New Roman"/>
                <a:sym typeface="Times New Roman"/>
              </a:rPr>
              <a:t>This figure shows that a slight decrease in calcium concentration below normal causes increased formation of activated vitamin D, which in turn leads to greatly increased absorption of calcium from the intestine.</a:t>
            </a:r>
            <a:endParaRPr sz="1800">
              <a:solidFill>
                <a:srgbClr val="999999"/>
              </a:solidFill>
              <a:latin typeface="Times New Roman"/>
              <a:ea typeface="Times New Roman"/>
              <a:cs typeface="Times New Roman"/>
              <a:sym typeface="Times New Roman"/>
            </a:endParaRPr>
          </a:p>
          <a:p>
            <a:pPr indent="0" lvl="0" marL="0" rtl="0" algn="l">
              <a:spcBef>
                <a:spcPts val="0"/>
              </a:spcBef>
              <a:spcAft>
                <a:spcPts val="0"/>
              </a:spcAft>
              <a:buNone/>
            </a:pPr>
            <a:r>
              <a:t/>
            </a:r>
            <a:endParaRPr sz="1800">
              <a:solidFill>
                <a:srgbClr val="999999"/>
              </a:solidFill>
              <a:latin typeface="Times New Roman"/>
              <a:ea typeface="Times New Roman"/>
              <a:cs typeface="Times New Roman"/>
              <a:sym typeface="Times New Roman"/>
            </a:endParaRPr>
          </a:p>
          <a:p>
            <a:pPr indent="0" lvl="0" marL="0" rtl="0" algn="l">
              <a:spcBef>
                <a:spcPts val="0"/>
              </a:spcBef>
              <a:spcAft>
                <a:spcPts val="0"/>
              </a:spcAft>
              <a:buNone/>
            </a:pPr>
            <a:r>
              <a:t/>
            </a:r>
            <a:endParaRPr sz="1800">
              <a:latin typeface="Times New Roman"/>
              <a:ea typeface="Times New Roman"/>
              <a:cs typeface="Times New Roman"/>
              <a:sym typeface="Times New Roman"/>
            </a:endParaRPr>
          </a:p>
        </p:txBody>
      </p:sp>
      <p:pic>
        <p:nvPicPr>
          <p:cNvPr id="443" name="Google Shape;443;p31"/>
          <p:cNvPicPr preferRelativeResize="0"/>
          <p:nvPr/>
        </p:nvPicPr>
        <p:blipFill>
          <a:blip r:embed="rId8">
            <a:alphaModFix/>
          </a:blip>
          <a:stretch>
            <a:fillRect/>
          </a:stretch>
        </p:blipFill>
        <p:spPr>
          <a:xfrm>
            <a:off x="10719736" y="12269467"/>
            <a:ext cx="1539166" cy="901974"/>
          </a:xfrm>
          <a:prstGeom prst="rect">
            <a:avLst/>
          </a:prstGeom>
          <a:noFill/>
          <a:ln cap="flat" cmpd="sng" w="9525">
            <a:solidFill>
              <a:srgbClr val="8E7CC3"/>
            </a:solidFill>
            <a:prstDash val="solid"/>
            <a:round/>
            <a:headEnd len="sm" w="sm" type="none"/>
            <a:tailEnd len="sm" w="sm" type="none"/>
          </a:ln>
        </p:spPr>
      </p:pic>
      <p:sp>
        <p:nvSpPr>
          <p:cNvPr id="444" name="Google Shape;444;p31"/>
          <p:cNvSpPr txBox="1"/>
          <p:nvPr/>
        </p:nvSpPr>
        <p:spPr>
          <a:xfrm>
            <a:off x="10481708" y="13008902"/>
            <a:ext cx="2497200" cy="497700"/>
          </a:xfrm>
          <a:prstGeom prst="rect">
            <a:avLst/>
          </a:prstGeom>
          <a:noFill/>
          <a:ln>
            <a:noFill/>
          </a:ln>
        </p:spPr>
        <p:txBody>
          <a:bodyPr anchorCtr="0" anchor="t" bIns="242350" lIns="242350" spcFirstLastPara="1" rIns="242350" wrap="square" tIns="242350">
            <a:noAutofit/>
          </a:bodyPr>
          <a:lstStyle/>
          <a:p>
            <a:pPr indent="0" lvl="0" marL="0" rtl="0" algn="l">
              <a:spcBef>
                <a:spcPts val="0"/>
              </a:spcBef>
              <a:spcAft>
                <a:spcPts val="0"/>
              </a:spcAft>
              <a:buNone/>
            </a:pPr>
            <a:r>
              <a:rPr b="1" lang="en" sz="2300">
                <a:latin typeface="Merriweather"/>
                <a:ea typeface="Merriweather"/>
                <a:cs typeface="Merriweather"/>
                <a:sym typeface="Merriweather"/>
              </a:rPr>
              <a:t>Figure 8-9</a:t>
            </a:r>
            <a:endParaRPr b="1" sz="2300">
              <a:latin typeface="Merriweather"/>
              <a:ea typeface="Merriweather"/>
              <a:cs typeface="Merriweather"/>
              <a:sym typeface="Merriweathe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48" name="Shape 448"/>
        <p:cNvGrpSpPr/>
        <p:nvPr/>
      </p:nvGrpSpPr>
      <p:grpSpPr>
        <a:xfrm>
          <a:off x="0" y="0"/>
          <a:ext cx="0" cy="0"/>
          <a:chOff x="0" y="0"/>
          <a:chExt cx="0" cy="0"/>
        </a:xfrm>
      </p:grpSpPr>
      <p:sp>
        <p:nvSpPr>
          <p:cNvPr id="449" name="Google Shape;449;p32"/>
          <p:cNvSpPr/>
          <p:nvPr/>
        </p:nvSpPr>
        <p:spPr>
          <a:xfrm>
            <a:off x="0" y="-16667"/>
            <a:ext cx="11331600" cy="699600"/>
          </a:xfrm>
          <a:prstGeom prst="rect">
            <a:avLst/>
          </a:prstGeom>
          <a:solidFill>
            <a:srgbClr val="F1C232"/>
          </a:solidFill>
          <a:ln cap="flat" cmpd="sng" w="9525">
            <a:solidFill>
              <a:srgbClr val="A3A3A3"/>
            </a:solidFill>
            <a:prstDash val="solid"/>
            <a:round/>
            <a:headEnd len="sm" w="sm" type="none"/>
            <a:tailEnd len="sm" w="sm" type="none"/>
          </a:ln>
        </p:spPr>
        <p:txBody>
          <a:bodyPr anchorCtr="0" anchor="ctr" bIns="58225" lIns="58225" spcFirstLastPara="1" rIns="58225" wrap="square" tIns="58225">
            <a:noAutofit/>
          </a:bodyPr>
          <a:lstStyle/>
          <a:p>
            <a:pPr indent="0" lvl="0" marL="0" rtl="0" algn="l">
              <a:spcBef>
                <a:spcPts val="0"/>
              </a:spcBef>
              <a:spcAft>
                <a:spcPts val="0"/>
              </a:spcAft>
              <a:buNone/>
            </a:pPr>
            <a:r>
              <a:t/>
            </a:r>
            <a:endParaRPr/>
          </a:p>
        </p:txBody>
      </p:sp>
      <p:sp>
        <p:nvSpPr>
          <p:cNvPr id="450" name="Google Shape;450;p32"/>
          <p:cNvSpPr/>
          <p:nvPr/>
        </p:nvSpPr>
        <p:spPr>
          <a:xfrm>
            <a:off x="656616" y="-16622"/>
            <a:ext cx="273600" cy="699600"/>
          </a:xfrm>
          <a:prstGeom prst="rect">
            <a:avLst/>
          </a:prstGeom>
          <a:solidFill>
            <a:srgbClr val="FFFFFF"/>
          </a:solidFill>
          <a:ln cap="flat" cmpd="sng" w="9525">
            <a:solidFill>
              <a:srgbClr val="A3A3A3"/>
            </a:solidFill>
            <a:prstDash val="solid"/>
            <a:round/>
            <a:headEnd len="sm" w="sm" type="none"/>
            <a:tailEnd len="sm" w="sm" type="none"/>
          </a:ln>
        </p:spPr>
        <p:txBody>
          <a:bodyPr anchorCtr="0" anchor="ctr" bIns="58225" lIns="58225" spcFirstLastPara="1" rIns="58225" wrap="square" tIns="58225">
            <a:noAutofit/>
          </a:bodyPr>
          <a:lstStyle/>
          <a:p>
            <a:pPr indent="0" lvl="0" marL="0" rtl="0" algn="l">
              <a:spcBef>
                <a:spcPts val="0"/>
              </a:spcBef>
              <a:spcAft>
                <a:spcPts val="0"/>
              </a:spcAft>
              <a:buNone/>
            </a:pPr>
            <a:r>
              <a:t/>
            </a:r>
            <a:endParaRPr/>
          </a:p>
        </p:txBody>
      </p:sp>
      <p:sp>
        <p:nvSpPr>
          <p:cNvPr id="451" name="Google Shape;451;p32"/>
          <p:cNvSpPr txBox="1"/>
          <p:nvPr/>
        </p:nvSpPr>
        <p:spPr>
          <a:xfrm>
            <a:off x="11409324" y="-27008"/>
            <a:ext cx="3653100" cy="963900"/>
          </a:xfrm>
          <a:prstGeom prst="rect">
            <a:avLst/>
          </a:prstGeom>
          <a:noFill/>
          <a:ln>
            <a:noFill/>
          </a:ln>
        </p:spPr>
        <p:txBody>
          <a:bodyPr anchorCtr="0" anchor="t" bIns="58225" lIns="58225" spcFirstLastPara="1" rIns="58225" wrap="square" tIns="58225">
            <a:noAutofit/>
          </a:bodyPr>
          <a:lstStyle/>
          <a:p>
            <a:pPr indent="0" lvl="0" marL="0" rtl="0" algn="l">
              <a:spcBef>
                <a:spcPts val="0"/>
              </a:spcBef>
              <a:spcAft>
                <a:spcPts val="0"/>
              </a:spcAft>
              <a:buNone/>
            </a:pPr>
            <a:r>
              <a:rPr lang="en" sz="3600">
                <a:latin typeface="Oswald"/>
                <a:ea typeface="Oswald"/>
                <a:cs typeface="Oswald"/>
                <a:sym typeface="Oswald"/>
              </a:rPr>
              <a:t>Lecture Eight </a:t>
            </a:r>
            <a:endParaRPr sz="3600">
              <a:latin typeface="Oswald"/>
              <a:ea typeface="Oswald"/>
              <a:cs typeface="Oswald"/>
              <a:sym typeface="Oswald"/>
            </a:endParaRPr>
          </a:p>
        </p:txBody>
      </p:sp>
      <p:sp>
        <p:nvSpPr>
          <p:cNvPr id="452" name="Google Shape;452;p32"/>
          <p:cNvSpPr txBox="1"/>
          <p:nvPr/>
        </p:nvSpPr>
        <p:spPr>
          <a:xfrm>
            <a:off x="929925" y="-16657"/>
            <a:ext cx="11277300" cy="69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000"/>
              <a:buFont typeface="Arial"/>
              <a:buNone/>
            </a:pPr>
            <a:r>
              <a:rPr lang="en" sz="3300">
                <a:solidFill>
                  <a:srgbClr val="FFFFFF"/>
                </a:solidFill>
                <a:latin typeface="Oswald"/>
                <a:ea typeface="Oswald"/>
                <a:cs typeface="Oswald"/>
                <a:sym typeface="Oswald"/>
              </a:rPr>
              <a:t>CALCIUM HOMEOSTASIS </a:t>
            </a:r>
            <a:endParaRPr sz="3300">
              <a:solidFill>
                <a:srgbClr val="FFFFFF"/>
              </a:solidFill>
              <a:latin typeface="Oswald"/>
              <a:ea typeface="Oswald"/>
              <a:cs typeface="Oswald"/>
              <a:sym typeface="Oswald"/>
            </a:endParaRPr>
          </a:p>
        </p:txBody>
      </p:sp>
      <p:sp>
        <p:nvSpPr>
          <p:cNvPr id="453" name="Google Shape;453;p32"/>
          <p:cNvSpPr txBox="1"/>
          <p:nvPr/>
        </p:nvSpPr>
        <p:spPr>
          <a:xfrm>
            <a:off x="188014" y="-65531"/>
            <a:ext cx="468600" cy="699600"/>
          </a:xfrm>
          <a:prstGeom prst="rect">
            <a:avLst/>
          </a:prstGeom>
          <a:noFill/>
          <a:ln>
            <a:noFill/>
          </a:ln>
        </p:spPr>
        <p:txBody>
          <a:bodyPr anchorCtr="0" anchor="t" bIns="58225" lIns="58225" spcFirstLastPara="1" rIns="58225" wrap="square" tIns="58225">
            <a:noAutofit/>
          </a:bodyPr>
          <a:lstStyle/>
          <a:p>
            <a:pPr indent="0" lvl="0" marL="0" rtl="0" algn="l">
              <a:spcBef>
                <a:spcPts val="0"/>
              </a:spcBef>
              <a:spcAft>
                <a:spcPts val="0"/>
              </a:spcAft>
              <a:buNone/>
            </a:pPr>
            <a:r>
              <a:rPr lang="en" sz="4600">
                <a:solidFill>
                  <a:srgbClr val="FFFFFF"/>
                </a:solidFill>
                <a:latin typeface="Oswald"/>
                <a:ea typeface="Oswald"/>
                <a:cs typeface="Oswald"/>
                <a:sym typeface="Oswald"/>
              </a:rPr>
              <a:t>7</a:t>
            </a:r>
            <a:endParaRPr sz="4600">
              <a:solidFill>
                <a:srgbClr val="FFFFFF"/>
              </a:solidFill>
              <a:latin typeface="Oswald"/>
              <a:ea typeface="Oswald"/>
              <a:cs typeface="Oswald"/>
              <a:sym typeface="Oswald"/>
            </a:endParaRPr>
          </a:p>
        </p:txBody>
      </p:sp>
      <p:sp>
        <p:nvSpPr>
          <p:cNvPr id="454" name="Google Shape;454;p32"/>
          <p:cNvSpPr/>
          <p:nvPr/>
        </p:nvSpPr>
        <p:spPr>
          <a:xfrm>
            <a:off x="331323" y="977003"/>
            <a:ext cx="468600" cy="433500"/>
          </a:xfrm>
          <a:prstGeom prst="rect">
            <a:avLst/>
          </a:prstGeom>
          <a:solidFill>
            <a:srgbClr val="F1C232"/>
          </a:solidFill>
          <a:ln cap="flat" cmpd="sng" w="9525">
            <a:solidFill>
              <a:srgbClr val="999999"/>
            </a:solidFill>
            <a:prstDash val="solid"/>
            <a:round/>
            <a:headEnd len="sm" w="sm" type="none"/>
            <a:tailEnd len="sm" w="sm" type="none"/>
          </a:ln>
        </p:spPr>
        <p:txBody>
          <a:bodyPr anchorCtr="0" anchor="ctr" bIns="242350" lIns="242350" spcFirstLastPara="1" rIns="242350" wrap="square" tIns="242350">
            <a:noAutofit/>
          </a:bodyPr>
          <a:lstStyle/>
          <a:p>
            <a:pPr indent="0" lvl="0" marL="0" rtl="0" algn="l">
              <a:spcBef>
                <a:spcPts val="0"/>
              </a:spcBef>
              <a:spcAft>
                <a:spcPts val="0"/>
              </a:spcAft>
              <a:buNone/>
            </a:pPr>
            <a:r>
              <a:t/>
            </a:r>
            <a:endParaRPr sz="1500">
              <a:solidFill>
                <a:srgbClr val="E69138"/>
              </a:solidFill>
            </a:endParaRPr>
          </a:p>
        </p:txBody>
      </p:sp>
      <p:sp>
        <p:nvSpPr>
          <p:cNvPr id="455" name="Google Shape;455;p32"/>
          <p:cNvSpPr txBox="1"/>
          <p:nvPr/>
        </p:nvSpPr>
        <p:spPr>
          <a:xfrm>
            <a:off x="949312" y="710950"/>
            <a:ext cx="8933400" cy="69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5100">
                <a:solidFill>
                  <a:srgbClr val="F1C232"/>
                </a:solidFill>
                <a:latin typeface="Oswald"/>
                <a:ea typeface="Oswald"/>
                <a:cs typeface="Oswald"/>
                <a:sym typeface="Oswald"/>
              </a:rPr>
              <a:t>Parathyroid Hormone (PTH)</a:t>
            </a:r>
            <a:endParaRPr sz="5100">
              <a:solidFill>
                <a:srgbClr val="F1C232"/>
              </a:solidFill>
              <a:latin typeface="Oswald"/>
              <a:ea typeface="Oswald"/>
              <a:cs typeface="Oswald"/>
              <a:sym typeface="Oswald"/>
            </a:endParaRPr>
          </a:p>
        </p:txBody>
      </p:sp>
      <p:sp>
        <p:nvSpPr>
          <p:cNvPr id="456" name="Google Shape;456;p32"/>
          <p:cNvSpPr txBox="1"/>
          <p:nvPr/>
        </p:nvSpPr>
        <p:spPr>
          <a:xfrm>
            <a:off x="799864" y="1356871"/>
            <a:ext cx="9615900" cy="929700"/>
          </a:xfrm>
          <a:prstGeom prst="rect">
            <a:avLst/>
          </a:prstGeom>
          <a:noFill/>
          <a:ln>
            <a:noFill/>
          </a:ln>
        </p:spPr>
        <p:txBody>
          <a:bodyPr anchorCtr="0" anchor="t" bIns="232200" lIns="232200" spcFirstLastPara="1" rIns="232200" wrap="square" tIns="232200">
            <a:noAutofit/>
          </a:bodyPr>
          <a:lstStyle/>
          <a:p>
            <a:pPr indent="0" lvl="0" marL="0" rtl="0" algn="l">
              <a:spcBef>
                <a:spcPts val="0"/>
              </a:spcBef>
              <a:spcAft>
                <a:spcPts val="0"/>
              </a:spcAft>
              <a:buNone/>
            </a:pPr>
            <a:r>
              <a:rPr lang="en" sz="3000">
                <a:latin typeface="Times New Roman"/>
                <a:ea typeface="Times New Roman"/>
                <a:cs typeface="Times New Roman"/>
                <a:sym typeface="Times New Roman"/>
              </a:rPr>
              <a:t>PTH acts on (mainly kidneys, bone</a:t>
            </a:r>
            <a:r>
              <a:rPr lang="en" sz="3000">
                <a:solidFill>
                  <a:srgbClr val="45818E"/>
                </a:solidFill>
                <a:latin typeface="Times New Roman"/>
                <a:ea typeface="Times New Roman"/>
                <a:cs typeface="Times New Roman"/>
                <a:sym typeface="Times New Roman"/>
              </a:rPr>
              <a:t> and intestine</a:t>
            </a:r>
            <a:r>
              <a:rPr lang="en" sz="3000">
                <a:latin typeface="Times New Roman"/>
                <a:ea typeface="Times New Roman"/>
                <a:cs typeface="Times New Roman"/>
                <a:sym typeface="Times New Roman"/>
              </a:rPr>
              <a:t>):</a:t>
            </a:r>
            <a:endParaRPr sz="3000">
              <a:latin typeface="Times New Roman"/>
              <a:ea typeface="Times New Roman"/>
              <a:cs typeface="Times New Roman"/>
              <a:sym typeface="Times New Roman"/>
            </a:endParaRPr>
          </a:p>
        </p:txBody>
      </p:sp>
      <p:sp>
        <p:nvSpPr>
          <p:cNvPr id="457" name="Google Shape;457;p32"/>
          <p:cNvSpPr/>
          <p:nvPr/>
        </p:nvSpPr>
        <p:spPr>
          <a:xfrm>
            <a:off x="4978911" y="2386050"/>
            <a:ext cx="4133700" cy="4341600"/>
          </a:xfrm>
          <a:prstGeom prst="roundRect">
            <a:avLst>
              <a:gd fmla="val 16667" name="adj"/>
            </a:avLst>
          </a:prstGeom>
          <a:noFill/>
          <a:ln cap="flat" cmpd="sng" w="19050">
            <a:solidFill>
              <a:srgbClr val="D1A227"/>
            </a:solidFill>
            <a:prstDash val="dot"/>
            <a:round/>
            <a:headEnd len="sm" w="sm" type="none"/>
            <a:tailEnd len="sm" w="sm" type="none"/>
          </a:ln>
        </p:spPr>
        <p:txBody>
          <a:bodyPr anchorCtr="0" anchor="ctr" bIns="232200" lIns="232200" spcFirstLastPara="1" rIns="232200" wrap="square" tIns="232200">
            <a:noAutofit/>
          </a:bodyPr>
          <a:lstStyle/>
          <a:p>
            <a:pPr indent="0" lvl="0" marL="0" rtl="0" algn="l">
              <a:spcBef>
                <a:spcPts val="0"/>
              </a:spcBef>
              <a:spcAft>
                <a:spcPts val="0"/>
              </a:spcAft>
              <a:buNone/>
            </a:pPr>
            <a:r>
              <a:t/>
            </a:r>
            <a:endParaRPr sz="3600">
              <a:latin typeface="Times New Roman"/>
              <a:ea typeface="Times New Roman"/>
              <a:cs typeface="Times New Roman"/>
              <a:sym typeface="Times New Roman"/>
            </a:endParaRPr>
          </a:p>
        </p:txBody>
      </p:sp>
      <p:sp>
        <p:nvSpPr>
          <p:cNvPr id="458" name="Google Shape;458;p32"/>
          <p:cNvSpPr/>
          <p:nvPr/>
        </p:nvSpPr>
        <p:spPr>
          <a:xfrm>
            <a:off x="9759433" y="2386051"/>
            <a:ext cx="4133100" cy="4343700"/>
          </a:xfrm>
          <a:prstGeom prst="roundRect">
            <a:avLst>
              <a:gd fmla="val 16667" name="adj"/>
            </a:avLst>
          </a:prstGeom>
          <a:noFill/>
          <a:ln cap="flat" cmpd="sng" w="19050">
            <a:solidFill>
              <a:srgbClr val="D1A227"/>
            </a:solidFill>
            <a:prstDash val="dot"/>
            <a:round/>
            <a:headEnd len="sm" w="sm" type="none"/>
            <a:tailEnd len="sm" w="sm" type="none"/>
          </a:ln>
        </p:spPr>
        <p:txBody>
          <a:bodyPr anchorCtr="0" anchor="ctr" bIns="232200" lIns="232200" spcFirstLastPara="1" rIns="232200" wrap="square" tIns="232200">
            <a:noAutofit/>
          </a:bodyPr>
          <a:lstStyle/>
          <a:p>
            <a:pPr indent="0" lvl="0" marL="0" rtl="0" algn="l">
              <a:spcBef>
                <a:spcPts val="0"/>
              </a:spcBef>
              <a:spcAft>
                <a:spcPts val="0"/>
              </a:spcAft>
              <a:buNone/>
            </a:pPr>
            <a:r>
              <a:t/>
            </a:r>
            <a:endParaRPr sz="3600">
              <a:latin typeface="Times New Roman"/>
              <a:ea typeface="Times New Roman"/>
              <a:cs typeface="Times New Roman"/>
              <a:sym typeface="Times New Roman"/>
            </a:endParaRPr>
          </a:p>
        </p:txBody>
      </p:sp>
      <p:sp>
        <p:nvSpPr>
          <p:cNvPr id="459" name="Google Shape;459;p32"/>
          <p:cNvSpPr/>
          <p:nvPr/>
        </p:nvSpPr>
        <p:spPr>
          <a:xfrm>
            <a:off x="254897" y="2386051"/>
            <a:ext cx="4133100" cy="4343700"/>
          </a:xfrm>
          <a:prstGeom prst="roundRect">
            <a:avLst>
              <a:gd fmla="val 16667" name="adj"/>
            </a:avLst>
          </a:prstGeom>
          <a:noFill/>
          <a:ln cap="flat" cmpd="sng" w="19050">
            <a:solidFill>
              <a:srgbClr val="D1A227"/>
            </a:solidFill>
            <a:prstDash val="dot"/>
            <a:round/>
            <a:headEnd len="sm" w="sm" type="none"/>
            <a:tailEnd len="sm" w="sm" type="none"/>
          </a:ln>
        </p:spPr>
        <p:txBody>
          <a:bodyPr anchorCtr="0" anchor="ctr" bIns="232200" lIns="232200" spcFirstLastPara="1" rIns="232200" wrap="square" tIns="232200">
            <a:noAutofit/>
          </a:bodyPr>
          <a:lstStyle/>
          <a:p>
            <a:pPr indent="0" lvl="0" marL="0" rtl="0" algn="l">
              <a:spcBef>
                <a:spcPts val="0"/>
              </a:spcBef>
              <a:spcAft>
                <a:spcPts val="0"/>
              </a:spcAft>
              <a:buNone/>
            </a:pPr>
            <a:r>
              <a:t/>
            </a:r>
            <a:endParaRPr sz="3600">
              <a:latin typeface="Times New Roman"/>
              <a:ea typeface="Times New Roman"/>
              <a:cs typeface="Times New Roman"/>
              <a:sym typeface="Times New Roman"/>
            </a:endParaRPr>
          </a:p>
        </p:txBody>
      </p:sp>
      <p:sp>
        <p:nvSpPr>
          <p:cNvPr id="460" name="Google Shape;460;p32"/>
          <p:cNvSpPr/>
          <p:nvPr/>
        </p:nvSpPr>
        <p:spPr>
          <a:xfrm>
            <a:off x="1548660" y="6195794"/>
            <a:ext cx="1495500" cy="1607100"/>
          </a:xfrm>
          <a:prstGeom prst="ellipse">
            <a:avLst/>
          </a:prstGeom>
          <a:solidFill>
            <a:srgbClr val="FFDF74"/>
          </a:solidFill>
          <a:ln>
            <a:noFill/>
          </a:ln>
        </p:spPr>
        <p:txBody>
          <a:bodyPr anchorCtr="0" anchor="ctr" bIns="232200" lIns="232200" spcFirstLastPara="1" rIns="232200" wrap="square" tIns="232200">
            <a:noAutofit/>
          </a:bodyPr>
          <a:lstStyle/>
          <a:p>
            <a:pPr indent="0" lvl="0" marL="0" rtl="0" algn="l">
              <a:spcBef>
                <a:spcPts val="0"/>
              </a:spcBef>
              <a:spcAft>
                <a:spcPts val="0"/>
              </a:spcAft>
              <a:buNone/>
            </a:pPr>
            <a:r>
              <a:t/>
            </a:r>
            <a:endParaRPr sz="7600">
              <a:latin typeface="Times New Roman"/>
              <a:ea typeface="Times New Roman"/>
              <a:cs typeface="Times New Roman"/>
              <a:sym typeface="Times New Roman"/>
            </a:endParaRPr>
          </a:p>
        </p:txBody>
      </p:sp>
      <p:sp>
        <p:nvSpPr>
          <p:cNvPr id="461" name="Google Shape;461;p32"/>
          <p:cNvSpPr/>
          <p:nvPr/>
        </p:nvSpPr>
        <p:spPr>
          <a:xfrm rot="5400000">
            <a:off x="6244810" y="6413626"/>
            <a:ext cx="1607100" cy="1495500"/>
          </a:xfrm>
          <a:prstGeom prst="ellipse">
            <a:avLst/>
          </a:prstGeom>
          <a:solidFill>
            <a:srgbClr val="FFDF74"/>
          </a:solidFill>
          <a:ln>
            <a:noFill/>
          </a:ln>
        </p:spPr>
        <p:txBody>
          <a:bodyPr anchorCtr="0" anchor="ctr" bIns="232200" lIns="232200" spcFirstLastPara="1" rIns="232200" wrap="square" tIns="232200">
            <a:noAutofit/>
          </a:bodyPr>
          <a:lstStyle/>
          <a:p>
            <a:pPr indent="0" lvl="0" marL="0" rtl="0" algn="l">
              <a:spcBef>
                <a:spcPts val="0"/>
              </a:spcBef>
              <a:spcAft>
                <a:spcPts val="0"/>
              </a:spcAft>
              <a:buNone/>
            </a:pPr>
            <a:r>
              <a:t/>
            </a:r>
            <a:endParaRPr sz="7600">
              <a:latin typeface="Times New Roman"/>
              <a:ea typeface="Times New Roman"/>
              <a:cs typeface="Times New Roman"/>
              <a:sym typeface="Times New Roman"/>
            </a:endParaRPr>
          </a:p>
        </p:txBody>
      </p:sp>
      <p:sp>
        <p:nvSpPr>
          <p:cNvPr id="462" name="Google Shape;462;p32"/>
          <p:cNvSpPr/>
          <p:nvPr/>
        </p:nvSpPr>
        <p:spPr>
          <a:xfrm flipH="1">
            <a:off x="11252269" y="6276553"/>
            <a:ext cx="1495500" cy="1607100"/>
          </a:xfrm>
          <a:prstGeom prst="ellipse">
            <a:avLst/>
          </a:prstGeom>
          <a:solidFill>
            <a:srgbClr val="FFDF74"/>
          </a:solidFill>
          <a:ln>
            <a:noFill/>
          </a:ln>
        </p:spPr>
        <p:txBody>
          <a:bodyPr anchorCtr="0" anchor="ctr" bIns="232200" lIns="232200" spcFirstLastPara="1" rIns="232200" wrap="square" tIns="232200">
            <a:noAutofit/>
          </a:bodyPr>
          <a:lstStyle/>
          <a:p>
            <a:pPr indent="0" lvl="0" marL="0" rtl="0" algn="l">
              <a:spcBef>
                <a:spcPts val="0"/>
              </a:spcBef>
              <a:spcAft>
                <a:spcPts val="0"/>
              </a:spcAft>
              <a:buNone/>
            </a:pPr>
            <a:r>
              <a:t/>
            </a:r>
            <a:endParaRPr sz="7600">
              <a:latin typeface="Times New Roman"/>
              <a:ea typeface="Times New Roman"/>
              <a:cs typeface="Times New Roman"/>
              <a:sym typeface="Times New Roman"/>
            </a:endParaRPr>
          </a:p>
        </p:txBody>
      </p:sp>
      <p:grpSp>
        <p:nvGrpSpPr>
          <p:cNvPr id="463" name="Google Shape;463;p32"/>
          <p:cNvGrpSpPr/>
          <p:nvPr/>
        </p:nvGrpSpPr>
        <p:grpSpPr>
          <a:xfrm>
            <a:off x="6575989" y="6667099"/>
            <a:ext cx="944980" cy="988905"/>
            <a:chOff x="1935500" y="2208050"/>
            <a:chExt cx="332400" cy="324625"/>
          </a:xfrm>
        </p:grpSpPr>
        <p:sp>
          <p:nvSpPr>
            <p:cNvPr id="464" name="Google Shape;464;p32"/>
            <p:cNvSpPr/>
            <p:nvPr/>
          </p:nvSpPr>
          <p:spPr>
            <a:xfrm>
              <a:off x="1935500" y="2208050"/>
              <a:ext cx="332400" cy="324475"/>
            </a:xfrm>
            <a:custGeom>
              <a:rect b="b" l="l" r="r" t="t"/>
              <a:pathLst>
                <a:path extrusionOk="0" h="12979" w="13296">
                  <a:moveTo>
                    <a:pt x="9644" y="0"/>
                  </a:moveTo>
                  <a:cubicBezTo>
                    <a:pt x="9610" y="0"/>
                    <a:pt x="9576" y="1"/>
                    <a:pt x="9542" y="3"/>
                  </a:cubicBezTo>
                  <a:cubicBezTo>
                    <a:pt x="8506" y="58"/>
                    <a:pt x="7799" y="1082"/>
                    <a:pt x="8120" y="2071"/>
                  </a:cubicBezTo>
                  <a:cubicBezTo>
                    <a:pt x="8225" y="2410"/>
                    <a:pt x="8135" y="2779"/>
                    <a:pt x="7882" y="3031"/>
                  </a:cubicBezTo>
                  <a:lnTo>
                    <a:pt x="3194" y="7719"/>
                  </a:lnTo>
                  <a:cubicBezTo>
                    <a:pt x="3011" y="7902"/>
                    <a:pt x="2767" y="8000"/>
                    <a:pt x="2518" y="8000"/>
                  </a:cubicBezTo>
                  <a:cubicBezTo>
                    <a:pt x="2423" y="8000"/>
                    <a:pt x="2328" y="7986"/>
                    <a:pt x="2234" y="7957"/>
                  </a:cubicBezTo>
                  <a:cubicBezTo>
                    <a:pt x="2075" y="7907"/>
                    <a:pt x="1912" y="7882"/>
                    <a:pt x="1751" y="7882"/>
                  </a:cubicBezTo>
                  <a:cubicBezTo>
                    <a:pt x="1347" y="7882"/>
                    <a:pt x="952" y="8036"/>
                    <a:pt x="650" y="8322"/>
                  </a:cubicBezTo>
                  <a:cubicBezTo>
                    <a:pt x="15" y="8931"/>
                    <a:pt x="0" y="9974"/>
                    <a:pt x="621" y="10602"/>
                  </a:cubicBezTo>
                  <a:cubicBezTo>
                    <a:pt x="923" y="10907"/>
                    <a:pt x="1331" y="11075"/>
                    <a:pt x="1752" y="11075"/>
                  </a:cubicBezTo>
                  <a:cubicBezTo>
                    <a:pt x="1869" y="11075"/>
                    <a:pt x="1987" y="11062"/>
                    <a:pt x="2104" y="11035"/>
                  </a:cubicBezTo>
                  <a:lnTo>
                    <a:pt x="2104" y="11035"/>
                  </a:lnTo>
                  <a:cubicBezTo>
                    <a:pt x="1879" y="12036"/>
                    <a:pt x="2641" y="12979"/>
                    <a:pt x="3655" y="12979"/>
                  </a:cubicBezTo>
                  <a:cubicBezTo>
                    <a:pt x="3679" y="12979"/>
                    <a:pt x="3704" y="12978"/>
                    <a:pt x="3728" y="12977"/>
                  </a:cubicBezTo>
                  <a:cubicBezTo>
                    <a:pt x="4779" y="12934"/>
                    <a:pt x="5497" y="11905"/>
                    <a:pt x="5183" y="10902"/>
                  </a:cubicBezTo>
                  <a:cubicBezTo>
                    <a:pt x="5074" y="10563"/>
                    <a:pt x="5165" y="10195"/>
                    <a:pt x="5417" y="9942"/>
                  </a:cubicBezTo>
                  <a:lnTo>
                    <a:pt x="6428" y="8931"/>
                  </a:lnTo>
                  <a:lnTo>
                    <a:pt x="10105" y="5254"/>
                  </a:lnTo>
                  <a:cubicBezTo>
                    <a:pt x="10288" y="5071"/>
                    <a:pt x="10532" y="4973"/>
                    <a:pt x="10782" y="4973"/>
                  </a:cubicBezTo>
                  <a:cubicBezTo>
                    <a:pt x="10876" y="4973"/>
                    <a:pt x="10972" y="4987"/>
                    <a:pt x="11065" y="5016"/>
                  </a:cubicBezTo>
                  <a:cubicBezTo>
                    <a:pt x="11225" y="5067"/>
                    <a:pt x="11388" y="5092"/>
                    <a:pt x="11549" y="5092"/>
                  </a:cubicBezTo>
                  <a:cubicBezTo>
                    <a:pt x="12093" y="5092"/>
                    <a:pt x="12615" y="4811"/>
                    <a:pt x="12913" y="4327"/>
                  </a:cubicBezTo>
                  <a:cubicBezTo>
                    <a:pt x="13295" y="3699"/>
                    <a:pt x="13198" y="2890"/>
                    <a:pt x="12678" y="2371"/>
                  </a:cubicBezTo>
                  <a:cubicBezTo>
                    <a:pt x="12376" y="2066"/>
                    <a:pt x="11968" y="1898"/>
                    <a:pt x="11549" y="1898"/>
                  </a:cubicBezTo>
                  <a:cubicBezTo>
                    <a:pt x="11432" y="1898"/>
                    <a:pt x="11315" y="1911"/>
                    <a:pt x="11199" y="1938"/>
                  </a:cubicBezTo>
                  <a:cubicBezTo>
                    <a:pt x="11318" y="1404"/>
                    <a:pt x="11152" y="844"/>
                    <a:pt x="10765" y="458"/>
                  </a:cubicBezTo>
                  <a:cubicBezTo>
                    <a:pt x="10614" y="307"/>
                    <a:pt x="10433" y="187"/>
                    <a:pt x="10235" y="112"/>
                  </a:cubicBezTo>
                  <a:cubicBezTo>
                    <a:pt x="10046" y="37"/>
                    <a:pt x="9847" y="0"/>
                    <a:pt x="9644" y="0"/>
                  </a:cubicBezTo>
                  <a:close/>
                </a:path>
              </a:pathLst>
            </a:custGeom>
            <a:solidFill>
              <a:srgbClr val="D1A227"/>
            </a:solidFill>
            <a:ln>
              <a:noFill/>
            </a:ln>
          </p:spPr>
          <p:txBody>
            <a:bodyPr anchorCtr="0" anchor="ctr" bIns="232200" lIns="232200" spcFirstLastPara="1" rIns="232200" wrap="square" tIns="232200">
              <a:noAutofit/>
            </a:bodyPr>
            <a:lstStyle/>
            <a:p>
              <a:pPr indent="0" lvl="0" marL="0" rtl="0" algn="l">
                <a:spcBef>
                  <a:spcPts val="0"/>
                </a:spcBef>
                <a:spcAft>
                  <a:spcPts val="0"/>
                </a:spcAft>
                <a:buNone/>
              </a:pPr>
              <a:r>
                <a:t/>
              </a:r>
              <a:endParaRPr/>
            </a:p>
          </p:txBody>
        </p:sp>
        <p:sp>
          <p:nvSpPr>
            <p:cNvPr id="465" name="Google Shape;465;p32"/>
            <p:cNvSpPr/>
            <p:nvPr/>
          </p:nvSpPr>
          <p:spPr>
            <a:xfrm>
              <a:off x="1990000" y="2258550"/>
              <a:ext cx="277800" cy="274125"/>
            </a:xfrm>
            <a:custGeom>
              <a:rect b="b" l="l" r="r" t="t"/>
              <a:pathLst>
                <a:path extrusionOk="0" h="10965" w="11112">
                  <a:moveTo>
                    <a:pt x="9971" y="1"/>
                  </a:moveTo>
                  <a:lnTo>
                    <a:pt x="9971" y="1"/>
                  </a:lnTo>
                  <a:cubicBezTo>
                    <a:pt x="10217" y="611"/>
                    <a:pt x="10072" y="1307"/>
                    <a:pt x="9603" y="1765"/>
                  </a:cubicBezTo>
                  <a:cubicBezTo>
                    <a:pt x="9302" y="2051"/>
                    <a:pt x="8904" y="2205"/>
                    <a:pt x="8501" y="2205"/>
                  </a:cubicBezTo>
                  <a:cubicBezTo>
                    <a:pt x="8339" y="2205"/>
                    <a:pt x="8177" y="2180"/>
                    <a:pt x="8019" y="2130"/>
                  </a:cubicBezTo>
                  <a:cubicBezTo>
                    <a:pt x="7927" y="2101"/>
                    <a:pt x="7832" y="2088"/>
                    <a:pt x="7738" y="2088"/>
                  </a:cubicBezTo>
                  <a:cubicBezTo>
                    <a:pt x="7487" y="2088"/>
                    <a:pt x="7240" y="2187"/>
                    <a:pt x="7059" y="2368"/>
                  </a:cubicBezTo>
                  <a:lnTo>
                    <a:pt x="4089" y="5338"/>
                  </a:lnTo>
                  <a:lnTo>
                    <a:pt x="3382" y="6049"/>
                  </a:lnTo>
                  <a:lnTo>
                    <a:pt x="2371" y="7059"/>
                  </a:lnTo>
                  <a:cubicBezTo>
                    <a:pt x="2119" y="7308"/>
                    <a:pt x="2025" y="7680"/>
                    <a:pt x="2133" y="8019"/>
                  </a:cubicBezTo>
                  <a:cubicBezTo>
                    <a:pt x="2306" y="8572"/>
                    <a:pt x="2169" y="9178"/>
                    <a:pt x="1768" y="9600"/>
                  </a:cubicBezTo>
                  <a:cubicBezTo>
                    <a:pt x="1456" y="9920"/>
                    <a:pt x="1036" y="10090"/>
                    <a:pt x="608" y="10090"/>
                  </a:cubicBezTo>
                  <a:cubicBezTo>
                    <a:pt x="403" y="10090"/>
                    <a:pt x="197" y="10051"/>
                    <a:pt x="0" y="9972"/>
                  </a:cubicBezTo>
                  <a:lnTo>
                    <a:pt x="0" y="9972"/>
                  </a:lnTo>
                  <a:cubicBezTo>
                    <a:pt x="80" y="10170"/>
                    <a:pt x="199" y="10347"/>
                    <a:pt x="350" y="10499"/>
                  </a:cubicBezTo>
                  <a:cubicBezTo>
                    <a:pt x="657" y="10805"/>
                    <a:pt x="1064" y="10965"/>
                    <a:pt x="1475" y="10965"/>
                  </a:cubicBezTo>
                  <a:cubicBezTo>
                    <a:pt x="1761" y="10965"/>
                    <a:pt x="2049" y="10888"/>
                    <a:pt x="2306" y="10730"/>
                  </a:cubicBezTo>
                  <a:cubicBezTo>
                    <a:pt x="2934" y="10347"/>
                    <a:pt x="3219" y="9586"/>
                    <a:pt x="2995" y="8885"/>
                  </a:cubicBezTo>
                  <a:cubicBezTo>
                    <a:pt x="2891" y="8546"/>
                    <a:pt x="2981" y="8175"/>
                    <a:pt x="3234" y="7926"/>
                  </a:cubicBezTo>
                  <a:lnTo>
                    <a:pt x="7921" y="3234"/>
                  </a:lnTo>
                  <a:cubicBezTo>
                    <a:pt x="8104" y="3054"/>
                    <a:pt x="8347" y="2955"/>
                    <a:pt x="8596" y="2955"/>
                  </a:cubicBezTo>
                  <a:cubicBezTo>
                    <a:pt x="8691" y="2955"/>
                    <a:pt x="8788" y="2970"/>
                    <a:pt x="8881" y="3000"/>
                  </a:cubicBezTo>
                  <a:cubicBezTo>
                    <a:pt x="9040" y="3049"/>
                    <a:pt x="9203" y="3073"/>
                    <a:pt x="9362" y="3073"/>
                  </a:cubicBezTo>
                  <a:cubicBezTo>
                    <a:pt x="9910" y="3073"/>
                    <a:pt x="10433" y="2793"/>
                    <a:pt x="10729" y="2307"/>
                  </a:cubicBezTo>
                  <a:cubicBezTo>
                    <a:pt x="11112" y="1679"/>
                    <a:pt x="11018" y="870"/>
                    <a:pt x="10498" y="351"/>
                  </a:cubicBezTo>
                  <a:cubicBezTo>
                    <a:pt x="10347" y="199"/>
                    <a:pt x="10170" y="80"/>
                    <a:pt x="9971" y="1"/>
                  </a:cubicBezTo>
                  <a:close/>
                </a:path>
              </a:pathLst>
            </a:custGeom>
            <a:solidFill>
              <a:srgbClr val="BF9000"/>
            </a:solidFill>
            <a:ln>
              <a:noFill/>
            </a:ln>
          </p:spPr>
          <p:txBody>
            <a:bodyPr anchorCtr="0" anchor="ctr" bIns="232200" lIns="232200" spcFirstLastPara="1" rIns="232200" wrap="square" tIns="232200">
              <a:noAutofit/>
            </a:bodyPr>
            <a:lstStyle/>
            <a:p>
              <a:pPr indent="0" lvl="0" marL="0" rtl="0" algn="l">
                <a:spcBef>
                  <a:spcPts val="0"/>
                </a:spcBef>
                <a:spcAft>
                  <a:spcPts val="0"/>
                </a:spcAft>
                <a:buNone/>
              </a:pPr>
              <a:r>
                <a:t/>
              </a:r>
              <a:endParaRPr/>
            </a:p>
          </p:txBody>
        </p:sp>
      </p:grpSp>
      <p:grpSp>
        <p:nvGrpSpPr>
          <p:cNvPr id="466" name="Google Shape;466;p32"/>
          <p:cNvGrpSpPr/>
          <p:nvPr/>
        </p:nvGrpSpPr>
        <p:grpSpPr>
          <a:xfrm>
            <a:off x="1753157" y="6496785"/>
            <a:ext cx="1086009" cy="1005307"/>
            <a:chOff x="1855025" y="2866350"/>
            <a:chExt cx="324550" cy="250650"/>
          </a:xfrm>
        </p:grpSpPr>
        <p:sp>
          <p:nvSpPr>
            <p:cNvPr id="467" name="Google Shape;467;p32"/>
            <p:cNvSpPr/>
            <p:nvPr/>
          </p:nvSpPr>
          <p:spPr>
            <a:xfrm>
              <a:off x="1953450" y="2921300"/>
              <a:ext cx="56875" cy="195700"/>
            </a:xfrm>
            <a:custGeom>
              <a:rect b="b" l="l" r="r" t="t"/>
              <a:pathLst>
                <a:path extrusionOk="0" h="7828" w="2275">
                  <a:moveTo>
                    <a:pt x="1608" y="1"/>
                  </a:moveTo>
                  <a:cubicBezTo>
                    <a:pt x="1506" y="1"/>
                    <a:pt x="1404" y="69"/>
                    <a:pt x="1412" y="206"/>
                  </a:cubicBezTo>
                  <a:lnTo>
                    <a:pt x="1412" y="459"/>
                  </a:lnTo>
                  <a:cubicBezTo>
                    <a:pt x="1412" y="982"/>
                    <a:pt x="1069" y="1408"/>
                    <a:pt x="643" y="1408"/>
                  </a:cubicBezTo>
                  <a:lnTo>
                    <a:pt x="242" y="1408"/>
                  </a:lnTo>
                  <a:cubicBezTo>
                    <a:pt x="134" y="1408"/>
                    <a:pt x="44" y="1495"/>
                    <a:pt x="48" y="1603"/>
                  </a:cubicBezTo>
                  <a:cubicBezTo>
                    <a:pt x="44" y="1668"/>
                    <a:pt x="76" y="1729"/>
                    <a:pt x="131" y="1765"/>
                  </a:cubicBezTo>
                  <a:cubicBezTo>
                    <a:pt x="1" y="1888"/>
                    <a:pt x="87" y="2108"/>
                    <a:pt x="264" y="2108"/>
                  </a:cubicBezTo>
                  <a:lnTo>
                    <a:pt x="672" y="2108"/>
                  </a:lnTo>
                  <a:cubicBezTo>
                    <a:pt x="1339" y="2108"/>
                    <a:pt x="1877" y="2650"/>
                    <a:pt x="1881" y="3314"/>
                  </a:cubicBezTo>
                  <a:lnTo>
                    <a:pt x="1881" y="7630"/>
                  </a:lnTo>
                  <a:cubicBezTo>
                    <a:pt x="1881" y="7761"/>
                    <a:pt x="1979" y="7827"/>
                    <a:pt x="2077" y="7827"/>
                  </a:cubicBezTo>
                  <a:cubicBezTo>
                    <a:pt x="2176" y="7827"/>
                    <a:pt x="2274" y="7761"/>
                    <a:pt x="2274" y="7630"/>
                  </a:cubicBezTo>
                  <a:lnTo>
                    <a:pt x="2274" y="3314"/>
                  </a:lnTo>
                  <a:cubicBezTo>
                    <a:pt x="2274" y="2548"/>
                    <a:pt x="1733" y="1892"/>
                    <a:pt x="982" y="1740"/>
                  </a:cubicBezTo>
                  <a:cubicBezTo>
                    <a:pt x="1459" y="1574"/>
                    <a:pt x="1805" y="1065"/>
                    <a:pt x="1805" y="459"/>
                  </a:cubicBezTo>
                  <a:lnTo>
                    <a:pt x="1805" y="206"/>
                  </a:lnTo>
                  <a:cubicBezTo>
                    <a:pt x="1812" y="69"/>
                    <a:pt x="1710" y="1"/>
                    <a:pt x="1608" y="1"/>
                  </a:cubicBezTo>
                  <a:close/>
                </a:path>
              </a:pathLst>
            </a:custGeom>
            <a:solidFill>
              <a:srgbClr val="7F6000"/>
            </a:solidFill>
            <a:ln>
              <a:noFill/>
            </a:ln>
          </p:spPr>
          <p:txBody>
            <a:bodyPr anchorCtr="0" anchor="ctr" bIns="232200" lIns="232200" spcFirstLastPara="1" rIns="232200" wrap="square" tIns="232200">
              <a:noAutofit/>
            </a:bodyPr>
            <a:lstStyle/>
            <a:p>
              <a:pPr indent="0" lvl="0" marL="0" rtl="0" algn="l">
                <a:spcBef>
                  <a:spcPts val="0"/>
                </a:spcBef>
                <a:spcAft>
                  <a:spcPts val="0"/>
                </a:spcAft>
                <a:buNone/>
              </a:pPr>
              <a:r>
                <a:t/>
              </a:r>
              <a:endParaRPr sz="2500"/>
            </a:p>
          </p:txBody>
        </p:sp>
        <p:sp>
          <p:nvSpPr>
            <p:cNvPr id="468" name="Google Shape;468;p32"/>
            <p:cNvSpPr/>
            <p:nvPr/>
          </p:nvSpPr>
          <p:spPr>
            <a:xfrm>
              <a:off x="1855025" y="2866350"/>
              <a:ext cx="116850" cy="199825"/>
            </a:xfrm>
            <a:custGeom>
              <a:rect b="b" l="l" r="r" t="t"/>
              <a:pathLst>
                <a:path extrusionOk="0" h="7993" w="4674">
                  <a:moveTo>
                    <a:pt x="2576" y="1"/>
                  </a:moveTo>
                  <a:cubicBezTo>
                    <a:pt x="2298" y="1"/>
                    <a:pt x="2017" y="63"/>
                    <a:pt x="1754" y="192"/>
                  </a:cubicBezTo>
                  <a:cubicBezTo>
                    <a:pt x="1513" y="315"/>
                    <a:pt x="1300" y="485"/>
                    <a:pt x="1126" y="690"/>
                  </a:cubicBezTo>
                  <a:cubicBezTo>
                    <a:pt x="1090" y="734"/>
                    <a:pt x="1058" y="784"/>
                    <a:pt x="1025" y="827"/>
                  </a:cubicBezTo>
                  <a:cubicBezTo>
                    <a:pt x="347" y="1849"/>
                    <a:pt x="0" y="2913"/>
                    <a:pt x="0" y="3996"/>
                  </a:cubicBezTo>
                  <a:cubicBezTo>
                    <a:pt x="0" y="5079"/>
                    <a:pt x="351" y="6143"/>
                    <a:pt x="1025" y="7164"/>
                  </a:cubicBezTo>
                  <a:cubicBezTo>
                    <a:pt x="1384" y="7702"/>
                    <a:pt x="1975" y="7993"/>
                    <a:pt x="2577" y="7993"/>
                  </a:cubicBezTo>
                  <a:cubicBezTo>
                    <a:pt x="2925" y="7993"/>
                    <a:pt x="3278" y="7895"/>
                    <a:pt x="3591" y="7691"/>
                  </a:cubicBezTo>
                  <a:cubicBezTo>
                    <a:pt x="4457" y="7125"/>
                    <a:pt x="4674" y="5941"/>
                    <a:pt x="4107" y="5079"/>
                  </a:cubicBezTo>
                  <a:lnTo>
                    <a:pt x="4089" y="5057"/>
                  </a:lnTo>
                  <a:cubicBezTo>
                    <a:pt x="3974" y="4869"/>
                    <a:pt x="3974" y="4631"/>
                    <a:pt x="4089" y="4443"/>
                  </a:cubicBezTo>
                  <a:cubicBezTo>
                    <a:pt x="4255" y="4169"/>
                    <a:pt x="4255" y="3823"/>
                    <a:pt x="4089" y="3552"/>
                  </a:cubicBezTo>
                  <a:cubicBezTo>
                    <a:pt x="3974" y="3364"/>
                    <a:pt x="3970" y="3130"/>
                    <a:pt x="4089" y="2942"/>
                  </a:cubicBezTo>
                  <a:cubicBezTo>
                    <a:pt x="4100" y="2924"/>
                    <a:pt x="4111" y="2906"/>
                    <a:pt x="4122" y="2892"/>
                  </a:cubicBezTo>
                  <a:cubicBezTo>
                    <a:pt x="4587" y="2191"/>
                    <a:pt x="4526" y="1264"/>
                    <a:pt x="3970" y="633"/>
                  </a:cubicBezTo>
                  <a:cubicBezTo>
                    <a:pt x="3610" y="221"/>
                    <a:pt x="3098" y="1"/>
                    <a:pt x="2576" y="1"/>
                  </a:cubicBezTo>
                  <a:close/>
                </a:path>
              </a:pathLst>
            </a:custGeom>
            <a:solidFill>
              <a:srgbClr val="D1A227"/>
            </a:solidFill>
            <a:ln>
              <a:noFill/>
            </a:ln>
          </p:spPr>
          <p:txBody>
            <a:bodyPr anchorCtr="0" anchor="ctr" bIns="232200" lIns="232200" spcFirstLastPara="1" rIns="232200" wrap="square" tIns="232200">
              <a:noAutofit/>
            </a:bodyPr>
            <a:lstStyle/>
            <a:p>
              <a:pPr indent="0" lvl="0" marL="0" rtl="0" algn="l">
                <a:spcBef>
                  <a:spcPts val="0"/>
                </a:spcBef>
                <a:spcAft>
                  <a:spcPts val="0"/>
                </a:spcAft>
                <a:buNone/>
              </a:pPr>
              <a:r>
                <a:t/>
              </a:r>
              <a:endParaRPr sz="2500"/>
            </a:p>
          </p:txBody>
        </p:sp>
        <p:sp>
          <p:nvSpPr>
            <p:cNvPr id="469" name="Google Shape;469;p32"/>
            <p:cNvSpPr/>
            <p:nvPr/>
          </p:nvSpPr>
          <p:spPr>
            <a:xfrm>
              <a:off x="1855125" y="2866350"/>
              <a:ext cx="74450" cy="199875"/>
            </a:xfrm>
            <a:custGeom>
              <a:rect b="b" l="l" r="r" t="t"/>
              <a:pathLst>
                <a:path extrusionOk="0" h="7995" w="2978">
                  <a:moveTo>
                    <a:pt x="2573" y="1"/>
                  </a:moveTo>
                  <a:cubicBezTo>
                    <a:pt x="2289" y="1"/>
                    <a:pt x="2007" y="65"/>
                    <a:pt x="1750" y="192"/>
                  </a:cubicBezTo>
                  <a:cubicBezTo>
                    <a:pt x="1509" y="315"/>
                    <a:pt x="1296" y="485"/>
                    <a:pt x="1126" y="694"/>
                  </a:cubicBezTo>
                  <a:cubicBezTo>
                    <a:pt x="1090" y="737"/>
                    <a:pt x="1057" y="784"/>
                    <a:pt x="1025" y="831"/>
                  </a:cubicBezTo>
                  <a:cubicBezTo>
                    <a:pt x="347" y="1852"/>
                    <a:pt x="0" y="2917"/>
                    <a:pt x="0" y="3999"/>
                  </a:cubicBezTo>
                  <a:cubicBezTo>
                    <a:pt x="0" y="5079"/>
                    <a:pt x="343" y="6147"/>
                    <a:pt x="1025" y="7164"/>
                  </a:cubicBezTo>
                  <a:cubicBezTo>
                    <a:pt x="1368" y="7684"/>
                    <a:pt x="1952" y="7994"/>
                    <a:pt x="2573" y="7994"/>
                  </a:cubicBezTo>
                  <a:cubicBezTo>
                    <a:pt x="2710" y="7994"/>
                    <a:pt x="2844" y="7980"/>
                    <a:pt x="2977" y="7951"/>
                  </a:cubicBezTo>
                  <a:cubicBezTo>
                    <a:pt x="2508" y="7846"/>
                    <a:pt x="2097" y="7565"/>
                    <a:pt x="1833" y="7164"/>
                  </a:cubicBezTo>
                  <a:cubicBezTo>
                    <a:pt x="1155" y="6143"/>
                    <a:pt x="808" y="5079"/>
                    <a:pt x="808" y="3999"/>
                  </a:cubicBezTo>
                  <a:cubicBezTo>
                    <a:pt x="808" y="2917"/>
                    <a:pt x="1151" y="1849"/>
                    <a:pt x="1833" y="831"/>
                  </a:cubicBezTo>
                  <a:cubicBezTo>
                    <a:pt x="1866" y="784"/>
                    <a:pt x="1898" y="737"/>
                    <a:pt x="1934" y="694"/>
                  </a:cubicBezTo>
                  <a:lnTo>
                    <a:pt x="2559" y="192"/>
                  </a:lnTo>
                  <a:cubicBezTo>
                    <a:pt x="2692" y="127"/>
                    <a:pt x="2833" y="77"/>
                    <a:pt x="2977" y="44"/>
                  </a:cubicBezTo>
                  <a:cubicBezTo>
                    <a:pt x="2844" y="15"/>
                    <a:pt x="2708" y="1"/>
                    <a:pt x="2573" y="1"/>
                  </a:cubicBezTo>
                  <a:close/>
                </a:path>
              </a:pathLst>
            </a:custGeom>
            <a:solidFill>
              <a:srgbClr val="BF9000"/>
            </a:solidFill>
            <a:ln>
              <a:noFill/>
            </a:ln>
          </p:spPr>
          <p:txBody>
            <a:bodyPr anchorCtr="0" anchor="ctr" bIns="232200" lIns="232200" spcFirstLastPara="1" rIns="232200" wrap="square" tIns="232200">
              <a:noAutofit/>
            </a:bodyPr>
            <a:lstStyle/>
            <a:p>
              <a:pPr indent="0" lvl="0" marL="0" rtl="0" algn="l">
                <a:spcBef>
                  <a:spcPts val="0"/>
                </a:spcBef>
                <a:spcAft>
                  <a:spcPts val="0"/>
                </a:spcAft>
                <a:buNone/>
              </a:pPr>
              <a:r>
                <a:t/>
              </a:r>
              <a:endParaRPr sz="2500"/>
            </a:p>
          </p:txBody>
        </p:sp>
        <p:sp>
          <p:nvSpPr>
            <p:cNvPr id="470" name="Google Shape;470;p32"/>
            <p:cNvSpPr/>
            <p:nvPr/>
          </p:nvSpPr>
          <p:spPr>
            <a:xfrm>
              <a:off x="2024100" y="2921500"/>
              <a:ext cx="56850" cy="195225"/>
            </a:xfrm>
            <a:custGeom>
              <a:rect b="b" l="l" r="r" t="t"/>
              <a:pathLst>
                <a:path extrusionOk="0" h="7809" w="2274">
                  <a:moveTo>
                    <a:pt x="668" y="1"/>
                  </a:moveTo>
                  <a:cubicBezTo>
                    <a:pt x="569" y="1"/>
                    <a:pt x="469" y="67"/>
                    <a:pt x="469" y="198"/>
                  </a:cubicBezTo>
                  <a:lnTo>
                    <a:pt x="469" y="451"/>
                  </a:lnTo>
                  <a:cubicBezTo>
                    <a:pt x="469" y="1057"/>
                    <a:pt x="816" y="1566"/>
                    <a:pt x="1292" y="1732"/>
                  </a:cubicBezTo>
                  <a:cubicBezTo>
                    <a:pt x="542" y="1884"/>
                    <a:pt x="4" y="2540"/>
                    <a:pt x="0" y="3306"/>
                  </a:cubicBezTo>
                  <a:lnTo>
                    <a:pt x="0" y="7622"/>
                  </a:lnTo>
                  <a:cubicBezTo>
                    <a:pt x="8" y="7746"/>
                    <a:pt x="103" y="7808"/>
                    <a:pt x="199" y="7808"/>
                  </a:cubicBezTo>
                  <a:cubicBezTo>
                    <a:pt x="294" y="7808"/>
                    <a:pt x="390" y="7746"/>
                    <a:pt x="397" y="7622"/>
                  </a:cubicBezTo>
                  <a:lnTo>
                    <a:pt x="397" y="3306"/>
                  </a:lnTo>
                  <a:cubicBezTo>
                    <a:pt x="397" y="2642"/>
                    <a:pt x="939" y="2100"/>
                    <a:pt x="1603" y="2100"/>
                  </a:cubicBezTo>
                  <a:lnTo>
                    <a:pt x="2010" y="2100"/>
                  </a:lnTo>
                  <a:cubicBezTo>
                    <a:pt x="2187" y="2100"/>
                    <a:pt x="2274" y="1880"/>
                    <a:pt x="2144" y="1757"/>
                  </a:cubicBezTo>
                  <a:cubicBezTo>
                    <a:pt x="2198" y="1721"/>
                    <a:pt x="2231" y="1660"/>
                    <a:pt x="2231" y="1595"/>
                  </a:cubicBezTo>
                  <a:cubicBezTo>
                    <a:pt x="2231" y="1487"/>
                    <a:pt x="2140" y="1400"/>
                    <a:pt x="2032" y="1400"/>
                  </a:cubicBezTo>
                  <a:lnTo>
                    <a:pt x="1631" y="1400"/>
                  </a:lnTo>
                  <a:cubicBezTo>
                    <a:pt x="1209" y="1400"/>
                    <a:pt x="866" y="974"/>
                    <a:pt x="866" y="451"/>
                  </a:cubicBezTo>
                  <a:lnTo>
                    <a:pt x="866" y="198"/>
                  </a:lnTo>
                  <a:cubicBezTo>
                    <a:pt x="866" y="67"/>
                    <a:pt x="767" y="1"/>
                    <a:pt x="668" y="1"/>
                  </a:cubicBezTo>
                  <a:close/>
                </a:path>
              </a:pathLst>
            </a:custGeom>
            <a:solidFill>
              <a:srgbClr val="7F6000"/>
            </a:solidFill>
            <a:ln>
              <a:noFill/>
            </a:ln>
          </p:spPr>
          <p:txBody>
            <a:bodyPr anchorCtr="0" anchor="ctr" bIns="232200" lIns="232200" spcFirstLastPara="1" rIns="232200" wrap="square" tIns="232200">
              <a:noAutofit/>
            </a:bodyPr>
            <a:lstStyle/>
            <a:p>
              <a:pPr indent="0" lvl="0" marL="0" rtl="0" algn="l">
                <a:spcBef>
                  <a:spcPts val="0"/>
                </a:spcBef>
                <a:spcAft>
                  <a:spcPts val="0"/>
                </a:spcAft>
                <a:buNone/>
              </a:pPr>
              <a:r>
                <a:t/>
              </a:r>
              <a:endParaRPr sz="2500"/>
            </a:p>
          </p:txBody>
        </p:sp>
        <p:sp>
          <p:nvSpPr>
            <p:cNvPr id="471" name="Google Shape;471;p32"/>
            <p:cNvSpPr/>
            <p:nvPr/>
          </p:nvSpPr>
          <p:spPr>
            <a:xfrm>
              <a:off x="2062700" y="2866450"/>
              <a:ext cx="116875" cy="199825"/>
            </a:xfrm>
            <a:custGeom>
              <a:rect b="b" l="l" r="r" t="t"/>
              <a:pathLst>
                <a:path extrusionOk="0" h="7993" w="4675">
                  <a:moveTo>
                    <a:pt x="2099" y="0"/>
                  </a:moveTo>
                  <a:cubicBezTo>
                    <a:pt x="1577" y="0"/>
                    <a:pt x="1064" y="220"/>
                    <a:pt x="701" y="632"/>
                  </a:cubicBezTo>
                  <a:cubicBezTo>
                    <a:pt x="149" y="1264"/>
                    <a:pt x="87" y="2191"/>
                    <a:pt x="553" y="2891"/>
                  </a:cubicBezTo>
                  <a:cubicBezTo>
                    <a:pt x="564" y="2909"/>
                    <a:pt x="575" y="2924"/>
                    <a:pt x="585" y="2942"/>
                  </a:cubicBezTo>
                  <a:cubicBezTo>
                    <a:pt x="705" y="3126"/>
                    <a:pt x="701" y="3364"/>
                    <a:pt x="582" y="3548"/>
                  </a:cubicBezTo>
                  <a:cubicBezTo>
                    <a:pt x="419" y="3822"/>
                    <a:pt x="419" y="4165"/>
                    <a:pt x="582" y="4439"/>
                  </a:cubicBezTo>
                  <a:cubicBezTo>
                    <a:pt x="701" y="4627"/>
                    <a:pt x="701" y="4869"/>
                    <a:pt x="582" y="5053"/>
                  </a:cubicBezTo>
                  <a:lnTo>
                    <a:pt x="567" y="5078"/>
                  </a:lnTo>
                  <a:cubicBezTo>
                    <a:pt x="1" y="5944"/>
                    <a:pt x="217" y="7124"/>
                    <a:pt x="1083" y="7691"/>
                  </a:cubicBezTo>
                  <a:cubicBezTo>
                    <a:pt x="1397" y="7895"/>
                    <a:pt x="1749" y="7992"/>
                    <a:pt x="2098" y="7992"/>
                  </a:cubicBezTo>
                  <a:cubicBezTo>
                    <a:pt x="2700" y="7992"/>
                    <a:pt x="3290" y="7701"/>
                    <a:pt x="3649" y="7164"/>
                  </a:cubicBezTo>
                  <a:cubicBezTo>
                    <a:pt x="4328" y="6143"/>
                    <a:pt x="4674" y="5075"/>
                    <a:pt x="4674" y="3995"/>
                  </a:cubicBezTo>
                  <a:cubicBezTo>
                    <a:pt x="4674" y="2913"/>
                    <a:pt x="4324" y="1848"/>
                    <a:pt x="3649" y="827"/>
                  </a:cubicBezTo>
                  <a:cubicBezTo>
                    <a:pt x="3617" y="780"/>
                    <a:pt x="3581" y="733"/>
                    <a:pt x="3548" y="690"/>
                  </a:cubicBezTo>
                  <a:cubicBezTo>
                    <a:pt x="3380" y="450"/>
                    <a:pt x="2930" y="192"/>
                    <a:pt x="2921" y="192"/>
                  </a:cubicBezTo>
                  <a:cubicBezTo>
                    <a:pt x="2920" y="192"/>
                    <a:pt x="2920" y="192"/>
                    <a:pt x="2920" y="192"/>
                  </a:cubicBezTo>
                  <a:cubicBezTo>
                    <a:pt x="2658" y="63"/>
                    <a:pt x="2377" y="0"/>
                    <a:pt x="2099" y="0"/>
                  </a:cubicBezTo>
                  <a:close/>
                </a:path>
              </a:pathLst>
            </a:custGeom>
            <a:solidFill>
              <a:srgbClr val="D1A227"/>
            </a:solidFill>
            <a:ln>
              <a:noFill/>
            </a:ln>
          </p:spPr>
          <p:txBody>
            <a:bodyPr anchorCtr="0" anchor="ctr" bIns="232200" lIns="232200" spcFirstLastPara="1" rIns="232200" wrap="square" tIns="232200">
              <a:noAutofit/>
            </a:bodyPr>
            <a:lstStyle/>
            <a:p>
              <a:pPr indent="0" lvl="0" marL="0" rtl="0" algn="l">
                <a:spcBef>
                  <a:spcPts val="0"/>
                </a:spcBef>
                <a:spcAft>
                  <a:spcPts val="0"/>
                </a:spcAft>
                <a:buNone/>
              </a:pPr>
              <a:r>
                <a:t/>
              </a:r>
              <a:endParaRPr sz="2500"/>
            </a:p>
          </p:txBody>
        </p:sp>
        <p:sp>
          <p:nvSpPr>
            <p:cNvPr id="472" name="Google Shape;472;p32"/>
            <p:cNvSpPr/>
            <p:nvPr/>
          </p:nvSpPr>
          <p:spPr>
            <a:xfrm>
              <a:off x="2103675" y="2866400"/>
              <a:ext cx="75900" cy="199825"/>
            </a:xfrm>
            <a:custGeom>
              <a:rect b="b" l="l" r="r" t="t"/>
              <a:pathLst>
                <a:path extrusionOk="0" h="7993" w="3036">
                  <a:moveTo>
                    <a:pt x="468" y="1"/>
                  </a:moveTo>
                  <a:cubicBezTo>
                    <a:pt x="312" y="1"/>
                    <a:pt x="155" y="20"/>
                    <a:pt x="0" y="60"/>
                  </a:cubicBezTo>
                  <a:cubicBezTo>
                    <a:pt x="127" y="93"/>
                    <a:pt x="246" y="136"/>
                    <a:pt x="361" y="190"/>
                  </a:cubicBezTo>
                  <a:lnTo>
                    <a:pt x="985" y="692"/>
                  </a:lnTo>
                  <a:cubicBezTo>
                    <a:pt x="1022" y="735"/>
                    <a:pt x="1054" y="782"/>
                    <a:pt x="1086" y="829"/>
                  </a:cubicBezTo>
                  <a:cubicBezTo>
                    <a:pt x="1761" y="1850"/>
                    <a:pt x="2111" y="2915"/>
                    <a:pt x="2111" y="3997"/>
                  </a:cubicBezTo>
                  <a:cubicBezTo>
                    <a:pt x="2111" y="5077"/>
                    <a:pt x="1769" y="6145"/>
                    <a:pt x="1086" y="7166"/>
                  </a:cubicBezTo>
                  <a:cubicBezTo>
                    <a:pt x="830" y="7545"/>
                    <a:pt x="444" y="7819"/>
                    <a:pt x="0" y="7935"/>
                  </a:cubicBezTo>
                  <a:cubicBezTo>
                    <a:pt x="152" y="7974"/>
                    <a:pt x="307" y="7992"/>
                    <a:pt x="462" y="7992"/>
                  </a:cubicBezTo>
                  <a:cubicBezTo>
                    <a:pt x="466" y="7992"/>
                    <a:pt x="469" y="7992"/>
                    <a:pt x="473" y="7992"/>
                  </a:cubicBezTo>
                  <a:cubicBezTo>
                    <a:pt x="1093" y="7992"/>
                    <a:pt x="1669" y="7683"/>
                    <a:pt x="2010" y="7162"/>
                  </a:cubicBezTo>
                  <a:cubicBezTo>
                    <a:pt x="2689" y="6141"/>
                    <a:pt x="3035" y="5077"/>
                    <a:pt x="3035" y="3997"/>
                  </a:cubicBezTo>
                  <a:cubicBezTo>
                    <a:pt x="3035" y="2915"/>
                    <a:pt x="2689" y="1847"/>
                    <a:pt x="2010" y="829"/>
                  </a:cubicBezTo>
                  <a:cubicBezTo>
                    <a:pt x="1978" y="786"/>
                    <a:pt x="1945" y="735"/>
                    <a:pt x="1913" y="692"/>
                  </a:cubicBezTo>
                  <a:cubicBezTo>
                    <a:pt x="1736" y="490"/>
                    <a:pt x="1523" y="320"/>
                    <a:pt x="1289" y="190"/>
                  </a:cubicBezTo>
                  <a:cubicBezTo>
                    <a:pt x="1031" y="65"/>
                    <a:pt x="751" y="1"/>
                    <a:pt x="468" y="1"/>
                  </a:cubicBezTo>
                  <a:close/>
                </a:path>
              </a:pathLst>
            </a:custGeom>
            <a:solidFill>
              <a:srgbClr val="BF9000"/>
            </a:solidFill>
            <a:ln>
              <a:noFill/>
            </a:ln>
          </p:spPr>
          <p:txBody>
            <a:bodyPr anchorCtr="0" anchor="ctr" bIns="232200" lIns="232200" spcFirstLastPara="1" rIns="232200" wrap="square" tIns="232200">
              <a:noAutofit/>
            </a:bodyPr>
            <a:lstStyle/>
            <a:p>
              <a:pPr indent="0" lvl="0" marL="0" rtl="0" algn="l">
                <a:spcBef>
                  <a:spcPts val="0"/>
                </a:spcBef>
                <a:spcAft>
                  <a:spcPts val="0"/>
                </a:spcAft>
                <a:buNone/>
              </a:pPr>
              <a:r>
                <a:t/>
              </a:r>
              <a:endParaRPr sz="2500"/>
            </a:p>
          </p:txBody>
        </p:sp>
      </p:grpSp>
      <p:grpSp>
        <p:nvGrpSpPr>
          <p:cNvPr id="473" name="Google Shape;473;p32"/>
          <p:cNvGrpSpPr/>
          <p:nvPr/>
        </p:nvGrpSpPr>
        <p:grpSpPr>
          <a:xfrm>
            <a:off x="11705625" y="6531548"/>
            <a:ext cx="850410" cy="1097418"/>
            <a:chOff x="6266525" y="3807788"/>
            <a:chExt cx="260223" cy="353527"/>
          </a:xfrm>
        </p:grpSpPr>
        <p:sp>
          <p:nvSpPr>
            <p:cNvPr id="474" name="Google Shape;474;p32"/>
            <p:cNvSpPr/>
            <p:nvPr/>
          </p:nvSpPr>
          <p:spPr>
            <a:xfrm>
              <a:off x="6266525" y="3807788"/>
              <a:ext cx="260223" cy="353527"/>
            </a:xfrm>
            <a:custGeom>
              <a:rect b="b" l="l" r="r" t="t"/>
              <a:pathLst>
                <a:path extrusionOk="0" h="11098" w="8169">
                  <a:moveTo>
                    <a:pt x="1322" y="1"/>
                  </a:moveTo>
                  <a:cubicBezTo>
                    <a:pt x="1239" y="1"/>
                    <a:pt x="1167" y="84"/>
                    <a:pt x="1167" y="168"/>
                  </a:cubicBezTo>
                  <a:lnTo>
                    <a:pt x="1167" y="1430"/>
                  </a:lnTo>
                  <a:cubicBezTo>
                    <a:pt x="1167" y="1953"/>
                    <a:pt x="1525" y="2382"/>
                    <a:pt x="2013" y="2513"/>
                  </a:cubicBezTo>
                  <a:lnTo>
                    <a:pt x="2025" y="2513"/>
                  </a:lnTo>
                  <a:cubicBezTo>
                    <a:pt x="2001" y="2573"/>
                    <a:pt x="1977" y="2620"/>
                    <a:pt x="1953" y="2692"/>
                  </a:cubicBezTo>
                  <a:lnTo>
                    <a:pt x="1858" y="2906"/>
                  </a:lnTo>
                  <a:cubicBezTo>
                    <a:pt x="1846" y="2942"/>
                    <a:pt x="1834" y="2965"/>
                    <a:pt x="1822" y="3013"/>
                  </a:cubicBezTo>
                  <a:cubicBezTo>
                    <a:pt x="1108" y="2823"/>
                    <a:pt x="596" y="2180"/>
                    <a:pt x="596" y="1441"/>
                  </a:cubicBezTo>
                  <a:lnTo>
                    <a:pt x="596" y="168"/>
                  </a:lnTo>
                  <a:cubicBezTo>
                    <a:pt x="596" y="84"/>
                    <a:pt x="525" y="13"/>
                    <a:pt x="429" y="13"/>
                  </a:cubicBezTo>
                  <a:cubicBezTo>
                    <a:pt x="346" y="13"/>
                    <a:pt x="274" y="84"/>
                    <a:pt x="274" y="168"/>
                  </a:cubicBezTo>
                  <a:lnTo>
                    <a:pt x="274" y="1441"/>
                  </a:lnTo>
                  <a:cubicBezTo>
                    <a:pt x="274" y="2311"/>
                    <a:pt x="870" y="3120"/>
                    <a:pt x="1763" y="3346"/>
                  </a:cubicBezTo>
                  <a:cubicBezTo>
                    <a:pt x="1656" y="4192"/>
                    <a:pt x="2001" y="4906"/>
                    <a:pt x="2441" y="5251"/>
                  </a:cubicBezTo>
                  <a:cubicBezTo>
                    <a:pt x="2668" y="5430"/>
                    <a:pt x="2656" y="5859"/>
                    <a:pt x="2334" y="5942"/>
                  </a:cubicBezTo>
                  <a:cubicBezTo>
                    <a:pt x="2239" y="5978"/>
                    <a:pt x="2144" y="6002"/>
                    <a:pt x="2060" y="6049"/>
                  </a:cubicBezTo>
                  <a:cubicBezTo>
                    <a:pt x="1560" y="6264"/>
                    <a:pt x="1239" y="6716"/>
                    <a:pt x="1167" y="7252"/>
                  </a:cubicBezTo>
                  <a:cubicBezTo>
                    <a:pt x="513" y="7335"/>
                    <a:pt x="1" y="7895"/>
                    <a:pt x="1" y="8561"/>
                  </a:cubicBezTo>
                  <a:lnTo>
                    <a:pt x="1" y="10931"/>
                  </a:lnTo>
                  <a:cubicBezTo>
                    <a:pt x="1" y="11026"/>
                    <a:pt x="72" y="11097"/>
                    <a:pt x="167" y="11097"/>
                  </a:cubicBezTo>
                  <a:cubicBezTo>
                    <a:pt x="251" y="11097"/>
                    <a:pt x="334" y="11026"/>
                    <a:pt x="334" y="10931"/>
                  </a:cubicBezTo>
                  <a:lnTo>
                    <a:pt x="334" y="8561"/>
                  </a:lnTo>
                  <a:cubicBezTo>
                    <a:pt x="334" y="8014"/>
                    <a:pt x="775" y="7573"/>
                    <a:pt x="1322" y="7573"/>
                  </a:cubicBezTo>
                  <a:cubicBezTo>
                    <a:pt x="1417" y="7573"/>
                    <a:pt x="1489" y="7490"/>
                    <a:pt x="1489" y="7418"/>
                  </a:cubicBezTo>
                  <a:cubicBezTo>
                    <a:pt x="1525" y="6942"/>
                    <a:pt x="1787" y="6525"/>
                    <a:pt x="2203" y="6347"/>
                  </a:cubicBezTo>
                  <a:cubicBezTo>
                    <a:pt x="2275" y="6311"/>
                    <a:pt x="2370" y="6287"/>
                    <a:pt x="2441" y="6252"/>
                  </a:cubicBezTo>
                  <a:cubicBezTo>
                    <a:pt x="2656" y="6192"/>
                    <a:pt x="2811" y="6037"/>
                    <a:pt x="2894" y="5823"/>
                  </a:cubicBezTo>
                  <a:cubicBezTo>
                    <a:pt x="2918" y="5740"/>
                    <a:pt x="2930" y="5621"/>
                    <a:pt x="2918" y="5513"/>
                  </a:cubicBezTo>
                  <a:cubicBezTo>
                    <a:pt x="3030" y="5443"/>
                    <a:pt x="3291" y="5320"/>
                    <a:pt x="3612" y="5320"/>
                  </a:cubicBezTo>
                  <a:cubicBezTo>
                    <a:pt x="3837" y="5320"/>
                    <a:pt x="4092" y="5380"/>
                    <a:pt x="4346" y="5561"/>
                  </a:cubicBezTo>
                  <a:cubicBezTo>
                    <a:pt x="4596" y="5732"/>
                    <a:pt x="4893" y="5799"/>
                    <a:pt x="5206" y="5799"/>
                  </a:cubicBezTo>
                  <a:cubicBezTo>
                    <a:pt x="5699" y="5799"/>
                    <a:pt x="6231" y="5632"/>
                    <a:pt x="6668" y="5442"/>
                  </a:cubicBezTo>
                  <a:lnTo>
                    <a:pt x="6668" y="5442"/>
                  </a:lnTo>
                  <a:cubicBezTo>
                    <a:pt x="6561" y="6049"/>
                    <a:pt x="6323" y="6645"/>
                    <a:pt x="5966" y="7168"/>
                  </a:cubicBezTo>
                  <a:cubicBezTo>
                    <a:pt x="5299" y="8145"/>
                    <a:pt x="4406" y="8680"/>
                    <a:pt x="3251" y="8823"/>
                  </a:cubicBezTo>
                  <a:cubicBezTo>
                    <a:pt x="3184" y="8831"/>
                    <a:pt x="3118" y="8834"/>
                    <a:pt x="3053" y="8834"/>
                  </a:cubicBezTo>
                  <a:cubicBezTo>
                    <a:pt x="2468" y="8834"/>
                    <a:pt x="1959" y="8555"/>
                    <a:pt x="1691" y="8180"/>
                  </a:cubicBezTo>
                  <a:cubicBezTo>
                    <a:pt x="1668" y="8133"/>
                    <a:pt x="1608" y="8109"/>
                    <a:pt x="1548" y="8109"/>
                  </a:cubicBezTo>
                  <a:lnTo>
                    <a:pt x="1322" y="8109"/>
                  </a:lnTo>
                  <a:cubicBezTo>
                    <a:pt x="1072" y="8109"/>
                    <a:pt x="870" y="8311"/>
                    <a:pt x="870" y="8561"/>
                  </a:cubicBezTo>
                  <a:lnTo>
                    <a:pt x="870" y="10931"/>
                  </a:lnTo>
                  <a:cubicBezTo>
                    <a:pt x="870" y="11026"/>
                    <a:pt x="941" y="11097"/>
                    <a:pt x="1025" y="11097"/>
                  </a:cubicBezTo>
                  <a:cubicBezTo>
                    <a:pt x="1120" y="11097"/>
                    <a:pt x="1191" y="11026"/>
                    <a:pt x="1191" y="10931"/>
                  </a:cubicBezTo>
                  <a:lnTo>
                    <a:pt x="1191" y="8561"/>
                  </a:lnTo>
                  <a:cubicBezTo>
                    <a:pt x="1191" y="8490"/>
                    <a:pt x="1251" y="8430"/>
                    <a:pt x="1322" y="8430"/>
                  </a:cubicBezTo>
                  <a:lnTo>
                    <a:pt x="1477" y="8430"/>
                  </a:lnTo>
                  <a:cubicBezTo>
                    <a:pt x="1814" y="8852"/>
                    <a:pt x="2374" y="9161"/>
                    <a:pt x="3018" y="9161"/>
                  </a:cubicBezTo>
                  <a:cubicBezTo>
                    <a:pt x="3103" y="9161"/>
                    <a:pt x="3188" y="9156"/>
                    <a:pt x="3275" y="9145"/>
                  </a:cubicBezTo>
                  <a:cubicBezTo>
                    <a:pt x="7144" y="8716"/>
                    <a:pt x="8168" y="3763"/>
                    <a:pt x="5847" y="1834"/>
                  </a:cubicBezTo>
                  <a:cubicBezTo>
                    <a:pt x="5818" y="1810"/>
                    <a:pt x="5783" y="1800"/>
                    <a:pt x="5750" y="1800"/>
                  </a:cubicBezTo>
                  <a:cubicBezTo>
                    <a:pt x="5700" y="1800"/>
                    <a:pt x="5654" y="1823"/>
                    <a:pt x="5632" y="1858"/>
                  </a:cubicBezTo>
                  <a:cubicBezTo>
                    <a:pt x="5573" y="1930"/>
                    <a:pt x="5585" y="2037"/>
                    <a:pt x="5644" y="2073"/>
                  </a:cubicBezTo>
                  <a:cubicBezTo>
                    <a:pt x="6501" y="2787"/>
                    <a:pt x="6835" y="3966"/>
                    <a:pt x="6740" y="5073"/>
                  </a:cubicBezTo>
                  <a:cubicBezTo>
                    <a:pt x="6517" y="5175"/>
                    <a:pt x="5841" y="5487"/>
                    <a:pt x="5230" y="5487"/>
                  </a:cubicBezTo>
                  <a:cubicBezTo>
                    <a:pt x="4990" y="5487"/>
                    <a:pt x="4761" y="5439"/>
                    <a:pt x="4573" y="5311"/>
                  </a:cubicBezTo>
                  <a:cubicBezTo>
                    <a:pt x="4275" y="5113"/>
                    <a:pt x="3955" y="5013"/>
                    <a:pt x="3632" y="5013"/>
                  </a:cubicBezTo>
                  <a:cubicBezTo>
                    <a:pt x="3373" y="5013"/>
                    <a:pt x="3112" y="5077"/>
                    <a:pt x="2858" y="5204"/>
                  </a:cubicBezTo>
                  <a:cubicBezTo>
                    <a:pt x="2811" y="5109"/>
                    <a:pt x="2751" y="5037"/>
                    <a:pt x="2680" y="4978"/>
                  </a:cubicBezTo>
                  <a:cubicBezTo>
                    <a:pt x="2239" y="4632"/>
                    <a:pt x="1941" y="3847"/>
                    <a:pt x="2191" y="3013"/>
                  </a:cubicBezTo>
                  <a:cubicBezTo>
                    <a:pt x="2470" y="2062"/>
                    <a:pt x="3289" y="1530"/>
                    <a:pt x="4171" y="1530"/>
                  </a:cubicBezTo>
                  <a:cubicBezTo>
                    <a:pt x="4459" y="1530"/>
                    <a:pt x="4753" y="1586"/>
                    <a:pt x="5037" y="1703"/>
                  </a:cubicBezTo>
                  <a:cubicBezTo>
                    <a:pt x="5059" y="1713"/>
                    <a:pt x="5081" y="1717"/>
                    <a:pt x="5103" y="1717"/>
                  </a:cubicBezTo>
                  <a:cubicBezTo>
                    <a:pt x="5165" y="1717"/>
                    <a:pt x="5222" y="1682"/>
                    <a:pt x="5239" y="1620"/>
                  </a:cubicBezTo>
                  <a:cubicBezTo>
                    <a:pt x="5275" y="1525"/>
                    <a:pt x="5239" y="1430"/>
                    <a:pt x="5156" y="1406"/>
                  </a:cubicBezTo>
                  <a:cubicBezTo>
                    <a:pt x="4841" y="1276"/>
                    <a:pt x="4506" y="1210"/>
                    <a:pt x="4171" y="1210"/>
                  </a:cubicBezTo>
                  <a:cubicBezTo>
                    <a:pt x="3432" y="1210"/>
                    <a:pt x="2699" y="1535"/>
                    <a:pt x="2215" y="2215"/>
                  </a:cubicBezTo>
                  <a:cubicBezTo>
                    <a:pt x="2215" y="2215"/>
                    <a:pt x="2120" y="2192"/>
                    <a:pt x="2084" y="2180"/>
                  </a:cubicBezTo>
                  <a:cubicBezTo>
                    <a:pt x="1727" y="2108"/>
                    <a:pt x="1489" y="1787"/>
                    <a:pt x="1489" y="1430"/>
                  </a:cubicBezTo>
                  <a:lnTo>
                    <a:pt x="1489" y="168"/>
                  </a:lnTo>
                  <a:cubicBezTo>
                    <a:pt x="1489" y="84"/>
                    <a:pt x="1417" y="1"/>
                    <a:pt x="1322" y="1"/>
                  </a:cubicBezTo>
                  <a:close/>
                </a:path>
              </a:pathLst>
            </a:custGeom>
            <a:solidFill>
              <a:srgbClr val="BF9000"/>
            </a:solidFill>
            <a:ln cap="flat" cmpd="sng" w="9525">
              <a:solidFill>
                <a:srgbClr val="BF9000"/>
              </a:solidFill>
              <a:prstDash val="solid"/>
              <a:round/>
              <a:headEnd len="sm" w="sm" type="none"/>
              <a:tailEnd len="sm" w="sm" type="none"/>
            </a:ln>
          </p:spPr>
          <p:txBody>
            <a:bodyPr anchorCtr="0" anchor="ctr" bIns="232200" lIns="232200" spcFirstLastPara="1" rIns="232200" wrap="square" tIns="232200">
              <a:noAutofit/>
            </a:bodyPr>
            <a:lstStyle/>
            <a:p>
              <a:pPr indent="0" lvl="0" marL="0" rtl="0" algn="l">
                <a:spcBef>
                  <a:spcPts val="0"/>
                </a:spcBef>
                <a:spcAft>
                  <a:spcPts val="0"/>
                </a:spcAft>
                <a:buNone/>
              </a:pPr>
              <a:r>
                <a:t/>
              </a:r>
              <a:endParaRPr/>
            </a:p>
          </p:txBody>
        </p:sp>
        <p:sp>
          <p:nvSpPr>
            <p:cNvPr id="475" name="Google Shape;475;p32"/>
            <p:cNvSpPr/>
            <p:nvPr/>
          </p:nvSpPr>
          <p:spPr>
            <a:xfrm>
              <a:off x="6370085" y="4004652"/>
              <a:ext cx="13284" cy="13284"/>
            </a:xfrm>
            <a:custGeom>
              <a:rect b="b" l="l" r="r" t="t"/>
              <a:pathLst>
                <a:path extrusionOk="0" h="417" w="417">
                  <a:moveTo>
                    <a:pt x="202" y="0"/>
                  </a:moveTo>
                  <a:cubicBezTo>
                    <a:pt x="83" y="0"/>
                    <a:pt x="0" y="95"/>
                    <a:pt x="0" y="214"/>
                  </a:cubicBezTo>
                  <a:cubicBezTo>
                    <a:pt x="0" y="334"/>
                    <a:pt x="83" y="417"/>
                    <a:pt x="202" y="417"/>
                  </a:cubicBezTo>
                  <a:cubicBezTo>
                    <a:pt x="322" y="417"/>
                    <a:pt x="417" y="334"/>
                    <a:pt x="417" y="214"/>
                  </a:cubicBezTo>
                  <a:cubicBezTo>
                    <a:pt x="417" y="95"/>
                    <a:pt x="322" y="0"/>
                    <a:pt x="202" y="0"/>
                  </a:cubicBezTo>
                  <a:close/>
                </a:path>
              </a:pathLst>
            </a:custGeom>
            <a:solidFill>
              <a:srgbClr val="BF9000"/>
            </a:solidFill>
            <a:ln cap="flat" cmpd="sng" w="9525">
              <a:solidFill>
                <a:srgbClr val="BF9000"/>
              </a:solidFill>
              <a:prstDash val="solid"/>
              <a:round/>
              <a:headEnd len="sm" w="sm" type="none"/>
              <a:tailEnd len="sm" w="sm" type="none"/>
            </a:ln>
          </p:spPr>
          <p:txBody>
            <a:bodyPr anchorCtr="0" anchor="ctr" bIns="232200" lIns="232200" spcFirstLastPara="1" rIns="232200" wrap="square" tIns="232200">
              <a:noAutofit/>
            </a:bodyPr>
            <a:lstStyle/>
            <a:p>
              <a:pPr indent="0" lvl="0" marL="0" rtl="0" algn="l">
                <a:spcBef>
                  <a:spcPts val="0"/>
                </a:spcBef>
                <a:spcAft>
                  <a:spcPts val="0"/>
                </a:spcAft>
                <a:buNone/>
              </a:pPr>
              <a:r>
                <a:t/>
              </a:r>
              <a:endParaRPr/>
            </a:p>
          </p:txBody>
        </p:sp>
        <p:sp>
          <p:nvSpPr>
            <p:cNvPr id="476" name="Google Shape;476;p32"/>
            <p:cNvSpPr/>
            <p:nvPr/>
          </p:nvSpPr>
          <p:spPr>
            <a:xfrm>
              <a:off x="6423156" y="4017904"/>
              <a:ext cx="13315" cy="13315"/>
            </a:xfrm>
            <a:custGeom>
              <a:rect b="b" l="l" r="r" t="t"/>
              <a:pathLst>
                <a:path extrusionOk="0" h="418" w="418">
                  <a:moveTo>
                    <a:pt x="203" y="1"/>
                  </a:moveTo>
                  <a:cubicBezTo>
                    <a:pt x="84" y="1"/>
                    <a:pt x="1" y="96"/>
                    <a:pt x="1" y="215"/>
                  </a:cubicBezTo>
                  <a:cubicBezTo>
                    <a:pt x="1" y="334"/>
                    <a:pt x="84" y="418"/>
                    <a:pt x="203" y="418"/>
                  </a:cubicBezTo>
                  <a:cubicBezTo>
                    <a:pt x="322" y="418"/>
                    <a:pt x="418" y="334"/>
                    <a:pt x="418" y="215"/>
                  </a:cubicBezTo>
                  <a:cubicBezTo>
                    <a:pt x="418" y="108"/>
                    <a:pt x="322" y="1"/>
                    <a:pt x="203" y="1"/>
                  </a:cubicBezTo>
                  <a:close/>
                </a:path>
              </a:pathLst>
            </a:custGeom>
            <a:solidFill>
              <a:srgbClr val="BF9000"/>
            </a:solidFill>
            <a:ln cap="flat" cmpd="sng" w="9525">
              <a:solidFill>
                <a:srgbClr val="BF9000"/>
              </a:solidFill>
              <a:prstDash val="solid"/>
              <a:round/>
              <a:headEnd len="sm" w="sm" type="none"/>
              <a:tailEnd len="sm" w="sm" type="none"/>
            </a:ln>
          </p:spPr>
          <p:txBody>
            <a:bodyPr anchorCtr="0" anchor="ctr" bIns="232200" lIns="232200" spcFirstLastPara="1" rIns="232200" wrap="square" tIns="232200">
              <a:noAutofit/>
            </a:bodyPr>
            <a:lstStyle/>
            <a:p>
              <a:pPr indent="0" lvl="0" marL="0" rtl="0" algn="l">
                <a:spcBef>
                  <a:spcPts val="0"/>
                </a:spcBef>
                <a:spcAft>
                  <a:spcPts val="0"/>
                </a:spcAft>
                <a:buNone/>
              </a:pPr>
              <a:r>
                <a:t/>
              </a:r>
              <a:endParaRPr/>
            </a:p>
          </p:txBody>
        </p:sp>
        <p:sp>
          <p:nvSpPr>
            <p:cNvPr id="477" name="Google Shape;477;p32"/>
            <p:cNvSpPr/>
            <p:nvPr/>
          </p:nvSpPr>
          <p:spPr>
            <a:xfrm>
              <a:off x="6364766" y="4050906"/>
              <a:ext cx="13315" cy="13315"/>
            </a:xfrm>
            <a:custGeom>
              <a:rect b="b" l="l" r="r" t="t"/>
              <a:pathLst>
                <a:path extrusionOk="0" h="418" w="418">
                  <a:moveTo>
                    <a:pt x="203" y="1"/>
                  </a:moveTo>
                  <a:cubicBezTo>
                    <a:pt x="84" y="1"/>
                    <a:pt x="0" y="84"/>
                    <a:pt x="0" y="203"/>
                  </a:cubicBezTo>
                  <a:cubicBezTo>
                    <a:pt x="0" y="322"/>
                    <a:pt x="84" y="417"/>
                    <a:pt x="203" y="417"/>
                  </a:cubicBezTo>
                  <a:cubicBezTo>
                    <a:pt x="322" y="417"/>
                    <a:pt x="417" y="322"/>
                    <a:pt x="417" y="203"/>
                  </a:cubicBezTo>
                  <a:cubicBezTo>
                    <a:pt x="417" y="96"/>
                    <a:pt x="322" y="1"/>
                    <a:pt x="203" y="1"/>
                  </a:cubicBezTo>
                  <a:close/>
                </a:path>
              </a:pathLst>
            </a:custGeom>
            <a:solidFill>
              <a:srgbClr val="BF9000"/>
            </a:solidFill>
            <a:ln cap="flat" cmpd="sng" w="9525">
              <a:solidFill>
                <a:srgbClr val="BF9000"/>
              </a:solidFill>
              <a:prstDash val="solid"/>
              <a:round/>
              <a:headEnd len="sm" w="sm" type="none"/>
              <a:tailEnd len="sm" w="sm" type="none"/>
            </a:ln>
          </p:spPr>
          <p:txBody>
            <a:bodyPr anchorCtr="0" anchor="ctr" bIns="232200" lIns="232200" spcFirstLastPara="1" rIns="232200" wrap="square" tIns="232200">
              <a:noAutofit/>
            </a:bodyPr>
            <a:lstStyle/>
            <a:p>
              <a:pPr indent="0" lvl="0" marL="0" rtl="0" algn="l">
                <a:spcBef>
                  <a:spcPts val="0"/>
                </a:spcBef>
                <a:spcAft>
                  <a:spcPts val="0"/>
                </a:spcAft>
                <a:buNone/>
              </a:pPr>
              <a:r>
                <a:t/>
              </a:r>
              <a:endParaRPr/>
            </a:p>
          </p:txBody>
        </p:sp>
      </p:grpSp>
      <p:sp>
        <p:nvSpPr>
          <p:cNvPr id="478" name="Google Shape;478;p32"/>
          <p:cNvSpPr txBox="1"/>
          <p:nvPr/>
        </p:nvSpPr>
        <p:spPr>
          <a:xfrm>
            <a:off x="254897" y="2426420"/>
            <a:ext cx="4239600" cy="3460500"/>
          </a:xfrm>
          <a:prstGeom prst="rect">
            <a:avLst/>
          </a:prstGeom>
          <a:noFill/>
          <a:ln>
            <a:noFill/>
          </a:ln>
        </p:spPr>
        <p:txBody>
          <a:bodyPr anchorCtr="0" anchor="t" bIns="232200" lIns="232200" spcFirstLastPara="1" rIns="232200" wrap="square" tIns="232200">
            <a:noAutofit/>
          </a:bodyPr>
          <a:lstStyle/>
          <a:p>
            <a:pPr indent="0" lvl="0" marL="0" rtl="0" algn="l">
              <a:spcBef>
                <a:spcPts val="0"/>
              </a:spcBef>
              <a:spcAft>
                <a:spcPts val="0"/>
              </a:spcAft>
              <a:buNone/>
            </a:pPr>
            <a:r>
              <a:rPr b="1" lang="en" sz="1800">
                <a:latin typeface="Times New Roman"/>
                <a:ea typeface="Times New Roman"/>
                <a:cs typeface="Times New Roman"/>
                <a:sym typeface="Times New Roman"/>
              </a:rPr>
              <a:t>1.</a:t>
            </a:r>
            <a:r>
              <a:rPr lang="en" sz="1800">
                <a:latin typeface="Times New Roman"/>
                <a:ea typeface="Times New Roman"/>
                <a:cs typeface="Times New Roman"/>
                <a:sym typeface="Times New Roman"/>
              </a:rPr>
              <a:t> ↓ Phosphate reabsorption from the proximal convoluted tubules (phosphaturic action). Leading to: </a:t>
            </a:r>
            <a:endParaRPr sz="1800">
              <a:latin typeface="Times New Roman"/>
              <a:ea typeface="Times New Roman"/>
              <a:cs typeface="Times New Roman"/>
              <a:sym typeface="Times New Roman"/>
            </a:endParaRPr>
          </a:p>
          <a:p>
            <a:pPr indent="0" lvl="0" marL="0" rtl="0" algn="l">
              <a:spcBef>
                <a:spcPts val="0"/>
              </a:spcBef>
              <a:spcAft>
                <a:spcPts val="0"/>
              </a:spcAft>
              <a:buNone/>
            </a:pPr>
            <a:r>
              <a:rPr lang="en" sz="1800">
                <a:latin typeface="Times New Roman"/>
                <a:ea typeface="Times New Roman"/>
                <a:cs typeface="Times New Roman"/>
                <a:sym typeface="Times New Roman"/>
              </a:rPr>
              <a:t>↑ Phosphate excretion in the urine and </a:t>
            </a:r>
            <a:endParaRPr sz="1800">
              <a:latin typeface="Times New Roman"/>
              <a:ea typeface="Times New Roman"/>
              <a:cs typeface="Times New Roman"/>
              <a:sym typeface="Times New Roman"/>
            </a:endParaRPr>
          </a:p>
          <a:p>
            <a:pPr indent="0" lvl="0" marL="0" rtl="0" algn="l">
              <a:spcBef>
                <a:spcPts val="0"/>
              </a:spcBef>
              <a:spcAft>
                <a:spcPts val="0"/>
              </a:spcAft>
              <a:buNone/>
            </a:pPr>
            <a:r>
              <a:rPr lang="en" sz="1800">
                <a:latin typeface="Times New Roman"/>
                <a:ea typeface="Times New Roman"/>
                <a:cs typeface="Times New Roman"/>
                <a:sym typeface="Times New Roman"/>
              </a:rPr>
              <a:t>↓ plasma phosphate concentration.</a:t>
            </a:r>
            <a:endParaRPr sz="1800">
              <a:latin typeface="Times New Roman"/>
              <a:ea typeface="Times New Roman"/>
              <a:cs typeface="Times New Roman"/>
              <a:sym typeface="Times New Roman"/>
            </a:endParaRPr>
          </a:p>
          <a:p>
            <a:pPr indent="0" lvl="0" marL="0" rtl="0" algn="l">
              <a:spcBef>
                <a:spcPts val="0"/>
              </a:spcBef>
              <a:spcAft>
                <a:spcPts val="0"/>
              </a:spcAft>
              <a:buNone/>
            </a:pPr>
            <a:r>
              <a:rPr b="1" lang="en" sz="1800">
                <a:latin typeface="Times New Roman"/>
                <a:ea typeface="Times New Roman"/>
                <a:cs typeface="Times New Roman"/>
                <a:sym typeface="Times New Roman"/>
              </a:rPr>
              <a:t>2.</a:t>
            </a:r>
            <a:r>
              <a:rPr lang="en" sz="1800">
                <a:latin typeface="Times New Roman"/>
                <a:ea typeface="Times New Roman"/>
                <a:cs typeface="Times New Roman"/>
                <a:sym typeface="Times New Roman"/>
              </a:rPr>
              <a:t> ↑ Ca</a:t>
            </a:r>
            <a:r>
              <a:rPr baseline="30000" lang="en" sz="1800">
                <a:latin typeface="Times New Roman"/>
                <a:ea typeface="Times New Roman"/>
                <a:cs typeface="Times New Roman"/>
                <a:sym typeface="Times New Roman"/>
              </a:rPr>
              <a:t>2+</a:t>
            </a:r>
            <a:r>
              <a:rPr lang="en" sz="1800">
                <a:latin typeface="Times New Roman"/>
                <a:ea typeface="Times New Roman"/>
                <a:cs typeface="Times New Roman"/>
                <a:sym typeface="Times New Roman"/>
              </a:rPr>
              <a:t> &amp; </a:t>
            </a:r>
            <a:r>
              <a:rPr lang="en" sz="1800">
                <a:solidFill>
                  <a:srgbClr val="45818E"/>
                </a:solidFill>
                <a:latin typeface="Times New Roman"/>
                <a:ea typeface="Times New Roman"/>
                <a:cs typeface="Times New Roman"/>
                <a:sym typeface="Times New Roman"/>
              </a:rPr>
              <a:t>Mg ions</a:t>
            </a:r>
            <a:r>
              <a:rPr lang="en" sz="1800">
                <a:latin typeface="Times New Roman"/>
                <a:ea typeface="Times New Roman"/>
                <a:cs typeface="Times New Roman"/>
                <a:sym typeface="Times New Roman"/>
              </a:rPr>
              <a:t> reabsorption from the distal convoluted tubules, collection ducts and ascending loop of Henle, </a:t>
            </a:r>
            <a:r>
              <a:rPr lang="en" sz="1800">
                <a:solidFill>
                  <a:srgbClr val="8E7CC3"/>
                </a:solidFill>
                <a:latin typeface="Times New Roman"/>
                <a:ea typeface="Times New Roman"/>
                <a:cs typeface="Times New Roman"/>
                <a:sym typeface="Times New Roman"/>
              </a:rPr>
              <a:t>decreasing its excretion to prevent bone deterioration.</a:t>
            </a:r>
            <a:endParaRPr sz="1800">
              <a:solidFill>
                <a:srgbClr val="8E7CC3"/>
              </a:solidFill>
              <a:latin typeface="Times New Roman"/>
              <a:ea typeface="Times New Roman"/>
              <a:cs typeface="Times New Roman"/>
              <a:sym typeface="Times New Roman"/>
            </a:endParaRPr>
          </a:p>
          <a:p>
            <a:pPr indent="0" lvl="0" marL="0" rtl="0" algn="l">
              <a:spcBef>
                <a:spcPts val="0"/>
              </a:spcBef>
              <a:spcAft>
                <a:spcPts val="0"/>
              </a:spcAft>
              <a:buNone/>
            </a:pPr>
            <a:r>
              <a:rPr b="1" lang="en" sz="1800">
                <a:latin typeface="Times New Roman"/>
                <a:ea typeface="Times New Roman"/>
                <a:cs typeface="Times New Roman"/>
                <a:sym typeface="Times New Roman"/>
              </a:rPr>
              <a:t>3.</a:t>
            </a:r>
            <a:r>
              <a:rPr lang="en" sz="1800">
                <a:latin typeface="Times New Roman"/>
                <a:ea typeface="Times New Roman"/>
                <a:cs typeface="Times New Roman"/>
                <a:sym typeface="Times New Roman"/>
              </a:rPr>
              <a:t> ↑ Formation of 1,25 vit D</a:t>
            </a:r>
            <a:r>
              <a:rPr baseline="-25000" lang="en" sz="1800">
                <a:latin typeface="Times New Roman"/>
                <a:ea typeface="Times New Roman"/>
                <a:cs typeface="Times New Roman"/>
                <a:sym typeface="Times New Roman"/>
              </a:rPr>
              <a:t>3</a:t>
            </a:r>
            <a:r>
              <a:rPr lang="en" sz="1800">
                <a:latin typeface="Times New Roman"/>
                <a:ea typeface="Times New Roman"/>
                <a:cs typeface="Times New Roman"/>
                <a:sym typeface="Times New Roman"/>
              </a:rPr>
              <a:t> in the kidney.</a:t>
            </a:r>
            <a:endParaRPr sz="1800">
              <a:latin typeface="Times New Roman"/>
              <a:ea typeface="Times New Roman"/>
              <a:cs typeface="Times New Roman"/>
              <a:sym typeface="Times New Roman"/>
            </a:endParaRPr>
          </a:p>
        </p:txBody>
      </p:sp>
      <p:sp>
        <p:nvSpPr>
          <p:cNvPr id="479" name="Google Shape;479;p32"/>
          <p:cNvSpPr txBox="1"/>
          <p:nvPr/>
        </p:nvSpPr>
        <p:spPr>
          <a:xfrm>
            <a:off x="5060110" y="2192547"/>
            <a:ext cx="4239600" cy="3584700"/>
          </a:xfrm>
          <a:prstGeom prst="rect">
            <a:avLst/>
          </a:prstGeom>
          <a:noFill/>
          <a:ln>
            <a:noFill/>
          </a:ln>
        </p:spPr>
        <p:txBody>
          <a:bodyPr anchorCtr="0" anchor="t" bIns="232200" lIns="232200" spcFirstLastPara="1" rIns="232200" wrap="square" tIns="232200">
            <a:noAutofit/>
          </a:bodyPr>
          <a:lstStyle/>
          <a:p>
            <a:pPr indent="0" lvl="0" marL="0" rtl="0" algn="l">
              <a:spcBef>
                <a:spcPts val="0"/>
              </a:spcBef>
              <a:spcAft>
                <a:spcPts val="0"/>
              </a:spcAft>
              <a:buNone/>
            </a:pPr>
            <a:r>
              <a:rPr lang="en" sz="2000">
                <a:latin typeface="Times New Roman"/>
                <a:ea typeface="Times New Roman"/>
                <a:cs typeface="Times New Roman"/>
                <a:sym typeface="Times New Roman"/>
              </a:rPr>
              <a:t>Increase calcium &amp; phosphate resorption from the bone via:</a:t>
            </a:r>
            <a:endParaRPr sz="2000">
              <a:latin typeface="Times New Roman"/>
              <a:ea typeface="Times New Roman"/>
              <a:cs typeface="Times New Roman"/>
              <a:sym typeface="Times New Roman"/>
            </a:endParaRPr>
          </a:p>
          <a:p>
            <a:pPr indent="0" lvl="0" marL="0" rtl="0" algn="l">
              <a:spcBef>
                <a:spcPts val="0"/>
              </a:spcBef>
              <a:spcAft>
                <a:spcPts val="0"/>
              </a:spcAft>
              <a:buNone/>
            </a:pPr>
            <a:r>
              <a:rPr b="1" lang="en" sz="2000">
                <a:latin typeface="Times New Roman"/>
                <a:ea typeface="Times New Roman"/>
                <a:cs typeface="Times New Roman"/>
                <a:sym typeface="Times New Roman"/>
              </a:rPr>
              <a:t>1.</a:t>
            </a:r>
            <a:r>
              <a:rPr lang="en" sz="2000">
                <a:latin typeface="Times New Roman"/>
                <a:ea typeface="Times New Roman"/>
                <a:cs typeface="Times New Roman"/>
                <a:sym typeface="Times New Roman"/>
              </a:rPr>
              <a:t> New osteoclasts</a:t>
            </a:r>
            <a:r>
              <a:rPr baseline="30000" lang="en" sz="2000">
                <a:latin typeface="Times New Roman"/>
                <a:ea typeface="Times New Roman"/>
                <a:cs typeface="Times New Roman"/>
                <a:sym typeface="Times New Roman"/>
              </a:rPr>
              <a:t>2</a:t>
            </a:r>
            <a:r>
              <a:rPr lang="en" sz="2000">
                <a:latin typeface="Times New Roman"/>
                <a:ea typeface="Times New Roman"/>
                <a:cs typeface="Times New Roman"/>
                <a:sym typeface="Times New Roman"/>
              </a:rPr>
              <a:t> are formed and existing osteoclasts are activated </a:t>
            </a:r>
            <a:r>
              <a:rPr lang="en" sz="2000">
                <a:solidFill>
                  <a:srgbClr val="8E7CC3"/>
                </a:solidFill>
                <a:latin typeface="Times New Roman"/>
                <a:ea typeface="Times New Roman"/>
                <a:cs typeface="Times New Roman"/>
                <a:sym typeface="Times New Roman"/>
              </a:rPr>
              <a:t>(days to weeks) to digest bone and release calcium and phosphate.</a:t>
            </a:r>
            <a:endParaRPr sz="2000">
              <a:solidFill>
                <a:srgbClr val="8E7CC3"/>
              </a:solidFill>
              <a:latin typeface="Times New Roman"/>
              <a:ea typeface="Times New Roman"/>
              <a:cs typeface="Times New Roman"/>
              <a:sym typeface="Times New Roman"/>
            </a:endParaRPr>
          </a:p>
          <a:p>
            <a:pPr indent="0" lvl="0" marL="0" rtl="0" algn="l">
              <a:spcBef>
                <a:spcPts val="0"/>
              </a:spcBef>
              <a:spcAft>
                <a:spcPts val="0"/>
              </a:spcAft>
              <a:buNone/>
            </a:pPr>
            <a:r>
              <a:rPr lang="en" sz="1500">
                <a:solidFill>
                  <a:srgbClr val="8E7CC3"/>
                </a:solidFill>
                <a:latin typeface="Times New Roman"/>
                <a:ea typeface="Times New Roman"/>
                <a:cs typeface="Times New Roman"/>
                <a:sym typeface="Times New Roman"/>
              </a:rPr>
              <a:t>(Stimulated indirectly by osteoblasts which express RANKL that binds to RANK on osteoclasts leading to their activation)</a:t>
            </a:r>
            <a:endParaRPr sz="1500">
              <a:solidFill>
                <a:srgbClr val="8E7CC3"/>
              </a:solidFill>
              <a:latin typeface="Times New Roman"/>
              <a:ea typeface="Times New Roman"/>
              <a:cs typeface="Times New Roman"/>
              <a:sym typeface="Times New Roman"/>
            </a:endParaRPr>
          </a:p>
          <a:p>
            <a:pPr indent="0" lvl="0" marL="0" rtl="0" algn="l">
              <a:spcBef>
                <a:spcPts val="0"/>
              </a:spcBef>
              <a:spcAft>
                <a:spcPts val="0"/>
              </a:spcAft>
              <a:buNone/>
            </a:pPr>
            <a:r>
              <a:rPr b="1" lang="en" sz="2000">
                <a:solidFill>
                  <a:schemeClr val="dk1"/>
                </a:solidFill>
                <a:latin typeface="Times New Roman"/>
                <a:ea typeface="Times New Roman"/>
                <a:cs typeface="Times New Roman"/>
                <a:sym typeface="Times New Roman"/>
              </a:rPr>
              <a:t>2.</a:t>
            </a:r>
            <a:r>
              <a:rPr lang="en" sz="2000">
                <a:solidFill>
                  <a:schemeClr val="dk1"/>
                </a:solidFill>
                <a:latin typeface="Times New Roman"/>
                <a:ea typeface="Times New Roman"/>
                <a:cs typeface="Times New Roman"/>
                <a:sym typeface="Times New Roman"/>
              </a:rPr>
              <a:t> Depression of osteoblastic activity </a:t>
            </a:r>
            <a:r>
              <a:rPr lang="en" sz="2000">
                <a:solidFill>
                  <a:srgbClr val="8E7CC3"/>
                </a:solidFill>
                <a:latin typeface="Times New Roman"/>
                <a:ea typeface="Times New Roman"/>
                <a:cs typeface="Times New Roman"/>
                <a:sym typeface="Times New Roman"/>
              </a:rPr>
              <a:t>Existing osteocytes</a:t>
            </a:r>
            <a:r>
              <a:rPr baseline="30000" lang="en" sz="2000">
                <a:solidFill>
                  <a:srgbClr val="8E7CC3"/>
                </a:solidFill>
                <a:latin typeface="Times New Roman"/>
                <a:ea typeface="Times New Roman"/>
                <a:cs typeface="Times New Roman"/>
                <a:sym typeface="Times New Roman"/>
              </a:rPr>
              <a:t>1</a:t>
            </a:r>
            <a:r>
              <a:rPr lang="en" sz="2000">
                <a:solidFill>
                  <a:srgbClr val="8E7CC3"/>
                </a:solidFill>
                <a:latin typeface="Times New Roman"/>
                <a:ea typeface="Times New Roman"/>
                <a:cs typeface="Times New Roman"/>
                <a:sym typeface="Times New Roman"/>
              </a:rPr>
              <a:t> stimulated (minutes to hours) to transport calcium – calcium pumps.</a:t>
            </a:r>
            <a:endParaRPr sz="2000">
              <a:solidFill>
                <a:srgbClr val="8E7CC3"/>
              </a:solidFill>
              <a:latin typeface="Times New Roman"/>
              <a:ea typeface="Times New Roman"/>
              <a:cs typeface="Times New Roman"/>
              <a:sym typeface="Times New Roman"/>
            </a:endParaRPr>
          </a:p>
          <a:p>
            <a:pPr indent="0" lvl="0" marL="0" rtl="0" algn="l">
              <a:spcBef>
                <a:spcPts val="0"/>
              </a:spcBef>
              <a:spcAft>
                <a:spcPts val="0"/>
              </a:spcAft>
              <a:buClr>
                <a:schemeClr val="dk1"/>
              </a:buClr>
              <a:buSzPts val="2800"/>
              <a:buFont typeface="Arial"/>
              <a:buNone/>
            </a:pPr>
            <a:r>
              <a:t/>
            </a:r>
            <a:endParaRPr sz="2000">
              <a:solidFill>
                <a:srgbClr val="8E7CC3"/>
              </a:solidFill>
              <a:latin typeface="Times New Roman"/>
              <a:ea typeface="Times New Roman"/>
              <a:cs typeface="Times New Roman"/>
              <a:sym typeface="Times New Roman"/>
            </a:endParaRPr>
          </a:p>
        </p:txBody>
      </p:sp>
      <p:sp>
        <p:nvSpPr>
          <p:cNvPr id="480" name="Google Shape;480;p32"/>
          <p:cNvSpPr txBox="1"/>
          <p:nvPr/>
        </p:nvSpPr>
        <p:spPr>
          <a:xfrm>
            <a:off x="9947791" y="2390432"/>
            <a:ext cx="3870900" cy="2751900"/>
          </a:xfrm>
          <a:prstGeom prst="rect">
            <a:avLst/>
          </a:prstGeom>
          <a:noFill/>
          <a:ln>
            <a:noFill/>
          </a:ln>
        </p:spPr>
        <p:txBody>
          <a:bodyPr anchorCtr="0" anchor="t" bIns="232200" lIns="232200" spcFirstLastPara="1" rIns="232200" wrap="square" tIns="232200">
            <a:noAutofit/>
          </a:bodyPr>
          <a:lstStyle/>
          <a:p>
            <a:pPr indent="0" lvl="0" marL="0" rtl="0" algn="l">
              <a:spcBef>
                <a:spcPts val="0"/>
              </a:spcBef>
              <a:spcAft>
                <a:spcPts val="0"/>
              </a:spcAft>
              <a:buNone/>
            </a:pPr>
            <a:r>
              <a:rPr lang="en" sz="2500">
                <a:latin typeface="Times New Roman"/>
                <a:ea typeface="Times New Roman"/>
                <a:cs typeface="Times New Roman"/>
                <a:sym typeface="Times New Roman"/>
              </a:rPr>
              <a:t>↑ absorption of calcium and phosphate indirectly through stimulating the formation of </a:t>
            </a:r>
            <a:endParaRPr sz="2500">
              <a:latin typeface="Times New Roman"/>
              <a:ea typeface="Times New Roman"/>
              <a:cs typeface="Times New Roman"/>
              <a:sym typeface="Times New Roman"/>
            </a:endParaRPr>
          </a:p>
          <a:p>
            <a:pPr indent="0" lvl="0" marL="0" rtl="0" algn="l">
              <a:spcBef>
                <a:spcPts val="0"/>
              </a:spcBef>
              <a:spcAft>
                <a:spcPts val="0"/>
              </a:spcAft>
              <a:buNone/>
            </a:pPr>
            <a:r>
              <a:rPr lang="en" sz="2500">
                <a:latin typeface="Times New Roman"/>
                <a:ea typeface="Times New Roman"/>
                <a:cs typeface="Times New Roman"/>
                <a:sym typeface="Times New Roman"/>
              </a:rPr>
              <a:t>1,25 – (OH)</a:t>
            </a:r>
            <a:r>
              <a:rPr baseline="-25000" lang="en" sz="2500">
                <a:latin typeface="Times New Roman"/>
                <a:ea typeface="Times New Roman"/>
                <a:cs typeface="Times New Roman"/>
                <a:sym typeface="Times New Roman"/>
              </a:rPr>
              <a:t>2</a:t>
            </a:r>
            <a:r>
              <a:rPr lang="en" sz="2500">
                <a:latin typeface="Times New Roman"/>
                <a:ea typeface="Times New Roman"/>
                <a:cs typeface="Times New Roman"/>
                <a:sym typeface="Times New Roman"/>
              </a:rPr>
              <a:t> -D</a:t>
            </a:r>
            <a:r>
              <a:rPr baseline="-25000" lang="en" sz="2500">
                <a:latin typeface="Times New Roman"/>
                <a:ea typeface="Times New Roman"/>
                <a:cs typeface="Times New Roman"/>
                <a:sym typeface="Times New Roman"/>
              </a:rPr>
              <a:t>3</a:t>
            </a:r>
            <a:r>
              <a:rPr lang="en" sz="2500">
                <a:latin typeface="Times New Roman"/>
                <a:ea typeface="Times New Roman"/>
                <a:cs typeface="Times New Roman"/>
                <a:sym typeface="Times New Roman"/>
              </a:rPr>
              <a:t> in kidney </a:t>
            </a:r>
            <a:endParaRPr sz="2500">
              <a:latin typeface="Times New Roman"/>
              <a:ea typeface="Times New Roman"/>
              <a:cs typeface="Times New Roman"/>
              <a:sym typeface="Times New Roman"/>
            </a:endParaRPr>
          </a:p>
        </p:txBody>
      </p:sp>
      <p:pic>
        <p:nvPicPr>
          <p:cNvPr id="481" name="Google Shape;481;p32"/>
          <p:cNvPicPr preferRelativeResize="0"/>
          <p:nvPr/>
        </p:nvPicPr>
        <p:blipFill>
          <a:blip r:embed="rId3">
            <a:alphaModFix/>
          </a:blip>
          <a:stretch>
            <a:fillRect/>
          </a:stretch>
        </p:blipFill>
        <p:spPr>
          <a:xfrm>
            <a:off x="970392" y="9029547"/>
            <a:ext cx="3025205" cy="3812337"/>
          </a:xfrm>
          <a:prstGeom prst="rect">
            <a:avLst/>
          </a:prstGeom>
          <a:noFill/>
          <a:ln cap="flat" cmpd="sng" w="9525">
            <a:solidFill>
              <a:srgbClr val="000000"/>
            </a:solidFill>
            <a:prstDash val="solid"/>
            <a:round/>
            <a:headEnd len="sm" w="sm" type="none"/>
            <a:tailEnd len="sm" w="sm" type="none"/>
          </a:ln>
        </p:spPr>
      </p:pic>
      <p:sp>
        <p:nvSpPr>
          <p:cNvPr id="482" name="Google Shape;482;p32"/>
          <p:cNvSpPr/>
          <p:nvPr/>
        </p:nvSpPr>
        <p:spPr>
          <a:xfrm>
            <a:off x="331323" y="8138964"/>
            <a:ext cx="468600" cy="433500"/>
          </a:xfrm>
          <a:prstGeom prst="rect">
            <a:avLst/>
          </a:prstGeom>
          <a:solidFill>
            <a:srgbClr val="F1C232"/>
          </a:solidFill>
          <a:ln cap="flat" cmpd="sng" w="9525">
            <a:solidFill>
              <a:srgbClr val="999999"/>
            </a:solidFill>
            <a:prstDash val="solid"/>
            <a:round/>
            <a:headEnd len="sm" w="sm" type="none"/>
            <a:tailEnd len="sm" w="sm" type="none"/>
          </a:ln>
        </p:spPr>
        <p:txBody>
          <a:bodyPr anchorCtr="0" anchor="ctr" bIns="242350" lIns="242350" spcFirstLastPara="1" rIns="242350" wrap="square" tIns="242350">
            <a:noAutofit/>
          </a:bodyPr>
          <a:lstStyle/>
          <a:p>
            <a:pPr indent="0" lvl="0" marL="0" rtl="0" algn="l">
              <a:spcBef>
                <a:spcPts val="0"/>
              </a:spcBef>
              <a:spcAft>
                <a:spcPts val="0"/>
              </a:spcAft>
              <a:buNone/>
            </a:pPr>
            <a:r>
              <a:t/>
            </a:r>
            <a:endParaRPr sz="1500">
              <a:solidFill>
                <a:srgbClr val="E69138"/>
              </a:solidFill>
            </a:endParaRPr>
          </a:p>
        </p:txBody>
      </p:sp>
      <p:sp>
        <p:nvSpPr>
          <p:cNvPr id="483" name="Google Shape;483;p32"/>
          <p:cNvSpPr txBox="1"/>
          <p:nvPr/>
        </p:nvSpPr>
        <p:spPr>
          <a:xfrm>
            <a:off x="949312" y="7872911"/>
            <a:ext cx="8933400" cy="69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5100">
                <a:solidFill>
                  <a:srgbClr val="F1C232"/>
                </a:solidFill>
                <a:latin typeface="Oswald"/>
                <a:ea typeface="Oswald"/>
                <a:cs typeface="Oswald"/>
                <a:sym typeface="Oswald"/>
              </a:rPr>
              <a:t>Effect of Calcium level on PTH</a:t>
            </a:r>
            <a:endParaRPr sz="5100">
              <a:solidFill>
                <a:srgbClr val="F1C232"/>
              </a:solidFill>
              <a:latin typeface="Oswald"/>
              <a:ea typeface="Oswald"/>
              <a:cs typeface="Oswald"/>
              <a:sym typeface="Oswald"/>
            </a:endParaRPr>
          </a:p>
        </p:txBody>
      </p:sp>
      <p:sp>
        <p:nvSpPr>
          <p:cNvPr id="484" name="Google Shape;484;p32"/>
          <p:cNvSpPr txBox="1"/>
          <p:nvPr/>
        </p:nvSpPr>
        <p:spPr>
          <a:xfrm>
            <a:off x="1089869" y="12662664"/>
            <a:ext cx="4239600" cy="1469400"/>
          </a:xfrm>
          <a:prstGeom prst="rect">
            <a:avLst/>
          </a:prstGeom>
          <a:noFill/>
          <a:ln>
            <a:noFill/>
          </a:ln>
        </p:spPr>
        <p:txBody>
          <a:bodyPr anchorCtr="0" anchor="t" bIns="242350" lIns="242350" spcFirstLastPara="1" rIns="242350" wrap="square" tIns="242350">
            <a:noAutofit/>
          </a:bodyPr>
          <a:lstStyle/>
          <a:p>
            <a:pPr indent="0" lvl="0" marL="0" rtl="0" algn="l">
              <a:spcBef>
                <a:spcPts val="0"/>
              </a:spcBef>
              <a:spcAft>
                <a:spcPts val="0"/>
              </a:spcAft>
              <a:buNone/>
            </a:pPr>
            <a:r>
              <a:rPr b="1" lang="en" sz="2800">
                <a:latin typeface="Merriweather"/>
                <a:ea typeface="Merriweather"/>
                <a:cs typeface="Merriweather"/>
                <a:sym typeface="Merriweather"/>
              </a:rPr>
              <a:t>Figure 8-12</a:t>
            </a:r>
            <a:endParaRPr b="1" sz="2800">
              <a:latin typeface="Merriweather"/>
              <a:ea typeface="Merriweather"/>
              <a:cs typeface="Merriweather"/>
              <a:sym typeface="Merriweather"/>
            </a:endParaRPr>
          </a:p>
          <a:p>
            <a:pPr indent="0" lvl="0" marL="0" rtl="0" algn="l">
              <a:spcBef>
                <a:spcPts val="0"/>
              </a:spcBef>
              <a:spcAft>
                <a:spcPts val="0"/>
              </a:spcAft>
              <a:buNone/>
            </a:pPr>
            <a:r>
              <a:t/>
            </a:r>
            <a:endParaRPr sz="2000">
              <a:latin typeface="Times New Roman"/>
              <a:ea typeface="Times New Roman"/>
              <a:cs typeface="Times New Roman"/>
              <a:sym typeface="Times New Roman"/>
            </a:endParaRPr>
          </a:p>
          <a:p>
            <a:pPr indent="0" lvl="0" marL="0" rtl="0" algn="l">
              <a:spcBef>
                <a:spcPts val="0"/>
              </a:spcBef>
              <a:spcAft>
                <a:spcPts val="0"/>
              </a:spcAft>
              <a:buNone/>
            </a:pPr>
            <a:r>
              <a:t/>
            </a:r>
            <a:endParaRPr sz="2000">
              <a:latin typeface="Times New Roman"/>
              <a:ea typeface="Times New Roman"/>
              <a:cs typeface="Times New Roman"/>
              <a:sym typeface="Times New Roman"/>
            </a:endParaRPr>
          </a:p>
        </p:txBody>
      </p:sp>
      <p:pic>
        <p:nvPicPr>
          <p:cNvPr id="485" name="Google Shape;485;p32"/>
          <p:cNvPicPr preferRelativeResize="0"/>
          <p:nvPr/>
        </p:nvPicPr>
        <p:blipFill>
          <a:blip r:embed="rId4">
            <a:alphaModFix/>
          </a:blip>
          <a:stretch>
            <a:fillRect/>
          </a:stretch>
        </p:blipFill>
        <p:spPr>
          <a:xfrm>
            <a:off x="4583269" y="9029547"/>
            <a:ext cx="4685406" cy="3811146"/>
          </a:xfrm>
          <a:prstGeom prst="rect">
            <a:avLst/>
          </a:prstGeom>
          <a:noFill/>
          <a:ln cap="flat" cmpd="sng" w="9525">
            <a:solidFill>
              <a:srgbClr val="8E7CC3"/>
            </a:solidFill>
            <a:prstDash val="solid"/>
            <a:round/>
            <a:headEnd len="sm" w="sm" type="none"/>
            <a:tailEnd len="sm" w="sm" type="none"/>
          </a:ln>
        </p:spPr>
      </p:pic>
      <p:sp>
        <p:nvSpPr>
          <p:cNvPr id="486" name="Google Shape;486;p32"/>
          <p:cNvSpPr txBox="1"/>
          <p:nvPr/>
        </p:nvSpPr>
        <p:spPr>
          <a:xfrm>
            <a:off x="4379474" y="12662667"/>
            <a:ext cx="4733400" cy="2751900"/>
          </a:xfrm>
          <a:prstGeom prst="rect">
            <a:avLst/>
          </a:prstGeom>
          <a:noFill/>
          <a:ln>
            <a:noFill/>
          </a:ln>
        </p:spPr>
        <p:txBody>
          <a:bodyPr anchorCtr="0" anchor="t" bIns="242350" lIns="242350" spcFirstLastPara="1" rIns="242350" wrap="square" tIns="242350">
            <a:noAutofit/>
          </a:bodyPr>
          <a:lstStyle/>
          <a:p>
            <a:pPr indent="0" lvl="0" marL="0" rtl="0" algn="l">
              <a:spcBef>
                <a:spcPts val="0"/>
              </a:spcBef>
              <a:spcAft>
                <a:spcPts val="0"/>
              </a:spcAft>
              <a:buNone/>
            </a:pPr>
            <a:r>
              <a:rPr b="1" lang="en" sz="2800">
                <a:latin typeface="Merriweather"/>
                <a:ea typeface="Merriweather"/>
                <a:cs typeface="Merriweather"/>
                <a:sym typeface="Merriweather"/>
              </a:rPr>
              <a:t>Figure 8-13 </a:t>
            </a:r>
            <a:r>
              <a:rPr lang="en" sz="1500">
                <a:solidFill>
                  <a:srgbClr val="999999"/>
                </a:solidFill>
                <a:latin typeface="Times New Roman"/>
                <a:ea typeface="Times New Roman"/>
                <a:cs typeface="Times New Roman"/>
                <a:sym typeface="Times New Roman"/>
              </a:rPr>
              <a:t>Showing the sensitivity of parathyroid cells to calcium concentration. Calcium binds to specific receptors (Calcium-Sensing Receptors) and activates cascades that inhibits the transcription of PTH gene. </a:t>
            </a:r>
            <a:endParaRPr sz="1500">
              <a:solidFill>
                <a:srgbClr val="999999"/>
              </a:solidFill>
              <a:latin typeface="Times New Roman"/>
              <a:ea typeface="Times New Roman"/>
              <a:cs typeface="Times New Roman"/>
              <a:sym typeface="Times New Roman"/>
            </a:endParaRPr>
          </a:p>
          <a:p>
            <a:pPr indent="-666750" lvl="0" marL="1155700" rtl="0" algn="l">
              <a:spcBef>
                <a:spcPts val="0"/>
              </a:spcBef>
              <a:spcAft>
                <a:spcPts val="0"/>
              </a:spcAft>
              <a:buClr>
                <a:srgbClr val="999999"/>
              </a:buClr>
              <a:buSzPts val="1500"/>
              <a:buFont typeface="Times New Roman"/>
              <a:buChar char="-"/>
            </a:pPr>
            <a:r>
              <a:rPr lang="en" sz="1500">
                <a:solidFill>
                  <a:srgbClr val="999999"/>
                </a:solidFill>
                <a:latin typeface="Times New Roman"/>
                <a:ea typeface="Times New Roman"/>
                <a:cs typeface="Times New Roman"/>
                <a:sym typeface="Times New Roman"/>
              </a:rPr>
              <a:t>Vitamin D also acts through nuclear receptors and potentiates the action of calcium both directly and indirectly by increasing calcium receptors. </a:t>
            </a:r>
            <a:endParaRPr sz="1500">
              <a:solidFill>
                <a:srgbClr val="999999"/>
              </a:solidFill>
              <a:latin typeface="Times New Roman"/>
              <a:ea typeface="Times New Roman"/>
              <a:cs typeface="Times New Roman"/>
              <a:sym typeface="Times New Roman"/>
            </a:endParaRPr>
          </a:p>
          <a:p>
            <a:pPr indent="-666750" lvl="0" marL="1155700" rtl="0" algn="l">
              <a:spcBef>
                <a:spcPts val="0"/>
              </a:spcBef>
              <a:spcAft>
                <a:spcPts val="0"/>
              </a:spcAft>
              <a:buClr>
                <a:srgbClr val="999999"/>
              </a:buClr>
              <a:buSzPts val="1500"/>
              <a:buFont typeface="Times New Roman"/>
              <a:buChar char="-"/>
            </a:pPr>
            <a:r>
              <a:rPr lang="en" sz="1500">
                <a:solidFill>
                  <a:srgbClr val="999999"/>
                </a:solidFill>
                <a:latin typeface="Times New Roman"/>
                <a:ea typeface="Times New Roman"/>
                <a:cs typeface="Times New Roman"/>
                <a:sym typeface="Times New Roman"/>
              </a:rPr>
              <a:t>Decreased activation of calcium receptors will lead to more secretion of PTH. </a:t>
            </a:r>
            <a:endParaRPr sz="1500">
              <a:solidFill>
                <a:srgbClr val="999999"/>
              </a:solidFill>
              <a:latin typeface="Times New Roman"/>
              <a:ea typeface="Times New Roman"/>
              <a:cs typeface="Times New Roman"/>
              <a:sym typeface="Times New Roman"/>
            </a:endParaRPr>
          </a:p>
          <a:p>
            <a:pPr indent="-666750" lvl="0" marL="1155700" rtl="0" algn="l">
              <a:spcBef>
                <a:spcPts val="0"/>
              </a:spcBef>
              <a:spcAft>
                <a:spcPts val="0"/>
              </a:spcAft>
              <a:buClr>
                <a:srgbClr val="999999"/>
              </a:buClr>
              <a:buSzPts val="1500"/>
              <a:buFont typeface="Times New Roman"/>
              <a:buChar char="-"/>
            </a:pPr>
            <a:r>
              <a:rPr lang="en" sz="1500">
                <a:solidFill>
                  <a:srgbClr val="999999"/>
                </a:solidFill>
                <a:latin typeface="Times New Roman"/>
                <a:ea typeface="Times New Roman"/>
                <a:cs typeface="Times New Roman"/>
                <a:sym typeface="Times New Roman"/>
              </a:rPr>
              <a:t>This is how the parathyroids sense calcium levels. </a:t>
            </a:r>
            <a:endParaRPr sz="1500">
              <a:solidFill>
                <a:srgbClr val="999999"/>
              </a:solidFill>
              <a:latin typeface="Times New Roman"/>
              <a:ea typeface="Times New Roman"/>
              <a:cs typeface="Times New Roman"/>
              <a:sym typeface="Times New Roman"/>
            </a:endParaRPr>
          </a:p>
          <a:p>
            <a:pPr indent="0" lvl="0" marL="0" rtl="0" algn="l">
              <a:spcBef>
                <a:spcPts val="0"/>
              </a:spcBef>
              <a:spcAft>
                <a:spcPts val="0"/>
              </a:spcAft>
              <a:buNone/>
            </a:pPr>
            <a:r>
              <a:t/>
            </a:r>
            <a:endParaRPr sz="2000">
              <a:latin typeface="Times New Roman"/>
              <a:ea typeface="Times New Roman"/>
              <a:cs typeface="Times New Roman"/>
              <a:sym typeface="Times New Roman"/>
            </a:endParaRPr>
          </a:p>
          <a:p>
            <a:pPr indent="0" lvl="0" marL="0" rtl="0" algn="l">
              <a:spcBef>
                <a:spcPts val="0"/>
              </a:spcBef>
              <a:spcAft>
                <a:spcPts val="0"/>
              </a:spcAft>
              <a:buNone/>
            </a:pPr>
            <a:r>
              <a:t/>
            </a:r>
            <a:endParaRPr sz="2000">
              <a:latin typeface="Times New Roman"/>
              <a:ea typeface="Times New Roman"/>
              <a:cs typeface="Times New Roman"/>
              <a:sym typeface="Times New Roman"/>
            </a:endParaRPr>
          </a:p>
        </p:txBody>
      </p:sp>
      <p:pic>
        <p:nvPicPr>
          <p:cNvPr id="487" name="Google Shape;487;p32"/>
          <p:cNvPicPr preferRelativeResize="0"/>
          <p:nvPr/>
        </p:nvPicPr>
        <p:blipFill>
          <a:blip r:embed="rId5">
            <a:alphaModFix/>
          </a:blip>
          <a:stretch>
            <a:fillRect/>
          </a:stretch>
        </p:blipFill>
        <p:spPr>
          <a:xfrm>
            <a:off x="9684958" y="9029547"/>
            <a:ext cx="4133719" cy="3812333"/>
          </a:xfrm>
          <a:prstGeom prst="rect">
            <a:avLst/>
          </a:prstGeom>
          <a:noFill/>
          <a:ln cap="flat" cmpd="sng" w="9525">
            <a:solidFill>
              <a:srgbClr val="8E7CC3"/>
            </a:solidFill>
            <a:prstDash val="solid"/>
            <a:round/>
            <a:headEnd len="sm" w="sm" type="none"/>
            <a:tailEnd len="sm" w="sm" type="none"/>
          </a:ln>
        </p:spPr>
      </p:pic>
      <p:sp>
        <p:nvSpPr>
          <p:cNvPr id="488" name="Google Shape;488;p32"/>
          <p:cNvSpPr txBox="1"/>
          <p:nvPr/>
        </p:nvSpPr>
        <p:spPr>
          <a:xfrm>
            <a:off x="10536658" y="12662666"/>
            <a:ext cx="2755500" cy="771900"/>
          </a:xfrm>
          <a:prstGeom prst="rect">
            <a:avLst/>
          </a:prstGeom>
          <a:noFill/>
          <a:ln>
            <a:noFill/>
          </a:ln>
        </p:spPr>
        <p:txBody>
          <a:bodyPr anchorCtr="0" anchor="t" bIns="242350" lIns="242350" spcFirstLastPara="1" rIns="242350" wrap="square" tIns="242350">
            <a:noAutofit/>
          </a:bodyPr>
          <a:lstStyle/>
          <a:p>
            <a:pPr indent="0" lvl="0" marL="0" rtl="0" algn="l">
              <a:spcBef>
                <a:spcPts val="0"/>
              </a:spcBef>
              <a:spcAft>
                <a:spcPts val="0"/>
              </a:spcAft>
              <a:buNone/>
            </a:pPr>
            <a:r>
              <a:rPr b="1" lang="en" sz="2800">
                <a:latin typeface="Merriweather"/>
                <a:ea typeface="Merriweather"/>
                <a:cs typeface="Merriweather"/>
                <a:sym typeface="Merriweather"/>
              </a:rPr>
              <a:t>Figure 8-14</a:t>
            </a:r>
            <a:endParaRPr b="1" sz="2800">
              <a:latin typeface="Merriweather"/>
              <a:ea typeface="Merriweather"/>
              <a:cs typeface="Merriweather"/>
              <a:sym typeface="Merriweather"/>
            </a:endParaRPr>
          </a:p>
          <a:p>
            <a:pPr indent="0" lvl="0" marL="0" rtl="0" algn="l">
              <a:spcBef>
                <a:spcPts val="0"/>
              </a:spcBef>
              <a:spcAft>
                <a:spcPts val="0"/>
              </a:spcAft>
              <a:buNone/>
            </a:pPr>
            <a:r>
              <a:t/>
            </a:r>
            <a:endParaRPr sz="2000">
              <a:latin typeface="Times New Roman"/>
              <a:ea typeface="Times New Roman"/>
              <a:cs typeface="Times New Roman"/>
              <a:sym typeface="Times New Roman"/>
            </a:endParaRPr>
          </a:p>
          <a:p>
            <a:pPr indent="0" lvl="0" marL="0" rtl="0" algn="l">
              <a:spcBef>
                <a:spcPts val="0"/>
              </a:spcBef>
              <a:spcAft>
                <a:spcPts val="0"/>
              </a:spcAft>
              <a:buNone/>
            </a:pPr>
            <a:r>
              <a:t/>
            </a:r>
            <a:endParaRPr sz="2000">
              <a:latin typeface="Times New Roman"/>
              <a:ea typeface="Times New Roman"/>
              <a:cs typeface="Times New Roman"/>
              <a:sym typeface="Times New Roman"/>
            </a:endParaRPr>
          </a:p>
        </p:txBody>
      </p:sp>
      <p:sp>
        <p:nvSpPr>
          <p:cNvPr id="489" name="Google Shape;489;p32"/>
          <p:cNvSpPr txBox="1"/>
          <p:nvPr/>
        </p:nvSpPr>
        <p:spPr>
          <a:xfrm>
            <a:off x="9003941" y="13216883"/>
            <a:ext cx="5192700" cy="3812700"/>
          </a:xfrm>
          <a:prstGeom prst="rect">
            <a:avLst/>
          </a:prstGeom>
          <a:noFill/>
          <a:ln>
            <a:noFill/>
          </a:ln>
        </p:spPr>
        <p:txBody>
          <a:bodyPr anchorCtr="0" anchor="t" bIns="232200" lIns="232200" spcFirstLastPara="1" rIns="232200" wrap="square" tIns="232200">
            <a:noAutofit/>
          </a:bodyPr>
          <a:lstStyle/>
          <a:p>
            <a:pPr indent="0" lvl="0" marL="0" rtl="0" algn="l">
              <a:spcBef>
                <a:spcPts val="0"/>
              </a:spcBef>
              <a:spcAft>
                <a:spcPts val="0"/>
              </a:spcAft>
              <a:buNone/>
            </a:pPr>
            <a:r>
              <a:rPr lang="en" sz="1500">
                <a:solidFill>
                  <a:srgbClr val="999999"/>
                </a:solidFill>
                <a:latin typeface="Times New Roman"/>
                <a:ea typeface="Times New Roman"/>
                <a:cs typeface="Times New Roman"/>
                <a:sym typeface="Times New Roman"/>
              </a:rPr>
              <a:t>Figure 8-14 Note that the secretion of PTH increases markedly below approx. 10mg/dl.</a:t>
            </a:r>
            <a:endParaRPr sz="1500">
              <a:solidFill>
                <a:srgbClr val="999999"/>
              </a:solidFill>
              <a:latin typeface="Times New Roman"/>
              <a:ea typeface="Times New Roman"/>
              <a:cs typeface="Times New Roman"/>
              <a:sym typeface="Times New Roman"/>
            </a:endParaRPr>
          </a:p>
          <a:p>
            <a:pPr indent="-666750" lvl="0" marL="1155700" rtl="0" algn="l">
              <a:spcBef>
                <a:spcPts val="0"/>
              </a:spcBef>
              <a:spcAft>
                <a:spcPts val="0"/>
              </a:spcAft>
              <a:buClr>
                <a:srgbClr val="999999"/>
              </a:buClr>
              <a:buSzPts val="1500"/>
              <a:buFont typeface="Times New Roman"/>
              <a:buChar char="-"/>
            </a:pPr>
            <a:r>
              <a:rPr lang="en" sz="1500">
                <a:solidFill>
                  <a:srgbClr val="999999"/>
                </a:solidFill>
                <a:latin typeface="Times New Roman"/>
                <a:ea typeface="Times New Roman"/>
                <a:cs typeface="Times New Roman"/>
                <a:sym typeface="Times New Roman"/>
              </a:rPr>
              <a:t>Chronic decrease over weeks can cause extreme increase in PTH secretion and clinically will manifest as hypertrophy of parathyroids. </a:t>
            </a:r>
            <a:endParaRPr sz="1500">
              <a:solidFill>
                <a:srgbClr val="999999"/>
              </a:solidFill>
              <a:latin typeface="Times New Roman"/>
              <a:ea typeface="Times New Roman"/>
              <a:cs typeface="Times New Roman"/>
              <a:sym typeface="Times New Roman"/>
            </a:endParaRPr>
          </a:p>
          <a:p>
            <a:pPr indent="-666750" lvl="0" marL="1155700" rtl="0" algn="l">
              <a:spcBef>
                <a:spcPts val="0"/>
              </a:spcBef>
              <a:spcAft>
                <a:spcPts val="0"/>
              </a:spcAft>
              <a:buClr>
                <a:srgbClr val="999999"/>
              </a:buClr>
              <a:buSzPts val="1500"/>
              <a:buFont typeface="Times New Roman"/>
              <a:buChar char="-"/>
            </a:pPr>
            <a:r>
              <a:rPr lang="en" sz="1500">
                <a:solidFill>
                  <a:srgbClr val="999999"/>
                </a:solidFill>
                <a:latin typeface="Times New Roman"/>
                <a:ea typeface="Times New Roman"/>
                <a:cs typeface="Times New Roman"/>
                <a:sym typeface="Times New Roman"/>
              </a:rPr>
              <a:t>Acute decrease of calcium concentration will cause marked increase in PTH secretion, starting within minutes. </a:t>
            </a:r>
            <a:endParaRPr sz="1500">
              <a:solidFill>
                <a:srgbClr val="999999"/>
              </a:solidFill>
              <a:latin typeface="Times New Roman"/>
              <a:ea typeface="Times New Roman"/>
              <a:cs typeface="Times New Roman"/>
              <a:sym typeface="Times New Roman"/>
            </a:endParaRPr>
          </a:p>
          <a:p>
            <a:pPr indent="-666750" lvl="0" marL="1155700" rtl="0" algn="l">
              <a:spcBef>
                <a:spcPts val="0"/>
              </a:spcBef>
              <a:spcAft>
                <a:spcPts val="0"/>
              </a:spcAft>
              <a:buClr>
                <a:srgbClr val="999999"/>
              </a:buClr>
              <a:buSzPts val="1500"/>
              <a:buFont typeface="Times New Roman"/>
              <a:buChar char="-"/>
            </a:pPr>
            <a:r>
              <a:rPr lang="en" sz="1500">
                <a:solidFill>
                  <a:srgbClr val="999999"/>
                </a:solidFill>
                <a:latin typeface="Times New Roman"/>
                <a:ea typeface="Times New Roman"/>
                <a:cs typeface="Times New Roman"/>
                <a:sym typeface="Times New Roman"/>
              </a:rPr>
              <a:t>Calcitonin plays a minor role, it decreases calcium concentration when it increases around 10% the normal leveL</a:t>
            </a:r>
            <a:endParaRPr sz="1500">
              <a:solidFill>
                <a:srgbClr val="999999"/>
              </a:solidFill>
              <a:latin typeface="Times New Roman"/>
              <a:ea typeface="Times New Roman"/>
              <a:cs typeface="Times New Roman"/>
              <a:sym typeface="Times New Roman"/>
            </a:endParaRPr>
          </a:p>
          <a:p>
            <a:pPr indent="-666750" lvl="0" marL="1155700" rtl="0" algn="l">
              <a:spcBef>
                <a:spcPts val="0"/>
              </a:spcBef>
              <a:spcAft>
                <a:spcPts val="0"/>
              </a:spcAft>
              <a:buClr>
                <a:srgbClr val="999999"/>
              </a:buClr>
              <a:buSzPts val="1500"/>
              <a:buFont typeface="Times New Roman"/>
              <a:buChar char="-"/>
            </a:pPr>
            <a:r>
              <a:rPr lang="en" sz="1500">
                <a:solidFill>
                  <a:srgbClr val="999999"/>
                </a:solidFill>
                <a:latin typeface="Times New Roman"/>
                <a:ea typeface="Times New Roman"/>
                <a:cs typeface="Times New Roman"/>
                <a:sym typeface="Times New Roman"/>
              </a:rPr>
              <a:t>However, the action of calcitonin is limited, as soon as plasma calcium level reaches 10 mg/dl, the effect of calcitonin is overridden by the more powerful PTH. </a:t>
            </a:r>
            <a:endParaRPr sz="1500">
              <a:solidFill>
                <a:srgbClr val="999999"/>
              </a:solidFill>
              <a:latin typeface="Times New Roman"/>
              <a:ea typeface="Times New Roman"/>
              <a:cs typeface="Times New Roman"/>
              <a:sym typeface="Times New Roman"/>
            </a:endParaRPr>
          </a:p>
        </p:txBody>
      </p:sp>
      <p:sp>
        <p:nvSpPr>
          <p:cNvPr id="490" name="Google Shape;490;p32"/>
          <p:cNvSpPr txBox="1"/>
          <p:nvPr/>
        </p:nvSpPr>
        <p:spPr>
          <a:xfrm>
            <a:off x="774025" y="-266154"/>
            <a:ext cx="6966300" cy="813000"/>
          </a:xfrm>
          <a:prstGeom prst="rect">
            <a:avLst/>
          </a:prstGeom>
          <a:noFill/>
          <a:ln>
            <a:noFill/>
          </a:ln>
        </p:spPr>
        <p:txBody>
          <a:bodyPr anchorCtr="0" anchor="t" bIns="232200" lIns="232200" spcFirstLastPara="1" rIns="232200" wrap="square" tIns="232200">
            <a:noAutofit/>
          </a:bodyPr>
          <a:lstStyle/>
          <a:p>
            <a:pPr indent="0" lvl="0" marL="0" rtl="0" algn="l">
              <a:spcBef>
                <a:spcPts val="0"/>
              </a:spcBef>
              <a:spcAft>
                <a:spcPts val="0"/>
              </a:spcAft>
              <a:buNone/>
            </a:pPr>
            <a:r>
              <a:t/>
            </a:r>
            <a:endParaRPr/>
          </a:p>
        </p:txBody>
      </p:sp>
      <p:sp>
        <p:nvSpPr>
          <p:cNvPr id="491" name="Google Shape;491;p32"/>
          <p:cNvSpPr/>
          <p:nvPr/>
        </p:nvSpPr>
        <p:spPr>
          <a:xfrm>
            <a:off x="545100" y="17386735"/>
            <a:ext cx="13585800" cy="433500"/>
          </a:xfrm>
          <a:prstGeom prst="rect">
            <a:avLst/>
          </a:prstGeom>
          <a:solidFill>
            <a:srgbClr val="F1C232"/>
          </a:solidFill>
          <a:ln cap="flat" cmpd="sng" w="9525">
            <a:solidFill>
              <a:srgbClr val="A3A3A3"/>
            </a:solidFill>
            <a:prstDash val="solid"/>
            <a:round/>
            <a:headEnd len="sm" w="sm" type="none"/>
            <a:tailEnd len="sm" w="sm" type="none"/>
          </a:ln>
        </p:spPr>
        <p:txBody>
          <a:bodyPr anchorCtr="0" anchor="ctr" bIns="58225" lIns="58225" spcFirstLastPara="1" rIns="58225" wrap="square" tIns="58225">
            <a:noAutofit/>
          </a:bodyPr>
          <a:lstStyle/>
          <a:p>
            <a:pPr indent="0" lvl="0" marL="0" rtl="0" algn="l">
              <a:spcBef>
                <a:spcPts val="0"/>
              </a:spcBef>
              <a:spcAft>
                <a:spcPts val="0"/>
              </a:spcAft>
              <a:buClr>
                <a:schemeClr val="dk1"/>
              </a:buClr>
              <a:buSzPts val="1000"/>
              <a:buFont typeface="Arial"/>
              <a:buNone/>
            </a:pPr>
            <a:r>
              <a:rPr lang="en" sz="2500">
                <a:solidFill>
                  <a:schemeClr val="lt1"/>
                </a:solidFill>
                <a:latin typeface="Oswald"/>
                <a:ea typeface="Oswald"/>
                <a:cs typeface="Oswald"/>
                <a:sym typeface="Oswald"/>
              </a:rPr>
              <a:t>FOOTNOTES</a:t>
            </a:r>
            <a:endParaRPr sz="1500"/>
          </a:p>
        </p:txBody>
      </p:sp>
      <p:sp>
        <p:nvSpPr>
          <p:cNvPr id="492" name="Google Shape;492;p32"/>
          <p:cNvSpPr/>
          <p:nvPr/>
        </p:nvSpPr>
        <p:spPr>
          <a:xfrm>
            <a:off x="0" y="17386735"/>
            <a:ext cx="468600" cy="433500"/>
          </a:xfrm>
          <a:prstGeom prst="rect">
            <a:avLst/>
          </a:prstGeom>
          <a:solidFill>
            <a:srgbClr val="666666"/>
          </a:solidFill>
          <a:ln cap="flat" cmpd="sng" w="9525">
            <a:solidFill>
              <a:srgbClr val="A3A3A3"/>
            </a:solidFill>
            <a:prstDash val="solid"/>
            <a:round/>
            <a:headEnd len="sm" w="sm" type="none"/>
            <a:tailEnd len="sm" w="sm" type="none"/>
          </a:ln>
        </p:spPr>
        <p:txBody>
          <a:bodyPr anchorCtr="0" anchor="ctr" bIns="58225" lIns="58225" spcFirstLastPara="1" rIns="58225" wrap="square" tIns="58225">
            <a:noAutofit/>
          </a:bodyPr>
          <a:lstStyle/>
          <a:p>
            <a:pPr indent="0" lvl="0" marL="0" rtl="0" algn="l">
              <a:spcBef>
                <a:spcPts val="0"/>
              </a:spcBef>
              <a:spcAft>
                <a:spcPts val="0"/>
              </a:spcAft>
              <a:buNone/>
            </a:pPr>
            <a:r>
              <a:t/>
            </a:r>
            <a:endParaRPr/>
          </a:p>
        </p:txBody>
      </p:sp>
      <p:sp>
        <p:nvSpPr>
          <p:cNvPr id="493" name="Google Shape;493;p32"/>
          <p:cNvSpPr txBox="1"/>
          <p:nvPr/>
        </p:nvSpPr>
        <p:spPr>
          <a:xfrm>
            <a:off x="-411518" y="17701999"/>
            <a:ext cx="14537400" cy="1175100"/>
          </a:xfrm>
          <a:prstGeom prst="rect">
            <a:avLst/>
          </a:prstGeom>
          <a:noFill/>
          <a:ln>
            <a:noFill/>
          </a:ln>
        </p:spPr>
        <p:txBody>
          <a:bodyPr anchorCtr="0" anchor="t" bIns="232200" lIns="232200" spcFirstLastPara="1" rIns="232200" wrap="square" tIns="232200">
            <a:noAutofit/>
          </a:bodyPr>
          <a:lstStyle/>
          <a:p>
            <a:pPr indent="-698500" lvl="0" marL="1155700" rtl="0" algn="l">
              <a:spcBef>
                <a:spcPts val="0"/>
              </a:spcBef>
              <a:spcAft>
                <a:spcPts val="0"/>
              </a:spcAft>
              <a:buSzPts val="2000"/>
              <a:buFont typeface="Times New Roman"/>
              <a:buAutoNum type="arabicPeriod"/>
            </a:pPr>
            <a:r>
              <a:rPr lang="en" sz="2000">
                <a:latin typeface="Times New Roman"/>
                <a:ea typeface="Times New Roman"/>
                <a:cs typeface="Times New Roman"/>
                <a:sym typeface="Times New Roman"/>
              </a:rPr>
              <a:t>Osteocytes can absorb calcium from bones, this happens in the following manner: Osteocytes are present on bone surfaces, and are connected to each other forming an “osteocytic membrane system”, this membrane is separated from bony surfaces by bone fluid which contains exchangeable calcium (very soluble), and is in direct contact with ECF from the other side. These osteocytes are provided with calcium pumps that are activated by PTH. This pump transports calcium from bone fluid to ECF. This is responsible for the rapid increase in calcium concentration. </a:t>
            </a:r>
            <a:endParaRPr sz="2000">
              <a:latin typeface="Times New Roman"/>
              <a:ea typeface="Times New Roman"/>
              <a:cs typeface="Times New Roman"/>
              <a:sym typeface="Times New Roman"/>
            </a:endParaRPr>
          </a:p>
          <a:p>
            <a:pPr indent="-698500" lvl="0" marL="1155700" rtl="0" algn="l">
              <a:spcBef>
                <a:spcPts val="0"/>
              </a:spcBef>
              <a:spcAft>
                <a:spcPts val="0"/>
              </a:spcAft>
              <a:buSzPts val="2000"/>
              <a:buFont typeface="Times New Roman"/>
              <a:buAutoNum type="arabicPeriod"/>
            </a:pPr>
            <a:r>
              <a:rPr lang="en" sz="2000">
                <a:latin typeface="Times New Roman"/>
                <a:ea typeface="Times New Roman"/>
                <a:cs typeface="Times New Roman"/>
                <a:sym typeface="Times New Roman"/>
              </a:rPr>
              <a:t>In contrast, osteoclasts take longer to be activated, and digest bone itself rather than relying on exchangeable calcium.  </a:t>
            </a:r>
            <a:endParaRPr sz="2000">
              <a:latin typeface="Times New Roman"/>
              <a:ea typeface="Times New Roman"/>
              <a:cs typeface="Times New Roman"/>
              <a:sym typeface="Times New Roman"/>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97" name="Shape 497"/>
        <p:cNvGrpSpPr/>
        <p:nvPr/>
      </p:nvGrpSpPr>
      <p:grpSpPr>
        <a:xfrm>
          <a:off x="0" y="0"/>
          <a:ext cx="0" cy="0"/>
          <a:chOff x="0" y="0"/>
          <a:chExt cx="0" cy="0"/>
        </a:xfrm>
      </p:grpSpPr>
      <p:sp>
        <p:nvSpPr>
          <p:cNvPr id="498" name="Google Shape;498;p33"/>
          <p:cNvSpPr/>
          <p:nvPr/>
        </p:nvSpPr>
        <p:spPr>
          <a:xfrm>
            <a:off x="0" y="370466"/>
            <a:ext cx="11331600" cy="699600"/>
          </a:xfrm>
          <a:prstGeom prst="rect">
            <a:avLst/>
          </a:prstGeom>
          <a:solidFill>
            <a:srgbClr val="F1C232"/>
          </a:solidFill>
          <a:ln cap="flat" cmpd="sng" w="9525">
            <a:solidFill>
              <a:srgbClr val="A3A3A3"/>
            </a:solidFill>
            <a:prstDash val="solid"/>
            <a:round/>
            <a:headEnd len="sm" w="sm" type="none"/>
            <a:tailEnd len="sm" w="sm" type="none"/>
          </a:ln>
        </p:spPr>
        <p:txBody>
          <a:bodyPr anchorCtr="0" anchor="ctr" bIns="58225" lIns="58225" spcFirstLastPara="1" rIns="58225" wrap="square" tIns="58225">
            <a:noAutofit/>
          </a:bodyPr>
          <a:lstStyle/>
          <a:p>
            <a:pPr indent="0" lvl="0" marL="0" rtl="0" algn="l">
              <a:spcBef>
                <a:spcPts val="0"/>
              </a:spcBef>
              <a:spcAft>
                <a:spcPts val="0"/>
              </a:spcAft>
              <a:buNone/>
            </a:pPr>
            <a:r>
              <a:t/>
            </a:r>
            <a:endParaRPr/>
          </a:p>
        </p:txBody>
      </p:sp>
      <p:sp>
        <p:nvSpPr>
          <p:cNvPr id="499" name="Google Shape;499;p33"/>
          <p:cNvSpPr/>
          <p:nvPr/>
        </p:nvSpPr>
        <p:spPr>
          <a:xfrm>
            <a:off x="656616" y="370511"/>
            <a:ext cx="273600" cy="699600"/>
          </a:xfrm>
          <a:prstGeom prst="rect">
            <a:avLst/>
          </a:prstGeom>
          <a:solidFill>
            <a:srgbClr val="FFFFFF"/>
          </a:solidFill>
          <a:ln cap="flat" cmpd="sng" w="9525">
            <a:solidFill>
              <a:srgbClr val="A3A3A3"/>
            </a:solidFill>
            <a:prstDash val="solid"/>
            <a:round/>
            <a:headEnd len="sm" w="sm" type="none"/>
            <a:tailEnd len="sm" w="sm" type="none"/>
          </a:ln>
        </p:spPr>
        <p:txBody>
          <a:bodyPr anchorCtr="0" anchor="ctr" bIns="58225" lIns="58225" spcFirstLastPara="1" rIns="58225" wrap="square" tIns="58225">
            <a:noAutofit/>
          </a:bodyPr>
          <a:lstStyle/>
          <a:p>
            <a:pPr indent="0" lvl="0" marL="0" rtl="0" algn="l">
              <a:spcBef>
                <a:spcPts val="0"/>
              </a:spcBef>
              <a:spcAft>
                <a:spcPts val="0"/>
              </a:spcAft>
              <a:buNone/>
            </a:pPr>
            <a:r>
              <a:t/>
            </a:r>
            <a:endParaRPr/>
          </a:p>
        </p:txBody>
      </p:sp>
      <p:sp>
        <p:nvSpPr>
          <p:cNvPr id="500" name="Google Shape;500;p33"/>
          <p:cNvSpPr txBox="1"/>
          <p:nvPr/>
        </p:nvSpPr>
        <p:spPr>
          <a:xfrm>
            <a:off x="11409324" y="360125"/>
            <a:ext cx="3653100" cy="963900"/>
          </a:xfrm>
          <a:prstGeom prst="rect">
            <a:avLst/>
          </a:prstGeom>
          <a:noFill/>
          <a:ln>
            <a:noFill/>
          </a:ln>
        </p:spPr>
        <p:txBody>
          <a:bodyPr anchorCtr="0" anchor="t" bIns="58225" lIns="58225" spcFirstLastPara="1" rIns="58225" wrap="square" tIns="58225">
            <a:noAutofit/>
          </a:bodyPr>
          <a:lstStyle/>
          <a:p>
            <a:pPr indent="0" lvl="0" marL="0" rtl="0" algn="l">
              <a:spcBef>
                <a:spcPts val="0"/>
              </a:spcBef>
              <a:spcAft>
                <a:spcPts val="0"/>
              </a:spcAft>
              <a:buNone/>
            </a:pPr>
            <a:r>
              <a:rPr lang="en" sz="3600">
                <a:latin typeface="Oswald"/>
                <a:ea typeface="Oswald"/>
                <a:cs typeface="Oswald"/>
                <a:sym typeface="Oswald"/>
              </a:rPr>
              <a:t>Lecture Eight </a:t>
            </a:r>
            <a:endParaRPr sz="3600">
              <a:latin typeface="Oswald"/>
              <a:ea typeface="Oswald"/>
              <a:cs typeface="Oswald"/>
              <a:sym typeface="Oswald"/>
            </a:endParaRPr>
          </a:p>
        </p:txBody>
      </p:sp>
      <p:sp>
        <p:nvSpPr>
          <p:cNvPr id="501" name="Google Shape;501;p33"/>
          <p:cNvSpPr txBox="1"/>
          <p:nvPr/>
        </p:nvSpPr>
        <p:spPr>
          <a:xfrm>
            <a:off x="929925" y="370476"/>
            <a:ext cx="11277300" cy="69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000"/>
              <a:buFont typeface="Arial"/>
              <a:buNone/>
            </a:pPr>
            <a:r>
              <a:rPr lang="en" sz="3300">
                <a:solidFill>
                  <a:srgbClr val="FFFFFF"/>
                </a:solidFill>
                <a:latin typeface="Oswald"/>
                <a:ea typeface="Oswald"/>
                <a:cs typeface="Oswald"/>
                <a:sym typeface="Oswald"/>
              </a:rPr>
              <a:t>CALCIUM HOMEOSTASIS </a:t>
            </a:r>
            <a:endParaRPr sz="3300">
              <a:solidFill>
                <a:srgbClr val="FFFFFF"/>
              </a:solidFill>
              <a:latin typeface="Oswald"/>
              <a:ea typeface="Oswald"/>
              <a:cs typeface="Oswald"/>
              <a:sym typeface="Oswald"/>
            </a:endParaRPr>
          </a:p>
        </p:txBody>
      </p:sp>
      <p:sp>
        <p:nvSpPr>
          <p:cNvPr id="502" name="Google Shape;502;p33"/>
          <p:cNvSpPr txBox="1"/>
          <p:nvPr/>
        </p:nvSpPr>
        <p:spPr>
          <a:xfrm>
            <a:off x="188014" y="321602"/>
            <a:ext cx="468600" cy="699600"/>
          </a:xfrm>
          <a:prstGeom prst="rect">
            <a:avLst/>
          </a:prstGeom>
          <a:noFill/>
          <a:ln>
            <a:noFill/>
          </a:ln>
        </p:spPr>
        <p:txBody>
          <a:bodyPr anchorCtr="0" anchor="t" bIns="58225" lIns="58225" spcFirstLastPara="1" rIns="58225" wrap="square" tIns="58225">
            <a:noAutofit/>
          </a:bodyPr>
          <a:lstStyle/>
          <a:p>
            <a:pPr indent="0" lvl="0" marL="0" rtl="0" algn="l">
              <a:spcBef>
                <a:spcPts val="0"/>
              </a:spcBef>
              <a:spcAft>
                <a:spcPts val="0"/>
              </a:spcAft>
              <a:buNone/>
            </a:pPr>
            <a:r>
              <a:rPr lang="en" sz="4600">
                <a:solidFill>
                  <a:srgbClr val="FFFFFF"/>
                </a:solidFill>
                <a:latin typeface="Oswald"/>
                <a:ea typeface="Oswald"/>
                <a:cs typeface="Oswald"/>
                <a:sym typeface="Oswald"/>
              </a:rPr>
              <a:t>8</a:t>
            </a:r>
            <a:endParaRPr sz="4600">
              <a:solidFill>
                <a:srgbClr val="FFFFFF"/>
              </a:solidFill>
              <a:latin typeface="Oswald"/>
              <a:ea typeface="Oswald"/>
              <a:cs typeface="Oswald"/>
              <a:sym typeface="Oswald"/>
            </a:endParaRPr>
          </a:p>
        </p:txBody>
      </p:sp>
      <p:sp>
        <p:nvSpPr>
          <p:cNvPr id="503" name="Google Shape;503;p33"/>
          <p:cNvSpPr/>
          <p:nvPr/>
        </p:nvSpPr>
        <p:spPr>
          <a:xfrm>
            <a:off x="331323" y="12978126"/>
            <a:ext cx="468600" cy="433500"/>
          </a:xfrm>
          <a:prstGeom prst="rect">
            <a:avLst/>
          </a:prstGeom>
          <a:solidFill>
            <a:srgbClr val="F1C232"/>
          </a:solidFill>
          <a:ln cap="flat" cmpd="sng" w="9525">
            <a:solidFill>
              <a:srgbClr val="999999"/>
            </a:solidFill>
            <a:prstDash val="solid"/>
            <a:round/>
            <a:headEnd len="sm" w="sm" type="none"/>
            <a:tailEnd len="sm" w="sm" type="none"/>
          </a:ln>
        </p:spPr>
        <p:txBody>
          <a:bodyPr anchorCtr="0" anchor="ctr" bIns="242350" lIns="242350" spcFirstLastPara="1" rIns="242350" wrap="square" tIns="242350">
            <a:noAutofit/>
          </a:bodyPr>
          <a:lstStyle/>
          <a:p>
            <a:pPr indent="0" lvl="0" marL="0" rtl="0" algn="l">
              <a:spcBef>
                <a:spcPts val="0"/>
              </a:spcBef>
              <a:spcAft>
                <a:spcPts val="0"/>
              </a:spcAft>
              <a:buNone/>
            </a:pPr>
            <a:r>
              <a:t/>
            </a:r>
            <a:endParaRPr sz="1500">
              <a:solidFill>
                <a:srgbClr val="E69138"/>
              </a:solidFill>
            </a:endParaRPr>
          </a:p>
        </p:txBody>
      </p:sp>
      <p:sp>
        <p:nvSpPr>
          <p:cNvPr id="504" name="Google Shape;504;p33"/>
          <p:cNvSpPr txBox="1"/>
          <p:nvPr/>
        </p:nvSpPr>
        <p:spPr>
          <a:xfrm>
            <a:off x="949312" y="12712073"/>
            <a:ext cx="8933400" cy="69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5100">
                <a:solidFill>
                  <a:srgbClr val="F1C232"/>
                </a:solidFill>
                <a:latin typeface="Oswald"/>
                <a:ea typeface="Oswald"/>
                <a:cs typeface="Oswald"/>
                <a:sym typeface="Oswald"/>
              </a:rPr>
              <a:t>Effect of Calcium level on Calcitonin</a:t>
            </a:r>
            <a:endParaRPr sz="5100">
              <a:solidFill>
                <a:srgbClr val="F1C232"/>
              </a:solidFill>
              <a:latin typeface="Oswald"/>
              <a:ea typeface="Oswald"/>
              <a:cs typeface="Oswald"/>
              <a:sym typeface="Oswald"/>
            </a:endParaRPr>
          </a:p>
        </p:txBody>
      </p:sp>
      <p:pic>
        <p:nvPicPr>
          <p:cNvPr id="505" name="Google Shape;505;p33"/>
          <p:cNvPicPr preferRelativeResize="0"/>
          <p:nvPr/>
        </p:nvPicPr>
        <p:blipFill>
          <a:blip r:embed="rId3">
            <a:alphaModFix/>
          </a:blip>
          <a:stretch>
            <a:fillRect/>
          </a:stretch>
        </p:blipFill>
        <p:spPr>
          <a:xfrm>
            <a:off x="9170656" y="14076056"/>
            <a:ext cx="3198435" cy="3191014"/>
          </a:xfrm>
          <a:prstGeom prst="rect">
            <a:avLst/>
          </a:prstGeom>
          <a:noFill/>
          <a:ln cap="flat" cmpd="sng" w="9525">
            <a:solidFill>
              <a:srgbClr val="000000"/>
            </a:solidFill>
            <a:prstDash val="solid"/>
            <a:round/>
            <a:headEnd len="sm" w="sm" type="none"/>
            <a:tailEnd len="sm" w="sm" type="none"/>
          </a:ln>
        </p:spPr>
      </p:pic>
      <p:sp>
        <p:nvSpPr>
          <p:cNvPr id="506" name="Google Shape;506;p33"/>
          <p:cNvSpPr txBox="1"/>
          <p:nvPr/>
        </p:nvSpPr>
        <p:spPr>
          <a:xfrm>
            <a:off x="9521227" y="17268062"/>
            <a:ext cx="2781600" cy="784800"/>
          </a:xfrm>
          <a:prstGeom prst="rect">
            <a:avLst/>
          </a:prstGeom>
          <a:noFill/>
          <a:ln>
            <a:noFill/>
          </a:ln>
        </p:spPr>
        <p:txBody>
          <a:bodyPr anchorCtr="0" anchor="t" bIns="242350" lIns="242350" spcFirstLastPara="1" rIns="242350" wrap="square" tIns="242350">
            <a:noAutofit/>
          </a:bodyPr>
          <a:lstStyle/>
          <a:p>
            <a:pPr indent="0" lvl="0" marL="0" rtl="0" algn="l">
              <a:spcBef>
                <a:spcPts val="0"/>
              </a:spcBef>
              <a:spcAft>
                <a:spcPts val="0"/>
              </a:spcAft>
              <a:buNone/>
            </a:pPr>
            <a:r>
              <a:rPr b="1" lang="en" sz="2800">
                <a:latin typeface="Merriweather"/>
                <a:ea typeface="Merriweather"/>
                <a:cs typeface="Merriweather"/>
                <a:sym typeface="Merriweather"/>
              </a:rPr>
              <a:t>Figure 8-17</a:t>
            </a:r>
            <a:endParaRPr b="1" sz="2800">
              <a:latin typeface="Merriweather"/>
              <a:ea typeface="Merriweather"/>
              <a:cs typeface="Merriweather"/>
              <a:sym typeface="Merriweather"/>
            </a:endParaRPr>
          </a:p>
          <a:p>
            <a:pPr indent="0" lvl="0" marL="0" rtl="0" algn="l">
              <a:spcBef>
                <a:spcPts val="0"/>
              </a:spcBef>
              <a:spcAft>
                <a:spcPts val="0"/>
              </a:spcAft>
              <a:buNone/>
            </a:pPr>
            <a:r>
              <a:t/>
            </a:r>
            <a:endParaRPr sz="2000">
              <a:latin typeface="Times New Roman"/>
              <a:ea typeface="Times New Roman"/>
              <a:cs typeface="Times New Roman"/>
              <a:sym typeface="Times New Roman"/>
            </a:endParaRPr>
          </a:p>
          <a:p>
            <a:pPr indent="0" lvl="0" marL="0" rtl="0" algn="l">
              <a:spcBef>
                <a:spcPts val="0"/>
              </a:spcBef>
              <a:spcAft>
                <a:spcPts val="0"/>
              </a:spcAft>
              <a:buNone/>
            </a:pPr>
            <a:r>
              <a:t/>
            </a:r>
            <a:endParaRPr sz="2000">
              <a:latin typeface="Times New Roman"/>
              <a:ea typeface="Times New Roman"/>
              <a:cs typeface="Times New Roman"/>
              <a:sym typeface="Times New Roman"/>
            </a:endParaRPr>
          </a:p>
        </p:txBody>
      </p:sp>
      <p:pic>
        <p:nvPicPr>
          <p:cNvPr id="507" name="Google Shape;507;p33"/>
          <p:cNvPicPr preferRelativeResize="0"/>
          <p:nvPr/>
        </p:nvPicPr>
        <p:blipFill rotWithShape="1">
          <a:blip r:embed="rId4">
            <a:alphaModFix/>
          </a:blip>
          <a:srcRect b="2366" l="0" r="36012" t="13116"/>
          <a:stretch/>
        </p:blipFill>
        <p:spPr>
          <a:xfrm>
            <a:off x="5620948" y="14076057"/>
            <a:ext cx="3198442" cy="3192005"/>
          </a:xfrm>
          <a:prstGeom prst="rect">
            <a:avLst/>
          </a:prstGeom>
          <a:noFill/>
          <a:ln cap="flat" cmpd="sng" w="9525">
            <a:solidFill>
              <a:srgbClr val="000000"/>
            </a:solidFill>
            <a:prstDash val="solid"/>
            <a:round/>
            <a:headEnd len="sm" w="sm" type="none"/>
            <a:tailEnd len="sm" w="sm" type="none"/>
          </a:ln>
        </p:spPr>
      </p:pic>
      <p:sp>
        <p:nvSpPr>
          <p:cNvPr id="508" name="Google Shape;508;p33"/>
          <p:cNvSpPr txBox="1"/>
          <p:nvPr/>
        </p:nvSpPr>
        <p:spPr>
          <a:xfrm>
            <a:off x="6038116" y="17268062"/>
            <a:ext cx="2781600" cy="784800"/>
          </a:xfrm>
          <a:prstGeom prst="rect">
            <a:avLst/>
          </a:prstGeom>
          <a:noFill/>
          <a:ln>
            <a:noFill/>
          </a:ln>
        </p:spPr>
        <p:txBody>
          <a:bodyPr anchorCtr="0" anchor="t" bIns="242350" lIns="242350" spcFirstLastPara="1" rIns="242350" wrap="square" tIns="242350">
            <a:noAutofit/>
          </a:bodyPr>
          <a:lstStyle/>
          <a:p>
            <a:pPr indent="0" lvl="0" marL="0" rtl="0" algn="l">
              <a:spcBef>
                <a:spcPts val="0"/>
              </a:spcBef>
              <a:spcAft>
                <a:spcPts val="0"/>
              </a:spcAft>
              <a:buNone/>
            </a:pPr>
            <a:r>
              <a:rPr b="1" lang="en" sz="2800">
                <a:latin typeface="Merriweather"/>
                <a:ea typeface="Merriweather"/>
                <a:cs typeface="Merriweather"/>
                <a:sym typeface="Merriweather"/>
              </a:rPr>
              <a:t>Figure 8-16</a:t>
            </a:r>
            <a:endParaRPr b="1" sz="2800">
              <a:latin typeface="Merriweather"/>
              <a:ea typeface="Merriweather"/>
              <a:cs typeface="Merriweather"/>
              <a:sym typeface="Merriweather"/>
            </a:endParaRPr>
          </a:p>
          <a:p>
            <a:pPr indent="0" lvl="0" marL="0" rtl="0" algn="l">
              <a:spcBef>
                <a:spcPts val="0"/>
              </a:spcBef>
              <a:spcAft>
                <a:spcPts val="0"/>
              </a:spcAft>
              <a:buNone/>
            </a:pPr>
            <a:r>
              <a:t/>
            </a:r>
            <a:endParaRPr sz="2000">
              <a:latin typeface="Times New Roman"/>
              <a:ea typeface="Times New Roman"/>
              <a:cs typeface="Times New Roman"/>
              <a:sym typeface="Times New Roman"/>
            </a:endParaRPr>
          </a:p>
          <a:p>
            <a:pPr indent="0" lvl="0" marL="0" rtl="0" algn="l">
              <a:spcBef>
                <a:spcPts val="0"/>
              </a:spcBef>
              <a:spcAft>
                <a:spcPts val="0"/>
              </a:spcAft>
              <a:buNone/>
            </a:pPr>
            <a:r>
              <a:t/>
            </a:r>
            <a:endParaRPr sz="2000">
              <a:latin typeface="Times New Roman"/>
              <a:ea typeface="Times New Roman"/>
              <a:cs typeface="Times New Roman"/>
              <a:sym typeface="Times New Roman"/>
            </a:endParaRPr>
          </a:p>
        </p:txBody>
      </p:sp>
      <p:pic>
        <p:nvPicPr>
          <p:cNvPr id="509" name="Google Shape;509;p33"/>
          <p:cNvPicPr preferRelativeResize="0"/>
          <p:nvPr/>
        </p:nvPicPr>
        <p:blipFill rotWithShape="1">
          <a:blip r:embed="rId5">
            <a:alphaModFix/>
          </a:blip>
          <a:srcRect b="9201" l="8708" r="11547" t="15565"/>
          <a:stretch/>
        </p:blipFill>
        <p:spPr>
          <a:xfrm>
            <a:off x="1425457" y="14076056"/>
            <a:ext cx="3844222" cy="3192005"/>
          </a:xfrm>
          <a:prstGeom prst="rect">
            <a:avLst/>
          </a:prstGeom>
          <a:noFill/>
          <a:ln cap="flat" cmpd="sng" w="9525">
            <a:solidFill>
              <a:srgbClr val="000000"/>
            </a:solidFill>
            <a:prstDash val="solid"/>
            <a:round/>
            <a:headEnd len="sm" w="sm" type="none"/>
            <a:tailEnd len="sm" w="sm" type="none"/>
          </a:ln>
        </p:spPr>
      </p:pic>
      <p:sp>
        <p:nvSpPr>
          <p:cNvPr id="510" name="Google Shape;510;p33"/>
          <p:cNvSpPr txBox="1"/>
          <p:nvPr/>
        </p:nvSpPr>
        <p:spPr>
          <a:xfrm>
            <a:off x="2167993" y="17268062"/>
            <a:ext cx="2781600" cy="784800"/>
          </a:xfrm>
          <a:prstGeom prst="rect">
            <a:avLst/>
          </a:prstGeom>
          <a:noFill/>
          <a:ln>
            <a:noFill/>
          </a:ln>
        </p:spPr>
        <p:txBody>
          <a:bodyPr anchorCtr="0" anchor="t" bIns="242350" lIns="242350" spcFirstLastPara="1" rIns="242350" wrap="square" tIns="242350">
            <a:noAutofit/>
          </a:bodyPr>
          <a:lstStyle/>
          <a:p>
            <a:pPr indent="0" lvl="0" marL="0" rtl="0" algn="l">
              <a:spcBef>
                <a:spcPts val="0"/>
              </a:spcBef>
              <a:spcAft>
                <a:spcPts val="0"/>
              </a:spcAft>
              <a:buNone/>
            </a:pPr>
            <a:r>
              <a:rPr b="1" lang="en" sz="2800">
                <a:latin typeface="Merriweather"/>
                <a:ea typeface="Merriweather"/>
                <a:cs typeface="Merriweather"/>
                <a:sym typeface="Merriweather"/>
              </a:rPr>
              <a:t>Figure 8-15</a:t>
            </a:r>
            <a:endParaRPr b="1" sz="2800">
              <a:latin typeface="Merriweather"/>
              <a:ea typeface="Merriweather"/>
              <a:cs typeface="Merriweather"/>
              <a:sym typeface="Merriweather"/>
            </a:endParaRPr>
          </a:p>
          <a:p>
            <a:pPr indent="0" lvl="0" marL="0" rtl="0" algn="l">
              <a:spcBef>
                <a:spcPts val="0"/>
              </a:spcBef>
              <a:spcAft>
                <a:spcPts val="0"/>
              </a:spcAft>
              <a:buNone/>
            </a:pPr>
            <a:r>
              <a:t/>
            </a:r>
            <a:endParaRPr sz="2000">
              <a:latin typeface="Times New Roman"/>
              <a:ea typeface="Times New Roman"/>
              <a:cs typeface="Times New Roman"/>
              <a:sym typeface="Times New Roman"/>
            </a:endParaRPr>
          </a:p>
          <a:p>
            <a:pPr indent="0" lvl="0" marL="0" rtl="0" algn="l">
              <a:spcBef>
                <a:spcPts val="0"/>
              </a:spcBef>
              <a:spcAft>
                <a:spcPts val="0"/>
              </a:spcAft>
              <a:buNone/>
            </a:pPr>
            <a:r>
              <a:t/>
            </a:r>
            <a:endParaRPr sz="2000">
              <a:latin typeface="Times New Roman"/>
              <a:ea typeface="Times New Roman"/>
              <a:cs typeface="Times New Roman"/>
              <a:sym typeface="Times New Roman"/>
            </a:endParaRPr>
          </a:p>
        </p:txBody>
      </p:sp>
      <p:sp>
        <p:nvSpPr>
          <p:cNvPr id="511" name="Google Shape;511;p33"/>
          <p:cNvSpPr/>
          <p:nvPr/>
        </p:nvSpPr>
        <p:spPr>
          <a:xfrm>
            <a:off x="331323" y="1557639"/>
            <a:ext cx="468600" cy="433500"/>
          </a:xfrm>
          <a:prstGeom prst="rect">
            <a:avLst/>
          </a:prstGeom>
          <a:solidFill>
            <a:srgbClr val="F1C232"/>
          </a:solidFill>
          <a:ln cap="flat" cmpd="sng" w="9525">
            <a:solidFill>
              <a:srgbClr val="999999"/>
            </a:solidFill>
            <a:prstDash val="solid"/>
            <a:round/>
            <a:headEnd len="sm" w="sm" type="none"/>
            <a:tailEnd len="sm" w="sm" type="none"/>
          </a:ln>
        </p:spPr>
        <p:txBody>
          <a:bodyPr anchorCtr="0" anchor="ctr" bIns="242350" lIns="242350" spcFirstLastPara="1" rIns="242350" wrap="square" tIns="242350">
            <a:noAutofit/>
          </a:bodyPr>
          <a:lstStyle/>
          <a:p>
            <a:pPr indent="0" lvl="0" marL="0" rtl="0" algn="l">
              <a:spcBef>
                <a:spcPts val="0"/>
              </a:spcBef>
              <a:spcAft>
                <a:spcPts val="0"/>
              </a:spcAft>
              <a:buNone/>
            </a:pPr>
            <a:r>
              <a:t/>
            </a:r>
            <a:endParaRPr sz="1500">
              <a:solidFill>
                <a:srgbClr val="E69138"/>
              </a:solidFill>
            </a:endParaRPr>
          </a:p>
        </p:txBody>
      </p:sp>
      <p:sp>
        <p:nvSpPr>
          <p:cNvPr id="512" name="Google Shape;512;p33"/>
          <p:cNvSpPr txBox="1"/>
          <p:nvPr/>
        </p:nvSpPr>
        <p:spPr>
          <a:xfrm>
            <a:off x="949312" y="1291650"/>
            <a:ext cx="8933400" cy="69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5100">
                <a:solidFill>
                  <a:srgbClr val="F1C232"/>
                </a:solidFill>
                <a:latin typeface="Oswald"/>
                <a:ea typeface="Oswald"/>
                <a:cs typeface="Oswald"/>
                <a:sym typeface="Oswald"/>
              </a:rPr>
              <a:t>Calcitonin</a:t>
            </a:r>
            <a:endParaRPr sz="5100">
              <a:solidFill>
                <a:srgbClr val="F1C232"/>
              </a:solidFill>
              <a:latin typeface="Oswald"/>
              <a:ea typeface="Oswald"/>
              <a:cs typeface="Oswald"/>
              <a:sym typeface="Oswald"/>
            </a:endParaRPr>
          </a:p>
        </p:txBody>
      </p:sp>
      <p:sp>
        <p:nvSpPr>
          <p:cNvPr id="513" name="Google Shape;513;p33"/>
          <p:cNvSpPr txBox="1"/>
          <p:nvPr/>
        </p:nvSpPr>
        <p:spPr>
          <a:xfrm>
            <a:off x="485670" y="1933379"/>
            <a:ext cx="10490400" cy="4487100"/>
          </a:xfrm>
          <a:prstGeom prst="rect">
            <a:avLst/>
          </a:prstGeom>
          <a:noFill/>
          <a:ln>
            <a:noFill/>
          </a:ln>
        </p:spPr>
        <p:txBody>
          <a:bodyPr anchorCtr="0" anchor="t" bIns="232200" lIns="232200" spcFirstLastPara="1" rIns="232200" wrap="square" tIns="232200">
            <a:noAutofit/>
          </a:bodyPr>
          <a:lstStyle/>
          <a:p>
            <a:pPr indent="-762000" lvl="0" marL="1155700" rtl="0" algn="l">
              <a:spcBef>
                <a:spcPts val="0"/>
              </a:spcBef>
              <a:spcAft>
                <a:spcPts val="0"/>
              </a:spcAft>
              <a:buSzPts val="3000"/>
              <a:buFont typeface="Times New Roman"/>
              <a:buChar char="-"/>
            </a:pPr>
            <a:r>
              <a:rPr lang="en" sz="3000">
                <a:latin typeface="Times New Roman"/>
                <a:ea typeface="Times New Roman"/>
                <a:cs typeface="Times New Roman"/>
                <a:sym typeface="Times New Roman"/>
              </a:rPr>
              <a:t>Source: Secreted by the parafollicular cells (C cells) of the thyroid gland.</a:t>
            </a:r>
            <a:endParaRPr sz="3000">
              <a:latin typeface="Times New Roman"/>
              <a:ea typeface="Times New Roman"/>
              <a:cs typeface="Times New Roman"/>
              <a:sym typeface="Times New Roman"/>
            </a:endParaRPr>
          </a:p>
          <a:p>
            <a:pPr indent="-762000" lvl="0" marL="1155700" rtl="0" algn="l">
              <a:spcBef>
                <a:spcPts val="0"/>
              </a:spcBef>
              <a:spcAft>
                <a:spcPts val="0"/>
              </a:spcAft>
              <a:buSzPts val="3000"/>
              <a:buFont typeface="Times New Roman"/>
              <a:buChar char="-"/>
            </a:pPr>
            <a:r>
              <a:rPr lang="en" sz="3000">
                <a:latin typeface="Times New Roman"/>
                <a:ea typeface="Times New Roman"/>
                <a:cs typeface="Times New Roman"/>
                <a:sym typeface="Times New Roman"/>
              </a:rPr>
              <a:t>Nature: 32 amino acid peptide.</a:t>
            </a:r>
            <a:endParaRPr sz="3000">
              <a:latin typeface="Times New Roman"/>
              <a:ea typeface="Times New Roman"/>
              <a:cs typeface="Times New Roman"/>
              <a:sym typeface="Times New Roman"/>
            </a:endParaRPr>
          </a:p>
          <a:p>
            <a:pPr indent="-762000" lvl="0" marL="1155700" rtl="0" algn="l">
              <a:spcBef>
                <a:spcPts val="0"/>
              </a:spcBef>
              <a:spcAft>
                <a:spcPts val="0"/>
              </a:spcAft>
              <a:buSzPts val="3000"/>
              <a:buFont typeface="Times New Roman"/>
              <a:buChar char="-"/>
            </a:pPr>
            <a:r>
              <a:rPr lang="en" sz="3000">
                <a:latin typeface="Times New Roman"/>
                <a:ea typeface="Times New Roman"/>
                <a:cs typeface="Times New Roman"/>
                <a:sym typeface="Times New Roman"/>
              </a:rPr>
              <a:t>Stimulus for secretion: Increased plasma calcium concentration.</a:t>
            </a:r>
            <a:endParaRPr sz="3000">
              <a:latin typeface="Times New Roman"/>
              <a:ea typeface="Times New Roman"/>
              <a:cs typeface="Times New Roman"/>
              <a:sym typeface="Times New Roman"/>
            </a:endParaRPr>
          </a:p>
          <a:p>
            <a:pPr indent="-762000" lvl="0" marL="1155700" rtl="0" algn="l">
              <a:spcBef>
                <a:spcPts val="0"/>
              </a:spcBef>
              <a:spcAft>
                <a:spcPts val="0"/>
              </a:spcAft>
              <a:buSzPts val="3000"/>
              <a:buFont typeface="Times New Roman"/>
              <a:buChar char="-"/>
            </a:pPr>
            <a:r>
              <a:rPr lang="en" sz="3000">
                <a:latin typeface="Times New Roman"/>
                <a:ea typeface="Times New Roman"/>
                <a:cs typeface="Times New Roman"/>
                <a:sym typeface="Times New Roman"/>
              </a:rPr>
              <a:t>Function: </a:t>
            </a:r>
            <a:endParaRPr sz="3000">
              <a:latin typeface="Times New Roman"/>
              <a:ea typeface="Times New Roman"/>
              <a:cs typeface="Times New Roman"/>
              <a:sym typeface="Times New Roman"/>
            </a:endParaRPr>
          </a:p>
          <a:p>
            <a:pPr indent="0" lvl="0" marL="1155700" rtl="0" algn="l">
              <a:spcBef>
                <a:spcPts val="0"/>
              </a:spcBef>
              <a:spcAft>
                <a:spcPts val="0"/>
              </a:spcAft>
              <a:buNone/>
            </a:pPr>
            <a:r>
              <a:rPr lang="en" sz="3000">
                <a:latin typeface="Times New Roman"/>
                <a:ea typeface="Times New Roman"/>
                <a:cs typeface="Times New Roman"/>
                <a:sym typeface="Times New Roman"/>
              </a:rPr>
              <a:t>- Decrease blood Ca</a:t>
            </a:r>
            <a:r>
              <a:rPr baseline="30000" lang="en" sz="3000">
                <a:latin typeface="Times New Roman"/>
                <a:ea typeface="Times New Roman"/>
                <a:cs typeface="Times New Roman"/>
                <a:sym typeface="Times New Roman"/>
              </a:rPr>
              <a:t>2+</a:t>
            </a:r>
            <a:r>
              <a:rPr lang="en" sz="3000">
                <a:latin typeface="Times New Roman"/>
                <a:ea typeface="Times New Roman"/>
                <a:cs typeface="Times New Roman"/>
                <a:sym typeface="Times New Roman"/>
              </a:rPr>
              <a:t> level very rapidly within minutes.</a:t>
            </a:r>
            <a:endParaRPr sz="3000">
              <a:latin typeface="Times New Roman"/>
              <a:ea typeface="Times New Roman"/>
              <a:cs typeface="Times New Roman"/>
              <a:sym typeface="Times New Roman"/>
            </a:endParaRPr>
          </a:p>
          <a:p>
            <a:pPr indent="0" lvl="0" marL="1155700" rtl="0" algn="l">
              <a:spcBef>
                <a:spcPts val="0"/>
              </a:spcBef>
              <a:spcAft>
                <a:spcPts val="0"/>
              </a:spcAft>
              <a:buNone/>
            </a:pPr>
            <a:r>
              <a:rPr lang="en" sz="3000">
                <a:latin typeface="Times New Roman"/>
                <a:ea typeface="Times New Roman"/>
                <a:cs typeface="Times New Roman"/>
                <a:sym typeface="Times New Roman"/>
              </a:rPr>
              <a:t>- Opposite effect to PTH.</a:t>
            </a:r>
            <a:endParaRPr sz="3000">
              <a:latin typeface="Times New Roman"/>
              <a:ea typeface="Times New Roman"/>
              <a:cs typeface="Times New Roman"/>
              <a:sym typeface="Times New Roman"/>
            </a:endParaRPr>
          </a:p>
          <a:p>
            <a:pPr indent="-762000" lvl="0" marL="1155700" rtl="0" algn="l">
              <a:spcBef>
                <a:spcPts val="0"/>
              </a:spcBef>
              <a:spcAft>
                <a:spcPts val="0"/>
              </a:spcAft>
              <a:buClr>
                <a:schemeClr val="dk1"/>
              </a:buClr>
              <a:buSzPts val="3000"/>
              <a:buFont typeface="Times New Roman"/>
              <a:buChar char="-"/>
            </a:pPr>
            <a:r>
              <a:rPr lang="en" sz="3000">
                <a:solidFill>
                  <a:schemeClr val="dk1"/>
                </a:solidFill>
                <a:latin typeface="Times New Roman"/>
                <a:ea typeface="Times New Roman"/>
                <a:cs typeface="Times New Roman"/>
                <a:sym typeface="Times New Roman"/>
              </a:rPr>
              <a:t>Acts on:</a:t>
            </a:r>
            <a:endParaRPr sz="3000">
              <a:latin typeface="Times New Roman"/>
              <a:ea typeface="Times New Roman"/>
              <a:cs typeface="Times New Roman"/>
              <a:sym typeface="Times New Roman"/>
            </a:endParaRPr>
          </a:p>
        </p:txBody>
      </p:sp>
      <p:sp>
        <p:nvSpPr>
          <p:cNvPr id="514" name="Google Shape;514;p33"/>
          <p:cNvSpPr/>
          <p:nvPr/>
        </p:nvSpPr>
        <p:spPr>
          <a:xfrm>
            <a:off x="2727939" y="6728805"/>
            <a:ext cx="1231800" cy="1259700"/>
          </a:xfrm>
          <a:prstGeom prst="ellipse">
            <a:avLst/>
          </a:prstGeom>
          <a:solidFill>
            <a:srgbClr val="FFDF74"/>
          </a:solidFill>
          <a:ln>
            <a:noFill/>
          </a:ln>
        </p:spPr>
        <p:txBody>
          <a:bodyPr anchorCtr="0" anchor="ctr" bIns="232200" lIns="232200" spcFirstLastPara="1" rIns="232200" wrap="square" tIns="232200">
            <a:noAutofit/>
          </a:bodyPr>
          <a:lstStyle/>
          <a:p>
            <a:pPr indent="0" lvl="0" marL="0" rtl="0" algn="l">
              <a:spcBef>
                <a:spcPts val="0"/>
              </a:spcBef>
              <a:spcAft>
                <a:spcPts val="0"/>
              </a:spcAft>
              <a:buNone/>
            </a:pPr>
            <a:r>
              <a:t/>
            </a:r>
            <a:endParaRPr sz="7600">
              <a:latin typeface="Times New Roman"/>
              <a:ea typeface="Times New Roman"/>
              <a:cs typeface="Times New Roman"/>
              <a:sym typeface="Times New Roman"/>
            </a:endParaRPr>
          </a:p>
        </p:txBody>
      </p:sp>
      <p:grpSp>
        <p:nvGrpSpPr>
          <p:cNvPr id="515" name="Google Shape;515;p33"/>
          <p:cNvGrpSpPr/>
          <p:nvPr/>
        </p:nvGrpSpPr>
        <p:grpSpPr>
          <a:xfrm>
            <a:off x="2896403" y="6964926"/>
            <a:ext cx="894655" cy="787993"/>
            <a:chOff x="1855025" y="2866350"/>
            <a:chExt cx="324550" cy="250650"/>
          </a:xfrm>
        </p:grpSpPr>
        <p:sp>
          <p:nvSpPr>
            <p:cNvPr id="516" name="Google Shape;516;p33"/>
            <p:cNvSpPr/>
            <p:nvPr/>
          </p:nvSpPr>
          <p:spPr>
            <a:xfrm>
              <a:off x="1953450" y="2921300"/>
              <a:ext cx="56875" cy="195700"/>
            </a:xfrm>
            <a:custGeom>
              <a:rect b="b" l="l" r="r" t="t"/>
              <a:pathLst>
                <a:path extrusionOk="0" h="7828" w="2275">
                  <a:moveTo>
                    <a:pt x="1608" y="1"/>
                  </a:moveTo>
                  <a:cubicBezTo>
                    <a:pt x="1506" y="1"/>
                    <a:pt x="1404" y="69"/>
                    <a:pt x="1412" y="206"/>
                  </a:cubicBezTo>
                  <a:lnTo>
                    <a:pt x="1412" y="459"/>
                  </a:lnTo>
                  <a:cubicBezTo>
                    <a:pt x="1412" y="982"/>
                    <a:pt x="1069" y="1408"/>
                    <a:pt x="643" y="1408"/>
                  </a:cubicBezTo>
                  <a:lnTo>
                    <a:pt x="242" y="1408"/>
                  </a:lnTo>
                  <a:cubicBezTo>
                    <a:pt x="134" y="1408"/>
                    <a:pt x="44" y="1495"/>
                    <a:pt x="48" y="1603"/>
                  </a:cubicBezTo>
                  <a:cubicBezTo>
                    <a:pt x="44" y="1668"/>
                    <a:pt x="76" y="1729"/>
                    <a:pt x="131" y="1765"/>
                  </a:cubicBezTo>
                  <a:cubicBezTo>
                    <a:pt x="1" y="1888"/>
                    <a:pt x="87" y="2108"/>
                    <a:pt x="264" y="2108"/>
                  </a:cubicBezTo>
                  <a:lnTo>
                    <a:pt x="672" y="2108"/>
                  </a:lnTo>
                  <a:cubicBezTo>
                    <a:pt x="1339" y="2108"/>
                    <a:pt x="1877" y="2650"/>
                    <a:pt x="1881" y="3314"/>
                  </a:cubicBezTo>
                  <a:lnTo>
                    <a:pt x="1881" y="7630"/>
                  </a:lnTo>
                  <a:cubicBezTo>
                    <a:pt x="1881" y="7761"/>
                    <a:pt x="1979" y="7827"/>
                    <a:pt x="2077" y="7827"/>
                  </a:cubicBezTo>
                  <a:cubicBezTo>
                    <a:pt x="2176" y="7827"/>
                    <a:pt x="2274" y="7761"/>
                    <a:pt x="2274" y="7630"/>
                  </a:cubicBezTo>
                  <a:lnTo>
                    <a:pt x="2274" y="3314"/>
                  </a:lnTo>
                  <a:cubicBezTo>
                    <a:pt x="2274" y="2548"/>
                    <a:pt x="1733" y="1892"/>
                    <a:pt x="982" y="1740"/>
                  </a:cubicBezTo>
                  <a:cubicBezTo>
                    <a:pt x="1459" y="1574"/>
                    <a:pt x="1805" y="1065"/>
                    <a:pt x="1805" y="459"/>
                  </a:cubicBezTo>
                  <a:lnTo>
                    <a:pt x="1805" y="206"/>
                  </a:lnTo>
                  <a:cubicBezTo>
                    <a:pt x="1812" y="69"/>
                    <a:pt x="1710" y="1"/>
                    <a:pt x="1608" y="1"/>
                  </a:cubicBezTo>
                  <a:close/>
                </a:path>
              </a:pathLst>
            </a:custGeom>
            <a:solidFill>
              <a:srgbClr val="7F6000"/>
            </a:solidFill>
            <a:ln>
              <a:noFill/>
            </a:ln>
          </p:spPr>
          <p:txBody>
            <a:bodyPr anchorCtr="0" anchor="ctr" bIns="232200" lIns="232200" spcFirstLastPara="1" rIns="232200" wrap="square" tIns="232200">
              <a:noAutofit/>
            </a:bodyPr>
            <a:lstStyle/>
            <a:p>
              <a:pPr indent="0" lvl="0" marL="0" rtl="0" algn="l">
                <a:spcBef>
                  <a:spcPts val="0"/>
                </a:spcBef>
                <a:spcAft>
                  <a:spcPts val="0"/>
                </a:spcAft>
                <a:buNone/>
              </a:pPr>
              <a:r>
                <a:t/>
              </a:r>
              <a:endParaRPr sz="2500"/>
            </a:p>
          </p:txBody>
        </p:sp>
        <p:sp>
          <p:nvSpPr>
            <p:cNvPr id="517" name="Google Shape;517;p33"/>
            <p:cNvSpPr/>
            <p:nvPr/>
          </p:nvSpPr>
          <p:spPr>
            <a:xfrm>
              <a:off x="1855025" y="2866350"/>
              <a:ext cx="116850" cy="199825"/>
            </a:xfrm>
            <a:custGeom>
              <a:rect b="b" l="l" r="r" t="t"/>
              <a:pathLst>
                <a:path extrusionOk="0" h="7993" w="4674">
                  <a:moveTo>
                    <a:pt x="2576" y="1"/>
                  </a:moveTo>
                  <a:cubicBezTo>
                    <a:pt x="2298" y="1"/>
                    <a:pt x="2017" y="63"/>
                    <a:pt x="1754" y="192"/>
                  </a:cubicBezTo>
                  <a:cubicBezTo>
                    <a:pt x="1513" y="315"/>
                    <a:pt x="1300" y="485"/>
                    <a:pt x="1126" y="690"/>
                  </a:cubicBezTo>
                  <a:cubicBezTo>
                    <a:pt x="1090" y="734"/>
                    <a:pt x="1058" y="784"/>
                    <a:pt x="1025" y="827"/>
                  </a:cubicBezTo>
                  <a:cubicBezTo>
                    <a:pt x="347" y="1849"/>
                    <a:pt x="0" y="2913"/>
                    <a:pt x="0" y="3996"/>
                  </a:cubicBezTo>
                  <a:cubicBezTo>
                    <a:pt x="0" y="5079"/>
                    <a:pt x="351" y="6143"/>
                    <a:pt x="1025" y="7164"/>
                  </a:cubicBezTo>
                  <a:cubicBezTo>
                    <a:pt x="1384" y="7702"/>
                    <a:pt x="1975" y="7993"/>
                    <a:pt x="2577" y="7993"/>
                  </a:cubicBezTo>
                  <a:cubicBezTo>
                    <a:pt x="2925" y="7993"/>
                    <a:pt x="3278" y="7895"/>
                    <a:pt x="3591" y="7691"/>
                  </a:cubicBezTo>
                  <a:cubicBezTo>
                    <a:pt x="4457" y="7125"/>
                    <a:pt x="4674" y="5941"/>
                    <a:pt x="4107" y="5079"/>
                  </a:cubicBezTo>
                  <a:lnTo>
                    <a:pt x="4089" y="5057"/>
                  </a:lnTo>
                  <a:cubicBezTo>
                    <a:pt x="3974" y="4869"/>
                    <a:pt x="3974" y="4631"/>
                    <a:pt x="4089" y="4443"/>
                  </a:cubicBezTo>
                  <a:cubicBezTo>
                    <a:pt x="4255" y="4169"/>
                    <a:pt x="4255" y="3823"/>
                    <a:pt x="4089" y="3552"/>
                  </a:cubicBezTo>
                  <a:cubicBezTo>
                    <a:pt x="3974" y="3364"/>
                    <a:pt x="3970" y="3130"/>
                    <a:pt x="4089" y="2942"/>
                  </a:cubicBezTo>
                  <a:cubicBezTo>
                    <a:pt x="4100" y="2924"/>
                    <a:pt x="4111" y="2906"/>
                    <a:pt x="4122" y="2892"/>
                  </a:cubicBezTo>
                  <a:cubicBezTo>
                    <a:pt x="4587" y="2191"/>
                    <a:pt x="4526" y="1264"/>
                    <a:pt x="3970" y="633"/>
                  </a:cubicBezTo>
                  <a:cubicBezTo>
                    <a:pt x="3610" y="221"/>
                    <a:pt x="3098" y="1"/>
                    <a:pt x="2576" y="1"/>
                  </a:cubicBezTo>
                  <a:close/>
                </a:path>
              </a:pathLst>
            </a:custGeom>
            <a:solidFill>
              <a:srgbClr val="D1A227"/>
            </a:solidFill>
            <a:ln>
              <a:noFill/>
            </a:ln>
          </p:spPr>
          <p:txBody>
            <a:bodyPr anchorCtr="0" anchor="ctr" bIns="232200" lIns="232200" spcFirstLastPara="1" rIns="232200" wrap="square" tIns="232200">
              <a:noAutofit/>
            </a:bodyPr>
            <a:lstStyle/>
            <a:p>
              <a:pPr indent="0" lvl="0" marL="0" rtl="0" algn="l">
                <a:spcBef>
                  <a:spcPts val="0"/>
                </a:spcBef>
                <a:spcAft>
                  <a:spcPts val="0"/>
                </a:spcAft>
                <a:buNone/>
              </a:pPr>
              <a:r>
                <a:t/>
              </a:r>
              <a:endParaRPr sz="2500"/>
            </a:p>
          </p:txBody>
        </p:sp>
        <p:sp>
          <p:nvSpPr>
            <p:cNvPr id="518" name="Google Shape;518;p33"/>
            <p:cNvSpPr/>
            <p:nvPr/>
          </p:nvSpPr>
          <p:spPr>
            <a:xfrm>
              <a:off x="1855125" y="2866350"/>
              <a:ext cx="74450" cy="199875"/>
            </a:xfrm>
            <a:custGeom>
              <a:rect b="b" l="l" r="r" t="t"/>
              <a:pathLst>
                <a:path extrusionOk="0" h="7995" w="2978">
                  <a:moveTo>
                    <a:pt x="2573" y="1"/>
                  </a:moveTo>
                  <a:cubicBezTo>
                    <a:pt x="2289" y="1"/>
                    <a:pt x="2007" y="65"/>
                    <a:pt x="1750" y="192"/>
                  </a:cubicBezTo>
                  <a:cubicBezTo>
                    <a:pt x="1509" y="315"/>
                    <a:pt x="1296" y="485"/>
                    <a:pt x="1126" y="694"/>
                  </a:cubicBezTo>
                  <a:cubicBezTo>
                    <a:pt x="1090" y="737"/>
                    <a:pt x="1057" y="784"/>
                    <a:pt x="1025" y="831"/>
                  </a:cubicBezTo>
                  <a:cubicBezTo>
                    <a:pt x="347" y="1852"/>
                    <a:pt x="0" y="2917"/>
                    <a:pt x="0" y="3999"/>
                  </a:cubicBezTo>
                  <a:cubicBezTo>
                    <a:pt x="0" y="5079"/>
                    <a:pt x="343" y="6147"/>
                    <a:pt x="1025" y="7164"/>
                  </a:cubicBezTo>
                  <a:cubicBezTo>
                    <a:pt x="1368" y="7684"/>
                    <a:pt x="1952" y="7994"/>
                    <a:pt x="2573" y="7994"/>
                  </a:cubicBezTo>
                  <a:cubicBezTo>
                    <a:pt x="2710" y="7994"/>
                    <a:pt x="2844" y="7980"/>
                    <a:pt x="2977" y="7951"/>
                  </a:cubicBezTo>
                  <a:cubicBezTo>
                    <a:pt x="2508" y="7846"/>
                    <a:pt x="2097" y="7565"/>
                    <a:pt x="1833" y="7164"/>
                  </a:cubicBezTo>
                  <a:cubicBezTo>
                    <a:pt x="1155" y="6143"/>
                    <a:pt x="808" y="5079"/>
                    <a:pt x="808" y="3999"/>
                  </a:cubicBezTo>
                  <a:cubicBezTo>
                    <a:pt x="808" y="2917"/>
                    <a:pt x="1151" y="1849"/>
                    <a:pt x="1833" y="831"/>
                  </a:cubicBezTo>
                  <a:cubicBezTo>
                    <a:pt x="1866" y="784"/>
                    <a:pt x="1898" y="737"/>
                    <a:pt x="1934" y="694"/>
                  </a:cubicBezTo>
                  <a:lnTo>
                    <a:pt x="2559" y="192"/>
                  </a:lnTo>
                  <a:cubicBezTo>
                    <a:pt x="2692" y="127"/>
                    <a:pt x="2833" y="77"/>
                    <a:pt x="2977" y="44"/>
                  </a:cubicBezTo>
                  <a:cubicBezTo>
                    <a:pt x="2844" y="15"/>
                    <a:pt x="2708" y="1"/>
                    <a:pt x="2573" y="1"/>
                  </a:cubicBezTo>
                  <a:close/>
                </a:path>
              </a:pathLst>
            </a:custGeom>
            <a:solidFill>
              <a:srgbClr val="BF9000"/>
            </a:solidFill>
            <a:ln>
              <a:noFill/>
            </a:ln>
          </p:spPr>
          <p:txBody>
            <a:bodyPr anchorCtr="0" anchor="ctr" bIns="232200" lIns="232200" spcFirstLastPara="1" rIns="232200" wrap="square" tIns="232200">
              <a:noAutofit/>
            </a:bodyPr>
            <a:lstStyle/>
            <a:p>
              <a:pPr indent="0" lvl="0" marL="0" rtl="0" algn="l">
                <a:spcBef>
                  <a:spcPts val="0"/>
                </a:spcBef>
                <a:spcAft>
                  <a:spcPts val="0"/>
                </a:spcAft>
                <a:buNone/>
              </a:pPr>
              <a:r>
                <a:t/>
              </a:r>
              <a:endParaRPr sz="2500"/>
            </a:p>
          </p:txBody>
        </p:sp>
        <p:sp>
          <p:nvSpPr>
            <p:cNvPr id="519" name="Google Shape;519;p33"/>
            <p:cNvSpPr/>
            <p:nvPr/>
          </p:nvSpPr>
          <p:spPr>
            <a:xfrm>
              <a:off x="2024100" y="2921500"/>
              <a:ext cx="56850" cy="195225"/>
            </a:xfrm>
            <a:custGeom>
              <a:rect b="b" l="l" r="r" t="t"/>
              <a:pathLst>
                <a:path extrusionOk="0" h="7809" w="2274">
                  <a:moveTo>
                    <a:pt x="668" y="1"/>
                  </a:moveTo>
                  <a:cubicBezTo>
                    <a:pt x="569" y="1"/>
                    <a:pt x="469" y="67"/>
                    <a:pt x="469" y="198"/>
                  </a:cubicBezTo>
                  <a:lnTo>
                    <a:pt x="469" y="451"/>
                  </a:lnTo>
                  <a:cubicBezTo>
                    <a:pt x="469" y="1057"/>
                    <a:pt x="816" y="1566"/>
                    <a:pt x="1292" y="1732"/>
                  </a:cubicBezTo>
                  <a:cubicBezTo>
                    <a:pt x="542" y="1884"/>
                    <a:pt x="4" y="2540"/>
                    <a:pt x="0" y="3306"/>
                  </a:cubicBezTo>
                  <a:lnTo>
                    <a:pt x="0" y="7622"/>
                  </a:lnTo>
                  <a:cubicBezTo>
                    <a:pt x="8" y="7746"/>
                    <a:pt x="103" y="7808"/>
                    <a:pt x="199" y="7808"/>
                  </a:cubicBezTo>
                  <a:cubicBezTo>
                    <a:pt x="294" y="7808"/>
                    <a:pt x="390" y="7746"/>
                    <a:pt x="397" y="7622"/>
                  </a:cubicBezTo>
                  <a:lnTo>
                    <a:pt x="397" y="3306"/>
                  </a:lnTo>
                  <a:cubicBezTo>
                    <a:pt x="397" y="2642"/>
                    <a:pt x="939" y="2100"/>
                    <a:pt x="1603" y="2100"/>
                  </a:cubicBezTo>
                  <a:lnTo>
                    <a:pt x="2010" y="2100"/>
                  </a:lnTo>
                  <a:cubicBezTo>
                    <a:pt x="2187" y="2100"/>
                    <a:pt x="2274" y="1880"/>
                    <a:pt x="2144" y="1757"/>
                  </a:cubicBezTo>
                  <a:cubicBezTo>
                    <a:pt x="2198" y="1721"/>
                    <a:pt x="2231" y="1660"/>
                    <a:pt x="2231" y="1595"/>
                  </a:cubicBezTo>
                  <a:cubicBezTo>
                    <a:pt x="2231" y="1487"/>
                    <a:pt x="2140" y="1400"/>
                    <a:pt x="2032" y="1400"/>
                  </a:cubicBezTo>
                  <a:lnTo>
                    <a:pt x="1631" y="1400"/>
                  </a:lnTo>
                  <a:cubicBezTo>
                    <a:pt x="1209" y="1400"/>
                    <a:pt x="866" y="974"/>
                    <a:pt x="866" y="451"/>
                  </a:cubicBezTo>
                  <a:lnTo>
                    <a:pt x="866" y="198"/>
                  </a:lnTo>
                  <a:cubicBezTo>
                    <a:pt x="866" y="67"/>
                    <a:pt x="767" y="1"/>
                    <a:pt x="668" y="1"/>
                  </a:cubicBezTo>
                  <a:close/>
                </a:path>
              </a:pathLst>
            </a:custGeom>
            <a:solidFill>
              <a:srgbClr val="7F6000"/>
            </a:solidFill>
            <a:ln>
              <a:noFill/>
            </a:ln>
          </p:spPr>
          <p:txBody>
            <a:bodyPr anchorCtr="0" anchor="ctr" bIns="232200" lIns="232200" spcFirstLastPara="1" rIns="232200" wrap="square" tIns="232200">
              <a:noAutofit/>
            </a:bodyPr>
            <a:lstStyle/>
            <a:p>
              <a:pPr indent="0" lvl="0" marL="0" rtl="0" algn="l">
                <a:spcBef>
                  <a:spcPts val="0"/>
                </a:spcBef>
                <a:spcAft>
                  <a:spcPts val="0"/>
                </a:spcAft>
                <a:buNone/>
              </a:pPr>
              <a:r>
                <a:t/>
              </a:r>
              <a:endParaRPr sz="2500"/>
            </a:p>
          </p:txBody>
        </p:sp>
        <p:sp>
          <p:nvSpPr>
            <p:cNvPr id="520" name="Google Shape;520;p33"/>
            <p:cNvSpPr/>
            <p:nvPr/>
          </p:nvSpPr>
          <p:spPr>
            <a:xfrm>
              <a:off x="2062700" y="2866450"/>
              <a:ext cx="116875" cy="199825"/>
            </a:xfrm>
            <a:custGeom>
              <a:rect b="b" l="l" r="r" t="t"/>
              <a:pathLst>
                <a:path extrusionOk="0" h="7993" w="4675">
                  <a:moveTo>
                    <a:pt x="2099" y="0"/>
                  </a:moveTo>
                  <a:cubicBezTo>
                    <a:pt x="1577" y="0"/>
                    <a:pt x="1064" y="220"/>
                    <a:pt x="701" y="632"/>
                  </a:cubicBezTo>
                  <a:cubicBezTo>
                    <a:pt x="149" y="1264"/>
                    <a:pt x="87" y="2191"/>
                    <a:pt x="553" y="2891"/>
                  </a:cubicBezTo>
                  <a:cubicBezTo>
                    <a:pt x="564" y="2909"/>
                    <a:pt x="575" y="2924"/>
                    <a:pt x="585" y="2942"/>
                  </a:cubicBezTo>
                  <a:cubicBezTo>
                    <a:pt x="705" y="3126"/>
                    <a:pt x="701" y="3364"/>
                    <a:pt x="582" y="3548"/>
                  </a:cubicBezTo>
                  <a:cubicBezTo>
                    <a:pt x="419" y="3822"/>
                    <a:pt x="419" y="4165"/>
                    <a:pt x="582" y="4439"/>
                  </a:cubicBezTo>
                  <a:cubicBezTo>
                    <a:pt x="701" y="4627"/>
                    <a:pt x="701" y="4869"/>
                    <a:pt x="582" y="5053"/>
                  </a:cubicBezTo>
                  <a:lnTo>
                    <a:pt x="567" y="5078"/>
                  </a:lnTo>
                  <a:cubicBezTo>
                    <a:pt x="1" y="5944"/>
                    <a:pt x="217" y="7124"/>
                    <a:pt x="1083" y="7691"/>
                  </a:cubicBezTo>
                  <a:cubicBezTo>
                    <a:pt x="1397" y="7895"/>
                    <a:pt x="1749" y="7992"/>
                    <a:pt x="2098" y="7992"/>
                  </a:cubicBezTo>
                  <a:cubicBezTo>
                    <a:pt x="2700" y="7992"/>
                    <a:pt x="3290" y="7701"/>
                    <a:pt x="3649" y="7164"/>
                  </a:cubicBezTo>
                  <a:cubicBezTo>
                    <a:pt x="4328" y="6143"/>
                    <a:pt x="4674" y="5075"/>
                    <a:pt x="4674" y="3995"/>
                  </a:cubicBezTo>
                  <a:cubicBezTo>
                    <a:pt x="4674" y="2913"/>
                    <a:pt x="4324" y="1848"/>
                    <a:pt x="3649" y="827"/>
                  </a:cubicBezTo>
                  <a:cubicBezTo>
                    <a:pt x="3617" y="780"/>
                    <a:pt x="3581" y="733"/>
                    <a:pt x="3548" y="690"/>
                  </a:cubicBezTo>
                  <a:cubicBezTo>
                    <a:pt x="3380" y="450"/>
                    <a:pt x="2930" y="192"/>
                    <a:pt x="2921" y="192"/>
                  </a:cubicBezTo>
                  <a:cubicBezTo>
                    <a:pt x="2920" y="192"/>
                    <a:pt x="2920" y="192"/>
                    <a:pt x="2920" y="192"/>
                  </a:cubicBezTo>
                  <a:cubicBezTo>
                    <a:pt x="2658" y="63"/>
                    <a:pt x="2377" y="0"/>
                    <a:pt x="2099" y="0"/>
                  </a:cubicBezTo>
                  <a:close/>
                </a:path>
              </a:pathLst>
            </a:custGeom>
            <a:solidFill>
              <a:srgbClr val="D1A227"/>
            </a:solidFill>
            <a:ln>
              <a:noFill/>
            </a:ln>
          </p:spPr>
          <p:txBody>
            <a:bodyPr anchorCtr="0" anchor="ctr" bIns="232200" lIns="232200" spcFirstLastPara="1" rIns="232200" wrap="square" tIns="232200">
              <a:noAutofit/>
            </a:bodyPr>
            <a:lstStyle/>
            <a:p>
              <a:pPr indent="0" lvl="0" marL="0" rtl="0" algn="l">
                <a:spcBef>
                  <a:spcPts val="0"/>
                </a:spcBef>
                <a:spcAft>
                  <a:spcPts val="0"/>
                </a:spcAft>
                <a:buNone/>
              </a:pPr>
              <a:r>
                <a:t/>
              </a:r>
              <a:endParaRPr sz="2500"/>
            </a:p>
          </p:txBody>
        </p:sp>
        <p:sp>
          <p:nvSpPr>
            <p:cNvPr id="521" name="Google Shape;521;p33"/>
            <p:cNvSpPr/>
            <p:nvPr/>
          </p:nvSpPr>
          <p:spPr>
            <a:xfrm>
              <a:off x="2103675" y="2866400"/>
              <a:ext cx="75900" cy="199825"/>
            </a:xfrm>
            <a:custGeom>
              <a:rect b="b" l="l" r="r" t="t"/>
              <a:pathLst>
                <a:path extrusionOk="0" h="7993" w="3036">
                  <a:moveTo>
                    <a:pt x="468" y="1"/>
                  </a:moveTo>
                  <a:cubicBezTo>
                    <a:pt x="312" y="1"/>
                    <a:pt x="155" y="20"/>
                    <a:pt x="0" y="60"/>
                  </a:cubicBezTo>
                  <a:cubicBezTo>
                    <a:pt x="127" y="93"/>
                    <a:pt x="246" y="136"/>
                    <a:pt x="361" y="190"/>
                  </a:cubicBezTo>
                  <a:lnTo>
                    <a:pt x="985" y="692"/>
                  </a:lnTo>
                  <a:cubicBezTo>
                    <a:pt x="1022" y="735"/>
                    <a:pt x="1054" y="782"/>
                    <a:pt x="1086" y="829"/>
                  </a:cubicBezTo>
                  <a:cubicBezTo>
                    <a:pt x="1761" y="1850"/>
                    <a:pt x="2111" y="2915"/>
                    <a:pt x="2111" y="3997"/>
                  </a:cubicBezTo>
                  <a:cubicBezTo>
                    <a:pt x="2111" y="5077"/>
                    <a:pt x="1769" y="6145"/>
                    <a:pt x="1086" y="7166"/>
                  </a:cubicBezTo>
                  <a:cubicBezTo>
                    <a:pt x="830" y="7545"/>
                    <a:pt x="444" y="7819"/>
                    <a:pt x="0" y="7935"/>
                  </a:cubicBezTo>
                  <a:cubicBezTo>
                    <a:pt x="152" y="7974"/>
                    <a:pt x="307" y="7992"/>
                    <a:pt x="462" y="7992"/>
                  </a:cubicBezTo>
                  <a:cubicBezTo>
                    <a:pt x="466" y="7992"/>
                    <a:pt x="469" y="7992"/>
                    <a:pt x="473" y="7992"/>
                  </a:cubicBezTo>
                  <a:cubicBezTo>
                    <a:pt x="1093" y="7992"/>
                    <a:pt x="1669" y="7683"/>
                    <a:pt x="2010" y="7162"/>
                  </a:cubicBezTo>
                  <a:cubicBezTo>
                    <a:pt x="2689" y="6141"/>
                    <a:pt x="3035" y="5077"/>
                    <a:pt x="3035" y="3997"/>
                  </a:cubicBezTo>
                  <a:cubicBezTo>
                    <a:pt x="3035" y="2915"/>
                    <a:pt x="2689" y="1847"/>
                    <a:pt x="2010" y="829"/>
                  </a:cubicBezTo>
                  <a:cubicBezTo>
                    <a:pt x="1978" y="786"/>
                    <a:pt x="1945" y="735"/>
                    <a:pt x="1913" y="692"/>
                  </a:cubicBezTo>
                  <a:cubicBezTo>
                    <a:pt x="1736" y="490"/>
                    <a:pt x="1523" y="320"/>
                    <a:pt x="1289" y="190"/>
                  </a:cubicBezTo>
                  <a:cubicBezTo>
                    <a:pt x="1031" y="65"/>
                    <a:pt x="751" y="1"/>
                    <a:pt x="468" y="1"/>
                  </a:cubicBezTo>
                  <a:close/>
                </a:path>
              </a:pathLst>
            </a:custGeom>
            <a:solidFill>
              <a:srgbClr val="BF9000"/>
            </a:solidFill>
            <a:ln>
              <a:noFill/>
            </a:ln>
          </p:spPr>
          <p:txBody>
            <a:bodyPr anchorCtr="0" anchor="ctr" bIns="232200" lIns="232200" spcFirstLastPara="1" rIns="232200" wrap="square" tIns="232200">
              <a:noAutofit/>
            </a:bodyPr>
            <a:lstStyle/>
            <a:p>
              <a:pPr indent="0" lvl="0" marL="0" rtl="0" algn="l">
                <a:spcBef>
                  <a:spcPts val="0"/>
                </a:spcBef>
                <a:spcAft>
                  <a:spcPts val="0"/>
                </a:spcAft>
                <a:buNone/>
              </a:pPr>
              <a:r>
                <a:t/>
              </a:r>
              <a:endParaRPr sz="2500"/>
            </a:p>
          </p:txBody>
        </p:sp>
      </p:grpSp>
      <p:sp>
        <p:nvSpPr>
          <p:cNvPr id="522" name="Google Shape;522;p33"/>
          <p:cNvSpPr/>
          <p:nvPr/>
        </p:nvSpPr>
        <p:spPr>
          <a:xfrm>
            <a:off x="2595954" y="6613998"/>
            <a:ext cx="1495500" cy="1489800"/>
          </a:xfrm>
          <a:prstGeom prst="ellipse">
            <a:avLst/>
          </a:prstGeom>
          <a:noFill/>
          <a:ln cap="flat" cmpd="sng" w="9525">
            <a:solidFill>
              <a:srgbClr val="D1A227"/>
            </a:solidFill>
            <a:prstDash val="dash"/>
            <a:round/>
            <a:headEnd len="sm" w="sm" type="none"/>
            <a:tailEnd len="sm" w="sm" type="none"/>
          </a:ln>
        </p:spPr>
        <p:txBody>
          <a:bodyPr anchorCtr="0" anchor="ctr" bIns="232200" lIns="232200" spcFirstLastPara="1" rIns="232200" wrap="square" tIns="232200">
            <a:noAutofit/>
          </a:bodyPr>
          <a:lstStyle/>
          <a:p>
            <a:pPr indent="0" lvl="0" marL="0" rtl="0" algn="l">
              <a:spcBef>
                <a:spcPts val="0"/>
              </a:spcBef>
              <a:spcAft>
                <a:spcPts val="0"/>
              </a:spcAft>
              <a:buNone/>
            </a:pPr>
            <a:r>
              <a:t/>
            </a:r>
            <a:endParaRPr sz="7600">
              <a:latin typeface="Times New Roman"/>
              <a:ea typeface="Times New Roman"/>
              <a:cs typeface="Times New Roman"/>
              <a:sym typeface="Times New Roman"/>
            </a:endParaRPr>
          </a:p>
        </p:txBody>
      </p:sp>
      <p:sp>
        <p:nvSpPr>
          <p:cNvPr id="523" name="Google Shape;523;p33"/>
          <p:cNvSpPr/>
          <p:nvPr/>
        </p:nvSpPr>
        <p:spPr>
          <a:xfrm rot="5400000">
            <a:off x="9584790" y="6743750"/>
            <a:ext cx="1254300" cy="1230300"/>
          </a:xfrm>
          <a:prstGeom prst="ellipse">
            <a:avLst/>
          </a:prstGeom>
          <a:solidFill>
            <a:srgbClr val="FFDF74"/>
          </a:solidFill>
          <a:ln>
            <a:noFill/>
          </a:ln>
        </p:spPr>
        <p:txBody>
          <a:bodyPr anchorCtr="0" anchor="ctr" bIns="232200" lIns="232200" spcFirstLastPara="1" rIns="232200" wrap="square" tIns="232200">
            <a:noAutofit/>
          </a:bodyPr>
          <a:lstStyle/>
          <a:p>
            <a:pPr indent="0" lvl="0" marL="0" rtl="0" algn="l">
              <a:spcBef>
                <a:spcPts val="0"/>
              </a:spcBef>
              <a:spcAft>
                <a:spcPts val="0"/>
              </a:spcAft>
              <a:buNone/>
            </a:pPr>
            <a:r>
              <a:t/>
            </a:r>
            <a:endParaRPr sz="7600">
              <a:latin typeface="Times New Roman"/>
              <a:ea typeface="Times New Roman"/>
              <a:cs typeface="Times New Roman"/>
              <a:sym typeface="Times New Roman"/>
            </a:endParaRPr>
          </a:p>
        </p:txBody>
      </p:sp>
      <p:grpSp>
        <p:nvGrpSpPr>
          <p:cNvPr id="524" name="Google Shape;524;p33"/>
          <p:cNvGrpSpPr/>
          <p:nvPr/>
        </p:nvGrpSpPr>
        <p:grpSpPr>
          <a:xfrm>
            <a:off x="9823097" y="6973486"/>
            <a:ext cx="777683" cy="772023"/>
            <a:chOff x="1935500" y="2208050"/>
            <a:chExt cx="332400" cy="324625"/>
          </a:xfrm>
        </p:grpSpPr>
        <p:sp>
          <p:nvSpPr>
            <p:cNvPr id="525" name="Google Shape;525;p33"/>
            <p:cNvSpPr/>
            <p:nvPr/>
          </p:nvSpPr>
          <p:spPr>
            <a:xfrm>
              <a:off x="1935500" y="2208050"/>
              <a:ext cx="332400" cy="324475"/>
            </a:xfrm>
            <a:custGeom>
              <a:rect b="b" l="l" r="r" t="t"/>
              <a:pathLst>
                <a:path extrusionOk="0" h="12979" w="13296">
                  <a:moveTo>
                    <a:pt x="9644" y="0"/>
                  </a:moveTo>
                  <a:cubicBezTo>
                    <a:pt x="9610" y="0"/>
                    <a:pt x="9576" y="1"/>
                    <a:pt x="9542" y="3"/>
                  </a:cubicBezTo>
                  <a:cubicBezTo>
                    <a:pt x="8506" y="58"/>
                    <a:pt x="7799" y="1082"/>
                    <a:pt x="8120" y="2071"/>
                  </a:cubicBezTo>
                  <a:cubicBezTo>
                    <a:pt x="8225" y="2410"/>
                    <a:pt x="8135" y="2779"/>
                    <a:pt x="7882" y="3031"/>
                  </a:cubicBezTo>
                  <a:lnTo>
                    <a:pt x="3194" y="7719"/>
                  </a:lnTo>
                  <a:cubicBezTo>
                    <a:pt x="3011" y="7902"/>
                    <a:pt x="2767" y="8000"/>
                    <a:pt x="2518" y="8000"/>
                  </a:cubicBezTo>
                  <a:cubicBezTo>
                    <a:pt x="2423" y="8000"/>
                    <a:pt x="2328" y="7986"/>
                    <a:pt x="2234" y="7957"/>
                  </a:cubicBezTo>
                  <a:cubicBezTo>
                    <a:pt x="2075" y="7907"/>
                    <a:pt x="1912" y="7882"/>
                    <a:pt x="1751" y="7882"/>
                  </a:cubicBezTo>
                  <a:cubicBezTo>
                    <a:pt x="1347" y="7882"/>
                    <a:pt x="952" y="8036"/>
                    <a:pt x="650" y="8322"/>
                  </a:cubicBezTo>
                  <a:cubicBezTo>
                    <a:pt x="15" y="8931"/>
                    <a:pt x="0" y="9974"/>
                    <a:pt x="621" y="10602"/>
                  </a:cubicBezTo>
                  <a:cubicBezTo>
                    <a:pt x="923" y="10907"/>
                    <a:pt x="1331" y="11075"/>
                    <a:pt x="1752" y="11075"/>
                  </a:cubicBezTo>
                  <a:cubicBezTo>
                    <a:pt x="1869" y="11075"/>
                    <a:pt x="1987" y="11062"/>
                    <a:pt x="2104" y="11035"/>
                  </a:cubicBezTo>
                  <a:lnTo>
                    <a:pt x="2104" y="11035"/>
                  </a:lnTo>
                  <a:cubicBezTo>
                    <a:pt x="1879" y="12036"/>
                    <a:pt x="2641" y="12979"/>
                    <a:pt x="3655" y="12979"/>
                  </a:cubicBezTo>
                  <a:cubicBezTo>
                    <a:pt x="3679" y="12979"/>
                    <a:pt x="3704" y="12978"/>
                    <a:pt x="3728" y="12977"/>
                  </a:cubicBezTo>
                  <a:cubicBezTo>
                    <a:pt x="4779" y="12934"/>
                    <a:pt x="5497" y="11905"/>
                    <a:pt x="5183" y="10902"/>
                  </a:cubicBezTo>
                  <a:cubicBezTo>
                    <a:pt x="5074" y="10563"/>
                    <a:pt x="5165" y="10195"/>
                    <a:pt x="5417" y="9942"/>
                  </a:cubicBezTo>
                  <a:lnTo>
                    <a:pt x="6428" y="8931"/>
                  </a:lnTo>
                  <a:lnTo>
                    <a:pt x="10105" y="5254"/>
                  </a:lnTo>
                  <a:cubicBezTo>
                    <a:pt x="10288" y="5071"/>
                    <a:pt x="10532" y="4973"/>
                    <a:pt x="10782" y="4973"/>
                  </a:cubicBezTo>
                  <a:cubicBezTo>
                    <a:pt x="10876" y="4973"/>
                    <a:pt x="10972" y="4987"/>
                    <a:pt x="11065" y="5016"/>
                  </a:cubicBezTo>
                  <a:cubicBezTo>
                    <a:pt x="11225" y="5067"/>
                    <a:pt x="11388" y="5092"/>
                    <a:pt x="11549" y="5092"/>
                  </a:cubicBezTo>
                  <a:cubicBezTo>
                    <a:pt x="12093" y="5092"/>
                    <a:pt x="12615" y="4811"/>
                    <a:pt x="12913" y="4327"/>
                  </a:cubicBezTo>
                  <a:cubicBezTo>
                    <a:pt x="13295" y="3699"/>
                    <a:pt x="13198" y="2890"/>
                    <a:pt x="12678" y="2371"/>
                  </a:cubicBezTo>
                  <a:cubicBezTo>
                    <a:pt x="12376" y="2066"/>
                    <a:pt x="11968" y="1898"/>
                    <a:pt x="11549" y="1898"/>
                  </a:cubicBezTo>
                  <a:cubicBezTo>
                    <a:pt x="11432" y="1898"/>
                    <a:pt x="11315" y="1911"/>
                    <a:pt x="11199" y="1938"/>
                  </a:cubicBezTo>
                  <a:cubicBezTo>
                    <a:pt x="11318" y="1404"/>
                    <a:pt x="11152" y="844"/>
                    <a:pt x="10765" y="458"/>
                  </a:cubicBezTo>
                  <a:cubicBezTo>
                    <a:pt x="10614" y="307"/>
                    <a:pt x="10433" y="187"/>
                    <a:pt x="10235" y="112"/>
                  </a:cubicBezTo>
                  <a:cubicBezTo>
                    <a:pt x="10046" y="37"/>
                    <a:pt x="9847" y="0"/>
                    <a:pt x="9644" y="0"/>
                  </a:cubicBezTo>
                  <a:close/>
                </a:path>
              </a:pathLst>
            </a:custGeom>
            <a:solidFill>
              <a:srgbClr val="D1A227"/>
            </a:solidFill>
            <a:ln>
              <a:noFill/>
            </a:ln>
          </p:spPr>
          <p:txBody>
            <a:bodyPr anchorCtr="0" anchor="ctr" bIns="232200" lIns="232200" spcFirstLastPara="1" rIns="232200" wrap="square" tIns="232200">
              <a:noAutofit/>
            </a:bodyPr>
            <a:lstStyle/>
            <a:p>
              <a:pPr indent="0" lvl="0" marL="0" rtl="0" algn="l">
                <a:spcBef>
                  <a:spcPts val="0"/>
                </a:spcBef>
                <a:spcAft>
                  <a:spcPts val="0"/>
                </a:spcAft>
                <a:buNone/>
              </a:pPr>
              <a:r>
                <a:t/>
              </a:r>
              <a:endParaRPr/>
            </a:p>
          </p:txBody>
        </p:sp>
        <p:sp>
          <p:nvSpPr>
            <p:cNvPr id="526" name="Google Shape;526;p33"/>
            <p:cNvSpPr/>
            <p:nvPr/>
          </p:nvSpPr>
          <p:spPr>
            <a:xfrm>
              <a:off x="1990000" y="2258550"/>
              <a:ext cx="277800" cy="274125"/>
            </a:xfrm>
            <a:custGeom>
              <a:rect b="b" l="l" r="r" t="t"/>
              <a:pathLst>
                <a:path extrusionOk="0" h="10965" w="11112">
                  <a:moveTo>
                    <a:pt x="9971" y="1"/>
                  </a:moveTo>
                  <a:lnTo>
                    <a:pt x="9971" y="1"/>
                  </a:lnTo>
                  <a:cubicBezTo>
                    <a:pt x="10217" y="611"/>
                    <a:pt x="10072" y="1307"/>
                    <a:pt x="9603" y="1765"/>
                  </a:cubicBezTo>
                  <a:cubicBezTo>
                    <a:pt x="9302" y="2051"/>
                    <a:pt x="8904" y="2205"/>
                    <a:pt x="8501" y="2205"/>
                  </a:cubicBezTo>
                  <a:cubicBezTo>
                    <a:pt x="8339" y="2205"/>
                    <a:pt x="8177" y="2180"/>
                    <a:pt x="8019" y="2130"/>
                  </a:cubicBezTo>
                  <a:cubicBezTo>
                    <a:pt x="7927" y="2101"/>
                    <a:pt x="7832" y="2088"/>
                    <a:pt x="7738" y="2088"/>
                  </a:cubicBezTo>
                  <a:cubicBezTo>
                    <a:pt x="7487" y="2088"/>
                    <a:pt x="7240" y="2187"/>
                    <a:pt x="7059" y="2368"/>
                  </a:cubicBezTo>
                  <a:lnTo>
                    <a:pt x="4089" y="5338"/>
                  </a:lnTo>
                  <a:lnTo>
                    <a:pt x="3382" y="6049"/>
                  </a:lnTo>
                  <a:lnTo>
                    <a:pt x="2371" y="7059"/>
                  </a:lnTo>
                  <a:cubicBezTo>
                    <a:pt x="2119" y="7308"/>
                    <a:pt x="2025" y="7680"/>
                    <a:pt x="2133" y="8019"/>
                  </a:cubicBezTo>
                  <a:cubicBezTo>
                    <a:pt x="2306" y="8572"/>
                    <a:pt x="2169" y="9178"/>
                    <a:pt x="1768" y="9600"/>
                  </a:cubicBezTo>
                  <a:cubicBezTo>
                    <a:pt x="1456" y="9920"/>
                    <a:pt x="1036" y="10090"/>
                    <a:pt x="608" y="10090"/>
                  </a:cubicBezTo>
                  <a:cubicBezTo>
                    <a:pt x="403" y="10090"/>
                    <a:pt x="197" y="10051"/>
                    <a:pt x="0" y="9972"/>
                  </a:cubicBezTo>
                  <a:lnTo>
                    <a:pt x="0" y="9972"/>
                  </a:lnTo>
                  <a:cubicBezTo>
                    <a:pt x="80" y="10170"/>
                    <a:pt x="199" y="10347"/>
                    <a:pt x="350" y="10499"/>
                  </a:cubicBezTo>
                  <a:cubicBezTo>
                    <a:pt x="657" y="10805"/>
                    <a:pt x="1064" y="10965"/>
                    <a:pt x="1475" y="10965"/>
                  </a:cubicBezTo>
                  <a:cubicBezTo>
                    <a:pt x="1761" y="10965"/>
                    <a:pt x="2049" y="10888"/>
                    <a:pt x="2306" y="10730"/>
                  </a:cubicBezTo>
                  <a:cubicBezTo>
                    <a:pt x="2934" y="10347"/>
                    <a:pt x="3219" y="9586"/>
                    <a:pt x="2995" y="8885"/>
                  </a:cubicBezTo>
                  <a:cubicBezTo>
                    <a:pt x="2891" y="8546"/>
                    <a:pt x="2981" y="8175"/>
                    <a:pt x="3234" y="7926"/>
                  </a:cubicBezTo>
                  <a:lnTo>
                    <a:pt x="7921" y="3234"/>
                  </a:lnTo>
                  <a:cubicBezTo>
                    <a:pt x="8104" y="3054"/>
                    <a:pt x="8347" y="2955"/>
                    <a:pt x="8596" y="2955"/>
                  </a:cubicBezTo>
                  <a:cubicBezTo>
                    <a:pt x="8691" y="2955"/>
                    <a:pt x="8788" y="2970"/>
                    <a:pt x="8881" y="3000"/>
                  </a:cubicBezTo>
                  <a:cubicBezTo>
                    <a:pt x="9040" y="3049"/>
                    <a:pt x="9203" y="3073"/>
                    <a:pt x="9362" y="3073"/>
                  </a:cubicBezTo>
                  <a:cubicBezTo>
                    <a:pt x="9910" y="3073"/>
                    <a:pt x="10433" y="2793"/>
                    <a:pt x="10729" y="2307"/>
                  </a:cubicBezTo>
                  <a:cubicBezTo>
                    <a:pt x="11112" y="1679"/>
                    <a:pt x="11018" y="870"/>
                    <a:pt x="10498" y="351"/>
                  </a:cubicBezTo>
                  <a:cubicBezTo>
                    <a:pt x="10347" y="199"/>
                    <a:pt x="10170" y="80"/>
                    <a:pt x="9971" y="1"/>
                  </a:cubicBezTo>
                  <a:close/>
                </a:path>
              </a:pathLst>
            </a:custGeom>
            <a:solidFill>
              <a:srgbClr val="BF9000"/>
            </a:solidFill>
            <a:ln>
              <a:noFill/>
            </a:ln>
          </p:spPr>
          <p:txBody>
            <a:bodyPr anchorCtr="0" anchor="ctr" bIns="232200" lIns="232200" spcFirstLastPara="1" rIns="232200" wrap="square" tIns="232200">
              <a:noAutofit/>
            </a:bodyPr>
            <a:lstStyle/>
            <a:p>
              <a:pPr indent="0" lvl="0" marL="0" rtl="0" algn="l">
                <a:spcBef>
                  <a:spcPts val="0"/>
                </a:spcBef>
                <a:spcAft>
                  <a:spcPts val="0"/>
                </a:spcAft>
                <a:buNone/>
              </a:pPr>
              <a:r>
                <a:t/>
              </a:r>
              <a:endParaRPr/>
            </a:p>
          </p:txBody>
        </p:sp>
      </p:grpSp>
      <p:sp>
        <p:nvSpPr>
          <p:cNvPr id="527" name="Google Shape;527;p33"/>
          <p:cNvSpPr/>
          <p:nvPr/>
        </p:nvSpPr>
        <p:spPr>
          <a:xfrm>
            <a:off x="9464184" y="6614030"/>
            <a:ext cx="1495500" cy="1489800"/>
          </a:xfrm>
          <a:prstGeom prst="ellipse">
            <a:avLst/>
          </a:prstGeom>
          <a:noFill/>
          <a:ln cap="flat" cmpd="sng" w="9525">
            <a:solidFill>
              <a:srgbClr val="D1A227"/>
            </a:solidFill>
            <a:prstDash val="dash"/>
            <a:round/>
            <a:headEnd len="sm" w="sm" type="none"/>
            <a:tailEnd len="sm" w="sm" type="none"/>
          </a:ln>
        </p:spPr>
        <p:txBody>
          <a:bodyPr anchorCtr="0" anchor="ctr" bIns="232200" lIns="232200" spcFirstLastPara="1" rIns="232200" wrap="square" tIns="232200">
            <a:noAutofit/>
          </a:bodyPr>
          <a:lstStyle/>
          <a:p>
            <a:pPr indent="0" lvl="0" marL="0" rtl="0" algn="l">
              <a:spcBef>
                <a:spcPts val="0"/>
              </a:spcBef>
              <a:spcAft>
                <a:spcPts val="0"/>
              </a:spcAft>
              <a:buNone/>
            </a:pPr>
            <a:r>
              <a:t/>
            </a:r>
            <a:endParaRPr sz="7600">
              <a:latin typeface="Times New Roman"/>
              <a:ea typeface="Times New Roman"/>
              <a:cs typeface="Times New Roman"/>
              <a:sym typeface="Times New Roman"/>
            </a:endParaRPr>
          </a:p>
        </p:txBody>
      </p:sp>
      <p:cxnSp>
        <p:nvCxnSpPr>
          <p:cNvPr id="528" name="Google Shape;528;p33"/>
          <p:cNvCxnSpPr>
            <a:stCxn id="522" idx="4"/>
          </p:cNvCxnSpPr>
          <p:nvPr/>
        </p:nvCxnSpPr>
        <p:spPr>
          <a:xfrm>
            <a:off x="3343704" y="8103798"/>
            <a:ext cx="20700" cy="711900"/>
          </a:xfrm>
          <a:prstGeom prst="straightConnector1">
            <a:avLst/>
          </a:prstGeom>
          <a:noFill/>
          <a:ln cap="flat" cmpd="sng" w="9525">
            <a:solidFill>
              <a:srgbClr val="D1A227"/>
            </a:solidFill>
            <a:prstDash val="dash"/>
            <a:round/>
            <a:headEnd len="med" w="med" type="none"/>
            <a:tailEnd len="med" w="med" type="oval"/>
          </a:ln>
        </p:spPr>
      </p:cxnSp>
      <p:cxnSp>
        <p:nvCxnSpPr>
          <p:cNvPr id="529" name="Google Shape;529;p33"/>
          <p:cNvCxnSpPr/>
          <p:nvPr/>
        </p:nvCxnSpPr>
        <p:spPr>
          <a:xfrm>
            <a:off x="10211926" y="8103882"/>
            <a:ext cx="22800" cy="720300"/>
          </a:xfrm>
          <a:prstGeom prst="straightConnector1">
            <a:avLst/>
          </a:prstGeom>
          <a:noFill/>
          <a:ln cap="flat" cmpd="sng" w="9525">
            <a:solidFill>
              <a:srgbClr val="D1A227"/>
            </a:solidFill>
            <a:prstDash val="dash"/>
            <a:round/>
            <a:headEnd len="med" w="med" type="none"/>
            <a:tailEnd len="med" w="med" type="oval"/>
          </a:ln>
        </p:spPr>
      </p:cxnSp>
      <p:sp>
        <p:nvSpPr>
          <p:cNvPr id="530" name="Google Shape;530;p33"/>
          <p:cNvSpPr txBox="1"/>
          <p:nvPr/>
        </p:nvSpPr>
        <p:spPr>
          <a:xfrm>
            <a:off x="715935" y="8712842"/>
            <a:ext cx="5476200" cy="2037000"/>
          </a:xfrm>
          <a:prstGeom prst="rect">
            <a:avLst/>
          </a:prstGeom>
          <a:noFill/>
          <a:ln>
            <a:noFill/>
          </a:ln>
        </p:spPr>
        <p:txBody>
          <a:bodyPr anchorCtr="0" anchor="t" bIns="232200" lIns="232200" spcFirstLastPara="1" rIns="232200" wrap="square" tIns="232200">
            <a:noAutofit/>
          </a:bodyPr>
          <a:lstStyle/>
          <a:p>
            <a:pPr indent="-762000" lvl="0" marL="1155700" rtl="0" algn="l">
              <a:spcBef>
                <a:spcPts val="0"/>
              </a:spcBef>
              <a:spcAft>
                <a:spcPts val="0"/>
              </a:spcAft>
              <a:buSzPts val="3000"/>
              <a:buFont typeface="Times New Roman"/>
              <a:buChar char="-"/>
            </a:pPr>
            <a:r>
              <a:rPr lang="en" sz="3000">
                <a:latin typeface="Times New Roman"/>
                <a:ea typeface="Times New Roman"/>
                <a:cs typeface="Times New Roman"/>
                <a:sym typeface="Times New Roman"/>
              </a:rPr>
              <a:t>↓↓ Ca</a:t>
            </a:r>
            <a:r>
              <a:rPr baseline="30000" lang="en" sz="3000">
                <a:latin typeface="Times New Roman"/>
                <a:ea typeface="Times New Roman"/>
                <a:cs typeface="Times New Roman"/>
                <a:sym typeface="Times New Roman"/>
              </a:rPr>
              <a:t>2+ </a:t>
            </a:r>
            <a:r>
              <a:rPr lang="en" sz="3000">
                <a:latin typeface="Times New Roman"/>
                <a:ea typeface="Times New Roman"/>
                <a:cs typeface="Times New Roman"/>
                <a:sym typeface="Times New Roman"/>
              </a:rPr>
              <a:t>reabsorption</a:t>
            </a:r>
            <a:endParaRPr sz="3000">
              <a:latin typeface="Times New Roman"/>
              <a:ea typeface="Times New Roman"/>
              <a:cs typeface="Times New Roman"/>
              <a:sym typeface="Times New Roman"/>
            </a:endParaRPr>
          </a:p>
          <a:p>
            <a:pPr indent="-762000" lvl="0" marL="1155700" rtl="0" algn="l">
              <a:spcBef>
                <a:spcPts val="0"/>
              </a:spcBef>
              <a:spcAft>
                <a:spcPts val="0"/>
              </a:spcAft>
              <a:buSzPts val="3000"/>
              <a:buFont typeface="Times New Roman"/>
              <a:buChar char="-"/>
            </a:pPr>
            <a:r>
              <a:rPr lang="en" sz="3000">
                <a:latin typeface="Times New Roman"/>
                <a:ea typeface="Times New Roman"/>
                <a:cs typeface="Times New Roman"/>
                <a:sym typeface="Times New Roman"/>
              </a:rPr>
              <a:t>↑↑ Ca</a:t>
            </a:r>
            <a:r>
              <a:rPr baseline="30000" lang="en" sz="3000">
                <a:latin typeface="Times New Roman"/>
                <a:ea typeface="Times New Roman"/>
                <a:cs typeface="Times New Roman"/>
                <a:sym typeface="Times New Roman"/>
              </a:rPr>
              <a:t>2+</a:t>
            </a:r>
            <a:r>
              <a:rPr lang="en" sz="3000">
                <a:latin typeface="Times New Roman"/>
                <a:ea typeface="Times New Roman"/>
                <a:cs typeface="Times New Roman"/>
                <a:sym typeface="Times New Roman"/>
              </a:rPr>
              <a:t> excretion (in addition to </a:t>
            </a:r>
            <a:r>
              <a:rPr lang="en" sz="3000">
                <a:highlight>
                  <a:srgbClr val="FFF2CC"/>
                </a:highlight>
                <a:latin typeface="Times New Roman"/>
                <a:ea typeface="Times New Roman"/>
                <a:cs typeface="Times New Roman"/>
                <a:sym typeface="Times New Roman"/>
              </a:rPr>
              <a:t>phosphate</a:t>
            </a:r>
            <a:r>
              <a:rPr lang="en" sz="3000">
                <a:latin typeface="Times New Roman"/>
                <a:ea typeface="Times New Roman"/>
                <a:cs typeface="Times New Roman"/>
                <a:sym typeface="Times New Roman"/>
              </a:rPr>
              <a:t>)</a:t>
            </a:r>
            <a:endParaRPr sz="3000">
              <a:latin typeface="Times New Roman"/>
              <a:ea typeface="Times New Roman"/>
              <a:cs typeface="Times New Roman"/>
              <a:sym typeface="Times New Roman"/>
            </a:endParaRPr>
          </a:p>
          <a:p>
            <a:pPr indent="-762000" lvl="0" marL="1155700" rtl="0" algn="l">
              <a:spcBef>
                <a:spcPts val="0"/>
              </a:spcBef>
              <a:spcAft>
                <a:spcPts val="0"/>
              </a:spcAft>
              <a:buSzPts val="3000"/>
              <a:buFont typeface="Times New Roman"/>
              <a:buChar char="-"/>
            </a:pPr>
            <a:r>
              <a:rPr lang="en" sz="3000">
                <a:latin typeface="Times New Roman"/>
                <a:ea typeface="Times New Roman"/>
                <a:cs typeface="Times New Roman"/>
                <a:sym typeface="Times New Roman"/>
              </a:rPr>
              <a:t>Has weak effect on kidney and intestine.</a:t>
            </a:r>
            <a:endParaRPr sz="3000">
              <a:latin typeface="Times New Roman"/>
              <a:ea typeface="Times New Roman"/>
              <a:cs typeface="Times New Roman"/>
              <a:sym typeface="Times New Roman"/>
            </a:endParaRPr>
          </a:p>
        </p:txBody>
      </p:sp>
      <p:sp>
        <p:nvSpPr>
          <p:cNvPr id="531" name="Google Shape;531;p33"/>
          <p:cNvSpPr txBox="1"/>
          <p:nvPr/>
        </p:nvSpPr>
        <p:spPr>
          <a:xfrm>
            <a:off x="7101638" y="8712842"/>
            <a:ext cx="6932700" cy="2037000"/>
          </a:xfrm>
          <a:prstGeom prst="rect">
            <a:avLst/>
          </a:prstGeom>
          <a:noFill/>
          <a:ln>
            <a:noFill/>
          </a:ln>
        </p:spPr>
        <p:txBody>
          <a:bodyPr anchorCtr="0" anchor="t" bIns="232200" lIns="232200" spcFirstLastPara="1" rIns="232200" wrap="square" tIns="232200">
            <a:noAutofit/>
          </a:bodyPr>
          <a:lstStyle/>
          <a:p>
            <a:pPr indent="-762000" lvl="0" marL="1155700" rtl="0" algn="l">
              <a:spcBef>
                <a:spcPts val="0"/>
              </a:spcBef>
              <a:spcAft>
                <a:spcPts val="0"/>
              </a:spcAft>
              <a:buSzPts val="3000"/>
              <a:buFont typeface="Times New Roman"/>
              <a:buChar char="-"/>
            </a:pPr>
            <a:r>
              <a:rPr lang="en" sz="3000">
                <a:latin typeface="Times New Roman"/>
                <a:ea typeface="Times New Roman"/>
                <a:cs typeface="Times New Roman"/>
                <a:sym typeface="Times New Roman"/>
              </a:rPr>
              <a:t>↑ </a:t>
            </a:r>
            <a:r>
              <a:rPr lang="en" sz="3000">
                <a:solidFill>
                  <a:schemeClr val="dk1"/>
                </a:solidFill>
                <a:latin typeface="Times New Roman"/>
                <a:ea typeface="Times New Roman"/>
                <a:cs typeface="Times New Roman"/>
                <a:sym typeface="Times New Roman"/>
              </a:rPr>
              <a:t>Ca</a:t>
            </a:r>
            <a:r>
              <a:rPr baseline="30000" lang="en" sz="3000">
                <a:solidFill>
                  <a:schemeClr val="dk1"/>
                </a:solidFill>
                <a:latin typeface="Times New Roman"/>
                <a:ea typeface="Times New Roman"/>
                <a:cs typeface="Times New Roman"/>
                <a:sym typeface="Times New Roman"/>
              </a:rPr>
              <a:t>2+</a:t>
            </a:r>
            <a:r>
              <a:rPr lang="en" sz="3000">
                <a:latin typeface="Times New Roman"/>
                <a:ea typeface="Times New Roman"/>
                <a:cs typeface="Times New Roman"/>
                <a:sym typeface="Times New Roman"/>
              </a:rPr>
              <a:t> deposition of bone</a:t>
            </a:r>
            <a:endParaRPr sz="3000">
              <a:latin typeface="Times New Roman"/>
              <a:ea typeface="Times New Roman"/>
              <a:cs typeface="Times New Roman"/>
              <a:sym typeface="Times New Roman"/>
            </a:endParaRPr>
          </a:p>
          <a:p>
            <a:pPr indent="-762000" lvl="0" marL="1155700" rtl="0" algn="l">
              <a:spcBef>
                <a:spcPts val="0"/>
              </a:spcBef>
              <a:spcAft>
                <a:spcPts val="0"/>
              </a:spcAft>
              <a:buSzPts val="3000"/>
              <a:buFont typeface="Times New Roman"/>
              <a:buChar char="-"/>
            </a:pPr>
            <a:r>
              <a:rPr lang="en" sz="3000">
                <a:latin typeface="Times New Roman"/>
                <a:ea typeface="Times New Roman"/>
                <a:cs typeface="Times New Roman"/>
                <a:sym typeface="Times New Roman"/>
              </a:rPr>
              <a:t>Inhibits bone resorption:</a:t>
            </a:r>
            <a:endParaRPr sz="3000">
              <a:latin typeface="Times New Roman"/>
              <a:ea typeface="Times New Roman"/>
              <a:cs typeface="Times New Roman"/>
              <a:sym typeface="Times New Roman"/>
            </a:endParaRPr>
          </a:p>
          <a:p>
            <a:pPr indent="-774700" lvl="0" marL="2324100" rtl="0" algn="l">
              <a:spcBef>
                <a:spcPts val="0"/>
              </a:spcBef>
              <a:spcAft>
                <a:spcPts val="0"/>
              </a:spcAft>
              <a:buSzPts val="3000"/>
              <a:buFont typeface="Times New Roman"/>
              <a:buChar char="-"/>
            </a:pPr>
            <a:r>
              <a:rPr lang="en" sz="3000">
                <a:latin typeface="Times New Roman"/>
                <a:ea typeface="Times New Roman"/>
                <a:cs typeface="Times New Roman"/>
                <a:sym typeface="Times New Roman"/>
              </a:rPr>
              <a:t>inhibition of osteoclasts </a:t>
            </a:r>
            <a:endParaRPr sz="3000">
              <a:latin typeface="Times New Roman"/>
              <a:ea typeface="Times New Roman"/>
              <a:cs typeface="Times New Roman"/>
              <a:sym typeface="Times New Roman"/>
            </a:endParaRPr>
          </a:p>
          <a:p>
            <a:pPr indent="-774700" lvl="0" marL="2324100" rtl="0" algn="l">
              <a:spcBef>
                <a:spcPts val="0"/>
              </a:spcBef>
              <a:spcAft>
                <a:spcPts val="0"/>
              </a:spcAft>
              <a:buSzPts val="3000"/>
              <a:buFont typeface="Times New Roman"/>
              <a:buChar char="-"/>
            </a:pPr>
            <a:r>
              <a:rPr lang="en" sz="3000">
                <a:latin typeface="Times New Roman"/>
                <a:ea typeface="Times New Roman"/>
                <a:cs typeface="Times New Roman"/>
                <a:sym typeface="Times New Roman"/>
              </a:rPr>
              <a:t>↓ formation of new. osteoclasts </a:t>
            </a:r>
            <a:r>
              <a:rPr lang="en" sz="3000">
                <a:solidFill>
                  <a:srgbClr val="8E7CC3"/>
                </a:solidFill>
                <a:latin typeface="Times New Roman"/>
                <a:ea typeface="Times New Roman"/>
                <a:cs typeface="Times New Roman"/>
                <a:sym typeface="Times New Roman"/>
              </a:rPr>
              <a:t>(Osteoclast decrease causes osteoblast decrease).</a:t>
            </a:r>
            <a:endParaRPr sz="3000">
              <a:solidFill>
                <a:srgbClr val="8E7CC3"/>
              </a:solidFill>
              <a:latin typeface="Times New Roman"/>
              <a:ea typeface="Times New Roman"/>
              <a:cs typeface="Times New Roman"/>
              <a:sym typeface="Times New Roman"/>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