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9" r:id="rId5"/>
    <p:sldMasterId id="214748367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y="25603200" cx="17419625"/>
  <p:notesSz cx="6858000" cy="9144000"/>
  <p:embeddedFontLst>
    <p:embeddedFont>
      <p:font typeface="Montserrat"/>
      <p:regular r:id="rId12"/>
      <p:bold r:id="rId13"/>
      <p:italic r:id="rId14"/>
      <p:boldItalic r:id="rId15"/>
    </p:embeddedFont>
    <p:embeddedFont>
      <p:font typeface="Lateef"/>
      <p:regular r:id="rId16"/>
    </p:embeddedFont>
    <p:embeddedFont>
      <p:font typeface="Merriweather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8064">
          <p15:clr>
            <a:srgbClr val="A4A3A4"/>
          </p15:clr>
        </p15:guide>
        <p15:guide id="2" pos="54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66F8F923-317C-4A53-8B3F-6F5985B2F145}">
  <a:tblStyle styleId="{66F8F923-317C-4A53-8B3F-6F5985B2F14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8064" orient="horz"/>
        <p:guide pos="548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bold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erriweather-regular.fntdata"/><Relationship Id="rId16" Type="http://schemas.openxmlformats.org/officeDocument/2006/relationships/font" Target="fonts/Lateef-regular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Merriweather-italic.fntdata"/><Relationship Id="rId6" Type="http://schemas.openxmlformats.org/officeDocument/2006/relationships/slideMaster" Target="slideMasters/slideMaster2.xml"/><Relationship Id="rId18" Type="http://schemas.openxmlformats.org/officeDocument/2006/relationships/font" Target="fonts/Merriweather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62850" y="685800"/>
            <a:ext cx="233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/>
          <p:nvPr>
            <p:ph idx="2" type="sldImg"/>
          </p:nvPr>
        </p:nvSpPr>
        <p:spPr>
          <a:xfrm>
            <a:off x="2262188" y="685800"/>
            <a:ext cx="23336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:notes"/>
          <p:cNvSpPr/>
          <p:nvPr>
            <p:ph idx="2" type="sldImg"/>
          </p:nvPr>
        </p:nvSpPr>
        <p:spPr>
          <a:xfrm>
            <a:off x="2262850" y="685800"/>
            <a:ext cx="233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3:notes"/>
          <p:cNvSpPr/>
          <p:nvPr>
            <p:ph idx="2" type="sldImg"/>
          </p:nvPr>
        </p:nvSpPr>
        <p:spPr>
          <a:xfrm>
            <a:off x="2262850" y="685800"/>
            <a:ext cx="233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:notes"/>
          <p:cNvSpPr/>
          <p:nvPr>
            <p:ph idx="2" type="sldImg"/>
          </p:nvPr>
        </p:nvSpPr>
        <p:spPr>
          <a:xfrm>
            <a:off x="2262188" y="685800"/>
            <a:ext cx="23336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93805" y="3706329"/>
            <a:ext cx="16231801" cy="10217400"/>
          </a:xfrm>
          <a:prstGeom prst="rect">
            <a:avLst/>
          </a:prstGeom>
          <a:noFill/>
          <a:ln>
            <a:noFill/>
          </a:ln>
        </p:spPr>
        <p:txBody>
          <a:bodyPr anchorCtr="0" anchor="b" bIns="267800" lIns="267800" spcFirstLastPara="1" rIns="267800" wrap="square" tIns="267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100"/>
              <a:buFont typeface="Merriweather"/>
              <a:buNone/>
              <a:defRPr sz="141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100"/>
              <a:buFont typeface="Merriweather"/>
              <a:buNone/>
              <a:defRPr sz="141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100"/>
              <a:buFont typeface="Merriweather"/>
              <a:buNone/>
              <a:defRPr sz="141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100"/>
              <a:buFont typeface="Merriweather"/>
              <a:buNone/>
              <a:defRPr sz="141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100"/>
              <a:buFont typeface="Merriweather"/>
              <a:buNone/>
              <a:defRPr sz="141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100"/>
              <a:buFont typeface="Merriweather"/>
              <a:buNone/>
              <a:defRPr sz="141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100"/>
              <a:buFont typeface="Merriweather"/>
              <a:buNone/>
              <a:defRPr sz="141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100"/>
              <a:buFont typeface="Merriweather"/>
              <a:buNone/>
              <a:defRPr sz="141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100"/>
              <a:buFont typeface="Merriweather"/>
              <a:buNone/>
              <a:defRPr sz="141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93789" y="14107644"/>
            <a:ext cx="16231801" cy="39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800" lIns="267800" spcFirstLastPara="1" rIns="267800" wrap="square" tIns="267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6140038" y="23212456"/>
            <a:ext cx="1045200" cy="19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800" lIns="267800" spcFirstLastPara="1" rIns="267800" wrap="square" tIns="267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idx="12" type="sldNum"/>
          </p:nvPr>
        </p:nvSpPr>
        <p:spPr>
          <a:xfrm>
            <a:off x="16140038" y="23212456"/>
            <a:ext cx="1045200" cy="19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800" lIns="267800" spcFirstLastPara="1" rIns="267800" wrap="square" tIns="267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ctrTitle"/>
          </p:nvPr>
        </p:nvSpPr>
        <p:spPr>
          <a:xfrm>
            <a:off x="593805" y="3706329"/>
            <a:ext cx="16231801" cy="10217400"/>
          </a:xfrm>
          <a:prstGeom prst="rect">
            <a:avLst/>
          </a:prstGeom>
          <a:noFill/>
          <a:ln>
            <a:noFill/>
          </a:ln>
        </p:spPr>
        <p:txBody>
          <a:bodyPr anchorCtr="0" anchor="b" bIns="267800" lIns="267800" spcFirstLastPara="1" rIns="267800" wrap="square" tIns="267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/>
        </p:txBody>
      </p:sp>
      <p:sp>
        <p:nvSpPr>
          <p:cNvPr id="53" name="Google Shape;53;p13"/>
          <p:cNvSpPr txBox="1"/>
          <p:nvPr>
            <p:ph idx="1" type="subTitle"/>
          </p:nvPr>
        </p:nvSpPr>
        <p:spPr>
          <a:xfrm>
            <a:off x="593789" y="14107644"/>
            <a:ext cx="16231801" cy="39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800" lIns="267800" spcFirstLastPara="1" rIns="267800" wrap="square" tIns="267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16140038" y="23212456"/>
            <a:ext cx="1045200" cy="19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800" lIns="267800" spcFirstLastPara="1" rIns="267800" wrap="square" tIns="267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593789" y="10706453"/>
            <a:ext cx="16231801" cy="41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800" lIns="267800" spcFirstLastPara="1" rIns="267800" wrap="square" tIns="267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16140038" y="23212456"/>
            <a:ext cx="1045200" cy="19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800" lIns="267800" spcFirstLastPara="1" rIns="267800" wrap="square" tIns="267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593789" y="2215236"/>
            <a:ext cx="16231801" cy="28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800" lIns="267800" spcFirstLastPara="1" rIns="267800" wrap="square" tIns="2678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593789" y="5736764"/>
            <a:ext cx="16231801" cy="17006101"/>
          </a:xfrm>
          <a:prstGeom prst="rect">
            <a:avLst/>
          </a:prstGeom>
          <a:noFill/>
          <a:ln>
            <a:noFill/>
          </a:ln>
        </p:spPr>
        <p:txBody>
          <a:bodyPr anchorCtr="0" anchor="t" bIns="267800" lIns="267800" spcFirstLastPara="1" rIns="267800" wrap="square" tIns="267800">
            <a:noAutofit/>
          </a:bodyPr>
          <a:lstStyle>
            <a:lvl1pPr indent="-565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Char char="●"/>
              <a:defRPr/>
            </a:lvl1pPr>
            <a:lvl2pPr indent="-488950" lvl="1" marL="914400" algn="l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SzPts val="4100"/>
              <a:buChar char="○"/>
              <a:defRPr/>
            </a:lvl2pPr>
            <a:lvl3pPr indent="-488950" lvl="2" marL="1371600" algn="l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SzPts val="4100"/>
              <a:buChar char="■"/>
              <a:defRPr/>
            </a:lvl3pPr>
            <a:lvl4pPr indent="-488950" lvl="3" marL="1828800" algn="l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SzPts val="4100"/>
              <a:buChar char="●"/>
              <a:defRPr/>
            </a:lvl4pPr>
            <a:lvl5pPr indent="-488950" lvl="4" marL="2286000" algn="l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SzPts val="4100"/>
              <a:buChar char="○"/>
              <a:defRPr/>
            </a:lvl5pPr>
            <a:lvl6pPr indent="-488950" lvl="5" marL="2743200" algn="l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SzPts val="4100"/>
              <a:buChar char="■"/>
              <a:defRPr/>
            </a:lvl6pPr>
            <a:lvl7pPr indent="-488950" lvl="6" marL="3200400" algn="l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SzPts val="4100"/>
              <a:buChar char="●"/>
              <a:defRPr/>
            </a:lvl7pPr>
            <a:lvl8pPr indent="-488950" lvl="7" marL="3657600" algn="l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SzPts val="4100"/>
              <a:buChar char="○"/>
              <a:defRPr/>
            </a:lvl8pPr>
            <a:lvl9pPr indent="-488950" lvl="8" marL="4114800" algn="l">
              <a:lnSpc>
                <a:spcPct val="115000"/>
              </a:lnSpc>
              <a:spcBef>
                <a:spcPts val="4700"/>
              </a:spcBef>
              <a:spcAft>
                <a:spcPts val="4700"/>
              </a:spcAft>
              <a:buSzPts val="4100"/>
              <a:buChar char="■"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16140038" y="23212456"/>
            <a:ext cx="1045200" cy="19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800" lIns="267800" spcFirstLastPara="1" rIns="267800" wrap="square" tIns="267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593789" y="2215236"/>
            <a:ext cx="16231801" cy="28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800" lIns="267800" spcFirstLastPara="1" rIns="267800" wrap="square" tIns="2678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593789" y="5736764"/>
            <a:ext cx="7619700" cy="17006101"/>
          </a:xfrm>
          <a:prstGeom prst="rect">
            <a:avLst/>
          </a:prstGeom>
          <a:noFill/>
          <a:ln>
            <a:noFill/>
          </a:ln>
        </p:spPr>
        <p:txBody>
          <a:bodyPr anchorCtr="0" anchor="t" bIns="267800" lIns="267800" spcFirstLastPara="1" rIns="267800" wrap="square" tIns="267800">
            <a:noAutofit/>
          </a:bodyPr>
          <a:lstStyle>
            <a:lvl1pPr indent="-4889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100"/>
              <a:buChar char="●"/>
              <a:defRPr sz="4100"/>
            </a:lvl1pPr>
            <a:lvl2pPr indent="-450850" lvl="1" marL="914400" algn="l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SzPts val="3500"/>
              <a:buChar char="○"/>
              <a:defRPr sz="3500"/>
            </a:lvl2pPr>
            <a:lvl3pPr indent="-450850" lvl="2" marL="1371600" algn="l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SzPts val="3500"/>
              <a:buChar char="■"/>
              <a:defRPr sz="3500"/>
            </a:lvl3pPr>
            <a:lvl4pPr indent="-450850" lvl="3" marL="1828800" algn="l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SzPts val="3500"/>
              <a:buChar char="●"/>
              <a:defRPr sz="3500"/>
            </a:lvl4pPr>
            <a:lvl5pPr indent="-450850" lvl="4" marL="2286000" algn="l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SzPts val="3500"/>
              <a:buChar char="○"/>
              <a:defRPr sz="3500"/>
            </a:lvl5pPr>
            <a:lvl6pPr indent="-450850" lvl="5" marL="2743200" algn="l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SzPts val="3500"/>
              <a:buChar char="■"/>
              <a:defRPr sz="3500"/>
            </a:lvl6pPr>
            <a:lvl7pPr indent="-450850" lvl="6" marL="3200400" algn="l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SzPts val="3500"/>
              <a:buChar char="●"/>
              <a:defRPr sz="3500"/>
            </a:lvl7pPr>
            <a:lvl8pPr indent="-450850" lvl="7" marL="3657600" algn="l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SzPts val="3500"/>
              <a:buChar char="○"/>
              <a:defRPr sz="3500"/>
            </a:lvl8pPr>
            <a:lvl9pPr indent="-450850" lvl="8" marL="4114800" algn="l">
              <a:lnSpc>
                <a:spcPct val="115000"/>
              </a:lnSpc>
              <a:spcBef>
                <a:spcPts val="4700"/>
              </a:spcBef>
              <a:spcAft>
                <a:spcPts val="4700"/>
              </a:spcAft>
              <a:buSzPts val="3500"/>
              <a:buChar char="■"/>
              <a:defRPr sz="3500"/>
            </a:lvl9pPr>
          </a:lstStyle>
          <a:p/>
        </p:txBody>
      </p:sp>
      <p:sp>
        <p:nvSpPr>
          <p:cNvPr id="65" name="Google Shape;65;p16"/>
          <p:cNvSpPr txBox="1"/>
          <p:nvPr>
            <p:ph idx="2" type="body"/>
          </p:nvPr>
        </p:nvSpPr>
        <p:spPr>
          <a:xfrm>
            <a:off x="9205725" y="5736764"/>
            <a:ext cx="7619700" cy="17006101"/>
          </a:xfrm>
          <a:prstGeom prst="rect">
            <a:avLst/>
          </a:prstGeom>
          <a:noFill/>
          <a:ln>
            <a:noFill/>
          </a:ln>
        </p:spPr>
        <p:txBody>
          <a:bodyPr anchorCtr="0" anchor="t" bIns="267800" lIns="267800" spcFirstLastPara="1" rIns="267800" wrap="square" tIns="267800">
            <a:noAutofit/>
          </a:bodyPr>
          <a:lstStyle>
            <a:lvl1pPr indent="-4889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100"/>
              <a:buChar char="●"/>
              <a:defRPr sz="4100"/>
            </a:lvl1pPr>
            <a:lvl2pPr indent="-450850" lvl="1" marL="914400" algn="l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SzPts val="3500"/>
              <a:buChar char="○"/>
              <a:defRPr sz="3500"/>
            </a:lvl2pPr>
            <a:lvl3pPr indent="-450850" lvl="2" marL="1371600" algn="l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SzPts val="3500"/>
              <a:buChar char="■"/>
              <a:defRPr sz="3500"/>
            </a:lvl3pPr>
            <a:lvl4pPr indent="-450850" lvl="3" marL="1828800" algn="l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SzPts val="3500"/>
              <a:buChar char="●"/>
              <a:defRPr sz="3500"/>
            </a:lvl4pPr>
            <a:lvl5pPr indent="-450850" lvl="4" marL="2286000" algn="l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SzPts val="3500"/>
              <a:buChar char="○"/>
              <a:defRPr sz="3500"/>
            </a:lvl5pPr>
            <a:lvl6pPr indent="-450850" lvl="5" marL="2743200" algn="l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SzPts val="3500"/>
              <a:buChar char="■"/>
              <a:defRPr sz="3500"/>
            </a:lvl6pPr>
            <a:lvl7pPr indent="-450850" lvl="6" marL="3200400" algn="l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SzPts val="3500"/>
              <a:buChar char="●"/>
              <a:defRPr sz="3500"/>
            </a:lvl7pPr>
            <a:lvl8pPr indent="-450850" lvl="7" marL="3657600" algn="l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SzPts val="3500"/>
              <a:buChar char="○"/>
              <a:defRPr sz="3500"/>
            </a:lvl8pPr>
            <a:lvl9pPr indent="-450850" lvl="8" marL="4114800" algn="l">
              <a:lnSpc>
                <a:spcPct val="115000"/>
              </a:lnSpc>
              <a:spcBef>
                <a:spcPts val="4700"/>
              </a:spcBef>
              <a:spcAft>
                <a:spcPts val="4700"/>
              </a:spcAft>
              <a:buSzPts val="3500"/>
              <a:buChar char="■"/>
              <a:defRPr sz="3500"/>
            </a:lvl9pPr>
          </a:lstStyle>
          <a:p/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16140038" y="23212456"/>
            <a:ext cx="1045200" cy="19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800" lIns="267800" spcFirstLastPara="1" rIns="267800" wrap="square" tIns="267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593789" y="2215236"/>
            <a:ext cx="16231801" cy="28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800" lIns="267800" spcFirstLastPara="1" rIns="267800" wrap="square" tIns="2678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16140038" y="23212456"/>
            <a:ext cx="1045200" cy="19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800" lIns="267800" spcFirstLastPara="1" rIns="267800" wrap="square" tIns="267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593789" y="2765653"/>
            <a:ext cx="5349300" cy="37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267800" lIns="267800" spcFirstLastPara="1" rIns="267800" wrap="square" tIns="2678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72" name="Google Shape;72;p18"/>
          <p:cNvSpPr txBox="1"/>
          <p:nvPr>
            <p:ph idx="1" type="body"/>
          </p:nvPr>
        </p:nvSpPr>
        <p:spPr>
          <a:xfrm>
            <a:off x="593789" y="6917120"/>
            <a:ext cx="5349300" cy="158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800" lIns="267800" spcFirstLastPara="1" rIns="267800" wrap="square" tIns="267800">
            <a:noAutofit/>
          </a:bodyPr>
          <a:lstStyle>
            <a:lvl1pPr indent="-450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  <a:defRPr sz="3500"/>
            </a:lvl1pPr>
            <a:lvl2pPr indent="-450850" lvl="1" marL="914400" algn="l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SzPts val="3500"/>
              <a:buChar char="○"/>
              <a:defRPr sz="3500"/>
            </a:lvl2pPr>
            <a:lvl3pPr indent="-450850" lvl="2" marL="1371600" algn="l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SzPts val="3500"/>
              <a:buChar char="■"/>
              <a:defRPr sz="3500"/>
            </a:lvl3pPr>
            <a:lvl4pPr indent="-450850" lvl="3" marL="1828800" algn="l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SzPts val="3500"/>
              <a:buChar char="●"/>
              <a:defRPr sz="3500"/>
            </a:lvl4pPr>
            <a:lvl5pPr indent="-450850" lvl="4" marL="2286000" algn="l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SzPts val="3500"/>
              <a:buChar char="○"/>
              <a:defRPr sz="3500"/>
            </a:lvl5pPr>
            <a:lvl6pPr indent="-450850" lvl="5" marL="2743200" algn="l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SzPts val="3500"/>
              <a:buChar char="■"/>
              <a:defRPr sz="3500"/>
            </a:lvl6pPr>
            <a:lvl7pPr indent="-450850" lvl="6" marL="3200400" algn="l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SzPts val="3500"/>
              <a:buChar char="●"/>
              <a:defRPr sz="3500"/>
            </a:lvl7pPr>
            <a:lvl8pPr indent="-450850" lvl="7" marL="3657600" algn="l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SzPts val="3500"/>
              <a:buChar char="○"/>
              <a:defRPr sz="3500"/>
            </a:lvl8pPr>
            <a:lvl9pPr indent="-450850" lvl="8" marL="4114800" algn="l">
              <a:lnSpc>
                <a:spcPct val="115000"/>
              </a:lnSpc>
              <a:spcBef>
                <a:spcPts val="4700"/>
              </a:spcBef>
              <a:spcAft>
                <a:spcPts val="4700"/>
              </a:spcAft>
              <a:buSzPts val="3500"/>
              <a:buChar char="■"/>
              <a:defRPr sz="3500"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16140038" y="23212456"/>
            <a:ext cx="1045200" cy="19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800" lIns="267800" spcFirstLastPara="1" rIns="267800" wrap="square" tIns="267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>
            <a:off x="933927" y="2240747"/>
            <a:ext cx="12130800" cy="20363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800" lIns="267800" spcFirstLastPara="1" rIns="267800" wrap="square" tIns="2678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16140038" y="23212456"/>
            <a:ext cx="1045200" cy="19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800" lIns="267800" spcFirstLastPara="1" rIns="267800" wrap="square" tIns="267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/>
          <p:nvPr/>
        </p:nvSpPr>
        <p:spPr>
          <a:xfrm>
            <a:off x="8709663" y="-622"/>
            <a:ext cx="8709600" cy="2560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67800" lIns="267800" spcFirstLastPara="1" rIns="267800" wrap="square" tIns="267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0"/>
          <p:cNvSpPr txBox="1"/>
          <p:nvPr>
            <p:ph type="title"/>
          </p:nvPr>
        </p:nvSpPr>
        <p:spPr>
          <a:xfrm>
            <a:off x="505778" y="6138471"/>
            <a:ext cx="7706100" cy="7378500"/>
          </a:xfrm>
          <a:prstGeom prst="rect">
            <a:avLst/>
          </a:prstGeom>
          <a:noFill/>
          <a:ln>
            <a:noFill/>
          </a:ln>
        </p:spPr>
        <p:txBody>
          <a:bodyPr anchorCtr="0" anchor="b" bIns="267800" lIns="267800" spcFirstLastPara="1" rIns="267800" wrap="square" tIns="267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300"/>
              <a:buNone/>
              <a:defRPr sz="1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300"/>
              <a:buNone/>
              <a:defRPr sz="12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300"/>
              <a:buNone/>
              <a:defRPr sz="12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300"/>
              <a:buNone/>
              <a:defRPr sz="12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300"/>
              <a:buNone/>
              <a:defRPr sz="12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300"/>
              <a:buNone/>
              <a:defRPr sz="12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300"/>
              <a:buNone/>
              <a:defRPr sz="12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300"/>
              <a:buNone/>
              <a:defRPr sz="12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300"/>
              <a:buNone/>
              <a:defRPr sz="12300"/>
            </a:lvl9pPr>
          </a:lstStyle>
          <a:p/>
        </p:txBody>
      </p:sp>
      <p:sp>
        <p:nvSpPr>
          <p:cNvPr id="80" name="Google Shape;80;p20"/>
          <p:cNvSpPr txBox="1"/>
          <p:nvPr>
            <p:ph idx="1" type="subTitle"/>
          </p:nvPr>
        </p:nvSpPr>
        <p:spPr>
          <a:xfrm>
            <a:off x="505778" y="13953084"/>
            <a:ext cx="7706100" cy="61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800" lIns="267800" spcFirstLastPara="1" rIns="267800" wrap="square" tIns="267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81" name="Google Shape;81;p20"/>
          <p:cNvSpPr txBox="1"/>
          <p:nvPr>
            <p:ph idx="2" type="body"/>
          </p:nvPr>
        </p:nvSpPr>
        <p:spPr>
          <a:xfrm>
            <a:off x="9409750" y="3604284"/>
            <a:ext cx="7309500" cy="18393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800" lIns="267800" spcFirstLastPara="1" rIns="267800" wrap="square" tIns="267800">
            <a:noAutofit/>
          </a:bodyPr>
          <a:lstStyle>
            <a:lvl1pPr indent="-565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Char char="●"/>
              <a:defRPr/>
            </a:lvl1pPr>
            <a:lvl2pPr indent="-488950" lvl="1" marL="914400" algn="l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SzPts val="4100"/>
              <a:buChar char="○"/>
              <a:defRPr/>
            </a:lvl2pPr>
            <a:lvl3pPr indent="-488950" lvl="2" marL="1371600" algn="l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SzPts val="4100"/>
              <a:buChar char="■"/>
              <a:defRPr/>
            </a:lvl3pPr>
            <a:lvl4pPr indent="-488950" lvl="3" marL="1828800" algn="l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SzPts val="4100"/>
              <a:buChar char="●"/>
              <a:defRPr/>
            </a:lvl4pPr>
            <a:lvl5pPr indent="-488950" lvl="4" marL="2286000" algn="l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SzPts val="4100"/>
              <a:buChar char="○"/>
              <a:defRPr/>
            </a:lvl5pPr>
            <a:lvl6pPr indent="-488950" lvl="5" marL="2743200" algn="l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SzPts val="4100"/>
              <a:buChar char="■"/>
              <a:defRPr/>
            </a:lvl6pPr>
            <a:lvl7pPr indent="-488950" lvl="6" marL="3200400" algn="l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SzPts val="4100"/>
              <a:buChar char="●"/>
              <a:defRPr/>
            </a:lvl7pPr>
            <a:lvl8pPr indent="-488950" lvl="7" marL="3657600" algn="l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SzPts val="4100"/>
              <a:buChar char="○"/>
              <a:defRPr/>
            </a:lvl8pPr>
            <a:lvl9pPr indent="-488950" lvl="8" marL="4114800" algn="l">
              <a:lnSpc>
                <a:spcPct val="115000"/>
              </a:lnSpc>
              <a:spcBef>
                <a:spcPts val="4700"/>
              </a:spcBef>
              <a:spcAft>
                <a:spcPts val="4700"/>
              </a:spcAft>
              <a:buSzPts val="4100"/>
              <a:buChar char="■"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2" type="sldNum"/>
          </p:nvPr>
        </p:nvSpPr>
        <p:spPr>
          <a:xfrm>
            <a:off x="16140038" y="23212456"/>
            <a:ext cx="1045200" cy="19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800" lIns="267800" spcFirstLastPara="1" rIns="267800" wrap="square" tIns="267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/>
          <p:nvPr>
            <p:ph idx="1" type="body"/>
          </p:nvPr>
        </p:nvSpPr>
        <p:spPr>
          <a:xfrm>
            <a:off x="593789" y="21058863"/>
            <a:ext cx="11427600" cy="30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800" lIns="267800" spcFirstLastPara="1" rIns="267800" wrap="square" tIns="2678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/>
            </a:lvl1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16140038" y="23212456"/>
            <a:ext cx="1045200" cy="19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800" lIns="267800" spcFirstLastPara="1" rIns="267800" wrap="square" tIns="267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593789" y="2215236"/>
            <a:ext cx="16231801" cy="28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800" lIns="267800" spcFirstLastPara="1" rIns="267800" wrap="square" tIns="2678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0"/>
              <a:buFont typeface="Merriweather"/>
              <a:buNone/>
              <a:defRPr sz="7000">
                <a:solidFill>
                  <a:srgbClr val="A8D08C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0"/>
              <a:buFont typeface="Merriweather"/>
              <a:buNone/>
              <a:defRPr sz="70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0"/>
              <a:buFont typeface="Merriweather"/>
              <a:buNone/>
              <a:defRPr sz="70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0"/>
              <a:buFont typeface="Merriweather"/>
              <a:buNone/>
              <a:defRPr sz="70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0"/>
              <a:buFont typeface="Merriweather"/>
              <a:buNone/>
              <a:defRPr sz="70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0"/>
              <a:buFont typeface="Merriweather"/>
              <a:buNone/>
              <a:defRPr sz="70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0"/>
              <a:buFont typeface="Merriweather"/>
              <a:buNone/>
              <a:defRPr sz="70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0"/>
              <a:buFont typeface="Merriweather"/>
              <a:buNone/>
              <a:defRPr sz="70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0"/>
              <a:buFont typeface="Merriweather"/>
              <a:buNone/>
              <a:defRPr sz="70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593789" y="5736764"/>
            <a:ext cx="16231801" cy="17006101"/>
          </a:xfrm>
          <a:prstGeom prst="rect">
            <a:avLst/>
          </a:prstGeom>
          <a:noFill/>
          <a:ln>
            <a:noFill/>
          </a:ln>
        </p:spPr>
        <p:txBody>
          <a:bodyPr anchorCtr="0" anchor="t" bIns="267800" lIns="267800" spcFirstLastPara="1" rIns="267800" wrap="square" tIns="267800">
            <a:noAutofit/>
          </a:bodyPr>
          <a:lstStyle>
            <a:lvl1pPr indent="-4889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Montserrat"/>
              <a:buChar char="●"/>
              <a:defRPr sz="4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88950" lvl="1" marL="9144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88950" lvl="2" marL="13716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88950" lvl="3" marL="18288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88950" lvl="4" marL="22860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88950" lvl="5" marL="27432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88950" lvl="6" marL="32004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88950" lvl="7" marL="36576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88950" lvl="8" marL="4114800" algn="l">
              <a:lnSpc>
                <a:spcPct val="100000"/>
              </a:lnSpc>
              <a:spcBef>
                <a:spcPts val="4700"/>
              </a:spcBef>
              <a:spcAft>
                <a:spcPts val="4700"/>
              </a:spcAft>
              <a:buClr>
                <a:schemeClr val="dk1"/>
              </a:buClr>
              <a:buSzPts val="41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16140038" y="23212456"/>
            <a:ext cx="1045200" cy="19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800" lIns="267800" spcFirstLastPara="1" rIns="267800" wrap="square" tIns="267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hasCustomPrompt="1" type="title"/>
          </p:nvPr>
        </p:nvSpPr>
        <p:spPr>
          <a:xfrm>
            <a:off x="593789" y="5506044"/>
            <a:ext cx="16231801" cy="9774000"/>
          </a:xfrm>
          <a:prstGeom prst="rect">
            <a:avLst/>
          </a:prstGeom>
          <a:noFill/>
          <a:ln>
            <a:noFill/>
          </a:ln>
        </p:spPr>
        <p:txBody>
          <a:bodyPr anchorCtr="0" anchor="b" bIns="267800" lIns="267800" spcFirstLastPara="1" rIns="267800" wrap="square" tIns="267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200"/>
              <a:buNone/>
              <a:defRPr sz="3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200"/>
              <a:buNone/>
              <a:defRPr sz="3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200"/>
              <a:buNone/>
              <a:defRPr sz="3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200"/>
              <a:buNone/>
              <a:defRPr sz="3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200"/>
              <a:buNone/>
              <a:defRPr sz="3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200"/>
              <a:buNone/>
              <a:defRPr sz="3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200"/>
              <a:buNone/>
              <a:defRPr sz="3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200"/>
              <a:buNone/>
              <a:defRPr sz="3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200"/>
              <a:buNone/>
              <a:defRPr sz="35200"/>
            </a:lvl9pPr>
          </a:lstStyle>
          <a:p>
            <a:r>
              <a:t>xx%</a:t>
            </a:r>
          </a:p>
        </p:txBody>
      </p:sp>
      <p:sp>
        <p:nvSpPr>
          <p:cNvPr id="88" name="Google Shape;88;p22"/>
          <p:cNvSpPr txBox="1"/>
          <p:nvPr>
            <p:ph idx="1" type="body"/>
          </p:nvPr>
        </p:nvSpPr>
        <p:spPr>
          <a:xfrm>
            <a:off x="593789" y="15691077"/>
            <a:ext cx="16231801" cy="6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800" lIns="267800" spcFirstLastPara="1" rIns="267800" wrap="square" tIns="267800">
            <a:noAutofit/>
          </a:bodyPr>
          <a:lstStyle>
            <a:lvl1pPr indent="-5651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Char char="●"/>
              <a:defRPr/>
            </a:lvl1pPr>
            <a:lvl2pPr indent="-488950" lvl="1" marL="914400" algn="ctr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SzPts val="4100"/>
              <a:buChar char="○"/>
              <a:defRPr/>
            </a:lvl2pPr>
            <a:lvl3pPr indent="-488950" lvl="2" marL="1371600" algn="ctr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SzPts val="4100"/>
              <a:buChar char="■"/>
              <a:defRPr/>
            </a:lvl3pPr>
            <a:lvl4pPr indent="-488950" lvl="3" marL="1828800" algn="ctr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SzPts val="4100"/>
              <a:buChar char="●"/>
              <a:defRPr/>
            </a:lvl4pPr>
            <a:lvl5pPr indent="-488950" lvl="4" marL="2286000" algn="ctr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SzPts val="4100"/>
              <a:buChar char="○"/>
              <a:defRPr/>
            </a:lvl5pPr>
            <a:lvl6pPr indent="-488950" lvl="5" marL="2743200" algn="ctr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SzPts val="4100"/>
              <a:buChar char="■"/>
              <a:defRPr/>
            </a:lvl6pPr>
            <a:lvl7pPr indent="-488950" lvl="6" marL="3200400" algn="ctr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SzPts val="4100"/>
              <a:buChar char="●"/>
              <a:defRPr/>
            </a:lvl7pPr>
            <a:lvl8pPr indent="-488950" lvl="7" marL="3657600" algn="ctr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SzPts val="4100"/>
              <a:buChar char="○"/>
              <a:defRPr/>
            </a:lvl8pPr>
            <a:lvl9pPr indent="-488950" lvl="8" marL="4114800" algn="ctr">
              <a:lnSpc>
                <a:spcPct val="115000"/>
              </a:lnSpc>
              <a:spcBef>
                <a:spcPts val="4700"/>
              </a:spcBef>
              <a:spcAft>
                <a:spcPts val="4700"/>
              </a:spcAft>
              <a:buSzPts val="4100"/>
              <a:buChar char="■"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12" type="sldNum"/>
          </p:nvPr>
        </p:nvSpPr>
        <p:spPr>
          <a:xfrm>
            <a:off x="16140038" y="23212456"/>
            <a:ext cx="1045200" cy="19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800" lIns="267800" spcFirstLastPara="1" rIns="267800" wrap="square" tIns="267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/>
          <p:nvPr>
            <p:ph idx="12" type="sldNum"/>
          </p:nvPr>
        </p:nvSpPr>
        <p:spPr>
          <a:xfrm>
            <a:off x="16140038" y="23212456"/>
            <a:ext cx="1045200" cy="19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800" lIns="267800" spcFirstLastPara="1" rIns="267800" wrap="square" tIns="267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593789" y="2215236"/>
            <a:ext cx="16231801" cy="28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800" lIns="267800" spcFirstLastPara="1" rIns="267800" wrap="square" tIns="2678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0"/>
              <a:buFont typeface="Merriweather"/>
              <a:buNone/>
              <a:defRPr sz="70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0"/>
              <a:buFont typeface="Merriweather"/>
              <a:buNone/>
              <a:defRPr sz="70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0"/>
              <a:buFont typeface="Merriweather"/>
              <a:buNone/>
              <a:defRPr sz="70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0"/>
              <a:buFont typeface="Merriweather"/>
              <a:buNone/>
              <a:defRPr sz="70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0"/>
              <a:buFont typeface="Merriweather"/>
              <a:buNone/>
              <a:defRPr sz="70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0"/>
              <a:buFont typeface="Merriweather"/>
              <a:buNone/>
              <a:defRPr sz="70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0"/>
              <a:buFont typeface="Merriweather"/>
              <a:buNone/>
              <a:defRPr sz="70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0"/>
              <a:buFont typeface="Merriweather"/>
              <a:buNone/>
              <a:defRPr sz="70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0"/>
              <a:buFont typeface="Merriweather"/>
              <a:buNone/>
              <a:defRPr sz="70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593789" y="5736764"/>
            <a:ext cx="7619700" cy="17006101"/>
          </a:xfrm>
          <a:prstGeom prst="rect">
            <a:avLst/>
          </a:prstGeom>
          <a:noFill/>
          <a:ln>
            <a:noFill/>
          </a:ln>
        </p:spPr>
        <p:txBody>
          <a:bodyPr anchorCtr="0" anchor="t" bIns="267800" lIns="267800" spcFirstLastPara="1" rIns="267800" wrap="square" tIns="267800">
            <a:noAutofit/>
          </a:bodyPr>
          <a:lstStyle>
            <a:lvl1pPr indent="-4889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Montserrat"/>
              <a:buChar char="●"/>
              <a:defRPr sz="4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88950" lvl="1" marL="9144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Montserrat"/>
              <a:buChar char="○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88950" lvl="2" marL="13716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Montserrat"/>
              <a:buChar char="■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88950" lvl="3" marL="18288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Montserrat"/>
              <a:buChar char="●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88950" lvl="4" marL="22860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Montserrat"/>
              <a:buChar char="○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88950" lvl="5" marL="27432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Montserrat"/>
              <a:buChar char="■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88950" lvl="6" marL="32004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Montserrat"/>
              <a:buChar char="●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88950" lvl="7" marL="36576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Montserrat"/>
              <a:buChar char="○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88950" lvl="8" marL="4114800" algn="l">
              <a:lnSpc>
                <a:spcPct val="100000"/>
              </a:lnSpc>
              <a:spcBef>
                <a:spcPts val="4700"/>
              </a:spcBef>
              <a:spcAft>
                <a:spcPts val="4700"/>
              </a:spcAft>
              <a:buClr>
                <a:srgbClr val="000000"/>
              </a:buClr>
              <a:buSzPts val="4100"/>
              <a:buFont typeface="Montserrat"/>
              <a:buChar char="■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9205725" y="5736764"/>
            <a:ext cx="7619700" cy="17006101"/>
          </a:xfrm>
          <a:prstGeom prst="rect">
            <a:avLst/>
          </a:prstGeom>
          <a:noFill/>
          <a:ln>
            <a:noFill/>
          </a:ln>
        </p:spPr>
        <p:txBody>
          <a:bodyPr anchorCtr="0" anchor="t" bIns="267800" lIns="267800" spcFirstLastPara="1" rIns="267800" wrap="square" tIns="267800">
            <a:noAutofit/>
          </a:bodyPr>
          <a:lstStyle>
            <a:lvl1pPr indent="-4889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Montserrat"/>
              <a:buChar char="●"/>
              <a:defRPr sz="4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88950" lvl="1" marL="9144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Montserrat"/>
              <a:buChar char="○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88950" lvl="2" marL="13716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Montserrat"/>
              <a:buChar char="■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88950" lvl="3" marL="18288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Montserrat"/>
              <a:buChar char="●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88950" lvl="4" marL="22860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Montserrat"/>
              <a:buChar char="○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88950" lvl="5" marL="27432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Montserrat"/>
              <a:buChar char="■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88950" lvl="6" marL="32004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Montserrat"/>
              <a:buChar char="●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88950" lvl="7" marL="36576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Montserrat"/>
              <a:buChar char="○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88950" lvl="8" marL="4114800" algn="l">
              <a:lnSpc>
                <a:spcPct val="100000"/>
              </a:lnSpc>
              <a:spcBef>
                <a:spcPts val="4700"/>
              </a:spcBef>
              <a:spcAft>
                <a:spcPts val="4700"/>
              </a:spcAft>
              <a:buClr>
                <a:srgbClr val="000000"/>
              </a:buClr>
              <a:buSzPts val="4100"/>
              <a:buFont typeface="Montserrat"/>
              <a:buChar char="■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16140038" y="23212456"/>
            <a:ext cx="1045200" cy="19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800" lIns="267800" spcFirstLastPara="1" rIns="267800" wrap="square" tIns="267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593789" y="2215236"/>
            <a:ext cx="16231801" cy="28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800" lIns="267800" spcFirstLastPara="1" rIns="267800" wrap="square" tIns="2678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Font typeface="Merriweather"/>
              <a:buNone/>
              <a:defRPr sz="7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Font typeface="Merriweather"/>
              <a:buNone/>
              <a:defRPr sz="70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Font typeface="Merriweather"/>
              <a:buNone/>
              <a:defRPr sz="70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Font typeface="Merriweather"/>
              <a:buNone/>
              <a:defRPr sz="70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Font typeface="Merriweather"/>
              <a:buNone/>
              <a:defRPr sz="70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Font typeface="Merriweather"/>
              <a:buNone/>
              <a:defRPr sz="70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Font typeface="Merriweather"/>
              <a:buNone/>
              <a:defRPr sz="70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Font typeface="Merriweather"/>
              <a:buNone/>
              <a:defRPr sz="70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Font typeface="Merriweather"/>
              <a:buNone/>
              <a:defRPr sz="70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6140038" y="23212456"/>
            <a:ext cx="1045200" cy="19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800" lIns="267800" spcFirstLastPara="1" rIns="267800" wrap="square" tIns="267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593789" y="1712729"/>
            <a:ext cx="13636499" cy="37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267800" lIns="267800" spcFirstLastPara="1" rIns="267800" wrap="square" tIns="2678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0"/>
              <a:buFont typeface="Merriweather"/>
              <a:buNone/>
              <a:defRPr sz="70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0"/>
              <a:buFont typeface="Merriweather"/>
              <a:buNone/>
              <a:defRPr sz="70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0"/>
              <a:buFont typeface="Merriweather"/>
              <a:buNone/>
              <a:defRPr sz="70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0"/>
              <a:buFont typeface="Merriweather"/>
              <a:buNone/>
              <a:defRPr sz="70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0"/>
              <a:buFont typeface="Merriweather"/>
              <a:buNone/>
              <a:defRPr sz="70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0"/>
              <a:buFont typeface="Merriweather"/>
              <a:buNone/>
              <a:defRPr sz="70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0"/>
              <a:buFont typeface="Merriweather"/>
              <a:buNone/>
              <a:defRPr sz="70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0"/>
              <a:buFont typeface="Merriweather"/>
              <a:buNone/>
              <a:defRPr sz="70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0"/>
              <a:buFont typeface="Merriweather"/>
              <a:buNone/>
              <a:defRPr sz="70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593789" y="6917120"/>
            <a:ext cx="5349300" cy="158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800" lIns="267800" spcFirstLastPara="1" rIns="267800" wrap="square" tIns="267800">
            <a:noAutofit/>
          </a:bodyPr>
          <a:lstStyle>
            <a:lvl1pPr indent="-4889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Montserrat"/>
              <a:buChar char="●"/>
              <a:defRPr sz="4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88950" lvl="1" marL="914400" algn="l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Montserrat"/>
              <a:buChar char="○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88950" lvl="2" marL="1371600" algn="l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Montserrat"/>
              <a:buChar char="■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88950" lvl="3" marL="1828800" algn="l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Montserrat"/>
              <a:buChar char="●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88950" lvl="4" marL="2286000" algn="l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Montserrat"/>
              <a:buChar char="○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88950" lvl="5" marL="2743200" algn="l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Montserrat"/>
              <a:buChar char="■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88950" lvl="6" marL="3200400" algn="l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Montserrat"/>
              <a:buChar char="●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88950" lvl="7" marL="3657600" algn="l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Montserrat"/>
              <a:buChar char="○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88950" lvl="8" marL="4114800" algn="l">
              <a:lnSpc>
                <a:spcPct val="115000"/>
              </a:lnSpc>
              <a:spcBef>
                <a:spcPts val="4700"/>
              </a:spcBef>
              <a:spcAft>
                <a:spcPts val="4700"/>
              </a:spcAft>
              <a:buClr>
                <a:srgbClr val="000000"/>
              </a:buClr>
              <a:buSzPts val="4100"/>
              <a:buFont typeface="Montserrat"/>
              <a:buChar char="■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16140038" y="23212456"/>
            <a:ext cx="1045200" cy="19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800" lIns="267800" spcFirstLastPara="1" rIns="267800" wrap="square" tIns="267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933927" y="2240747"/>
            <a:ext cx="12130800" cy="20363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800" lIns="267800" spcFirstLastPara="1" rIns="267800" wrap="square" tIns="2678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0"/>
              <a:buFont typeface="Merriweather"/>
              <a:buNone/>
              <a:defRPr sz="70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0"/>
              <a:buFont typeface="Merriweather"/>
              <a:buNone/>
              <a:defRPr sz="70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0"/>
              <a:buFont typeface="Merriweather"/>
              <a:buNone/>
              <a:defRPr sz="70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0"/>
              <a:buFont typeface="Merriweather"/>
              <a:buNone/>
              <a:defRPr sz="70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0"/>
              <a:buFont typeface="Merriweather"/>
              <a:buNone/>
              <a:defRPr sz="70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0"/>
              <a:buFont typeface="Merriweather"/>
              <a:buNone/>
              <a:defRPr sz="70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0"/>
              <a:buFont typeface="Merriweather"/>
              <a:buNone/>
              <a:defRPr sz="70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0"/>
              <a:buFont typeface="Merriweather"/>
              <a:buNone/>
              <a:defRPr sz="70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0"/>
              <a:buFont typeface="Merriweather"/>
              <a:buNone/>
              <a:defRPr sz="70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6140038" y="23212456"/>
            <a:ext cx="1045200" cy="19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800" lIns="267800" spcFirstLastPara="1" rIns="267800" wrap="square" tIns="267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>
            <a:off x="8709663" y="-622"/>
            <a:ext cx="8709600" cy="2560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67800" lIns="267800" spcFirstLastPara="1" rIns="267800" wrap="square" tIns="267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8"/>
          <p:cNvSpPr txBox="1"/>
          <p:nvPr>
            <p:ph type="title"/>
          </p:nvPr>
        </p:nvSpPr>
        <p:spPr>
          <a:xfrm>
            <a:off x="505778" y="6138471"/>
            <a:ext cx="7706100" cy="7378500"/>
          </a:xfrm>
          <a:prstGeom prst="rect">
            <a:avLst/>
          </a:prstGeom>
          <a:noFill/>
          <a:ln>
            <a:noFill/>
          </a:ln>
        </p:spPr>
        <p:txBody>
          <a:bodyPr anchorCtr="0" anchor="b" bIns="267800" lIns="267800" spcFirstLastPara="1" rIns="267800" wrap="square" tIns="267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300"/>
              <a:buFont typeface="Merriweather"/>
              <a:buNone/>
              <a:defRPr sz="123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300"/>
              <a:buFont typeface="Merriweather"/>
              <a:buNone/>
              <a:defRPr sz="123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300"/>
              <a:buFont typeface="Merriweather"/>
              <a:buNone/>
              <a:defRPr sz="123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300"/>
              <a:buFont typeface="Merriweather"/>
              <a:buNone/>
              <a:defRPr sz="123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300"/>
              <a:buFont typeface="Merriweather"/>
              <a:buNone/>
              <a:defRPr sz="123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300"/>
              <a:buFont typeface="Merriweather"/>
              <a:buNone/>
              <a:defRPr sz="123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300"/>
              <a:buFont typeface="Merriweather"/>
              <a:buNone/>
              <a:defRPr sz="123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300"/>
              <a:buFont typeface="Merriweather"/>
              <a:buNone/>
              <a:defRPr sz="123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300"/>
              <a:buFont typeface="Merriweather"/>
              <a:buNone/>
              <a:defRPr sz="123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" type="subTitle"/>
          </p:nvPr>
        </p:nvSpPr>
        <p:spPr>
          <a:xfrm>
            <a:off x="505778" y="13953084"/>
            <a:ext cx="7706100" cy="61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800" lIns="267800" spcFirstLastPara="1" rIns="267800" wrap="square" tIns="267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Montserrat"/>
              <a:buNone/>
              <a:defRPr sz="62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Montserrat"/>
              <a:buNone/>
              <a:defRPr sz="62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Montserrat"/>
              <a:buNone/>
              <a:defRPr sz="62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Montserrat"/>
              <a:buNone/>
              <a:defRPr sz="62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Montserrat"/>
              <a:buNone/>
              <a:defRPr sz="62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Montserrat"/>
              <a:buNone/>
              <a:defRPr sz="62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Montserrat"/>
              <a:buNone/>
              <a:defRPr sz="62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Montserrat"/>
              <a:buNone/>
              <a:defRPr sz="62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Montserrat"/>
              <a:buNone/>
              <a:defRPr sz="6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2" type="body"/>
          </p:nvPr>
        </p:nvSpPr>
        <p:spPr>
          <a:xfrm>
            <a:off x="9409750" y="3604284"/>
            <a:ext cx="7309500" cy="18393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800" lIns="267800" spcFirstLastPara="1" rIns="267800" wrap="square" tIns="267800">
            <a:noAutofit/>
          </a:bodyPr>
          <a:lstStyle>
            <a:lvl1pPr indent="-4889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Montserrat"/>
              <a:buChar char="●"/>
              <a:defRPr sz="4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88950" lvl="1" marL="914400" algn="l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Montserrat"/>
              <a:buChar char="○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88950" lvl="2" marL="1371600" algn="l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Montserrat"/>
              <a:buChar char="■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88950" lvl="3" marL="1828800" algn="l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Montserrat"/>
              <a:buChar char="●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88950" lvl="4" marL="2286000" algn="l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Montserrat"/>
              <a:buChar char="○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88950" lvl="5" marL="2743200" algn="l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Montserrat"/>
              <a:buChar char="■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88950" lvl="6" marL="3200400" algn="l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Montserrat"/>
              <a:buChar char="●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88950" lvl="7" marL="3657600" algn="l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Montserrat"/>
              <a:buChar char="○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88950" lvl="8" marL="4114800" algn="l">
              <a:lnSpc>
                <a:spcPct val="115000"/>
              </a:lnSpc>
              <a:spcBef>
                <a:spcPts val="4700"/>
              </a:spcBef>
              <a:spcAft>
                <a:spcPts val="4700"/>
              </a:spcAft>
              <a:buClr>
                <a:srgbClr val="000000"/>
              </a:buClr>
              <a:buSzPts val="4100"/>
              <a:buFont typeface="Montserrat"/>
              <a:buChar char="■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16140038" y="23212456"/>
            <a:ext cx="1045200" cy="19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800" lIns="267800" spcFirstLastPara="1" rIns="267800" wrap="square" tIns="267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idx="1" type="body"/>
          </p:nvPr>
        </p:nvSpPr>
        <p:spPr>
          <a:xfrm>
            <a:off x="593789" y="21058863"/>
            <a:ext cx="11427600" cy="30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800" lIns="267800" spcFirstLastPara="1" rIns="267800" wrap="square" tIns="2678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6140038" y="23212456"/>
            <a:ext cx="1045200" cy="19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800" lIns="267800" spcFirstLastPara="1" rIns="267800" wrap="square" tIns="267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hasCustomPrompt="1" type="title"/>
          </p:nvPr>
        </p:nvSpPr>
        <p:spPr>
          <a:xfrm>
            <a:off x="593789" y="5506044"/>
            <a:ext cx="16231801" cy="9774000"/>
          </a:xfrm>
          <a:prstGeom prst="rect">
            <a:avLst/>
          </a:prstGeom>
          <a:noFill/>
          <a:ln>
            <a:noFill/>
          </a:ln>
        </p:spPr>
        <p:txBody>
          <a:bodyPr anchorCtr="0" anchor="b" bIns="267800" lIns="267800" spcFirstLastPara="1" rIns="267800" wrap="square" tIns="267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200"/>
              <a:buFont typeface="Merriweather"/>
              <a:buNone/>
              <a:defRPr sz="352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200"/>
              <a:buFont typeface="Merriweather"/>
              <a:buNone/>
              <a:defRPr sz="352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200"/>
              <a:buFont typeface="Merriweather"/>
              <a:buNone/>
              <a:defRPr sz="352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200"/>
              <a:buFont typeface="Merriweather"/>
              <a:buNone/>
              <a:defRPr sz="352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200"/>
              <a:buFont typeface="Merriweather"/>
              <a:buNone/>
              <a:defRPr sz="352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200"/>
              <a:buFont typeface="Merriweather"/>
              <a:buNone/>
              <a:defRPr sz="352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200"/>
              <a:buFont typeface="Merriweather"/>
              <a:buNone/>
              <a:defRPr sz="352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200"/>
              <a:buFont typeface="Merriweather"/>
              <a:buNone/>
              <a:defRPr sz="352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200"/>
              <a:buFont typeface="Merriweather"/>
              <a:buNone/>
              <a:defRPr sz="352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t>xx%</a:t>
            </a:r>
          </a:p>
        </p:txBody>
      </p:sp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593789" y="15691077"/>
            <a:ext cx="16231801" cy="6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800" lIns="267800" spcFirstLastPara="1" rIns="267800" wrap="square" tIns="267800">
            <a:noAutofit/>
          </a:bodyPr>
          <a:lstStyle>
            <a:lvl1pPr indent="-4889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Montserrat"/>
              <a:buChar char="●"/>
              <a:defRPr sz="4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88950" lvl="1" marL="914400" algn="ctr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Montserrat"/>
              <a:buChar char="○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88950" lvl="2" marL="1371600" algn="ctr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Montserrat"/>
              <a:buChar char="■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88950" lvl="3" marL="1828800" algn="ctr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Montserrat"/>
              <a:buChar char="●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88950" lvl="4" marL="2286000" algn="ctr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Montserrat"/>
              <a:buChar char="○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88950" lvl="5" marL="2743200" algn="ctr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Montserrat"/>
              <a:buChar char="■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88950" lvl="6" marL="3200400" algn="ctr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Montserrat"/>
              <a:buChar char="●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88950" lvl="7" marL="3657600" algn="ctr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Montserrat"/>
              <a:buChar char="○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88950" lvl="8" marL="4114800" algn="ctr">
              <a:lnSpc>
                <a:spcPct val="115000"/>
              </a:lnSpc>
              <a:spcBef>
                <a:spcPts val="4700"/>
              </a:spcBef>
              <a:spcAft>
                <a:spcPts val="4700"/>
              </a:spcAft>
              <a:buClr>
                <a:srgbClr val="000000"/>
              </a:buClr>
              <a:buSzPts val="4100"/>
              <a:buFont typeface="Montserrat"/>
              <a:buChar char="■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16140038" y="23212456"/>
            <a:ext cx="1045200" cy="19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800" lIns="267800" spcFirstLastPara="1" rIns="267800" wrap="square" tIns="267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93789" y="2215236"/>
            <a:ext cx="16231801" cy="28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800" lIns="267800" spcFirstLastPara="1" rIns="267800" wrap="square" tIns="2678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0"/>
              <a:buFont typeface="Merriweather"/>
              <a:buNone/>
              <a:defRPr b="0" i="0" sz="7000" u="none" cap="none" strike="noStrik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0"/>
              <a:buFont typeface="Merriweather"/>
              <a:buNone/>
              <a:defRPr b="0" i="0" sz="7000" u="none" cap="none" strike="noStrik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0"/>
              <a:buFont typeface="Merriweather"/>
              <a:buNone/>
              <a:defRPr b="0" i="0" sz="7000" u="none" cap="none" strike="noStrik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0"/>
              <a:buFont typeface="Merriweather"/>
              <a:buNone/>
              <a:defRPr b="0" i="0" sz="7000" u="none" cap="none" strike="noStrik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0"/>
              <a:buFont typeface="Merriweather"/>
              <a:buNone/>
              <a:defRPr b="0" i="0" sz="7000" u="none" cap="none" strike="noStrik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0"/>
              <a:buFont typeface="Merriweather"/>
              <a:buNone/>
              <a:defRPr b="0" i="0" sz="7000" u="none" cap="none" strike="noStrik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0"/>
              <a:buFont typeface="Merriweather"/>
              <a:buNone/>
              <a:defRPr b="0" i="0" sz="7000" u="none" cap="none" strike="noStrik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0"/>
              <a:buFont typeface="Merriweather"/>
              <a:buNone/>
              <a:defRPr b="0" i="0" sz="7000" u="none" cap="none" strike="noStrik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0"/>
              <a:buFont typeface="Merriweather"/>
              <a:buNone/>
              <a:defRPr b="0" i="0" sz="7000" u="none" cap="none" strike="noStrik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93789" y="5736764"/>
            <a:ext cx="16231801" cy="17006101"/>
          </a:xfrm>
          <a:prstGeom prst="rect">
            <a:avLst/>
          </a:prstGeom>
          <a:noFill/>
          <a:ln>
            <a:noFill/>
          </a:ln>
        </p:spPr>
        <p:txBody>
          <a:bodyPr anchorCtr="0" anchor="t" bIns="267800" lIns="267800" spcFirstLastPara="1" rIns="267800" wrap="square" tIns="267800">
            <a:noAutofit/>
          </a:bodyPr>
          <a:lstStyle>
            <a:lvl1pPr indent="-488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Montserrat"/>
              <a:buChar char="●"/>
              <a:defRPr b="0" i="0" sz="4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88950" lvl="1" marL="914400" marR="0" rtl="0" algn="l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Montserrat"/>
              <a:buChar char="○"/>
              <a:defRPr b="0" i="0" sz="4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88950" lvl="2" marL="1371600" marR="0" rtl="0" algn="l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Montserrat"/>
              <a:buChar char="■"/>
              <a:defRPr b="0" i="0" sz="4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88950" lvl="3" marL="1828800" marR="0" rtl="0" algn="l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Montserrat"/>
              <a:buChar char="●"/>
              <a:defRPr b="0" i="0" sz="4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88950" lvl="4" marL="2286000" marR="0" rtl="0" algn="l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Montserrat"/>
              <a:buChar char="○"/>
              <a:defRPr b="0" i="0" sz="4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88950" lvl="5" marL="2743200" marR="0" rtl="0" algn="l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Montserrat"/>
              <a:buChar char="■"/>
              <a:defRPr b="0" i="0" sz="4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88950" lvl="6" marL="3200400" marR="0" rtl="0" algn="l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Montserrat"/>
              <a:buChar char="●"/>
              <a:defRPr b="0" i="0" sz="4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88950" lvl="7" marL="3657600" marR="0" rtl="0" algn="l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Montserrat"/>
              <a:buChar char="○"/>
              <a:defRPr b="0" i="0" sz="4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88950" lvl="8" marL="4114800" marR="0" rtl="0" algn="l">
              <a:lnSpc>
                <a:spcPct val="115000"/>
              </a:lnSpc>
              <a:spcBef>
                <a:spcPts val="4700"/>
              </a:spcBef>
              <a:spcAft>
                <a:spcPts val="4700"/>
              </a:spcAft>
              <a:buClr>
                <a:schemeClr val="dk1"/>
              </a:buClr>
              <a:buSzPts val="4100"/>
              <a:buFont typeface="Montserrat"/>
              <a:buChar char="■"/>
              <a:defRPr b="0" i="0" sz="4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6140038" y="23212456"/>
            <a:ext cx="1045200" cy="19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800" lIns="267800" spcFirstLastPara="1" rIns="267800" wrap="square" tIns="2678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/>
          <p:nvPr>
            <p:ph type="title"/>
          </p:nvPr>
        </p:nvSpPr>
        <p:spPr>
          <a:xfrm>
            <a:off x="593789" y="2215236"/>
            <a:ext cx="16231801" cy="28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800" lIns="267800" spcFirstLastPara="1" rIns="267800" wrap="square" tIns="2678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200"/>
              <a:buFont typeface="Arial"/>
              <a:buNone/>
              <a:defRPr b="0" i="0" sz="8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200"/>
              <a:buFont typeface="Arial"/>
              <a:buNone/>
              <a:defRPr b="0" i="0" sz="8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200"/>
              <a:buFont typeface="Arial"/>
              <a:buNone/>
              <a:defRPr b="0" i="0" sz="8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200"/>
              <a:buFont typeface="Arial"/>
              <a:buNone/>
              <a:defRPr b="0" i="0" sz="8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200"/>
              <a:buFont typeface="Arial"/>
              <a:buNone/>
              <a:defRPr b="0" i="0" sz="8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200"/>
              <a:buFont typeface="Arial"/>
              <a:buNone/>
              <a:defRPr b="0" i="0" sz="8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200"/>
              <a:buFont typeface="Arial"/>
              <a:buNone/>
              <a:defRPr b="0" i="0" sz="8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200"/>
              <a:buFont typeface="Arial"/>
              <a:buNone/>
              <a:defRPr b="0" i="0" sz="8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200"/>
              <a:buFont typeface="Arial"/>
              <a:buNone/>
              <a:defRPr b="0" i="0" sz="8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12"/>
          <p:cNvSpPr txBox="1"/>
          <p:nvPr>
            <p:ph idx="1" type="body"/>
          </p:nvPr>
        </p:nvSpPr>
        <p:spPr>
          <a:xfrm>
            <a:off x="593789" y="5736764"/>
            <a:ext cx="16231801" cy="17006101"/>
          </a:xfrm>
          <a:prstGeom prst="rect">
            <a:avLst/>
          </a:prstGeom>
          <a:noFill/>
          <a:ln>
            <a:noFill/>
          </a:ln>
        </p:spPr>
        <p:txBody>
          <a:bodyPr anchorCtr="0" anchor="t" bIns="267800" lIns="267800" spcFirstLastPara="1" rIns="267800" wrap="square" tIns="267800">
            <a:noAutofit/>
          </a:bodyPr>
          <a:lstStyle>
            <a:lvl1pPr indent="-565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300"/>
              <a:buFont typeface="Arial"/>
              <a:buChar char="●"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88950" lvl="1" marL="914400" marR="0" rtl="0" algn="l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Arial"/>
              <a:buChar char="○"/>
              <a:defRPr b="0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88950" lvl="2" marL="1371600" marR="0" rtl="0" algn="l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Arial"/>
              <a:buChar char="■"/>
              <a:defRPr b="0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88950" lvl="3" marL="1828800" marR="0" rtl="0" algn="l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Arial"/>
              <a:buChar char="●"/>
              <a:defRPr b="0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88950" lvl="4" marL="2286000" marR="0" rtl="0" algn="l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Arial"/>
              <a:buChar char="○"/>
              <a:defRPr b="0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88950" lvl="5" marL="2743200" marR="0" rtl="0" algn="l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Arial"/>
              <a:buChar char="■"/>
              <a:defRPr b="0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88950" lvl="6" marL="3200400" marR="0" rtl="0" algn="l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Arial"/>
              <a:buChar char="●"/>
              <a:defRPr b="0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88950" lvl="7" marL="3657600" marR="0" rtl="0" algn="l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Arial"/>
              <a:buChar char="○"/>
              <a:defRPr b="0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88950" lvl="8" marL="4114800" marR="0" rtl="0" algn="l">
              <a:lnSpc>
                <a:spcPct val="115000"/>
              </a:lnSpc>
              <a:spcBef>
                <a:spcPts val="4700"/>
              </a:spcBef>
              <a:spcAft>
                <a:spcPts val="4700"/>
              </a:spcAft>
              <a:buClr>
                <a:schemeClr val="dk2"/>
              </a:buClr>
              <a:buSzPts val="4100"/>
              <a:buFont typeface="Arial"/>
              <a:buChar char="■"/>
              <a:defRPr b="0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16140038" y="23212456"/>
            <a:ext cx="1045200" cy="19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800" lIns="267800" spcFirstLastPara="1" rIns="267800" wrap="square" tIns="2678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cs.google.com/presentation/d/1RF2a4TPNSaSGz3MdFUUrQwAw7qjVpKJMrfCSwvBndC8/edit#slide=id.p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6.png"/><Relationship Id="rId8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>
            <a:hlinkClick r:id="rId3"/>
          </p:cNvPr>
          <p:cNvSpPr txBox="1"/>
          <p:nvPr/>
        </p:nvSpPr>
        <p:spPr>
          <a:xfrm>
            <a:off x="6910875" y="20360211"/>
            <a:ext cx="3649500" cy="15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800" lIns="267800" spcFirstLastPara="1" rIns="267800" wrap="square" tIns="267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0" i="0" lang="en-US" sz="4100" u="sng" cap="none" strike="noStrike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Editing File</a:t>
            </a:r>
            <a:endParaRPr b="0" i="0" sz="4100" u="sng" cap="none" strike="noStrike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7" name="Google Shape;9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8300" y="902750"/>
            <a:ext cx="3016424" cy="1977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339475" y="359650"/>
            <a:ext cx="3446750" cy="371127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4"/>
          <p:cNvSpPr txBox="1"/>
          <p:nvPr>
            <p:ph idx="1" type="subTitle"/>
          </p:nvPr>
        </p:nvSpPr>
        <p:spPr>
          <a:xfrm>
            <a:off x="2001795" y="11166450"/>
            <a:ext cx="14037274" cy="32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800" lIns="267800" spcFirstLastPara="1" rIns="267800" wrap="square" tIns="267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</a:pPr>
            <a:r>
              <a:rPr b="1" lang="en-US" sz="7000">
                <a:solidFill>
                  <a:srgbClr val="A8D08C"/>
                </a:solidFill>
              </a:rPr>
              <a:t>Coping with Diabetes Mellitus in Adolescence</a:t>
            </a:r>
            <a:endParaRPr/>
          </a:p>
        </p:txBody>
      </p:sp>
      <p:sp>
        <p:nvSpPr>
          <p:cNvPr id="100" name="Google Shape;100;p24"/>
          <p:cNvSpPr txBox="1"/>
          <p:nvPr/>
        </p:nvSpPr>
        <p:spPr>
          <a:xfrm>
            <a:off x="5032975" y="14436749"/>
            <a:ext cx="8175900" cy="12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434343"/>
                </a:solidFill>
                <a:latin typeface="Lateef"/>
                <a:ea typeface="Lateef"/>
                <a:cs typeface="Lateef"/>
                <a:sym typeface="Lateef"/>
              </a:rPr>
              <a:t>{. . وَمَا تَوْفِيقِي إِلَّا بِاللَّهِ. . }</a:t>
            </a:r>
            <a:endParaRPr b="0" i="0" sz="4800" u="none" cap="none" strike="noStrike">
              <a:solidFill>
                <a:srgbClr val="434343"/>
              </a:solidFill>
              <a:latin typeface="Lateef"/>
              <a:ea typeface="Lateef"/>
              <a:cs typeface="Lateef"/>
              <a:sym typeface="Lateef"/>
            </a:endParaRPr>
          </a:p>
        </p:txBody>
      </p:sp>
      <p:graphicFrame>
        <p:nvGraphicFramePr>
          <p:cNvPr id="101" name="Google Shape;101;p24"/>
          <p:cNvGraphicFramePr/>
          <p:nvPr/>
        </p:nvGraphicFramePr>
        <p:xfrm>
          <a:off x="978300" y="1614029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{66F8F923-317C-4A53-8B3F-6F5985B2F145}</a:tableStyleId>
              </a:tblPr>
              <a:tblGrid>
                <a:gridCol w="10571475"/>
                <a:gridCol w="4943175"/>
              </a:tblGrid>
              <a:tr h="1017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b="1" lang="en-US" sz="40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Objective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Color index 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solidFill>
                      <a:srgbClr val="548135"/>
                    </a:solidFill>
                  </a:tcPr>
                </a:tc>
              </a:tr>
              <a:tr h="2122800">
                <a:tc>
                  <a:txBody>
                    <a:bodyPr/>
                    <a:lstStyle/>
                    <a:p>
                      <a:pPr indent="-4191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Montserrat"/>
                        <a:buChar char="•"/>
                      </a:pPr>
                      <a:r>
                        <a:rPr lang="en-US" sz="3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Difficulties among adolescent with DM type 1</a:t>
                      </a:r>
                      <a:endParaRPr/>
                    </a:p>
                    <a:p>
                      <a:pPr indent="-419100" lvl="0" marL="457200" marR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Montserrat"/>
                        <a:buChar char="•"/>
                      </a:pPr>
                      <a:r>
                        <a:rPr lang="en-US" sz="3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Sources of stressors for them.</a:t>
                      </a:r>
                      <a:endParaRPr/>
                    </a:p>
                    <a:p>
                      <a:pPr indent="-419100" lvl="0" marL="457200" marR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Montserrat"/>
                        <a:buChar char="•"/>
                      </a:pPr>
                      <a:r>
                        <a:rPr lang="en-US" sz="3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Types of coping.</a:t>
                      </a:r>
                      <a:endParaRPr/>
                    </a:p>
                    <a:p>
                      <a:pPr indent="-419100" lvl="0" marL="457200" marR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Montserrat"/>
                        <a:buChar char="•"/>
                      </a:pPr>
                      <a:r>
                        <a:rPr lang="en-US" sz="3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How to help.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8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Black</a:t>
                      </a:r>
                      <a:r>
                        <a:rPr lang="en-US" sz="28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: Main content.</a:t>
                      </a:r>
                      <a:endParaRPr sz="1400" u="none" cap="none" strike="noStrike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800" u="none" cap="none" strike="noStrike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Gray</a:t>
                      </a:r>
                      <a:r>
                        <a:rPr lang="en-US" sz="28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: Notes.</a:t>
                      </a:r>
                      <a:endParaRPr sz="28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8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Red</a:t>
                      </a:r>
                      <a:r>
                        <a:rPr lang="en-US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: important.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02" name="Google Shape;102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35125" y="2880411"/>
            <a:ext cx="2302775" cy="230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72737" y="5183171"/>
            <a:ext cx="7924890" cy="549591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4"/>
          <p:cNvSpPr txBox="1"/>
          <p:nvPr/>
        </p:nvSpPr>
        <p:spPr>
          <a:xfrm>
            <a:off x="1823996" y="21546903"/>
            <a:ext cx="13771358" cy="2607872"/>
          </a:xfrm>
          <a:prstGeom prst="rect">
            <a:avLst/>
          </a:prstGeom>
          <a:noFill/>
          <a:ln>
            <a:noFill/>
          </a:ln>
        </p:spPr>
        <p:txBody>
          <a:bodyPr anchorCtr="0" anchor="t" bIns="267800" lIns="267800" spcFirstLastPara="1" rIns="267800" wrap="square" tIns="2678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Team Leaders </a:t>
            </a:r>
            <a:endParaRPr b="1" i="0" sz="3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Njoud Ala</a:t>
            </a:r>
            <a:r>
              <a:rPr lang="en-US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</a:t>
            </a:r>
            <a:r>
              <a:rPr b="0" i="0" lang="en-US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   Abdullah shadid</a:t>
            </a:r>
            <a:endParaRPr b="0" i="0" sz="3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5" name="Google Shape;105;p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768547" y="22698439"/>
            <a:ext cx="966142" cy="524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394764" y="22686248"/>
            <a:ext cx="966142" cy="524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906587" y="24435218"/>
            <a:ext cx="966150" cy="96617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4"/>
          <p:cNvSpPr txBox="1"/>
          <p:nvPr/>
        </p:nvSpPr>
        <p:spPr>
          <a:xfrm>
            <a:off x="4903375" y="24732000"/>
            <a:ext cx="84351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For the </a:t>
            </a: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record</a:t>
            </a: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, This lecture was published during COVID19 outbreak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5"/>
          <p:cNvSpPr txBox="1"/>
          <p:nvPr>
            <p:ph type="title"/>
          </p:nvPr>
        </p:nvSpPr>
        <p:spPr>
          <a:xfrm>
            <a:off x="593789" y="880474"/>
            <a:ext cx="16231801" cy="1526903"/>
          </a:xfrm>
          <a:prstGeom prst="rect">
            <a:avLst/>
          </a:prstGeom>
          <a:noFill/>
          <a:ln>
            <a:noFill/>
          </a:ln>
        </p:spPr>
        <p:txBody>
          <a:bodyPr anchorCtr="0" anchor="t" bIns="267800" lIns="267800" spcFirstLastPara="1" rIns="267800" wrap="square" tIns="267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114" name="Google Shape;114;p25"/>
          <p:cNvSpPr txBox="1"/>
          <p:nvPr>
            <p:ph idx="1" type="body"/>
          </p:nvPr>
        </p:nvSpPr>
        <p:spPr>
          <a:xfrm>
            <a:off x="593800" y="2627473"/>
            <a:ext cx="16231800" cy="3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800" lIns="267800" spcFirstLastPara="1" rIns="267800" wrap="square" tIns="2678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Montserrat"/>
              <a:buChar char="●"/>
            </a:pPr>
            <a:r>
              <a:rPr b="1" lang="en-US" sz="2400"/>
              <a:t>Adolescence can be a difficult period of life. The need to become more independent, to create an identity and to adopt a new lifestyle can influence the way that adolescents with diabetes cope with their disease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</a:pPr>
            <a:r>
              <a:t/>
            </a:r>
            <a:endParaRPr b="1" sz="2400"/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Montserrat"/>
              <a:buChar char="●"/>
            </a:pPr>
            <a:r>
              <a:rPr b="1" lang="en-US" sz="2400"/>
              <a:t>The freedom to makes one’s own choices about lifestyle is seen as important in this age group. Taking increasing responsibility for diabetes self-care is part of the process</a:t>
            </a:r>
            <a:endParaRPr b="1" sz="2400"/>
          </a:p>
          <a:p>
            <a:pPr indent="-196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Montserrat"/>
              <a:buNone/>
            </a:pPr>
            <a:r>
              <a:t/>
            </a:r>
            <a:endParaRPr/>
          </a:p>
          <a:p>
            <a:pPr indent="-196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Montserrat"/>
              <a:buNone/>
            </a:pPr>
            <a:r>
              <a:t/>
            </a:r>
            <a:endParaRPr/>
          </a:p>
          <a:p>
            <a:pPr indent="-196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Montserrat"/>
              <a:buNone/>
            </a:pPr>
            <a:r>
              <a:t/>
            </a:r>
            <a:endParaRPr/>
          </a:p>
          <a:p>
            <a:pPr indent="-196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Montserrat"/>
              <a:buNone/>
            </a:pPr>
            <a:r>
              <a:t/>
            </a:r>
            <a:endParaRPr/>
          </a:p>
          <a:p>
            <a:pPr indent="-196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Montserrat"/>
              <a:buNone/>
            </a:pPr>
            <a:r>
              <a:t/>
            </a:r>
            <a:endParaRPr/>
          </a:p>
          <a:p>
            <a:pPr indent="-196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Montserrat"/>
              <a:buNone/>
            </a:pPr>
            <a:r>
              <a:t/>
            </a:r>
            <a:endParaRPr/>
          </a:p>
          <a:p>
            <a:pPr indent="-196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Montserrat"/>
              <a:buNone/>
            </a:pPr>
            <a:r>
              <a:t/>
            </a:r>
            <a:endParaRPr/>
          </a:p>
          <a:p>
            <a:pPr indent="-196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Montserrat"/>
              <a:buNone/>
            </a:pPr>
            <a:r>
              <a:t/>
            </a:r>
            <a:endParaRPr/>
          </a:p>
          <a:p>
            <a:pPr indent="-196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Montserrat"/>
              <a:buNone/>
            </a:pPr>
            <a:r>
              <a:t/>
            </a:r>
            <a:endParaRPr/>
          </a:p>
          <a:p>
            <a:pPr indent="-196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Montserrat"/>
              <a:buNone/>
            </a:pPr>
            <a:r>
              <a:t/>
            </a:r>
            <a:endParaRPr/>
          </a:p>
          <a:p>
            <a:pPr indent="-196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Montserrat"/>
              <a:buNone/>
            </a:pPr>
            <a:r>
              <a:t/>
            </a:r>
            <a:endParaRPr/>
          </a:p>
        </p:txBody>
      </p:sp>
      <p:grpSp>
        <p:nvGrpSpPr>
          <p:cNvPr id="115" name="Google Shape;115;p25"/>
          <p:cNvGrpSpPr/>
          <p:nvPr/>
        </p:nvGrpSpPr>
        <p:grpSpPr>
          <a:xfrm>
            <a:off x="1991174" y="5854442"/>
            <a:ext cx="14325390" cy="4681373"/>
            <a:chOff x="152455" y="1066458"/>
            <a:chExt cx="14325390" cy="4681373"/>
          </a:xfrm>
        </p:grpSpPr>
        <p:sp>
          <p:nvSpPr>
            <p:cNvPr id="116" name="Google Shape;116;p25"/>
            <p:cNvSpPr/>
            <p:nvPr/>
          </p:nvSpPr>
          <p:spPr>
            <a:xfrm>
              <a:off x="7176048" y="2186338"/>
              <a:ext cx="4849163" cy="98151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72599"/>
                  </a:lnTo>
                  <a:lnTo>
                    <a:pt x="120000" y="72599"/>
                  </a:lnTo>
                  <a:lnTo>
                    <a:pt x="120000" y="120000"/>
                  </a:lnTo>
                </a:path>
              </a:pathLst>
            </a:custGeom>
            <a:noFill/>
            <a:ln>
              <a:noFill/>
            </a:ln>
          </p:spPr>
        </p:sp>
        <p:sp>
          <p:nvSpPr>
            <p:cNvPr id="117" name="Google Shape;117;p25"/>
            <p:cNvSpPr/>
            <p:nvPr/>
          </p:nvSpPr>
          <p:spPr>
            <a:xfrm>
              <a:off x="6991579" y="2186338"/>
              <a:ext cx="184469" cy="98151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72599"/>
                  </a:lnTo>
                  <a:lnTo>
                    <a:pt x="0" y="72599"/>
                  </a:lnTo>
                  <a:lnTo>
                    <a:pt x="0" y="120000"/>
                  </a:lnTo>
                </a:path>
              </a:pathLst>
            </a:custGeom>
            <a:noFill/>
            <a:ln>
              <a:noFill/>
            </a:ln>
          </p:spPr>
        </p:sp>
        <p:sp>
          <p:nvSpPr>
            <p:cNvPr id="118" name="Google Shape;118;p25"/>
            <p:cNvSpPr/>
            <p:nvPr/>
          </p:nvSpPr>
          <p:spPr>
            <a:xfrm>
              <a:off x="1957955" y="2186341"/>
              <a:ext cx="5033700" cy="9816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72599"/>
                  </a:lnTo>
                  <a:lnTo>
                    <a:pt x="0" y="72599"/>
                  </a:lnTo>
                  <a:lnTo>
                    <a:pt x="0" y="120000"/>
                  </a:lnTo>
                </a:path>
              </a:pathLst>
            </a:custGeom>
            <a:noFill/>
            <a:ln>
              <a:noFill/>
            </a:ln>
          </p:spPr>
        </p:sp>
        <p:sp>
          <p:nvSpPr>
            <p:cNvPr id="119" name="Google Shape;119;p25"/>
            <p:cNvSpPr/>
            <p:nvPr/>
          </p:nvSpPr>
          <p:spPr>
            <a:xfrm>
              <a:off x="5089766" y="1066458"/>
              <a:ext cx="4172562" cy="1119879"/>
            </a:xfrm>
            <a:prstGeom prst="rect">
              <a:avLst/>
            </a:prstGeom>
            <a:solidFill>
              <a:srgbClr val="A8D0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5"/>
            <p:cNvSpPr txBox="1"/>
            <p:nvPr/>
          </p:nvSpPr>
          <p:spPr>
            <a:xfrm>
              <a:off x="5089766" y="1142658"/>
              <a:ext cx="4172700" cy="111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23445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en-US" sz="32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adolescence </a:t>
              </a:r>
              <a:endParaRPr b="1" i="0" sz="3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lang="en-US" sz="2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and </a:t>
              </a:r>
              <a:r>
                <a:rPr b="1" lang="en-US" sz="2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sources</a:t>
              </a:r>
              <a:r>
                <a:rPr b="1" lang="en-US" sz="2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of stress</a:t>
              </a:r>
              <a:endPara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1" name="Google Shape;121;p25"/>
            <p:cNvSpPr/>
            <p:nvPr/>
          </p:nvSpPr>
          <p:spPr>
            <a:xfrm rot="10800000">
              <a:off x="9201116" y="2019137"/>
              <a:ext cx="28800" cy="1116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38562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5"/>
            <p:cNvSpPr/>
            <p:nvPr/>
          </p:nvSpPr>
          <p:spPr>
            <a:xfrm>
              <a:off x="152455" y="2710656"/>
              <a:ext cx="3611100" cy="1138800"/>
            </a:xfrm>
            <a:prstGeom prst="rect">
              <a:avLst/>
            </a:prstGeom>
            <a:solidFill>
              <a:srgbClr val="A8D0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5"/>
            <p:cNvSpPr txBox="1"/>
            <p:nvPr/>
          </p:nvSpPr>
          <p:spPr>
            <a:xfrm>
              <a:off x="152455" y="2558256"/>
              <a:ext cx="3611100" cy="11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234450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Early adolescence </a:t>
              </a:r>
              <a:endParaRPr b="1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4" name="Google Shape;124;p25"/>
            <p:cNvSpPr/>
            <p:nvPr/>
          </p:nvSpPr>
          <p:spPr>
            <a:xfrm>
              <a:off x="467954" y="3566660"/>
              <a:ext cx="3942600" cy="21651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38562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5"/>
            <p:cNvSpPr txBox="1"/>
            <p:nvPr/>
          </p:nvSpPr>
          <p:spPr>
            <a:xfrm>
              <a:off x="467979" y="3490460"/>
              <a:ext cx="3942600" cy="21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60950" spcFirstLastPara="1" rIns="60950" wrap="square" tIns="152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-(11-14 yrs.)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br>
                <a:rPr b="0" i="0" lang="en-US" sz="24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b="0" i="0" lang="en-US" sz="24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Am I normal?</a:t>
              </a:r>
              <a:endParaRPr b="0" i="0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6" name="Google Shape;126;p25"/>
            <p:cNvSpPr/>
            <p:nvPr/>
          </p:nvSpPr>
          <p:spPr>
            <a:xfrm>
              <a:off x="5186088" y="2710656"/>
              <a:ext cx="3611100" cy="1138800"/>
            </a:xfrm>
            <a:prstGeom prst="rect">
              <a:avLst/>
            </a:prstGeom>
            <a:solidFill>
              <a:srgbClr val="A8D0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5"/>
            <p:cNvSpPr txBox="1"/>
            <p:nvPr/>
          </p:nvSpPr>
          <p:spPr>
            <a:xfrm>
              <a:off x="5186088" y="2558256"/>
              <a:ext cx="3611100" cy="11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234450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Mid-adolescence</a:t>
              </a:r>
              <a:endParaRPr b="1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8" name="Google Shape;128;p25"/>
            <p:cNvSpPr/>
            <p:nvPr/>
          </p:nvSpPr>
          <p:spPr>
            <a:xfrm>
              <a:off x="5501612" y="3566660"/>
              <a:ext cx="3942600" cy="21651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38562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5"/>
            <p:cNvSpPr txBox="1"/>
            <p:nvPr/>
          </p:nvSpPr>
          <p:spPr>
            <a:xfrm>
              <a:off x="5501612" y="3490460"/>
              <a:ext cx="3942600" cy="21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60950" spcFirstLastPara="1" rIns="60950" wrap="square" tIns="152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- (14-16 yrs.)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- Independence 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- self image</a:t>
              </a:r>
              <a:endParaRPr b="0" i="0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0" name="Google Shape;130;p25"/>
            <p:cNvSpPr/>
            <p:nvPr/>
          </p:nvSpPr>
          <p:spPr>
            <a:xfrm>
              <a:off x="10219696" y="2723369"/>
              <a:ext cx="3611100" cy="1138800"/>
            </a:xfrm>
            <a:prstGeom prst="rect">
              <a:avLst/>
            </a:prstGeom>
            <a:solidFill>
              <a:srgbClr val="A8D0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5"/>
            <p:cNvSpPr txBox="1"/>
            <p:nvPr/>
          </p:nvSpPr>
          <p:spPr>
            <a:xfrm>
              <a:off x="10219721" y="2558256"/>
              <a:ext cx="3611100" cy="11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234450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Late adolescence </a:t>
              </a:r>
              <a:endParaRPr b="1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2" name="Google Shape;132;p25"/>
            <p:cNvSpPr/>
            <p:nvPr/>
          </p:nvSpPr>
          <p:spPr>
            <a:xfrm>
              <a:off x="10535245" y="3550631"/>
              <a:ext cx="3942600" cy="21972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38562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5"/>
            <p:cNvSpPr txBox="1"/>
            <p:nvPr/>
          </p:nvSpPr>
          <p:spPr>
            <a:xfrm>
              <a:off x="10535245" y="3474431"/>
              <a:ext cx="3942600" cy="219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60950" spcFirstLastPara="1" rIns="60950" wrap="square" tIns="152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- (17-older yrs.)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- Future oriented 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- intimacy 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- career goals</a:t>
              </a:r>
              <a:endParaRPr b="0" i="0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aphicFrame>
        <p:nvGraphicFramePr>
          <p:cNvPr id="134" name="Google Shape;134;p25"/>
          <p:cNvGraphicFramePr/>
          <p:nvPr/>
        </p:nvGraphicFramePr>
        <p:xfrm>
          <a:off x="1007306" y="1132743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{66F8F923-317C-4A53-8B3F-6F5985B2F145}</a:tableStyleId>
              </a:tblPr>
              <a:tblGrid>
                <a:gridCol w="7867100"/>
                <a:gridCol w="7867100"/>
              </a:tblGrid>
              <a:tr h="4455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solidFill>
                            <a:srgbClr val="54813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Types of Diabetes Mellitus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 hMerge="1"/>
              </a:tr>
              <a:tr h="475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Type 1 </a:t>
                      </a:r>
                      <a:endParaRPr b="1" sz="24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Type 2</a:t>
                      </a:r>
                      <a:endParaRPr b="1" sz="24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solidFill>
                      <a:srgbClr val="A8D08C"/>
                    </a:solidFill>
                  </a:tcPr>
                </a:tc>
              </a:tr>
              <a:tr h="3333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Insulin dependent DM 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5-10% 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Childhood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Facts about Type I patients: 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80%, Unhygienic administer 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58% , Wrong dose 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77%, Glucose level (Test/interpret) 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75% , Foods ( type / regular 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Non Insulin dependent DM 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increased about 4 folds (last 30yrs) 8.5 % 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Age – usually more then 18 years</a:t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10123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54813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Treatment </a:t>
                      </a:r>
                      <a:endParaRPr>
                        <a:solidFill>
                          <a:srgbClr val="548135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Lifestyle   •Active   •Weight   •Drugs    •Early diagnosis   •Insulin Vs. OH    •Blood pressure control     •Blood lipid control</a:t>
                      </a:r>
                      <a:endParaRPr b="0"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 hMerge="1"/>
              </a:tr>
            </a:tbl>
          </a:graphicData>
        </a:graphic>
      </p:graphicFrame>
      <p:sp>
        <p:nvSpPr>
          <p:cNvPr id="135" name="Google Shape;135;p25"/>
          <p:cNvSpPr/>
          <p:nvPr/>
        </p:nvSpPr>
        <p:spPr>
          <a:xfrm>
            <a:off x="593789" y="17629278"/>
            <a:ext cx="16561200" cy="3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3200"/>
              <a:buFont typeface="Noto Sans Symbols"/>
              <a:buChar char="❑"/>
            </a:pPr>
            <a:r>
              <a:rPr b="1" i="0" lang="en-US" sz="3200" u="none" cap="none" strike="noStrike">
                <a:solidFill>
                  <a:srgbClr val="548135"/>
                </a:solidFill>
                <a:latin typeface="Montserrat"/>
                <a:ea typeface="Montserrat"/>
                <a:cs typeface="Montserrat"/>
                <a:sym typeface="Montserrat"/>
              </a:rPr>
              <a:t>Psychosocial Factors and Diabetes </a:t>
            </a:r>
            <a:r>
              <a:rPr b="1" lang="en-US" sz="2400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(im</a:t>
            </a:r>
            <a:r>
              <a:rPr b="1" i="0" lang="en-US" sz="2400" u="none" cap="none" strike="noStrike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po</a:t>
            </a:r>
            <a:r>
              <a:rPr b="1" lang="en-US" sz="2400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rtant)</a:t>
            </a:r>
            <a:r>
              <a:rPr b="1" lang="en-US" sz="3200">
                <a:solidFill>
                  <a:srgbClr val="54813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its play an important role in the course of illness</a:t>
            </a:r>
            <a:endParaRPr b="0" i="0" sz="1800" u="none" cap="none" strike="noStrike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Stress sometimes changes a latent case of diabetes into an active one.</a:t>
            </a:r>
            <a:endParaRPr>
              <a:solidFill>
                <a:srgbClr val="CC0000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Psychological factors may precipitate the onset of diabetes and influence the timing of symptoms presentation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It has been established that there is an excess of life events in the few months preceding the onset of the condition particularly in older children &amp; adolescents.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Psychological dysfunction may cause </a:t>
            </a: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recurrence</a:t>
            </a: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of acute diabetic episode specially in adolescents.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Life experience and emotional factors can have an important bearing on the course of diabetes.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25"/>
          <p:cNvSpPr/>
          <p:nvPr/>
        </p:nvSpPr>
        <p:spPr>
          <a:xfrm>
            <a:off x="593800" y="21315162"/>
            <a:ext cx="16561200" cy="24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3200"/>
              <a:buFont typeface="Noto Sans Symbols"/>
              <a:buChar char="❑"/>
            </a:pPr>
            <a:r>
              <a:rPr b="1" i="0" lang="en-US" sz="3200" u="none" cap="none" strike="noStrike">
                <a:solidFill>
                  <a:srgbClr val="548135"/>
                </a:solidFill>
                <a:latin typeface="Montserrat"/>
                <a:ea typeface="Montserrat"/>
                <a:cs typeface="Montserrat"/>
                <a:sym typeface="Montserrat"/>
              </a:rPr>
              <a:t>Diabetes and Comorbidity </a:t>
            </a:r>
            <a:endParaRPr>
              <a:solidFill>
                <a:srgbClr val="A61C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Psychological morbidity appears to be from 10 – 30 % with chronic illnesses.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Diabetes mellitus is co-morbid with :</a:t>
            </a:r>
            <a:r>
              <a:rPr b="0" i="0" lang="en-US" sz="2400" u="none" cap="none" strike="noStrike">
                <a:solidFill>
                  <a:srgbClr val="C4E0B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US" sz="24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most commonly Anxiety disorders</a:t>
            </a:r>
            <a:r>
              <a:rPr b="1" lang="en-US" sz="240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 then d</a:t>
            </a:r>
            <a:r>
              <a:rPr b="1" lang="en-US" sz="240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epression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co-morbid behavioral &amp; psychological problems: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-Anger  - Adjustment disorders  - Social withdrawal-  Acute organic brain syndrome    - Low self esteem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 Behavioral problems     - Eating disorders</a:t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C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/>
          <p:nvPr>
            <p:ph idx="1" type="body"/>
          </p:nvPr>
        </p:nvSpPr>
        <p:spPr>
          <a:xfrm>
            <a:off x="315625" y="687674"/>
            <a:ext cx="8649600" cy="118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800" lIns="267800" spcFirstLastPara="1" rIns="267800" wrap="square" tIns="2678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2800"/>
              <a:buFont typeface="Noto Sans Symbols"/>
              <a:buChar char="❑"/>
            </a:pPr>
            <a:r>
              <a:rPr b="1" lang="en-US" sz="2800">
                <a:solidFill>
                  <a:srgbClr val="548135"/>
                </a:solidFill>
                <a:latin typeface="Montserrat"/>
                <a:ea typeface="Montserrat"/>
                <a:cs typeface="Montserrat"/>
                <a:sym typeface="Montserrat"/>
              </a:rPr>
              <a:t>Difficulties that they face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60"/>
              <a:buChar char="●"/>
            </a:pPr>
            <a:r>
              <a:rPr lang="en-US" sz="2600">
                <a:latin typeface="Montserrat"/>
                <a:ea typeface="Montserrat"/>
                <a:cs typeface="Montserrat"/>
                <a:sym typeface="Montserrat"/>
              </a:rPr>
              <a:t>Diet restriction. </a:t>
            </a:r>
            <a:r>
              <a:rPr lang="en-US" sz="26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Always the same food and diet</a:t>
            </a:r>
            <a:endParaRPr>
              <a:solidFill>
                <a:srgbClr val="999999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60"/>
              <a:buChar char="●"/>
            </a:pPr>
            <a:r>
              <a:rPr lang="en-US" sz="2600">
                <a:latin typeface="Montserrat"/>
                <a:ea typeface="Montserrat"/>
                <a:cs typeface="Montserrat"/>
                <a:sym typeface="Montserrat"/>
              </a:rPr>
              <a:t>Frequent blood testing &amp; injections.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560"/>
              <a:buChar char="●"/>
            </a:pPr>
            <a:r>
              <a:rPr b="1" lang="en-US" sz="2600">
                <a:solidFill>
                  <a:srgbClr val="CC0000"/>
                </a:solidFill>
              </a:rPr>
              <a:t>Dependency on family. (difficulty in</a:t>
            </a:r>
            <a:r>
              <a:rPr b="1" lang="en-US" sz="2600">
                <a:solidFill>
                  <a:srgbClr val="CC0000"/>
                </a:solidFill>
              </a:rPr>
              <a:t> developing </a:t>
            </a:r>
            <a:r>
              <a:rPr b="1" lang="en-US" sz="2600">
                <a:solidFill>
                  <a:srgbClr val="CC0000"/>
                </a:solidFill>
              </a:rPr>
              <a:t>independence) </a:t>
            </a:r>
            <a:r>
              <a:rPr b="1" lang="en-US" sz="1800">
                <a:solidFill>
                  <a:srgbClr val="999999"/>
                </a:solidFill>
              </a:rPr>
              <a:t>(most important)</a:t>
            </a:r>
            <a:endParaRPr b="1" sz="1800">
              <a:solidFill>
                <a:srgbClr val="999999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0"/>
              <a:buChar char="●"/>
            </a:pPr>
            <a:r>
              <a:rPr lang="en-US" sz="2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Isolation from peers. And their relationships with peers </a:t>
            </a:r>
            <a:endParaRPr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60"/>
              <a:buChar char="●"/>
            </a:pPr>
            <a:r>
              <a:rPr lang="en-US" sz="2600">
                <a:latin typeface="Montserrat"/>
                <a:ea typeface="Montserrat"/>
                <a:cs typeface="Montserrat"/>
                <a:sym typeface="Montserrat"/>
              </a:rPr>
              <a:t>Physical limitations. </a:t>
            </a:r>
            <a:r>
              <a:rPr lang="en-US" sz="26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They feel they can’t play and workout. </a:t>
            </a:r>
            <a:endParaRPr>
              <a:solidFill>
                <a:srgbClr val="999999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60"/>
              <a:buChar char="●"/>
            </a:pPr>
            <a:r>
              <a:rPr lang="en-US" sz="2600">
                <a:latin typeface="Montserrat"/>
                <a:ea typeface="Montserrat"/>
                <a:cs typeface="Montserrat"/>
                <a:sym typeface="Montserrat"/>
              </a:rPr>
              <a:t>Parents can’t differentiate bet</a:t>
            </a:r>
            <a:r>
              <a:rPr lang="en-US" sz="2600"/>
              <a:t>ween </a:t>
            </a:r>
            <a:r>
              <a:rPr lang="en-US" sz="2600">
                <a:latin typeface="Montserrat"/>
                <a:ea typeface="Montserrat"/>
                <a:cs typeface="Montserrat"/>
                <a:sym typeface="Montserrat"/>
              </a:rPr>
              <a:t>Common anxiety S</a:t>
            </a:r>
            <a:r>
              <a:rPr lang="en-US" sz="2600"/>
              <a:t>ymptoms </a:t>
            </a:r>
            <a:r>
              <a:rPr lang="en-US" sz="2600">
                <a:latin typeface="Montserrat"/>
                <a:ea typeface="Montserrat"/>
                <a:cs typeface="Montserrat"/>
                <a:sym typeface="Montserrat"/>
              </a:rPr>
              <a:t>of temperament AND hypoglycemia.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560"/>
              <a:buChar char="●"/>
            </a:pPr>
            <a:r>
              <a:rPr b="1" lang="en-US" sz="2600">
                <a:solidFill>
                  <a:srgbClr val="CC0000"/>
                </a:solidFill>
              </a:rPr>
              <a:t>body image issues </a:t>
            </a:r>
            <a:endParaRPr b="1">
              <a:solidFill>
                <a:srgbClr val="CC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</a:pPr>
            <a:r>
              <a:t/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</a:pPr>
            <a:r>
              <a:t/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2800"/>
              <a:buFont typeface="Noto Sans Symbols"/>
              <a:buChar char="❑"/>
            </a:pPr>
            <a:r>
              <a:rPr b="1" lang="en-US" sz="2800">
                <a:solidFill>
                  <a:srgbClr val="548135"/>
                </a:solidFill>
                <a:latin typeface="Montserrat"/>
                <a:ea typeface="Montserrat"/>
                <a:cs typeface="Montserrat"/>
                <a:sym typeface="Montserrat"/>
              </a:rPr>
              <a:t>Sources of stress in DM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60"/>
              <a:buChar char="●"/>
            </a:pPr>
            <a:r>
              <a:rPr lang="en-US" sz="2600">
                <a:latin typeface="Montserrat"/>
                <a:ea typeface="Montserrat"/>
                <a:cs typeface="Montserrat"/>
                <a:sym typeface="Montserrat"/>
              </a:rPr>
              <a:t>The illness itself.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60"/>
              <a:buChar char="●"/>
            </a:pPr>
            <a:r>
              <a:rPr lang="en-US" sz="2600">
                <a:latin typeface="Montserrat"/>
                <a:ea typeface="Montserrat"/>
                <a:cs typeface="Montserrat"/>
                <a:sym typeface="Montserrat"/>
              </a:rPr>
              <a:t>Illness-specific stressor such as:</a:t>
            </a:r>
            <a:endParaRPr sz="26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Montserrat"/>
                <a:ea typeface="Montserrat"/>
                <a:cs typeface="Montserrat"/>
                <a:sym typeface="Montserrat"/>
              </a:rPr>
              <a:t>Disease-related pain.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Montserrat"/>
                <a:ea typeface="Montserrat"/>
                <a:cs typeface="Montserrat"/>
                <a:sym typeface="Montserrat"/>
              </a:rPr>
              <a:t>Medical procedures</a:t>
            </a:r>
            <a:endParaRPr sz="2600">
              <a:solidFill>
                <a:srgbClr val="6AA84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Montserrat"/>
                <a:ea typeface="Montserrat"/>
                <a:cs typeface="Montserrat"/>
                <a:sym typeface="Montserrat"/>
              </a:rPr>
              <a:t>Stress related to admission.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60"/>
              <a:buChar char="●"/>
            </a:pPr>
            <a:r>
              <a:rPr lang="en-US" sz="2600">
                <a:latin typeface="Montserrat"/>
                <a:ea typeface="Montserrat"/>
                <a:cs typeface="Montserrat"/>
                <a:sym typeface="Montserrat"/>
              </a:rPr>
              <a:t>Extreme self control ( diet)</a:t>
            </a:r>
            <a:r>
              <a:rPr lang="en-US" sz="2600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0"/>
              <a:buChar char="●"/>
            </a:pPr>
            <a:r>
              <a:rPr lang="en-US" sz="2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Psychological stress</a:t>
            </a:r>
            <a:endParaRPr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0"/>
              <a:buChar char="●"/>
            </a:pPr>
            <a:r>
              <a:rPr lang="en-US" sz="2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Difficult to alter lifestyle behaviors</a:t>
            </a:r>
            <a:endParaRPr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0"/>
              <a:buChar char="●"/>
            </a:pPr>
            <a:r>
              <a:rPr lang="en-US" sz="2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Pressure to eat</a:t>
            </a:r>
            <a:endParaRPr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0"/>
              <a:buChar char="●"/>
            </a:pPr>
            <a:r>
              <a:rPr lang="en-US" sz="2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Medical information seen as advisory</a:t>
            </a:r>
            <a:endParaRPr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0"/>
              <a:buChar char="●"/>
            </a:pPr>
            <a:r>
              <a:rPr lang="en-US" sz="2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Asymptomatic</a:t>
            </a:r>
            <a:r>
              <a:rPr lang="en-US" sz="26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 ( thinks he </a:t>
            </a:r>
            <a:r>
              <a:rPr lang="en-US" sz="2600">
                <a:solidFill>
                  <a:srgbClr val="999999"/>
                </a:solidFill>
              </a:rPr>
              <a:t>doesn’t</a:t>
            </a:r>
            <a:r>
              <a:rPr lang="en-US" sz="26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 hav</a:t>
            </a:r>
            <a:r>
              <a:rPr lang="en-US" sz="2600">
                <a:solidFill>
                  <a:srgbClr val="999999"/>
                </a:solidFill>
              </a:rPr>
              <a:t>e</a:t>
            </a:r>
            <a:r>
              <a:rPr lang="en-US" sz="26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 the disease )</a:t>
            </a:r>
            <a:endParaRPr>
              <a:solidFill>
                <a:srgbClr val="999999"/>
              </a:solidFill>
            </a:endParaRPr>
          </a:p>
          <a:p>
            <a:pPr indent="-251459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-196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Montserrat"/>
              <a:buNone/>
            </a:pPr>
            <a:r>
              <a:t/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26"/>
          <p:cNvSpPr txBox="1"/>
          <p:nvPr/>
        </p:nvSpPr>
        <p:spPr>
          <a:xfrm>
            <a:off x="9327761" y="921380"/>
            <a:ext cx="7776253" cy="11141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2800"/>
              <a:buFont typeface="Noto Sans Symbols"/>
              <a:buChar char="❑"/>
            </a:pPr>
            <a:r>
              <a:rPr b="1" i="0" lang="en-US" sz="2800" u="none" cap="none" strike="noStrike">
                <a:solidFill>
                  <a:srgbClr val="548135"/>
                </a:solidFill>
                <a:latin typeface="Montserrat"/>
                <a:ea typeface="Montserrat"/>
                <a:cs typeface="Montserrat"/>
                <a:sym typeface="Montserrat"/>
              </a:rPr>
              <a:t>What factors affect types of adjustment 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0"/>
              <a:buFont typeface="Montserrat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Personal strength &amp; interpersonal skills. </a:t>
            </a:r>
            <a:endParaRPr b="0" i="0" sz="2600" u="none" cap="none" strike="noStrike">
              <a:solidFill>
                <a:srgbClr val="6AA84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0"/>
              <a:buFont typeface="Montserrat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Child temperament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0"/>
              <a:buFont typeface="Montserrat"/>
              <a:buChar char="●"/>
            </a:pPr>
            <a:r>
              <a:rPr b="0" i="0" lang="en-US" sz="2600" u="none" cap="none" strike="noStrike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family influences on coping</a:t>
            </a:r>
            <a:r>
              <a:rPr b="0" i="0" lang="en-US" sz="2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2600" u="none" cap="none" strike="noStrike">
              <a:solidFill>
                <a:srgbClr val="6AA84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0"/>
              <a:buFont typeface="Montserrat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Peer group influences on coping 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0"/>
              <a:buFont typeface="Montserrat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Feelings and attitudes about how they cope </a:t>
            </a:r>
            <a:endParaRPr b="0" i="0" sz="2600" u="none" cap="none" strike="noStrike">
              <a:solidFill>
                <a:srgbClr val="6AA84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0"/>
              <a:buFont typeface="Montserrat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Quality of life and how this affected coping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0"/>
              <a:buFont typeface="Montserrat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Personal meaning of illness </a:t>
            </a:r>
            <a:endParaRPr b="0" i="0" sz="2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560"/>
              <a:buFont typeface="Montserrat"/>
              <a:buChar char="●"/>
            </a:pPr>
            <a:r>
              <a:rPr b="0" i="0" lang="en-US" sz="2600" u="none" cap="none" strike="noStrike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Fear for the future and how this affected coping.</a:t>
            </a:r>
            <a:br>
              <a:rPr b="0" i="0" lang="en-US" sz="2400" u="none" cap="none" strike="noStrike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2400" u="none" cap="none" strike="noStrike">
              <a:solidFill>
                <a:srgbClr val="CC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2800"/>
              <a:buFont typeface="Noto Sans Symbols"/>
              <a:buChar char="❏"/>
            </a:pPr>
            <a:r>
              <a:rPr b="1" i="0" lang="en-US" sz="2800" u="none" cap="none" strike="noStrike">
                <a:solidFill>
                  <a:srgbClr val="548135"/>
                </a:solidFill>
                <a:latin typeface="Montserrat"/>
                <a:ea typeface="Montserrat"/>
                <a:cs typeface="Montserrat"/>
                <a:sym typeface="Montserrat"/>
              </a:rPr>
              <a:t>Effects of stress</a:t>
            </a:r>
            <a:endParaRPr/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600"/>
              <a:buFont typeface="Montserrat"/>
              <a:buChar char="-"/>
            </a:pPr>
            <a:r>
              <a:rPr b="0" i="0" lang="en-US" sz="2600" u="none" cap="none" strike="noStrike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There are negative impact of everyday stressors on health , </a:t>
            </a:r>
            <a:r>
              <a:rPr b="1" i="0" lang="en-US" sz="2600" u="none" cap="none" strike="noStrike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immune and circulatory system</a:t>
            </a:r>
            <a:endParaRPr b="1" i="0" sz="2600" u="none" cap="none" strike="noStrike">
              <a:solidFill>
                <a:srgbClr val="CC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effects :</a:t>
            </a:r>
            <a:endParaRPr/>
          </a:p>
          <a:p>
            <a:pPr indent="-342900" lvl="0" marL="482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0"/>
              <a:buFont typeface="Montserrat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Children &amp; adolescents with diabetes show an increased rate of learning problems. </a:t>
            </a:r>
            <a:endParaRPr/>
          </a:p>
          <a:p>
            <a:pPr indent="-342900" lvl="0" marL="482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0"/>
              <a:buFont typeface="Montserrat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Cognitive impairment on intelligence scales have been noticed.</a:t>
            </a:r>
            <a:endParaRPr/>
          </a:p>
          <a:p>
            <a:pPr indent="-342900" lvl="0" marL="482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0"/>
              <a:buFont typeface="Montserrat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School absence. </a:t>
            </a:r>
            <a:endParaRPr/>
          </a:p>
          <a:p>
            <a:pPr indent="-342900" lvl="0" marL="482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0"/>
              <a:buFont typeface="Montserrat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majority of school personnel has inadequate understanding of diabetes and its management. </a:t>
            </a:r>
            <a:endParaRPr b="0" i="0" sz="2600" u="none" cap="none" strike="noStrike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6"/>
          <p:cNvSpPr txBox="1"/>
          <p:nvPr/>
        </p:nvSpPr>
        <p:spPr>
          <a:xfrm>
            <a:off x="1696025" y="12615850"/>
            <a:ext cx="141159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A8D08C"/>
                </a:solidFill>
                <a:latin typeface="Montserrat"/>
                <a:ea typeface="Montserrat"/>
                <a:cs typeface="Montserrat"/>
                <a:sym typeface="Montserrat"/>
              </a:rPr>
              <a:t>Coping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It is The process of managing stressors (internal and external ).</a:t>
            </a:r>
            <a:endParaRPr sz="24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Coping of adolescents with chronic illness </a:t>
            </a:r>
            <a:r>
              <a:rPr b="1" i="0" lang="en-US" sz="2800" u="none" cap="none" strike="noStrike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focus on coping with illness itself</a:t>
            </a:r>
            <a:endParaRPr b="1" sz="2800">
              <a:solidFill>
                <a:srgbClr val="CC0000"/>
              </a:solidFill>
            </a:endParaRPr>
          </a:p>
        </p:txBody>
      </p:sp>
      <p:grpSp>
        <p:nvGrpSpPr>
          <p:cNvPr id="144" name="Google Shape;144;p26"/>
          <p:cNvGrpSpPr/>
          <p:nvPr/>
        </p:nvGrpSpPr>
        <p:grpSpPr>
          <a:xfrm>
            <a:off x="973418" y="14279602"/>
            <a:ext cx="15483929" cy="2854024"/>
            <a:chOff x="40276" y="415065"/>
            <a:chExt cx="15483929" cy="2854024"/>
          </a:xfrm>
        </p:grpSpPr>
        <p:sp>
          <p:nvSpPr>
            <p:cNvPr id="145" name="Google Shape;145;p26"/>
            <p:cNvSpPr/>
            <p:nvPr/>
          </p:nvSpPr>
          <p:spPr>
            <a:xfrm>
              <a:off x="7787949" y="1274843"/>
              <a:ext cx="4030558" cy="70530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57741"/>
                  </a:lnTo>
                  <a:lnTo>
                    <a:pt x="120000" y="57741"/>
                  </a:lnTo>
                  <a:lnTo>
                    <a:pt x="120000" y="120000"/>
                  </a:lnTo>
                </a:path>
              </a:pathLst>
            </a:custGeom>
            <a:noFill/>
            <a:ln>
              <a:noFill/>
            </a:ln>
          </p:spPr>
        </p:sp>
        <p:sp>
          <p:nvSpPr>
            <p:cNvPr id="146" name="Google Shape;146;p26"/>
            <p:cNvSpPr/>
            <p:nvPr/>
          </p:nvSpPr>
          <p:spPr>
            <a:xfrm>
              <a:off x="3734842" y="1274843"/>
              <a:ext cx="4053106" cy="67749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55185"/>
                  </a:lnTo>
                  <a:lnTo>
                    <a:pt x="0" y="55185"/>
                  </a:lnTo>
                  <a:lnTo>
                    <a:pt x="0" y="120000"/>
                  </a:lnTo>
                </a:path>
              </a:pathLst>
            </a:custGeom>
            <a:noFill/>
            <a:ln>
              <a:noFill/>
            </a:ln>
          </p:spPr>
        </p:sp>
        <p:sp>
          <p:nvSpPr>
            <p:cNvPr id="147" name="Google Shape;147;p26"/>
            <p:cNvSpPr/>
            <p:nvPr/>
          </p:nvSpPr>
          <p:spPr>
            <a:xfrm>
              <a:off x="5630654" y="415065"/>
              <a:ext cx="4314589" cy="859777"/>
            </a:xfrm>
            <a:prstGeom prst="rect">
              <a:avLst/>
            </a:prstGeom>
            <a:solidFill>
              <a:srgbClr val="C4E0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6"/>
            <p:cNvSpPr txBox="1"/>
            <p:nvPr/>
          </p:nvSpPr>
          <p:spPr>
            <a:xfrm>
              <a:off x="5630654" y="415065"/>
              <a:ext cx="4314589" cy="859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latin typeface="Montserrat"/>
                  <a:ea typeface="Montserrat"/>
                  <a:cs typeface="Montserrat"/>
                  <a:sym typeface="Montserrat"/>
                </a:rPr>
                <a:t>Types</a:t>
              </a:r>
              <a:endParaRPr/>
            </a:p>
          </p:txBody>
        </p:sp>
        <p:sp>
          <p:nvSpPr>
            <p:cNvPr id="149" name="Google Shape;149;p26"/>
            <p:cNvSpPr/>
            <p:nvPr/>
          </p:nvSpPr>
          <p:spPr>
            <a:xfrm>
              <a:off x="40276" y="1952336"/>
              <a:ext cx="7389131" cy="128894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6"/>
            <p:cNvSpPr txBox="1"/>
            <p:nvPr/>
          </p:nvSpPr>
          <p:spPr>
            <a:xfrm>
              <a:off x="51539" y="1590386"/>
              <a:ext cx="7389000" cy="1288800"/>
            </a:xfrm>
            <a:prstGeom prst="rect">
              <a:avLst/>
            </a:prstGeom>
            <a:noFill/>
            <a:ln cap="flat" cmpd="sng" w="9525">
              <a:solidFill>
                <a:srgbClr val="A8D08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Additive ( main ) effect model which focus on well-being regardless amount of stress.</a:t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6"/>
            <p:cNvSpPr/>
            <p:nvPr/>
          </p:nvSpPr>
          <p:spPr>
            <a:xfrm>
              <a:off x="8123942" y="1980146"/>
              <a:ext cx="7389131" cy="128894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6"/>
            <p:cNvSpPr txBox="1"/>
            <p:nvPr/>
          </p:nvSpPr>
          <p:spPr>
            <a:xfrm>
              <a:off x="8135205" y="1618196"/>
              <a:ext cx="7389000" cy="1288800"/>
            </a:xfrm>
            <a:prstGeom prst="rect">
              <a:avLst/>
            </a:prstGeom>
            <a:noFill/>
            <a:ln cap="flat" cmpd="sng" w="9525">
              <a:solidFill>
                <a:srgbClr val="A8D08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Interactive model : coping moderates the impact of stressor to varying degree depends on severity of stressor. </a:t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" name="Google Shape;153;p26"/>
          <p:cNvGrpSpPr/>
          <p:nvPr/>
        </p:nvGrpSpPr>
        <p:grpSpPr>
          <a:xfrm>
            <a:off x="1039784" y="18161483"/>
            <a:ext cx="15512236" cy="1026363"/>
            <a:chOff x="1894" y="336992"/>
            <a:chExt cx="15512236" cy="1026363"/>
          </a:xfrm>
        </p:grpSpPr>
        <p:sp>
          <p:nvSpPr>
            <p:cNvPr id="154" name="Google Shape;154;p26"/>
            <p:cNvSpPr/>
            <p:nvPr/>
          </p:nvSpPr>
          <p:spPr>
            <a:xfrm>
              <a:off x="1894" y="336992"/>
              <a:ext cx="3693389" cy="1026363"/>
            </a:xfrm>
            <a:prstGeom prst="homePlate">
              <a:avLst>
                <a:gd fmla="val 50000" name="adj"/>
              </a:avLst>
            </a:prstGeom>
            <a:solidFill>
              <a:schemeClr val="lt1"/>
            </a:solidFill>
            <a:ln cap="flat" cmpd="sng" w="25400">
              <a:solidFill>
                <a:srgbClr val="C4E0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6"/>
            <p:cNvSpPr txBox="1"/>
            <p:nvPr/>
          </p:nvSpPr>
          <p:spPr>
            <a:xfrm>
              <a:off x="1894" y="336992"/>
              <a:ext cx="3436798" cy="10263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000" lIns="128000" spcFirstLastPara="1" rIns="32000" wrap="square" tIns="6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latin typeface="Montserrat"/>
                  <a:ea typeface="Montserrat"/>
                  <a:cs typeface="Montserrat"/>
                  <a:sym typeface="Montserrat"/>
                </a:rPr>
                <a:t>Denial</a:t>
              </a:r>
              <a:endParaRPr/>
            </a:p>
          </p:txBody>
        </p:sp>
        <p:sp>
          <p:nvSpPr>
            <p:cNvPr id="156" name="Google Shape;156;p26"/>
            <p:cNvSpPr/>
            <p:nvPr/>
          </p:nvSpPr>
          <p:spPr>
            <a:xfrm>
              <a:off x="2956605" y="336992"/>
              <a:ext cx="3693389" cy="1026363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 cap="flat" cmpd="sng" w="25400">
              <a:solidFill>
                <a:srgbClr val="C4E0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6"/>
            <p:cNvSpPr txBox="1"/>
            <p:nvPr/>
          </p:nvSpPr>
          <p:spPr>
            <a:xfrm>
              <a:off x="3469787" y="336992"/>
              <a:ext cx="2667026" cy="10263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000" lIns="96000" spcFirstLastPara="1" rIns="32000" wrap="square" tIns="6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latin typeface="Montserrat"/>
                  <a:ea typeface="Montserrat"/>
                  <a:cs typeface="Montserrat"/>
                  <a:sym typeface="Montserrat"/>
                </a:rPr>
                <a:t>Anger</a:t>
              </a:r>
              <a:endParaRPr/>
            </a:p>
          </p:txBody>
        </p:sp>
        <p:sp>
          <p:nvSpPr>
            <p:cNvPr id="158" name="Google Shape;158;p26"/>
            <p:cNvSpPr/>
            <p:nvPr/>
          </p:nvSpPr>
          <p:spPr>
            <a:xfrm>
              <a:off x="5911317" y="336992"/>
              <a:ext cx="3693389" cy="1026363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 cap="flat" cmpd="sng" w="25400">
              <a:solidFill>
                <a:srgbClr val="C4E0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6"/>
            <p:cNvSpPr txBox="1"/>
            <p:nvPr/>
          </p:nvSpPr>
          <p:spPr>
            <a:xfrm>
              <a:off x="6424499" y="336992"/>
              <a:ext cx="2667026" cy="10263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000" lIns="96000" spcFirstLastPara="1" rIns="32000" wrap="square" tIns="6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latin typeface="Montserrat"/>
                  <a:ea typeface="Montserrat"/>
                  <a:cs typeface="Montserrat"/>
                  <a:sym typeface="Montserrat"/>
                </a:rPr>
                <a:t>Bargaining</a:t>
              </a:r>
              <a:endParaRPr/>
            </a:p>
          </p:txBody>
        </p:sp>
        <p:sp>
          <p:nvSpPr>
            <p:cNvPr id="160" name="Google Shape;160;p26"/>
            <p:cNvSpPr/>
            <p:nvPr/>
          </p:nvSpPr>
          <p:spPr>
            <a:xfrm>
              <a:off x="8866029" y="336992"/>
              <a:ext cx="3693389" cy="1026363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 cap="flat" cmpd="sng" w="25400">
              <a:solidFill>
                <a:srgbClr val="C4E0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6"/>
            <p:cNvSpPr txBox="1"/>
            <p:nvPr/>
          </p:nvSpPr>
          <p:spPr>
            <a:xfrm>
              <a:off x="9379211" y="336992"/>
              <a:ext cx="2667026" cy="10263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000" lIns="96000" spcFirstLastPara="1" rIns="32000" wrap="square" tIns="6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latin typeface="Montserrat"/>
                  <a:ea typeface="Montserrat"/>
                  <a:cs typeface="Montserrat"/>
                  <a:sym typeface="Montserrat"/>
                </a:rPr>
                <a:t>Depression</a:t>
              </a:r>
              <a:endParaRPr/>
            </a:p>
          </p:txBody>
        </p:sp>
        <p:sp>
          <p:nvSpPr>
            <p:cNvPr id="162" name="Google Shape;162;p26"/>
            <p:cNvSpPr/>
            <p:nvPr/>
          </p:nvSpPr>
          <p:spPr>
            <a:xfrm>
              <a:off x="11820741" y="336992"/>
              <a:ext cx="3693389" cy="1026363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 cap="flat" cmpd="sng" w="25400">
              <a:solidFill>
                <a:srgbClr val="C4E0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6"/>
            <p:cNvSpPr txBox="1"/>
            <p:nvPr/>
          </p:nvSpPr>
          <p:spPr>
            <a:xfrm>
              <a:off x="12333923" y="336992"/>
              <a:ext cx="2667026" cy="10263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000" lIns="96000" spcFirstLastPara="1" rIns="32000" wrap="square" tIns="6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latin typeface="Montserrat"/>
                  <a:ea typeface="Montserrat"/>
                  <a:cs typeface="Montserrat"/>
                  <a:sym typeface="Montserrat"/>
                </a:rPr>
                <a:t>Acceptance</a:t>
              </a:r>
              <a:endParaRPr/>
            </a:p>
          </p:txBody>
        </p:sp>
      </p:grpSp>
      <p:sp>
        <p:nvSpPr>
          <p:cNvPr id="164" name="Google Shape;164;p26"/>
          <p:cNvSpPr/>
          <p:nvPr/>
        </p:nvSpPr>
        <p:spPr>
          <a:xfrm>
            <a:off x="951805" y="19992681"/>
            <a:ext cx="7127277" cy="3554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2800"/>
              <a:buFont typeface="Noto Sans Symbols"/>
              <a:buChar char="❑"/>
            </a:pPr>
            <a:r>
              <a:rPr b="1" i="0" lang="en-US" sz="2800" u="none" cap="none" strike="noStrike">
                <a:solidFill>
                  <a:srgbClr val="548135"/>
                </a:solidFill>
                <a:latin typeface="Montserrat"/>
                <a:ea typeface="Montserrat"/>
                <a:cs typeface="Montserrat"/>
                <a:sym typeface="Montserrat"/>
              </a:rPr>
              <a:t>How to help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Parent support.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Cognitive coping ( understand how the insulin help to grow stronger 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Behavioral coping ( minimize the experience of being deprived from popular food ..)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Coping with S</a:t>
            </a:r>
            <a:r>
              <a:rPr lang="en-US" sz="2600">
                <a:latin typeface="Montserrat"/>
                <a:ea typeface="Montserrat"/>
                <a:cs typeface="Montserrat"/>
                <a:sym typeface="Montserrat"/>
              </a:rPr>
              <a:t>ymptoms </a:t>
            </a:r>
            <a:r>
              <a:rPr b="0" i="0" lang="en-US" sz="2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of Depression.</a:t>
            </a:r>
            <a:endParaRPr/>
          </a:p>
        </p:txBody>
      </p:sp>
      <p:sp>
        <p:nvSpPr>
          <p:cNvPr id="165" name="Google Shape;165;p26"/>
          <p:cNvSpPr txBox="1"/>
          <p:nvPr/>
        </p:nvSpPr>
        <p:spPr>
          <a:xfrm>
            <a:off x="7704523" y="17509133"/>
            <a:ext cx="218276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latin typeface="Montserrat"/>
                <a:ea typeface="Montserrat"/>
                <a:cs typeface="Montserrat"/>
                <a:sym typeface="Montserrat"/>
              </a:rPr>
              <a:t>5 Stage</a:t>
            </a:r>
            <a:endParaRPr b="1"/>
          </a:p>
        </p:txBody>
      </p:sp>
      <p:sp>
        <p:nvSpPr>
          <p:cNvPr id="166" name="Google Shape;166;p26"/>
          <p:cNvSpPr/>
          <p:nvPr/>
        </p:nvSpPr>
        <p:spPr>
          <a:xfrm>
            <a:off x="8709820" y="19992681"/>
            <a:ext cx="8267772" cy="489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2800"/>
              <a:buFont typeface="Noto Sans Symbols"/>
              <a:buChar char="❑"/>
            </a:pPr>
            <a:r>
              <a:rPr b="1" i="0" lang="en-US" sz="2800" u="none" cap="none" strike="noStrike">
                <a:solidFill>
                  <a:srgbClr val="548135"/>
                </a:solidFill>
                <a:latin typeface="Montserrat"/>
                <a:ea typeface="Montserrat"/>
                <a:cs typeface="Montserrat"/>
                <a:sym typeface="Montserrat"/>
              </a:rPr>
              <a:t>Psychosocial Aspects of Management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Most of youngsters with diabetes and their families will cope well with the social and psychological stresses imposed by the illness.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Education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When to refer the patient to a child and adolescent psychiatrist?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School counseling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Individual psychotherapy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Family counseling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Managing psychiatric disorders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/>
          <p:nvPr>
            <p:ph type="title"/>
          </p:nvPr>
        </p:nvSpPr>
        <p:spPr>
          <a:xfrm>
            <a:off x="679725" y="4884025"/>
            <a:ext cx="16231800" cy="16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800" lIns="267800" spcFirstLastPara="1" rIns="267800" wrap="square" tIns="267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en-US" sz="8800"/>
              <a:t>Quiz</a:t>
            </a:r>
            <a:endParaRPr sz="8800"/>
          </a:p>
        </p:txBody>
      </p:sp>
      <p:sp>
        <p:nvSpPr>
          <p:cNvPr id="172" name="Google Shape;172;p27"/>
          <p:cNvSpPr txBox="1"/>
          <p:nvPr>
            <p:ph idx="1" type="body"/>
          </p:nvPr>
        </p:nvSpPr>
        <p:spPr>
          <a:xfrm>
            <a:off x="593913" y="6740250"/>
            <a:ext cx="16231800" cy="15658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267800" lIns="267800" spcFirstLastPara="1" rIns="267800" wrap="square" tIns="267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38761D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400"/>
              <a:buAutoNum type="arabicParenR"/>
            </a:pPr>
            <a:r>
              <a:rPr b="1" lang="en-US" sz="2400">
                <a:solidFill>
                  <a:srgbClr val="38761D"/>
                </a:solidFill>
              </a:rPr>
              <a:t>Which one of the following a DM patient face?</a:t>
            </a:r>
            <a:endParaRPr sz="2400">
              <a:solidFill>
                <a:srgbClr val="38761D"/>
              </a:solidFill>
              <a:highlight>
                <a:srgbClr val="FFFFFF"/>
              </a:highlight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lphaUcPeriod"/>
            </a:pPr>
            <a:r>
              <a:rPr lang="en-US" sz="2400">
                <a:solidFill>
                  <a:srgbClr val="000000"/>
                </a:solidFill>
              </a:rPr>
              <a:t>Frequent blood testing</a:t>
            </a:r>
            <a:endParaRPr sz="2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lphaUcPeriod"/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</a:rPr>
              <a:t>Diet restriction</a:t>
            </a:r>
            <a:endParaRPr sz="2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lphaUcPeriod"/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</a:rPr>
              <a:t>Peers Isolation</a:t>
            </a:r>
            <a:endParaRPr sz="2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lphaUcPeriod"/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</a:rPr>
              <a:t>All Choices</a:t>
            </a:r>
            <a:endParaRPr sz="2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8761D"/>
                </a:solidFill>
                <a:highlight>
                  <a:srgbClr val="FFFFFF"/>
                </a:highlight>
              </a:rPr>
              <a:t>2) </a:t>
            </a:r>
            <a:r>
              <a:rPr b="1" lang="en-US" sz="2400">
                <a:solidFill>
                  <a:srgbClr val="38761D"/>
                </a:solidFill>
              </a:rPr>
              <a:t>Psychological morbidity appears to range from?</a:t>
            </a:r>
            <a:endParaRPr b="1" sz="2400">
              <a:solidFill>
                <a:srgbClr val="38761D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lphaUcPeriod"/>
            </a:pPr>
            <a:r>
              <a:rPr lang="en-US" sz="2400">
                <a:solidFill>
                  <a:srgbClr val="000000"/>
                </a:solidFill>
              </a:rPr>
              <a:t>1-5%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lphaUcPeriod"/>
            </a:pPr>
            <a:r>
              <a:rPr lang="en-US" sz="2400">
                <a:solidFill>
                  <a:srgbClr val="000000"/>
                </a:solidFill>
              </a:rPr>
              <a:t>20-50%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lphaUcPeriod"/>
            </a:pPr>
            <a:r>
              <a:rPr lang="en-US" sz="2400">
                <a:solidFill>
                  <a:srgbClr val="000000"/>
                </a:solidFill>
              </a:rPr>
              <a:t>10-30%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lphaUcPeriod"/>
            </a:pPr>
            <a:r>
              <a:rPr lang="en-US" sz="2400">
                <a:solidFill>
                  <a:srgbClr val="000000"/>
                </a:solidFill>
              </a:rPr>
              <a:t>3-4%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8761D"/>
                </a:solidFill>
              </a:rPr>
              <a:t>3) </a:t>
            </a:r>
            <a:r>
              <a:rPr b="1" lang="en-US" sz="2400">
                <a:solidFill>
                  <a:srgbClr val="38761D"/>
                </a:solidFill>
              </a:rPr>
              <a:t>What is the best way of coping in a child with type 1 diabetes?</a:t>
            </a:r>
            <a:endParaRPr sz="2400">
              <a:solidFill>
                <a:srgbClr val="38761D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lphaUcPeriod"/>
            </a:pPr>
            <a:r>
              <a:rPr lang="en-US" sz="2400">
                <a:solidFill>
                  <a:srgbClr val="000000"/>
                </a:solidFill>
              </a:rPr>
              <a:t>Diet restriction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lphaUcPeriod"/>
            </a:pPr>
            <a:r>
              <a:rPr lang="en-US" sz="2400">
                <a:solidFill>
                  <a:srgbClr val="000000"/>
                </a:solidFill>
              </a:rPr>
              <a:t>Bargaining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lphaUcPeriod"/>
            </a:pPr>
            <a:r>
              <a:rPr lang="en-US" sz="2400">
                <a:solidFill>
                  <a:srgbClr val="000000"/>
                </a:solidFill>
              </a:rPr>
              <a:t>Parent counseling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lphaUcPeriod"/>
            </a:pPr>
            <a:r>
              <a:rPr lang="en-US" sz="2400">
                <a:solidFill>
                  <a:srgbClr val="000000"/>
                </a:solidFill>
              </a:rPr>
              <a:t>Coping with illness itself  </a:t>
            </a:r>
            <a:endParaRPr sz="2400">
              <a:solidFill>
                <a:srgbClr val="000000"/>
              </a:solidFill>
              <a:highlight>
                <a:srgbClr val="D6DCE5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548135"/>
                </a:solidFill>
              </a:rPr>
              <a:t>4)</a:t>
            </a:r>
            <a:r>
              <a:rPr b="1" lang="en-US" sz="2400">
                <a:solidFill>
                  <a:srgbClr val="548135"/>
                </a:solidFill>
                <a:highlight>
                  <a:srgbClr val="FFFFFF"/>
                </a:highlight>
              </a:rPr>
              <a:t>: What is the most common disorder associated with diabetes in adolescents?</a:t>
            </a:r>
            <a:endParaRPr b="1" sz="2400">
              <a:solidFill>
                <a:srgbClr val="548135"/>
              </a:solidFill>
              <a:highlight>
                <a:srgbClr val="FFFFFF"/>
              </a:highlight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UcParenR"/>
            </a:pPr>
            <a:r>
              <a:rPr lang="en-US" sz="2400">
                <a:highlight>
                  <a:srgbClr val="FFFFFF"/>
                </a:highlight>
              </a:rPr>
              <a:t>Schizophrenia</a:t>
            </a:r>
            <a:endParaRPr sz="2400">
              <a:highlight>
                <a:srgbClr val="FFFFFF"/>
              </a:highlight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UcParenR"/>
            </a:pPr>
            <a:r>
              <a:rPr lang="en-US" sz="2400">
                <a:highlight>
                  <a:srgbClr val="FFFFFF"/>
                </a:highlight>
              </a:rPr>
              <a:t>Depression</a:t>
            </a:r>
            <a:endParaRPr sz="2400">
              <a:highlight>
                <a:srgbClr val="FFFFFF"/>
              </a:highlight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UcParenR"/>
            </a:pPr>
            <a:r>
              <a:rPr lang="en-US" sz="2400">
                <a:highlight>
                  <a:srgbClr val="FFFFFF"/>
                </a:highlight>
              </a:rPr>
              <a:t>Anxiety</a:t>
            </a:r>
            <a:endParaRPr sz="2400">
              <a:highlight>
                <a:srgbClr val="FFFFFF"/>
              </a:highlight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UcParenR"/>
            </a:pPr>
            <a:r>
              <a:rPr lang="en-US" sz="2400">
                <a:highlight>
                  <a:srgbClr val="FFFFFF"/>
                </a:highlight>
              </a:rPr>
              <a:t>Anorexia nervosa</a:t>
            </a:r>
            <a:r>
              <a:rPr lang="en-US" sz="2400">
                <a:highlight>
                  <a:srgbClr val="FFFFFF"/>
                </a:highlight>
              </a:rPr>
              <a:t> </a:t>
            </a:r>
            <a:endParaRPr b="1" sz="2400">
              <a:solidFill>
                <a:srgbClr val="38761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SzPts val="4100"/>
              <a:buNone/>
            </a:pPr>
            <a:r>
              <a:rPr b="1" lang="en-US" sz="2400">
                <a:solidFill>
                  <a:srgbClr val="38761D"/>
                </a:solidFill>
              </a:rPr>
              <a:t>5) </a:t>
            </a:r>
            <a:r>
              <a:rPr b="1" lang="en-US" sz="2400">
                <a:solidFill>
                  <a:srgbClr val="38761D"/>
                </a:solidFill>
                <a:highlight>
                  <a:srgbClr val="FFFFFF"/>
                </a:highlight>
              </a:rPr>
              <a:t>Sources Of Stress And Worries In Mid-Adolescence?</a:t>
            </a:r>
            <a:endParaRPr b="1" sz="2400">
              <a:solidFill>
                <a:srgbClr val="38761D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lphaUcPeriod"/>
            </a:pPr>
            <a:r>
              <a:rPr lang="en-US" sz="2400">
                <a:solidFill>
                  <a:srgbClr val="000000"/>
                </a:solidFill>
              </a:rPr>
              <a:t>Career goal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lphaUcPeriod"/>
            </a:pPr>
            <a:r>
              <a:rPr lang="en-US" sz="2400">
                <a:solidFill>
                  <a:srgbClr val="000000"/>
                </a:solidFill>
              </a:rPr>
              <a:t>Self image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lphaUcPeriod"/>
            </a:pPr>
            <a:r>
              <a:rPr lang="en-US" sz="2400">
                <a:solidFill>
                  <a:srgbClr val="000000"/>
                </a:solidFill>
              </a:rPr>
              <a:t>Future oriented</a:t>
            </a:r>
            <a:endParaRPr sz="2400">
              <a:solidFill>
                <a:srgbClr val="000000"/>
              </a:solidFill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lphaUcPeriod"/>
            </a:pPr>
            <a:r>
              <a:rPr lang="en-US" sz="2400">
                <a:solidFill>
                  <a:srgbClr val="000000"/>
                </a:solidFill>
              </a:rPr>
              <a:t>I</a:t>
            </a:r>
            <a:r>
              <a:rPr lang="en-US" sz="2400">
                <a:solidFill>
                  <a:srgbClr val="000000"/>
                </a:solidFill>
              </a:rPr>
              <a:t>ntimacy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SzPts val="4100"/>
              <a:buNone/>
            </a:pPr>
            <a:r>
              <a:rPr b="1" lang="en-US" sz="2400">
                <a:solidFill>
                  <a:srgbClr val="38761D"/>
                </a:solidFill>
              </a:rPr>
              <a:t>6)</a:t>
            </a:r>
            <a:r>
              <a:rPr b="1" lang="en-US" sz="2400">
                <a:solidFill>
                  <a:srgbClr val="38761D"/>
                </a:solidFill>
              </a:rPr>
              <a:t> which one of the following </a:t>
            </a:r>
            <a:r>
              <a:rPr b="1" lang="en-US" sz="2400">
                <a:solidFill>
                  <a:srgbClr val="548135"/>
                </a:solidFill>
              </a:rPr>
              <a:t>Psychosocial Factors  is TRUE in regards to Diabetes</a:t>
            </a:r>
            <a:r>
              <a:rPr b="1" lang="en-US" sz="2400">
                <a:solidFill>
                  <a:srgbClr val="38761D"/>
                </a:solidFill>
              </a:rPr>
              <a:t> ?</a:t>
            </a:r>
            <a:endParaRPr b="1" sz="2400">
              <a:solidFill>
                <a:srgbClr val="38761D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-US" sz="2400"/>
              <a:t>Stress does not changes a latent case of diabetes into an active one.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-US" sz="2400"/>
              <a:t>no relation between Psychological factors and the onset of diabetes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-US" sz="2400"/>
              <a:t>May cause recurrence of acute diabetic episode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-US" sz="2400"/>
              <a:t>Life experience and emotional factors are not important </a:t>
            </a:r>
            <a:endParaRPr b="1" sz="2400">
              <a:solidFill>
                <a:srgbClr val="38761D"/>
              </a:solidFill>
            </a:endParaRPr>
          </a:p>
        </p:txBody>
      </p:sp>
      <p:sp>
        <p:nvSpPr>
          <p:cNvPr id="173" name="Google Shape;173;p27"/>
          <p:cNvSpPr/>
          <p:nvPr/>
        </p:nvSpPr>
        <p:spPr>
          <a:xfrm>
            <a:off x="-575" y="24958205"/>
            <a:ext cx="17419200" cy="64500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ctr" bIns="267800" lIns="267800" spcFirstLastPara="1" rIns="267800" wrap="square" tIns="267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7"/>
          <p:cNvSpPr txBox="1"/>
          <p:nvPr/>
        </p:nvSpPr>
        <p:spPr>
          <a:xfrm>
            <a:off x="10986850" y="5004025"/>
            <a:ext cx="6010200" cy="1442400"/>
          </a:xfrm>
          <a:prstGeom prst="rect">
            <a:avLst/>
          </a:prstGeom>
          <a:noFill/>
          <a:ln cap="flat" cmpd="sng" w="19050">
            <a:solidFill>
              <a:srgbClr val="999999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267800" lIns="267800" spcFirstLastPara="1" rIns="267800" wrap="square" tIns="267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Answers Key!</a:t>
            </a:r>
            <a:endParaRPr b="0"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n-US" sz="2400" u="none" cap="none" strike="noStrike">
                <a:solidFill>
                  <a:srgbClr val="D9EAD3"/>
                </a:solidFill>
                <a:latin typeface="Montserrat"/>
                <a:ea typeface="Montserrat"/>
                <a:cs typeface="Montserrat"/>
                <a:sym typeface="Montserrat"/>
              </a:rPr>
              <a:t>1.</a:t>
            </a:r>
            <a:r>
              <a:rPr b="1" lang="en-US" sz="2400">
                <a:solidFill>
                  <a:srgbClr val="D9EAD3"/>
                </a:solidFill>
                <a:latin typeface="Montserrat"/>
                <a:ea typeface="Montserrat"/>
                <a:cs typeface="Montserrat"/>
                <a:sym typeface="Montserrat"/>
              </a:rPr>
              <a:t>D </a:t>
            </a:r>
            <a:r>
              <a:rPr b="1" i="0" lang="en-US" sz="2400" u="none" cap="none" strike="noStrike">
                <a:solidFill>
                  <a:srgbClr val="D9EAD3"/>
                </a:solidFill>
                <a:latin typeface="Montserrat"/>
                <a:ea typeface="Montserrat"/>
                <a:cs typeface="Montserrat"/>
                <a:sym typeface="Montserrat"/>
              </a:rPr>
              <a:t> 2.</a:t>
            </a:r>
            <a:r>
              <a:rPr b="1" lang="en-US" sz="2400">
                <a:solidFill>
                  <a:srgbClr val="D9EAD3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b="1" i="0" lang="en-US" sz="2400" u="none" cap="none" strike="noStrike">
                <a:solidFill>
                  <a:srgbClr val="D9EAD3"/>
                </a:solidFill>
                <a:latin typeface="Montserrat"/>
                <a:ea typeface="Montserrat"/>
                <a:cs typeface="Montserrat"/>
                <a:sym typeface="Montserrat"/>
              </a:rPr>
              <a:t>  3.</a:t>
            </a:r>
            <a:r>
              <a:rPr b="1" lang="en-US" sz="2400">
                <a:solidFill>
                  <a:srgbClr val="D9EAD3"/>
                </a:solidFill>
                <a:latin typeface="Montserrat"/>
                <a:ea typeface="Montserrat"/>
                <a:cs typeface="Montserrat"/>
                <a:sym typeface="Montserrat"/>
              </a:rPr>
              <a:t>D </a:t>
            </a:r>
            <a:r>
              <a:rPr b="1" i="0" lang="en-US" sz="2400" u="none" cap="none" strike="noStrike">
                <a:solidFill>
                  <a:srgbClr val="D9EAD3"/>
                </a:solidFill>
                <a:latin typeface="Montserrat"/>
                <a:ea typeface="Montserrat"/>
                <a:cs typeface="Montserrat"/>
                <a:sym typeface="Montserrat"/>
              </a:rPr>
              <a:t>4.</a:t>
            </a:r>
            <a:r>
              <a:rPr b="1" lang="en-US" sz="2400">
                <a:solidFill>
                  <a:srgbClr val="D9EAD3"/>
                </a:solidFill>
                <a:latin typeface="Montserrat"/>
                <a:ea typeface="Montserrat"/>
                <a:cs typeface="Montserrat"/>
                <a:sym typeface="Montserrat"/>
              </a:rPr>
              <a:t>C </a:t>
            </a:r>
            <a:r>
              <a:rPr b="1" i="0" lang="en-US" sz="2400" u="none" cap="none" strike="noStrike">
                <a:solidFill>
                  <a:srgbClr val="D9EAD3"/>
                </a:solidFill>
                <a:latin typeface="Montserrat"/>
                <a:ea typeface="Montserrat"/>
                <a:cs typeface="Montserrat"/>
                <a:sym typeface="Montserrat"/>
              </a:rPr>
              <a:t> 5.</a:t>
            </a:r>
            <a:r>
              <a:rPr b="1" lang="en-US" sz="2400">
                <a:solidFill>
                  <a:srgbClr val="D9EAD3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r>
              <a:rPr b="1" i="0" lang="en-US" sz="2400" u="none" cap="none" strike="noStrike">
                <a:solidFill>
                  <a:srgbClr val="D9EAD3"/>
                </a:solidFill>
                <a:latin typeface="Montserrat"/>
                <a:ea typeface="Montserrat"/>
                <a:cs typeface="Montserrat"/>
                <a:sym typeface="Montserrat"/>
              </a:rPr>
              <a:t>  6.</a:t>
            </a:r>
            <a:r>
              <a:rPr b="1" lang="en-US" sz="2400">
                <a:solidFill>
                  <a:srgbClr val="D9EAD3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b="1" i="0" lang="en-US" sz="2400" u="none" cap="none" strike="noStrike">
                <a:solidFill>
                  <a:srgbClr val="D9EAD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i="0" sz="2400" u="none" cap="none" strike="noStrike">
              <a:solidFill>
                <a:srgbClr val="D9EAD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27"/>
          <p:cNvSpPr txBox="1"/>
          <p:nvPr/>
        </p:nvSpPr>
        <p:spPr>
          <a:xfrm>
            <a:off x="525875" y="23046550"/>
            <a:ext cx="16231800" cy="1065900"/>
          </a:xfrm>
          <a:prstGeom prst="rect">
            <a:avLst/>
          </a:prstGeom>
          <a:noFill/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67800" lIns="267800" spcFirstLastPara="1" rIns="267800" wrap="square" tIns="267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0"/>
              <a:buFont typeface="Merriweather"/>
              <a:buNone/>
            </a:pPr>
            <a:r>
              <a:rPr b="1" i="0" lang="en-US" sz="4800" u="none" cap="none" strike="noStrike">
                <a:solidFill>
                  <a:srgbClr val="D5A6BD"/>
                </a:solidFill>
                <a:latin typeface="Montserrat"/>
                <a:ea typeface="Montserrat"/>
                <a:cs typeface="Montserrat"/>
                <a:sym typeface="Montserrat"/>
              </a:rPr>
              <a:t> Good luck!</a:t>
            </a:r>
            <a:endParaRPr b="1" i="0" sz="4800" u="none" cap="none" strike="noStrike">
              <a:solidFill>
                <a:srgbClr val="D5A6B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27"/>
          <p:cNvSpPr txBox="1"/>
          <p:nvPr/>
        </p:nvSpPr>
        <p:spPr>
          <a:xfrm>
            <a:off x="457775" y="481100"/>
            <a:ext cx="16368000" cy="42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600"/>
              <a:buFont typeface="Montserrat"/>
              <a:buChar char="❏"/>
            </a:pPr>
            <a:r>
              <a:rPr b="1" lang="en-US" sz="3600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US" sz="3600" u="sng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Very</a:t>
            </a:r>
            <a:r>
              <a:rPr b="1" lang="en-US" sz="3600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 important notes </a:t>
            </a:r>
            <a:r>
              <a:rPr b="1" lang="en-US" sz="200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en-US" sz="200">
                <a:solidFill>
                  <a:srgbClr val="EFEFEF"/>
                </a:solidFill>
                <a:latin typeface="Montserrat"/>
                <a:ea typeface="Montserrat"/>
                <a:cs typeface="Montserrat"/>
                <a:sym typeface="Montserrat"/>
              </a:rPr>
              <a:t>you can skip all the lecture and read this only it’s </a:t>
            </a:r>
            <a:r>
              <a:rPr lang="en-US" sz="200">
                <a:solidFill>
                  <a:srgbClr val="EFEFEF"/>
                </a:solidFill>
                <a:latin typeface="Montserrat"/>
                <a:ea typeface="Montserrat"/>
                <a:cs typeface="Montserrat"/>
                <a:sym typeface="Montserrat"/>
              </a:rPr>
              <a:t>enough</a:t>
            </a:r>
            <a:endParaRPr sz="200">
              <a:solidFill>
                <a:srgbClr val="EFEFE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●"/>
            </a:pPr>
            <a:r>
              <a:rPr lang="en-US" sz="3000">
                <a:latin typeface="Montserrat"/>
                <a:ea typeface="Montserrat"/>
                <a:cs typeface="Montserrat"/>
                <a:sym typeface="Montserrat"/>
              </a:rPr>
              <a:t>in the course of illness </a:t>
            </a:r>
            <a:r>
              <a:rPr lang="en-US" sz="3000">
                <a:latin typeface="Montserrat"/>
                <a:ea typeface="Montserrat"/>
                <a:cs typeface="Montserrat"/>
                <a:sym typeface="Montserrat"/>
              </a:rPr>
              <a:t>psychological</a:t>
            </a:r>
            <a:r>
              <a:rPr lang="en-US" sz="3000">
                <a:latin typeface="Montserrat"/>
                <a:ea typeface="Montserrat"/>
                <a:cs typeface="Montserrat"/>
                <a:sym typeface="Montserrat"/>
              </a:rPr>
              <a:t> factor is very important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●"/>
            </a:pPr>
            <a:r>
              <a:rPr lang="en-US" sz="3000">
                <a:latin typeface="Montserrat"/>
                <a:ea typeface="Montserrat"/>
                <a:cs typeface="Montserrat"/>
                <a:sym typeface="Montserrat"/>
              </a:rPr>
              <a:t>anxiety is the most common psychiatric disorder </a:t>
            </a:r>
            <a:r>
              <a:rPr lang="en-US" sz="3000">
                <a:latin typeface="Montserrat"/>
                <a:ea typeface="Montserrat"/>
                <a:cs typeface="Montserrat"/>
                <a:sym typeface="Montserrat"/>
              </a:rPr>
              <a:t>associated</a:t>
            </a:r>
            <a:r>
              <a:rPr lang="en-US" sz="3000">
                <a:latin typeface="Montserrat"/>
                <a:ea typeface="Montserrat"/>
                <a:cs typeface="Montserrat"/>
                <a:sym typeface="Montserrat"/>
              </a:rPr>
              <a:t> with DM, depression is the </a:t>
            </a:r>
            <a:r>
              <a:rPr lang="en-US" sz="3000">
                <a:latin typeface="Montserrat"/>
                <a:ea typeface="Montserrat"/>
                <a:cs typeface="Montserrat"/>
                <a:sym typeface="Montserrat"/>
              </a:rPr>
              <a:t>second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●"/>
            </a:pPr>
            <a:r>
              <a:rPr lang="en-US" sz="3000">
                <a:latin typeface="Montserrat"/>
                <a:ea typeface="Montserrat"/>
                <a:cs typeface="Montserrat"/>
                <a:sym typeface="Montserrat"/>
              </a:rPr>
              <a:t>Dependency is the most common difficulty they face</a:t>
            </a:r>
            <a:r>
              <a:rPr lang="en-US" sz="3000"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●"/>
            </a:pPr>
            <a:r>
              <a:rPr lang="en-US" sz="3000">
                <a:latin typeface="Montserrat"/>
                <a:ea typeface="Montserrat"/>
                <a:cs typeface="Montserrat"/>
                <a:sym typeface="Montserrat"/>
              </a:rPr>
              <a:t>Best way of coping is coping with the disease itself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