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95" r:id="rId2"/>
    <p:sldId id="411" r:id="rId3"/>
    <p:sldId id="389" r:id="rId4"/>
    <p:sldId id="362" r:id="rId5"/>
    <p:sldId id="361" r:id="rId6"/>
    <p:sldId id="364" r:id="rId7"/>
    <p:sldId id="394" r:id="rId8"/>
    <p:sldId id="369" r:id="rId9"/>
    <p:sldId id="373" r:id="rId10"/>
    <p:sldId id="399" r:id="rId11"/>
    <p:sldId id="400" r:id="rId12"/>
    <p:sldId id="392" r:id="rId13"/>
    <p:sldId id="366" r:id="rId14"/>
    <p:sldId id="296" r:id="rId15"/>
    <p:sldId id="401" r:id="rId16"/>
    <p:sldId id="407" r:id="rId17"/>
    <p:sldId id="297" r:id="rId18"/>
    <p:sldId id="262" r:id="rId19"/>
    <p:sldId id="384" r:id="rId20"/>
    <p:sldId id="406" r:id="rId21"/>
    <p:sldId id="402" r:id="rId22"/>
    <p:sldId id="408" r:id="rId23"/>
    <p:sldId id="387" r:id="rId24"/>
    <p:sldId id="395" r:id="rId25"/>
    <p:sldId id="404" r:id="rId26"/>
    <p:sldId id="396" r:id="rId27"/>
    <p:sldId id="403" r:id="rId28"/>
    <p:sldId id="409" r:id="rId29"/>
    <p:sldId id="393" r:id="rId30"/>
    <p:sldId id="374" r:id="rId31"/>
    <p:sldId id="398" r:id="rId32"/>
    <p:sldId id="380" r:id="rId33"/>
    <p:sldId id="311" r:id="rId34"/>
    <p:sldId id="312" r:id="rId35"/>
    <p:sldId id="259" r:id="rId36"/>
    <p:sldId id="410" r:id="rId37"/>
    <p:sldId id="390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F8F4-0559-497E-9EFD-93BEC5E3E0C2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8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C64-87E9-4175-BF71-854835A5832E}" type="slidenum">
              <a:rPr lang="ar-SA" smtClean="0"/>
              <a:pPr/>
              <a:t>14</a:t>
            </a:fld>
            <a:endParaRPr lang="en-CA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9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E29C-861A-47A3-B4B2-AE74D44EC53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F612-D5C4-4CE2-B66A-71E9D7EF2BE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E243-27F9-4834-A8CF-1FEA3EBCCA9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3BF-A177-4543-8247-8A1E97E76660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5742-55BB-494B-A00D-61BCF5329B5F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9DAF-6900-4524-82F3-04362B7B8DA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9340-AB87-47EE-8D10-7CE236FA92F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2B86-ADE3-4DEB-9829-04D8CF45B03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D421-C4FD-4BE7-A819-8BD481020CC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64A-8B38-4985-BDC4-FC56A3E58AD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08CB-658F-479C-A97E-B3408D02C5E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B176-AF07-4DD0-A7C2-11C2B14AB14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78968-E0FB-4B5C-98EA-6C3150F303B3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1897063"/>
            <a:ext cx="8748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&amp; AIDS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60463" y="3573463"/>
            <a:ext cx="68405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Mona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Badr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Dr. Abdulkarim Alhetheel 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in Microbiology Unit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&amp; KKUH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74688" y="1603375"/>
            <a:ext cx="82184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3-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</a:rPr>
              <a:t>Perinatally (from mother to baby):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 mothers can transmit HIV to their babies transplacentally (25%), but Treatment of the mothers with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pregnancy can reduce transmission in most cases.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 spread to child perinatally mainly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(50%)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delivery, but given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Nevirapine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single dose during delivery can reduce the transmission.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Breastfeeding is also an important way of perinatal transmission (25%).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73038"/>
            <a:ext cx="8382000" cy="1095375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Virus Inactivation </a:t>
            </a:r>
            <a:endParaRPr lang="en-US" sz="3200" kern="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74688" y="1695450"/>
            <a:ext cx="8001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is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inactivated by treatment for 10 min at 37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any of the following: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10% 	House hold bleach, Sodium hypochlorite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50%	Ethanol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35%	Isopropanol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0.5%	Paraformaldehyde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0.3%	Hydrogen peroxide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08898-f1.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67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40481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55650" y="1557338"/>
            <a:ext cx="7924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The course of HIV infection is divided into 3 stages based on </a:t>
            </a:r>
            <a:r>
              <a:rPr lang="en-US" sz="2200">
                <a:solidFill>
                  <a:srgbClr val="FF33CC"/>
                </a:solidFill>
                <a:latin typeface="Times New Roman" pitchFamily="18" charset="0"/>
              </a:rPr>
              <a:t>CD4+ T cell count and presence of opportunistic infections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acute phase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chronic phase           	1-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(PGL) </a:t>
            </a: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14400" lvl="1" indent="-457200" algn="l" rtl="0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	2-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(ARC)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AIDS (the end stage of the disease)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0" name="Right Arrow 10"/>
          <p:cNvSpPr>
            <a:spLocks noChangeArrowheads="1"/>
          </p:cNvSpPr>
          <p:nvPr/>
        </p:nvSpPr>
        <p:spPr bwMode="auto">
          <a:xfrm>
            <a:off x="4284663" y="2944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4341" name="Right Arrow 11"/>
          <p:cNvSpPr>
            <a:spLocks noChangeArrowheads="1"/>
          </p:cNvSpPr>
          <p:nvPr/>
        </p:nvSpPr>
        <p:spPr bwMode="auto">
          <a:xfrm>
            <a:off x="4284663" y="34496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229600" cy="1027112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phase: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76200" y="1412875"/>
            <a:ext cx="57197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Incubation period 2 weeks and lasts for about 12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asymptomatic, but in about 2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5-65% of the cases, patients may develop symptoms resemble infectious mononucleosis or Flu (fever, headache, anorexia, fatigue, lymphadenopathy, skin rash) which resolved in 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Rapid viral replication (high viral load &gt;10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Gradual decrease in CD4+ T cell count.</a:t>
            </a:r>
          </a:p>
        </p:txBody>
      </p:sp>
      <p:pic>
        <p:nvPicPr>
          <p:cNvPr id="15364" name="Picture 3" descr="Symptoms+of+acute+HIV+infe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95288" y="549275"/>
            <a:ext cx="84978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acute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to slightly decrease no of </a:t>
            </a:r>
            <a:r>
              <a:rPr lang="en-US" sz="2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CD4+ T cells.</a:t>
            </a:r>
            <a:r>
              <a:rPr lang="en-US" sz="22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RNA,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p24 antigen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indicate active viral replication.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two antibodies,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Anti-gp120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&amp;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Anti-core (Anti-p24).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200" b="1" baseline="30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choice marker for detection HIV in the acute phase is HIV 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7755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41300"/>
            <a:ext cx="8229600" cy="1027113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RNA copies  </a:t>
            </a:r>
            <a:r>
              <a:rPr lang="en-US" sz="3200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Chronic phase: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685800" y="1557338"/>
            <a:ext cx="80629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Lasts for about 10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</a:rPr>
              <a:t>yrs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in adults, and 5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</a:rPr>
              <a:t>yrs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in children.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Totally asymptomatic but the patients is still contagious.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Relatively low viral load (&lt;10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CD4+ T cell count &gt;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200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cells/mm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the end of this stage, two syndromes appear: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(PGL).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AIDS-related complex (ARC).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3400" y="2205038"/>
            <a:ext cx="4759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defined as enlargement of lymph nodes for at least 1 cm in diameter in the absence of any illnesses or medications that known to cause PGL.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Clinical features: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 two or more lymph nodes out of the inguinal area.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Persists for at least 3 months.</a:t>
            </a:r>
          </a:p>
        </p:txBody>
      </p:sp>
      <p:pic>
        <p:nvPicPr>
          <p:cNvPr id="19460" name="Picture 6" descr="http://cdn.wn.com/pd/cc/67/bcf73042d4db6b50a868d48a46a8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2347913"/>
            <a:ext cx="35925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7"/>
          <p:cNvSpPr txBox="1">
            <a:spLocks noChangeArrowheads="1"/>
          </p:cNvSpPr>
          <p:nvPr/>
        </p:nvSpPr>
        <p:spPr bwMode="auto">
          <a:xfrm>
            <a:off x="468313" y="28098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AIDS-related complex (ARC)</a:t>
            </a:r>
            <a:endParaRPr lang="en-CA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Is a group of clinical symptoms that come before AIDS and may include the following: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Fever of unknown origin that persists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Chronic diarrhea, persisting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Weight loss &gt; 10% of the original weight (slim disease).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Fatigue, night sweating, and malaise.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Neurological disease as myelopathy and peripheral neuropathy.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07840"/>
            <a:ext cx="8435975" cy="450148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students should be able to know: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HIV main structural components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Mode of transmission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Stages of HIV infection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Main clinical features of each stage of HIV infection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Serological profile during the stages of HIV infection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Diagnosis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Management &amp; treatment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-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648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Slim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80010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chronic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increases gradually,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not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gradually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still more than 200 cells/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5612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 phase: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76200" y="1916113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The end stage of the disease.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Continuous viral replication (high viral load).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Marked decrease in CD4+ T cell count &lt; 200 cell/mm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Defects in cellular immunity.</a:t>
            </a:r>
            <a:endParaRPr lang="en-US" sz="2200" baseline="3000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Persistent or frequent multiple opportunistic infections. 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Unusual cancer (Kaposi sarcoma).</a:t>
            </a:r>
          </a:p>
        </p:txBody>
      </p:sp>
      <p:pic>
        <p:nvPicPr>
          <p:cNvPr id="24580" name="Picture 4" descr="image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844675"/>
            <a:ext cx="3332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f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-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63713" y="404813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 pneumonia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-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Fig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Kaposi sarcoma / Candida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611188" y="90805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AIDS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RNA),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both HIV RNA &amp; the antigen p24 indicative of active viral replication.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 to very low levels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(&lt;200 cells/mm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341438"/>
            <a:ext cx="7721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5216525"/>
          </a:xfrm>
        </p:spPr>
        <p:txBody>
          <a:bodyPr/>
          <a:lstStyle/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HIV &amp; AIDS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main structural components &amp; life cycle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generalized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(PGL)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related complex (ARC) 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Serological profile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&amp; treatment</a:t>
            </a:r>
          </a:p>
          <a:p>
            <a:pPr marL="355600" indent="-355600" algn="l" rtl="0"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l" rtl="0">
              <a:buFontTx/>
              <a:buNone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23850" y="44450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685800" y="1219200"/>
            <a:ext cx="79898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Patients history with or without clinical symptoms provides hints for a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physician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whether the patient has ever exposed to HIV or not.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Detection of both HIV Ag &amp; Ab in the patient serum by ELISA.</a:t>
            </a:r>
          </a:p>
          <a:p>
            <a:pPr marL="3429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result is positive, repeat the screening test in 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duplicate.</a:t>
            </a: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If repeatedly reactive (positive), do confirmatory tests (Western blot, recombinant immunoblot assay (RIBA), or PCR).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Blood viral load by PCR is also used to monitor HIV replication and follow up patients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treatment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IVWesternSchem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51958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western blot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79388" y="3048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&amp; prevention 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No vaccine is available to prevent HIV infection, and thus the best strategies to control the spread of HIV infection are the following: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Religious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making prohibited relations).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Public health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using shared materials).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safer sex by having one sexual partner.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Advise of using condoms when is necessary. 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9113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773238"/>
            <a:ext cx="828040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combined therapy known as high active antiretroviral therapy (HAART).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does not clear (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eradicate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) the virus from the body, and should be taken all life.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treated patients are still contagious even if their blood viral load below detection level (&lt; 50 copies/mL).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HAART is usually composed of two reverse transcriptase inhibitors and one protease inhibitor.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        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523287" cy="48482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reverse transcriptase inhibitors: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Nucleoside analog RT inhibitors for HIV-1 &amp; HIV-2:</a:t>
            </a: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 - Zidovudine (AZT)      - Zalcitabine  (ddC)</a:t>
            </a:r>
          </a:p>
          <a:p>
            <a:pPr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  - Stavudine  (d4T)         - Lamivudine (3TC) </a:t>
            </a: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Non-nucleoside analog RT inhibitors for HIV-1 only: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Nevirapine	   - Delavirdine     - Efavirenz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Proteases inhibitors include: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Saquinavir   - Indinavir    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Nelfinavir     - Ritonavir</a:t>
            </a:r>
          </a:p>
          <a:p>
            <a:pPr algn="l" rtl="0" eaLnBrk="1" hangingPunct="1">
              <a:lnSpc>
                <a:spcPct val="80000"/>
              </a:lnSpc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9"/>
          <p:cNvSpPr txBox="1">
            <a:spLocks noChangeArrowheads="1"/>
          </p:cNvSpPr>
          <p:nvPr/>
        </p:nvSpPr>
        <p:spPr bwMode="auto">
          <a:xfrm>
            <a:off x="762000" y="333375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of HIV treatment 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inhibit viral replication.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control chronic immune activation and keep the immune system as close as possible to the normal state.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prevent the development of opportunistic infections.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minimize the chance of viral transmission especially from mother to neonate.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Notes on Medical Microbiology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7892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6688" y="3016250"/>
            <a:ext cx="8748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Thank you for your attention !</a:t>
            </a:r>
          </a:p>
          <a:p>
            <a:pPr algn="ctr" rtl="0">
              <a:defRPr/>
            </a:pP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28781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 a retrovirus that causes human AIDS, and was initially identified in 1983.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infects mainly CD4+ T cells, macrophages, and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which express the surface receptor CD4. </a:t>
            </a: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Destroying CD4+ T cells leads to severe immunologic impairment and eventually death.</a:t>
            </a: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41544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auto">
          <a:xfrm>
            <a:off x="381000" y="5399088"/>
            <a:ext cx="85677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end stage of the disease that is associated with CD4+ T cell depletion, multiple or recurrent opportunistic infections, and unusual cancer (Kaposi sarcoma).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HIV 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524000"/>
            <a:ext cx="5616575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of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Retroviridae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Virion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consist of: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Glycoprotein envelope (gp120, gp41).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layer (p17). 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Capsid (p24).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copies of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-RNA.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Enzymes: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everse transcriptase: converts viral RNA into DNA.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Integrase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integrates viral DNA with host DNA (provirus), persisting infection.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Protease: viral protein maturation.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hi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80" y="3858915"/>
            <a:ext cx="2808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80" y="1484015"/>
            <a:ext cx="2844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2625" y="381000"/>
            <a:ext cx="799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genome </a:t>
            </a:r>
          </a:p>
        </p:txBody>
      </p:sp>
      <p:pic>
        <p:nvPicPr>
          <p:cNvPr id="6147" name="Picture 2" descr="HIV- genetic organiz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genome consists of 9 genes: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structural genes (gag, pol, env)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non-structural genes (tat, nef, rev, vif, vpr, vpu)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</a:rPr>
              <a:t>HIV life cycle </a:t>
            </a:r>
          </a:p>
        </p:txBody>
      </p:sp>
      <p:pic>
        <p:nvPicPr>
          <p:cNvPr id="8195" name="Picture 3" descr="hiv_lif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412875"/>
            <a:ext cx="711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55013" cy="1412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CA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There are two HIV species known to cause AIDS in humans HIV-1 and HIV-2, and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the overall sequence homology between HIV-1 &amp; HIV-2 is less than 50%.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species 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90550" y="2625725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buFont typeface="Times New Roman" pitchFamily="18" charset="0"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HIV-1: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Causes HIV infection worldwide.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virulent. 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susceptible to mutations. </a:t>
            </a:r>
          </a:p>
          <a:p>
            <a:pPr lvl="1" algn="l" rtl="0"/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HIV-2: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the infection in specific regions e.g. West Africa.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virulent.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susceptible to mutations.  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 of HIV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8062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Sexually (unprotected sex):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is present in blood, semen and vaginal secretions.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Parenteraly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exposure to infected blood or body fluids (e.g. receiving blood from infected donor).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contaminated or not adequately sterilized tools in surgical or cosmetic practice (dental, tattooing, body piercing).</a:t>
            </a:r>
            <a:endParaRPr lang="ar-S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Sharing contaminated needles, razors, or tooth brushes.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13290</TotalTime>
  <Words>1256</Words>
  <Application>Microsoft Office PowerPoint</Application>
  <PresentationFormat>On-screen Show (4:3)</PresentationFormat>
  <Paragraphs>208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Times New Roman</vt:lpstr>
      <vt:lpstr>Wingdings</vt:lpstr>
      <vt:lpstr>Default Design</vt:lpstr>
      <vt:lpstr>PowerPoint Presentation</vt:lpstr>
      <vt:lpstr>Objectives </vt:lpstr>
      <vt:lpstr>Outline</vt:lpstr>
      <vt:lpstr>PowerPoint Presentation</vt:lpstr>
      <vt:lpstr>Characteristics of HIV  </vt:lpstr>
      <vt:lpstr>PowerPoint Presentation</vt:lpstr>
      <vt:lpstr>HIV life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phase:</vt:lpstr>
      <vt:lpstr>PowerPoint Presentation</vt:lpstr>
      <vt:lpstr>HIV RNA copies  VS   CD4+ T cell counts</vt:lpstr>
      <vt:lpstr>Chronic phase: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Abdulkarim Fahad Alhetheel</cp:lastModifiedBy>
  <cp:revision>533</cp:revision>
  <dcterms:created xsi:type="dcterms:W3CDTF">2011-01-03T03:51:34Z</dcterms:created>
  <dcterms:modified xsi:type="dcterms:W3CDTF">2020-03-15T11:44:45Z</dcterms:modified>
</cp:coreProperties>
</file>