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840" r:id="rId1"/>
  </p:sldMasterIdLst>
  <p:notesMasterIdLst>
    <p:notesMasterId r:id="rId40"/>
  </p:notesMasterIdLst>
  <p:handoutMasterIdLst>
    <p:handoutMasterId r:id="rId41"/>
  </p:handout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  <p:sldId id="305" r:id="rId23"/>
    <p:sldId id="306" r:id="rId24"/>
    <p:sldId id="307" r:id="rId25"/>
    <p:sldId id="308" r:id="rId26"/>
    <p:sldId id="309" r:id="rId27"/>
    <p:sldId id="310" r:id="rId28"/>
    <p:sldId id="313" r:id="rId29"/>
    <p:sldId id="311" r:id="rId30"/>
    <p:sldId id="312" r:id="rId31"/>
    <p:sldId id="316" r:id="rId32"/>
    <p:sldId id="314" r:id="rId33"/>
    <p:sldId id="317" r:id="rId34"/>
    <p:sldId id="318" r:id="rId35"/>
    <p:sldId id="320" r:id="rId36"/>
    <p:sldId id="315" r:id="rId37"/>
    <p:sldId id="259" r:id="rId38"/>
    <p:sldId id="258" r:id="rId3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NY+ZJnI+EnfW6dZgX32LvQ==" hashData="QFS0uBOTpaXv6yQTBhBdANluVNY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24" y="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Arafah" userId="5a00dd677898d996" providerId="LiveId" clId="{01F1389F-F6C8-D647-BEE5-BA480A4B6F18}"/>
    <pc:docChg chg="custSel addSld delSld modSld sldOrd">
      <pc:chgData name="Maria Arafah" userId="5a00dd677898d996" providerId="LiveId" clId="{01F1389F-F6C8-D647-BEE5-BA480A4B6F18}" dt="2020-03-06T12:20:01.909" v="597" actId="2696"/>
      <pc:docMkLst>
        <pc:docMk/>
      </pc:docMkLst>
      <pc:sldChg chg="modSp">
        <pc:chgData name="Maria Arafah" userId="5a00dd677898d996" providerId="LiveId" clId="{01F1389F-F6C8-D647-BEE5-BA480A4B6F18}" dt="2020-03-06T11:42:26.428" v="11" actId="20577"/>
        <pc:sldMkLst>
          <pc:docMk/>
          <pc:sldMk cId="3879346322" sldId="256"/>
        </pc:sldMkLst>
        <pc:spChg chg="mod">
          <ac:chgData name="Maria Arafah" userId="5a00dd677898d996" providerId="LiveId" clId="{01F1389F-F6C8-D647-BEE5-BA480A4B6F18}" dt="2020-03-06T11:42:26.428" v="11" actId="20577"/>
          <ac:spMkLst>
            <pc:docMk/>
            <pc:sldMk cId="3879346322" sldId="256"/>
            <ac:spMk id="3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1:43:40.343" v="23" actId="20577"/>
        <pc:sldMkLst>
          <pc:docMk/>
          <pc:sldMk cId="3166973503" sldId="257"/>
        </pc:sldMkLst>
        <pc:spChg chg="mod">
          <ac:chgData name="Maria Arafah" userId="5a00dd677898d996" providerId="LiveId" clId="{01F1389F-F6C8-D647-BEE5-BA480A4B6F18}" dt="2020-03-06T11:43:40.343" v="23" actId="20577"/>
          <ac:spMkLst>
            <pc:docMk/>
            <pc:sldMk cId="3166973503" sldId="257"/>
            <ac:spMk id="3" creationId="{00000000-0000-0000-0000-000000000000}"/>
          </ac:spMkLst>
        </pc:spChg>
        <pc:spChg chg="del">
          <ac:chgData name="Maria Arafah" userId="5a00dd677898d996" providerId="LiveId" clId="{01F1389F-F6C8-D647-BEE5-BA480A4B6F18}" dt="2020-03-06T11:42:43.232" v="12"/>
          <ac:spMkLst>
            <pc:docMk/>
            <pc:sldMk cId="3166973503" sldId="257"/>
            <ac:spMk id="4" creationId="{00000000-0000-0000-0000-000000000000}"/>
          </ac:spMkLst>
        </pc:spChg>
      </pc:sldChg>
      <pc:sldChg chg="delSp">
        <pc:chgData name="Maria Arafah" userId="5a00dd677898d996" providerId="LiveId" clId="{01F1389F-F6C8-D647-BEE5-BA480A4B6F18}" dt="2020-03-06T11:42:43.232" v="12"/>
        <pc:sldMkLst>
          <pc:docMk/>
          <pc:sldMk cId="1555143041" sldId="258"/>
        </pc:sldMkLst>
        <pc:spChg chg="del">
          <ac:chgData name="Maria Arafah" userId="5a00dd677898d996" providerId="LiveId" clId="{01F1389F-F6C8-D647-BEE5-BA480A4B6F18}" dt="2020-03-06T11:42:43.232" v="12"/>
          <ac:spMkLst>
            <pc:docMk/>
            <pc:sldMk cId="1555143041" sldId="258"/>
            <ac:spMk id="6" creationId="{00000000-0000-0000-0000-000000000000}"/>
          </ac:spMkLst>
        </pc:spChg>
      </pc:sldChg>
      <pc:sldChg chg="delSp">
        <pc:chgData name="Maria Arafah" userId="5a00dd677898d996" providerId="LiveId" clId="{01F1389F-F6C8-D647-BEE5-BA480A4B6F18}" dt="2020-03-06T11:42:43.232" v="12"/>
        <pc:sldMkLst>
          <pc:docMk/>
          <pc:sldMk cId="1905734112" sldId="259"/>
        </pc:sldMkLst>
        <pc:spChg chg="del">
          <ac:chgData name="Maria Arafah" userId="5a00dd677898d996" providerId="LiveId" clId="{01F1389F-F6C8-D647-BEE5-BA480A4B6F18}" dt="2020-03-06T11:42:43.232" v="12"/>
          <ac:spMkLst>
            <pc:docMk/>
            <pc:sldMk cId="1905734112" sldId="259"/>
            <ac:spMk id="4" creationId="{00000000-0000-0000-0000-000000000000}"/>
          </ac:spMkLst>
        </pc:spChg>
      </pc:sldChg>
      <pc:sldChg chg="delSp">
        <pc:chgData name="Maria Arafah" userId="5a00dd677898d996" providerId="LiveId" clId="{01F1389F-F6C8-D647-BEE5-BA480A4B6F18}" dt="2020-03-06T11:42:43.232" v="12"/>
        <pc:sldMkLst>
          <pc:docMk/>
          <pc:sldMk cId="1669944471" sldId="286"/>
        </pc:sldMkLst>
        <pc:spChg chg="del">
          <ac:chgData name="Maria Arafah" userId="5a00dd677898d996" providerId="LiveId" clId="{01F1389F-F6C8-D647-BEE5-BA480A4B6F18}" dt="2020-03-06T11:42:43.232" v="12"/>
          <ac:spMkLst>
            <pc:docMk/>
            <pc:sldMk cId="1669944471" sldId="286"/>
            <ac:spMk id="4" creationId="{00000000-0000-0000-0000-000000000000}"/>
          </ac:spMkLst>
        </pc:spChg>
      </pc:sldChg>
      <pc:sldChg chg="delSp">
        <pc:chgData name="Maria Arafah" userId="5a00dd677898d996" providerId="LiveId" clId="{01F1389F-F6C8-D647-BEE5-BA480A4B6F18}" dt="2020-03-06T11:42:43.232" v="12"/>
        <pc:sldMkLst>
          <pc:docMk/>
          <pc:sldMk cId="3021045871" sldId="287"/>
        </pc:sldMkLst>
        <pc:spChg chg="del">
          <ac:chgData name="Maria Arafah" userId="5a00dd677898d996" providerId="LiveId" clId="{01F1389F-F6C8-D647-BEE5-BA480A4B6F18}" dt="2020-03-06T11:42:43.232" v="12"/>
          <ac:spMkLst>
            <pc:docMk/>
            <pc:sldMk cId="3021045871" sldId="287"/>
            <ac:spMk id="4" creationId="{00000000-0000-0000-0000-000000000000}"/>
          </ac:spMkLst>
        </pc:spChg>
      </pc:sldChg>
      <pc:sldChg chg="delSp">
        <pc:chgData name="Maria Arafah" userId="5a00dd677898d996" providerId="LiveId" clId="{01F1389F-F6C8-D647-BEE5-BA480A4B6F18}" dt="2020-03-06T11:42:43.232" v="12"/>
        <pc:sldMkLst>
          <pc:docMk/>
          <pc:sldMk cId="2597986855" sldId="288"/>
        </pc:sldMkLst>
        <pc:spChg chg="del">
          <ac:chgData name="Maria Arafah" userId="5a00dd677898d996" providerId="LiveId" clId="{01F1389F-F6C8-D647-BEE5-BA480A4B6F18}" dt="2020-03-06T11:42:43.232" v="12"/>
          <ac:spMkLst>
            <pc:docMk/>
            <pc:sldMk cId="2597986855" sldId="288"/>
            <ac:spMk id="7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1:48:52.477" v="46" actId="27636"/>
        <pc:sldMkLst>
          <pc:docMk/>
          <pc:sldMk cId="98250842" sldId="289"/>
        </pc:sldMkLst>
        <pc:spChg chg="mod">
          <ac:chgData name="Maria Arafah" userId="5a00dd677898d996" providerId="LiveId" clId="{01F1389F-F6C8-D647-BEE5-BA480A4B6F18}" dt="2020-03-06T11:48:52.477" v="46" actId="27636"/>
          <ac:spMkLst>
            <pc:docMk/>
            <pc:sldMk cId="98250842" sldId="289"/>
            <ac:spMk id="3" creationId="{00000000-0000-0000-0000-000000000000}"/>
          </ac:spMkLst>
        </pc:spChg>
        <pc:spChg chg="del">
          <ac:chgData name="Maria Arafah" userId="5a00dd677898d996" providerId="LiveId" clId="{01F1389F-F6C8-D647-BEE5-BA480A4B6F18}" dt="2020-03-06T11:42:43.232" v="12"/>
          <ac:spMkLst>
            <pc:docMk/>
            <pc:sldMk cId="98250842" sldId="289"/>
            <ac:spMk id="4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1:49:24.346" v="49" actId="20577"/>
        <pc:sldMkLst>
          <pc:docMk/>
          <pc:sldMk cId="3736615750" sldId="290"/>
        </pc:sldMkLst>
        <pc:spChg chg="mod">
          <ac:chgData name="Maria Arafah" userId="5a00dd677898d996" providerId="LiveId" clId="{01F1389F-F6C8-D647-BEE5-BA480A4B6F18}" dt="2020-03-06T11:49:24.346" v="49" actId="20577"/>
          <ac:spMkLst>
            <pc:docMk/>
            <pc:sldMk cId="3736615750" sldId="290"/>
            <ac:spMk id="3" creationId="{00000000-0000-0000-0000-000000000000}"/>
          </ac:spMkLst>
        </pc:spChg>
        <pc:spChg chg="del">
          <ac:chgData name="Maria Arafah" userId="5a00dd677898d996" providerId="LiveId" clId="{01F1389F-F6C8-D647-BEE5-BA480A4B6F18}" dt="2020-03-06T11:42:43.232" v="12"/>
          <ac:spMkLst>
            <pc:docMk/>
            <pc:sldMk cId="3736615750" sldId="290"/>
            <ac:spMk id="4" creationId="{00000000-0000-0000-0000-000000000000}"/>
          </ac:spMkLst>
        </pc:spChg>
      </pc:sldChg>
      <pc:sldChg chg="delSp">
        <pc:chgData name="Maria Arafah" userId="5a00dd677898d996" providerId="LiveId" clId="{01F1389F-F6C8-D647-BEE5-BA480A4B6F18}" dt="2020-03-06T11:42:43.232" v="12"/>
        <pc:sldMkLst>
          <pc:docMk/>
          <pc:sldMk cId="3029990614" sldId="291"/>
        </pc:sldMkLst>
        <pc:spChg chg="del">
          <ac:chgData name="Maria Arafah" userId="5a00dd677898d996" providerId="LiveId" clId="{01F1389F-F6C8-D647-BEE5-BA480A4B6F18}" dt="2020-03-06T11:42:43.232" v="12"/>
          <ac:spMkLst>
            <pc:docMk/>
            <pc:sldMk cId="3029990614" sldId="291"/>
            <ac:spMk id="4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1:50:59.103" v="88" actId="20577"/>
        <pc:sldMkLst>
          <pc:docMk/>
          <pc:sldMk cId="2278209632" sldId="292"/>
        </pc:sldMkLst>
        <pc:spChg chg="mod">
          <ac:chgData name="Maria Arafah" userId="5a00dd677898d996" providerId="LiveId" clId="{01F1389F-F6C8-D647-BEE5-BA480A4B6F18}" dt="2020-03-06T11:50:59.103" v="88" actId="20577"/>
          <ac:spMkLst>
            <pc:docMk/>
            <pc:sldMk cId="2278209632" sldId="292"/>
            <ac:spMk id="3" creationId="{00000000-0000-0000-0000-000000000000}"/>
          </ac:spMkLst>
        </pc:spChg>
        <pc:spChg chg="del">
          <ac:chgData name="Maria Arafah" userId="5a00dd677898d996" providerId="LiveId" clId="{01F1389F-F6C8-D647-BEE5-BA480A4B6F18}" dt="2020-03-06T11:42:43.232" v="12"/>
          <ac:spMkLst>
            <pc:docMk/>
            <pc:sldMk cId="2278209632" sldId="292"/>
            <ac:spMk id="4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1:51:27.998" v="94" actId="20577"/>
        <pc:sldMkLst>
          <pc:docMk/>
          <pc:sldMk cId="712728343" sldId="293"/>
        </pc:sldMkLst>
        <pc:spChg chg="mod">
          <ac:chgData name="Maria Arafah" userId="5a00dd677898d996" providerId="LiveId" clId="{01F1389F-F6C8-D647-BEE5-BA480A4B6F18}" dt="2020-03-06T11:51:27.998" v="94" actId="20577"/>
          <ac:spMkLst>
            <pc:docMk/>
            <pc:sldMk cId="712728343" sldId="293"/>
            <ac:spMk id="3" creationId="{00000000-0000-0000-0000-000000000000}"/>
          </ac:spMkLst>
        </pc:spChg>
        <pc:spChg chg="del">
          <ac:chgData name="Maria Arafah" userId="5a00dd677898d996" providerId="LiveId" clId="{01F1389F-F6C8-D647-BEE5-BA480A4B6F18}" dt="2020-03-06T11:42:43.232" v="12"/>
          <ac:spMkLst>
            <pc:docMk/>
            <pc:sldMk cId="712728343" sldId="293"/>
            <ac:spMk id="4" creationId="{00000000-0000-0000-0000-000000000000}"/>
          </ac:spMkLst>
        </pc:spChg>
      </pc:sldChg>
      <pc:sldChg chg="delSp">
        <pc:chgData name="Maria Arafah" userId="5a00dd677898d996" providerId="LiveId" clId="{01F1389F-F6C8-D647-BEE5-BA480A4B6F18}" dt="2020-03-06T11:42:43.232" v="12"/>
        <pc:sldMkLst>
          <pc:docMk/>
          <pc:sldMk cId="2327043873" sldId="294"/>
        </pc:sldMkLst>
        <pc:spChg chg="del">
          <ac:chgData name="Maria Arafah" userId="5a00dd677898d996" providerId="LiveId" clId="{01F1389F-F6C8-D647-BEE5-BA480A4B6F18}" dt="2020-03-06T11:42:43.232" v="12"/>
          <ac:spMkLst>
            <pc:docMk/>
            <pc:sldMk cId="2327043873" sldId="294"/>
            <ac:spMk id="4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1:53:19.022" v="123" actId="20577"/>
        <pc:sldMkLst>
          <pc:docMk/>
          <pc:sldMk cId="1408171124" sldId="295"/>
        </pc:sldMkLst>
        <pc:spChg chg="mod">
          <ac:chgData name="Maria Arafah" userId="5a00dd677898d996" providerId="LiveId" clId="{01F1389F-F6C8-D647-BEE5-BA480A4B6F18}" dt="2020-03-06T11:53:19.022" v="123" actId="20577"/>
          <ac:spMkLst>
            <pc:docMk/>
            <pc:sldMk cId="1408171124" sldId="295"/>
            <ac:spMk id="3" creationId="{00000000-0000-0000-0000-000000000000}"/>
          </ac:spMkLst>
        </pc:spChg>
        <pc:spChg chg="del">
          <ac:chgData name="Maria Arafah" userId="5a00dd677898d996" providerId="LiveId" clId="{01F1389F-F6C8-D647-BEE5-BA480A4B6F18}" dt="2020-03-06T11:42:43.232" v="12"/>
          <ac:spMkLst>
            <pc:docMk/>
            <pc:sldMk cId="1408171124" sldId="295"/>
            <ac:spMk id="4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1:55:59.811" v="199" actId="20577"/>
        <pc:sldMkLst>
          <pc:docMk/>
          <pc:sldMk cId="2943637655" sldId="296"/>
        </pc:sldMkLst>
        <pc:spChg chg="mod">
          <ac:chgData name="Maria Arafah" userId="5a00dd677898d996" providerId="LiveId" clId="{01F1389F-F6C8-D647-BEE5-BA480A4B6F18}" dt="2020-03-06T11:55:59.811" v="199" actId="20577"/>
          <ac:spMkLst>
            <pc:docMk/>
            <pc:sldMk cId="2943637655" sldId="296"/>
            <ac:spMk id="3" creationId="{00000000-0000-0000-0000-000000000000}"/>
          </ac:spMkLst>
        </pc:spChg>
        <pc:spChg chg="del">
          <ac:chgData name="Maria Arafah" userId="5a00dd677898d996" providerId="LiveId" clId="{01F1389F-F6C8-D647-BEE5-BA480A4B6F18}" dt="2020-03-06T11:42:43.232" v="12"/>
          <ac:spMkLst>
            <pc:docMk/>
            <pc:sldMk cId="2943637655" sldId="296"/>
            <ac:spMk id="4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1:56:28.659" v="215" actId="20577"/>
        <pc:sldMkLst>
          <pc:docMk/>
          <pc:sldMk cId="2466993475" sldId="297"/>
        </pc:sldMkLst>
        <pc:spChg chg="mod">
          <ac:chgData name="Maria Arafah" userId="5a00dd677898d996" providerId="LiveId" clId="{01F1389F-F6C8-D647-BEE5-BA480A4B6F18}" dt="2020-03-06T11:56:28.659" v="215" actId="20577"/>
          <ac:spMkLst>
            <pc:docMk/>
            <pc:sldMk cId="2466993475" sldId="297"/>
            <ac:spMk id="3" creationId="{00000000-0000-0000-0000-000000000000}"/>
          </ac:spMkLst>
        </pc:spChg>
        <pc:spChg chg="del">
          <ac:chgData name="Maria Arafah" userId="5a00dd677898d996" providerId="LiveId" clId="{01F1389F-F6C8-D647-BEE5-BA480A4B6F18}" dt="2020-03-06T11:42:43.232" v="12"/>
          <ac:spMkLst>
            <pc:docMk/>
            <pc:sldMk cId="2466993475" sldId="297"/>
            <ac:spMk id="4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1:57:15.747" v="221" actId="20577"/>
        <pc:sldMkLst>
          <pc:docMk/>
          <pc:sldMk cId="1866077444" sldId="298"/>
        </pc:sldMkLst>
        <pc:spChg chg="mod">
          <ac:chgData name="Maria Arafah" userId="5a00dd677898d996" providerId="LiveId" clId="{01F1389F-F6C8-D647-BEE5-BA480A4B6F18}" dt="2020-03-06T11:57:15.747" v="221" actId="20577"/>
          <ac:spMkLst>
            <pc:docMk/>
            <pc:sldMk cId="1866077444" sldId="298"/>
            <ac:spMk id="3" creationId="{00000000-0000-0000-0000-000000000000}"/>
          </ac:spMkLst>
        </pc:spChg>
        <pc:spChg chg="del">
          <ac:chgData name="Maria Arafah" userId="5a00dd677898d996" providerId="LiveId" clId="{01F1389F-F6C8-D647-BEE5-BA480A4B6F18}" dt="2020-03-06T11:42:43.232" v="12"/>
          <ac:spMkLst>
            <pc:docMk/>
            <pc:sldMk cId="1866077444" sldId="298"/>
            <ac:spMk id="4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1:59:50.712" v="248" actId="20577"/>
        <pc:sldMkLst>
          <pc:docMk/>
          <pc:sldMk cId="3503143243" sldId="299"/>
        </pc:sldMkLst>
        <pc:spChg chg="mod">
          <ac:chgData name="Maria Arafah" userId="5a00dd677898d996" providerId="LiveId" clId="{01F1389F-F6C8-D647-BEE5-BA480A4B6F18}" dt="2020-03-06T11:59:50.712" v="248" actId="20577"/>
          <ac:spMkLst>
            <pc:docMk/>
            <pc:sldMk cId="3503143243" sldId="299"/>
            <ac:spMk id="3" creationId="{00000000-0000-0000-0000-000000000000}"/>
          </ac:spMkLst>
        </pc:spChg>
        <pc:spChg chg="del">
          <ac:chgData name="Maria Arafah" userId="5a00dd677898d996" providerId="LiveId" clId="{01F1389F-F6C8-D647-BEE5-BA480A4B6F18}" dt="2020-03-06T11:42:43.232" v="12"/>
          <ac:spMkLst>
            <pc:docMk/>
            <pc:sldMk cId="3503143243" sldId="299"/>
            <ac:spMk id="4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2:01:36.597" v="264" actId="108"/>
        <pc:sldMkLst>
          <pc:docMk/>
          <pc:sldMk cId="1827932334" sldId="300"/>
        </pc:sldMkLst>
        <pc:spChg chg="mod">
          <ac:chgData name="Maria Arafah" userId="5a00dd677898d996" providerId="LiveId" clId="{01F1389F-F6C8-D647-BEE5-BA480A4B6F18}" dt="2020-03-06T12:01:36.597" v="264" actId="108"/>
          <ac:spMkLst>
            <pc:docMk/>
            <pc:sldMk cId="1827932334" sldId="300"/>
            <ac:spMk id="3" creationId="{00000000-0000-0000-0000-000000000000}"/>
          </ac:spMkLst>
        </pc:spChg>
        <pc:spChg chg="del">
          <ac:chgData name="Maria Arafah" userId="5a00dd677898d996" providerId="LiveId" clId="{01F1389F-F6C8-D647-BEE5-BA480A4B6F18}" dt="2020-03-06T11:42:43.232" v="12"/>
          <ac:spMkLst>
            <pc:docMk/>
            <pc:sldMk cId="1827932334" sldId="300"/>
            <ac:spMk id="4" creationId="{00000000-0000-0000-0000-000000000000}"/>
          </ac:spMkLst>
        </pc:spChg>
        <pc:picChg chg="mod">
          <ac:chgData name="Maria Arafah" userId="5a00dd677898d996" providerId="LiveId" clId="{01F1389F-F6C8-D647-BEE5-BA480A4B6F18}" dt="2020-03-06T12:01:31.052" v="263" actId="1076"/>
          <ac:picMkLst>
            <pc:docMk/>
            <pc:sldMk cId="1827932334" sldId="300"/>
            <ac:picMk id="7" creationId="{00000000-0000-0000-0000-000000000000}"/>
          </ac:picMkLst>
        </pc:picChg>
      </pc:sldChg>
      <pc:sldChg chg="delSp">
        <pc:chgData name="Maria Arafah" userId="5a00dd677898d996" providerId="LiveId" clId="{01F1389F-F6C8-D647-BEE5-BA480A4B6F18}" dt="2020-03-06T11:42:43.232" v="12"/>
        <pc:sldMkLst>
          <pc:docMk/>
          <pc:sldMk cId="3739703343" sldId="301"/>
        </pc:sldMkLst>
        <pc:spChg chg="del">
          <ac:chgData name="Maria Arafah" userId="5a00dd677898d996" providerId="LiveId" clId="{01F1389F-F6C8-D647-BEE5-BA480A4B6F18}" dt="2020-03-06T11:42:43.232" v="12"/>
          <ac:spMkLst>
            <pc:docMk/>
            <pc:sldMk cId="3739703343" sldId="301"/>
            <ac:spMk id="4" creationId="{00000000-0000-0000-0000-000000000000}"/>
          </ac:spMkLst>
        </pc:spChg>
      </pc:sldChg>
      <pc:sldChg chg="delSp">
        <pc:chgData name="Maria Arafah" userId="5a00dd677898d996" providerId="LiveId" clId="{01F1389F-F6C8-D647-BEE5-BA480A4B6F18}" dt="2020-03-06T11:42:43.232" v="12"/>
        <pc:sldMkLst>
          <pc:docMk/>
          <pc:sldMk cId="1341921546" sldId="302"/>
        </pc:sldMkLst>
        <pc:spChg chg="del">
          <ac:chgData name="Maria Arafah" userId="5a00dd677898d996" providerId="LiveId" clId="{01F1389F-F6C8-D647-BEE5-BA480A4B6F18}" dt="2020-03-06T11:42:43.232" v="12"/>
          <ac:spMkLst>
            <pc:docMk/>
            <pc:sldMk cId="1341921546" sldId="302"/>
            <ac:spMk id="4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2:03:08.791" v="293" actId="20577"/>
        <pc:sldMkLst>
          <pc:docMk/>
          <pc:sldMk cId="2802865610" sldId="303"/>
        </pc:sldMkLst>
        <pc:spChg chg="del">
          <ac:chgData name="Maria Arafah" userId="5a00dd677898d996" providerId="LiveId" clId="{01F1389F-F6C8-D647-BEE5-BA480A4B6F18}" dt="2020-03-06T11:42:43.232" v="12"/>
          <ac:spMkLst>
            <pc:docMk/>
            <pc:sldMk cId="2802865610" sldId="303"/>
            <ac:spMk id="5" creationId="{00000000-0000-0000-0000-000000000000}"/>
          </ac:spMkLst>
        </pc:spChg>
        <pc:spChg chg="mod">
          <ac:chgData name="Maria Arafah" userId="5a00dd677898d996" providerId="LiveId" clId="{01F1389F-F6C8-D647-BEE5-BA480A4B6F18}" dt="2020-03-06T12:03:08.791" v="293" actId="20577"/>
          <ac:spMkLst>
            <pc:docMk/>
            <pc:sldMk cId="2802865610" sldId="303"/>
            <ac:spMk id="9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2:04:00.247" v="301" actId="20577"/>
        <pc:sldMkLst>
          <pc:docMk/>
          <pc:sldMk cId="4046193026" sldId="304"/>
        </pc:sldMkLst>
        <pc:spChg chg="mod">
          <ac:chgData name="Maria Arafah" userId="5a00dd677898d996" providerId="LiveId" clId="{01F1389F-F6C8-D647-BEE5-BA480A4B6F18}" dt="2020-03-06T12:04:00.247" v="301" actId="20577"/>
          <ac:spMkLst>
            <pc:docMk/>
            <pc:sldMk cId="4046193026" sldId="304"/>
            <ac:spMk id="3" creationId="{00000000-0000-0000-0000-000000000000}"/>
          </ac:spMkLst>
        </pc:spChg>
        <pc:spChg chg="del">
          <ac:chgData name="Maria Arafah" userId="5a00dd677898d996" providerId="LiveId" clId="{01F1389F-F6C8-D647-BEE5-BA480A4B6F18}" dt="2020-03-06T11:42:43.232" v="12"/>
          <ac:spMkLst>
            <pc:docMk/>
            <pc:sldMk cId="4046193026" sldId="304"/>
            <ac:spMk id="4" creationId="{00000000-0000-0000-0000-000000000000}"/>
          </ac:spMkLst>
        </pc:spChg>
      </pc:sldChg>
      <pc:sldChg chg="delSp">
        <pc:chgData name="Maria Arafah" userId="5a00dd677898d996" providerId="LiveId" clId="{01F1389F-F6C8-D647-BEE5-BA480A4B6F18}" dt="2020-03-06T11:42:43.232" v="12"/>
        <pc:sldMkLst>
          <pc:docMk/>
          <pc:sldMk cId="720752405" sldId="305"/>
        </pc:sldMkLst>
        <pc:spChg chg="del">
          <ac:chgData name="Maria Arafah" userId="5a00dd677898d996" providerId="LiveId" clId="{01F1389F-F6C8-D647-BEE5-BA480A4B6F18}" dt="2020-03-06T11:42:43.232" v="12"/>
          <ac:spMkLst>
            <pc:docMk/>
            <pc:sldMk cId="720752405" sldId="305"/>
            <ac:spMk id="4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2:07:05.613" v="388" actId="20577"/>
        <pc:sldMkLst>
          <pc:docMk/>
          <pc:sldMk cId="3692398319" sldId="306"/>
        </pc:sldMkLst>
        <pc:spChg chg="mod">
          <ac:chgData name="Maria Arafah" userId="5a00dd677898d996" providerId="LiveId" clId="{01F1389F-F6C8-D647-BEE5-BA480A4B6F18}" dt="2020-03-06T12:07:05.613" v="388" actId="20577"/>
          <ac:spMkLst>
            <pc:docMk/>
            <pc:sldMk cId="3692398319" sldId="306"/>
            <ac:spMk id="3" creationId="{00000000-0000-0000-0000-000000000000}"/>
          </ac:spMkLst>
        </pc:spChg>
        <pc:spChg chg="del">
          <ac:chgData name="Maria Arafah" userId="5a00dd677898d996" providerId="LiveId" clId="{01F1389F-F6C8-D647-BEE5-BA480A4B6F18}" dt="2020-03-06T11:42:43.232" v="12"/>
          <ac:spMkLst>
            <pc:docMk/>
            <pc:sldMk cId="3692398319" sldId="306"/>
            <ac:spMk id="4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2:07:36.550" v="398" actId="20577"/>
        <pc:sldMkLst>
          <pc:docMk/>
          <pc:sldMk cId="2689036497" sldId="307"/>
        </pc:sldMkLst>
        <pc:spChg chg="mod">
          <ac:chgData name="Maria Arafah" userId="5a00dd677898d996" providerId="LiveId" clId="{01F1389F-F6C8-D647-BEE5-BA480A4B6F18}" dt="2020-03-06T12:07:36.550" v="398" actId="20577"/>
          <ac:spMkLst>
            <pc:docMk/>
            <pc:sldMk cId="2689036497" sldId="307"/>
            <ac:spMk id="3" creationId="{00000000-0000-0000-0000-000000000000}"/>
          </ac:spMkLst>
        </pc:spChg>
        <pc:spChg chg="del">
          <ac:chgData name="Maria Arafah" userId="5a00dd677898d996" providerId="LiveId" clId="{01F1389F-F6C8-D647-BEE5-BA480A4B6F18}" dt="2020-03-06T11:42:43.232" v="12"/>
          <ac:spMkLst>
            <pc:docMk/>
            <pc:sldMk cId="2689036497" sldId="307"/>
            <ac:spMk id="4" creationId="{00000000-0000-0000-0000-000000000000}"/>
          </ac:spMkLst>
        </pc:spChg>
      </pc:sldChg>
      <pc:sldChg chg="delSp">
        <pc:chgData name="Maria Arafah" userId="5a00dd677898d996" providerId="LiveId" clId="{01F1389F-F6C8-D647-BEE5-BA480A4B6F18}" dt="2020-03-06T11:42:43.232" v="12"/>
        <pc:sldMkLst>
          <pc:docMk/>
          <pc:sldMk cId="1040041016" sldId="308"/>
        </pc:sldMkLst>
        <pc:spChg chg="del">
          <ac:chgData name="Maria Arafah" userId="5a00dd677898d996" providerId="LiveId" clId="{01F1389F-F6C8-D647-BEE5-BA480A4B6F18}" dt="2020-03-06T11:42:43.232" v="12"/>
          <ac:spMkLst>
            <pc:docMk/>
            <pc:sldMk cId="1040041016" sldId="308"/>
            <ac:spMk id="4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2:08:49.280" v="402" actId="20577"/>
        <pc:sldMkLst>
          <pc:docMk/>
          <pc:sldMk cId="2713600563" sldId="309"/>
        </pc:sldMkLst>
        <pc:spChg chg="mod">
          <ac:chgData name="Maria Arafah" userId="5a00dd677898d996" providerId="LiveId" clId="{01F1389F-F6C8-D647-BEE5-BA480A4B6F18}" dt="2020-03-06T12:08:49.280" v="402" actId="20577"/>
          <ac:spMkLst>
            <pc:docMk/>
            <pc:sldMk cId="2713600563" sldId="309"/>
            <ac:spMk id="3" creationId="{00000000-0000-0000-0000-000000000000}"/>
          </ac:spMkLst>
        </pc:spChg>
        <pc:spChg chg="del">
          <ac:chgData name="Maria Arafah" userId="5a00dd677898d996" providerId="LiveId" clId="{01F1389F-F6C8-D647-BEE5-BA480A4B6F18}" dt="2020-03-06T11:42:43.232" v="12"/>
          <ac:spMkLst>
            <pc:docMk/>
            <pc:sldMk cId="2713600563" sldId="309"/>
            <ac:spMk id="4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2:12:29.844" v="417" actId="20577"/>
        <pc:sldMkLst>
          <pc:docMk/>
          <pc:sldMk cId="3327991383" sldId="310"/>
        </pc:sldMkLst>
        <pc:spChg chg="mod">
          <ac:chgData name="Maria Arafah" userId="5a00dd677898d996" providerId="LiveId" clId="{01F1389F-F6C8-D647-BEE5-BA480A4B6F18}" dt="2020-03-06T12:12:29.844" v="417" actId="20577"/>
          <ac:spMkLst>
            <pc:docMk/>
            <pc:sldMk cId="3327991383" sldId="310"/>
            <ac:spMk id="3" creationId="{00000000-0000-0000-0000-000000000000}"/>
          </ac:spMkLst>
        </pc:spChg>
        <pc:spChg chg="del">
          <ac:chgData name="Maria Arafah" userId="5a00dd677898d996" providerId="LiveId" clId="{01F1389F-F6C8-D647-BEE5-BA480A4B6F18}" dt="2020-03-06T11:42:43.232" v="12"/>
          <ac:spMkLst>
            <pc:docMk/>
            <pc:sldMk cId="3327991383" sldId="310"/>
            <ac:spMk id="4" creationId="{00000000-0000-0000-0000-000000000000}"/>
          </ac:spMkLst>
        </pc:spChg>
      </pc:sldChg>
      <pc:sldChg chg="delSp ord">
        <pc:chgData name="Maria Arafah" userId="5a00dd677898d996" providerId="LiveId" clId="{01F1389F-F6C8-D647-BEE5-BA480A4B6F18}" dt="2020-03-06T12:16:00.141" v="549"/>
        <pc:sldMkLst>
          <pc:docMk/>
          <pc:sldMk cId="1820410977" sldId="311"/>
        </pc:sldMkLst>
        <pc:spChg chg="del">
          <ac:chgData name="Maria Arafah" userId="5a00dd677898d996" providerId="LiveId" clId="{01F1389F-F6C8-D647-BEE5-BA480A4B6F18}" dt="2020-03-06T11:42:43.232" v="12"/>
          <ac:spMkLst>
            <pc:docMk/>
            <pc:sldMk cId="1820410977" sldId="311"/>
            <ac:spMk id="4" creationId="{00000000-0000-0000-0000-000000000000}"/>
          </ac:spMkLst>
        </pc:spChg>
      </pc:sldChg>
      <pc:sldChg chg="delSp modSp ord">
        <pc:chgData name="Maria Arafah" userId="5a00dd677898d996" providerId="LiveId" clId="{01F1389F-F6C8-D647-BEE5-BA480A4B6F18}" dt="2020-03-06T12:15:42.044" v="548" actId="20577"/>
        <pc:sldMkLst>
          <pc:docMk/>
          <pc:sldMk cId="3890720916" sldId="312"/>
        </pc:sldMkLst>
        <pc:spChg chg="mod">
          <ac:chgData name="Maria Arafah" userId="5a00dd677898d996" providerId="LiveId" clId="{01F1389F-F6C8-D647-BEE5-BA480A4B6F18}" dt="2020-03-06T12:15:42.044" v="548" actId="20577"/>
          <ac:spMkLst>
            <pc:docMk/>
            <pc:sldMk cId="3890720916" sldId="312"/>
            <ac:spMk id="3" creationId="{00000000-0000-0000-0000-000000000000}"/>
          </ac:spMkLst>
        </pc:spChg>
        <pc:spChg chg="del">
          <ac:chgData name="Maria Arafah" userId="5a00dd677898d996" providerId="LiveId" clId="{01F1389F-F6C8-D647-BEE5-BA480A4B6F18}" dt="2020-03-06T11:42:43.232" v="12"/>
          <ac:spMkLst>
            <pc:docMk/>
            <pc:sldMk cId="3890720916" sldId="312"/>
            <ac:spMk id="4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2:13:16.812" v="468" actId="20577"/>
        <pc:sldMkLst>
          <pc:docMk/>
          <pc:sldMk cId="3874957741" sldId="313"/>
        </pc:sldMkLst>
        <pc:spChg chg="mod">
          <ac:chgData name="Maria Arafah" userId="5a00dd677898d996" providerId="LiveId" clId="{01F1389F-F6C8-D647-BEE5-BA480A4B6F18}" dt="2020-03-06T12:13:16.812" v="468" actId="20577"/>
          <ac:spMkLst>
            <pc:docMk/>
            <pc:sldMk cId="3874957741" sldId="313"/>
            <ac:spMk id="3" creationId="{00000000-0000-0000-0000-000000000000}"/>
          </ac:spMkLst>
        </pc:spChg>
        <pc:spChg chg="del">
          <ac:chgData name="Maria Arafah" userId="5a00dd677898d996" providerId="LiveId" clId="{01F1389F-F6C8-D647-BEE5-BA480A4B6F18}" dt="2020-03-06T11:42:43.232" v="12"/>
          <ac:spMkLst>
            <pc:docMk/>
            <pc:sldMk cId="3874957741" sldId="313"/>
            <ac:spMk id="4" creationId="{00000000-0000-0000-0000-000000000000}"/>
          </ac:spMkLst>
        </pc:spChg>
      </pc:sldChg>
      <pc:sldChg chg="delSp">
        <pc:chgData name="Maria Arafah" userId="5a00dd677898d996" providerId="LiveId" clId="{01F1389F-F6C8-D647-BEE5-BA480A4B6F18}" dt="2020-03-06T11:42:43.232" v="12"/>
        <pc:sldMkLst>
          <pc:docMk/>
          <pc:sldMk cId="1941052052" sldId="314"/>
        </pc:sldMkLst>
        <pc:spChg chg="del">
          <ac:chgData name="Maria Arafah" userId="5a00dd677898d996" providerId="LiveId" clId="{01F1389F-F6C8-D647-BEE5-BA480A4B6F18}" dt="2020-03-06T11:42:43.232" v="12"/>
          <ac:spMkLst>
            <pc:docMk/>
            <pc:sldMk cId="1941052052" sldId="314"/>
            <ac:spMk id="4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2:19:38.451" v="596" actId="20577"/>
        <pc:sldMkLst>
          <pc:docMk/>
          <pc:sldMk cId="1224026530" sldId="315"/>
        </pc:sldMkLst>
        <pc:spChg chg="mod">
          <ac:chgData name="Maria Arafah" userId="5a00dd677898d996" providerId="LiveId" clId="{01F1389F-F6C8-D647-BEE5-BA480A4B6F18}" dt="2020-03-06T12:19:38.451" v="596" actId="20577"/>
          <ac:spMkLst>
            <pc:docMk/>
            <pc:sldMk cId="1224026530" sldId="315"/>
            <ac:spMk id="3" creationId="{00000000-0000-0000-0000-000000000000}"/>
          </ac:spMkLst>
        </pc:spChg>
        <pc:spChg chg="del">
          <ac:chgData name="Maria Arafah" userId="5a00dd677898d996" providerId="LiveId" clId="{01F1389F-F6C8-D647-BEE5-BA480A4B6F18}" dt="2020-03-06T11:42:43.232" v="12"/>
          <ac:spMkLst>
            <pc:docMk/>
            <pc:sldMk cId="1224026530" sldId="315"/>
            <ac:spMk id="4" creationId="{00000000-0000-0000-0000-000000000000}"/>
          </ac:spMkLst>
        </pc:spChg>
      </pc:sldChg>
      <pc:sldChg chg="delSp">
        <pc:chgData name="Maria Arafah" userId="5a00dd677898d996" providerId="LiveId" clId="{01F1389F-F6C8-D647-BEE5-BA480A4B6F18}" dt="2020-03-06T11:42:43.232" v="12"/>
        <pc:sldMkLst>
          <pc:docMk/>
          <pc:sldMk cId="4153357107" sldId="316"/>
        </pc:sldMkLst>
        <pc:spChg chg="del">
          <ac:chgData name="Maria Arafah" userId="5a00dd677898d996" providerId="LiveId" clId="{01F1389F-F6C8-D647-BEE5-BA480A4B6F18}" dt="2020-03-06T11:42:43.232" v="12"/>
          <ac:spMkLst>
            <pc:docMk/>
            <pc:sldMk cId="4153357107" sldId="316"/>
            <ac:spMk id="4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2:16:29.041" v="558" actId="20577"/>
        <pc:sldMkLst>
          <pc:docMk/>
          <pc:sldMk cId="3388717004" sldId="317"/>
        </pc:sldMkLst>
        <pc:spChg chg="del">
          <ac:chgData name="Maria Arafah" userId="5a00dd677898d996" providerId="LiveId" clId="{01F1389F-F6C8-D647-BEE5-BA480A4B6F18}" dt="2020-03-06T11:42:43.232" v="12"/>
          <ac:spMkLst>
            <pc:docMk/>
            <pc:sldMk cId="3388717004" sldId="317"/>
            <ac:spMk id="5" creationId="{00000000-0000-0000-0000-000000000000}"/>
          </ac:spMkLst>
        </pc:spChg>
        <pc:spChg chg="mod">
          <ac:chgData name="Maria Arafah" userId="5a00dd677898d996" providerId="LiveId" clId="{01F1389F-F6C8-D647-BEE5-BA480A4B6F18}" dt="2020-03-06T12:16:29.041" v="558" actId="20577"/>
          <ac:spMkLst>
            <pc:docMk/>
            <pc:sldMk cId="3388717004" sldId="317"/>
            <ac:spMk id="9" creationId="{00000000-0000-0000-0000-000000000000}"/>
          </ac:spMkLst>
        </pc:spChg>
      </pc:sldChg>
      <pc:sldChg chg="delSp modSp">
        <pc:chgData name="Maria Arafah" userId="5a00dd677898d996" providerId="LiveId" clId="{01F1389F-F6C8-D647-BEE5-BA480A4B6F18}" dt="2020-03-06T12:18:57.141" v="591" actId="108"/>
        <pc:sldMkLst>
          <pc:docMk/>
          <pc:sldMk cId="550428712" sldId="318"/>
        </pc:sldMkLst>
        <pc:spChg chg="mod">
          <ac:chgData name="Maria Arafah" userId="5a00dd677898d996" providerId="LiveId" clId="{01F1389F-F6C8-D647-BEE5-BA480A4B6F18}" dt="2020-03-06T12:18:40.689" v="589" actId="20577"/>
          <ac:spMkLst>
            <pc:docMk/>
            <pc:sldMk cId="550428712" sldId="318"/>
            <ac:spMk id="2" creationId="{00000000-0000-0000-0000-000000000000}"/>
          </ac:spMkLst>
        </pc:spChg>
        <pc:spChg chg="mod">
          <ac:chgData name="Maria Arafah" userId="5a00dd677898d996" providerId="LiveId" clId="{01F1389F-F6C8-D647-BEE5-BA480A4B6F18}" dt="2020-03-06T12:18:57.141" v="591" actId="108"/>
          <ac:spMkLst>
            <pc:docMk/>
            <pc:sldMk cId="550428712" sldId="318"/>
            <ac:spMk id="3" creationId="{00000000-0000-0000-0000-000000000000}"/>
          </ac:spMkLst>
        </pc:spChg>
        <pc:spChg chg="del">
          <ac:chgData name="Maria Arafah" userId="5a00dd677898d996" providerId="LiveId" clId="{01F1389F-F6C8-D647-BEE5-BA480A4B6F18}" dt="2020-03-06T11:42:43.232" v="12"/>
          <ac:spMkLst>
            <pc:docMk/>
            <pc:sldMk cId="550428712" sldId="318"/>
            <ac:spMk id="4" creationId="{00000000-0000-0000-0000-000000000000}"/>
          </ac:spMkLst>
        </pc:spChg>
      </pc:sldChg>
      <pc:sldChg chg="delSp del">
        <pc:chgData name="Maria Arafah" userId="5a00dd677898d996" providerId="LiveId" clId="{01F1389F-F6C8-D647-BEE5-BA480A4B6F18}" dt="2020-03-06T12:20:01.909" v="597" actId="2696"/>
        <pc:sldMkLst>
          <pc:docMk/>
          <pc:sldMk cId="1974000735" sldId="319"/>
        </pc:sldMkLst>
        <pc:spChg chg="del">
          <ac:chgData name="Maria Arafah" userId="5a00dd677898d996" providerId="LiveId" clId="{01F1389F-F6C8-D647-BEE5-BA480A4B6F18}" dt="2020-03-06T11:42:43.232" v="12"/>
          <ac:spMkLst>
            <pc:docMk/>
            <pc:sldMk cId="1974000735" sldId="319"/>
            <ac:spMk id="4" creationId="{00000000-0000-0000-0000-000000000000}"/>
          </ac:spMkLst>
        </pc:spChg>
      </pc:sldChg>
      <pc:sldChg chg="modSp add">
        <pc:chgData name="Maria Arafah" userId="5a00dd677898d996" providerId="LiveId" clId="{01F1389F-F6C8-D647-BEE5-BA480A4B6F18}" dt="2020-03-06T12:18:44.711" v="590"/>
        <pc:sldMkLst>
          <pc:docMk/>
          <pc:sldMk cId="3421434117" sldId="320"/>
        </pc:sldMkLst>
        <pc:spChg chg="mod">
          <ac:chgData name="Maria Arafah" userId="5a00dd677898d996" providerId="LiveId" clId="{01F1389F-F6C8-D647-BEE5-BA480A4B6F18}" dt="2020-03-06T12:18:44.711" v="590"/>
          <ac:spMkLst>
            <pc:docMk/>
            <pc:sldMk cId="3421434117" sldId="320"/>
            <ac:spMk id="2" creationId="{3F8995CB-9A28-9C4E-B9AA-46A784E873C3}"/>
          </ac:spMkLst>
        </pc:spChg>
        <pc:spChg chg="mod">
          <ac:chgData name="Maria Arafah" userId="5a00dd677898d996" providerId="LiveId" clId="{01F1389F-F6C8-D647-BEE5-BA480A4B6F18}" dt="2020-03-06T12:18:35.121" v="588"/>
          <ac:spMkLst>
            <pc:docMk/>
            <pc:sldMk cId="3421434117" sldId="320"/>
            <ac:spMk id="3" creationId="{3D616AA5-4B1F-8B4B-A229-0AA14DBD411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B1A167-D082-9541-8426-3538FBDD7475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950D0F-F380-1E4D-9CE2-F041D1EF9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3957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290897-936C-5B4F-BDEA-510A8AAF5958}" type="datetimeFigureOut">
              <a:rPr lang="en-US" smtClean="0"/>
              <a:t>3/6/20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5BE3E-949A-6446-B495-9DBDF3E88D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917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r>
              <a:rPr lang="en-US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3/19/19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3/19/19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3/19/19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3/19/19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3/19/19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3/19/19</a:t>
            </a:r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r>
              <a:rPr lang="en-US"/>
              <a:t>3/19/19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r>
              <a:rPr lang="hr-HR"/>
              <a:t>REPR 224 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000" dirty="0"/>
              <a:t>Testicular pathology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i="1" dirty="0">
                <a:latin typeface="Arial"/>
                <a:cs typeface="Arial"/>
              </a:rPr>
              <a:t>Dr. Maria A. Arafah</a:t>
            </a:r>
          </a:p>
          <a:p>
            <a:pPr algn="ctr"/>
            <a:r>
              <a:rPr lang="en-US" sz="2400" i="1" dirty="0">
                <a:latin typeface="Arial"/>
                <a:cs typeface="Arial"/>
              </a:rPr>
              <a:t>Associate Professor </a:t>
            </a:r>
            <a:r>
              <a:rPr lang="mr-IN" sz="2400" i="1" dirty="0">
                <a:latin typeface="Arial"/>
                <a:cs typeface="Arial"/>
              </a:rPr>
              <a:t>–</a:t>
            </a:r>
            <a:r>
              <a:rPr lang="en-US" sz="2400" i="1" dirty="0">
                <a:latin typeface="Arial"/>
                <a:cs typeface="Arial"/>
              </a:rPr>
              <a:t> Department of Pathology</a:t>
            </a:r>
          </a:p>
        </p:txBody>
      </p:sp>
    </p:spTree>
    <p:extLst>
      <p:ext uri="{BB962C8B-B14F-4D97-AF65-F5344CB8AC3E}">
        <p14:creationId xmlns:p14="http://schemas.microsoft.com/office/powerpoint/2010/main" val="3879346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Epididymitis and </a:t>
            </a:r>
            <a:r>
              <a:rPr lang="en-US" dirty="0" err="1"/>
              <a:t>orchitis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  <a:defRPr/>
            </a:pPr>
            <a:r>
              <a:rPr lang="en-US" b="1" dirty="0"/>
              <a:t>D. Granulomatous (autoimmune) epididymitis &amp; </a:t>
            </a:r>
            <a:r>
              <a:rPr lang="en-US" b="1" dirty="0" err="1"/>
              <a:t>orchitis</a:t>
            </a:r>
            <a:r>
              <a:rPr lang="en-US" b="1" dirty="0"/>
              <a:t>: </a:t>
            </a:r>
          </a:p>
          <a:p>
            <a:pPr marL="425450" indent="-342900"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/>
              <a:t>It affects middle–aged men and presents with a unilateral testicular mass. </a:t>
            </a:r>
          </a:p>
          <a:p>
            <a:pPr marL="425450" indent="-342900"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/>
              <a:t>It mimics a testicular tumor.</a:t>
            </a:r>
          </a:p>
          <a:p>
            <a:pPr marL="425450" indent="-342900"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/>
              <a:t>Microscopy: granulomatous inflammation with plasma cells and lymphocytes.</a:t>
            </a:r>
          </a:p>
          <a:p>
            <a:pPr marL="425450" indent="-342900"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/>
              <a:t>It may be in response to disintegrated sperms, post-infectious, due to trauma or sarcoidosis.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728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Granulomatous </a:t>
            </a:r>
            <a:r>
              <a:rPr lang="en-US" dirty="0" err="1"/>
              <a:t>orchitis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11</a:t>
            </a:fld>
            <a:endParaRPr lang="en-US" dirty="0"/>
          </a:p>
        </p:txBody>
      </p:sp>
      <p:pic>
        <p:nvPicPr>
          <p:cNvPr id="7" name="Picture 6" descr="Testes_TuberculousEpididymoOrchitis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686" y="1786446"/>
            <a:ext cx="6191250" cy="4648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270438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Testicular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Testicular tumors are the most important cause of a firm, painless enlargement of a testis.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endParaRPr lang="en-US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The peak incidence is between the ages of 15 and 34 years. 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8171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4632"/>
            <a:ext cx="12192000" cy="1609344"/>
          </a:xfrm>
        </p:spPr>
        <p:txBody>
          <a:bodyPr/>
          <a:lstStyle/>
          <a:p>
            <a:pPr algn="ctr"/>
            <a:r>
              <a:rPr lang="en-US" dirty="0"/>
              <a:t>Classification of testicular tumors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en-US" sz="1400" dirty="0"/>
              <a:t>Testicular tumors are divided into germ cell tumors and sex cord stromal tumors:</a:t>
            </a:r>
          </a:p>
          <a:p>
            <a:pPr marL="109728" indent="0">
              <a:buNone/>
            </a:pPr>
            <a:r>
              <a:rPr lang="en-US" sz="1400" dirty="0"/>
              <a:t> 1) </a:t>
            </a:r>
            <a:r>
              <a:rPr lang="en-US" sz="1400" b="1" dirty="0"/>
              <a:t>GERM CELL TUMORS (95% of testicular tumors)</a:t>
            </a:r>
          </a:p>
          <a:p>
            <a:pPr marL="973836" lvl="2" indent="-342900">
              <a:buFont typeface="+mj-lt"/>
              <a:buAutoNum type="alphaUcPeriod"/>
            </a:pPr>
            <a:r>
              <a:rPr lang="en-US" sz="1400" b="1" dirty="0">
                <a:solidFill>
                  <a:srgbClr val="FF0000"/>
                </a:solidFill>
              </a:rPr>
              <a:t>Tumors with one histologic pattern (pure form) </a:t>
            </a:r>
          </a:p>
          <a:p>
            <a:pPr lvl="3"/>
            <a:r>
              <a:rPr lang="en-US" sz="1400" b="1" dirty="0" err="1"/>
              <a:t>Seminomatous</a:t>
            </a:r>
            <a:r>
              <a:rPr lang="en-US" sz="1400" b="1" dirty="0"/>
              <a:t> germ cell tumors: </a:t>
            </a:r>
          </a:p>
          <a:p>
            <a:pPr lvl="4"/>
            <a:r>
              <a:rPr lang="en-US" sz="1400" dirty="0"/>
              <a:t>Seminoma </a:t>
            </a:r>
          </a:p>
          <a:p>
            <a:pPr lvl="4"/>
            <a:r>
              <a:rPr lang="en-US" sz="1400" dirty="0" err="1"/>
              <a:t>Spermatocytic</a:t>
            </a:r>
            <a:r>
              <a:rPr lang="en-US" sz="1400" dirty="0"/>
              <a:t>  tumor (formerly known as </a:t>
            </a:r>
            <a:r>
              <a:rPr lang="en-US" sz="1400" dirty="0" err="1"/>
              <a:t>spermatocytic</a:t>
            </a:r>
            <a:r>
              <a:rPr lang="en-US" sz="1400" dirty="0"/>
              <a:t> seminoma)</a:t>
            </a:r>
          </a:p>
          <a:p>
            <a:pPr lvl="3"/>
            <a:r>
              <a:rPr lang="en-US" sz="1400" b="1" dirty="0"/>
              <a:t>Non-</a:t>
            </a:r>
            <a:r>
              <a:rPr lang="en-US" sz="1400" b="1" dirty="0" err="1"/>
              <a:t>Seminomatous</a:t>
            </a:r>
            <a:r>
              <a:rPr lang="en-US" sz="1400" b="1" dirty="0"/>
              <a:t> germ cell tumors (NSGCT):</a:t>
            </a:r>
          </a:p>
          <a:p>
            <a:pPr lvl="4"/>
            <a:r>
              <a:rPr lang="en-US" sz="1400" dirty="0" err="1"/>
              <a:t>Embryonal</a:t>
            </a:r>
            <a:r>
              <a:rPr lang="en-US" sz="1400" dirty="0"/>
              <a:t> carcinoma</a:t>
            </a:r>
          </a:p>
          <a:p>
            <a:pPr lvl="4"/>
            <a:r>
              <a:rPr lang="en-US" sz="1400" dirty="0"/>
              <a:t>Yolk sac (endodermal Sinus) tumor</a:t>
            </a:r>
          </a:p>
          <a:p>
            <a:pPr lvl="4"/>
            <a:r>
              <a:rPr lang="en-US" sz="1400" dirty="0" err="1"/>
              <a:t>Choriocarcinoma</a:t>
            </a:r>
            <a:endParaRPr lang="en-US" sz="1400" dirty="0"/>
          </a:p>
          <a:p>
            <a:pPr lvl="4"/>
            <a:r>
              <a:rPr lang="en-US" sz="1400" dirty="0"/>
              <a:t>Teratoma: they can be mature, immature or with malignant transformation</a:t>
            </a:r>
          </a:p>
          <a:p>
            <a:pPr marL="973836" lvl="2" indent="-342900">
              <a:buFont typeface="+mj-lt"/>
              <a:buAutoNum type="alphaUcPeriod" startAt="2"/>
            </a:pPr>
            <a:r>
              <a:rPr lang="en-US" sz="1400" b="1" dirty="0">
                <a:solidFill>
                  <a:srgbClr val="FF0000"/>
                </a:solidFill>
              </a:rPr>
              <a:t>Tumors with more than one histologic pattern: mixed germ cell tumor (mixed form)</a:t>
            </a:r>
          </a:p>
          <a:p>
            <a:pPr marL="137160" indent="0">
              <a:buNone/>
            </a:pPr>
            <a:r>
              <a:rPr lang="en-US" sz="1400" dirty="0"/>
              <a:t>2) </a:t>
            </a:r>
            <a:r>
              <a:rPr lang="en-US" sz="1400" b="1" dirty="0"/>
              <a:t>SEX CORD STROMAL TUMORS.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err="1"/>
              <a:t>Leydig</a:t>
            </a:r>
            <a:r>
              <a:rPr lang="en-US" sz="1400" dirty="0"/>
              <a:t> cell tumor</a:t>
            </a:r>
          </a:p>
          <a:p>
            <a:pPr lvl="2"/>
            <a:r>
              <a:rPr lang="en-US" sz="1400" dirty="0"/>
              <a:t>	</a:t>
            </a:r>
            <a:r>
              <a:rPr lang="en-US" sz="1400" dirty="0" err="1"/>
              <a:t>Sertoli</a:t>
            </a:r>
            <a:r>
              <a:rPr lang="en-US" sz="1400" dirty="0"/>
              <a:t> cell tumor</a:t>
            </a:r>
          </a:p>
          <a:p>
            <a:r>
              <a:rPr lang="en-US" sz="1400" dirty="0"/>
              <a:t>In adults, 95% of testicular tumors are germ cell tumors, and all are malignant. </a:t>
            </a:r>
          </a:p>
          <a:p>
            <a:r>
              <a:rPr lang="en-US" sz="1400" dirty="0"/>
              <a:t>Sertoli or Leydig cells (sex cord/stromal) tumors are uncommon and are usually benign.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637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 cell tumor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They occur between 15-34 years of age.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Most gem cell tumors are highly aggressive cancers, capable of  extensive dissemination.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Germ cell tumors may have </a:t>
            </a:r>
          </a:p>
          <a:p>
            <a:pPr lvl="1">
              <a:lnSpc>
                <a:spcPct val="100000"/>
              </a:lnSpc>
              <a:buClrTx/>
              <a:buFont typeface="Arial"/>
              <a:buChar char="•"/>
            </a:pPr>
            <a:r>
              <a:rPr lang="en-US" sz="2000" dirty="0"/>
              <a:t>a single component </a:t>
            </a:r>
          </a:p>
          <a:p>
            <a:pPr lvl="1">
              <a:lnSpc>
                <a:spcPct val="100000"/>
              </a:lnSpc>
              <a:buClrTx/>
              <a:buFont typeface="Arial"/>
              <a:buChar char="•"/>
            </a:pPr>
            <a:r>
              <a:rPr lang="en-US" sz="2000" dirty="0"/>
              <a:t>or as in 40% of cases a mixture of components e.g. mixtures of </a:t>
            </a:r>
            <a:r>
              <a:rPr lang="en-US" sz="2000" dirty="0" err="1"/>
              <a:t>seminomatous</a:t>
            </a:r>
            <a:r>
              <a:rPr lang="en-US" sz="2000" dirty="0"/>
              <a:t> and non-</a:t>
            </a:r>
            <a:r>
              <a:rPr lang="en-US" sz="2000" dirty="0" err="1"/>
              <a:t>seminomatous</a:t>
            </a:r>
            <a:r>
              <a:rPr lang="en-US" sz="2000" dirty="0"/>
              <a:t> components.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Most germ cell tumors originate from precursor lesions called intratubular germ cell neoplasia (it is like carcinoma-in-situ).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993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Germ cell tumor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buClr>
                <a:schemeClr val="tx1"/>
              </a:buClr>
              <a:buFont typeface="Arial"/>
              <a:buChar char="•"/>
            </a:pPr>
            <a:r>
              <a:rPr lang="en-US" dirty="0"/>
              <a:t>Risk factors:</a:t>
            </a:r>
          </a:p>
          <a:p>
            <a:pPr>
              <a:lnSpc>
                <a:spcPct val="100000"/>
              </a:lnSpc>
            </a:pPr>
            <a:r>
              <a:rPr lang="en-US" dirty="0"/>
              <a:t>Cryptorchidism: there is a 3 to 5 fold increase in the risk of cancer in the undescended testis and in the contralateral descended testis. About 10% cases of testicular cancer have cryptorchidism. </a:t>
            </a:r>
          </a:p>
          <a:p>
            <a:pPr>
              <a:lnSpc>
                <a:spcPct val="100000"/>
              </a:lnSpc>
            </a:pPr>
            <a:r>
              <a:rPr lang="en-US" dirty="0"/>
              <a:t>Testicular </a:t>
            </a:r>
            <a:r>
              <a:rPr lang="en-US" dirty="0" err="1"/>
              <a:t>dysgenesis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</a:pPr>
            <a:r>
              <a:rPr lang="en-US" dirty="0"/>
              <a:t>Genetic factors.</a:t>
            </a:r>
          </a:p>
          <a:p>
            <a:pPr>
              <a:lnSpc>
                <a:spcPct val="100000"/>
              </a:lnSpc>
            </a:pPr>
            <a:r>
              <a:rPr lang="en-US" dirty="0"/>
              <a:t>Strong family predisposition: brothers, fathers and sons of testicular cancer patients are at risk.</a:t>
            </a:r>
          </a:p>
          <a:p>
            <a:pPr>
              <a:lnSpc>
                <a:spcPct val="100000"/>
              </a:lnSpc>
            </a:pPr>
            <a:r>
              <a:rPr lang="en-US" dirty="0"/>
              <a:t>There is a high risk of developing cancer in one testis if the contralateral testis has cancer. </a:t>
            </a:r>
          </a:p>
          <a:p>
            <a:pPr>
              <a:lnSpc>
                <a:spcPct val="100000"/>
              </a:lnSpc>
            </a:pPr>
            <a:r>
              <a:rPr lang="en-US" dirty="0"/>
              <a:t>Race: </a:t>
            </a:r>
            <a:r>
              <a:rPr lang="en-US" dirty="0" err="1"/>
              <a:t>esticular</a:t>
            </a:r>
            <a:r>
              <a:rPr lang="en-US" dirty="0"/>
              <a:t> tumors are more common in whites than in blacks.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077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seminoma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sz="2100" dirty="0"/>
              <a:t>It is the most common type of testicular tumors.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sz="2100" dirty="0"/>
              <a:t>It is also the most common type of testicular GCT (50%).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sz="2100" dirty="0"/>
              <a:t>It almost never occurs in infants.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sz="2100" dirty="0"/>
              <a:t>The peak incidence is between </a:t>
            </a:r>
            <a:r>
              <a:rPr lang="en-US" dirty="0"/>
              <a:t>40–50 years of age</a:t>
            </a:r>
            <a:r>
              <a:rPr lang="en-US" sz="2100" dirty="0"/>
              <a:t>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sz="2100" dirty="0"/>
              <a:t>An identical tumor occurs in the ovary (called </a:t>
            </a:r>
            <a:r>
              <a:rPr lang="en-US" sz="2100" dirty="0" err="1"/>
              <a:t>dysgerminoma</a:t>
            </a:r>
            <a:r>
              <a:rPr lang="en-US" sz="2100" dirty="0"/>
              <a:t>).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sz="2100" dirty="0">
                <a:solidFill>
                  <a:prstClr val="black"/>
                </a:solidFill>
              </a:rPr>
              <a:t>Classic seminoma is highly sensitive to radiation therapy, and the overall 5-year survival is 90 to 95%.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31432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 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110000"/>
              </a:lnSpc>
              <a:buClrTx/>
              <a:buFont typeface="Arial"/>
              <a:buChar char="•"/>
            </a:pPr>
            <a:r>
              <a:rPr lang="en-US" sz="2100" dirty="0"/>
              <a:t>Bulky masses, sometimes very large</a:t>
            </a:r>
          </a:p>
          <a:p>
            <a:pPr lvl="1">
              <a:lnSpc>
                <a:spcPct val="110000"/>
              </a:lnSpc>
              <a:buClrTx/>
              <a:buFont typeface="Arial"/>
              <a:buChar char="•"/>
            </a:pPr>
            <a:r>
              <a:rPr lang="en-US" sz="2100" dirty="0"/>
              <a:t>Homogenous, gray-white, lobulated cut surface</a:t>
            </a:r>
          </a:p>
          <a:p>
            <a:pPr lvl="1">
              <a:lnSpc>
                <a:spcPct val="110000"/>
              </a:lnSpc>
              <a:buClrTx/>
              <a:buFont typeface="Arial"/>
              <a:buChar char="•"/>
            </a:pPr>
            <a:r>
              <a:rPr lang="en-US" sz="2100" dirty="0"/>
              <a:t>Large tumors may contain foci of coagulative necrosis, usually without hemorrhage.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Picture 6" descr="Testis_Germ_Seminoma_Gross11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272" y="3478462"/>
            <a:ext cx="4048259" cy="31594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9323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Morphologic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Sheets of uniform cells divided into lobules by delicate fibrous septa containing lymphocytes.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Cells are large and round with large nucleus and prominent nucleoli.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The cytoplasm of tumor cell contains glycogen.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Tumor cells are positive for PLAP, OCT4 and c-kit (CD117).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03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Morphologic features</a:t>
            </a:r>
          </a:p>
        </p:txBody>
      </p:sp>
      <p:pic>
        <p:nvPicPr>
          <p:cNvPr id="9" name="Content Placeholder 8" descr="classic_seminoma-figureA_Big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" r="5145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 descr="F1.large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8" r="3128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921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+mj-lt"/>
              <a:buAutoNum type="alphaUcPeriod"/>
            </a:pPr>
            <a:r>
              <a:rPr lang="en-US" sz="1800" dirty="0"/>
              <a:t>Have a working knowledge of the  normal histology of the testis and epididymis.</a:t>
            </a:r>
          </a:p>
          <a:p>
            <a:pPr>
              <a:buFont typeface="+mj-lt"/>
              <a:buAutoNum type="alphaUcPeriod"/>
            </a:pPr>
            <a:r>
              <a:rPr lang="en-US" sz="1800" dirty="0"/>
              <a:t>Know the predisposing factors and pathology of epididymitis.</a:t>
            </a:r>
          </a:p>
          <a:p>
            <a:pPr marL="0" indent="0">
              <a:buNone/>
            </a:pPr>
            <a:r>
              <a:rPr lang="en-US" sz="1800" b="1" dirty="0"/>
              <a:t>Epididymitis  and  </a:t>
            </a:r>
            <a:r>
              <a:rPr lang="en-US" sz="1800" b="1" dirty="0" err="1"/>
              <a:t>orchitis</a:t>
            </a:r>
            <a:endParaRPr lang="en-US" sz="1800" b="1" dirty="0"/>
          </a:p>
          <a:p>
            <a:pPr lvl="1"/>
            <a:r>
              <a:rPr lang="en-US" dirty="0"/>
              <a:t>Non specific epididymitis  and  orchitis</a:t>
            </a:r>
          </a:p>
          <a:p>
            <a:pPr lvl="1"/>
            <a:r>
              <a:rPr lang="en-US" dirty="0"/>
              <a:t>Granulomatous/Autoimmune orchitis</a:t>
            </a:r>
          </a:p>
          <a:p>
            <a:pPr lvl="1"/>
            <a:r>
              <a:rPr lang="en-US" dirty="0"/>
              <a:t>Gonorrhea</a:t>
            </a:r>
          </a:p>
          <a:p>
            <a:pPr lvl="1"/>
            <a:r>
              <a:rPr lang="en-US" dirty="0"/>
              <a:t>Tuberculosis</a:t>
            </a:r>
          </a:p>
          <a:p>
            <a:pPr marL="342900" indent="-342900">
              <a:buFont typeface="+mj-lt"/>
              <a:buAutoNum type="alphaUcPeriod" startAt="3"/>
            </a:pPr>
            <a:r>
              <a:rPr lang="en-US" sz="1800" dirty="0"/>
              <a:t>Be familiar with the basic classification and pathology of testicular tumors.</a:t>
            </a:r>
          </a:p>
          <a:p>
            <a:pPr marL="0" indent="0">
              <a:buNone/>
            </a:pPr>
            <a:r>
              <a:rPr lang="en-US" sz="1800" b="1" dirty="0"/>
              <a:t>Testicular tumors</a:t>
            </a:r>
          </a:p>
          <a:p>
            <a:pPr lvl="1"/>
            <a:r>
              <a:rPr lang="en-US" dirty="0"/>
              <a:t>Seminoma </a:t>
            </a:r>
          </a:p>
          <a:p>
            <a:pPr lvl="1"/>
            <a:r>
              <a:rPr lang="en-US" dirty="0"/>
              <a:t>Yolk sac tumor </a:t>
            </a:r>
          </a:p>
          <a:p>
            <a:pPr lvl="1"/>
            <a:r>
              <a:rPr lang="en-US" dirty="0"/>
              <a:t>Embryonal carcinoma  </a:t>
            </a:r>
          </a:p>
          <a:p>
            <a:pPr lvl="1"/>
            <a:r>
              <a:rPr lang="en-US" dirty="0"/>
              <a:t>Teratoma</a:t>
            </a:r>
          </a:p>
          <a:p>
            <a:pPr lvl="1"/>
            <a:r>
              <a:rPr lang="en-US" dirty="0"/>
              <a:t>Choriocarcinoma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69735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Spermatocytic</a:t>
            </a:r>
            <a:r>
              <a:rPr lang="en-US" dirty="0"/>
              <a:t> tumor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It was called previously </a:t>
            </a:r>
            <a:r>
              <a:rPr lang="en-US" dirty="0" err="1"/>
              <a:t>spermatocytic</a:t>
            </a:r>
            <a:r>
              <a:rPr lang="en-US" dirty="0"/>
              <a:t> seminoma.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It is uncommon and accounts for 1-2 % of testicular GCTs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It affects men over the age of 65 years.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It is not associated with </a:t>
            </a:r>
            <a:r>
              <a:rPr lang="en-US" dirty="0" err="1"/>
              <a:t>intratubular</a:t>
            </a:r>
            <a:r>
              <a:rPr lang="en-US" dirty="0"/>
              <a:t> germ cell neoplasia.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It is a slowly growing tumor that does not metastasize.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The prognosis is excellent.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8656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Embryonal</a:t>
            </a:r>
            <a:r>
              <a:rPr lang="en-US" dirty="0"/>
              <a:t> carcinoma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dirty="0"/>
              <a:t>They account for about 15 to 35% of testicular GCTs.</a:t>
            </a:r>
          </a:p>
          <a:p>
            <a:pPr>
              <a:lnSpc>
                <a:spcPct val="110000"/>
              </a:lnSpc>
            </a:pPr>
            <a:r>
              <a:rPr lang="en-US" dirty="0"/>
              <a:t>The age group: 20 to 30 years.</a:t>
            </a:r>
          </a:p>
          <a:p>
            <a:pPr>
              <a:lnSpc>
                <a:spcPct val="110000"/>
              </a:lnSpc>
            </a:pPr>
            <a:r>
              <a:rPr lang="en-US" dirty="0"/>
              <a:t>They are more aggressive than seminomas.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</a:rPr>
              <a:t>They metastasizes early </a:t>
            </a:r>
            <a:r>
              <a:rPr lang="en-US" i="1" dirty="0">
                <a:solidFill>
                  <a:prstClr val="black"/>
                </a:solidFill>
              </a:rPr>
              <a:t>via</a:t>
            </a:r>
            <a:r>
              <a:rPr lang="en-US" dirty="0">
                <a:solidFill>
                  <a:prstClr val="black"/>
                </a:solidFill>
              </a:rPr>
              <a:t> both lymphatic and </a:t>
            </a:r>
            <a:r>
              <a:rPr lang="en-US" dirty="0" err="1">
                <a:solidFill>
                  <a:prstClr val="black"/>
                </a:solidFill>
              </a:rPr>
              <a:t>hematogenous</a:t>
            </a:r>
            <a:r>
              <a:rPr lang="en-US" dirty="0">
                <a:solidFill>
                  <a:prstClr val="black"/>
                </a:solidFill>
              </a:rPr>
              <a:t> routes.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prstClr val="black"/>
                </a:solidFill>
              </a:rPr>
              <a:t>They are not radiosensitive but they are </a:t>
            </a:r>
            <a:r>
              <a:rPr lang="en-US" dirty="0" err="1">
                <a:solidFill>
                  <a:prstClr val="black"/>
                </a:solidFill>
              </a:rPr>
              <a:t>chemosensitive</a:t>
            </a:r>
            <a:r>
              <a:rPr lang="en-US" dirty="0">
                <a:solidFill>
                  <a:prstClr val="black"/>
                </a:solidFill>
              </a:rPr>
              <a:t>. New chemotherapeutic agents are very effective and improved prognosis. </a:t>
            </a:r>
          </a:p>
          <a:p>
            <a:pPr>
              <a:lnSpc>
                <a:spcPct val="110000"/>
              </a:lnSpc>
            </a:pPr>
            <a:r>
              <a:rPr lang="en-US" dirty="0"/>
              <a:t>They are smaller than seminomas and poorly demarcated.</a:t>
            </a:r>
          </a:p>
          <a:p>
            <a:pPr>
              <a:lnSpc>
                <a:spcPct val="110000"/>
              </a:lnSpc>
            </a:pPr>
            <a:r>
              <a:rPr lang="en-US" dirty="0"/>
              <a:t>They have variegated surfaces with foci of necrosis and hemorrhage.</a:t>
            </a:r>
          </a:p>
          <a:p>
            <a:pPr>
              <a:lnSpc>
                <a:spcPct val="110000"/>
              </a:lnSpc>
            </a:pPr>
            <a:r>
              <a:rPr lang="en-US" dirty="0"/>
              <a:t>They can be seen combined with other GCTs (in mixed GCTs).</a:t>
            </a:r>
          </a:p>
          <a:p>
            <a:pPr>
              <a:lnSpc>
                <a:spcPct val="110000"/>
              </a:lnSpc>
            </a:pPr>
            <a:r>
              <a:rPr lang="en-US" dirty="0"/>
              <a:t>Tumor cells are positive for cytokeratin (CK) and CD30 stain.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1930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Embryonal</a:t>
            </a:r>
            <a:r>
              <a:rPr lang="en-US" dirty="0"/>
              <a:t> carcinoma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22</a:t>
            </a:fld>
            <a:endParaRPr lang="en-US" dirty="0"/>
          </a:p>
        </p:txBody>
      </p:sp>
      <p:pic>
        <p:nvPicPr>
          <p:cNvPr id="8" name="Picture 7" descr="Testis_GermCellTumor_EC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755" y="1693416"/>
            <a:ext cx="6984112" cy="50058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0752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Yolk sac tumor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1837697"/>
            <a:ext cx="10058400" cy="4376891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700" dirty="0"/>
              <a:t>Yolk sac tumor is also called endodermal sinus tumor.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700" dirty="0"/>
              <a:t>Testicular yolk sac tumors occur in two forms: </a:t>
            </a:r>
          </a:p>
          <a:p>
            <a:pPr lvl="2">
              <a:lnSpc>
                <a:spcPct val="120000"/>
              </a:lnSpc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n-US" sz="1700" dirty="0"/>
              <a:t>a pure form seen in young children (pure YST of the adult testis is rare)</a:t>
            </a:r>
          </a:p>
          <a:p>
            <a:pPr lvl="2">
              <a:lnSpc>
                <a:spcPct val="120000"/>
              </a:lnSpc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n-US" sz="1700" dirty="0"/>
              <a:t>in combination with other NSGCTs seen in adults.    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700" dirty="0"/>
              <a:t>It is the most common primary testicular neoplasm in children younger than 3 years of age; in this age group, it has a very good prognosis.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700" dirty="0"/>
              <a:t>In adults it occurs as a part of a mixed GCT (commonly mixed with embryonal carcinoma)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700" dirty="0"/>
              <a:t>Patients have elevated serum alpha fetoprotein (AFP). AFP may be used to confirm the diagnosis and as a marker of disease progression or recurrence.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1700" dirty="0"/>
              <a:t>The biologic behavior of YST is similar to that of </a:t>
            </a:r>
            <a:r>
              <a:rPr lang="en-US" sz="1700" dirty="0" err="1"/>
              <a:t>embryonal</a:t>
            </a:r>
            <a:r>
              <a:rPr lang="en-US" sz="1700" dirty="0"/>
              <a:t> carcinoma.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dirty="0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3983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Yolk sac tumor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2900" b="1" dirty="0"/>
              <a:t> </a:t>
            </a:r>
            <a:r>
              <a:rPr lang="en-US" sz="2400" b="1" dirty="0"/>
              <a:t>Gross morphology:</a:t>
            </a:r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en-US" sz="2400" dirty="0"/>
              <a:t>Non encapsulated, homogenous, yellow white or mucinous</a:t>
            </a:r>
            <a:r>
              <a:rPr lang="en-US" sz="2900" dirty="0"/>
              <a:t>.</a:t>
            </a:r>
          </a:p>
          <a:p>
            <a:pPr lvl="1">
              <a:lnSpc>
                <a:spcPct val="120000"/>
              </a:lnSpc>
              <a:buClrTx/>
              <a:buFont typeface="Arial"/>
              <a:buChar char="•"/>
            </a:pPr>
            <a:endParaRPr lang="en-US" sz="2900" dirty="0"/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sz="2400" b="1" dirty="0"/>
              <a:t>Microscopic features:</a:t>
            </a:r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en-US" sz="2400" dirty="0"/>
              <a:t>Tumor shows structures resembling endodermal sinuses called as Schiller-Duval bodies.</a:t>
            </a:r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en-US" sz="2400" dirty="0"/>
              <a:t>Hyaline–pink globules.</a:t>
            </a:r>
          </a:p>
          <a:p>
            <a:pPr lvl="1">
              <a:lnSpc>
                <a:spcPct val="120000"/>
              </a:lnSpc>
              <a:buClr>
                <a:schemeClr val="accent2"/>
              </a:buClr>
              <a:buFont typeface="Wingdings" charset="2"/>
              <a:buChar char="§"/>
            </a:pPr>
            <a:r>
              <a:rPr lang="en-US" sz="2400" dirty="0"/>
              <a:t>Tumor cell are positive for AFP and alpha-1-antitrypsin stain.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036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Morphologic features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25</a:t>
            </a:fld>
            <a:endParaRPr lang="en-US" dirty="0"/>
          </a:p>
        </p:txBody>
      </p:sp>
      <p:pic>
        <p:nvPicPr>
          <p:cNvPr id="7" name="Picture 6" descr="Testes_GCT_YST5_SchillerDuv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973" y="1809949"/>
            <a:ext cx="6388100" cy="4635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400410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choriocarcinoma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It is a highly malignant tumor.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Patients have elevated serum human chorionic gonadotropin (HCG).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They are small sized lesions.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They are made up of malignant trophoblastic (placental) tissue (</a:t>
            </a:r>
            <a:r>
              <a:rPr lang="en-US" dirty="0" err="1"/>
              <a:t>cytotrophoblastic</a:t>
            </a:r>
            <a:r>
              <a:rPr lang="en-US" dirty="0"/>
              <a:t> and </a:t>
            </a:r>
            <a:r>
              <a:rPr lang="en-US" dirty="0" err="1"/>
              <a:t>syncytiotroblastic</a:t>
            </a:r>
            <a:r>
              <a:rPr lang="en-US" dirty="0"/>
              <a:t> cells) with prominent hemorrhage and necrosis.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Tumor cells are positive for HCG stain.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altLang="en-US" dirty="0">
                <a:solidFill>
                  <a:srgbClr val="000000"/>
                </a:solidFill>
              </a:rPr>
              <a:t>Pure choriocarcinoma of the testis is extremely rare, and the tumor is much more common as a component of a mixed GCT.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3600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teratoma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Tx/>
              <a:buFont typeface="Arial"/>
              <a:buChar char="•"/>
            </a:pPr>
            <a:endParaRPr lang="en-US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It is a tumor composed of various types of cells or organ components.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They can occur at any age (from infancy to adult life).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In its pure form, it is common in infants and children second to yolk sac tumors.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r>
              <a:rPr lang="en-US" dirty="0"/>
              <a:t>In adults, the pure form is rare. It occurs usually as part of a mixed GCT.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99138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Gross morphology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It is usually large (5 -10 cm) with a heterogenous appearance i.e. solid and cystic areas. It can show bone, cartilage and teeth grossly.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endParaRPr lang="en-US" dirty="0"/>
          </a:p>
          <a:p>
            <a:pPr>
              <a:lnSpc>
                <a:spcPct val="100000"/>
              </a:lnSpc>
              <a:buClr>
                <a:schemeClr val="tx1"/>
              </a:buClr>
            </a:pPr>
            <a:r>
              <a:rPr lang="en-US" dirty="0"/>
              <a:t>It is composed of bizarrely distributed  collection of different type of cells or organ tissues.</a:t>
            </a:r>
          </a:p>
          <a:p>
            <a:pPr>
              <a:lnSpc>
                <a:spcPct val="100000"/>
              </a:lnSpc>
              <a:buClr>
                <a:schemeClr val="tx1"/>
              </a:buClr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9577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teratoma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29</a:t>
            </a:fld>
            <a:endParaRPr lang="en-US" dirty="0"/>
          </a:p>
        </p:txBody>
      </p:sp>
      <p:pic>
        <p:nvPicPr>
          <p:cNvPr id="7" name="Picture 6" descr="Mature_Cystic_Teratoma_of_the_Ovary_(5560431170)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846" y="1700796"/>
            <a:ext cx="7389943" cy="49322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04109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4906"/>
            <a:ext cx="10058400" cy="1609344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1829" y="1296521"/>
            <a:ext cx="3790799" cy="4741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645" y="380333"/>
            <a:ext cx="4457910" cy="62950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9944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Morphologic features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4200" dirty="0"/>
              <a:t>Any cell type or tissue can be present: neural/brain, cartilage, bone, squamous epithelium, hair, glandular cells, smooth muscle, thyroid tissue, bronchial epithelium of lung, pancreatic tissue etc.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4200" dirty="0"/>
              <a:t>If the cells/tissues are mature looking; it is called a </a:t>
            </a:r>
            <a:r>
              <a:rPr lang="en-US" sz="4200" i="1" dirty="0"/>
              <a:t>mature teratoma</a:t>
            </a:r>
            <a:r>
              <a:rPr lang="en-US" sz="4200" dirty="0"/>
              <a:t>.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4200" dirty="0"/>
              <a:t>If some cells/tissues are immature; it is called an </a:t>
            </a:r>
            <a:r>
              <a:rPr lang="en-US" sz="4200" i="1" dirty="0"/>
              <a:t>immature teratoma</a:t>
            </a:r>
            <a:r>
              <a:rPr lang="en-US" sz="4200" dirty="0"/>
              <a:t>.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r>
              <a:rPr lang="en-US" sz="4200" dirty="0"/>
              <a:t>If any of the cells/tissues undergo a non germ cell type of malignant transformation, it is called a teratoma with malignant transformation (rare) e.g. squamous cells developing squamous cell carcinoma or the glandular cells developing adenocarcinoma.</a:t>
            </a:r>
          </a:p>
          <a:p>
            <a:pPr>
              <a:lnSpc>
                <a:spcPct val="120000"/>
              </a:lnSpc>
              <a:buClr>
                <a:schemeClr val="tx1"/>
              </a:buClr>
              <a:buFont typeface="Arial"/>
              <a:buChar char="•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20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teratoma</a:t>
            </a:r>
          </a:p>
        </p:txBody>
      </p:sp>
      <p:pic>
        <p:nvPicPr>
          <p:cNvPr id="9" name="Content Placeholder 8" descr="C18_DERMOID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71" r="7971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Content Placeholder 9" descr="images.jpe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0" r="5240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3571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3200" dirty="0"/>
              <a:t>In </a:t>
            </a:r>
            <a:r>
              <a:rPr lang="en-US" sz="3200" dirty="0" err="1"/>
              <a:t>prepubertal</a:t>
            </a:r>
            <a:r>
              <a:rPr lang="en-US" sz="3200" dirty="0"/>
              <a:t> males, </a:t>
            </a:r>
            <a:r>
              <a:rPr lang="en-US" sz="3200" dirty="0" err="1"/>
              <a:t>teratomas</a:t>
            </a:r>
            <a:r>
              <a:rPr lang="en-US" sz="3200" dirty="0"/>
              <a:t> are benign, whereas the majority of </a:t>
            </a:r>
            <a:r>
              <a:rPr lang="en-US" sz="3200" dirty="0" err="1"/>
              <a:t>teratomas</a:t>
            </a:r>
            <a:r>
              <a:rPr lang="en-US" sz="3200" dirty="0"/>
              <a:t> in </a:t>
            </a:r>
            <a:r>
              <a:rPr lang="en-US" sz="3200" dirty="0" err="1"/>
              <a:t>postpubertal</a:t>
            </a:r>
            <a:r>
              <a:rPr lang="en-US" sz="3200" dirty="0"/>
              <a:t> males are malignant, being capable of metastasis regardless of whether they are composed of mature or immature elements.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20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Mixed </a:t>
            </a:r>
            <a:r>
              <a:rPr lang="en-US" dirty="0" err="1"/>
              <a:t>gcts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/>
              <a:buChar char="•"/>
            </a:pPr>
            <a:r>
              <a:rPr lang="en-US" sz="2400" dirty="0"/>
              <a:t>Mixed germ cell tumors are quite common.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About half of testicular tumors are composed of a mixture of GCTs.</a:t>
            </a:r>
          </a:p>
          <a:p>
            <a:pPr>
              <a:buClrTx/>
              <a:buFont typeface="Arial"/>
              <a:buChar char="•"/>
            </a:pPr>
            <a:endParaRPr lang="en-US" sz="2400" dirty="0"/>
          </a:p>
          <a:p>
            <a:pPr>
              <a:buClrTx/>
              <a:buFont typeface="Arial"/>
              <a:buChar char="•"/>
            </a:pPr>
            <a:r>
              <a:rPr lang="en-US" sz="2400" dirty="0"/>
              <a:t>The common combinations are:</a:t>
            </a:r>
          </a:p>
          <a:p>
            <a:pPr lvl="1">
              <a:buClr>
                <a:schemeClr val="accent2"/>
              </a:buClr>
              <a:buFont typeface="Wingdings" charset="2"/>
              <a:buChar char="§"/>
            </a:pPr>
            <a:r>
              <a:rPr lang="en-US" sz="2400" dirty="0"/>
              <a:t>Teratoma + </a:t>
            </a:r>
            <a:r>
              <a:rPr lang="en-US" sz="2400" dirty="0" err="1"/>
              <a:t>embryonal</a:t>
            </a:r>
            <a:r>
              <a:rPr lang="en-US" sz="2400" dirty="0"/>
              <a:t> carcinoma +/- yolk sac tumor</a:t>
            </a:r>
          </a:p>
          <a:p>
            <a:pPr lvl="1">
              <a:buClr>
                <a:schemeClr val="accent2"/>
              </a:buClr>
              <a:buFont typeface="Wingdings" charset="2"/>
              <a:buChar char="§"/>
            </a:pPr>
            <a:r>
              <a:rPr lang="en-US" sz="2400" dirty="0"/>
              <a:t>Seminoma + </a:t>
            </a:r>
            <a:r>
              <a:rPr lang="en-US" sz="2400" dirty="0" err="1"/>
              <a:t>embyronal</a:t>
            </a:r>
            <a:r>
              <a:rPr lang="en-US" sz="2400" dirty="0"/>
              <a:t> carcinoma</a:t>
            </a:r>
          </a:p>
          <a:p>
            <a:pPr>
              <a:buClrTx/>
              <a:buFont typeface="Arial"/>
              <a:buChar char="•"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7170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of </a:t>
            </a:r>
            <a:r>
              <a:rPr lang="en-US" dirty="0" err="1"/>
              <a:t>gcts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dirty="0"/>
              <a:t>A painless enlarging mass in the testis. Generally any solid testicular mass should be considered neoplastic.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dirty="0"/>
              <a:t>They secrete hormones and enzymes that can be detected in blood (HCG, AFP, and lactate dehydrogenase) </a:t>
            </a:r>
            <a:endParaRPr lang="x-none" dirty="0"/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dirty="0"/>
              <a:t>GCTs can spread by direct extension to the epididymis, spermatic cord, or scrotal sac.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dirty="0"/>
              <a:t>Lymphatic spread is common. Retroperitoneal and </a:t>
            </a:r>
            <a:r>
              <a:rPr lang="en-US" dirty="0" err="1"/>
              <a:t>para</a:t>
            </a:r>
            <a:r>
              <a:rPr lang="en-US" dirty="0"/>
              <a:t>-aortic nodes are first to be involved.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dirty="0"/>
              <a:t>Hematogenous spread is usually to the lung, liver, brain, and bones.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42871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995CB-9A28-9C4E-B9AA-46A784E87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features of </a:t>
            </a:r>
            <a:r>
              <a:rPr lang="en-US" dirty="0" err="1"/>
              <a:t>gcts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16AA5-4B1F-8B4B-A229-0AA14DBD41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dirty="0"/>
              <a:t>A biopsy of a testicular tumor is associated with a risk of tumor spillage therefore it is not recommended.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dirty="0"/>
              <a:t>The standard management of solid testicular tumors is radical orchiectomy.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dirty="0" err="1"/>
              <a:t>Seminomatous</a:t>
            </a:r>
            <a:r>
              <a:rPr lang="en-US" dirty="0"/>
              <a:t> tumors are radiosensitive.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r>
              <a:rPr lang="en-US" dirty="0"/>
              <a:t>Non-</a:t>
            </a:r>
            <a:r>
              <a:rPr lang="en-US" dirty="0" err="1"/>
              <a:t>seminomatous</a:t>
            </a:r>
            <a:r>
              <a:rPr lang="en-US" dirty="0"/>
              <a:t> tumors are </a:t>
            </a:r>
            <a:r>
              <a:rPr lang="en-US" dirty="0" err="1"/>
              <a:t>chemosensitive</a:t>
            </a:r>
            <a:r>
              <a:rPr lang="en-US" dirty="0"/>
              <a:t> and respond very well to chemotherapy.</a:t>
            </a:r>
          </a:p>
          <a:p>
            <a:pPr>
              <a:lnSpc>
                <a:spcPct val="120000"/>
              </a:lnSpc>
              <a:buClrTx/>
              <a:buFont typeface="Arial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FC1A1F-B919-6144-9BFF-EE206C986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F0270-DAF4-EF42-975D-5E3123BA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3411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Prognosis of </a:t>
            </a:r>
            <a:r>
              <a:rPr lang="en-US" dirty="0" err="1"/>
              <a:t>gct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>
                <a:cs typeface="Arial" pitchFamily="34" charset="0"/>
              </a:rPr>
              <a:t>More than 95% of patients with seminoma can be cured.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  <a:defRPr/>
            </a:pPr>
            <a:endParaRPr lang="en-US" dirty="0">
              <a:cs typeface="Arial" pitchFamily="34" charset="0"/>
            </a:endParaRPr>
          </a:p>
          <a:p>
            <a:pPr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>
                <a:cs typeface="Arial" pitchFamily="34" charset="0"/>
              </a:rPr>
              <a:t>90% of patients with </a:t>
            </a:r>
            <a:r>
              <a:rPr lang="en-US" dirty="0"/>
              <a:t>non-</a:t>
            </a:r>
            <a:r>
              <a:rPr lang="en-US" dirty="0" err="1"/>
              <a:t>seminomatous</a:t>
            </a:r>
            <a:r>
              <a:rPr lang="en-US" dirty="0"/>
              <a:t> tumors</a:t>
            </a:r>
            <a:r>
              <a:rPr lang="en-US" dirty="0">
                <a:cs typeface="Arial" pitchFamily="34" charset="0"/>
              </a:rPr>
              <a:t> can achieve complete remission with aggressive chemotherapy, and most can be cured.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  <a:defRPr/>
            </a:pPr>
            <a:endParaRPr lang="en-US" dirty="0">
              <a:cs typeface="Arial" pitchFamily="34" charset="0"/>
            </a:endParaRPr>
          </a:p>
          <a:p>
            <a:pPr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/>
              <a:t> The rare pure </a:t>
            </a:r>
            <a:r>
              <a:rPr lang="en-US" dirty="0" err="1"/>
              <a:t>choriocarcinoma</a:t>
            </a:r>
            <a:r>
              <a:rPr lang="en-US" dirty="0"/>
              <a:t> is the most aggressive non-</a:t>
            </a:r>
            <a:r>
              <a:rPr lang="en-US" dirty="0" err="1"/>
              <a:t>seminomatous</a:t>
            </a:r>
            <a:r>
              <a:rPr lang="en-US" dirty="0"/>
              <a:t> tumor. </a:t>
            </a:r>
            <a:r>
              <a:rPr lang="en-US" dirty="0">
                <a:cs typeface="Arial" pitchFamily="34" charset="0"/>
              </a:rPr>
              <a:t>Pure choriocarcinomas have a poor prognosis.</a:t>
            </a:r>
            <a:endParaRPr lang="x-none" dirty="0"/>
          </a:p>
          <a:p>
            <a:pPr>
              <a:lnSpc>
                <a:spcPct val="100000"/>
              </a:lnSpc>
              <a:buClrTx/>
              <a:buFont typeface="Arial"/>
              <a:buChar char="•"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26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Kumar V, Abbas AK, Aster JC. Robbins Basic Pathology. 10</a:t>
            </a:r>
            <a:r>
              <a:rPr lang="en-US" baseline="30000" dirty="0"/>
              <a:t>th</a:t>
            </a:r>
            <a:r>
              <a:rPr lang="en-US" dirty="0"/>
              <a:t> ed. Elsevier; 2018. Philadelphia, PA.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734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of Lecture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143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Testis</a:t>
            </a:r>
          </a:p>
        </p:txBody>
      </p:sp>
      <p:pic>
        <p:nvPicPr>
          <p:cNvPr id="13" name="Content Placeholder 12" descr="Testis_histology_004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0" b="6720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Epididymis</a:t>
            </a:r>
          </a:p>
        </p:txBody>
      </p:sp>
      <p:pic>
        <p:nvPicPr>
          <p:cNvPr id="14" name="Content Placeholder 13" descr="normal_epididymis20x.jpg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6" b="836"/>
          <a:stretch>
            <a:fillRect/>
          </a:stretch>
        </p:blipFill>
        <p:spPr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45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Epididymitis and </a:t>
            </a:r>
            <a:r>
              <a:rPr lang="en-US" dirty="0" err="1"/>
              <a:t>orchitis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  <a:buFont typeface="Arial"/>
              <a:buChar char="•"/>
            </a:pPr>
            <a:r>
              <a:rPr lang="en-US" dirty="0"/>
              <a:t>Epididymitis: inflammation of epididymis.</a:t>
            </a:r>
          </a:p>
          <a:p>
            <a:pPr>
              <a:buClrTx/>
              <a:buFont typeface="Arial"/>
              <a:buChar char="•"/>
            </a:pPr>
            <a:r>
              <a:rPr lang="en-US" dirty="0" err="1"/>
              <a:t>Orchitis</a:t>
            </a:r>
            <a:r>
              <a:rPr lang="en-US" dirty="0"/>
              <a:t>: inflammation of testis.</a:t>
            </a:r>
          </a:p>
          <a:p>
            <a:pPr>
              <a:buClrTx/>
              <a:buFont typeface="Arial"/>
              <a:buChar char="•"/>
            </a:pPr>
            <a:endParaRPr lang="en-US" dirty="0"/>
          </a:p>
          <a:p>
            <a:pPr>
              <a:buClrTx/>
              <a:buFont typeface="Arial"/>
              <a:buChar char="•"/>
            </a:pPr>
            <a:r>
              <a:rPr lang="en-US" dirty="0"/>
              <a:t>Inflammatory conditions are generally more common in the epididymis than in the testis.</a:t>
            </a:r>
          </a:p>
          <a:p>
            <a:pPr>
              <a:buClrTx/>
              <a:buFont typeface="Arial"/>
              <a:buChar char="•"/>
            </a:pPr>
            <a:endParaRPr lang="en-US" dirty="0"/>
          </a:p>
          <a:p>
            <a:pPr>
              <a:buClrTx/>
              <a:buFont typeface="Arial"/>
              <a:buChar char="•"/>
            </a:pPr>
            <a:r>
              <a:rPr lang="en-US" dirty="0"/>
              <a:t>However, some infections, notably syphilis, may begin in the testis with secondary involvement of the epididymis.</a:t>
            </a:r>
          </a:p>
          <a:p>
            <a:pPr>
              <a:buClrTx/>
              <a:buFont typeface="Arial"/>
              <a:buChar char="•"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986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Epididymitis and </a:t>
            </a:r>
            <a:r>
              <a:rPr lang="en-US" dirty="0" err="1"/>
              <a:t>orchitis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9848" y="2121408"/>
            <a:ext cx="10058400" cy="4242128"/>
          </a:xfrm>
        </p:spPr>
        <p:txBody>
          <a:bodyPr>
            <a:normAutofit lnSpcReduction="10000"/>
          </a:bodyPr>
          <a:lstStyle/>
          <a:p>
            <a:pPr marL="365125" indent="-282575">
              <a:lnSpc>
                <a:spcPct val="110000"/>
              </a:lnSpc>
              <a:buNone/>
              <a:defRPr/>
            </a:pPr>
            <a:r>
              <a:rPr lang="en-US" sz="2200" b="1" dirty="0"/>
              <a:t>A. Non specific epididymitis and </a:t>
            </a:r>
            <a:r>
              <a:rPr lang="en-US" sz="2200" b="1" dirty="0" err="1"/>
              <a:t>orchitis</a:t>
            </a:r>
            <a:r>
              <a:rPr lang="en-US" sz="2200" b="1" dirty="0"/>
              <a:t>: </a:t>
            </a:r>
          </a:p>
          <a:p>
            <a:pPr marL="425450" indent="-342900">
              <a:lnSpc>
                <a:spcPct val="110000"/>
              </a:lnSpc>
              <a:buClrTx/>
              <a:buFont typeface="Arial"/>
              <a:buChar char="•"/>
              <a:defRPr/>
            </a:pPr>
            <a:r>
              <a:rPr lang="en-US" sz="2200" dirty="0"/>
              <a:t>They are commonly related to infections in the urinary tract  (cystitis, urethritis and </a:t>
            </a:r>
            <a:r>
              <a:rPr lang="en-US" sz="2200" dirty="0" err="1"/>
              <a:t>genitoprostatitis</a:t>
            </a:r>
            <a:r>
              <a:rPr lang="en-US" sz="2200" dirty="0"/>
              <a:t>). </a:t>
            </a:r>
          </a:p>
          <a:p>
            <a:pPr marL="425450" indent="-342900">
              <a:lnSpc>
                <a:spcPct val="110000"/>
              </a:lnSpc>
              <a:buClrTx/>
              <a:buFont typeface="Arial"/>
              <a:buChar char="•"/>
              <a:defRPr/>
            </a:pPr>
            <a:r>
              <a:rPr lang="en-US" sz="2200" dirty="0"/>
              <a:t>Infections reach the epididymis/testis through the vas deference or the lymphatics of the spermatic cord.</a:t>
            </a:r>
          </a:p>
          <a:p>
            <a:pPr marL="425450" indent="-342900">
              <a:lnSpc>
                <a:spcPct val="110000"/>
              </a:lnSpc>
              <a:buClrTx/>
              <a:buFont typeface="Arial"/>
              <a:buChar char="•"/>
              <a:defRPr/>
            </a:pPr>
            <a:r>
              <a:rPr lang="en-US" sz="2200" dirty="0"/>
              <a:t>Causative organisms vary with age:</a:t>
            </a:r>
          </a:p>
          <a:p>
            <a:pPr marL="699770" lvl="1" indent="-342900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n-US" sz="2200" dirty="0"/>
              <a:t>In children: it is uncommon and associated with a congenital genitourinary abnormality and infection with Gram –</a:t>
            </a:r>
            <a:r>
              <a:rPr lang="en-US" sz="2200" dirty="0" err="1"/>
              <a:t>ve</a:t>
            </a:r>
            <a:r>
              <a:rPr lang="en-US" sz="2200" dirty="0"/>
              <a:t> rods.</a:t>
            </a:r>
          </a:p>
          <a:p>
            <a:pPr marL="699770" lvl="1" indent="-342900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n-US" sz="2200" dirty="0"/>
              <a:t>In men younger than 35 years: Chlamydia trachomatis and Neisseria</a:t>
            </a:r>
          </a:p>
          <a:p>
            <a:pPr marL="699770" lvl="1" indent="-342900">
              <a:lnSpc>
                <a:spcPct val="110000"/>
              </a:lnSpc>
              <a:spcAft>
                <a:spcPts val="0"/>
              </a:spcAft>
              <a:buClr>
                <a:schemeClr val="accent2"/>
              </a:buClr>
              <a:buFont typeface="Wingdings" charset="2"/>
              <a:buChar char="§"/>
              <a:defRPr/>
            </a:pPr>
            <a:r>
              <a:rPr lang="en-US" sz="2200" dirty="0"/>
              <a:t>In men older than 35 years: </a:t>
            </a:r>
            <a:r>
              <a:rPr lang="en-US" sz="2200" dirty="0" err="1"/>
              <a:t>E.Coli</a:t>
            </a:r>
            <a:r>
              <a:rPr lang="en-US" sz="2200" dirty="0"/>
              <a:t> and Pseudomonas.</a:t>
            </a:r>
          </a:p>
          <a:p>
            <a:pPr>
              <a:lnSpc>
                <a:spcPct val="110000"/>
              </a:lnSpc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50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Epididymitis and </a:t>
            </a:r>
            <a:r>
              <a:rPr lang="en-US" dirty="0" err="1"/>
              <a:t>orchitis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A. Non specific epididymitis and </a:t>
            </a:r>
            <a:r>
              <a:rPr lang="en-US" b="1" dirty="0" err="1"/>
              <a:t>orchitis</a:t>
            </a:r>
            <a:r>
              <a:rPr lang="en-US" b="1" dirty="0"/>
              <a:t>: </a:t>
            </a:r>
          </a:p>
          <a:p>
            <a:pPr>
              <a:buClrTx/>
              <a:buFont typeface="Arial"/>
              <a:buChar char="•"/>
            </a:pPr>
            <a:endParaRPr lang="en-US" sz="2200" dirty="0"/>
          </a:p>
          <a:p>
            <a:pPr>
              <a:buClrTx/>
              <a:buFont typeface="Arial"/>
              <a:buChar char="•"/>
            </a:pPr>
            <a:r>
              <a:rPr lang="en-US" sz="2200" dirty="0"/>
              <a:t>Microscopic findings:</a:t>
            </a:r>
          </a:p>
          <a:p>
            <a:pPr marL="699770" lvl="1" indent="-342900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/>
              <a:t>Congestion, edema and infiltration by neutrophils, macrophages and lymphocytes. </a:t>
            </a:r>
          </a:p>
          <a:p>
            <a:pPr marL="699770" lvl="1" indent="-342900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/>
              <a:t>It initially involves the interstitium but later involves the seminiferous tubules.</a:t>
            </a:r>
          </a:p>
          <a:p>
            <a:pPr marL="699770" lvl="1" indent="-342900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/>
              <a:t>They may progress to a frank abscess.</a:t>
            </a:r>
          </a:p>
          <a:p>
            <a:pPr marL="699770" lvl="1" indent="-342900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/>
              <a:t>The infections heal by fibrous scarring.</a:t>
            </a:r>
          </a:p>
          <a:p>
            <a:pPr marL="699770" lvl="1" indent="-342900">
              <a:spcAft>
                <a:spcPts val="0"/>
              </a:spcAft>
              <a:buFont typeface="Wingdings" charset="2"/>
              <a:buChar char="§"/>
              <a:defRPr/>
            </a:pPr>
            <a:r>
              <a:rPr lang="en-US" sz="2200" dirty="0" err="1"/>
              <a:t>Leydig</a:t>
            </a:r>
            <a:r>
              <a:rPr lang="en-US" sz="2200" dirty="0"/>
              <a:t> cells are not usually destroyed.</a:t>
            </a:r>
          </a:p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6615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orchitis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8</a:t>
            </a:fld>
            <a:endParaRPr lang="en-US" dirty="0"/>
          </a:p>
        </p:txBody>
      </p:sp>
      <p:pic>
        <p:nvPicPr>
          <p:cNvPr id="10" name="Picture 9" descr="mumps_test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106" y="1874792"/>
            <a:ext cx="6778639" cy="45152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9990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Epididymitis and </a:t>
            </a:r>
            <a:r>
              <a:rPr lang="en-US" dirty="0" err="1"/>
              <a:t>orchitis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lnSpc>
                <a:spcPct val="100000"/>
              </a:lnSpc>
              <a:buNone/>
              <a:defRPr/>
            </a:pPr>
            <a:r>
              <a:rPr lang="en-US" b="1" dirty="0"/>
              <a:t>B. Gonorrhea: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 err="1"/>
              <a:t>Gonoccocal</a:t>
            </a:r>
            <a:r>
              <a:rPr lang="en-US" dirty="0"/>
              <a:t>  infection can spread from the urethra to the prostate, the seminal vesicles and then to the epididymis and testis leading to suppurative orchitis and even abscess formation.</a:t>
            </a:r>
          </a:p>
          <a:p>
            <a:pPr>
              <a:lnSpc>
                <a:spcPct val="100000"/>
              </a:lnSpc>
            </a:pPr>
            <a:endParaRPr lang="en-US" dirty="0"/>
          </a:p>
          <a:p>
            <a:pPr marL="82550" indent="0">
              <a:lnSpc>
                <a:spcPct val="100000"/>
              </a:lnSpc>
              <a:buClr>
                <a:srgbClr val="98C723"/>
              </a:buClr>
              <a:buNone/>
              <a:defRPr/>
            </a:pPr>
            <a:r>
              <a:rPr lang="en-US" b="1" dirty="0"/>
              <a:t>C. </a:t>
            </a:r>
            <a:r>
              <a:rPr lang="en-US" b="1" dirty="0">
                <a:solidFill>
                  <a:prstClr val="black"/>
                </a:solidFill>
              </a:rPr>
              <a:t>Tuberculosis: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/>
              <a:t>It begins in the epididymis and spreads to the testis.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/>
              <a:t>There is usually an associated tuberculous prostatitis and seminal </a:t>
            </a:r>
            <a:r>
              <a:rPr lang="en-US" dirty="0" err="1"/>
              <a:t>vesiculitis</a:t>
            </a:r>
            <a:r>
              <a:rPr lang="en-US" dirty="0"/>
              <a:t>.</a:t>
            </a:r>
          </a:p>
          <a:p>
            <a:pPr>
              <a:lnSpc>
                <a:spcPct val="100000"/>
              </a:lnSpc>
              <a:buClrTx/>
              <a:buFont typeface="Arial"/>
              <a:buChar char="•"/>
              <a:defRPr/>
            </a:pPr>
            <a:r>
              <a:rPr lang="en-US" dirty="0"/>
              <a:t>Microscopy: </a:t>
            </a:r>
            <a:r>
              <a:rPr lang="en-US" dirty="0" err="1"/>
              <a:t>caseating</a:t>
            </a:r>
            <a:r>
              <a:rPr lang="en-US" dirty="0"/>
              <a:t> granulomas. </a:t>
            </a:r>
          </a:p>
          <a:p>
            <a:pPr>
              <a:lnSpc>
                <a:spcPct val="100000"/>
              </a:lnSpc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/>
              <a:t>REPR 224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2096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295</TotalTime>
  <Words>1991</Words>
  <Application>Microsoft Macintosh PowerPoint</Application>
  <PresentationFormat>Widescreen</PresentationFormat>
  <Paragraphs>281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Rockwell</vt:lpstr>
      <vt:lpstr>Rockwell Condensed</vt:lpstr>
      <vt:lpstr>Wingdings</vt:lpstr>
      <vt:lpstr>Wood Type</vt:lpstr>
      <vt:lpstr>Testicular pathology</vt:lpstr>
      <vt:lpstr>objectives</vt:lpstr>
      <vt:lpstr>introduction</vt:lpstr>
      <vt:lpstr>introduction</vt:lpstr>
      <vt:lpstr>Epididymitis and orchitis</vt:lpstr>
      <vt:lpstr>Epididymitis and orchitis</vt:lpstr>
      <vt:lpstr>Epididymitis and orchitis</vt:lpstr>
      <vt:lpstr>orchitis</vt:lpstr>
      <vt:lpstr>Epididymitis and orchitis</vt:lpstr>
      <vt:lpstr>Epididymitis and orchitis</vt:lpstr>
      <vt:lpstr>Granulomatous orchitis</vt:lpstr>
      <vt:lpstr>Testicular tumors</vt:lpstr>
      <vt:lpstr>Classification of testicular tumors</vt:lpstr>
      <vt:lpstr>Germ cell tumor</vt:lpstr>
      <vt:lpstr>Germ cell tumor</vt:lpstr>
      <vt:lpstr>seminoma</vt:lpstr>
      <vt:lpstr>Gross morphology</vt:lpstr>
      <vt:lpstr>Morphologic features</vt:lpstr>
      <vt:lpstr>Morphologic features</vt:lpstr>
      <vt:lpstr>Spermatocytic tumor</vt:lpstr>
      <vt:lpstr>Embryonal carcinoma</vt:lpstr>
      <vt:lpstr>Embryonal carcinoma</vt:lpstr>
      <vt:lpstr>Yolk sac tumor</vt:lpstr>
      <vt:lpstr>Yolk sac tumor</vt:lpstr>
      <vt:lpstr>Morphologic features</vt:lpstr>
      <vt:lpstr>choriocarcinoma</vt:lpstr>
      <vt:lpstr>teratoma</vt:lpstr>
      <vt:lpstr>Gross morphology</vt:lpstr>
      <vt:lpstr>teratoma</vt:lpstr>
      <vt:lpstr>Morphologic features</vt:lpstr>
      <vt:lpstr>teratoma</vt:lpstr>
      <vt:lpstr>prognosis</vt:lpstr>
      <vt:lpstr>Mixed gcts</vt:lpstr>
      <vt:lpstr>Clinical features of gcts</vt:lpstr>
      <vt:lpstr>Clinical features of gcts</vt:lpstr>
      <vt:lpstr>Prognosis of gct</vt:lpstr>
      <vt:lpstr>References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Maria Arafah</cp:lastModifiedBy>
  <cp:revision>113</cp:revision>
  <dcterms:created xsi:type="dcterms:W3CDTF">2014-09-12T02:14:24Z</dcterms:created>
  <dcterms:modified xsi:type="dcterms:W3CDTF">2020-03-06T12:20:04Z</dcterms:modified>
</cp:coreProperties>
</file>