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5" r:id="rId2"/>
  </p:sldMasterIdLst>
  <p:notesMasterIdLst>
    <p:notesMasterId r:id="rId71"/>
  </p:notesMasterIdLst>
  <p:handoutMasterIdLst>
    <p:handoutMasterId r:id="rId72"/>
  </p:handoutMasterIdLst>
  <p:sldIdLst>
    <p:sldId id="279" r:id="rId3"/>
    <p:sldId id="366" r:id="rId4"/>
    <p:sldId id="284" r:id="rId5"/>
    <p:sldId id="286" r:id="rId6"/>
    <p:sldId id="357" r:id="rId7"/>
    <p:sldId id="358" r:id="rId8"/>
    <p:sldId id="288" r:id="rId9"/>
    <p:sldId id="359" r:id="rId10"/>
    <p:sldId id="289" r:id="rId11"/>
    <p:sldId id="290" r:id="rId12"/>
    <p:sldId id="291" r:id="rId13"/>
    <p:sldId id="293" r:id="rId14"/>
    <p:sldId id="296" r:id="rId15"/>
    <p:sldId id="294" r:id="rId16"/>
    <p:sldId id="295" r:id="rId17"/>
    <p:sldId id="297" r:id="rId18"/>
    <p:sldId id="298" r:id="rId19"/>
    <p:sldId id="299" r:id="rId20"/>
    <p:sldId id="301" r:id="rId21"/>
    <p:sldId id="302" r:id="rId22"/>
    <p:sldId id="360" r:id="rId23"/>
    <p:sldId id="361" r:id="rId24"/>
    <p:sldId id="362" r:id="rId25"/>
    <p:sldId id="363" r:id="rId26"/>
    <p:sldId id="364" r:id="rId27"/>
    <p:sldId id="303" r:id="rId28"/>
    <p:sldId id="365" r:id="rId29"/>
    <p:sldId id="304" r:id="rId30"/>
    <p:sldId id="368" r:id="rId31"/>
    <p:sldId id="369" r:id="rId32"/>
    <p:sldId id="370" r:id="rId33"/>
    <p:sldId id="371" r:id="rId34"/>
    <p:sldId id="367" r:id="rId35"/>
    <p:sldId id="372" r:id="rId36"/>
    <p:sldId id="373" r:id="rId37"/>
    <p:sldId id="374" r:id="rId38"/>
    <p:sldId id="355" r:id="rId39"/>
    <p:sldId id="311" r:id="rId40"/>
    <p:sldId id="375" r:id="rId41"/>
    <p:sldId id="312" r:id="rId42"/>
    <p:sldId id="315" r:id="rId43"/>
    <p:sldId id="317" r:id="rId44"/>
    <p:sldId id="318" r:id="rId45"/>
    <p:sldId id="376" r:id="rId46"/>
    <p:sldId id="320" r:id="rId47"/>
    <p:sldId id="322" r:id="rId48"/>
    <p:sldId id="323" r:id="rId49"/>
    <p:sldId id="354" r:id="rId50"/>
    <p:sldId id="326" r:id="rId51"/>
    <p:sldId id="330" r:id="rId52"/>
    <p:sldId id="331" r:id="rId53"/>
    <p:sldId id="332" r:id="rId54"/>
    <p:sldId id="333" r:id="rId55"/>
    <p:sldId id="335" r:id="rId56"/>
    <p:sldId id="377" r:id="rId57"/>
    <p:sldId id="337" r:id="rId58"/>
    <p:sldId id="338" r:id="rId59"/>
    <p:sldId id="339" r:id="rId60"/>
    <p:sldId id="378" r:id="rId61"/>
    <p:sldId id="379" r:id="rId62"/>
    <p:sldId id="380" r:id="rId63"/>
    <p:sldId id="381" r:id="rId64"/>
    <p:sldId id="382" r:id="rId65"/>
    <p:sldId id="383" r:id="rId66"/>
    <p:sldId id="384" r:id="rId67"/>
    <p:sldId id="385" r:id="rId68"/>
    <p:sldId id="386" r:id="rId69"/>
    <p:sldId id="387" r:id="rId70"/>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5013" autoAdjust="0"/>
  </p:normalViewPr>
  <p:slideViewPr>
    <p:cSldViewPr>
      <p:cViewPr varScale="1">
        <p:scale>
          <a:sx n="80" d="100"/>
          <a:sy n="80" d="100"/>
        </p:scale>
        <p:origin x="60" y="52"/>
      </p:cViewPr>
      <p:guideLst>
        <p:guide orient="horz" pos="2160"/>
        <p:guide pos="3839"/>
      </p:guideLst>
    </p:cSldViewPr>
  </p:slideViewPr>
  <p:notesTextViewPr>
    <p:cViewPr>
      <p:scale>
        <a:sx n="1" d="1"/>
        <a:sy n="1" d="1"/>
      </p:scale>
      <p:origin x="0" y="0"/>
    </p:cViewPr>
  </p:notesTextViewPr>
  <p:notesViewPr>
    <p:cSldViewPr>
      <p:cViewPr varScale="1">
        <p:scale>
          <a:sx n="63" d="100"/>
          <a:sy n="63" d="100"/>
        </p:scale>
        <p:origin x="28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C6ACB66-EAB9-4D45-9F9C-28EA120D791D}" type="datetimeFigureOut">
              <a:rPr lang="en-US"/>
              <a:t>3/14/2020</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2837A6B-DAA4-4C2D-AEAB-4E9E70095794}" type="slidenum">
              <a:rPr/>
              <a:t>‹#›</a:t>
            </a:fld>
            <a:endParaRPr/>
          </a:p>
        </p:txBody>
      </p:sp>
    </p:spTree>
    <p:extLst>
      <p:ext uri="{BB962C8B-B14F-4D97-AF65-F5344CB8AC3E}">
        <p14:creationId xmlns:p14="http://schemas.microsoft.com/office/powerpoint/2010/main" val="2921545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79D970-AC71-40CF-8717-2E4EAB5207AF}" type="datetimeFigureOut">
              <a:rPr lang="en-US"/>
              <a:t>3/14/2020</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266150-FA26-45B5-BF0B-186B42A09DC9}" type="slidenum">
              <a:rPr/>
              <a:t>‹#›</a:t>
            </a:fld>
            <a:endParaRPr/>
          </a:p>
        </p:txBody>
      </p:sp>
    </p:spTree>
    <p:extLst>
      <p:ext uri="{BB962C8B-B14F-4D97-AF65-F5344CB8AC3E}">
        <p14:creationId xmlns:p14="http://schemas.microsoft.com/office/powerpoint/2010/main" val="145946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887867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643872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55108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82145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701164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915745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15179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TextEdit="1"/>
          </p:cNvSpPr>
          <p:nvPr>
            <p:ph type="sldImg"/>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04451"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p>
        </p:txBody>
      </p:sp>
    </p:spTree>
    <p:extLst>
      <p:ext uri="{BB962C8B-B14F-4D97-AF65-F5344CB8AC3E}">
        <p14:creationId xmlns:p14="http://schemas.microsoft.com/office/powerpoint/2010/main" val="1025139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3722437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43791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127981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360295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6498754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4328916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840802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2674645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3172538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950144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122646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7D18385-0263-4D94-955D-6BBB7EA94588}" type="slidenum">
              <a:rPr lang="en-US">
                <a:latin typeface="Calibri" panose="020F0502020204030204" pitchFamily="34" charset="0"/>
              </a:rPr>
              <a:pPr eaLnBrk="1" hangingPunct="1"/>
              <a:t>12</a:t>
            </a:fld>
            <a:endParaRPr lang="en-US">
              <a:latin typeface="Calibri" panose="020F0502020204030204" pitchFamily="34" charset="0"/>
            </a:endParaRPr>
          </a:p>
        </p:txBody>
      </p:sp>
      <p:sp>
        <p:nvSpPr>
          <p:cNvPr id="86019" name="Rectangle 1"/>
          <p:cNvSpPr>
            <a:spLocks noGrp="1" noRot="1" noChangeAspect="1" noChangeArrowheads="1" noTextEdit="1"/>
          </p:cNvSpPr>
          <p:nvPr>
            <p:ph type="sldImg"/>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86020"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p>
        </p:txBody>
      </p:sp>
    </p:spTree>
    <p:extLst>
      <p:ext uri="{BB962C8B-B14F-4D97-AF65-F5344CB8AC3E}">
        <p14:creationId xmlns:p14="http://schemas.microsoft.com/office/powerpoint/2010/main" val="1281572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FA6B4A1-6E70-4BA9-8E24-E5609C0E9694}" type="slidenum">
              <a:rPr lang="en-US">
                <a:latin typeface="Calibri" panose="020F0502020204030204" pitchFamily="34" charset="0"/>
              </a:rPr>
              <a:pPr eaLnBrk="1" hangingPunct="1"/>
              <a:t>13</a:t>
            </a:fld>
            <a:endParaRPr lang="en-US">
              <a:latin typeface="Calibri" panose="020F0502020204030204" pitchFamily="34" charset="0"/>
            </a:endParaRPr>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p>
        </p:txBody>
      </p:sp>
    </p:spTree>
    <p:extLst>
      <p:ext uri="{BB962C8B-B14F-4D97-AF65-F5344CB8AC3E}">
        <p14:creationId xmlns:p14="http://schemas.microsoft.com/office/powerpoint/2010/main" val="2111247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438277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632379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629459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415570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88825"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6675" y="2404534"/>
            <a:ext cx="7764913" cy="1646302"/>
          </a:xfrm>
        </p:spPr>
        <p:txBody>
          <a:bodyPr anchor="b">
            <a:noAutofit/>
          </a:bodyPr>
          <a:lstStyle>
            <a:lvl1pPr algn="r">
              <a:defRPr sz="5398">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6675" y="4050834"/>
            <a:ext cx="7764913" cy="1096899"/>
          </a:xfrm>
        </p:spPr>
        <p:txBody>
          <a:bodyPr anchor="t"/>
          <a:lstStyle>
            <a:lvl1pPr marL="0" indent="0" algn="r">
              <a:buNone/>
              <a:defRPr>
                <a:solidFill>
                  <a:schemeClr val="tx1">
                    <a:lumMod val="50000"/>
                    <a:lumOff val="50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2466975-C014-42E5-BFA6-B8D5FDD3B81F}" type="datetimeFigureOut">
              <a:rPr lang="en-US" smtClean="0"/>
              <a:t>3/14/2020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202533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159" y="609600"/>
            <a:ext cx="8594429" cy="3403600"/>
          </a:xfrm>
        </p:spPr>
        <p:txBody>
          <a:bodyPr anchor="ctr">
            <a:normAutofit/>
          </a:bodyPr>
          <a:lstStyle>
            <a:lvl1pPr algn="l">
              <a:defRPr sz="4399"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159" y="4470400"/>
            <a:ext cx="8594429" cy="1570962"/>
          </a:xfrm>
        </p:spPr>
        <p:txBody>
          <a:bodyPr anchor="ctr">
            <a:normAutofit/>
          </a:bodyPr>
          <a:lstStyle>
            <a:lvl1pPr marL="0" indent="0" algn="l">
              <a:buNone/>
              <a:defRPr sz="1799">
                <a:solidFill>
                  <a:schemeClr val="tx1">
                    <a:lumMod val="75000"/>
                    <a:lumOff val="2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2466975-C014-42E5-BFA6-B8D5FDD3B81F}" type="datetimeFigureOut">
              <a:rPr lang="en-US" smtClean="0"/>
              <a:t>3/14/2020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736892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092" y="609600"/>
            <a:ext cx="8092026" cy="3022600"/>
          </a:xfrm>
        </p:spPr>
        <p:txBody>
          <a:bodyPr anchor="ctr">
            <a:normAutofit/>
          </a:bodyPr>
          <a:lstStyle>
            <a:lvl1pPr algn="l">
              <a:defRPr sz="4399"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5783" y="3632200"/>
            <a:ext cx="7222643" cy="381000"/>
          </a:xfrm>
        </p:spPr>
        <p:txBody>
          <a:bodyPr anchor="ctr">
            <a:noAutofit/>
          </a:bodyPr>
          <a:lstStyle>
            <a:lvl1pPr marL="0" indent="0">
              <a:buFontTx/>
              <a:buNone/>
              <a:defRPr sz="1600">
                <a:solidFill>
                  <a:schemeClr val="tx1">
                    <a:lumMod val="50000"/>
                    <a:lumOff val="50000"/>
                  </a:schemeClr>
                </a:solidFill>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n-US" smtClean="0"/>
              <a:t>Edit Master text styles</a:t>
            </a:r>
          </a:p>
        </p:txBody>
      </p:sp>
      <p:sp>
        <p:nvSpPr>
          <p:cNvPr id="3" name="Text Placeholder 2"/>
          <p:cNvSpPr>
            <a:spLocks noGrp="1"/>
          </p:cNvSpPr>
          <p:nvPr>
            <p:ph type="body" idx="1"/>
          </p:nvPr>
        </p:nvSpPr>
        <p:spPr>
          <a:xfrm>
            <a:off x="677159" y="4470400"/>
            <a:ext cx="8594429" cy="1570962"/>
          </a:xfrm>
        </p:spPr>
        <p:txBody>
          <a:bodyPr anchor="ctr">
            <a:normAutofit/>
          </a:bodyPr>
          <a:lstStyle>
            <a:lvl1pPr marL="0" indent="0" algn="l">
              <a:buNone/>
              <a:defRPr sz="1799">
                <a:solidFill>
                  <a:schemeClr val="tx1">
                    <a:lumMod val="75000"/>
                    <a:lumOff val="2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2466975-C014-42E5-BFA6-B8D5FDD3B81F}" type="datetimeFigureOut">
              <a:rPr lang="en-US" smtClean="0"/>
              <a:t>3/14/2020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B167E-EA96-4147-81DE-549160052C22}" type="slidenum">
              <a:rPr lang="en-US" smtClean="0"/>
              <a:t>‹#›</a:t>
            </a:fld>
            <a:endParaRPr lang="en-US"/>
          </a:p>
        </p:txBody>
      </p:sp>
      <p:sp>
        <p:nvSpPr>
          <p:cNvPr id="20" name="TextBox 19"/>
          <p:cNvSpPr txBox="1"/>
          <p:nvPr/>
        </p:nvSpPr>
        <p:spPr>
          <a:xfrm>
            <a:off x="541729" y="790378"/>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0695" y="2886556"/>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lumMod val="60000"/>
                    <a:lumOff val="40000"/>
                  </a:schemeClr>
                </a:solidFill>
                <a:latin typeface="Arial"/>
              </a:rPr>
              <a:t>”</a:t>
            </a:r>
            <a:endParaRPr lang="en-US" sz="1799" dirty="0">
              <a:solidFill>
                <a:schemeClr val="accent1">
                  <a:lumMod val="60000"/>
                  <a:lumOff val="40000"/>
                </a:schemeClr>
              </a:solidFill>
              <a:latin typeface="Arial"/>
            </a:endParaRPr>
          </a:p>
        </p:txBody>
      </p:sp>
    </p:spTree>
    <p:extLst>
      <p:ext uri="{BB962C8B-B14F-4D97-AF65-F5344CB8AC3E}">
        <p14:creationId xmlns:p14="http://schemas.microsoft.com/office/powerpoint/2010/main" val="2825396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159" y="1931988"/>
            <a:ext cx="8594429" cy="2595460"/>
          </a:xfrm>
        </p:spPr>
        <p:txBody>
          <a:bodyPr anchor="b">
            <a:normAutofit/>
          </a:bodyPr>
          <a:lstStyle>
            <a:lvl1pPr algn="l">
              <a:defRPr sz="4399"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159" y="4527448"/>
            <a:ext cx="8594429" cy="1513914"/>
          </a:xfrm>
        </p:spPr>
        <p:txBody>
          <a:bodyPr anchor="t">
            <a:normAutofit/>
          </a:bodyPr>
          <a:lstStyle>
            <a:lvl1pPr marL="0" indent="0" algn="l">
              <a:buNone/>
              <a:defRPr sz="1799">
                <a:solidFill>
                  <a:schemeClr val="tx1">
                    <a:lumMod val="75000"/>
                    <a:lumOff val="2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2466975-C014-42E5-BFA6-B8D5FDD3B81F}" type="datetimeFigureOut">
              <a:rPr lang="en-US" smtClean="0"/>
              <a:t>3/14/2020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35019309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092" y="609600"/>
            <a:ext cx="8092026" cy="3022600"/>
          </a:xfrm>
        </p:spPr>
        <p:txBody>
          <a:bodyPr anchor="ctr">
            <a:normAutofit/>
          </a:bodyPr>
          <a:lstStyle>
            <a:lvl1pPr algn="l">
              <a:defRPr sz="4399"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156" y="4013200"/>
            <a:ext cx="8594430" cy="514248"/>
          </a:xfrm>
        </p:spPr>
        <p:txBody>
          <a:bodyPr anchor="b">
            <a:noAutofit/>
          </a:bodyPr>
          <a:lstStyle>
            <a:lvl1pPr marL="0" indent="0">
              <a:buFontTx/>
              <a:buNone/>
              <a:defRPr sz="2399">
                <a:solidFill>
                  <a:schemeClr val="tx1">
                    <a:lumMod val="75000"/>
                    <a:lumOff val="25000"/>
                  </a:schemeClr>
                </a:solidFill>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n-US" smtClean="0"/>
              <a:t>Edit Master text styles</a:t>
            </a:r>
          </a:p>
        </p:txBody>
      </p:sp>
      <p:sp>
        <p:nvSpPr>
          <p:cNvPr id="3" name="Text Placeholder 2"/>
          <p:cNvSpPr>
            <a:spLocks noGrp="1"/>
          </p:cNvSpPr>
          <p:nvPr>
            <p:ph type="body" idx="1"/>
          </p:nvPr>
        </p:nvSpPr>
        <p:spPr>
          <a:xfrm>
            <a:off x="677159" y="4527448"/>
            <a:ext cx="8594429" cy="1513914"/>
          </a:xfrm>
        </p:spPr>
        <p:txBody>
          <a:bodyPr anchor="t">
            <a:normAutofit/>
          </a:bodyPr>
          <a:lstStyle>
            <a:lvl1pPr marL="0" indent="0" algn="l">
              <a:buNone/>
              <a:defRPr sz="1799">
                <a:solidFill>
                  <a:schemeClr val="tx1">
                    <a:lumMod val="50000"/>
                    <a:lumOff val="50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2466975-C014-42E5-BFA6-B8D5FDD3B81F}" type="datetimeFigureOut">
              <a:rPr lang="en-US" smtClean="0"/>
              <a:t>3/14/2020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B167E-EA96-4147-81DE-549160052C22}" type="slidenum">
              <a:rPr lang="en-US" smtClean="0"/>
              <a:t>‹#›</a:t>
            </a:fld>
            <a:endParaRPr lang="en-US"/>
          </a:p>
        </p:txBody>
      </p:sp>
      <p:sp>
        <p:nvSpPr>
          <p:cNvPr id="24" name="TextBox 23"/>
          <p:cNvSpPr txBox="1"/>
          <p:nvPr/>
        </p:nvSpPr>
        <p:spPr>
          <a:xfrm>
            <a:off x="541729" y="790378"/>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0695" y="2886556"/>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58357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621" y="609600"/>
            <a:ext cx="8585966" cy="3022600"/>
          </a:xfrm>
        </p:spPr>
        <p:txBody>
          <a:bodyPr anchor="ctr">
            <a:normAutofit/>
          </a:bodyPr>
          <a:lstStyle>
            <a:lvl1pPr algn="l">
              <a:defRPr sz="4399"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156" y="4013200"/>
            <a:ext cx="8594430" cy="514248"/>
          </a:xfrm>
        </p:spPr>
        <p:txBody>
          <a:bodyPr anchor="b">
            <a:noAutofit/>
          </a:bodyPr>
          <a:lstStyle>
            <a:lvl1pPr marL="0" indent="0">
              <a:buFontTx/>
              <a:buNone/>
              <a:defRPr sz="2399">
                <a:solidFill>
                  <a:schemeClr val="accent1"/>
                </a:solidFill>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n-US" smtClean="0"/>
              <a:t>Edit Master text styles</a:t>
            </a:r>
          </a:p>
        </p:txBody>
      </p:sp>
      <p:sp>
        <p:nvSpPr>
          <p:cNvPr id="3" name="Text Placeholder 2"/>
          <p:cNvSpPr>
            <a:spLocks noGrp="1"/>
          </p:cNvSpPr>
          <p:nvPr>
            <p:ph type="body" idx="1"/>
          </p:nvPr>
        </p:nvSpPr>
        <p:spPr>
          <a:xfrm>
            <a:off x="677159" y="4527448"/>
            <a:ext cx="8594429" cy="1513914"/>
          </a:xfrm>
        </p:spPr>
        <p:txBody>
          <a:bodyPr anchor="t">
            <a:normAutofit/>
          </a:bodyPr>
          <a:lstStyle>
            <a:lvl1pPr marL="0" indent="0" algn="l">
              <a:buNone/>
              <a:defRPr sz="1799">
                <a:solidFill>
                  <a:schemeClr val="tx1">
                    <a:lumMod val="50000"/>
                    <a:lumOff val="50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2466975-C014-42E5-BFA6-B8D5FDD3B81F}" type="datetimeFigureOut">
              <a:rPr lang="en-US" smtClean="0"/>
              <a:t>3/14/2020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1551941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466975-C014-42E5-BFA6-B8D5FDD3B81F}" type="datetimeFigureOut">
              <a:rPr lang="en-US" smtClean="0"/>
              <a:t>3/14/2020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175660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5599" y="609600"/>
            <a:ext cx="130440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159" y="609600"/>
            <a:ext cx="7058311"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466975-C014-42E5-BFA6-B8D5FDD3B81F}" type="datetimeFigureOut">
              <a:rPr lang="en-US" smtClean="0"/>
              <a:t>3/14/2020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749869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599"/>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466975-C014-42E5-BFA6-B8D5FDD3B81F}" type="datetimeFigureOut">
              <a:rPr lang="en-US" smtClean="0"/>
              <a:t>3/14/2020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370234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159" y="2700868"/>
            <a:ext cx="8594429" cy="1826581"/>
          </a:xfrm>
        </p:spPr>
        <p:txBody>
          <a:bodyPr anchor="b"/>
          <a:lstStyle>
            <a:lvl1pPr algn="l">
              <a:defRPr sz="3999"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159" y="4527448"/>
            <a:ext cx="8594429" cy="860400"/>
          </a:xfrm>
        </p:spPr>
        <p:txBody>
          <a:bodyPr anchor="t"/>
          <a:lstStyle>
            <a:lvl1pPr marL="0" indent="0" algn="l">
              <a:buNone/>
              <a:defRPr sz="1999">
                <a:solidFill>
                  <a:schemeClr val="tx1">
                    <a:lumMod val="50000"/>
                    <a:lumOff val="50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2466975-C014-42E5-BFA6-B8D5FDD3B81F}" type="datetimeFigureOut">
              <a:rPr lang="en-US" smtClean="0"/>
              <a:t>3/14/2020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48401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158" y="2160589"/>
            <a:ext cx="418294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8645" y="2160590"/>
            <a:ext cx="418294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2466975-C014-42E5-BFA6-B8D5FDD3B81F}" type="datetimeFigureOut">
              <a:rPr lang="en-US" smtClean="0"/>
              <a:t>3/14/2020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416826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570" y="2160983"/>
            <a:ext cx="4184533" cy="576262"/>
          </a:xfrm>
        </p:spPr>
        <p:txBody>
          <a:bodyPr anchor="b">
            <a:noAutofit/>
          </a:bodyPr>
          <a:lstStyle>
            <a:lvl1pPr marL="0" indent="0">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570" y="2737246"/>
            <a:ext cx="418453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7058" y="2160983"/>
            <a:ext cx="4184528" cy="576262"/>
          </a:xfrm>
        </p:spPr>
        <p:txBody>
          <a:bodyPr anchor="b">
            <a:noAutofit/>
          </a:bodyPr>
          <a:lstStyle>
            <a:lvl1pPr marL="0" indent="0">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7059" y="2737246"/>
            <a:ext cx="418452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2466975-C014-42E5-BFA6-B8D5FDD3B81F}" type="datetimeFigureOut">
              <a:rPr lang="en-US" smtClean="0"/>
              <a:t>3/14/2020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1822810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158" y="609600"/>
            <a:ext cx="8594429"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2466975-C014-42E5-BFA6-B8D5FDD3B81F}" type="datetimeFigureOut">
              <a:rPr lang="en-US" smtClean="0"/>
              <a:t>3/14/2020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2815027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466975-C014-42E5-BFA6-B8D5FDD3B81F}" type="datetimeFigureOut">
              <a:rPr lang="en-US" smtClean="0"/>
              <a:t>3/14/2020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18619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158" y="1498604"/>
            <a:ext cx="3853524" cy="1278466"/>
          </a:xfrm>
        </p:spPr>
        <p:txBody>
          <a:bodyPr anchor="b">
            <a:normAutofit/>
          </a:bodyPr>
          <a:lstStyle>
            <a:lvl1pPr>
              <a:defRPr sz="1999"/>
            </a:lvl1pPr>
          </a:lstStyle>
          <a:p>
            <a:r>
              <a:rPr lang="en-US" smtClean="0"/>
              <a:t>Click to edit Master title style</a:t>
            </a:r>
            <a:endParaRPr lang="en-US" dirty="0"/>
          </a:p>
        </p:txBody>
      </p:sp>
      <p:sp>
        <p:nvSpPr>
          <p:cNvPr id="3" name="Content Placeholder 2"/>
          <p:cNvSpPr>
            <a:spLocks noGrp="1"/>
          </p:cNvSpPr>
          <p:nvPr>
            <p:ph idx="1"/>
          </p:nvPr>
        </p:nvSpPr>
        <p:spPr>
          <a:xfrm>
            <a:off x="4759222" y="514925"/>
            <a:ext cx="4512366"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158" y="2777069"/>
            <a:ext cx="3853524" cy="2584449"/>
          </a:xfrm>
        </p:spPr>
        <p:txBody>
          <a:bodyPr>
            <a:normAutofit/>
          </a:bodyPr>
          <a:lstStyle>
            <a:lvl1pPr marL="0" indent="0">
              <a:buNone/>
              <a:defRPr sz="1400"/>
            </a:lvl1pPr>
            <a:lvl2pPr marL="456926" indent="0">
              <a:buNone/>
              <a:defRPr sz="1400"/>
            </a:lvl2pPr>
            <a:lvl3pPr marL="913852" indent="0">
              <a:buNone/>
              <a:defRPr sz="1200"/>
            </a:lvl3pPr>
            <a:lvl4pPr marL="1370778" indent="0">
              <a:buNone/>
              <a:defRPr sz="1000"/>
            </a:lvl4pPr>
            <a:lvl5pPr marL="1827703" indent="0">
              <a:buNone/>
              <a:defRPr sz="1000"/>
            </a:lvl5pPr>
            <a:lvl6pPr marL="2284628" indent="0">
              <a:buNone/>
              <a:defRPr sz="1000"/>
            </a:lvl6pPr>
            <a:lvl7pPr marL="2741554" indent="0">
              <a:buNone/>
              <a:defRPr sz="1000"/>
            </a:lvl7pPr>
            <a:lvl8pPr marL="3198480" indent="0">
              <a:buNone/>
              <a:defRPr sz="1000"/>
            </a:lvl8pPr>
            <a:lvl9pPr marL="3655406"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2466975-C014-42E5-BFA6-B8D5FDD3B81F}" type="datetimeFigureOut">
              <a:rPr lang="en-US" smtClean="0"/>
              <a:t>3/14/2020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165151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158" y="4800600"/>
            <a:ext cx="8594428" cy="566738"/>
          </a:xfrm>
        </p:spPr>
        <p:txBody>
          <a:bodyPr anchor="b">
            <a:normAutofit/>
          </a:bodyPr>
          <a:lstStyle>
            <a:lvl1pPr algn="l">
              <a:defRPr sz="2399"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158" y="609600"/>
            <a:ext cx="8594429" cy="3845718"/>
          </a:xfrm>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158" y="5367338"/>
            <a:ext cx="8594428" cy="674024"/>
          </a:xfrm>
        </p:spPr>
        <p:txBody>
          <a:bodyPr>
            <a:normAutofit/>
          </a:bodyPr>
          <a:lstStyle>
            <a:lvl1pPr marL="0" indent="0">
              <a:buNone/>
              <a:defRPr sz="12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2466975-C014-42E5-BFA6-B8D5FDD3B81F}" type="datetimeFigureOut">
              <a:rPr lang="en-US" smtClean="0"/>
              <a:t>3/14/2020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365534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88825"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158" y="609600"/>
            <a:ext cx="8594429"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158" y="2160590"/>
            <a:ext cx="8594429"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3257" y="6041363"/>
            <a:ext cx="91170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2466975-C014-42E5-BFA6-B8D5FDD3B81F}" type="datetimeFigureOut">
              <a:rPr lang="en-US" smtClean="0"/>
              <a:t>3/14/2020</a:t>
            </a:fld>
            <a:endParaRPr lang="en-US"/>
          </a:p>
        </p:txBody>
      </p:sp>
      <p:sp>
        <p:nvSpPr>
          <p:cNvPr id="5" name="Footer Placeholder 4"/>
          <p:cNvSpPr>
            <a:spLocks noGrp="1"/>
          </p:cNvSpPr>
          <p:nvPr>
            <p:ph type="ftr" sz="quarter" idx="3"/>
          </p:nvPr>
        </p:nvSpPr>
        <p:spPr>
          <a:xfrm>
            <a:off x="677158" y="6041363"/>
            <a:ext cx="629597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88426" y="6041363"/>
            <a:ext cx="683161" cy="365125"/>
          </a:xfrm>
          <a:prstGeom prst="rect">
            <a:avLst/>
          </a:prstGeom>
        </p:spPr>
        <p:txBody>
          <a:bodyPr vert="horz" lIns="91440" tIns="45720" rIns="91440" bIns="45720" rtlCol="0" anchor="ctr"/>
          <a:lstStyle>
            <a:lvl1pPr algn="r">
              <a:defRPr sz="900">
                <a:solidFill>
                  <a:schemeClr val="accent1"/>
                </a:solidFill>
              </a:defRPr>
            </a:lvl1pPr>
          </a:lstStyle>
          <a:p>
            <a:fld id="{693B167E-EA96-4147-81DE-549160052C22}" type="slidenum">
              <a:rPr lang="en-US" smtClean="0"/>
              <a:t>‹#›</a:t>
            </a:fld>
            <a:endParaRPr lang="en-US"/>
          </a:p>
        </p:txBody>
      </p:sp>
    </p:spTree>
    <p:extLst>
      <p:ext uri="{BB962C8B-B14F-4D97-AF65-F5344CB8AC3E}">
        <p14:creationId xmlns:p14="http://schemas.microsoft.com/office/powerpoint/2010/main" val="78008436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457063" rtl="0" eaLnBrk="1" latinLnBrk="0" hangingPunct="1">
        <a:spcBef>
          <a:spcPct val="0"/>
        </a:spcBef>
        <a:buNone/>
        <a:defRPr sz="3599"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797" indent="-342797" algn="l" defTabSz="457063" rtl="0" eaLnBrk="1" latinLnBrk="0" hangingPunct="1">
        <a:spcBef>
          <a:spcPts val="1000"/>
        </a:spcBef>
        <a:spcAft>
          <a:spcPts val="0"/>
        </a:spcAft>
        <a:buClr>
          <a:schemeClr val="accent1"/>
        </a:buClr>
        <a:buSzPct val="80000"/>
        <a:buFont typeface="Wingdings 3" charset="2"/>
        <a:buChar char=""/>
        <a:defRPr sz="1799" kern="1200">
          <a:solidFill>
            <a:schemeClr val="tx1">
              <a:lumMod val="75000"/>
              <a:lumOff val="25000"/>
            </a:schemeClr>
          </a:solidFill>
          <a:latin typeface="+mn-lt"/>
          <a:ea typeface="+mn-ea"/>
          <a:cs typeface="+mn-cs"/>
        </a:defRPr>
      </a:lvl1pPr>
      <a:lvl2pPr marL="742727" indent="-285664" algn="l" defTabSz="457063"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657" indent="-228531" algn="l" defTabSz="457063"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599720"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6783"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3846"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0908"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7971"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5034"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3" Type="http://schemas.openxmlformats.org/officeDocument/2006/relationships/hyperlink" Target="http://commons.wikimedia.org/wiki/"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jpeg"/></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p:txBody>
          <a:bodyPr/>
          <a:lstStyle/>
          <a:p>
            <a:pPr algn="l" eaLnBrk="1" hangingPunct="1"/>
            <a:r>
              <a:rPr lang="en-US" sz="3700" i="1" dirty="0"/>
              <a:t>Breast Pathology</a:t>
            </a:r>
            <a:br>
              <a:rPr lang="en-US" sz="3700" i="1" dirty="0"/>
            </a:br>
            <a:endParaRPr lang="en-US" sz="3700" i="1" dirty="0"/>
          </a:p>
        </p:txBody>
      </p:sp>
      <p:sp>
        <p:nvSpPr>
          <p:cNvPr id="6147" name="Subtitle 2"/>
          <p:cNvSpPr>
            <a:spLocks noGrp="1"/>
          </p:cNvSpPr>
          <p:nvPr>
            <p:ph type="subTitle" idx="1"/>
          </p:nvPr>
        </p:nvSpPr>
        <p:spPr/>
        <p:txBody>
          <a:bodyPr>
            <a:normAutofit/>
          </a:bodyPr>
          <a:lstStyle/>
          <a:p>
            <a:pPr marL="63500" algn="l"/>
            <a:r>
              <a:rPr lang="en-US" dirty="0" err="1" smtClean="0"/>
              <a:t>Amany</a:t>
            </a:r>
            <a:r>
              <a:rPr lang="en-US" dirty="0" smtClean="0"/>
              <a:t> </a:t>
            </a:r>
            <a:r>
              <a:rPr lang="en-US" dirty="0" err="1" smtClean="0"/>
              <a:t>Fathaddin</a:t>
            </a:r>
            <a:endParaRPr lang="en-US" dirty="0"/>
          </a:p>
          <a:p>
            <a:pPr marL="63500" algn="l"/>
            <a:r>
              <a:rPr lang="en-US" dirty="0"/>
              <a:t>Reference: Robbins &amp; </a:t>
            </a:r>
            <a:r>
              <a:rPr lang="en-US" dirty="0" err="1"/>
              <a:t>Cotran</a:t>
            </a:r>
            <a:r>
              <a:rPr lang="en-US" dirty="0"/>
              <a:t> Pathology and Rubin’s Pathology</a:t>
            </a:r>
          </a:p>
          <a:p>
            <a:pPr marL="63500"/>
            <a:endParaRPr lang="en-US" dirty="0"/>
          </a:p>
        </p:txBody>
      </p:sp>
    </p:spTree>
    <p:extLst>
      <p:ext uri="{BB962C8B-B14F-4D97-AF65-F5344CB8AC3E}">
        <p14:creationId xmlns:p14="http://schemas.microsoft.com/office/powerpoint/2010/main" val="23151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531812" y="1066800"/>
            <a:ext cx="9601200" cy="1066800"/>
          </a:xfrm>
        </p:spPr>
        <p:txBody>
          <a:bodyPr>
            <a:normAutofit fontScale="90000"/>
          </a:bodyPr>
          <a:lstStyle/>
          <a:p>
            <a:pPr eaLnBrk="1" hangingPunct="1"/>
            <a:r>
              <a:rPr lang="en-US" sz="2800" b="1" dirty="0"/>
              <a:t>Benign epithelial lesions of breast are divided into 3 basic types</a:t>
            </a:r>
            <a:r>
              <a:rPr lang="en-US" dirty="0"/>
              <a:t/>
            </a:r>
            <a:br>
              <a:rPr lang="en-US" dirty="0"/>
            </a:br>
            <a:endParaRPr lang="en-US" dirty="0"/>
          </a:p>
        </p:txBody>
      </p:sp>
      <p:sp>
        <p:nvSpPr>
          <p:cNvPr id="3" name="Content Placeholder 2"/>
          <p:cNvSpPr>
            <a:spLocks noGrp="1"/>
          </p:cNvSpPr>
          <p:nvPr>
            <p:ph idx="1"/>
          </p:nvPr>
        </p:nvSpPr>
        <p:spPr>
          <a:xfrm>
            <a:off x="1370012" y="2362200"/>
            <a:ext cx="9726611" cy="4324350"/>
          </a:xfrm>
        </p:spPr>
        <p:txBody>
          <a:bodyPr>
            <a:normAutofit/>
          </a:bodyPr>
          <a:lstStyle/>
          <a:p>
            <a:pPr marL="624078" indent="-514350">
              <a:buClr>
                <a:schemeClr val="accent3"/>
              </a:buClr>
              <a:buFont typeface="+mj-lt"/>
              <a:buAutoNum type="arabicPeriod"/>
              <a:defRPr/>
            </a:pPr>
            <a:r>
              <a:rPr lang="en-US" b="1" dirty="0">
                <a:latin typeface="Times New Roman" pitchFamily="18" charset="0"/>
                <a:cs typeface="Times New Roman" pitchFamily="18" charset="0"/>
              </a:rPr>
              <a:t>Non proliferative breast changes (fibrocystic changes)</a:t>
            </a:r>
          </a:p>
          <a:p>
            <a:pPr marL="624078" indent="-514350">
              <a:buClr>
                <a:schemeClr val="accent3"/>
              </a:buClr>
              <a:buFont typeface="+mj-lt"/>
              <a:buAutoNum type="arabicPeriod"/>
              <a:defRPr/>
            </a:pPr>
            <a:r>
              <a:rPr lang="en-US" b="1" dirty="0">
                <a:latin typeface="Times New Roman" pitchFamily="18" charset="0"/>
                <a:cs typeface="Times New Roman" pitchFamily="18" charset="0"/>
              </a:rPr>
              <a:t>Proliferative breast disease without </a:t>
            </a:r>
            <a:r>
              <a:rPr lang="en-US" b="1" dirty="0" err="1">
                <a:latin typeface="Times New Roman" pitchFamily="18" charset="0"/>
                <a:cs typeface="Times New Roman" pitchFamily="18" charset="0"/>
              </a:rPr>
              <a:t>atypia</a:t>
            </a:r>
            <a:endParaRPr lang="en-US" b="1" dirty="0">
              <a:latin typeface="Times New Roman" pitchFamily="18" charset="0"/>
              <a:cs typeface="Times New Roman" pitchFamily="18" charset="0"/>
            </a:endParaRPr>
          </a:p>
          <a:p>
            <a:pPr marL="624078" indent="-514350">
              <a:buClr>
                <a:schemeClr val="accent3"/>
              </a:buClr>
              <a:buFont typeface="+mj-lt"/>
              <a:buAutoNum type="arabicPeriod"/>
              <a:defRPr/>
            </a:pPr>
            <a:r>
              <a:rPr lang="en-US" b="1" dirty="0">
                <a:latin typeface="Times New Roman" pitchFamily="18" charset="0"/>
                <a:cs typeface="Times New Roman" pitchFamily="18" charset="0"/>
              </a:rPr>
              <a:t>Proliferative breast disease with </a:t>
            </a:r>
            <a:r>
              <a:rPr lang="en-US" b="1" dirty="0" err="1">
                <a:latin typeface="Times New Roman" pitchFamily="18" charset="0"/>
                <a:cs typeface="Times New Roman" pitchFamily="18" charset="0"/>
              </a:rPr>
              <a:t>atypia</a:t>
            </a:r>
            <a:r>
              <a:rPr lang="en-US" b="1" dirty="0">
                <a:latin typeface="Times New Roman" pitchFamily="18" charset="0"/>
                <a:cs typeface="Times New Roman" pitchFamily="18" charset="0"/>
              </a:rPr>
              <a:t> (Atypical hyperplasia)</a:t>
            </a:r>
          </a:p>
          <a:p>
            <a:pPr marL="365760" indent="-256032">
              <a:buClr>
                <a:schemeClr val="accent3"/>
              </a:buClr>
              <a:buFont typeface="Georgia"/>
              <a:buChar char="•"/>
              <a:defRPr/>
            </a:pPr>
            <a:endParaRPr lang="en-US" dirty="0"/>
          </a:p>
        </p:txBody>
      </p:sp>
    </p:spTree>
    <p:extLst>
      <p:ext uri="{BB962C8B-B14F-4D97-AF65-F5344CB8AC3E}">
        <p14:creationId xmlns:p14="http://schemas.microsoft.com/office/powerpoint/2010/main" val="84921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217612" y="609600"/>
            <a:ext cx="8675688" cy="1066800"/>
          </a:xfrm>
        </p:spPr>
        <p:txBody>
          <a:bodyPr/>
          <a:lstStyle/>
          <a:p>
            <a:pPr eaLnBrk="1" hangingPunct="1"/>
            <a:r>
              <a:rPr lang="en-US" sz="2400" b="1" dirty="0"/>
              <a:t>1- Non proliferative Breast Changes (Fibrocystic Change/disease)</a:t>
            </a:r>
          </a:p>
        </p:txBody>
      </p:sp>
      <p:sp>
        <p:nvSpPr>
          <p:cNvPr id="11267" name="Rectangle 3"/>
          <p:cNvSpPr>
            <a:spLocks noGrp="1" noChangeArrowheads="1"/>
          </p:cNvSpPr>
          <p:nvPr>
            <p:ph idx="1"/>
          </p:nvPr>
        </p:nvSpPr>
        <p:spPr>
          <a:xfrm>
            <a:off x="760412" y="1295400"/>
            <a:ext cx="9982200" cy="4724400"/>
          </a:xfrm>
        </p:spPr>
        <p:txBody>
          <a:bodyPr>
            <a:normAutofit fontScale="25000" lnSpcReduction="20000"/>
          </a:bodyPr>
          <a:lstStyle/>
          <a:p>
            <a:pPr marL="365760" indent="-256032">
              <a:buClr>
                <a:schemeClr val="accent3"/>
              </a:buClr>
              <a:buFont typeface="Georgia"/>
              <a:buChar char="•"/>
              <a:defRPr/>
            </a:pPr>
            <a:endParaRPr lang="en-US" dirty="0"/>
          </a:p>
          <a:p>
            <a:pPr marL="365760" indent="-256032">
              <a:buClr>
                <a:schemeClr val="accent3"/>
              </a:buClr>
              <a:buFont typeface="Arial" pitchFamily="34" charset="0"/>
              <a:buChar char="•"/>
              <a:defRPr/>
            </a:pPr>
            <a:endParaRPr lang="en-US" sz="5500" b="1" dirty="0">
              <a:cs typeface="Times New Roman" pitchFamily="18" charset="0"/>
            </a:endParaRPr>
          </a:p>
          <a:p>
            <a:pPr marL="365760" indent="-256032">
              <a:buClr>
                <a:schemeClr val="accent3"/>
              </a:buClr>
              <a:buFont typeface="Arial" pitchFamily="34" charset="0"/>
              <a:buChar char="•"/>
              <a:defRPr/>
            </a:pPr>
            <a:r>
              <a:rPr lang="en-US" sz="8000" dirty="0">
                <a:cs typeface="Times New Roman" pitchFamily="18" charset="0"/>
              </a:rPr>
              <a:t>Most common disorder of the breast. Age: 20-55yrs, decreases progressively after menopause.</a:t>
            </a:r>
          </a:p>
          <a:p>
            <a:pPr marL="365760" indent="-256032">
              <a:buClr>
                <a:schemeClr val="accent3"/>
              </a:buClr>
              <a:buFont typeface="Georgia"/>
              <a:buChar char="•"/>
              <a:defRPr/>
            </a:pPr>
            <a:r>
              <a:rPr lang="en-US" sz="8000" dirty="0">
                <a:solidFill>
                  <a:prstClr val="black"/>
                </a:solidFill>
                <a:cs typeface="Times New Roman" pitchFamily="18" charset="0"/>
              </a:rPr>
              <a:t>The cause is not known. </a:t>
            </a:r>
            <a:r>
              <a:rPr lang="en-US" sz="8000" dirty="0">
                <a:cs typeface="Times New Roman" pitchFamily="18" charset="0"/>
              </a:rPr>
              <a:t>Thought to be caused by hormonal imbalances</a:t>
            </a:r>
            <a:r>
              <a:rPr lang="en-US" sz="8000" dirty="0" smtClean="0">
                <a:cs typeface="Times New Roman" pitchFamily="18" charset="0"/>
              </a:rPr>
              <a:t>.</a:t>
            </a:r>
            <a:endParaRPr lang="en-US" sz="8000" dirty="0">
              <a:solidFill>
                <a:prstClr val="black"/>
              </a:solidFill>
              <a:cs typeface="Times New Roman" pitchFamily="18" charset="0"/>
            </a:endParaRPr>
          </a:p>
          <a:p>
            <a:pPr marL="365760" indent="-256032">
              <a:buFont typeface="Arial" pitchFamily="34" charset="0"/>
              <a:buChar char="•"/>
              <a:defRPr/>
            </a:pPr>
            <a:r>
              <a:rPr lang="en-US" sz="8000" b="1" dirty="0">
                <a:solidFill>
                  <a:schemeClr val="accent2"/>
                </a:solidFill>
                <a:cs typeface="Times New Roman" pitchFamily="18" charset="0"/>
              </a:rPr>
              <a:t>No increased risk for cancer</a:t>
            </a:r>
          </a:p>
          <a:p>
            <a:pPr marL="365760" indent="-256032">
              <a:buFont typeface="Georgia"/>
              <a:buChar char="•"/>
              <a:defRPr/>
            </a:pPr>
            <a:r>
              <a:rPr lang="en-US" sz="8000" b="1" u="sng" dirty="0">
                <a:solidFill>
                  <a:prstClr val="black"/>
                </a:solidFill>
                <a:cs typeface="Times New Roman" pitchFamily="18" charset="0"/>
              </a:rPr>
              <a:t>Histology</a:t>
            </a:r>
            <a:r>
              <a:rPr lang="en-US" sz="8000" dirty="0">
                <a:solidFill>
                  <a:prstClr val="black"/>
                </a:solidFill>
                <a:cs typeface="Times New Roman" pitchFamily="18" charset="0"/>
              </a:rPr>
              <a:t>: consists of three major morphologic  changes:  </a:t>
            </a:r>
            <a:endParaRPr lang="en-US" sz="8000" dirty="0" smtClean="0">
              <a:solidFill>
                <a:prstClr val="black"/>
              </a:solidFill>
              <a:cs typeface="Times New Roman" pitchFamily="18" charset="0"/>
            </a:endParaRPr>
          </a:p>
          <a:p>
            <a:pPr marL="365760" indent="-256032">
              <a:buFont typeface="Georgia"/>
              <a:buChar char="•"/>
              <a:defRPr/>
            </a:pPr>
            <a:r>
              <a:rPr lang="en-US" sz="8000" b="1" dirty="0" smtClean="0">
                <a:solidFill>
                  <a:schemeClr val="accent2"/>
                </a:solidFill>
                <a:cs typeface="Times New Roman" pitchFamily="18" charset="0"/>
              </a:rPr>
              <a:t>cysts</a:t>
            </a:r>
            <a:r>
              <a:rPr lang="en-US" sz="8000" b="1" dirty="0">
                <a:solidFill>
                  <a:schemeClr val="accent2"/>
                </a:solidFill>
                <a:cs typeface="Times New Roman" pitchFamily="18" charset="0"/>
              </a:rPr>
              <a:t>,  fibrosis,  and  </a:t>
            </a:r>
            <a:r>
              <a:rPr lang="en-US" sz="8000" b="1" dirty="0" err="1">
                <a:solidFill>
                  <a:schemeClr val="accent2"/>
                </a:solidFill>
                <a:cs typeface="Times New Roman" pitchFamily="18" charset="0"/>
              </a:rPr>
              <a:t>adenosis</a:t>
            </a:r>
            <a:r>
              <a:rPr lang="en-US" sz="8000" b="1" dirty="0">
                <a:solidFill>
                  <a:schemeClr val="accent2"/>
                </a:solidFill>
                <a:cs typeface="Times New Roman" pitchFamily="18" charset="0"/>
              </a:rPr>
              <a:t>.</a:t>
            </a:r>
            <a:r>
              <a:rPr lang="en-US" sz="8000" dirty="0">
                <a:solidFill>
                  <a:prstClr val="black"/>
                </a:solidFill>
                <a:cs typeface="Times New Roman" pitchFamily="18" charset="0"/>
              </a:rPr>
              <a:t>  </a:t>
            </a:r>
            <a:endParaRPr lang="en-US" sz="8000" dirty="0" smtClean="0">
              <a:solidFill>
                <a:prstClr val="black"/>
              </a:solidFill>
              <a:cs typeface="Times New Roman" pitchFamily="18" charset="0"/>
            </a:endParaRPr>
          </a:p>
          <a:p>
            <a:pPr marL="365760" indent="-256032">
              <a:buFont typeface="Georgia"/>
              <a:buChar char="•"/>
              <a:defRPr/>
            </a:pPr>
            <a:r>
              <a:rPr lang="en-US" sz="8000" dirty="0" smtClean="0">
                <a:solidFill>
                  <a:prstClr val="black"/>
                </a:solidFill>
                <a:cs typeface="Times New Roman" pitchFamily="18" charset="0"/>
              </a:rPr>
              <a:t>It</a:t>
            </a:r>
            <a:r>
              <a:rPr lang="en-US" sz="8000" dirty="0">
                <a:solidFill>
                  <a:prstClr val="black"/>
                </a:solidFill>
                <a:cs typeface="Times New Roman" pitchFamily="18" charset="0"/>
              </a:rPr>
              <a:t>  is  termed “</a:t>
            </a:r>
            <a:r>
              <a:rPr lang="en-US" sz="8000" dirty="0" err="1">
                <a:solidFill>
                  <a:prstClr val="black"/>
                </a:solidFill>
                <a:cs typeface="Times New Roman" pitchFamily="18" charset="0"/>
              </a:rPr>
              <a:t>nonproliferative</a:t>
            </a:r>
            <a:r>
              <a:rPr lang="en-US" sz="8000" dirty="0">
                <a:solidFill>
                  <a:prstClr val="black"/>
                </a:solidFill>
                <a:cs typeface="Times New Roman" pitchFamily="18" charset="0"/>
              </a:rPr>
              <a:t>” because the lesions contain single layers of epithelial  cells. </a:t>
            </a:r>
            <a:endParaRPr lang="en-US" sz="8000" dirty="0" smtClean="0">
              <a:solidFill>
                <a:prstClr val="black"/>
              </a:solidFill>
              <a:cs typeface="Times New Roman" pitchFamily="18" charset="0"/>
            </a:endParaRPr>
          </a:p>
          <a:p>
            <a:pPr marL="365760" indent="-256032">
              <a:buFont typeface="Georgia"/>
              <a:buChar char="•"/>
              <a:defRPr/>
            </a:pPr>
            <a:r>
              <a:rPr lang="en-US" sz="8000" dirty="0" smtClean="0">
                <a:solidFill>
                  <a:prstClr val="black"/>
                </a:solidFill>
                <a:cs typeface="Times New Roman" pitchFamily="18" charset="0"/>
              </a:rPr>
              <a:t>The</a:t>
            </a:r>
            <a:r>
              <a:rPr lang="en-US" sz="8000" dirty="0">
                <a:solidFill>
                  <a:prstClr val="black"/>
                </a:solidFill>
                <a:cs typeface="Times New Roman" pitchFamily="18" charset="0"/>
              </a:rPr>
              <a:t>  most  common  </a:t>
            </a:r>
            <a:r>
              <a:rPr lang="en-US" sz="8000" dirty="0" err="1">
                <a:solidFill>
                  <a:prstClr val="black"/>
                </a:solidFill>
                <a:cs typeface="Times New Roman" pitchFamily="18" charset="0"/>
              </a:rPr>
              <a:t>nonproliferative</a:t>
            </a:r>
            <a:r>
              <a:rPr lang="en-US" sz="8000" dirty="0">
                <a:solidFill>
                  <a:prstClr val="black"/>
                </a:solidFill>
                <a:cs typeface="Times New Roman" pitchFamily="18" charset="0"/>
              </a:rPr>
              <a:t>  breast  lesions  are  simple cysts lined by a layer of luminal cells that often undergo  apocrine metaplasia  The apocrine secretions may  calcify and be detected by mammography. </a:t>
            </a:r>
            <a:endParaRPr lang="en-US" sz="8000" dirty="0" smtClean="0">
              <a:solidFill>
                <a:prstClr val="black"/>
              </a:solidFill>
              <a:cs typeface="Times New Roman" pitchFamily="18" charset="0"/>
            </a:endParaRPr>
          </a:p>
          <a:p>
            <a:pPr marL="365760" indent="-256032">
              <a:buFont typeface="Georgia"/>
              <a:buChar char="•"/>
              <a:defRPr/>
            </a:pPr>
            <a:r>
              <a:rPr lang="en-US" sz="8000" dirty="0" smtClean="0">
                <a:solidFill>
                  <a:prstClr val="black"/>
                </a:solidFill>
                <a:cs typeface="Times New Roman" pitchFamily="18" charset="0"/>
              </a:rPr>
              <a:t>When</a:t>
            </a:r>
            <a:r>
              <a:rPr lang="en-US" sz="8000" dirty="0">
                <a:solidFill>
                  <a:prstClr val="black"/>
                </a:solidFill>
                <a:cs typeface="Times New Roman" pitchFamily="18" charset="0"/>
              </a:rPr>
              <a:t> cysts rupture,  chronic  inflammation  and  fibrosis  in  response  to  the  spilled  debris may produce palpable nodularity of the breast (so-called  “fibrocystic changes”). </a:t>
            </a:r>
          </a:p>
        </p:txBody>
      </p:sp>
    </p:spTree>
    <p:extLst>
      <p:ext uri="{BB962C8B-B14F-4D97-AF65-F5344CB8AC3E}">
        <p14:creationId xmlns:p14="http://schemas.microsoft.com/office/powerpoint/2010/main" val="15558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descr="d:\eDitionsContent\0721601871\graphics\fullsize\S01871-023-f0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7400" y="403225"/>
            <a:ext cx="5548312" cy="4762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459" name="Text Box 2"/>
          <p:cNvSpPr txBox="1">
            <a:spLocks noChangeArrowheads="1"/>
          </p:cNvSpPr>
          <p:nvPr/>
        </p:nvSpPr>
        <p:spPr bwMode="auto">
          <a:xfrm>
            <a:off x="2133600" y="5754044"/>
            <a:ext cx="7848600" cy="461665"/>
          </a:xfrm>
          <a:prstGeom prst="rect">
            <a:avLst/>
          </a:prstGeom>
          <a:solidFill>
            <a:schemeClr val="bg1">
              <a:alpha val="38039"/>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800">
                <a:latin typeface="Georgia" panose="02040502050405020303" pitchFamily="18" charset="0"/>
              </a:rPr>
              <a:t>Figure 23-7 Apocrine cysts. Cells with round nuclei and abundant granular eosinophilic cytoplasm, resembling the cells of normal apocrine sweat glands, line the walls of a cluster of small cysts. Secretory debris, frequently with calcifications, is often present. Groups of cysts are common findings associated with clustered mammographic calcifications.</a:t>
            </a:r>
          </a:p>
        </p:txBody>
      </p:sp>
      <p:sp>
        <p:nvSpPr>
          <p:cNvPr id="19460" name="Text Box 3"/>
          <p:cNvSpPr txBox="1">
            <a:spLocks noChangeArrowheads="1"/>
          </p:cNvSpPr>
          <p:nvPr/>
        </p:nvSpPr>
        <p:spPr bwMode="auto">
          <a:xfrm>
            <a:off x="5527675" y="6516689"/>
            <a:ext cx="44640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Downloaded from: Robbins &amp; Cotran Pathologic Basis of Disease (on 11 November 2007 08:05 PM)</a:t>
            </a:r>
          </a:p>
        </p:txBody>
      </p:sp>
      <p:sp>
        <p:nvSpPr>
          <p:cNvPr id="19461" name="Text Box 4"/>
          <p:cNvSpPr txBox="1">
            <a:spLocks noChangeArrowheads="1"/>
          </p:cNvSpPr>
          <p:nvPr/>
        </p:nvSpPr>
        <p:spPr bwMode="auto">
          <a:xfrm>
            <a:off x="5522912" y="6645275"/>
            <a:ext cx="44640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 2007 Elsevier </a:t>
            </a:r>
          </a:p>
        </p:txBody>
      </p:sp>
      <p:sp>
        <p:nvSpPr>
          <p:cNvPr id="19462" name="Picture 5" descr="admintitle"/>
          <p:cNvSpPr>
            <a:spLocks noChangeAspect="1" noChangeArrowheads="1"/>
          </p:cNvSpPr>
          <p:nvPr/>
        </p:nvSpPr>
        <p:spPr bwMode="auto">
          <a:xfrm>
            <a:off x="1630362" y="115889"/>
            <a:ext cx="9906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Georgia" panose="02040502050405020303" pitchFamily="18" charset="0"/>
            </a:endParaRPr>
          </a:p>
        </p:txBody>
      </p:sp>
    </p:spTree>
    <p:extLst>
      <p:ext uri="{BB962C8B-B14F-4D97-AF65-F5344CB8AC3E}">
        <p14:creationId xmlns:p14="http://schemas.microsoft.com/office/powerpoint/2010/main" val="227077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271"/>
          <p:cNvSpPr txBox="1">
            <a:spLocks noChangeArrowheads="1"/>
          </p:cNvSpPr>
          <p:nvPr/>
        </p:nvSpPr>
        <p:spPr bwMode="auto">
          <a:xfrm>
            <a:off x="5522912" y="6645275"/>
            <a:ext cx="44640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 2007 Elsevier </a:t>
            </a:r>
          </a:p>
        </p:txBody>
      </p:sp>
      <p:pic>
        <p:nvPicPr>
          <p:cNvPr id="2" name="Picture 1"/>
          <p:cNvPicPr>
            <a:picLocks noChangeAspect="1"/>
          </p:cNvPicPr>
          <p:nvPr/>
        </p:nvPicPr>
        <p:blipFill>
          <a:blip r:embed="rId3"/>
          <a:stretch>
            <a:fillRect/>
          </a:stretch>
        </p:blipFill>
        <p:spPr>
          <a:xfrm>
            <a:off x="760412" y="685800"/>
            <a:ext cx="10820399" cy="5867400"/>
          </a:xfrm>
          <a:prstGeom prst="rect">
            <a:avLst/>
          </a:prstGeom>
        </p:spPr>
      </p:pic>
    </p:spTree>
    <p:extLst>
      <p:ext uri="{BB962C8B-B14F-4D97-AF65-F5344CB8AC3E}">
        <p14:creationId xmlns:p14="http://schemas.microsoft.com/office/powerpoint/2010/main" val="314042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sz="2900" b="1">
                <a:latin typeface="Times New Roman" panose="02020603050405020304" pitchFamily="18" charset="0"/>
                <a:cs typeface="Times New Roman" panose="02020603050405020304" pitchFamily="18" charset="0"/>
              </a:rPr>
              <a:t>2- Proliferative Disease without Atypia</a:t>
            </a:r>
          </a:p>
        </p:txBody>
      </p:sp>
      <p:sp>
        <p:nvSpPr>
          <p:cNvPr id="20483" name="Rectangle 3"/>
          <p:cNvSpPr>
            <a:spLocks noGrp="1" noChangeArrowheads="1"/>
          </p:cNvSpPr>
          <p:nvPr>
            <p:ph idx="1"/>
          </p:nvPr>
        </p:nvSpPr>
        <p:spPr>
          <a:xfrm>
            <a:off x="1494052" y="1676400"/>
            <a:ext cx="9144000" cy="5181600"/>
          </a:xfrm>
        </p:spPr>
        <p:txBody>
          <a:bodyPr>
            <a:normAutofit/>
          </a:bodyPr>
          <a:lstStyle/>
          <a:p>
            <a:pPr marL="365760" indent="-256032">
              <a:buClr>
                <a:schemeClr val="accent3"/>
              </a:buClr>
              <a:buFont typeface="Georgia"/>
              <a:buChar char="•"/>
              <a:defRPr/>
            </a:pPr>
            <a:r>
              <a:rPr lang="en-US" dirty="0"/>
              <a:t>Rarely form palpable masses</a:t>
            </a:r>
          </a:p>
          <a:p>
            <a:pPr marL="365760" indent="-256032">
              <a:buClr>
                <a:schemeClr val="accent3"/>
              </a:buClr>
              <a:buFont typeface="Georgia"/>
              <a:buChar char="•"/>
              <a:defRPr/>
            </a:pPr>
            <a:r>
              <a:rPr lang="en-US" dirty="0"/>
              <a:t>Detected as small mammographic densities.</a:t>
            </a:r>
          </a:p>
          <a:p>
            <a:pPr marL="365760" indent="-256032">
              <a:buClr>
                <a:schemeClr val="accent3"/>
              </a:buClr>
              <a:buFont typeface="Georgia"/>
              <a:buChar char="•"/>
              <a:defRPr/>
            </a:pPr>
            <a:r>
              <a:rPr lang="en-US" dirty="0"/>
              <a:t>Incidental finding </a:t>
            </a:r>
          </a:p>
          <a:p>
            <a:pPr marL="365760" indent="-256032">
              <a:buClr>
                <a:schemeClr val="accent3"/>
              </a:buClr>
              <a:buFont typeface="Georgia"/>
              <a:buChar char="•"/>
              <a:defRPr/>
            </a:pPr>
            <a:r>
              <a:rPr lang="en-US" b="1" dirty="0">
                <a:solidFill>
                  <a:schemeClr val="accent2"/>
                </a:solidFill>
              </a:rPr>
              <a:t>Risk for cancer is 1.5 – 2 times normal</a:t>
            </a:r>
          </a:p>
          <a:p>
            <a:pPr marL="365760" indent="-256032">
              <a:buClr>
                <a:schemeClr val="accent3"/>
              </a:buClr>
              <a:buFont typeface="Georgia"/>
              <a:buChar char="•"/>
              <a:defRPr/>
            </a:pPr>
            <a:r>
              <a:rPr lang="en-US" dirty="0"/>
              <a:t>The following entities are included in this category:</a:t>
            </a:r>
          </a:p>
          <a:p>
            <a:pPr marL="925830" lvl="1" indent="-514350">
              <a:buFont typeface="+mj-lt"/>
              <a:buAutoNum type="alphaLcParenR"/>
              <a:defRPr/>
            </a:pPr>
            <a:r>
              <a:rPr lang="en-US" sz="2400" dirty="0">
                <a:solidFill>
                  <a:schemeClr val="tx1"/>
                </a:solidFill>
              </a:rPr>
              <a:t>Epithelial hyperplasia</a:t>
            </a:r>
          </a:p>
          <a:p>
            <a:pPr marL="925830" lvl="1" indent="-514350">
              <a:buFont typeface="+mj-lt"/>
              <a:buAutoNum type="alphaLcParenR"/>
              <a:defRPr/>
            </a:pPr>
            <a:r>
              <a:rPr lang="en-US" sz="2400" dirty="0" err="1">
                <a:solidFill>
                  <a:schemeClr val="tx1"/>
                </a:solidFill>
              </a:rPr>
              <a:t>Sclerosing</a:t>
            </a:r>
            <a:r>
              <a:rPr lang="en-US" sz="2400" dirty="0">
                <a:solidFill>
                  <a:schemeClr val="tx1"/>
                </a:solidFill>
              </a:rPr>
              <a:t> </a:t>
            </a:r>
            <a:r>
              <a:rPr lang="en-US" sz="2400" dirty="0" err="1">
                <a:solidFill>
                  <a:schemeClr val="tx1"/>
                </a:solidFill>
              </a:rPr>
              <a:t>adenosis</a:t>
            </a:r>
            <a:endParaRPr lang="en-US" sz="2400" dirty="0">
              <a:solidFill>
                <a:schemeClr val="tx1"/>
              </a:solidFill>
            </a:endParaRPr>
          </a:p>
          <a:p>
            <a:pPr marL="925830" lvl="1" indent="-514350">
              <a:buFont typeface="+mj-lt"/>
              <a:buAutoNum type="alphaLcParenR"/>
              <a:defRPr/>
            </a:pPr>
            <a:r>
              <a:rPr lang="en-US" sz="2400" dirty="0">
                <a:solidFill>
                  <a:schemeClr val="tx1"/>
                </a:solidFill>
              </a:rPr>
              <a:t>Complex </a:t>
            </a:r>
            <a:r>
              <a:rPr lang="en-US" sz="2400" dirty="0" err="1">
                <a:solidFill>
                  <a:schemeClr val="tx1"/>
                </a:solidFill>
              </a:rPr>
              <a:t>sclerosing</a:t>
            </a:r>
            <a:r>
              <a:rPr lang="en-US" sz="2400" dirty="0">
                <a:solidFill>
                  <a:schemeClr val="tx1"/>
                </a:solidFill>
              </a:rPr>
              <a:t> lesions/radial scar</a:t>
            </a:r>
          </a:p>
          <a:p>
            <a:pPr marL="925830" lvl="1" indent="-514350">
              <a:buFont typeface="+mj-lt"/>
              <a:buAutoNum type="alphaLcParenR"/>
              <a:defRPr/>
            </a:pPr>
            <a:r>
              <a:rPr lang="en-US" sz="2400" dirty="0" err="1">
                <a:solidFill>
                  <a:schemeClr val="tx1"/>
                </a:solidFill>
              </a:rPr>
              <a:t>Papillomas</a:t>
            </a:r>
            <a:endParaRPr lang="en-US" sz="2400" dirty="0">
              <a:solidFill>
                <a:schemeClr val="tx1"/>
              </a:solidFill>
            </a:endParaRPr>
          </a:p>
          <a:p>
            <a:pPr marL="925830" lvl="1" indent="-514350">
              <a:buFont typeface="+mj-lt"/>
              <a:buAutoNum type="alphaLcParenR"/>
              <a:defRPr/>
            </a:pPr>
            <a:r>
              <a:rPr lang="en-US" sz="2400" dirty="0">
                <a:solidFill>
                  <a:schemeClr val="tx1"/>
                </a:solidFill>
              </a:rPr>
              <a:t>Proliferative variant of fibrocystic disease.</a:t>
            </a:r>
          </a:p>
          <a:p>
            <a:pPr marL="365760" indent="-256032">
              <a:buClr>
                <a:schemeClr val="accent3"/>
              </a:buClr>
              <a:buFont typeface="Georgia"/>
              <a:buChar char="•"/>
              <a:defRPr/>
            </a:pPr>
            <a:endParaRPr lang="en-US" dirty="0"/>
          </a:p>
        </p:txBody>
      </p:sp>
    </p:spTree>
    <p:extLst>
      <p:ext uri="{BB962C8B-B14F-4D97-AF65-F5344CB8AC3E}">
        <p14:creationId xmlns:p14="http://schemas.microsoft.com/office/powerpoint/2010/main" val="192667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sz="2400" b="1">
                <a:cs typeface="Times New Roman" panose="02020603050405020304" pitchFamily="18" charset="0"/>
              </a:rPr>
              <a:t>2- Proliferative Disease without Atypia contd…</a:t>
            </a:r>
            <a:endParaRPr lang="en-US" sz="2400">
              <a:cs typeface="Times New Roman" panose="02020603050405020304" pitchFamily="18" charset="0"/>
            </a:endParaRPr>
          </a:p>
        </p:txBody>
      </p:sp>
      <p:sp>
        <p:nvSpPr>
          <p:cNvPr id="3" name="Content Placeholder 2"/>
          <p:cNvSpPr>
            <a:spLocks noGrp="1"/>
          </p:cNvSpPr>
          <p:nvPr>
            <p:ph idx="1"/>
          </p:nvPr>
        </p:nvSpPr>
        <p:spPr>
          <a:xfrm>
            <a:off x="531812" y="1981200"/>
            <a:ext cx="10820400" cy="4876800"/>
          </a:xfrm>
        </p:spPr>
        <p:txBody>
          <a:bodyPr>
            <a:normAutofit/>
          </a:bodyPr>
          <a:lstStyle/>
          <a:p>
            <a:pPr marL="624078" indent="-514350">
              <a:buFont typeface="+mj-lt"/>
              <a:buAutoNum type="alphaLcParenR"/>
              <a:defRPr/>
            </a:pPr>
            <a:r>
              <a:rPr lang="en-US" sz="3200" b="1" i="1" dirty="0"/>
              <a:t>Epithelial Hyperplasia (usual epithelial hyperplasia).</a:t>
            </a:r>
          </a:p>
          <a:p>
            <a:pPr marL="365760" indent="-256032">
              <a:buClr>
                <a:schemeClr val="accent3"/>
              </a:buClr>
              <a:buFont typeface="Arial" pitchFamily="34" charset="0"/>
              <a:buChar char="•"/>
              <a:defRPr/>
            </a:pPr>
            <a:r>
              <a:rPr lang="en-US" sz="2600" dirty="0"/>
              <a:t>Normal breast has a 2 layers of cells (epithelial and </a:t>
            </a:r>
            <a:r>
              <a:rPr lang="en-US" sz="2600" dirty="0" err="1"/>
              <a:t>myoepithelial</a:t>
            </a:r>
            <a:r>
              <a:rPr lang="en-US" sz="2600" dirty="0"/>
              <a:t> cells). Epithelial hyperplasia is defined as the presence of more than 2 layers. </a:t>
            </a:r>
          </a:p>
          <a:p>
            <a:pPr marL="365760" indent="-256032">
              <a:buClr>
                <a:schemeClr val="accent3"/>
              </a:buClr>
              <a:buFont typeface="Arial" pitchFamily="34" charset="0"/>
              <a:buChar char="•"/>
              <a:defRPr/>
            </a:pPr>
            <a:r>
              <a:rPr lang="en-US" sz="2600" dirty="0"/>
              <a:t>Hyperplasia can range from mild, moderate to severe/florid.</a:t>
            </a:r>
          </a:p>
          <a:p>
            <a:pPr marL="365760" indent="-256032">
              <a:buClr>
                <a:schemeClr val="accent3"/>
              </a:buClr>
              <a:buFont typeface="Arial" pitchFamily="34" charset="0"/>
              <a:buChar char="•"/>
              <a:defRPr/>
            </a:pPr>
            <a:r>
              <a:rPr lang="en-US" sz="2600" dirty="0"/>
              <a:t>Both epithelial and </a:t>
            </a:r>
            <a:r>
              <a:rPr lang="en-US" sz="2600" dirty="0" err="1"/>
              <a:t>myoepithelial</a:t>
            </a:r>
            <a:r>
              <a:rPr lang="en-US" sz="2600" dirty="0"/>
              <a:t> cells proliferate.</a:t>
            </a:r>
          </a:p>
          <a:p>
            <a:pPr marL="365760" indent="-256032">
              <a:buClr>
                <a:schemeClr val="accent3"/>
              </a:buClr>
              <a:buFont typeface="Arial" pitchFamily="34" charset="0"/>
              <a:buChar char="•"/>
              <a:defRPr/>
            </a:pPr>
            <a:r>
              <a:rPr lang="en-US" sz="2600" dirty="0"/>
              <a:t>It can be seen in the ducts and the lobules. </a:t>
            </a:r>
          </a:p>
          <a:p>
            <a:pPr marL="109728" indent="0">
              <a:buClr>
                <a:schemeClr val="accent3"/>
              </a:buClr>
              <a:buNone/>
              <a:defRPr/>
            </a:pPr>
            <a:endParaRPr lang="en-US" sz="2600" dirty="0">
              <a:latin typeface="+mj-lt"/>
            </a:endParaRPr>
          </a:p>
          <a:p>
            <a:pPr marL="365760" indent="-256032">
              <a:buClr>
                <a:schemeClr val="accent3"/>
              </a:buClr>
              <a:buFont typeface="Arial" pitchFamily="34" charset="0"/>
              <a:buChar char="•"/>
              <a:defRPr/>
            </a:pPr>
            <a:endParaRPr lang="en-US" sz="2600" dirty="0">
              <a:latin typeface="+mj-lt"/>
            </a:endParaRPr>
          </a:p>
          <a:p>
            <a:pPr marL="365760" indent="-256032">
              <a:buClr>
                <a:schemeClr val="accent3"/>
              </a:buClr>
              <a:buFont typeface="Arial" pitchFamily="34" charset="0"/>
              <a:buChar char="•"/>
              <a:defRPr/>
            </a:pPr>
            <a:endParaRPr lang="en-US" dirty="0"/>
          </a:p>
        </p:txBody>
      </p:sp>
    </p:spTree>
    <p:extLst>
      <p:ext uri="{BB962C8B-B14F-4D97-AF65-F5344CB8AC3E}">
        <p14:creationId xmlns:p14="http://schemas.microsoft.com/office/powerpoint/2010/main" val="116241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08012" y="491788"/>
            <a:ext cx="8640762" cy="1066800"/>
          </a:xfrm>
        </p:spPr>
        <p:txBody>
          <a:bodyPr/>
          <a:lstStyle/>
          <a:p>
            <a:pPr eaLnBrk="1" hangingPunct="1"/>
            <a:r>
              <a:rPr lang="en-US" sz="3200" b="1" dirty="0">
                <a:latin typeface="Times New Roman" panose="02020603050405020304" pitchFamily="18" charset="0"/>
                <a:cs typeface="Times New Roman" panose="02020603050405020304" pitchFamily="18" charset="0"/>
              </a:rPr>
              <a:t>2- Proliferative Disease without Atypia </a:t>
            </a:r>
            <a:r>
              <a:rPr lang="en-US" sz="3200" b="1" dirty="0" err="1">
                <a:latin typeface="Times New Roman" panose="02020603050405020304" pitchFamily="18" charset="0"/>
                <a:cs typeface="Times New Roman" panose="02020603050405020304" pitchFamily="18" charset="0"/>
              </a:rPr>
              <a:t>contd</a:t>
            </a:r>
            <a:r>
              <a:rPr lang="en-US" sz="3200" b="1" dirty="0">
                <a:latin typeface="Times New Roman" panose="02020603050405020304" pitchFamily="18" charset="0"/>
                <a:cs typeface="Times New Roman" panose="02020603050405020304" pitchFamily="18" charset="0"/>
              </a:rPr>
              <a:t>…</a:t>
            </a:r>
            <a:endParaRPr lang="en-US" sz="3200" dirty="0"/>
          </a:p>
        </p:txBody>
      </p:sp>
      <p:sp>
        <p:nvSpPr>
          <p:cNvPr id="33794" name="Rectangle 3"/>
          <p:cNvSpPr>
            <a:spLocks noGrp="1" noChangeArrowheads="1"/>
          </p:cNvSpPr>
          <p:nvPr>
            <p:ph sz="half" idx="1"/>
          </p:nvPr>
        </p:nvSpPr>
        <p:spPr>
          <a:xfrm>
            <a:off x="684212" y="1371600"/>
            <a:ext cx="5486400" cy="4930775"/>
          </a:xfrm>
        </p:spPr>
        <p:txBody>
          <a:bodyPr rtlCol="0">
            <a:normAutofit/>
          </a:bodyPr>
          <a:lstStyle/>
          <a:p>
            <a:pPr marL="365760" indent="-256032">
              <a:buClr>
                <a:schemeClr val="accent3"/>
              </a:buClr>
              <a:buNone/>
              <a:defRPr/>
            </a:pPr>
            <a:endParaRPr lang="en-US" b="1" i="1" dirty="0"/>
          </a:p>
          <a:p>
            <a:pPr marL="624078" indent="-514350">
              <a:buFont typeface="+mj-lt"/>
              <a:buAutoNum type="alphaLcParenR" startAt="2"/>
              <a:defRPr/>
            </a:pPr>
            <a:r>
              <a:rPr lang="en-US" sz="4600" b="1" i="1" dirty="0"/>
              <a:t> </a:t>
            </a:r>
            <a:r>
              <a:rPr lang="en-US" sz="4600" b="1" i="1" dirty="0" err="1"/>
              <a:t>Sclerosing</a:t>
            </a:r>
            <a:r>
              <a:rPr lang="en-US" sz="4600" b="1" i="1" dirty="0"/>
              <a:t> </a:t>
            </a:r>
            <a:r>
              <a:rPr lang="en-US" sz="4600" b="1" i="1" dirty="0" err="1"/>
              <a:t>Adenosis</a:t>
            </a:r>
            <a:r>
              <a:rPr lang="en-US" sz="4600" b="1" i="1" dirty="0"/>
              <a:t>.</a:t>
            </a:r>
            <a:r>
              <a:rPr lang="en-US" sz="4600" dirty="0"/>
              <a:t> </a:t>
            </a:r>
          </a:p>
          <a:p>
            <a:pPr marL="365760" indent="-256032">
              <a:buClr>
                <a:schemeClr val="accent3"/>
              </a:buClr>
              <a:buFont typeface="Arial" pitchFamily="34" charset="0"/>
              <a:buChar char="•"/>
              <a:defRPr/>
            </a:pPr>
            <a:r>
              <a:rPr lang="en-US" dirty="0"/>
              <a:t>Commonly seen as an incidental microscopic finding but may occasionally present as a palpable mass that is mistaken clinically for cancer.</a:t>
            </a:r>
          </a:p>
          <a:p>
            <a:pPr marL="365760" indent="-256032">
              <a:buClr>
                <a:schemeClr val="accent3"/>
              </a:buClr>
              <a:buFont typeface="Arial" pitchFamily="34" charset="0"/>
              <a:buChar char="•"/>
              <a:defRPr/>
            </a:pPr>
            <a:r>
              <a:rPr lang="en-US" dirty="0"/>
              <a:t>Calcification is commonly seen in the lesion, so even on mammography it can mimic cancer.</a:t>
            </a:r>
          </a:p>
          <a:p>
            <a:pPr marL="365760" indent="-256032">
              <a:buClr>
                <a:schemeClr val="accent3"/>
              </a:buClr>
              <a:buFont typeface="Arial" pitchFamily="34" charset="0"/>
              <a:buChar char="•"/>
              <a:defRPr/>
            </a:pPr>
            <a:r>
              <a:rPr lang="en-US" dirty="0" smtClean="0"/>
              <a:t>Microscopically</a:t>
            </a:r>
            <a:r>
              <a:rPr lang="en-US" dirty="0"/>
              <a:t>: </a:t>
            </a:r>
            <a:r>
              <a:rPr lang="en-US" dirty="0" err="1"/>
              <a:t>adenosis</a:t>
            </a:r>
            <a:r>
              <a:rPr lang="en-US" dirty="0"/>
              <a:t> and stromal fibrosis in the lobule which leads to compression and distortion of the lobule.</a:t>
            </a:r>
          </a:p>
          <a:p>
            <a:pPr marL="365760" indent="-256032">
              <a:buClr>
                <a:schemeClr val="accent3"/>
              </a:buClr>
              <a:buFont typeface="Arial" pitchFamily="34" charset="0"/>
              <a:buChar char="•"/>
              <a:defRPr/>
            </a:pPr>
            <a:endParaRPr lang="en-US" dirty="0"/>
          </a:p>
        </p:txBody>
      </p:sp>
      <p:pic>
        <p:nvPicPr>
          <p:cNvPr id="23556" name="Picture 1" descr="d:\eDitionsContent\0721601871\graphics\fullsize\S01871-023-f009.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627812" y="1557339"/>
            <a:ext cx="4038600" cy="3940175"/>
          </a:xfrm>
          <a:ln>
            <a:solidFill>
              <a:schemeClr val="tx1"/>
            </a:solidFill>
            <a:miter lim="800000"/>
            <a:headEnd/>
            <a:tailEnd/>
          </a:ln>
        </p:spPr>
      </p:pic>
    </p:spTree>
    <p:extLst>
      <p:ext uri="{BB962C8B-B14F-4D97-AF65-F5344CB8AC3E}">
        <p14:creationId xmlns:p14="http://schemas.microsoft.com/office/powerpoint/2010/main" val="314990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912812" y="195337"/>
            <a:ext cx="8497887" cy="1066800"/>
          </a:xfrm>
        </p:spPr>
        <p:txBody>
          <a:bodyPr/>
          <a:lstStyle/>
          <a:p>
            <a:pPr eaLnBrk="1" hangingPunct="1"/>
            <a:r>
              <a:rPr lang="en-US" sz="3200" b="1" dirty="0">
                <a:latin typeface="Times New Roman" panose="02020603050405020304" pitchFamily="18" charset="0"/>
                <a:cs typeface="Times New Roman" panose="02020603050405020304" pitchFamily="18" charset="0"/>
              </a:rPr>
              <a:t>2- Proliferative Disease without Atypia </a:t>
            </a:r>
            <a:r>
              <a:rPr lang="en-US" sz="3200" b="1" dirty="0" err="1">
                <a:latin typeface="Times New Roman" panose="02020603050405020304" pitchFamily="18" charset="0"/>
                <a:cs typeface="Times New Roman" panose="02020603050405020304" pitchFamily="18" charset="0"/>
              </a:rPr>
              <a:t>contd</a:t>
            </a:r>
            <a:r>
              <a:rPr lang="en-US" sz="3200" b="1" dirty="0">
                <a:latin typeface="Times New Roman" panose="02020603050405020304" pitchFamily="18" charset="0"/>
                <a:cs typeface="Times New Roman" panose="02020603050405020304" pitchFamily="18" charset="0"/>
              </a:rPr>
              <a:t>…</a:t>
            </a:r>
            <a:endParaRPr lang="en-US" sz="3200" dirty="0"/>
          </a:p>
        </p:txBody>
      </p:sp>
      <p:sp>
        <p:nvSpPr>
          <p:cNvPr id="28675" name="Content Placeholder 2"/>
          <p:cNvSpPr>
            <a:spLocks noGrp="1"/>
          </p:cNvSpPr>
          <p:nvPr>
            <p:ph sz="half" idx="1"/>
          </p:nvPr>
        </p:nvSpPr>
        <p:spPr>
          <a:xfrm>
            <a:off x="1141412" y="1628776"/>
            <a:ext cx="5486400" cy="5146675"/>
          </a:xfrm>
        </p:spPr>
        <p:txBody>
          <a:bodyPr>
            <a:normAutofit/>
          </a:bodyPr>
          <a:lstStyle/>
          <a:p>
            <a:pPr marL="365760" indent="-256032">
              <a:buClr>
                <a:schemeClr val="accent3"/>
              </a:buClr>
              <a:buNone/>
              <a:defRPr/>
            </a:pPr>
            <a:endParaRPr lang="en-US" b="1" i="1" dirty="0"/>
          </a:p>
          <a:p>
            <a:pPr marL="566928" indent="-457200">
              <a:buClr>
                <a:schemeClr val="accent3"/>
              </a:buClr>
              <a:buFont typeface="+mj-lt"/>
              <a:buAutoNum type="alphaLcParenR" startAt="3"/>
              <a:defRPr/>
            </a:pPr>
            <a:r>
              <a:rPr lang="en-US" sz="2000" b="1" i="1" dirty="0"/>
              <a:t>Complex </a:t>
            </a:r>
            <a:r>
              <a:rPr lang="en-US" sz="2000" b="1" i="1" dirty="0" err="1"/>
              <a:t>Sclerosing</a:t>
            </a:r>
            <a:r>
              <a:rPr lang="en-US" sz="2000" b="1" i="1" dirty="0"/>
              <a:t> Lesion (Radial Scar).</a:t>
            </a:r>
            <a:r>
              <a:rPr lang="en-US" sz="2000" b="1" dirty="0"/>
              <a:t> </a:t>
            </a:r>
          </a:p>
          <a:p>
            <a:pPr marL="365760" indent="-256032">
              <a:buClr>
                <a:schemeClr val="accent3"/>
              </a:buClr>
              <a:buFont typeface="Georgia"/>
              <a:buChar char="•"/>
              <a:defRPr/>
            </a:pPr>
            <a:r>
              <a:rPr lang="en-US" dirty="0"/>
              <a:t>Radial scars are stellate lesions characterized by a central nidus of entrapped glands in a </a:t>
            </a:r>
            <a:r>
              <a:rPr lang="en-US" dirty="0" err="1"/>
              <a:t>hyalinized</a:t>
            </a:r>
            <a:r>
              <a:rPr lang="en-US" dirty="0"/>
              <a:t> stroma</a:t>
            </a:r>
          </a:p>
          <a:p>
            <a:pPr marL="365760" indent="-256032">
              <a:buClr>
                <a:schemeClr val="accent3"/>
              </a:buClr>
              <a:buFont typeface="Georgia"/>
              <a:buChar char="•"/>
              <a:defRPr/>
            </a:pPr>
            <a:r>
              <a:rPr lang="en-US" dirty="0"/>
              <a:t>They typically present as an irregular mammographic density and closely mimic an invasive carcinoma both </a:t>
            </a:r>
            <a:r>
              <a:rPr lang="en-US" dirty="0" err="1"/>
              <a:t>mammographically</a:t>
            </a:r>
            <a:r>
              <a:rPr lang="en-US" dirty="0"/>
              <a:t>  and grossly.</a:t>
            </a:r>
          </a:p>
          <a:p>
            <a:pPr marL="365760" indent="-256032">
              <a:buClr>
                <a:schemeClr val="accent3"/>
              </a:buClr>
              <a:buFont typeface="Georgia"/>
              <a:buChar char="•"/>
              <a:defRPr/>
            </a:pPr>
            <a:r>
              <a:rPr lang="en-US" dirty="0"/>
              <a:t>The word "scar" refers to the morphologic appearance, and not a prior inflammation, trauma or surgery. </a:t>
            </a:r>
          </a:p>
          <a:p>
            <a:pPr marL="365760" indent="-256032">
              <a:buClr>
                <a:schemeClr val="accent3"/>
              </a:buClr>
              <a:buFont typeface="Georgia"/>
              <a:buChar char="•"/>
              <a:defRPr/>
            </a:pPr>
            <a:endParaRPr lang="en-US" dirty="0"/>
          </a:p>
        </p:txBody>
      </p:sp>
      <p:pic>
        <p:nvPicPr>
          <p:cNvPr id="24580" name="Picture 1" descr="d:\eDitionsContent\0721601871\graphics\fullsize\S01871-023-f010.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085012" y="1275878"/>
            <a:ext cx="4038600" cy="3960813"/>
          </a:xfrm>
          <a:ln>
            <a:solidFill>
              <a:schemeClr val="tx1"/>
            </a:solidFill>
            <a:miter lim="800000"/>
            <a:headEnd/>
            <a:tailEnd/>
          </a:ln>
        </p:spPr>
      </p:pic>
      <p:sp>
        <p:nvSpPr>
          <p:cNvPr id="24581" name="Rectangle 5"/>
          <p:cNvSpPr>
            <a:spLocks noChangeArrowheads="1"/>
          </p:cNvSpPr>
          <p:nvPr/>
        </p:nvSpPr>
        <p:spPr bwMode="auto">
          <a:xfrm>
            <a:off x="7085012" y="5406640"/>
            <a:ext cx="4140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600" dirty="0">
                <a:latin typeface="Georgia" panose="02040502050405020303" pitchFamily="18" charset="0"/>
              </a:rPr>
              <a:t>There is a central nidus consisting of small tubules entrapped in a densely fibrotic stroma surrounded by radiating arms of epithelium with varying degrees of cyst formation and hyperplasia. </a:t>
            </a:r>
          </a:p>
        </p:txBody>
      </p:sp>
    </p:spTree>
    <p:extLst>
      <p:ext uri="{BB962C8B-B14F-4D97-AF65-F5344CB8AC3E}">
        <p14:creationId xmlns:p14="http://schemas.microsoft.com/office/powerpoint/2010/main" val="163118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2412" y="549275"/>
            <a:ext cx="7956550" cy="719138"/>
          </a:xfrm>
        </p:spPr>
        <p:txBody>
          <a:bodyPr/>
          <a:lstStyle/>
          <a:p>
            <a:pPr eaLnBrk="1" hangingPunct="1"/>
            <a:r>
              <a:rPr lang="en-US" sz="2800" b="1">
                <a:latin typeface="Times New Roman" panose="02020603050405020304" pitchFamily="18" charset="0"/>
                <a:cs typeface="Times New Roman" panose="02020603050405020304" pitchFamily="18" charset="0"/>
              </a:rPr>
              <a:t>2- Proliferative Disease without Atypia contd…</a:t>
            </a:r>
            <a:endParaRPr lang="en-US" sz="2800"/>
          </a:p>
        </p:txBody>
      </p:sp>
      <p:sp>
        <p:nvSpPr>
          <p:cNvPr id="39938" name="Rectangle 3"/>
          <p:cNvSpPr>
            <a:spLocks noGrp="1" noChangeArrowheads="1"/>
          </p:cNvSpPr>
          <p:nvPr>
            <p:ph sz="half" idx="1"/>
          </p:nvPr>
        </p:nvSpPr>
        <p:spPr>
          <a:xfrm>
            <a:off x="455612" y="1447800"/>
            <a:ext cx="6057900" cy="5951537"/>
          </a:xfrm>
        </p:spPr>
        <p:txBody>
          <a:bodyPr rtlCol="0">
            <a:normAutofit fontScale="62500" lnSpcReduction="20000"/>
          </a:bodyPr>
          <a:lstStyle/>
          <a:p>
            <a:pPr marL="365760" indent="-256032">
              <a:buClr>
                <a:schemeClr val="accent3"/>
              </a:buClr>
              <a:buNone/>
              <a:defRPr/>
            </a:pPr>
            <a:endParaRPr lang="en-US" sz="2300" dirty="0">
              <a:latin typeface="Times New Roman" pitchFamily="18" charset="0"/>
              <a:cs typeface="Times New Roman" pitchFamily="18" charset="0"/>
            </a:endParaRPr>
          </a:p>
          <a:p>
            <a:pPr marL="624078" indent="-514350">
              <a:buClr>
                <a:schemeClr val="accent3"/>
              </a:buClr>
              <a:buFont typeface="+mj-lt"/>
              <a:buAutoNum type="alphaLcPeriod" startAt="4"/>
              <a:defRPr/>
            </a:pPr>
            <a:r>
              <a:rPr lang="en-US" sz="5800" b="1" i="1" dirty="0" err="1">
                <a:latin typeface="Times New Roman" pitchFamily="18" charset="0"/>
                <a:cs typeface="Times New Roman" pitchFamily="18" charset="0"/>
              </a:rPr>
              <a:t>Papillomas</a:t>
            </a:r>
            <a:r>
              <a:rPr lang="en-US" sz="5800" b="1" i="1" dirty="0">
                <a:latin typeface="Times New Roman" pitchFamily="18" charset="0"/>
                <a:cs typeface="Times New Roman" pitchFamily="18" charset="0"/>
              </a:rPr>
              <a:t> </a:t>
            </a:r>
            <a:r>
              <a:rPr lang="en-US" sz="10000" b="1" dirty="0">
                <a:latin typeface="Times New Roman" pitchFamily="18" charset="0"/>
                <a:cs typeface="Times New Roman" pitchFamily="18" charset="0"/>
              </a:rPr>
              <a:t> </a:t>
            </a:r>
          </a:p>
          <a:p>
            <a:pPr marL="365760" indent="-256032">
              <a:buClr>
                <a:schemeClr val="accent3"/>
              </a:buClr>
              <a:buFont typeface="Arial" pitchFamily="34" charset="0"/>
              <a:buChar char="•"/>
              <a:defRPr/>
            </a:pPr>
            <a:r>
              <a:rPr lang="en-US" sz="3300" dirty="0">
                <a:latin typeface="Times New Roman" pitchFamily="18" charset="0"/>
                <a:cs typeface="Times New Roman" pitchFamily="18" charset="0"/>
              </a:rPr>
              <a:t>Is a papillary tumor that arises from the ductal epithelium. It is more common in the large lactiferous ducts (present in the central part of the breast at the nipple) but can also occur in the small </a:t>
            </a:r>
            <a:r>
              <a:rPr lang="en-US" sz="3300" dirty="0" smtClean="0">
                <a:latin typeface="Times New Roman" pitchFamily="18" charset="0"/>
                <a:cs typeface="Times New Roman" pitchFamily="18" charset="0"/>
              </a:rPr>
              <a:t>ducts</a:t>
            </a:r>
            <a:endParaRPr lang="en-US" sz="3300" dirty="0">
              <a:latin typeface="Times New Roman" pitchFamily="18" charset="0"/>
              <a:cs typeface="Times New Roman" pitchFamily="18" charset="0"/>
            </a:endParaRPr>
          </a:p>
          <a:p>
            <a:pPr marL="624078" indent="-514350">
              <a:buClr>
                <a:schemeClr val="accent3"/>
              </a:buClr>
              <a:buFont typeface="+mj-lt"/>
              <a:buAutoNum type="alphaLcParenR"/>
              <a:defRPr/>
            </a:pPr>
            <a:r>
              <a:rPr lang="en-US" sz="3300" dirty="0">
                <a:latin typeface="Times New Roman" pitchFamily="18" charset="0"/>
                <a:cs typeface="Times New Roman" pitchFamily="18" charset="0"/>
              </a:rPr>
              <a:t>Large duct </a:t>
            </a:r>
            <a:r>
              <a:rPr lang="en-US" sz="3300" dirty="0" err="1">
                <a:latin typeface="Times New Roman" pitchFamily="18" charset="0"/>
                <a:cs typeface="Times New Roman" pitchFamily="18" charset="0"/>
              </a:rPr>
              <a:t>papillomas</a:t>
            </a:r>
            <a:r>
              <a:rPr lang="en-US" sz="3300" dirty="0">
                <a:latin typeface="Times New Roman" pitchFamily="18" charset="0"/>
                <a:cs typeface="Times New Roman" pitchFamily="18" charset="0"/>
              </a:rPr>
              <a:t> (central </a:t>
            </a:r>
            <a:r>
              <a:rPr lang="en-US" sz="3300" dirty="0" err="1">
                <a:latin typeface="Times New Roman" pitchFamily="18" charset="0"/>
                <a:cs typeface="Times New Roman" pitchFamily="18" charset="0"/>
              </a:rPr>
              <a:t>papillomas</a:t>
            </a:r>
            <a:r>
              <a:rPr lang="en-US" sz="3300" dirty="0">
                <a:latin typeface="Times New Roman" pitchFamily="18" charset="0"/>
                <a:cs typeface="Times New Roman" pitchFamily="18" charset="0"/>
              </a:rPr>
              <a:t>): usually solitary and situated in the lactiferous duct at the nipple. Patients present with bloody nipple discharge </a:t>
            </a:r>
            <a:r>
              <a:rPr lang="en-US" sz="3300" dirty="0" smtClean="0">
                <a:latin typeface="Times New Roman" pitchFamily="18" charset="0"/>
                <a:cs typeface="Times New Roman" pitchFamily="18" charset="0"/>
              </a:rPr>
              <a:t>.</a:t>
            </a:r>
          </a:p>
          <a:p>
            <a:pPr marL="624078" indent="-514350">
              <a:buClr>
                <a:schemeClr val="accent3"/>
              </a:buClr>
              <a:buFont typeface="+mj-lt"/>
              <a:buAutoNum type="alphaLcParenR"/>
              <a:defRPr/>
            </a:pPr>
            <a:r>
              <a:rPr lang="en-US" sz="3300" dirty="0" smtClean="0">
                <a:latin typeface="Times New Roman" pitchFamily="18" charset="0"/>
                <a:cs typeface="Times New Roman" pitchFamily="18" charset="0"/>
              </a:rPr>
              <a:t>Small </a:t>
            </a:r>
            <a:r>
              <a:rPr lang="en-US" sz="3300" dirty="0">
                <a:latin typeface="Times New Roman" pitchFamily="18" charset="0"/>
                <a:cs typeface="Times New Roman" pitchFamily="18" charset="0"/>
              </a:rPr>
              <a:t>duct </a:t>
            </a:r>
            <a:r>
              <a:rPr lang="en-US" sz="3300" dirty="0" err="1">
                <a:latin typeface="Times New Roman" pitchFamily="18" charset="0"/>
                <a:cs typeface="Times New Roman" pitchFamily="18" charset="0"/>
              </a:rPr>
              <a:t>papillomas</a:t>
            </a:r>
            <a:r>
              <a:rPr lang="en-US" sz="3300" dirty="0">
                <a:latin typeface="Times New Roman" pitchFamily="18" charset="0"/>
                <a:cs typeface="Times New Roman" pitchFamily="18" charset="0"/>
              </a:rPr>
              <a:t>: commonly multiple and located deeper within the ductal system. Small duct </a:t>
            </a:r>
            <a:r>
              <a:rPr lang="en-US" sz="3300" dirty="0" err="1">
                <a:latin typeface="Times New Roman" pitchFamily="18" charset="0"/>
                <a:cs typeface="Times New Roman" pitchFamily="18" charset="0"/>
              </a:rPr>
              <a:t>papillomas</a:t>
            </a:r>
            <a:r>
              <a:rPr lang="en-US" sz="3300" dirty="0">
                <a:latin typeface="Times New Roman" pitchFamily="18" charset="0"/>
                <a:cs typeface="Times New Roman" pitchFamily="18" charset="0"/>
              </a:rPr>
              <a:t> have been shown to increase the risk of subsequent carcinoma. </a:t>
            </a:r>
          </a:p>
          <a:p>
            <a:pPr marL="365760" indent="-256032">
              <a:buClr>
                <a:schemeClr val="accent3"/>
              </a:buClr>
              <a:buFont typeface="Georgia"/>
              <a:buChar char="•"/>
              <a:defRPr/>
            </a:pPr>
            <a:endParaRPr lang="en-US" dirty="0"/>
          </a:p>
          <a:p>
            <a:pPr marL="365760" indent="-256032">
              <a:buClr>
                <a:schemeClr val="accent3"/>
              </a:buClr>
              <a:buFont typeface="Arial" pitchFamily="34" charset="0"/>
              <a:buChar char="•"/>
              <a:defRPr/>
            </a:pPr>
            <a:endParaRPr lang="en-US" dirty="0"/>
          </a:p>
          <a:p>
            <a:pPr marL="365760" indent="-256032">
              <a:buClr>
                <a:schemeClr val="accent3"/>
              </a:buClr>
              <a:buNone/>
              <a:defRPr/>
            </a:pPr>
            <a:r>
              <a:rPr lang="en-US" dirty="0"/>
              <a:t> </a:t>
            </a:r>
          </a:p>
        </p:txBody>
      </p:sp>
      <p:pic>
        <p:nvPicPr>
          <p:cNvPr id="25604" name="Picture 2" descr="http://www.pathpedia.com/education/eatlas/histopathology/breast/papilloma/breast-papilloma-%5b3-bt037-1%5d.jpeg?Width=600&amp;Height=450&amp;Format=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9588" y="4005264"/>
            <a:ext cx="3806825"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4" descr="http://img.medscape.com/pi/emed/ckb/pathology/1603817-1607635-1873858-1904786t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7762" y="1268414"/>
            <a:ext cx="316865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234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5612" y="533400"/>
            <a:ext cx="9036050" cy="1066800"/>
          </a:xfrm>
        </p:spPr>
        <p:txBody>
          <a:bodyPr/>
          <a:lstStyle/>
          <a:p>
            <a:pPr eaLnBrk="1" hangingPunct="1"/>
            <a:r>
              <a:rPr lang="en-US" sz="2400" b="1" dirty="0">
                <a:latin typeface="Times New Roman" panose="02020603050405020304" pitchFamily="18" charset="0"/>
                <a:cs typeface="Times New Roman" panose="02020603050405020304" pitchFamily="18" charset="0"/>
              </a:rPr>
              <a:t>3- Proliferative breast disease with atypia (Atypical hyperplasia)</a:t>
            </a:r>
          </a:p>
        </p:txBody>
      </p:sp>
      <p:sp>
        <p:nvSpPr>
          <p:cNvPr id="36867" name="Rectangle 3"/>
          <p:cNvSpPr>
            <a:spLocks noGrp="1" noChangeArrowheads="1"/>
          </p:cNvSpPr>
          <p:nvPr>
            <p:ph idx="1"/>
          </p:nvPr>
        </p:nvSpPr>
        <p:spPr>
          <a:xfrm>
            <a:off x="1065212" y="1219200"/>
            <a:ext cx="9144000" cy="4953000"/>
          </a:xfrm>
        </p:spPr>
        <p:txBody>
          <a:bodyPr>
            <a:normAutofit/>
          </a:bodyPr>
          <a:lstStyle/>
          <a:p>
            <a:pPr marL="365760" indent="-256032">
              <a:buClr>
                <a:schemeClr val="accent3"/>
              </a:buClr>
              <a:buFont typeface="Georgia"/>
              <a:buChar char="•"/>
              <a:defRPr/>
            </a:pPr>
            <a:r>
              <a:rPr lang="en-US" b="1" dirty="0">
                <a:solidFill>
                  <a:schemeClr val="accent2"/>
                </a:solidFill>
                <a:latin typeface="+mj-lt"/>
              </a:rPr>
              <a:t>Risk for cancer is 4-5 times normal</a:t>
            </a:r>
          </a:p>
          <a:p>
            <a:pPr marL="365760" indent="-256032">
              <a:buClr>
                <a:schemeClr val="accent3"/>
              </a:buClr>
              <a:buFont typeface="Georgia"/>
              <a:buChar char="•"/>
              <a:defRPr/>
            </a:pPr>
            <a:r>
              <a:rPr lang="en-US" b="1" dirty="0">
                <a:latin typeface="+mj-lt"/>
              </a:rPr>
              <a:t>Atypical hyperplasia is a cellular proliferation resembling </a:t>
            </a:r>
            <a:r>
              <a:rPr lang="en-US" b="1" dirty="0" err="1">
                <a:latin typeface="+mj-lt"/>
              </a:rPr>
              <a:t>ductal</a:t>
            </a:r>
            <a:r>
              <a:rPr lang="en-US" b="1" dirty="0">
                <a:latin typeface="+mj-lt"/>
              </a:rPr>
              <a:t> carcinoma in situ (DCIS) or lobular carcinoma in situ (LCIS) but lacking sufficient qualitative or quantitative features for a diagnosis of carcinoma in situ.</a:t>
            </a:r>
          </a:p>
          <a:p>
            <a:pPr marL="365760" indent="-256032">
              <a:buClr>
                <a:schemeClr val="accent3"/>
              </a:buClr>
              <a:buFont typeface="Georgia"/>
              <a:buChar char="•"/>
              <a:defRPr/>
            </a:pPr>
            <a:r>
              <a:rPr lang="en-US" b="1" dirty="0">
                <a:latin typeface="+mj-lt"/>
              </a:rPr>
              <a:t>Include two entities </a:t>
            </a:r>
          </a:p>
          <a:p>
            <a:pPr marL="1161288" lvl="2" indent="-457200">
              <a:buFont typeface="+mj-lt"/>
              <a:buAutoNum type="arabicPeriod"/>
              <a:defRPr/>
            </a:pPr>
            <a:r>
              <a:rPr lang="en-US" sz="2400" b="1" dirty="0">
                <a:latin typeface="+mj-lt"/>
              </a:rPr>
              <a:t>Atypical </a:t>
            </a:r>
            <a:r>
              <a:rPr lang="en-US" sz="2400" b="1" dirty="0" err="1">
                <a:latin typeface="+mj-lt"/>
              </a:rPr>
              <a:t>ductal</a:t>
            </a:r>
            <a:r>
              <a:rPr lang="en-US" sz="2400" b="1" dirty="0">
                <a:latin typeface="+mj-lt"/>
              </a:rPr>
              <a:t> hyperplasia</a:t>
            </a:r>
          </a:p>
          <a:p>
            <a:pPr marL="1161288" lvl="2" indent="-457200">
              <a:buFont typeface="+mj-lt"/>
              <a:buAutoNum type="arabicPeriod"/>
              <a:defRPr/>
            </a:pPr>
            <a:r>
              <a:rPr lang="en-US" sz="2400" b="1" dirty="0">
                <a:latin typeface="+mj-lt"/>
              </a:rPr>
              <a:t>Atypical lobular hyperplasia</a:t>
            </a:r>
          </a:p>
          <a:p>
            <a:pPr marL="365760" indent="-256032">
              <a:buClr>
                <a:schemeClr val="accent3"/>
              </a:buClr>
              <a:buNone/>
              <a:defRPr/>
            </a:pPr>
            <a:r>
              <a:rPr lang="en-US" b="1" dirty="0">
                <a:latin typeface="+mj-lt"/>
              </a:rPr>
              <a:t>    Atypical hyperplasia has some of the architectural and </a:t>
            </a:r>
            <a:r>
              <a:rPr lang="en-US" b="1" dirty="0" err="1">
                <a:latin typeface="+mj-lt"/>
              </a:rPr>
              <a:t>cytologic</a:t>
            </a:r>
            <a:r>
              <a:rPr lang="en-US" b="1" dirty="0">
                <a:latin typeface="+mj-lt"/>
              </a:rPr>
              <a:t> features of carcinoma in situ but lack the complete criteria for that diagnosis and is categorized as </a:t>
            </a:r>
            <a:r>
              <a:rPr lang="en-US" b="1" dirty="0" err="1">
                <a:latin typeface="+mj-lt"/>
              </a:rPr>
              <a:t>ductal</a:t>
            </a:r>
            <a:r>
              <a:rPr lang="en-US" b="1" dirty="0">
                <a:latin typeface="+mj-lt"/>
              </a:rPr>
              <a:t> or lobular in type</a:t>
            </a:r>
          </a:p>
          <a:p>
            <a:pPr marL="365760" indent="-256032">
              <a:buClr>
                <a:schemeClr val="accent3"/>
              </a:buClr>
              <a:buNone/>
              <a:defRPr/>
            </a:pPr>
            <a:endParaRPr lang="en-US" dirty="0"/>
          </a:p>
          <a:p>
            <a:pPr marL="365760" indent="-256032">
              <a:buClr>
                <a:schemeClr val="accent3"/>
              </a:buClr>
              <a:buFont typeface="Georgia"/>
              <a:buChar char="•"/>
              <a:defRPr/>
            </a:pPr>
            <a:endParaRPr lang="en-US" dirty="0"/>
          </a:p>
        </p:txBody>
      </p:sp>
    </p:spTree>
    <p:extLst>
      <p:ext uri="{BB962C8B-B14F-4D97-AF65-F5344CB8AC3E}">
        <p14:creationId xmlns:p14="http://schemas.microsoft.com/office/powerpoint/2010/main" val="165108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Pathology of benign breast diseases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3673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6134192"/>
              </p:ext>
            </p:extLst>
          </p:nvPr>
        </p:nvGraphicFramePr>
        <p:xfrm>
          <a:off x="989012" y="533400"/>
          <a:ext cx="9144000" cy="5832474"/>
        </p:xfrm>
        <a:graphic>
          <a:graphicData uri="http://schemas.openxmlformats.org/drawingml/2006/table">
            <a:tbl>
              <a:tblPr firstRow="1" bandRow="1">
                <a:tableStyleId>{5C22544A-7EE6-4342-B048-85BDC9FD1C3A}</a:tableStyleId>
              </a:tblPr>
              <a:tblGrid>
                <a:gridCol w="3525597">
                  <a:extLst>
                    <a:ext uri="{9D8B030D-6E8A-4147-A177-3AD203B41FA5}">
                      <a16:colId xmlns:a16="http://schemas.microsoft.com/office/drawing/2014/main" val="20000"/>
                    </a:ext>
                  </a:extLst>
                </a:gridCol>
                <a:gridCol w="3011448">
                  <a:extLst>
                    <a:ext uri="{9D8B030D-6E8A-4147-A177-3AD203B41FA5}">
                      <a16:colId xmlns:a16="http://schemas.microsoft.com/office/drawing/2014/main" val="20001"/>
                    </a:ext>
                  </a:extLst>
                </a:gridCol>
                <a:gridCol w="2606955">
                  <a:extLst>
                    <a:ext uri="{9D8B030D-6E8A-4147-A177-3AD203B41FA5}">
                      <a16:colId xmlns:a16="http://schemas.microsoft.com/office/drawing/2014/main" val="20002"/>
                    </a:ext>
                  </a:extLst>
                </a:gridCol>
              </a:tblGrid>
              <a:tr h="874326">
                <a:tc>
                  <a:txBody>
                    <a:bodyPr/>
                    <a:lstStyle/>
                    <a:p>
                      <a:r>
                        <a:rPr lang="en-US" sz="1600" dirty="0">
                          <a:latin typeface="Times New Roman" pitchFamily="18" charset="0"/>
                          <a:cs typeface="Times New Roman" pitchFamily="18" charset="0"/>
                        </a:rPr>
                        <a:t>Pathologic lesion</a:t>
                      </a:r>
                    </a:p>
                  </a:txBody>
                  <a:tcPr marT="45719" marB="45719"/>
                </a:tc>
                <a:tc>
                  <a:txBody>
                    <a:bodyPr/>
                    <a:lstStyle/>
                    <a:p>
                      <a:r>
                        <a:rPr lang="en-US" sz="1600" dirty="0">
                          <a:latin typeface="Times New Roman" pitchFamily="18" charset="0"/>
                          <a:cs typeface="Times New Roman" pitchFamily="18" charset="0"/>
                        </a:rPr>
                        <a:t>Relative risk of development of invasive carcinoma</a:t>
                      </a:r>
                    </a:p>
                  </a:txBody>
                  <a:tcPr marT="45719" marB="45719"/>
                </a:tc>
                <a:tc>
                  <a:txBody>
                    <a:bodyPr/>
                    <a:lstStyle/>
                    <a:p>
                      <a:r>
                        <a:rPr lang="en-US" sz="1600" dirty="0">
                          <a:latin typeface="Times New Roman" pitchFamily="18" charset="0"/>
                          <a:cs typeface="Times New Roman" pitchFamily="18" charset="0"/>
                        </a:rPr>
                        <a:t>comments</a:t>
                      </a:r>
                    </a:p>
                  </a:txBody>
                  <a:tcPr marT="45719" marB="45719"/>
                </a:tc>
                <a:extLst>
                  <a:ext uri="{0D108BD9-81ED-4DB2-BD59-A6C34878D82A}">
                    <a16:rowId xmlns:a16="http://schemas.microsoft.com/office/drawing/2014/main" val="10000"/>
                  </a:ext>
                </a:extLst>
              </a:tr>
              <a:tr h="874326">
                <a:tc>
                  <a:txBody>
                    <a:bodyPr/>
                    <a:lstStyle/>
                    <a:p>
                      <a:r>
                        <a:rPr kumimoji="0" lang="en-US" sz="1600" b="1" kern="1200" dirty="0">
                          <a:solidFill>
                            <a:schemeClr val="dk1"/>
                          </a:solidFill>
                          <a:latin typeface="Times New Roman" pitchFamily="18" charset="0"/>
                          <a:ea typeface="+mn-ea"/>
                          <a:cs typeface="Times New Roman" pitchFamily="18" charset="0"/>
                        </a:rPr>
                        <a:t>NONPROLIFERATIVE BREAST CHANGES (Fibrocystic changes)</a:t>
                      </a:r>
                      <a:endParaRPr lang="en-US" sz="1600" dirty="0">
                        <a:latin typeface="Times New Roman" pitchFamily="18" charset="0"/>
                        <a:cs typeface="Times New Roman" pitchFamily="18" charset="0"/>
                      </a:endParaRPr>
                    </a:p>
                  </a:txBody>
                  <a:tcPr marT="45719" marB="45719"/>
                </a:tc>
                <a:tc>
                  <a:txBody>
                    <a:bodyPr/>
                    <a:lstStyle/>
                    <a:p>
                      <a:r>
                        <a:rPr lang="en-US" sz="1600" dirty="0">
                          <a:latin typeface="Times New Roman" pitchFamily="18" charset="0"/>
                          <a:cs typeface="Times New Roman" pitchFamily="18" charset="0"/>
                        </a:rPr>
                        <a:t> do not have an increased</a:t>
                      </a:r>
                      <a:r>
                        <a:rPr lang="en-US" sz="1600" baseline="0" dirty="0">
                          <a:latin typeface="Times New Roman" pitchFamily="18" charset="0"/>
                          <a:cs typeface="Times New Roman" pitchFamily="18" charset="0"/>
                        </a:rPr>
                        <a:t> risk.</a:t>
                      </a:r>
                      <a:endParaRPr lang="en-US" sz="1600" dirty="0">
                        <a:latin typeface="Times New Roman" pitchFamily="18" charset="0"/>
                        <a:cs typeface="Times New Roman" pitchFamily="18" charset="0"/>
                      </a:endParaRPr>
                    </a:p>
                  </a:txBody>
                  <a:tcPr marT="45719" marB="45719"/>
                </a:tc>
                <a:tc>
                  <a:txBody>
                    <a:bodyPr/>
                    <a:lstStyle/>
                    <a:p>
                      <a:r>
                        <a:rPr lang="en-US" sz="1600" baseline="0" dirty="0">
                          <a:latin typeface="Times New Roman" pitchFamily="18" charset="0"/>
                          <a:cs typeface="Times New Roman" pitchFamily="18" charset="0"/>
                        </a:rPr>
                        <a:t> Fibrocystic disease</a:t>
                      </a:r>
                      <a:endParaRPr lang="en-US" sz="1600" dirty="0">
                        <a:latin typeface="Times New Roman" pitchFamily="18" charset="0"/>
                        <a:cs typeface="Times New Roman" pitchFamily="18" charset="0"/>
                      </a:endParaRPr>
                    </a:p>
                  </a:txBody>
                  <a:tcPr marT="45719" marB="45719"/>
                </a:tc>
                <a:extLst>
                  <a:ext uri="{0D108BD9-81ED-4DB2-BD59-A6C34878D82A}">
                    <a16:rowId xmlns:a16="http://schemas.microsoft.com/office/drawing/2014/main" val="10001"/>
                  </a:ext>
                </a:extLst>
              </a:tr>
              <a:tr h="2335170">
                <a:tc>
                  <a:txBody>
                    <a:bodyPr/>
                    <a:lstStyle/>
                    <a:p>
                      <a:r>
                        <a:rPr kumimoji="0" lang="en-US" sz="1600" b="1" kern="1200" dirty="0">
                          <a:solidFill>
                            <a:schemeClr val="dk1"/>
                          </a:solidFill>
                          <a:latin typeface="Times New Roman" pitchFamily="18" charset="0"/>
                          <a:ea typeface="+mn-ea"/>
                          <a:cs typeface="Times New Roman" pitchFamily="18" charset="0"/>
                        </a:rPr>
                        <a:t>PROLIFERATIVE DISEASE WITHOUT ATYPIA</a:t>
                      </a:r>
                      <a:endParaRPr lang="en-US" sz="1600" dirty="0">
                        <a:latin typeface="Times New Roman" pitchFamily="18" charset="0"/>
                        <a:cs typeface="Times New Roman" pitchFamily="18" charset="0"/>
                      </a:endParaRPr>
                    </a:p>
                  </a:txBody>
                  <a:tcPr marT="45719" marB="45719"/>
                </a:tc>
                <a:tc>
                  <a:txBody>
                    <a:bodyPr/>
                    <a:lstStyle/>
                    <a:p>
                      <a:r>
                        <a:rPr lang="en-US" sz="1600" dirty="0">
                          <a:latin typeface="Times New Roman" pitchFamily="18" charset="0"/>
                          <a:cs typeface="Times New Roman" pitchFamily="18" charset="0"/>
                        </a:rPr>
                        <a:t>1.5 to 2 times normal</a:t>
                      </a:r>
                    </a:p>
                  </a:txBody>
                  <a:tcPr marT="45719" marB="45719"/>
                </a:tc>
                <a:tc>
                  <a:txBody>
                    <a:bodyPr/>
                    <a:lstStyle/>
                    <a:p>
                      <a:pPr marL="468630" lvl="0" indent="-514350">
                        <a:buFont typeface="+mj-lt"/>
                        <a:buAutoNum type="alphaLcParenR"/>
                        <a:defRPr/>
                      </a:pPr>
                      <a:r>
                        <a:rPr lang="en-US" sz="1600" dirty="0">
                          <a:solidFill>
                            <a:schemeClr val="tx1"/>
                          </a:solidFill>
                          <a:latin typeface="Times New Roman" pitchFamily="18" charset="0"/>
                          <a:cs typeface="Times New Roman" pitchFamily="18" charset="0"/>
                        </a:rPr>
                        <a:t>Epithelial hyperplasia</a:t>
                      </a:r>
                    </a:p>
                    <a:p>
                      <a:pPr marL="468630" lvl="0" indent="-514350">
                        <a:buFont typeface="+mj-lt"/>
                        <a:buAutoNum type="alphaLcParenR"/>
                        <a:defRPr/>
                      </a:pPr>
                      <a:r>
                        <a:rPr lang="en-US" sz="1600" dirty="0" err="1">
                          <a:solidFill>
                            <a:schemeClr val="tx1"/>
                          </a:solidFill>
                          <a:latin typeface="Times New Roman" pitchFamily="18" charset="0"/>
                          <a:cs typeface="Times New Roman" pitchFamily="18" charset="0"/>
                        </a:rPr>
                        <a:t>Sclerosing</a:t>
                      </a:r>
                      <a:r>
                        <a:rPr lang="en-US" sz="1600" dirty="0">
                          <a:solidFill>
                            <a:schemeClr val="tx1"/>
                          </a:solidFill>
                          <a:latin typeface="Times New Roman" pitchFamily="18" charset="0"/>
                          <a:cs typeface="Times New Roman" pitchFamily="18" charset="0"/>
                        </a:rPr>
                        <a:t> </a:t>
                      </a:r>
                      <a:r>
                        <a:rPr lang="en-US" sz="1600" dirty="0" err="1">
                          <a:solidFill>
                            <a:schemeClr val="tx1"/>
                          </a:solidFill>
                          <a:latin typeface="Times New Roman" pitchFamily="18" charset="0"/>
                          <a:cs typeface="Times New Roman" pitchFamily="18" charset="0"/>
                        </a:rPr>
                        <a:t>adenosis</a:t>
                      </a:r>
                      <a:endParaRPr lang="en-US" sz="1600" dirty="0">
                        <a:solidFill>
                          <a:schemeClr val="tx1"/>
                        </a:solidFill>
                        <a:latin typeface="Times New Roman" pitchFamily="18" charset="0"/>
                        <a:cs typeface="Times New Roman" pitchFamily="18" charset="0"/>
                      </a:endParaRPr>
                    </a:p>
                    <a:p>
                      <a:pPr marL="468630" lvl="0" indent="-514350">
                        <a:buFont typeface="+mj-lt"/>
                        <a:buAutoNum type="alphaLcParenR"/>
                        <a:defRPr/>
                      </a:pPr>
                      <a:r>
                        <a:rPr lang="en-US" sz="1600" dirty="0">
                          <a:solidFill>
                            <a:schemeClr val="tx1"/>
                          </a:solidFill>
                          <a:latin typeface="Times New Roman" pitchFamily="18" charset="0"/>
                          <a:cs typeface="Times New Roman" pitchFamily="18" charset="0"/>
                        </a:rPr>
                        <a:t>Complex </a:t>
                      </a:r>
                      <a:r>
                        <a:rPr lang="en-US" sz="1600" dirty="0" err="1">
                          <a:solidFill>
                            <a:schemeClr val="tx1"/>
                          </a:solidFill>
                          <a:latin typeface="Times New Roman" pitchFamily="18" charset="0"/>
                          <a:cs typeface="Times New Roman" pitchFamily="18" charset="0"/>
                        </a:rPr>
                        <a:t>sclerosing</a:t>
                      </a:r>
                      <a:r>
                        <a:rPr lang="en-US" sz="1600" dirty="0">
                          <a:solidFill>
                            <a:schemeClr val="tx1"/>
                          </a:solidFill>
                          <a:latin typeface="Times New Roman" pitchFamily="18" charset="0"/>
                          <a:cs typeface="Times New Roman" pitchFamily="18" charset="0"/>
                        </a:rPr>
                        <a:t> lesions/radial scar</a:t>
                      </a:r>
                    </a:p>
                    <a:p>
                      <a:pPr marL="468630" lvl="0" indent="-514350">
                        <a:buFont typeface="+mj-lt"/>
                        <a:buAutoNum type="alphaLcParenR"/>
                        <a:defRPr/>
                      </a:pPr>
                      <a:r>
                        <a:rPr lang="en-US" sz="1600" dirty="0" err="1">
                          <a:solidFill>
                            <a:schemeClr val="tx1"/>
                          </a:solidFill>
                          <a:latin typeface="Times New Roman" pitchFamily="18" charset="0"/>
                          <a:cs typeface="Times New Roman" pitchFamily="18" charset="0"/>
                        </a:rPr>
                        <a:t>Papillomas</a:t>
                      </a:r>
                      <a:endParaRPr lang="en-US" sz="1600" dirty="0">
                        <a:solidFill>
                          <a:schemeClr val="tx1"/>
                        </a:solidFill>
                        <a:latin typeface="Times New Roman" pitchFamily="18" charset="0"/>
                        <a:cs typeface="Times New Roman" pitchFamily="18" charset="0"/>
                      </a:endParaRPr>
                    </a:p>
                    <a:p>
                      <a:pPr marL="468630" lvl="0" indent="-514350">
                        <a:buFont typeface="+mj-lt"/>
                        <a:buAutoNum type="alphaLcParenR"/>
                        <a:defRPr/>
                      </a:pPr>
                      <a:r>
                        <a:rPr lang="en-US" sz="1600" dirty="0">
                          <a:solidFill>
                            <a:schemeClr val="tx1"/>
                          </a:solidFill>
                          <a:latin typeface="Times New Roman" pitchFamily="18" charset="0"/>
                          <a:cs typeface="Times New Roman" pitchFamily="18" charset="0"/>
                        </a:rPr>
                        <a:t>Proliferative  fibrocystic disease.</a:t>
                      </a:r>
                      <a:endParaRPr lang="en-US" sz="1600" dirty="0">
                        <a:latin typeface="Times New Roman" pitchFamily="18" charset="0"/>
                        <a:cs typeface="Times New Roman" pitchFamily="18" charset="0"/>
                      </a:endParaRPr>
                    </a:p>
                  </a:txBody>
                  <a:tcPr marT="45719" marB="45719"/>
                </a:tc>
                <a:extLst>
                  <a:ext uri="{0D108BD9-81ED-4DB2-BD59-A6C34878D82A}">
                    <a16:rowId xmlns:a16="http://schemas.microsoft.com/office/drawing/2014/main" val="10002"/>
                  </a:ext>
                </a:extLst>
              </a:tr>
              <a:tr h="874326">
                <a:tc>
                  <a:txBody>
                    <a:bodyPr/>
                    <a:lstStyle/>
                    <a:p>
                      <a:r>
                        <a:rPr kumimoji="0" lang="en-US" sz="1600" b="1" kern="1200" dirty="0">
                          <a:solidFill>
                            <a:schemeClr val="dk1"/>
                          </a:solidFill>
                          <a:latin typeface="Times New Roman" pitchFamily="18" charset="0"/>
                          <a:ea typeface="+mn-ea"/>
                          <a:cs typeface="Times New Roman" pitchFamily="18" charset="0"/>
                        </a:rPr>
                        <a:t>PROLIFERATIVE DISEASE WITH ATYPIA</a:t>
                      </a:r>
                      <a:endParaRPr lang="en-US" sz="1600" dirty="0">
                        <a:latin typeface="Times New Roman" pitchFamily="18" charset="0"/>
                        <a:cs typeface="Times New Roman" pitchFamily="18" charset="0"/>
                      </a:endParaRPr>
                    </a:p>
                  </a:txBody>
                  <a:tcPr marT="45719" marB="45719"/>
                </a:tc>
                <a:tc>
                  <a:txBody>
                    <a:bodyPr/>
                    <a:lstStyle/>
                    <a:p>
                      <a:r>
                        <a:rPr lang="en-US" sz="1600" dirty="0">
                          <a:latin typeface="Times New Roman" pitchFamily="18" charset="0"/>
                          <a:cs typeface="Times New Roman" pitchFamily="18" charset="0"/>
                        </a:rPr>
                        <a:t>4.0 to 5.0 times normal</a:t>
                      </a:r>
                    </a:p>
                  </a:txBody>
                  <a:tcPr marT="45719" marB="45719"/>
                </a:tc>
                <a:tc>
                  <a:txBody>
                    <a:bodyPr/>
                    <a:lstStyle/>
                    <a:p>
                      <a:pPr marL="342900" indent="-342900">
                        <a:buFont typeface="+mj-lt"/>
                        <a:buAutoNum type="alphaLcParenR"/>
                      </a:pPr>
                      <a:r>
                        <a:rPr lang="en-US" sz="1600" dirty="0">
                          <a:latin typeface="Times New Roman" pitchFamily="18" charset="0"/>
                          <a:cs typeface="Times New Roman" pitchFamily="18" charset="0"/>
                        </a:rPr>
                        <a:t>ADH</a:t>
                      </a:r>
                    </a:p>
                    <a:p>
                      <a:pPr marL="342900" indent="-342900">
                        <a:buFont typeface="+mj-lt"/>
                        <a:buAutoNum type="alphaLcParenR"/>
                      </a:pPr>
                      <a:r>
                        <a:rPr lang="en-US" sz="1600" dirty="0">
                          <a:latin typeface="Times New Roman" pitchFamily="18" charset="0"/>
                          <a:cs typeface="Times New Roman" pitchFamily="18" charset="0"/>
                        </a:rPr>
                        <a:t>ALD</a:t>
                      </a:r>
                    </a:p>
                  </a:txBody>
                  <a:tcPr marT="45719" marB="45719"/>
                </a:tc>
                <a:extLst>
                  <a:ext uri="{0D108BD9-81ED-4DB2-BD59-A6C34878D82A}">
                    <a16:rowId xmlns:a16="http://schemas.microsoft.com/office/drawing/2014/main" val="10003"/>
                  </a:ext>
                </a:extLst>
              </a:tr>
              <a:tr h="874326">
                <a:tc>
                  <a:txBody>
                    <a:bodyPr/>
                    <a:lstStyle/>
                    <a:p>
                      <a:r>
                        <a:rPr kumimoji="0" lang="en-US" sz="1600" b="1" kern="1200" dirty="0">
                          <a:solidFill>
                            <a:schemeClr val="dk1"/>
                          </a:solidFill>
                          <a:latin typeface="Times New Roman" pitchFamily="18" charset="0"/>
                          <a:ea typeface="+mn-ea"/>
                          <a:cs typeface="Times New Roman" pitchFamily="18" charset="0"/>
                        </a:rPr>
                        <a:t>CARCINOMA IN SITU</a:t>
                      </a:r>
                      <a:endParaRPr lang="en-US" sz="1600" dirty="0">
                        <a:latin typeface="Times New Roman" pitchFamily="18" charset="0"/>
                        <a:cs typeface="Times New Roman" pitchFamily="18" charset="0"/>
                      </a:endParaRPr>
                    </a:p>
                  </a:txBody>
                  <a:tcPr marT="45719" marB="4571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Times New Roman" pitchFamily="18" charset="0"/>
                          <a:cs typeface="Times New Roman" pitchFamily="18" charset="0"/>
                        </a:rPr>
                        <a:t>8.0 to 10.0 times normal</a:t>
                      </a:r>
                    </a:p>
                    <a:p>
                      <a:endParaRPr lang="en-US" sz="1600" dirty="0">
                        <a:latin typeface="Times New Roman" pitchFamily="18" charset="0"/>
                        <a:cs typeface="Times New Roman" pitchFamily="18" charset="0"/>
                      </a:endParaRPr>
                    </a:p>
                  </a:txBody>
                  <a:tcPr marT="45719" marB="45719"/>
                </a:tc>
                <a:tc>
                  <a:txBody>
                    <a:bodyPr/>
                    <a:lstStyle/>
                    <a:p>
                      <a:pPr marL="342900" indent="-342900">
                        <a:buFont typeface="+mj-lt"/>
                        <a:buAutoNum type="alphaLcParenR"/>
                      </a:pPr>
                      <a:r>
                        <a:rPr lang="en-US" sz="1600" dirty="0">
                          <a:latin typeface="Times New Roman" pitchFamily="18" charset="0"/>
                          <a:cs typeface="Times New Roman" pitchFamily="18" charset="0"/>
                        </a:rPr>
                        <a:t>DCIS</a:t>
                      </a:r>
                    </a:p>
                    <a:p>
                      <a:pPr marL="342900" indent="-342900">
                        <a:buFont typeface="+mj-lt"/>
                        <a:buAutoNum type="alphaLcParenR"/>
                      </a:pPr>
                      <a:r>
                        <a:rPr lang="en-US" sz="1600" dirty="0">
                          <a:latin typeface="Times New Roman" pitchFamily="18" charset="0"/>
                          <a:cs typeface="Times New Roman" pitchFamily="18" charset="0"/>
                        </a:rPr>
                        <a:t>LCIS</a:t>
                      </a:r>
                    </a:p>
                  </a:txBody>
                  <a:tcPr marT="45719" marB="45719"/>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39149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Stromal Tumors</a:t>
            </a:r>
            <a:endParaRPr lang="en-US" dirty="0"/>
          </a:p>
        </p:txBody>
      </p:sp>
      <p:sp>
        <p:nvSpPr>
          <p:cNvPr id="3" name="Content Placeholder 2"/>
          <p:cNvSpPr>
            <a:spLocks noGrp="1"/>
          </p:cNvSpPr>
          <p:nvPr>
            <p:ph idx="1"/>
          </p:nvPr>
        </p:nvSpPr>
        <p:spPr/>
        <p:txBody>
          <a:bodyPr>
            <a:normAutofit lnSpcReduction="10000"/>
          </a:bodyPr>
          <a:lstStyle/>
          <a:p>
            <a:r>
              <a:rPr lang="en-US" dirty="0"/>
              <a:t>Tumors derived from </a:t>
            </a:r>
            <a:r>
              <a:rPr lang="en-US" dirty="0" err="1"/>
              <a:t>intralobular</a:t>
            </a:r>
            <a:r>
              <a:rPr lang="en-US" dirty="0"/>
              <a:t> stroma are comprised of both </a:t>
            </a:r>
            <a:r>
              <a:rPr lang="en-US" b="1" dirty="0">
                <a:solidFill>
                  <a:schemeClr val="accent2"/>
                </a:solidFill>
              </a:rPr>
              <a:t> stromal cells</a:t>
            </a:r>
            <a:r>
              <a:rPr lang="en-US" dirty="0"/>
              <a:t> and </a:t>
            </a:r>
            <a:r>
              <a:rPr lang="en-US" b="1" dirty="0">
                <a:solidFill>
                  <a:schemeClr val="accent2"/>
                </a:solidFill>
              </a:rPr>
              <a:t>epithelial cells</a:t>
            </a:r>
            <a:r>
              <a:rPr lang="en-US" dirty="0"/>
              <a:t> (i.e., they are </a:t>
            </a:r>
            <a:r>
              <a:rPr lang="en-US" b="1" dirty="0">
                <a:solidFill>
                  <a:schemeClr val="accent2"/>
                </a:solidFill>
              </a:rPr>
              <a:t>“biphasic</a:t>
            </a:r>
            <a:r>
              <a:rPr lang="en-US" dirty="0"/>
              <a:t>”), as the  neoplastic  proliferation  of  specialized  lobular  fibroblasts  also  stimulates reactive proliferation of lobular epithelial cells. </a:t>
            </a:r>
            <a:endParaRPr lang="en-US" dirty="0" smtClean="0"/>
          </a:p>
          <a:p>
            <a:r>
              <a:rPr lang="en-US" b="1" dirty="0" smtClean="0"/>
              <a:t>Two types</a:t>
            </a:r>
            <a:r>
              <a:rPr lang="en-US" dirty="0" smtClean="0">
                <a:solidFill>
                  <a:schemeClr val="accent2"/>
                </a:solidFill>
              </a:rPr>
              <a:t>: </a:t>
            </a:r>
            <a:r>
              <a:rPr lang="en-US" dirty="0" err="1" smtClean="0">
                <a:solidFill>
                  <a:schemeClr val="accent2"/>
                </a:solidFill>
              </a:rPr>
              <a:t>fibroadenoma</a:t>
            </a:r>
            <a:r>
              <a:rPr lang="en-US" dirty="0">
                <a:solidFill>
                  <a:schemeClr val="accent2"/>
                </a:solidFill>
              </a:rPr>
              <a:t> </a:t>
            </a:r>
            <a:r>
              <a:rPr lang="en-US" dirty="0" smtClean="0">
                <a:solidFill>
                  <a:schemeClr val="accent2"/>
                </a:solidFill>
              </a:rPr>
              <a:t>and </a:t>
            </a:r>
            <a:r>
              <a:rPr lang="en-US" dirty="0">
                <a:solidFill>
                  <a:schemeClr val="accent2"/>
                </a:solidFill>
              </a:rPr>
              <a:t> </a:t>
            </a:r>
            <a:r>
              <a:rPr lang="en-US" dirty="0" err="1">
                <a:solidFill>
                  <a:schemeClr val="accent2"/>
                </a:solidFill>
              </a:rPr>
              <a:t>phyllodes</a:t>
            </a:r>
            <a:r>
              <a:rPr lang="en-US" dirty="0">
                <a:solidFill>
                  <a:schemeClr val="accent2"/>
                </a:solidFill>
              </a:rPr>
              <a:t> tumors</a:t>
            </a:r>
            <a:r>
              <a:rPr lang="en-US" dirty="0"/>
              <a:t> </a:t>
            </a:r>
            <a:endParaRPr lang="en-US" dirty="0" smtClean="0"/>
          </a:p>
          <a:p>
            <a:r>
              <a:rPr lang="en-US" dirty="0" smtClean="0"/>
              <a:t>Lesions</a:t>
            </a:r>
            <a:r>
              <a:rPr lang="en-US" dirty="0"/>
              <a:t> of interlobular stroma are monophasic (only comprised  of  mesenchymal  cells)  and  include  benign  soft  tissue  tumors  found  elsewhere  in  the  body,  such  as  </a:t>
            </a:r>
            <a:r>
              <a:rPr lang="en-US" dirty="0" smtClean="0"/>
              <a:t>hemangiomas and</a:t>
            </a:r>
            <a:r>
              <a:rPr lang="en-US" dirty="0"/>
              <a:t> </a:t>
            </a:r>
            <a:r>
              <a:rPr lang="en-US" dirty="0" smtClean="0"/>
              <a:t>lipomas.</a:t>
            </a:r>
            <a:r>
              <a:rPr lang="en-US" dirty="0"/>
              <a:t> </a:t>
            </a:r>
            <a:endParaRPr lang="en-US" dirty="0" smtClean="0"/>
          </a:p>
          <a:p>
            <a:r>
              <a:rPr lang="en-US" dirty="0" smtClean="0"/>
              <a:t>The</a:t>
            </a:r>
            <a:r>
              <a:rPr lang="en-US" dirty="0"/>
              <a:t> only malignancy  derived from interlobular stromal cells of note is </a:t>
            </a:r>
            <a:r>
              <a:rPr lang="en-US" dirty="0" err="1"/>
              <a:t>angiosarcoma</a:t>
            </a:r>
            <a:r>
              <a:rPr lang="en-US" dirty="0"/>
              <a:t>  </a:t>
            </a:r>
            <a:r>
              <a:rPr lang="en-US" dirty="0" smtClean="0"/>
              <a:t>,</a:t>
            </a:r>
            <a:r>
              <a:rPr lang="en-US" dirty="0"/>
              <a:t> which may arise in the breast after local radiotherapy. The morphologies of these lesions are described elsewhere</a:t>
            </a:r>
          </a:p>
        </p:txBody>
      </p:sp>
    </p:spTree>
    <p:extLst>
      <p:ext uri="{BB962C8B-B14F-4D97-AF65-F5344CB8AC3E}">
        <p14:creationId xmlns:p14="http://schemas.microsoft.com/office/powerpoint/2010/main" val="1897653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4"/>
          <p:cNvSpPr>
            <a:spLocks noGrp="1" noChangeArrowheads="1"/>
          </p:cNvSpPr>
          <p:nvPr>
            <p:ph type="title" idx="4294967295"/>
          </p:nvPr>
        </p:nvSpPr>
        <p:spPr>
          <a:xfrm>
            <a:off x="379412" y="304800"/>
            <a:ext cx="9144000" cy="1143000"/>
          </a:xfrm>
        </p:spPr>
        <p:txBody>
          <a:bodyPr/>
          <a:lstStyle/>
          <a:p>
            <a:pPr eaLnBrk="1" hangingPunct="1"/>
            <a:r>
              <a:rPr lang="en-US" b="1" dirty="0" err="1">
                <a:latin typeface="+mn-lt"/>
              </a:rPr>
              <a:t>Fibroadenoma</a:t>
            </a:r>
            <a:r>
              <a:rPr lang="en-US" b="1" dirty="0">
                <a:latin typeface="+mn-lt"/>
              </a:rPr>
              <a:t> (FA)</a:t>
            </a:r>
          </a:p>
        </p:txBody>
      </p:sp>
      <p:sp>
        <p:nvSpPr>
          <p:cNvPr id="111619" name="Rectangle 5"/>
          <p:cNvSpPr>
            <a:spLocks noGrp="1" noChangeArrowheads="1"/>
          </p:cNvSpPr>
          <p:nvPr>
            <p:ph idx="4294967295"/>
          </p:nvPr>
        </p:nvSpPr>
        <p:spPr>
          <a:xfrm>
            <a:off x="1827212" y="1828800"/>
            <a:ext cx="7162800" cy="4724400"/>
          </a:xfrm>
        </p:spPr>
        <p:txBody>
          <a:bodyPr>
            <a:normAutofit/>
          </a:bodyPr>
          <a:lstStyle/>
          <a:p>
            <a:pPr marL="365760" indent="-256032">
              <a:buClr>
                <a:schemeClr val="accent3"/>
              </a:buClr>
              <a:buFont typeface="Georgia"/>
              <a:buChar char="•"/>
              <a:defRPr/>
            </a:pPr>
            <a:r>
              <a:rPr lang="en-US" sz="1900" dirty="0"/>
              <a:t>The most common benign tumor of the female breast</a:t>
            </a:r>
            <a:r>
              <a:rPr lang="en-US" sz="1900" dirty="0" smtClean="0"/>
              <a:t>.</a:t>
            </a:r>
            <a:endParaRPr lang="en-US" sz="1900" dirty="0"/>
          </a:p>
          <a:p>
            <a:pPr marL="365760" indent="-256032">
              <a:buClr>
                <a:schemeClr val="accent3"/>
              </a:buClr>
              <a:buFont typeface="Georgia"/>
              <a:buChar char="•"/>
              <a:defRPr/>
            </a:pPr>
            <a:r>
              <a:rPr lang="en-US" sz="1900" dirty="0"/>
              <a:t>Any age, most common before age 30</a:t>
            </a:r>
          </a:p>
          <a:p>
            <a:pPr marL="365760" indent="-256032">
              <a:buClr>
                <a:schemeClr val="accent3"/>
              </a:buClr>
              <a:buFont typeface="Georgia"/>
              <a:buChar char="•"/>
              <a:defRPr/>
            </a:pPr>
            <a:r>
              <a:rPr lang="en-US" sz="1900" dirty="0"/>
              <a:t>Classic presentation: firm, mobile </a:t>
            </a:r>
            <a:r>
              <a:rPr lang="en-US" sz="1900" dirty="0" smtClean="0"/>
              <a:t>lump. </a:t>
            </a:r>
            <a:endParaRPr lang="en-US" sz="1900" dirty="0"/>
          </a:p>
          <a:p>
            <a:pPr marL="365760" indent="-256032">
              <a:buClr>
                <a:schemeClr val="accent3"/>
              </a:buClr>
              <a:buFont typeface="Georgia"/>
              <a:buChar char="•"/>
              <a:defRPr/>
            </a:pPr>
            <a:r>
              <a:rPr lang="en-US" sz="1900" dirty="0"/>
              <a:t>It may increase in size during pregnancy. It may stop growing and regress after menopause. </a:t>
            </a:r>
          </a:p>
          <a:p>
            <a:pPr marL="365760" indent="-256032">
              <a:buClr>
                <a:schemeClr val="accent3"/>
              </a:buClr>
              <a:buFont typeface="Georgia"/>
              <a:buChar char="•"/>
              <a:defRPr/>
            </a:pPr>
            <a:r>
              <a:rPr lang="en-US" sz="1900" dirty="0"/>
              <a:t>The tumor is usually solitary but may be multiple and involve both breasts.</a:t>
            </a:r>
          </a:p>
          <a:p>
            <a:pPr marL="365760" indent="-256032">
              <a:buClr>
                <a:schemeClr val="accent3"/>
              </a:buClr>
              <a:buFont typeface="Georgia"/>
              <a:buChar char="•"/>
              <a:defRPr/>
            </a:pPr>
            <a:r>
              <a:rPr lang="en-US" sz="1900" dirty="0"/>
              <a:t>The tumor is completely benign. FA are almost never malignant.</a:t>
            </a:r>
          </a:p>
          <a:p>
            <a:pPr marL="365760" indent="-256032">
              <a:buClr>
                <a:schemeClr val="accent3"/>
              </a:buClr>
              <a:buFont typeface="Georgia"/>
              <a:buChar char="•"/>
              <a:defRPr/>
            </a:pPr>
            <a:endParaRPr lang="en-US" dirty="0"/>
          </a:p>
        </p:txBody>
      </p:sp>
    </p:spTree>
    <p:extLst>
      <p:ext uri="{BB962C8B-B14F-4D97-AF65-F5344CB8AC3E}">
        <p14:creationId xmlns:p14="http://schemas.microsoft.com/office/powerpoint/2010/main" val="110531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a:t>
            </a:r>
            <a:endParaRPr lang="en-US" dirty="0"/>
          </a:p>
        </p:txBody>
      </p:sp>
      <p:sp>
        <p:nvSpPr>
          <p:cNvPr id="3" name="Content Placeholder 2"/>
          <p:cNvSpPr>
            <a:spLocks noGrp="1"/>
          </p:cNvSpPr>
          <p:nvPr>
            <p:ph idx="1"/>
          </p:nvPr>
        </p:nvSpPr>
        <p:spPr>
          <a:xfrm>
            <a:off x="677159" y="2160590"/>
            <a:ext cx="6103054" cy="3880773"/>
          </a:xfrm>
        </p:spPr>
        <p:txBody>
          <a:bodyPr/>
          <a:lstStyle/>
          <a:p>
            <a:r>
              <a:rPr lang="en-US" smtClean="0"/>
              <a:t>Grossly: spherical nodules, sharply demarcated and circumscribed from the surrounding breast tissue and so is freely movable and can be shelled out. Size vary (1cm to 10 cm in diameter). Cut surface: pearl-white and whorled.</a:t>
            </a:r>
          </a:p>
          <a:p>
            <a:r>
              <a:rPr lang="en-US" smtClean="0"/>
              <a:t>Histology: tumor is composed of a mixture of ducts and fibrous connective tissue</a:t>
            </a:r>
          </a:p>
          <a:p>
            <a:r>
              <a:rPr lang="en-US" smtClean="0"/>
              <a:t>Treatment: lumpectomy (only the lump is removed)</a:t>
            </a:r>
          </a:p>
          <a:p>
            <a:endParaRPr lang="en-US" dirty="0"/>
          </a:p>
        </p:txBody>
      </p:sp>
      <p:pic>
        <p:nvPicPr>
          <p:cNvPr id="5" name="Picture 4"/>
          <p:cNvPicPr>
            <a:picLocks noChangeAspect="1"/>
          </p:cNvPicPr>
          <p:nvPr/>
        </p:nvPicPr>
        <p:blipFill>
          <a:blip r:embed="rId2"/>
          <a:stretch>
            <a:fillRect/>
          </a:stretch>
        </p:blipFill>
        <p:spPr>
          <a:xfrm>
            <a:off x="7999412" y="304800"/>
            <a:ext cx="2819400" cy="2209800"/>
          </a:xfrm>
          <a:prstGeom prst="rect">
            <a:avLst/>
          </a:prstGeom>
        </p:spPr>
      </p:pic>
      <p:pic>
        <p:nvPicPr>
          <p:cNvPr id="6" name="Picture 5"/>
          <p:cNvPicPr>
            <a:picLocks noChangeAspect="1"/>
          </p:cNvPicPr>
          <p:nvPr/>
        </p:nvPicPr>
        <p:blipFill>
          <a:blip r:embed="rId3"/>
          <a:stretch>
            <a:fillRect/>
          </a:stretch>
        </p:blipFill>
        <p:spPr>
          <a:xfrm>
            <a:off x="7417477" y="2514600"/>
            <a:ext cx="3983269" cy="4250054"/>
          </a:xfrm>
          <a:prstGeom prst="rect">
            <a:avLst/>
          </a:prstGeom>
        </p:spPr>
      </p:pic>
    </p:spTree>
    <p:extLst>
      <p:ext uri="{BB962C8B-B14F-4D97-AF65-F5344CB8AC3E}">
        <p14:creationId xmlns:p14="http://schemas.microsoft.com/office/powerpoint/2010/main" val="62544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2" y="1066800"/>
            <a:ext cx="8594429" cy="1320800"/>
          </a:xfrm>
        </p:spPr>
        <p:txBody>
          <a:bodyPr/>
          <a:lstStyle/>
          <a:p>
            <a:r>
              <a:rPr lang="en-US" dirty="0"/>
              <a:t>Phyllodes tumors </a:t>
            </a:r>
          </a:p>
        </p:txBody>
      </p:sp>
      <p:sp>
        <p:nvSpPr>
          <p:cNvPr id="3" name="Content Placeholder 2"/>
          <p:cNvSpPr>
            <a:spLocks noGrp="1"/>
          </p:cNvSpPr>
          <p:nvPr>
            <p:ph idx="1"/>
          </p:nvPr>
        </p:nvSpPr>
        <p:spPr/>
        <p:txBody>
          <a:bodyPr>
            <a:normAutofit fontScale="92500" lnSpcReduction="10000"/>
          </a:bodyPr>
          <a:lstStyle/>
          <a:p>
            <a:endParaRPr lang="en-US" dirty="0"/>
          </a:p>
          <a:p>
            <a:r>
              <a:rPr lang="en-US" dirty="0"/>
              <a:t>Phyllodes tumors can occur at any age, but most present in the 40s and </a:t>
            </a:r>
            <a:r>
              <a:rPr lang="en-US" dirty="0" smtClean="0"/>
              <a:t>50s</a:t>
            </a:r>
          </a:p>
          <a:p>
            <a:r>
              <a:rPr lang="en-US" dirty="0" smtClean="0"/>
              <a:t>These </a:t>
            </a:r>
            <a:r>
              <a:rPr lang="en-US" dirty="0"/>
              <a:t>tumors are much less common than </a:t>
            </a:r>
            <a:r>
              <a:rPr lang="en-US" dirty="0" err="1"/>
              <a:t>fibroadenomas</a:t>
            </a:r>
            <a:endParaRPr lang="en-US" dirty="0"/>
          </a:p>
          <a:p>
            <a:r>
              <a:rPr lang="en-US" dirty="0"/>
              <a:t> Most present as large palpable masses (usually 3 to 4 cm in diameter)</a:t>
            </a:r>
          </a:p>
          <a:p>
            <a:r>
              <a:rPr lang="en-US" dirty="0"/>
              <a:t>They are fibro-</a:t>
            </a:r>
            <a:r>
              <a:rPr lang="en-US" dirty="0" err="1"/>
              <a:t>epthelial</a:t>
            </a:r>
            <a:r>
              <a:rPr lang="en-US" dirty="0"/>
              <a:t> tumors, have a leaf like pattern(“</a:t>
            </a:r>
            <a:r>
              <a:rPr lang="en-US" dirty="0" err="1"/>
              <a:t>phyllodes</a:t>
            </a:r>
            <a:r>
              <a:rPr lang="en-US" dirty="0"/>
              <a:t>” (Greek for “</a:t>
            </a:r>
            <a:r>
              <a:rPr lang="en-US" dirty="0" err="1"/>
              <a:t>leaflike</a:t>
            </a:r>
            <a:r>
              <a:rPr lang="en-US" dirty="0"/>
              <a:t>”) and a cellular stroma. </a:t>
            </a:r>
          </a:p>
          <a:p>
            <a:r>
              <a:rPr lang="en-US" dirty="0"/>
              <a:t>Phyllodes tumors are classified as: </a:t>
            </a:r>
          </a:p>
          <a:p>
            <a:r>
              <a:rPr lang="en-US" dirty="0"/>
              <a:t>Benign </a:t>
            </a:r>
            <a:r>
              <a:rPr lang="en-US" dirty="0" err="1"/>
              <a:t>phyllodes</a:t>
            </a:r>
            <a:r>
              <a:rPr lang="en-US" dirty="0"/>
              <a:t> tumors: most (75%) </a:t>
            </a:r>
            <a:r>
              <a:rPr lang="en-US" dirty="0" err="1"/>
              <a:t>phyllodes</a:t>
            </a:r>
            <a:r>
              <a:rPr lang="en-US" dirty="0"/>
              <a:t> tumors are benign.</a:t>
            </a:r>
          </a:p>
          <a:p>
            <a:r>
              <a:rPr lang="en-US" dirty="0"/>
              <a:t>Low-grade </a:t>
            </a:r>
            <a:r>
              <a:rPr lang="en-US" dirty="0" err="1"/>
              <a:t>phyllodes</a:t>
            </a:r>
            <a:r>
              <a:rPr lang="en-US" dirty="0"/>
              <a:t> tumors: they tend to recur locally and a rarely metastasize.</a:t>
            </a:r>
          </a:p>
          <a:p>
            <a:r>
              <a:rPr lang="en-US" dirty="0"/>
              <a:t>High-grade </a:t>
            </a:r>
            <a:r>
              <a:rPr lang="en-US" dirty="0" err="1"/>
              <a:t>phyllodes</a:t>
            </a:r>
            <a:r>
              <a:rPr lang="en-US" dirty="0"/>
              <a:t> tumors: are uncommon and they behave aggressively with frequent local recurrences and  can have distant metastases to lung, bone, CNS. </a:t>
            </a:r>
          </a:p>
          <a:p>
            <a:endParaRPr lang="en-US" dirty="0"/>
          </a:p>
        </p:txBody>
      </p:sp>
    </p:spTree>
    <p:extLst>
      <p:ext uri="{BB962C8B-B14F-4D97-AF65-F5344CB8AC3E}">
        <p14:creationId xmlns:p14="http://schemas.microsoft.com/office/powerpoint/2010/main" val="1661902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97480" y="457199"/>
            <a:ext cx="10530932" cy="5728915"/>
          </a:xfrm>
          <a:prstGeom prst="rect">
            <a:avLst/>
          </a:prstGeom>
        </p:spPr>
      </p:pic>
    </p:spTree>
    <p:extLst>
      <p:ext uri="{BB962C8B-B14F-4D97-AF65-F5344CB8AC3E}">
        <p14:creationId xmlns:p14="http://schemas.microsoft.com/office/powerpoint/2010/main" val="372542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ctrTitle" idx="4294967295"/>
          </p:nvPr>
        </p:nvSpPr>
        <p:spPr>
          <a:xfrm>
            <a:off x="1751012" y="2209800"/>
            <a:ext cx="5486400" cy="1470025"/>
          </a:xfrm>
        </p:spPr>
        <p:txBody>
          <a:bodyPr>
            <a:normAutofit/>
          </a:bodyPr>
          <a:lstStyle/>
          <a:p>
            <a:pPr eaLnBrk="1" hangingPunct="1"/>
            <a:r>
              <a:rPr lang="en-US" sz="6000" b="1" i="1" dirty="0"/>
              <a:t>Breast cancer</a:t>
            </a:r>
          </a:p>
        </p:txBody>
      </p:sp>
    </p:spTree>
    <p:extLst>
      <p:ext uri="{BB962C8B-B14F-4D97-AF65-F5344CB8AC3E}">
        <p14:creationId xmlns:p14="http://schemas.microsoft.com/office/powerpoint/2010/main" val="405944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Objectives </a:t>
            </a:r>
            <a:endParaRPr lang="en-US" dirty="0"/>
          </a:p>
        </p:txBody>
      </p:sp>
      <p:sp>
        <p:nvSpPr>
          <p:cNvPr id="6" name="Content Placeholder 5"/>
          <p:cNvSpPr>
            <a:spLocks noGrp="1"/>
          </p:cNvSpPr>
          <p:nvPr>
            <p:ph idx="1"/>
          </p:nvPr>
        </p:nvSpPr>
        <p:spPr/>
        <p:txBody>
          <a:bodyPr/>
          <a:lstStyle/>
          <a:p>
            <a:pPr marL="365760" lvl="0" indent="-256032">
              <a:buClr>
                <a:srgbClr val="E6B91E"/>
              </a:buClr>
              <a:buNone/>
              <a:defRPr/>
            </a:pPr>
            <a:r>
              <a:rPr lang="en-US" sz="1700" b="1" i="1" u="sng" dirty="0">
                <a:solidFill>
                  <a:prstClr val="black">
                    <a:lumMod val="75000"/>
                    <a:lumOff val="25000"/>
                  </a:prstClr>
                </a:solidFill>
              </a:rPr>
              <a:t>Breast cancer.</a:t>
            </a:r>
            <a:endParaRPr lang="en-US" sz="1700" dirty="0">
              <a:solidFill>
                <a:prstClr val="black">
                  <a:lumMod val="75000"/>
                  <a:lumOff val="25000"/>
                </a:prstClr>
              </a:solidFill>
            </a:endParaRPr>
          </a:p>
          <a:p>
            <a:pPr marL="365760" lvl="0" indent="-256032">
              <a:buClr>
                <a:srgbClr val="E6B91E"/>
              </a:buClr>
              <a:buNone/>
              <a:defRPr/>
            </a:pPr>
            <a:r>
              <a:rPr lang="en-US" sz="1700" dirty="0">
                <a:solidFill>
                  <a:prstClr val="black">
                    <a:lumMod val="75000"/>
                    <a:lumOff val="25000"/>
                  </a:prstClr>
                </a:solidFill>
              </a:rPr>
              <a:t>At the end of this lecture, the student should be able to:</a:t>
            </a:r>
          </a:p>
          <a:p>
            <a:pPr marL="624078" lvl="0" indent="-514350">
              <a:buClr>
                <a:srgbClr val="E6B91E"/>
              </a:buClr>
              <a:buFont typeface="+mj-lt"/>
              <a:buAutoNum type="alphaUcPeriod"/>
              <a:defRPr/>
            </a:pPr>
            <a:r>
              <a:rPr lang="en-US" sz="1700" dirty="0">
                <a:solidFill>
                  <a:prstClr val="black">
                    <a:lumMod val="75000"/>
                    <a:lumOff val="25000"/>
                  </a:prstClr>
                </a:solidFill>
              </a:rPr>
              <a:t>Know the risk factors for the development of breast cancer.</a:t>
            </a:r>
          </a:p>
          <a:p>
            <a:pPr marL="624078" lvl="0" indent="-514350">
              <a:buClr>
                <a:srgbClr val="E6B91E"/>
              </a:buClr>
              <a:buFont typeface="+mj-lt"/>
              <a:buAutoNum type="alphaUcPeriod"/>
              <a:defRPr/>
            </a:pPr>
            <a:r>
              <a:rPr lang="en-US" sz="1700" dirty="0">
                <a:solidFill>
                  <a:prstClr val="black">
                    <a:lumMod val="75000"/>
                    <a:lumOff val="25000"/>
                  </a:prstClr>
                </a:solidFill>
              </a:rPr>
              <a:t>Know the classification of breast cancer.</a:t>
            </a:r>
          </a:p>
          <a:p>
            <a:pPr marL="624078" lvl="0" indent="-514350">
              <a:buClr>
                <a:srgbClr val="E6B91E"/>
              </a:buClr>
              <a:buFont typeface="+mj-lt"/>
              <a:buAutoNum type="alphaUcPeriod"/>
              <a:defRPr/>
            </a:pPr>
            <a:r>
              <a:rPr lang="en-US" sz="1700" dirty="0">
                <a:solidFill>
                  <a:prstClr val="black">
                    <a:lumMod val="75000"/>
                    <a:lumOff val="25000"/>
                  </a:prstClr>
                </a:solidFill>
              </a:rPr>
              <a:t>Understand the behavior and spread of breast cancer.</a:t>
            </a:r>
          </a:p>
          <a:p>
            <a:pPr marL="624078" lvl="0" indent="-514350">
              <a:buClr>
                <a:srgbClr val="E6B91E"/>
              </a:buClr>
              <a:buFont typeface="+mj-lt"/>
              <a:buAutoNum type="alphaUcPeriod"/>
              <a:defRPr/>
            </a:pPr>
            <a:r>
              <a:rPr lang="en-US" sz="1700" dirty="0">
                <a:solidFill>
                  <a:prstClr val="black">
                    <a:lumMod val="75000"/>
                    <a:lumOff val="25000"/>
                  </a:prstClr>
                </a:solidFill>
              </a:rPr>
              <a:t>Know the prognostic indicators of  breast carcinoma</a:t>
            </a:r>
            <a:endParaRPr lang="en-US" dirty="0"/>
          </a:p>
        </p:txBody>
      </p:sp>
    </p:spTree>
    <p:extLst>
      <p:ext uri="{BB962C8B-B14F-4D97-AF65-F5344CB8AC3E}">
        <p14:creationId xmlns:p14="http://schemas.microsoft.com/office/powerpoint/2010/main" val="383052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t>Breast Carcinoma</a:t>
            </a:r>
          </a:p>
        </p:txBody>
      </p:sp>
      <p:sp>
        <p:nvSpPr>
          <p:cNvPr id="41987" name="Rectangle 3"/>
          <p:cNvSpPr>
            <a:spLocks noGrp="1" noChangeArrowheads="1"/>
          </p:cNvSpPr>
          <p:nvPr>
            <p:ph idx="1"/>
          </p:nvPr>
        </p:nvSpPr>
        <p:spPr>
          <a:xfrm>
            <a:off x="646113" y="2057400"/>
            <a:ext cx="10896600" cy="4800600"/>
          </a:xfrm>
        </p:spPr>
        <p:txBody>
          <a:bodyPr>
            <a:normAutofit/>
          </a:bodyPr>
          <a:lstStyle/>
          <a:p>
            <a:pPr marL="365760" indent="-256032">
              <a:buClr>
                <a:schemeClr val="accent3"/>
              </a:buClr>
              <a:buFont typeface="Georgia"/>
              <a:buChar char="•"/>
              <a:defRPr/>
            </a:pPr>
            <a:r>
              <a:rPr lang="en-US" dirty="0"/>
              <a:t>Breast carcinoma is the most common malignancy of women globally (excluding </a:t>
            </a:r>
            <a:r>
              <a:rPr lang="en-US" dirty="0" err="1"/>
              <a:t>nonmelanoma</a:t>
            </a:r>
            <a:r>
              <a:rPr lang="en-US" dirty="0"/>
              <a:t> skin cancer) and causes the majority of cancer deaths in women. </a:t>
            </a:r>
            <a:endParaRPr lang="en-US" dirty="0" smtClean="0"/>
          </a:p>
          <a:p>
            <a:pPr marL="395478" indent="-285750">
              <a:buClr>
                <a:schemeClr val="accent3"/>
              </a:buClr>
              <a:buFont typeface="Arial" panose="020B0604020202020204" pitchFamily="34" charset="0"/>
              <a:buChar char="•"/>
              <a:defRPr/>
            </a:pPr>
            <a:r>
              <a:rPr lang="en-US" dirty="0" smtClean="0"/>
              <a:t>The </a:t>
            </a:r>
            <a:r>
              <a:rPr lang="en-US" dirty="0"/>
              <a:t>lifetime risk of breast cancer is 1 in 8 for women living to age 90 in the United States. </a:t>
            </a:r>
            <a:endParaRPr lang="en-US" dirty="0" smtClean="0"/>
          </a:p>
          <a:p>
            <a:pPr marL="395478" indent="-285750">
              <a:buClr>
                <a:schemeClr val="accent3"/>
              </a:buClr>
              <a:buFont typeface="Arial" panose="020B0604020202020204" pitchFamily="34" charset="0"/>
              <a:buChar char="•"/>
              <a:defRPr/>
            </a:pPr>
            <a:r>
              <a:rPr lang="en-US" dirty="0" smtClean="0"/>
              <a:t>Since </a:t>
            </a:r>
            <a:r>
              <a:rPr lang="en-US" dirty="0"/>
              <a:t>the mid-1980s the mortality rate has dropped from 30% to less than 20%. The decrease is attributed to both improved screening, which detects some cancers before they have metastasized, and more effective systemic treatment</a:t>
            </a:r>
          </a:p>
          <a:p>
            <a:pPr marL="365760" indent="-256032">
              <a:buClr>
                <a:schemeClr val="accent3"/>
              </a:buClr>
              <a:buNone/>
              <a:defRPr/>
            </a:pPr>
            <a:endParaRPr lang="en-US" dirty="0"/>
          </a:p>
        </p:txBody>
      </p:sp>
    </p:spTree>
    <p:extLst>
      <p:ext uri="{BB962C8B-B14F-4D97-AF65-F5344CB8AC3E}">
        <p14:creationId xmlns:p14="http://schemas.microsoft.com/office/powerpoint/2010/main" val="3302032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Almost all breast malignancies are adenocarcinomas (&gt;95%). In the most clinically useful classification system, breast cancers are divided based on the expression of hormone receptors—estrogen receptor (ER) and progesterone receptor (PR)—and the expression of the human epidermal growth factor receptor 2 (HER2, also known as ERBB2), into three major groups: </a:t>
            </a:r>
            <a:endParaRPr lang="en-US" dirty="0" smtClean="0"/>
          </a:p>
          <a:p>
            <a:r>
              <a:rPr lang="en-US" dirty="0" smtClean="0"/>
              <a:t>• </a:t>
            </a:r>
            <a:r>
              <a:rPr lang="en-US" dirty="0"/>
              <a:t>ER positive (HER2 negative; 50%–65% of cancers) </a:t>
            </a:r>
            <a:endParaRPr lang="en-US" dirty="0" smtClean="0"/>
          </a:p>
          <a:p>
            <a:r>
              <a:rPr lang="en-US" dirty="0" smtClean="0"/>
              <a:t>• </a:t>
            </a:r>
            <a:r>
              <a:rPr lang="en-US" dirty="0"/>
              <a:t>HER2 positive (ER positive or negative; 10%–20% of cancers) </a:t>
            </a:r>
            <a:endParaRPr lang="en-US" dirty="0" smtClean="0"/>
          </a:p>
          <a:p>
            <a:r>
              <a:rPr lang="en-US" dirty="0" smtClean="0"/>
              <a:t>• </a:t>
            </a:r>
            <a:r>
              <a:rPr lang="en-US" dirty="0"/>
              <a:t>Triple negative (ER, PR, and HER2 negative; 10%–20% of cancers)</a:t>
            </a:r>
          </a:p>
          <a:p>
            <a:endParaRPr lang="en-US" dirty="0"/>
          </a:p>
        </p:txBody>
      </p:sp>
    </p:spTree>
    <p:extLst>
      <p:ext uri="{BB962C8B-B14F-4D97-AF65-F5344CB8AC3E}">
        <p14:creationId xmlns:p14="http://schemas.microsoft.com/office/powerpoint/2010/main" val="75926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a:t>Objectives </a:t>
            </a:r>
          </a:p>
        </p:txBody>
      </p:sp>
      <p:sp>
        <p:nvSpPr>
          <p:cNvPr id="3" name="Content Placeholder 2"/>
          <p:cNvSpPr>
            <a:spLocks noGrp="1"/>
          </p:cNvSpPr>
          <p:nvPr>
            <p:ph idx="1"/>
          </p:nvPr>
        </p:nvSpPr>
        <p:spPr>
          <a:xfrm>
            <a:off x="1217612" y="1600200"/>
            <a:ext cx="9144000" cy="4953000"/>
          </a:xfrm>
        </p:spPr>
        <p:txBody>
          <a:bodyPr>
            <a:normAutofit fontScale="77500" lnSpcReduction="20000"/>
          </a:bodyPr>
          <a:lstStyle/>
          <a:p>
            <a:pPr marL="365760" indent="-256032">
              <a:buClr>
                <a:schemeClr val="accent3"/>
              </a:buClr>
              <a:buNone/>
              <a:defRPr/>
            </a:pPr>
            <a:r>
              <a:rPr lang="en-US" sz="3500" b="1" i="1" u="sng" dirty="0"/>
              <a:t>Pathology of benign breast diseases.</a:t>
            </a:r>
            <a:endParaRPr lang="en-US" sz="3500" dirty="0"/>
          </a:p>
          <a:p>
            <a:pPr marL="365760" indent="-256032">
              <a:buClr>
                <a:schemeClr val="accent3"/>
              </a:buClr>
              <a:buNone/>
              <a:defRPr/>
            </a:pPr>
            <a:r>
              <a:rPr lang="en-US" sz="3500" dirty="0"/>
              <a:t>At the end of this lecture, the student should be able to:</a:t>
            </a:r>
          </a:p>
          <a:p>
            <a:pPr marL="624078" indent="-514350">
              <a:buClr>
                <a:schemeClr val="accent3"/>
              </a:buClr>
              <a:buFont typeface="+mj-lt"/>
              <a:buAutoNum type="alphaUcPeriod"/>
              <a:defRPr/>
            </a:pPr>
            <a:r>
              <a:rPr lang="en-US" sz="3500" dirty="0"/>
              <a:t>Know the ways that benign breast conditions can clinically present.</a:t>
            </a:r>
          </a:p>
          <a:p>
            <a:pPr marL="624078" indent="-514350">
              <a:buClr>
                <a:schemeClr val="accent3"/>
              </a:buClr>
              <a:buFont typeface="+mj-lt"/>
              <a:buAutoNum type="alphaUcPeriod"/>
              <a:defRPr/>
            </a:pPr>
            <a:r>
              <a:rPr lang="en-US" sz="3500" dirty="0"/>
              <a:t>Know the common inflammatory conditions of breast </a:t>
            </a:r>
          </a:p>
          <a:p>
            <a:pPr marL="624078" indent="-514350">
              <a:buClr>
                <a:schemeClr val="accent3"/>
              </a:buClr>
              <a:buFont typeface="+mj-lt"/>
              <a:buAutoNum type="alphaUcPeriod"/>
              <a:defRPr/>
            </a:pPr>
            <a:r>
              <a:rPr lang="en-US" sz="3500" dirty="0"/>
              <a:t>Understand the pathology of fibrocystic change.</a:t>
            </a:r>
          </a:p>
          <a:p>
            <a:pPr marL="624078" indent="-514350">
              <a:buClr>
                <a:schemeClr val="accent3"/>
              </a:buClr>
              <a:buFont typeface="+mj-lt"/>
              <a:buAutoNum type="alphaUcPeriod"/>
              <a:defRPr/>
            </a:pPr>
            <a:r>
              <a:rPr lang="en-US" sz="3500" dirty="0"/>
              <a:t>Know the common benign breast </a:t>
            </a:r>
            <a:r>
              <a:rPr lang="en-US" sz="3500" dirty="0" err="1"/>
              <a:t>tumours</a:t>
            </a:r>
            <a:r>
              <a:rPr lang="en-US" sz="3500" dirty="0"/>
              <a:t> with special emphasis on </a:t>
            </a:r>
            <a:r>
              <a:rPr lang="en-US" sz="3500" dirty="0" err="1"/>
              <a:t>fibroadenoma</a:t>
            </a:r>
            <a:r>
              <a:rPr lang="en-US" sz="3500" dirty="0"/>
              <a:t> and </a:t>
            </a:r>
            <a:r>
              <a:rPr lang="en-US" sz="3500" dirty="0" err="1"/>
              <a:t>phyllodes</a:t>
            </a:r>
            <a:r>
              <a:rPr lang="en-US" sz="3500" dirty="0"/>
              <a:t> </a:t>
            </a:r>
            <a:r>
              <a:rPr lang="en-US" sz="3500" dirty="0" err="1"/>
              <a:t>tumour</a:t>
            </a:r>
            <a:r>
              <a:rPr lang="en-US" sz="3500" dirty="0"/>
              <a:t>.</a:t>
            </a:r>
          </a:p>
          <a:p>
            <a:pPr marL="624078" indent="-514350">
              <a:buClr>
                <a:schemeClr val="accent3"/>
              </a:buClr>
              <a:buFont typeface="+mj-lt"/>
              <a:buAutoNum type="alphaUcPeriod"/>
              <a:defRPr/>
            </a:pPr>
            <a:r>
              <a:rPr lang="en-US" sz="3500" dirty="0"/>
              <a:t>Know the risk of subsequent breast cancer in women with diagnosed benign breast tissue.</a:t>
            </a:r>
          </a:p>
          <a:p>
            <a:pPr marL="365760" indent="-256032">
              <a:buClr>
                <a:schemeClr val="accent3"/>
              </a:buClr>
              <a:buNone/>
              <a:defRPr/>
            </a:pPr>
            <a:endParaRPr lang="en-US" sz="3500" dirty="0"/>
          </a:p>
          <a:p>
            <a:pPr marL="365760" indent="-256032">
              <a:buClr>
                <a:schemeClr val="accent3"/>
              </a:buClr>
              <a:buFont typeface="Georgia"/>
              <a:buChar char="•"/>
              <a:defRPr/>
            </a:pPr>
            <a:endParaRPr lang="en-US" dirty="0"/>
          </a:p>
        </p:txBody>
      </p:sp>
    </p:spTree>
    <p:extLst>
      <p:ext uri="{BB962C8B-B14F-4D97-AF65-F5344CB8AC3E}">
        <p14:creationId xmlns:p14="http://schemas.microsoft.com/office/powerpoint/2010/main" val="198366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These three groups show striking differences in patient characteristics, pathologic features, treatment response, metastatic patterns, time to relapse, and outcome </a:t>
            </a:r>
            <a:r>
              <a:rPr lang="en-US" dirty="0" smtClean="0"/>
              <a:t>. </a:t>
            </a:r>
            <a:r>
              <a:rPr lang="en-US" dirty="0"/>
              <a:t>Within each group are additional histologic subtypes </a:t>
            </a:r>
          </a:p>
        </p:txBody>
      </p:sp>
    </p:spTree>
    <p:extLst>
      <p:ext uri="{BB962C8B-B14F-4D97-AF65-F5344CB8AC3E}">
        <p14:creationId xmlns:p14="http://schemas.microsoft.com/office/powerpoint/2010/main" val="3067268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3212" y="609600"/>
            <a:ext cx="11353799" cy="5867400"/>
          </a:xfrm>
          <a:prstGeom prst="rect">
            <a:avLst/>
          </a:prstGeom>
        </p:spPr>
      </p:pic>
    </p:spTree>
    <p:extLst>
      <p:ext uri="{BB962C8B-B14F-4D97-AF65-F5344CB8AC3E}">
        <p14:creationId xmlns:p14="http://schemas.microsoft.com/office/powerpoint/2010/main" val="2728367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a:t>An alternative classification system with substantial overlap relies on gene expression profiling. </a:t>
            </a:r>
            <a:r>
              <a:rPr lang="en-US" dirty="0"/>
              <a:t>This system, which is currently used mainly in the context of clinical research, divides breast cancers into four major types</a:t>
            </a:r>
            <a:r>
              <a:rPr lang="en-US" dirty="0" smtClean="0"/>
              <a:t>:</a:t>
            </a:r>
          </a:p>
          <a:p>
            <a:r>
              <a:rPr lang="en-US" dirty="0" smtClean="0"/>
              <a:t> </a:t>
            </a:r>
            <a:r>
              <a:rPr lang="en-US" dirty="0"/>
              <a:t>• Luminal A. The majority are lower-grade ER-positive cancers that are HER2 negative </a:t>
            </a:r>
            <a:endParaRPr lang="en-US" dirty="0" smtClean="0"/>
          </a:p>
          <a:p>
            <a:r>
              <a:rPr lang="en-US" dirty="0" smtClean="0"/>
              <a:t>• </a:t>
            </a:r>
            <a:r>
              <a:rPr lang="en-US" dirty="0"/>
              <a:t>Luminal B. The majority are higher-grade ER-positive cancers that may be HER2 positive </a:t>
            </a:r>
            <a:endParaRPr lang="en-US" dirty="0" smtClean="0"/>
          </a:p>
          <a:p>
            <a:r>
              <a:rPr lang="en-US" dirty="0" smtClean="0"/>
              <a:t>• </a:t>
            </a:r>
            <a:r>
              <a:rPr lang="en-US" dirty="0"/>
              <a:t>HER2-enriched. The majority overexpress HER2 and do not express </a:t>
            </a:r>
            <a:r>
              <a:rPr lang="en-US" dirty="0" smtClean="0"/>
              <a:t>ER</a:t>
            </a:r>
          </a:p>
          <a:p>
            <a:r>
              <a:rPr lang="en-US" dirty="0" smtClean="0"/>
              <a:t> </a:t>
            </a:r>
            <a:r>
              <a:rPr lang="en-US" dirty="0"/>
              <a:t>• Basal-like. The majority by gene expression profiling resemble basally located </a:t>
            </a:r>
            <a:r>
              <a:rPr lang="en-US" dirty="0" err="1"/>
              <a:t>myoepithelial</a:t>
            </a:r>
            <a:r>
              <a:rPr lang="en-US" dirty="0"/>
              <a:t> cells and are ER-negative, HER2-negative</a:t>
            </a:r>
          </a:p>
          <a:p>
            <a:endParaRPr lang="en-US" dirty="0"/>
          </a:p>
        </p:txBody>
      </p:sp>
    </p:spTree>
    <p:extLst>
      <p:ext uri="{BB962C8B-B14F-4D97-AF65-F5344CB8AC3E}">
        <p14:creationId xmlns:p14="http://schemas.microsoft.com/office/powerpoint/2010/main" val="399256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0812" y="304800"/>
            <a:ext cx="11734800" cy="6251170"/>
          </a:xfrm>
          <a:prstGeom prst="rect">
            <a:avLst/>
          </a:prstGeom>
        </p:spPr>
      </p:pic>
    </p:spTree>
    <p:extLst>
      <p:ext uri="{BB962C8B-B14F-4D97-AF65-F5344CB8AC3E}">
        <p14:creationId xmlns:p14="http://schemas.microsoft.com/office/powerpoint/2010/main" val="227622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Epidemiology and Risk Factors </a:t>
            </a:r>
          </a:p>
        </p:txBody>
      </p:sp>
      <p:sp>
        <p:nvSpPr>
          <p:cNvPr id="3" name="Content Placeholder 2"/>
          <p:cNvSpPr>
            <a:spLocks noGrp="1"/>
          </p:cNvSpPr>
          <p:nvPr>
            <p:ph idx="1"/>
          </p:nvPr>
        </p:nvSpPr>
        <p:spPr/>
        <p:txBody>
          <a:bodyPr>
            <a:normAutofit fontScale="92500" lnSpcReduction="20000"/>
          </a:bodyPr>
          <a:lstStyle/>
          <a:p>
            <a:r>
              <a:rPr lang="en-US" dirty="0" smtClean="0"/>
              <a:t> </a:t>
            </a:r>
            <a:r>
              <a:rPr lang="en-US" b="1" dirty="0">
                <a:solidFill>
                  <a:schemeClr val="accent2"/>
                </a:solidFill>
              </a:rPr>
              <a:t>Age and Gender. </a:t>
            </a:r>
            <a:r>
              <a:rPr lang="en-US" dirty="0"/>
              <a:t>Breast cancer is rare in women younger than age 25, but increases in incidence rapidly after age 30 </a:t>
            </a:r>
            <a:r>
              <a:rPr lang="en-US" dirty="0" smtClean="0"/>
              <a:t>; </a:t>
            </a:r>
            <a:r>
              <a:rPr lang="en-US" dirty="0"/>
              <a:t>75% of women with breast cancer are older than 50 years of age, and only 5% are younger than 40. The incidence in men is only 1% of that in women. </a:t>
            </a:r>
            <a:endParaRPr lang="en-US" dirty="0" smtClean="0"/>
          </a:p>
          <a:p>
            <a:r>
              <a:rPr lang="en-US" b="1" dirty="0" smtClean="0">
                <a:solidFill>
                  <a:schemeClr val="accent2"/>
                </a:solidFill>
              </a:rPr>
              <a:t>Family </a:t>
            </a:r>
            <a:r>
              <a:rPr lang="en-US" b="1" dirty="0">
                <a:solidFill>
                  <a:schemeClr val="accent2"/>
                </a:solidFill>
              </a:rPr>
              <a:t>History of Breast Cancer</a:t>
            </a:r>
            <a:r>
              <a:rPr lang="en-US" dirty="0"/>
              <a:t>. The greatest risk is for individuals with multiple affected first-degree relatives with early-onset breast cancer. In most families, it is thought that various combinations of low penetrance, “weak” cancer genes are responsible for increased risk. However, approximately 5% to 10% of breast cancers occur in persons who inherit highly penetrant germline mutations in tumor suppressor genes </a:t>
            </a:r>
            <a:r>
              <a:rPr lang="en-US" dirty="0" smtClean="0"/>
              <a:t>. </a:t>
            </a:r>
            <a:r>
              <a:rPr lang="en-US" dirty="0"/>
              <a:t>For these individuals, the lifetime risk of breast cancer may be greater than 90</a:t>
            </a:r>
            <a:r>
              <a:rPr lang="en-US" dirty="0" smtClean="0"/>
              <a:t>%.</a:t>
            </a:r>
          </a:p>
          <a:p>
            <a:r>
              <a:rPr lang="en-US" dirty="0" smtClean="0"/>
              <a:t> </a:t>
            </a:r>
            <a:r>
              <a:rPr lang="en-US" b="1" dirty="0">
                <a:solidFill>
                  <a:schemeClr val="accent2"/>
                </a:solidFill>
              </a:rPr>
              <a:t>Geographic Factors</a:t>
            </a:r>
            <a:r>
              <a:rPr lang="en-US" dirty="0"/>
              <a:t>. Significant differences in the incidence and mortality rates of breast cancer have been reported in various countries. The risk is significantly higher in the Americas and Europe than in Asia and Africa. </a:t>
            </a:r>
            <a:r>
              <a:rPr lang="en-US" dirty="0" smtClean="0"/>
              <a:t>Diet</a:t>
            </a:r>
            <a:r>
              <a:rPr lang="en-US" dirty="0"/>
              <a:t>, reproductive patterns, and breastfeeding practices are thought to be involved. In line with this, breast cancer rates appear to be rising in parts of the world that are adopting Western habits</a:t>
            </a:r>
          </a:p>
        </p:txBody>
      </p:sp>
    </p:spTree>
    <p:extLst>
      <p:ext uri="{BB962C8B-B14F-4D97-AF65-F5344CB8AC3E}">
        <p14:creationId xmlns:p14="http://schemas.microsoft.com/office/powerpoint/2010/main" val="98696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Epidemiology and Risk Factors </a:t>
            </a:r>
          </a:p>
        </p:txBody>
      </p:sp>
      <p:sp>
        <p:nvSpPr>
          <p:cNvPr id="3" name="Content Placeholder 2"/>
          <p:cNvSpPr>
            <a:spLocks noGrp="1"/>
          </p:cNvSpPr>
          <p:nvPr>
            <p:ph idx="1"/>
          </p:nvPr>
        </p:nvSpPr>
        <p:spPr/>
        <p:txBody>
          <a:bodyPr>
            <a:normAutofit fontScale="85000" lnSpcReduction="20000"/>
          </a:bodyPr>
          <a:lstStyle/>
          <a:p>
            <a:r>
              <a:rPr lang="en-US" b="1" dirty="0">
                <a:solidFill>
                  <a:schemeClr val="accent2"/>
                </a:solidFill>
              </a:rPr>
              <a:t>Race/Ethnicity. </a:t>
            </a:r>
            <a:r>
              <a:rPr lang="en-US" dirty="0"/>
              <a:t>The highest rate of breast cancer is in women of European descent, largely because of a higher incidence of ER-positive cancers. Hispanic and African American women tend to develop cancer at a younger age and are more likely to develop aggressive tumors. Such disparities are thought to result from a combination of differences in genetics, social factors, and access to health care and are an area of intense study. </a:t>
            </a:r>
            <a:endParaRPr lang="en-US" dirty="0" smtClean="0"/>
          </a:p>
          <a:p>
            <a:r>
              <a:rPr lang="en-US" b="1" dirty="0" smtClean="0">
                <a:solidFill>
                  <a:schemeClr val="accent2"/>
                </a:solidFill>
              </a:rPr>
              <a:t>Reproductive </a:t>
            </a:r>
            <a:r>
              <a:rPr lang="en-US" b="1" dirty="0">
                <a:solidFill>
                  <a:schemeClr val="accent2"/>
                </a:solidFill>
              </a:rPr>
              <a:t>History. </a:t>
            </a:r>
            <a:r>
              <a:rPr lang="en-US" dirty="0"/>
              <a:t>Early age of menarche, </a:t>
            </a:r>
            <a:r>
              <a:rPr lang="en-US" dirty="0" err="1"/>
              <a:t>nulliparity</a:t>
            </a:r>
            <a:r>
              <a:rPr lang="en-US" dirty="0"/>
              <a:t>, absence of breastfeeding, and older age at first pregnancy are all associated with increased risk, probably because each increases the exposure of “at-risk” breast epithelial cells to estrogenic stimulation. </a:t>
            </a:r>
            <a:endParaRPr lang="en-US" dirty="0" smtClean="0"/>
          </a:p>
          <a:p>
            <a:r>
              <a:rPr lang="en-US" b="1" dirty="0" smtClean="0">
                <a:solidFill>
                  <a:schemeClr val="accent2"/>
                </a:solidFill>
              </a:rPr>
              <a:t>Ionizing </a:t>
            </a:r>
            <a:r>
              <a:rPr lang="en-US" b="1" dirty="0">
                <a:solidFill>
                  <a:schemeClr val="accent2"/>
                </a:solidFill>
              </a:rPr>
              <a:t>Radiation. </a:t>
            </a:r>
            <a:r>
              <a:rPr lang="en-US" dirty="0"/>
              <a:t>Radiation to the chest increases the risk of breast cancer if exposure occurs while the breast is still developing. For example, breast cancer develops in 25% to 30% of women who underwent irradiation for Hodgkin lymphoma in their teens and 20s, but the risk for women treated later in life is not elevated. </a:t>
            </a:r>
            <a:endParaRPr lang="en-US" dirty="0" smtClean="0"/>
          </a:p>
          <a:p>
            <a:r>
              <a:rPr lang="en-US" b="1" dirty="0" smtClean="0">
                <a:solidFill>
                  <a:schemeClr val="accent2"/>
                </a:solidFill>
              </a:rPr>
              <a:t>Other </a:t>
            </a:r>
            <a:r>
              <a:rPr lang="en-US" b="1" dirty="0">
                <a:solidFill>
                  <a:schemeClr val="accent2"/>
                </a:solidFill>
              </a:rPr>
              <a:t>Risk Factors</a:t>
            </a:r>
            <a:r>
              <a:rPr lang="en-US" dirty="0"/>
              <a:t>. Postmenopausal obesity, postmenopausal hormone replacement, mammographic density, and alcohol consumption also have been implicated as risk factors. The risk associated with obesity probably is due to exposure of the breast to estrogen produced by adipose tissue. In keeping with this, obesity is only associated with an increased risk of tumors that express ER. </a:t>
            </a:r>
          </a:p>
        </p:txBody>
      </p:sp>
    </p:spTree>
    <p:extLst>
      <p:ext uri="{BB962C8B-B14F-4D97-AF65-F5344CB8AC3E}">
        <p14:creationId xmlns:p14="http://schemas.microsoft.com/office/powerpoint/2010/main" val="178894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158" y="609600"/>
            <a:ext cx="8594429" cy="5431763"/>
          </a:xfrm>
        </p:spPr>
        <p:txBody>
          <a:bodyPr>
            <a:normAutofit fontScale="85000" lnSpcReduction="20000"/>
          </a:bodyPr>
          <a:lstStyle/>
          <a:p>
            <a:r>
              <a:rPr lang="en-US" dirty="0"/>
              <a:t>The most common location of tumors within the breast is in  the upper outer quadrant (50%), followed by the central portion  (20%). About 4% of women with breast cancer have bilateral  primary tumors or sequential lesions in the same </a:t>
            </a:r>
            <a:r>
              <a:rPr lang="en-US" dirty="0" smtClean="0"/>
              <a:t>breast.</a:t>
            </a:r>
          </a:p>
          <a:p>
            <a:endParaRPr lang="en-US" dirty="0" smtClean="0"/>
          </a:p>
          <a:p>
            <a:r>
              <a:rPr lang="en-US" dirty="0" smtClean="0"/>
              <a:t>Breast</a:t>
            </a:r>
            <a:r>
              <a:rPr lang="en-US" dirty="0"/>
              <a:t> cancers are classified morphologically according to  whether they have penetrated the basement membrane. </a:t>
            </a:r>
            <a:endParaRPr lang="en-US" dirty="0" smtClean="0"/>
          </a:p>
          <a:p>
            <a:r>
              <a:rPr lang="en-US" dirty="0" smtClean="0"/>
              <a:t>Those</a:t>
            </a:r>
            <a:r>
              <a:rPr lang="en-US" dirty="0"/>
              <a:t>  that remain within this boundary are termed </a:t>
            </a:r>
            <a:r>
              <a:rPr lang="en-US" b="1" dirty="0">
                <a:solidFill>
                  <a:schemeClr val="accent2"/>
                </a:solidFill>
              </a:rPr>
              <a:t>in situ carcinomas</a:t>
            </a:r>
            <a:r>
              <a:rPr lang="en-US" dirty="0"/>
              <a:t>,  and those that have spread beyond it are designated </a:t>
            </a:r>
            <a:r>
              <a:rPr lang="en-US" dirty="0">
                <a:solidFill>
                  <a:schemeClr val="accent2"/>
                </a:solidFill>
              </a:rPr>
              <a:t>invasive carcinomas</a:t>
            </a:r>
            <a:r>
              <a:rPr lang="en-US" dirty="0"/>
              <a:t>. </a:t>
            </a:r>
            <a:endParaRPr lang="en-US" dirty="0" smtClean="0"/>
          </a:p>
          <a:p>
            <a:r>
              <a:rPr lang="en-US" sz="2100" b="1" u="sng" dirty="0" smtClean="0">
                <a:solidFill>
                  <a:schemeClr val="accent4"/>
                </a:solidFill>
              </a:rPr>
              <a:t>In</a:t>
            </a:r>
            <a:r>
              <a:rPr lang="en-US" sz="2100" b="1" u="sng" dirty="0">
                <a:solidFill>
                  <a:schemeClr val="accent4"/>
                </a:solidFill>
              </a:rPr>
              <a:t> this classification, the main forms of breast carcinoma are as follows: </a:t>
            </a:r>
            <a:endParaRPr lang="en-US" sz="2100" b="1" u="sng" dirty="0" smtClean="0">
              <a:solidFill>
                <a:schemeClr val="accent4"/>
              </a:solidFill>
            </a:endParaRPr>
          </a:p>
          <a:p>
            <a:r>
              <a:rPr lang="en-US" b="1" dirty="0" smtClean="0"/>
              <a:t>A</a:t>
            </a:r>
            <a:r>
              <a:rPr lang="en-US" b="1" dirty="0"/>
              <a:t>. Noninvasive </a:t>
            </a:r>
            <a:r>
              <a:rPr lang="en-US" dirty="0"/>
              <a:t>1. Ductal carcinoma in situ </a:t>
            </a:r>
            <a:endParaRPr lang="en-US" dirty="0" smtClean="0"/>
          </a:p>
          <a:p>
            <a:pPr marL="0" indent="0">
              <a:buNone/>
            </a:pPr>
            <a:r>
              <a:rPr lang="en-US" dirty="0" smtClean="0"/>
              <a:t>                               2</a:t>
            </a:r>
            <a:r>
              <a:rPr lang="en-US" dirty="0"/>
              <a:t>. Lobular carcinoma in </a:t>
            </a:r>
            <a:r>
              <a:rPr lang="en-US" dirty="0" smtClean="0"/>
              <a:t>situ</a:t>
            </a:r>
          </a:p>
          <a:p>
            <a:r>
              <a:rPr lang="en-US" dirty="0" smtClean="0">
                <a:solidFill>
                  <a:schemeClr val="accent2"/>
                </a:solidFill>
              </a:rPr>
              <a:t> </a:t>
            </a:r>
            <a:r>
              <a:rPr lang="en-US" b="1" dirty="0">
                <a:solidFill>
                  <a:schemeClr val="tx1"/>
                </a:solidFill>
              </a:rPr>
              <a:t>B. Invasive </a:t>
            </a:r>
            <a:r>
              <a:rPr lang="en-US" b="1" dirty="0" smtClean="0">
                <a:solidFill>
                  <a:schemeClr val="tx1"/>
                </a:solidFill>
              </a:rPr>
              <a:t> </a:t>
            </a:r>
            <a:r>
              <a:rPr lang="en-US" dirty="0" smtClean="0"/>
              <a:t>1</a:t>
            </a:r>
            <a:r>
              <a:rPr lang="en-US" dirty="0"/>
              <a:t>. Invasive ductal carcinoma (includes all carcinomas that are not of a special type)—70% to 80</a:t>
            </a:r>
            <a:r>
              <a:rPr lang="en-US" dirty="0" smtClean="0"/>
              <a:t>%</a:t>
            </a:r>
          </a:p>
          <a:p>
            <a:pPr marL="0" indent="0">
              <a:buNone/>
            </a:pPr>
            <a:r>
              <a:rPr lang="en-US" dirty="0"/>
              <a:t> </a:t>
            </a:r>
            <a:r>
              <a:rPr lang="en-US" dirty="0" smtClean="0"/>
              <a:t>                          </a:t>
            </a:r>
            <a:r>
              <a:rPr lang="en-US" dirty="0"/>
              <a:t>2. Invasive lobular carcinoma— ~10% to 15</a:t>
            </a:r>
            <a:r>
              <a:rPr lang="en-US" dirty="0" smtClean="0"/>
              <a:t>%</a:t>
            </a:r>
          </a:p>
          <a:p>
            <a:pPr marL="0" indent="0">
              <a:buNone/>
            </a:pPr>
            <a:r>
              <a:rPr lang="en-US" dirty="0"/>
              <a:t> </a:t>
            </a:r>
            <a:r>
              <a:rPr lang="en-US" dirty="0" smtClean="0"/>
              <a:t>                          </a:t>
            </a:r>
            <a:r>
              <a:rPr lang="en-US" dirty="0"/>
              <a:t>3. Carcinoma with medullary features— ~5% </a:t>
            </a:r>
            <a:endParaRPr lang="en-US" dirty="0" smtClean="0"/>
          </a:p>
          <a:p>
            <a:pPr marL="0" indent="0">
              <a:buNone/>
            </a:pPr>
            <a:r>
              <a:rPr lang="en-US" dirty="0"/>
              <a:t> </a:t>
            </a:r>
            <a:r>
              <a:rPr lang="en-US" dirty="0" smtClean="0"/>
              <a:t>                          4</a:t>
            </a:r>
            <a:r>
              <a:rPr lang="en-US" dirty="0"/>
              <a:t>. Mucinous carcinoma (colloid carcinoma) — ~5</a:t>
            </a:r>
            <a:r>
              <a:rPr lang="en-US" dirty="0" smtClean="0"/>
              <a:t>%</a:t>
            </a:r>
          </a:p>
          <a:p>
            <a:pPr marL="0" indent="0">
              <a:buNone/>
            </a:pPr>
            <a:r>
              <a:rPr lang="en-US" dirty="0"/>
              <a:t> </a:t>
            </a:r>
            <a:r>
              <a:rPr lang="en-US" dirty="0" smtClean="0"/>
              <a:t>                          </a:t>
            </a:r>
            <a:r>
              <a:rPr lang="en-US" dirty="0"/>
              <a:t>5. Tubular carcinoma— ~5% </a:t>
            </a:r>
            <a:endParaRPr lang="en-US" dirty="0" smtClean="0"/>
          </a:p>
          <a:p>
            <a:pPr marL="0" indent="0">
              <a:buNone/>
            </a:pPr>
            <a:r>
              <a:rPr lang="en-US" dirty="0"/>
              <a:t> </a:t>
            </a:r>
            <a:r>
              <a:rPr lang="en-US" dirty="0" smtClean="0"/>
              <a:t>                          6</a:t>
            </a:r>
            <a:r>
              <a:rPr lang="en-US" dirty="0"/>
              <a:t>. Other types </a:t>
            </a:r>
          </a:p>
        </p:txBody>
      </p:sp>
    </p:spTree>
    <p:extLst>
      <p:ext uri="{BB962C8B-B14F-4D97-AF65-F5344CB8AC3E}">
        <p14:creationId xmlns:p14="http://schemas.microsoft.com/office/powerpoint/2010/main" val="15310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Noninvasive (in Situ) Carcinoma </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39554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b="1" dirty="0">
                <a:solidFill>
                  <a:schemeClr val="tx1"/>
                </a:solidFill>
              </a:rPr>
              <a:t>Carcinoma in situ</a:t>
            </a:r>
          </a:p>
        </p:txBody>
      </p:sp>
      <p:sp>
        <p:nvSpPr>
          <p:cNvPr id="54274" name="Rectangle 3"/>
          <p:cNvSpPr>
            <a:spLocks noGrp="1" noChangeArrowheads="1"/>
          </p:cNvSpPr>
          <p:nvPr>
            <p:ph sz="half" idx="1"/>
          </p:nvPr>
        </p:nvSpPr>
        <p:spPr>
          <a:xfrm>
            <a:off x="379412" y="1905000"/>
            <a:ext cx="5486400" cy="4870450"/>
          </a:xfrm>
        </p:spPr>
        <p:txBody>
          <a:bodyPr rtlCol="0">
            <a:normAutofit/>
          </a:bodyPr>
          <a:lstStyle/>
          <a:p>
            <a:pPr marL="365760" indent="-256032">
              <a:lnSpc>
                <a:spcPct val="110000"/>
              </a:lnSpc>
              <a:spcBef>
                <a:spcPts val="600"/>
              </a:spcBef>
              <a:buClr>
                <a:schemeClr val="accent3"/>
              </a:buClr>
              <a:buNone/>
              <a:defRPr/>
            </a:pPr>
            <a:r>
              <a:rPr lang="en-US" dirty="0"/>
              <a:t>This is epithelial proliferation that is still</a:t>
            </a:r>
          </a:p>
          <a:p>
            <a:pPr marL="365760" indent="-256032">
              <a:lnSpc>
                <a:spcPct val="110000"/>
              </a:lnSpc>
              <a:spcBef>
                <a:spcPts val="600"/>
              </a:spcBef>
              <a:buClr>
                <a:schemeClr val="accent3"/>
              </a:buClr>
              <a:buNone/>
              <a:defRPr/>
            </a:pPr>
            <a:r>
              <a:rPr lang="en-US" dirty="0"/>
              <a:t>confined to the TDLU,  By definition, both “respect” the basement membrane and do not invade into stroma or </a:t>
            </a:r>
            <a:r>
              <a:rPr lang="en-US" dirty="0" err="1"/>
              <a:t>lymphovascular</a:t>
            </a:r>
            <a:r>
              <a:rPr lang="en-US" dirty="0"/>
              <a:t> </a:t>
            </a:r>
            <a:r>
              <a:rPr lang="en-US" dirty="0" smtClean="0"/>
              <a:t>channels</a:t>
            </a:r>
          </a:p>
          <a:p>
            <a:pPr marL="365760" indent="-256032">
              <a:lnSpc>
                <a:spcPct val="110000"/>
              </a:lnSpc>
              <a:spcBef>
                <a:spcPts val="600"/>
              </a:spcBef>
              <a:buClr>
                <a:schemeClr val="accent3"/>
              </a:buClr>
              <a:buNone/>
              <a:defRPr/>
            </a:pPr>
            <a:r>
              <a:rPr lang="en-US" dirty="0" smtClean="0"/>
              <a:t>There </a:t>
            </a:r>
            <a:r>
              <a:rPr lang="en-US" dirty="0"/>
              <a:t>are two subtypes: </a:t>
            </a:r>
          </a:p>
          <a:p>
            <a:pPr marL="623887" indent="-514350">
              <a:buClr>
                <a:schemeClr val="accent3"/>
              </a:buClr>
              <a:buFont typeface="Wingdings" pitchFamily="2" charset="2"/>
              <a:buAutoNum type="arabicParenR"/>
              <a:defRPr/>
            </a:pPr>
            <a:r>
              <a:rPr lang="en-US" dirty="0"/>
              <a:t>Ductal carcinoma in situ (DCIS) or </a:t>
            </a:r>
            <a:r>
              <a:rPr lang="en-US" dirty="0" err="1"/>
              <a:t>intraductal</a:t>
            </a:r>
            <a:r>
              <a:rPr lang="en-US" dirty="0"/>
              <a:t> carcinoma </a:t>
            </a:r>
          </a:p>
          <a:p>
            <a:pPr marL="623887" indent="-514350">
              <a:buClr>
                <a:schemeClr val="accent3"/>
              </a:buClr>
              <a:buFont typeface="Wingdings" pitchFamily="2" charset="2"/>
              <a:buAutoNum type="arabicParenR"/>
              <a:defRPr/>
            </a:pPr>
            <a:r>
              <a:rPr lang="en-US" dirty="0"/>
              <a:t>2) Lobular carcinoma in situ </a:t>
            </a:r>
            <a:r>
              <a:rPr lang="en-US" dirty="0" smtClean="0"/>
              <a:t> </a:t>
            </a:r>
            <a:endParaRPr lang="en-US" dirty="0"/>
          </a:p>
        </p:txBody>
      </p:sp>
      <p:pic>
        <p:nvPicPr>
          <p:cNvPr id="37892" name="Picture 2" descr="http://www.saintfrancis.com/SiteAssets/images/D_L_breas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3667" y="8380"/>
            <a:ext cx="48577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6347991" y="4308766"/>
            <a:ext cx="5364945" cy="2042337"/>
          </a:xfrm>
          <a:prstGeom prst="rect">
            <a:avLst/>
          </a:prstGeom>
        </p:spPr>
      </p:pic>
      <p:pic>
        <p:nvPicPr>
          <p:cNvPr id="3" name="Picture 2">
            <a:extLst>
              <a:ext uri="{FF2B5EF4-FFF2-40B4-BE49-F238E27FC236}">
                <a16:creationId xmlns:a16="http://schemas.microsoft.com/office/drawing/2014/main" id="{EAC4C29D-BD46-4B21-A584-85EF8F61B7A4}"/>
              </a:ext>
            </a:extLst>
          </p:cNvPr>
          <p:cNvPicPr>
            <a:picLocks noChangeAspect="1"/>
          </p:cNvPicPr>
          <p:nvPr/>
        </p:nvPicPr>
        <p:blipFill>
          <a:blip r:embed="rId5"/>
          <a:stretch>
            <a:fillRect/>
          </a:stretch>
        </p:blipFill>
        <p:spPr>
          <a:xfrm>
            <a:off x="7027753" y="6291044"/>
            <a:ext cx="4005419" cy="493819"/>
          </a:xfrm>
          <a:prstGeom prst="rect">
            <a:avLst/>
          </a:prstGeom>
        </p:spPr>
      </p:pic>
    </p:spTree>
    <p:extLst>
      <p:ext uri="{BB962C8B-B14F-4D97-AF65-F5344CB8AC3E}">
        <p14:creationId xmlns:p14="http://schemas.microsoft.com/office/powerpoint/2010/main" val="138475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stretch>
            <a:fillRect/>
          </a:stretch>
        </p:blipFill>
        <p:spPr>
          <a:xfrm>
            <a:off x="677863" y="866442"/>
            <a:ext cx="10445749" cy="5305758"/>
          </a:xfrm>
          <a:prstGeom prst="rect">
            <a:avLst/>
          </a:prstGeom>
        </p:spPr>
      </p:pic>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3581399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917700" y="476250"/>
            <a:ext cx="8229600" cy="1066800"/>
          </a:xfrm>
        </p:spPr>
        <p:txBody>
          <a:bodyPr/>
          <a:lstStyle/>
          <a:p>
            <a:pPr eaLnBrk="1" hangingPunct="1"/>
            <a:r>
              <a:rPr lang="en-US" sz="2900" dirty="0"/>
              <a:t/>
            </a:r>
            <a:br>
              <a:rPr lang="en-US" sz="2900" dirty="0"/>
            </a:br>
            <a:r>
              <a:rPr lang="en-US" sz="2900" dirty="0"/>
              <a:t>Clinical Presentation of Breast Diseases</a:t>
            </a:r>
          </a:p>
        </p:txBody>
      </p:sp>
      <p:sp>
        <p:nvSpPr>
          <p:cNvPr id="6147" name="Rectangle 3"/>
          <p:cNvSpPr>
            <a:spLocks noGrp="1" noChangeArrowheads="1"/>
          </p:cNvSpPr>
          <p:nvPr>
            <p:ph idx="1"/>
          </p:nvPr>
        </p:nvSpPr>
        <p:spPr>
          <a:xfrm>
            <a:off x="836612" y="1905000"/>
            <a:ext cx="8594429" cy="3880773"/>
          </a:xfrm>
        </p:spPr>
        <p:txBody>
          <a:bodyPr>
            <a:normAutofit fontScale="92500" lnSpcReduction="20000"/>
          </a:bodyPr>
          <a:lstStyle/>
          <a:p>
            <a:pPr marL="365760" indent="-256032">
              <a:buClr>
                <a:schemeClr val="accent3"/>
              </a:buClr>
              <a:buNone/>
              <a:defRPr/>
            </a:pPr>
            <a:endParaRPr lang="en-US" sz="2200" i="1" dirty="0"/>
          </a:p>
          <a:p>
            <a:pPr marL="566928" indent="-457200">
              <a:buClr>
                <a:schemeClr val="accent3"/>
              </a:buClr>
              <a:buFont typeface="+mj-lt"/>
              <a:buAutoNum type="arabicParenR"/>
              <a:defRPr/>
            </a:pPr>
            <a:r>
              <a:rPr lang="en-US" sz="2000" b="1" dirty="0">
                <a:latin typeface="Times New Roman" pitchFamily="18" charset="0"/>
                <a:cs typeface="Times New Roman" pitchFamily="18" charset="0"/>
              </a:rPr>
              <a:t>Pain (</a:t>
            </a:r>
            <a:r>
              <a:rPr lang="en-US" sz="2000" b="1" dirty="0" err="1">
                <a:latin typeface="Times New Roman" pitchFamily="18" charset="0"/>
                <a:cs typeface="Times New Roman" pitchFamily="18" charset="0"/>
              </a:rPr>
              <a:t>mastalgia</a:t>
            </a:r>
            <a:r>
              <a:rPr lang="en-US" sz="2000" b="1" dirty="0">
                <a:latin typeface="Times New Roman" pitchFamily="18" charset="0"/>
                <a:cs typeface="Times New Roman" pitchFamily="18" charset="0"/>
              </a:rPr>
              <a:t> or </a:t>
            </a:r>
            <a:r>
              <a:rPr lang="en-US" sz="2000" b="1" dirty="0" err="1">
                <a:latin typeface="Times New Roman" pitchFamily="18" charset="0"/>
                <a:cs typeface="Times New Roman" pitchFamily="18" charset="0"/>
              </a:rPr>
              <a:t>mastodynia</a:t>
            </a:r>
            <a:r>
              <a:rPr lang="en-US" sz="2000" dirty="0">
                <a:latin typeface="Times New Roman" pitchFamily="18" charset="0"/>
                <a:cs typeface="Times New Roman" pitchFamily="18" charset="0"/>
              </a:rPr>
              <a:t>) is a common symptom often related to menses, possibly due to cyclic edema and swelling. Pain localized in a specific area is usually caused by a ruptured cyst or trauma to adipose tissue (fat necrosis). Almost all painful masses are benign, but for unknown reasons a small fraction of cancers (about 10%) cause pain</a:t>
            </a:r>
            <a:r>
              <a:rPr lang="en-US" sz="2000" dirty="0" smtClean="0">
                <a:latin typeface="Times New Roman" pitchFamily="18" charset="0"/>
                <a:cs typeface="Times New Roman" pitchFamily="18" charset="0"/>
              </a:rPr>
              <a:t>.</a:t>
            </a:r>
          </a:p>
          <a:p>
            <a:pPr marL="566928" indent="-457200">
              <a:buClr>
                <a:schemeClr val="accent3"/>
              </a:buClr>
              <a:buFont typeface="+mj-lt"/>
              <a:buAutoNum type="arabicParenR"/>
              <a:defRPr/>
            </a:pPr>
            <a:r>
              <a:rPr lang="en-US" sz="2000" b="1" dirty="0">
                <a:latin typeface="Times New Roman" pitchFamily="18" charset="0"/>
                <a:cs typeface="Times New Roman" pitchFamily="18" charset="0"/>
              </a:rPr>
              <a:t>Inflammation </a:t>
            </a:r>
            <a:r>
              <a:rPr lang="en-US" sz="2000" dirty="0">
                <a:latin typeface="Times New Roman" pitchFamily="18" charset="0"/>
                <a:cs typeface="Times New Roman" pitchFamily="18" charset="0"/>
              </a:rPr>
              <a:t>causes an edematous and erythematous breast. It is rare and is most often caused by infections, which only occur with any frequency during lactation and breastfeeding. An important mimic of inflammation is “inflammatory” breast carcinoma </a:t>
            </a:r>
          </a:p>
          <a:p>
            <a:pPr marL="566928" indent="-457200">
              <a:buClr>
                <a:schemeClr val="accent3"/>
              </a:buClr>
              <a:buFont typeface="+mj-lt"/>
              <a:buAutoNum type="arabicParenR"/>
              <a:defRPr/>
            </a:pPr>
            <a:r>
              <a:rPr lang="en-US" sz="2000" b="1" dirty="0">
                <a:latin typeface="Times New Roman" pitchFamily="18" charset="0"/>
                <a:cs typeface="Times New Roman" pitchFamily="18" charset="0"/>
              </a:rPr>
              <a:t>Nipple discharge </a:t>
            </a:r>
            <a:r>
              <a:rPr lang="en-US" sz="2000" dirty="0">
                <a:latin typeface="Times New Roman" pitchFamily="18" charset="0"/>
                <a:cs typeface="Times New Roman" pitchFamily="18" charset="0"/>
              </a:rPr>
              <a:t>may be normal when small in quantity and bilateral. The most common benign lesion producing a nipple discharge is a papilloma arising in the large ducts below the nipple </a:t>
            </a:r>
            <a:r>
              <a:rPr lang="en-US" sz="2000" dirty="0" smtClean="0">
                <a:latin typeface="Times New Roman" pitchFamily="18" charset="0"/>
                <a:cs typeface="Times New Roman" pitchFamily="18" charset="0"/>
              </a:rPr>
              <a:t>. </a:t>
            </a:r>
            <a:r>
              <a:rPr lang="en-US" sz="2000" dirty="0">
                <a:latin typeface="Times New Roman" pitchFamily="18" charset="0"/>
                <a:cs typeface="Times New Roman" pitchFamily="18" charset="0"/>
              </a:rPr>
              <a:t>Discharges that are spontaneous, unilateral, and bloody are of greatest concern for malignancy. </a:t>
            </a:r>
            <a:endParaRPr lang="en-US" sz="2000" dirty="0" smtClean="0">
              <a:latin typeface="Times New Roman" pitchFamily="18" charset="0"/>
              <a:cs typeface="Times New Roman" pitchFamily="18" charset="0"/>
            </a:endParaRPr>
          </a:p>
          <a:p>
            <a:pPr marL="566928" indent="-457200">
              <a:buClr>
                <a:schemeClr val="accent3"/>
              </a:buClr>
              <a:buFont typeface="+mj-lt"/>
              <a:buAutoNum type="arabicParenR"/>
              <a:defRPr/>
            </a:pPr>
            <a:endParaRPr lang="en-US" sz="2000" dirty="0">
              <a:latin typeface="Times New Roman" pitchFamily="18" charset="0"/>
              <a:cs typeface="Times New Roman" pitchFamily="18" charset="0"/>
            </a:endParaRPr>
          </a:p>
          <a:p>
            <a:pPr marL="566928" indent="-457200">
              <a:buClr>
                <a:schemeClr val="accent3"/>
              </a:buClr>
              <a:buFont typeface="+mj-lt"/>
              <a:buAutoNum type="arabicParenR"/>
              <a:defRPr/>
            </a:pPr>
            <a:endParaRPr lang="en-US" sz="2000" dirty="0" smtClean="0">
              <a:latin typeface="Times New Roman" pitchFamily="18" charset="0"/>
              <a:cs typeface="Times New Roman" pitchFamily="18" charset="0"/>
            </a:endParaRPr>
          </a:p>
          <a:p>
            <a:pPr marL="365760" indent="-256032">
              <a:buClr>
                <a:schemeClr val="accent3"/>
              </a:buClr>
              <a:buNone/>
              <a:defRPr/>
            </a:pPr>
            <a:endParaRPr lang="en-US" sz="2200" dirty="0"/>
          </a:p>
        </p:txBody>
      </p:sp>
    </p:spTree>
    <p:extLst>
      <p:ext uri="{BB962C8B-B14F-4D97-AF65-F5344CB8AC3E}">
        <p14:creationId xmlns:p14="http://schemas.microsoft.com/office/powerpoint/2010/main" val="277936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2"/>
          <p:cNvSpPr>
            <a:spLocks noGrp="1"/>
          </p:cNvSpPr>
          <p:nvPr>
            <p:ph type="title"/>
          </p:nvPr>
        </p:nvSpPr>
        <p:spPr>
          <a:xfrm>
            <a:off x="1228724" y="231776"/>
            <a:ext cx="7978775" cy="1066800"/>
          </a:xfrm>
        </p:spPr>
        <p:txBody>
          <a:bodyPr/>
          <a:lstStyle/>
          <a:p>
            <a:pPr eaLnBrk="1" hangingPunct="1"/>
            <a:r>
              <a:rPr lang="en-US" dirty="0">
                <a:solidFill>
                  <a:schemeClr val="tx1"/>
                </a:solidFill>
              </a:rPr>
              <a:t>Ductal Carcinoma In Situ (DCIS)</a:t>
            </a:r>
          </a:p>
        </p:txBody>
      </p:sp>
      <p:sp>
        <p:nvSpPr>
          <p:cNvPr id="38915" name="Content Placeholder 1"/>
          <p:cNvSpPr>
            <a:spLocks noGrp="1"/>
          </p:cNvSpPr>
          <p:nvPr>
            <p:ph sz="half" idx="1"/>
          </p:nvPr>
        </p:nvSpPr>
        <p:spPr>
          <a:xfrm>
            <a:off x="303212" y="1676400"/>
            <a:ext cx="6324600" cy="5181600"/>
          </a:xfrm>
        </p:spPr>
        <p:txBody>
          <a:bodyPr>
            <a:normAutofit/>
          </a:bodyPr>
          <a:lstStyle/>
          <a:p>
            <a:pPr eaLnBrk="1" hangingPunct="1">
              <a:buFont typeface="Arial" panose="020B0604020202020204" pitchFamily="34" charset="0"/>
              <a:buChar char="•"/>
            </a:pPr>
            <a:r>
              <a:rPr lang="en-US" dirty="0"/>
              <a:t>DCIS is the </a:t>
            </a:r>
            <a:r>
              <a:rPr lang="en-US" b="1" u="sng" dirty="0"/>
              <a:t>non-invasive</a:t>
            </a:r>
            <a:r>
              <a:rPr lang="en-US" dirty="0"/>
              <a:t> proliferation of malignant cells within the duct system without  breaching the underlying basement membrane</a:t>
            </a:r>
          </a:p>
          <a:p>
            <a:pPr eaLnBrk="1" hangingPunct="1">
              <a:buFont typeface="Arial" panose="020B0604020202020204" pitchFamily="34" charset="0"/>
              <a:buChar char="•"/>
            </a:pPr>
            <a:r>
              <a:rPr lang="en-US" dirty="0"/>
              <a:t>They have a very high risk of development of subsequent invasive carcinoma.</a:t>
            </a:r>
          </a:p>
          <a:p>
            <a:pPr>
              <a:buFont typeface="Arial" panose="020B0604020202020204" pitchFamily="34" charset="0"/>
              <a:buChar char="•"/>
            </a:pPr>
            <a:r>
              <a:rPr lang="en-US" dirty="0"/>
              <a:t>DCIS has a wide variety of histologic appearances, including  </a:t>
            </a:r>
            <a:r>
              <a:rPr lang="en-US" dirty="0">
                <a:solidFill>
                  <a:schemeClr val="accent2"/>
                </a:solidFill>
              </a:rPr>
              <a:t>solid, </a:t>
            </a:r>
            <a:r>
              <a:rPr lang="en-US" dirty="0" err="1">
                <a:solidFill>
                  <a:schemeClr val="accent2"/>
                </a:solidFill>
              </a:rPr>
              <a:t>comedo</a:t>
            </a:r>
            <a:r>
              <a:rPr lang="en-US" dirty="0">
                <a:solidFill>
                  <a:schemeClr val="accent2"/>
                </a:solidFill>
              </a:rPr>
              <a:t>, cribriform, papillary, </a:t>
            </a:r>
            <a:r>
              <a:rPr lang="en-US" dirty="0" err="1">
                <a:solidFill>
                  <a:schemeClr val="accent2"/>
                </a:solidFill>
              </a:rPr>
              <a:t>micropapillary</a:t>
            </a:r>
            <a:r>
              <a:rPr lang="en-US" dirty="0">
                <a:solidFill>
                  <a:schemeClr val="accent2"/>
                </a:solidFill>
              </a:rPr>
              <a:t>, and “clinging” types.</a:t>
            </a:r>
            <a:r>
              <a:rPr lang="en-US" dirty="0"/>
              <a:t>  </a:t>
            </a:r>
            <a:endParaRPr lang="en-US" dirty="0" smtClean="0"/>
          </a:p>
          <a:p>
            <a:pPr>
              <a:buFont typeface="Arial" panose="020B0604020202020204" pitchFamily="34" charset="0"/>
              <a:buChar char="•"/>
            </a:pPr>
            <a:r>
              <a:rPr lang="en-US" dirty="0" smtClean="0"/>
              <a:t>Nuclear</a:t>
            </a:r>
            <a:r>
              <a:rPr lang="en-US" dirty="0"/>
              <a:t>  appearances  range  from  bland  and  monotonous (low nuclear grade) to pleomorphic (high nuclear grade).  </a:t>
            </a:r>
            <a:endParaRPr lang="en-US" dirty="0" smtClean="0"/>
          </a:p>
          <a:p>
            <a:pPr>
              <a:buFont typeface="Arial" panose="020B0604020202020204" pitchFamily="34" charset="0"/>
              <a:buChar char="•"/>
            </a:pPr>
            <a:r>
              <a:rPr lang="en-US" dirty="0" smtClean="0"/>
              <a:t>The</a:t>
            </a:r>
            <a:r>
              <a:rPr lang="en-US" dirty="0"/>
              <a:t>  distinctive  </a:t>
            </a:r>
            <a:r>
              <a:rPr lang="en-US" dirty="0" err="1"/>
              <a:t>comedo</a:t>
            </a:r>
            <a:r>
              <a:rPr lang="en-US" dirty="0"/>
              <a:t>  subtype  is  characterized  by  extensive central necrosis, which produces </a:t>
            </a:r>
            <a:r>
              <a:rPr lang="en-US" dirty="0" err="1"/>
              <a:t>toothpastelike</a:t>
            </a:r>
            <a:r>
              <a:rPr lang="en-US" dirty="0"/>
              <a:t> necrotic  </a:t>
            </a:r>
            <a:r>
              <a:rPr lang="en-US" dirty="0" smtClean="0"/>
              <a:t>tissue.</a:t>
            </a:r>
            <a:endParaRPr lang="en-US" dirty="0"/>
          </a:p>
          <a:p>
            <a:pPr eaLnBrk="1" hangingPunct="1">
              <a:buFont typeface="Arial" panose="020B0604020202020204" pitchFamily="34" charset="0"/>
              <a:buChar char="•"/>
            </a:pPr>
            <a:endParaRPr lang="en-US" dirty="0"/>
          </a:p>
          <a:p>
            <a:pPr eaLnBrk="1" hangingPunct="1">
              <a:buFont typeface="Arial" panose="020B0604020202020204" pitchFamily="34" charset="0"/>
              <a:buChar char="•"/>
            </a:pPr>
            <a:endParaRPr lang="en-US" dirty="0"/>
          </a:p>
          <a:p>
            <a:pPr eaLnBrk="1" hangingPunct="1">
              <a:buFont typeface="Arial" panose="020B0604020202020204" pitchFamily="34" charset="0"/>
              <a:buChar char="•"/>
            </a:pPr>
            <a:endParaRPr lang="en-US" dirty="0"/>
          </a:p>
        </p:txBody>
      </p:sp>
      <p:pic>
        <p:nvPicPr>
          <p:cNvPr id="3891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75612" y="2057400"/>
            <a:ext cx="391795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085012" y="5867400"/>
            <a:ext cx="3918893" cy="369332"/>
          </a:xfrm>
          <a:prstGeom prst="rect">
            <a:avLst/>
          </a:prstGeom>
        </p:spPr>
        <p:txBody>
          <a:bodyPr wrap="none">
            <a:spAutoFit/>
          </a:bodyPr>
          <a:lstStyle/>
          <a:p>
            <a:r>
              <a:rPr lang="en-US" dirty="0"/>
              <a:t>http://www.dslrf.org/images/f12_02.gif</a:t>
            </a:r>
          </a:p>
        </p:txBody>
      </p:sp>
    </p:spTree>
    <p:extLst>
      <p:ext uri="{BB962C8B-B14F-4D97-AF65-F5344CB8AC3E}">
        <p14:creationId xmlns:p14="http://schemas.microsoft.com/office/powerpoint/2010/main" val="173113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a:t>DCIS( Ductal Carcinoma In Situ)</a:t>
            </a:r>
          </a:p>
        </p:txBody>
      </p:sp>
      <p:sp>
        <p:nvSpPr>
          <p:cNvPr id="41987" name="Rectangle 3"/>
          <p:cNvSpPr>
            <a:spLocks noGrp="1" noChangeArrowheads="1"/>
          </p:cNvSpPr>
          <p:nvPr>
            <p:ph sz="half" idx="1"/>
          </p:nvPr>
        </p:nvSpPr>
        <p:spPr>
          <a:xfrm>
            <a:off x="150812" y="1143000"/>
            <a:ext cx="7389811" cy="5022850"/>
          </a:xfrm>
        </p:spPr>
        <p:txBody>
          <a:bodyPr>
            <a:normAutofit lnSpcReduction="10000"/>
          </a:bodyPr>
          <a:lstStyle/>
          <a:p>
            <a:pPr eaLnBrk="1" hangingPunct="1">
              <a:buFont typeface="Wingdings" panose="05000000000000000000" pitchFamily="2" charset="2"/>
              <a:buChar char="Ø"/>
            </a:pPr>
            <a:endParaRPr lang="en-US" dirty="0"/>
          </a:p>
          <a:p>
            <a:r>
              <a:rPr lang="en-US" dirty="0"/>
              <a:t> Calcifications  frequently  are  associated  with </a:t>
            </a:r>
            <a:r>
              <a:rPr lang="en-US" dirty="0" smtClean="0"/>
              <a:t>DCI resulting</a:t>
            </a:r>
            <a:r>
              <a:rPr lang="en-US" dirty="0"/>
              <a:t> from calcification of necrotic  debris or secretory material. </a:t>
            </a:r>
            <a:endParaRPr lang="en-US" dirty="0" smtClean="0"/>
          </a:p>
          <a:p>
            <a:r>
              <a:rPr lang="en-US" dirty="0" smtClean="0"/>
              <a:t>DCIS</a:t>
            </a:r>
            <a:r>
              <a:rPr lang="en-US" dirty="0"/>
              <a:t> constitutes only 5% of breast  cancers in unscreened populations but up to 30% in screened  populations, largely because of the ability of mammography to  detect calcifications. </a:t>
            </a:r>
            <a:endParaRPr lang="en-US" dirty="0" smtClean="0"/>
          </a:p>
          <a:p>
            <a:r>
              <a:rPr lang="en-US" dirty="0" smtClean="0"/>
              <a:t>Current</a:t>
            </a:r>
            <a:r>
              <a:rPr lang="en-US" dirty="0"/>
              <a:t> treatment strategies for DCIS use  surgery and irradiation to eradicate the lesion. </a:t>
            </a:r>
            <a:endParaRPr lang="en-US" dirty="0" smtClean="0"/>
          </a:p>
          <a:p>
            <a:r>
              <a:rPr lang="en-US" dirty="0" smtClean="0"/>
              <a:t>Treatment</a:t>
            </a:r>
            <a:r>
              <a:rPr lang="en-US" dirty="0"/>
              <a:t> with  anti-estrogenic agents such as tamoxifen also is used to decrease  the risk of recurrence of ER-positive DCIS. The prognosis is  excellent, with greater than 97% long-term survival. </a:t>
            </a:r>
            <a:endParaRPr lang="en-US" dirty="0" smtClean="0"/>
          </a:p>
          <a:p>
            <a:r>
              <a:rPr lang="en-US" dirty="0" smtClean="0"/>
              <a:t>If</a:t>
            </a:r>
            <a:r>
              <a:rPr lang="en-US" dirty="0"/>
              <a:t> untreated,  DCIS  progresses  to  invasive  cancer  in  roughly  one-third  of  cases, usually in the same breast and quadrant as the earlier    </a:t>
            </a:r>
            <a:r>
              <a:rPr lang="en-US" dirty="0" smtClean="0"/>
              <a:t>DCIS</a:t>
            </a:r>
            <a:endParaRPr lang="en-US" dirty="0"/>
          </a:p>
        </p:txBody>
      </p:sp>
      <p:pic>
        <p:nvPicPr>
          <p:cNvPr id="2" name="Picture 1"/>
          <p:cNvPicPr>
            <a:picLocks noChangeAspect="1"/>
          </p:cNvPicPr>
          <p:nvPr/>
        </p:nvPicPr>
        <p:blipFill rotWithShape="1">
          <a:blip r:embed="rId3"/>
          <a:srcRect l="10913"/>
          <a:stretch/>
        </p:blipFill>
        <p:spPr>
          <a:xfrm>
            <a:off x="7389812" y="2209800"/>
            <a:ext cx="4799013" cy="3023838"/>
          </a:xfrm>
          <a:prstGeom prst="rect">
            <a:avLst/>
          </a:prstGeom>
        </p:spPr>
      </p:pic>
      <p:sp>
        <p:nvSpPr>
          <p:cNvPr id="4" name="Rectangle 3"/>
          <p:cNvSpPr/>
          <p:nvPr/>
        </p:nvSpPr>
        <p:spPr>
          <a:xfrm>
            <a:off x="8129255" y="5334000"/>
            <a:ext cx="2874505" cy="369332"/>
          </a:xfrm>
          <a:prstGeom prst="rect">
            <a:avLst/>
          </a:prstGeom>
        </p:spPr>
        <p:txBody>
          <a:bodyPr wrap="none">
            <a:spAutoFit/>
          </a:bodyPr>
          <a:lstStyle/>
          <a:p>
            <a:pPr algn="ctr">
              <a:spcBef>
                <a:spcPct val="50000"/>
              </a:spcBef>
            </a:pPr>
            <a:r>
              <a:rPr lang="en-US" dirty="0" err="1">
                <a:latin typeface="Georgia" panose="02040502050405020303" pitchFamily="18" charset="0"/>
              </a:rPr>
              <a:t>Microcalcification</a:t>
            </a:r>
            <a:r>
              <a:rPr lang="en-US" dirty="0">
                <a:latin typeface="Georgia" panose="02040502050405020303" pitchFamily="18" charset="0"/>
              </a:rPr>
              <a:t> of DCIS</a:t>
            </a:r>
          </a:p>
        </p:txBody>
      </p:sp>
    </p:spTree>
    <p:extLst>
      <p:ext uri="{BB962C8B-B14F-4D97-AF65-F5344CB8AC3E}">
        <p14:creationId xmlns:p14="http://schemas.microsoft.com/office/powerpoint/2010/main" val="207520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S01871-023-f016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812" y="0"/>
            <a:ext cx="5562600" cy="4762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039" name="Picture 5" descr="20FF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2612" y="948448"/>
            <a:ext cx="4876800" cy="330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Rectangle 8"/>
          <p:cNvSpPr>
            <a:spLocks noChangeArrowheads="1"/>
          </p:cNvSpPr>
          <p:nvPr/>
        </p:nvSpPr>
        <p:spPr bwMode="auto">
          <a:xfrm>
            <a:off x="1293812" y="5041702"/>
            <a:ext cx="10363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dirty="0" err="1">
                <a:latin typeface="Georgia" panose="02040502050405020303" pitchFamily="18" charset="0"/>
              </a:rPr>
              <a:t>Comedo</a:t>
            </a:r>
            <a:r>
              <a:rPr lang="en-US" dirty="0">
                <a:latin typeface="Georgia" panose="02040502050405020303" pitchFamily="18" charset="0"/>
              </a:rPr>
              <a:t> DCIS: is characterized by large central zones of necrosis with calcified </a:t>
            </a:r>
            <a:r>
              <a:rPr lang="en-US" dirty="0" smtClean="0">
                <a:latin typeface="Georgia" panose="02040502050405020303" pitchFamily="18" charset="0"/>
              </a:rPr>
              <a:t>debris</a:t>
            </a:r>
            <a:endParaRPr lang="en-US" dirty="0">
              <a:latin typeface="Georgia" panose="02040502050405020303" pitchFamily="18" charset="0"/>
            </a:endParaRPr>
          </a:p>
        </p:txBody>
      </p:sp>
    </p:spTree>
    <p:extLst>
      <p:ext uri="{BB962C8B-B14F-4D97-AF65-F5344CB8AC3E}">
        <p14:creationId xmlns:p14="http://schemas.microsoft.com/office/powerpoint/2010/main" val="181876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1773237" y="476251"/>
            <a:ext cx="8382000" cy="1069975"/>
          </a:xfrm>
        </p:spPr>
        <p:txBody>
          <a:bodyPr/>
          <a:lstStyle/>
          <a:p>
            <a:pPr eaLnBrk="1" hangingPunct="1"/>
            <a:r>
              <a:rPr lang="en-US" dirty="0"/>
              <a:t>DCIS</a:t>
            </a:r>
          </a:p>
        </p:txBody>
      </p:sp>
      <p:sp>
        <p:nvSpPr>
          <p:cNvPr id="45060" name="Rectangle 4"/>
          <p:cNvSpPr>
            <a:spLocks noChangeArrowheads="1"/>
          </p:cNvSpPr>
          <p:nvPr/>
        </p:nvSpPr>
        <p:spPr bwMode="auto">
          <a:xfrm>
            <a:off x="6094412" y="5300663"/>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atin typeface="Georgia" panose="02040502050405020303" pitchFamily="18" charset="0"/>
              </a:rPr>
              <a:t>Cribriform DCIS comprises cells forming round, regular ("cookie cutter") spaces. The lumens are often filled with calcifying secretory material. </a:t>
            </a:r>
          </a:p>
        </p:txBody>
      </p:sp>
      <p:sp>
        <p:nvSpPr>
          <p:cNvPr id="45062" name="Rectangle 13"/>
          <p:cNvSpPr>
            <a:spLocks noChangeArrowheads="1"/>
          </p:cNvSpPr>
          <p:nvPr/>
        </p:nvSpPr>
        <p:spPr bwMode="auto">
          <a:xfrm>
            <a:off x="1522412" y="5373688"/>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atin typeface="Georgia" panose="02040502050405020303" pitchFamily="18" charset="0"/>
              </a:rPr>
              <a:t>Micropapillary  DCIS. </a:t>
            </a:r>
          </a:p>
        </p:txBody>
      </p:sp>
      <p:pic>
        <p:nvPicPr>
          <p:cNvPr id="3" name="Picture 2"/>
          <p:cNvPicPr>
            <a:picLocks noChangeAspect="1"/>
          </p:cNvPicPr>
          <p:nvPr/>
        </p:nvPicPr>
        <p:blipFill>
          <a:blip r:embed="rId2"/>
          <a:stretch>
            <a:fillRect/>
          </a:stretch>
        </p:blipFill>
        <p:spPr>
          <a:xfrm>
            <a:off x="684212" y="1671555"/>
            <a:ext cx="4914710" cy="3700074"/>
          </a:xfrm>
          <a:prstGeom prst="rect">
            <a:avLst/>
          </a:prstGeom>
        </p:spPr>
      </p:pic>
      <p:pic>
        <p:nvPicPr>
          <p:cNvPr id="4" name="Picture 3"/>
          <p:cNvPicPr>
            <a:picLocks noChangeAspect="1"/>
          </p:cNvPicPr>
          <p:nvPr/>
        </p:nvPicPr>
        <p:blipFill>
          <a:blip r:embed="rId3"/>
          <a:stretch>
            <a:fillRect/>
          </a:stretch>
        </p:blipFill>
        <p:spPr>
          <a:xfrm>
            <a:off x="6246812" y="1671555"/>
            <a:ext cx="5443662" cy="3629108"/>
          </a:xfrm>
          <a:prstGeom prst="rect">
            <a:avLst/>
          </a:prstGeom>
        </p:spPr>
      </p:pic>
      <p:sp>
        <p:nvSpPr>
          <p:cNvPr id="5" name="Rectangle 4"/>
          <p:cNvSpPr/>
          <p:nvPr/>
        </p:nvSpPr>
        <p:spPr>
          <a:xfrm>
            <a:off x="303212" y="6250672"/>
            <a:ext cx="6092825" cy="215444"/>
          </a:xfrm>
          <a:prstGeom prst="rect">
            <a:avLst/>
          </a:prstGeom>
        </p:spPr>
        <p:txBody>
          <a:bodyPr>
            <a:spAutoFit/>
          </a:bodyPr>
          <a:lstStyle/>
          <a:p>
            <a:r>
              <a:rPr lang="en-US" sz="800" dirty="0"/>
              <a:t>http://www.breastpathology.info/Carcinoma%20in%20situ.html#images</a:t>
            </a:r>
          </a:p>
        </p:txBody>
      </p:sp>
    </p:spTree>
    <p:extLst>
      <p:ext uri="{BB962C8B-B14F-4D97-AF65-F5344CB8AC3E}">
        <p14:creationId xmlns:p14="http://schemas.microsoft.com/office/powerpoint/2010/main" val="215732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Paget disease</a:t>
            </a:r>
          </a:p>
        </p:txBody>
      </p:sp>
      <p:sp>
        <p:nvSpPr>
          <p:cNvPr id="8" name="Content Placeholder 7"/>
          <p:cNvSpPr>
            <a:spLocks noGrp="1"/>
          </p:cNvSpPr>
          <p:nvPr>
            <p:ph idx="1"/>
          </p:nvPr>
        </p:nvSpPr>
        <p:spPr/>
        <p:txBody>
          <a:bodyPr/>
          <a:lstStyle/>
          <a:p>
            <a:r>
              <a:rPr lang="en-US" dirty="0"/>
              <a:t>Paget disease of the nipple is caused by the extension  of DCIS up the lactiferous ducts and into the contiguous skin  of  the  nipple,  producing  a  unilateral  crusting  exudate  over  the nipple and areolar </a:t>
            </a:r>
            <a:r>
              <a:rPr lang="en-US" dirty="0" smtClean="0"/>
              <a:t>skin</a:t>
            </a:r>
            <a:r>
              <a:rPr lang="en-US" dirty="0"/>
              <a:t>. Paget disease of the nipple stems from in  situ extension of an underlying carcinoma. </a:t>
            </a:r>
            <a:endParaRPr lang="en-US" dirty="0" smtClean="0"/>
          </a:p>
          <a:p>
            <a:r>
              <a:rPr lang="en-US" dirty="0" smtClean="0"/>
              <a:t>The</a:t>
            </a:r>
            <a:r>
              <a:rPr lang="en-US" dirty="0"/>
              <a:t> prognosis of the  carcinoma of origin is affected by the presence of Paget disease  and is determined by other factors </a:t>
            </a:r>
          </a:p>
        </p:txBody>
      </p:sp>
    </p:spTree>
    <p:extLst>
      <p:ext uri="{BB962C8B-B14F-4D97-AF65-F5344CB8AC3E}">
        <p14:creationId xmlns:p14="http://schemas.microsoft.com/office/powerpoint/2010/main" val="3373619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a:t>Paget’s Disease </a:t>
            </a:r>
          </a:p>
        </p:txBody>
      </p:sp>
      <p:pic>
        <p:nvPicPr>
          <p:cNvPr id="8" name="Picture Placeholder 7"/>
          <p:cNvPicPr>
            <a:picLocks noGrp="1" noChangeAspect="1"/>
          </p:cNvPicPr>
          <p:nvPr>
            <p:ph type="pic" idx="1"/>
          </p:nvPr>
        </p:nvPicPr>
        <p:blipFill>
          <a:blip r:embed="rId3"/>
          <a:srcRect l="10559" r="10559"/>
          <a:stretch>
            <a:fillRect/>
          </a:stretch>
        </p:blipFill>
        <p:spPr>
          <a:xfrm>
            <a:off x="912812" y="1371600"/>
            <a:ext cx="6998965" cy="4701725"/>
          </a:xfrm>
          <a:prstGeom prst="rect">
            <a:avLst/>
          </a:prstGeom>
        </p:spPr>
      </p:pic>
      <p:sp>
        <p:nvSpPr>
          <p:cNvPr id="75778" name="Rectangle 3"/>
          <p:cNvSpPr>
            <a:spLocks noGrp="1" noChangeArrowheads="1"/>
          </p:cNvSpPr>
          <p:nvPr>
            <p:ph type="body" sz="half" idx="2"/>
          </p:nvPr>
        </p:nvSpPr>
        <p:spPr>
          <a:xfrm>
            <a:off x="7770812" y="3429000"/>
            <a:ext cx="4343400" cy="3352800"/>
          </a:xfrm>
        </p:spPr>
        <p:txBody>
          <a:bodyPr rtlCol="0">
            <a:normAutofit/>
          </a:bodyPr>
          <a:lstStyle/>
          <a:p>
            <a:pPr marL="365760" indent="-256032">
              <a:buClr>
                <a:schemeClr val="accent3"/>
              </a:buClr>
              <a:buFont typeface="Arial" pitchFamily="34" charset="0"/>
              <a:buChar char="•"/>
              <a:defRPr/>
            </a:pPr>
            <a:r>
              <a:rPr lang="en-US" dirty="0"/>
              <a:t>Paget's disease of the breast is a rare type of </a:t>
            </a:r>
            <a:r>
              <a:rPr lang="en-US" b="1" dirty="0"/>
              <a:t>breast cancer</a:t>
            </a:r>
            <a:r>
              <a:rPr lang="en-US" dirty="0"/>
              <a:t> that is characterized by a red, scaly eczematous lesion on the nipple and surrounding areola.</a:t>
            </a:r>
          </a:p>
          <a:p>
            <a:pPr marL="365760" indent="-256032">
              <a:buClr>
                <a:schemeClr val="accent3"/>
              </a:buClr>
              <a:buFont typeface="Arial" pitchFamily="34" charset="0"/>
              <a:buChar char="•"/>
              <a:defRPr/>
            </a:pPr>
            <a:endParaRPr lang="en-US" dirty="0"/>
          </a:p>
        </p:txBody>
      </p:sp>
      <p:pic>
        <p:nvPicPr>
          <p:cNvPr id="2" name="Picture 1"/>
          <p:cNvPicPr>
            <a:picLocks noChangeAspect="1"/>
          </p:cNvPicPr>
          <p:nvPr/>
        </p:nvPicPr>
        <p:blipFill>
          <a:blip r:embed="rId4"/>
          <a:stretch>
            <a:fillRect/>
          </a:stretch>
        </p:blipFill>
        <p:spPr>
          <a:xfrm>
            <a:off x="8456612" y="138980"/>
            <a:ext cx="3456732" cy="3048264"/>
          </a:xfrm>
          <a:prstGeom prst="rect">
            <a:avLst/>
          </a:prstGeom>
        </p:spPr>
      </p:pic>
      <p:sp>
        <p:nvSpPr>
          <p:cNvPr id="3" name="Rectangle 2"/>
          <p:cNvSpPr/>
          <p:nvPr/>
        </p:nvSpPr>
        <p:spPr>
          <a:xfrm>
            <a:off x="8532812" y="2984956"/>
            <a:ext cx="3837732" cy="215444"/>
          </a:xfrm>
          <a:prstGeom prst="rect">
            <a:avLst/>
          </a:prstGeom>
        </p:spPr>
        <p:txBody>
          <a:bodyPr wrap="square">
            <a:spAutoFit/>
          </a:bodyPr>
          <a:lstStyle/>
          <a:p>
            <a:r>
              <a:rPr lang="en-US" sz="800" dirty="0"/>
              <a:t>http://img.medscape.com/pi/emed/ckb/dermatology/1048885-1101235-854tn.jpg</a:t>
            </a:r>
          </a:p>
        </p:txBody>
      </p:sp>
    </p:spTree>
    <p:extLst>
      <p:ext uri="{BB962C8B-B14F-4D97-AF65-F5344CB8AC3E}">
        <p14:creationId xmlns:p14="http://schemas.microsoft.com/office/powerpoint/2010/main" val="22077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6"/>
          <p:cNvSpPr>
            <a:spLocks noGrp="1" noChangeArrowheads="1"/>
          </p:cNvSpPr>
          <p:nvPr>
            <p:ph type="title"/>
          </p:nvPr>
        </p:nvSpPr>
        <p:spPr>
          <a:xfrm>
            <a:off x="608012" y="189562"/>
            <a:ext cx="8229600" cy="1069975"/>
          </a:xfrm>
        </p:spPr>
        <p:txBody>
          <a:bodyPr/>
          <a:lstStyle/>
          <a:p>
            <a:pPr eaLnBrk="1" hangingPunct="1"/>
            <a:r>
              <a:rPr lang="en-US" dirty="0" err="1"/>
              <a:t>Pagets</a:t>
            </a:r>
            <a:r>
              <a:rPr lang="en-US" dirty="0"/>
              <a:t> disease</a:t>
            </a:r>
          </a:p>
        </p:txBody>
      </p:sp>
      <p:sp>
        <p:nvSpPr>
          <p:cNvPr id="7" name="Rectangle 3"/>
          <p:cNvSpPr txBox="1">
            <a:spLocks noChangeArrowheads="1"/>
          </p:cNvSpPr>
          <p:nvPr/>
        </p:nvSpPr>
        <p:spPr>
          <a:xfrm>
            <a:off x="74612" y="1484314"/>
            <a:ext cx="5875338" cy="5373687"/>
          </a:xfrm>
          <a:prstGeom prst="rect">
            <a:avLst/>
          </a:prstGeom>
        </p:spPr>
        <p:txBody>
          <a:bodyPr>
            <a:normAutofit/>
          </a:bodyPr>
          <a:lstStyle/>
          <a:p>
            <a:pPr marL="365760" indent="-256032">
              <a:spcBef>
                <a:spcPts val="300"/>
              </a:spcBef>
              <a:buClr>
                <a:schemeClr val="accent3"/>
              </a:buClr>
              <a:buFont typeface="Georgia"/>
              <a:buChar char="•"/>
              <a:defRPr/>
            </a:pPr>
            <a:endParaRPr lang="en-US" sz="2400" dirty="0"/>
          </a:p>
          <a:p>
            <a:pPr marL="365760" indent="-256032">
              <a:spcBef>
                <a:spcPts val="300"/>
              </a:spcBef>
              <a:buClr>
                <a:schemeClr val="accent3"/>
              </a:buClr>
              <a:buFont typeface="Georgia"/>
              <a:buChar char="•"/>
              <a:defRPr/>
            </a:pPr>
            <a:r>
              <a:rPr lang="en-US" sz="2400" dirty="0"/>
              <a:t>The histologic hallmark of Paget’s disease of the nipple is the infiltration of the epidermis by large neoplastic ductal cells with abundant cytoplasm, pleomorphic nuclei and prominent nucleoli. </a:t>
            </a:r>
            <a:endParaRPr lang="en-US" sz="2400" dirty="0" smtClean="0"/>
          </a:p>
          <a:p>
            <a:pPr marL="365760" indent="-256032">
              <a:spcBef>
                <a:spcPts val="300"/>
              </a:spcBef>
              <a:buClr>
                <a:schemeClr val="accent3"/>
              </a:buClr>
              <a:buFont typeface="Georgia"/>
              <a:buChar char="•"/>
              <a:defRPr/>
            </a:pPr>
            <a:r>
              <a:rPr lang="en-US" sz="2400" dirty="0" smtClean="0"/>
              <a:t>Paget </a:t>
            </a:r>
            <a:r>
              <a:rPr lang="en-US" sz="2400" dirty="0"/>
              <a:t>cells extend from DCIS within the ductal system into nipple skin without crossing the basement </a:t>
            </a:r>
            <a:r>
              <a:rPr lang="en-US" sz="2400" dirty="0" smtClean="0"/>
              <a:t>membrane</a:t>
            </a:r>
            <a:endParaRPr lang="en-US" sz="2400" dirty="0"/>
          </a:p>
        </p:txBody>
      </p:sp>
      <p:sp>
        <p:nvSpPr>
          <p:cNvPr id="2" name="Rectangle 1"/>
          <p:cNvSpPr/>
          <p:nvPr/>
        </p:nvSpPr>
        <p:spPr>
          <a:xfrm>
            <a:off x="6399212" y="3128241"/>
            <a:ext cx="3951931" cy="338554"/>
          </a:xfrm>
          <a:prstGeom prst="rect">
            <a:avLst/>
          </a:prstGeom>
        </p:spPr>
        <p:txBody>
          <a:bodyPr wrap="square">
            <a:spAutoFit/>
          </a:bodyPr>
          <a:lstStyle/>
          <a:p>
            <a:r>
              <a:rPr lang="en-US" sz="800" dirty="0"/>
              <a:t>"</a:t>
            </a:r>
            <a:r>
              <a:rPr lang="en-US" sz="800" dirty="0" err="1"/>
              <a:t>Extramammary</a:t>
            </a:r>
            <a:r>
              <a:rPr lang="en-US" sz="800" dirty="0"/>
              <a:t> Paget disease - high mag" by Nephron - Own work. Licensed under CC BY-SA 3.0 via Wikimedia Commons - </a:t>
            </a:r>
            <a:r>
              <a:rPr lang="en-US" sz="800" dirty="0">
                <a:hlinkClick r:id="rId3"/>
              </a:rPr>
              <a:t>http://commons.wikimedia.org/wiki/</a:t>
            </a:r>
            <a:endParaRPr lang="en-US" sz="800" dirty="0"/>
          </a:p>
        </p:txBody>
      </p:sp>
      <p:pic>
        <p:nvPicPr>
          <p:cNvPr id="2050" name="Picture 2" descr="Extramammary Paget disease - high ma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9212" y="494786"/>
            <a:ext cx="3957638" cy="26334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6399212" y="3581400"/>
            <a:ext cx="3891344" cy="3143250"/>
          </a:xfrm>
          <a:prstGeom prst="rect">
            <a:avLst/>
          </a:prstGeom>
        </p:spPr>
      </p:pic>
    </p:spTree>
    <p:extLst>
      <p:ext uri="{BB962C8B-B14F-4D97-AF65-F5344CB8AC3E}">
        <p14:creationId xmlns:p14="http://schemas.microsoft.com/office/powerpoint/2010/main" val="217661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dirty="0"/>
              <a:t>Lobular Carcinoma in Situ (LCIS)</a:t>
            </a:r>
          </a:p>
        </p:txBody>
      </p:sp>
      <p:sp>
        <p:nvSpPr>
          <p:cNvPr id="71683" name="Rectangle 3"/>
          <p:cNvSpPr>
            <a:spLocks noGrp="1" noChangeArrowheads="1"/>
          </p:cNvSpPr>
          <p:nvPr>
            <p:ph idx="1"/>
          </p:nvPr>
        </p:nvSpPr>
        <p:spPr>
          <a:xfrm>
            <a:off x="-89427" y="1281243"/>
            <a:ext cx="7847012" cy="5105400"/>
          </a:xfrm>
        </p:spPr>
        <p:txBody>
          <a:bodyPr>
            <a:normAutofit/>
          </a:bodyPr>
          <a:lstStyle/>
          <a:p>
            <a:pPr marL="365760" indent="-256032">
              <a:buClr>
                <a:schemeClr val="accent3"/>
              </a:buClr>
              <a:buFont typeface="Georgia"/>
              <a:buChar char="•"/>
              <a:defRPr/>
            </a:pPr>
            <a:r>
              <a:rPr lang="en-US" dirty="0"/>
              <a:t>LCIS has a uniform appearance. The cells are monomorphic,  have  bland,  round  nuclei,  and  are  found  in  loosely  cohesive  clusters within the </a:t>
            </a:r>
            <a:r>
              <a:rPr lang="en-US" dirty="0" smtClean="0"/>
              <a:t>lobules</a:t>
            </a:r>
          </a:p>
          <a:p>
            <a:pPr marL="365760" indent="-256032">
              <a:buClr>
                <a:schemeClr val="accent3"/>
              </a:buClr>
              <a:buFont typeface="Georgia"/>
              <a:buChar char="•"/>
              <a:defRPr/>
            </a:pPr>
            <a:r>
              <a:rPr lang="en-US" dirty="0" smtClean="0"/>
              <a:t>LCIS</a:t>
            </a:r>
            <a:r>
              <a:rPr lang="en-US" dirty="0"/>
              <a:t> is virtually always  an incidental finding because, unlike DCIS, it is only rarely associated with calcifications. </a:t>
            </a:r>
          </a:p>
          <a:p>
            <a:pPr marL="365760" indent="-256032">
              <a:buClr>
                <a:schemeClr val="accent3"/>
              </a:buClr>
              <a:buFont typeface="Georgia"/>
              <a:buChar char="•"/>
              <a:defRPr/>
            </a:pPr>
            <a:r>
              <a:rPr lang="en-US" dirty="0" smtClean="0"/>
              <a:t> </a:t>
            </a:r>
            <a:r>
              <a:rPr lang="en-US" dirty="0"/>
              <a:t>Approximately one-third of women with LCIS eventually develop  invasive carcinoma. </a:t>
            </a:r>
            <a:endParaRPr lang="en-US" dirty="0" smtClean="0"/>
          </a:p>
          <a:p>
            <a:pPr marL="365760" indent="-256032">
              <a:buClr>
                <a:schemeClr val="accent3"/>
              </a:buClr>
              <a:buFont typeface="Georgia"/>
              <a:buChar char="•"/>
              <a:defRPr/>
            </a:pPr>
            <a:r>
              <a:rPr lang="en-US" dirty="0" smtClean="0"/>
              <a:t>Unlike</a:t>
            </a:r>
            <a:r>
              <a:rPr lang="en-US" dirty="0"/>
              <a:t> DCIS, invasive carcinomas following  a diagnosis of LCIS may arise in either </a:t>
            </a:r>
            <a:r>
              <a:rPr lang="en-US" dirty="0" smtClean="0"/>
              <a:t>breast 2/3</a:t>
            </a:r>
            <a:r>
              <a:rPr lang="en-US" dirty="0"/>
              <a:t> in the same  breast and  </a:t>
            </a:r>
            <a:r>
              <a:rPr lang="en-US" dirty="0" smtClean="0"/>
              <a:t>1/3</a:t>
            </a:r>
            <a:r>
              <a:rPr lang="en-US" dirty="0"/>
              <a:t> in the contralateral breast. </a:t>
            </a:r>
            <a:endParaRPr lang="en-US" dirty="0" smtClean="0"/>
          </a:p>
          <a:p>
            <a:pPr marL="365760" indent="-256032">
              <a:buClr>
                <a:schemeClr val="accent3"/>
              </a:buClr>
              <a:buFont typeface="Georgia"/>
              <a:buChar char="•"/>
              <a:defRPr/>
            </a:pPr>
            <a:r>
              <a:rPr lang="en-US" dirty="0" smtClean="0"/>
              <a:t>Thus</a:t>
            </a:r>
            <a:r>
              <a:rPr lang="en-US" dirty="0"/>
              <a:t>, LCIS is both a  marker of an increased risk of carcinoma in both breasts  and a direct precursor of some cancers. </a:t>
            </a:r>
            <a:endParaRPr lang="en-US" dirty="0" smtClean="0"/>
          </a:p>
          <a:p>
            <a:pPr marL="365760" indent="-256032">
              <a:buClr>
                <a:schemeClr val="accent3"/>
              </a:buClr>
              <a:buFont typeface="Georgia"/>
              <a:buChar char="•"/>
              <a:defRPr/>
            </a:pPr>
            <a:r>
              <a:rPr lang="en-US" dirty="0" smtClean="0"/>
              <a:t>Current</a:t>
            </a:r>
            <a:r>
              <a:rPr lang="en-US" dirty="0"/>
              <a:t> treatment  options include close clinical and radiologic follow-up, chemoprevention with tamoxifen or, less commonly, bilateral prophylactic  mastectomy.</a:t>
            </a:r>
          </a:p>
          <a:p>
            <a:pPr marL="365760" indent="-256032">
              <a:buClr>
                <a:schemeClr val="accent3"/>
              </a:buClr>
              <a:buFont typeface="Georgia"/>
              <a:buChar char="•"/>
              <a:defRPr/>
            </a:pPr>
            <a:endParaRPr lang="en-US" dirty="0"/>
          </a:p>
        </p:txBody>
      </p:sp>
      <p:pic>
        <p:nvPicPr>
          <p:cNvPr id="2" name="Picture 1"/>
          <p:cNvPicPr>
            <a:picLocks noChangeAspect="1"/>
          </p:cNvPicPr>
          <p:nvPr/>
        </p:nvPicPr>
        <p:blipFill>
          <a:blip r:embed="rId3"/>
          <a:stretch>
            <a:fillRect/>
          </a:stretch>
        </p:blipFill>
        <p:spPr>
          <a:xfrm>
            <a:off x="8139338" y="2820653"/>
            <a:ext cx="3787980" cy="4091018"/>
          </a:xfrm>
          <a:prstGeom prst="rect">
            <a:avLst/>
          </a:prstGeom>
          <a:scene3d>
            <a:camera prst="orthographicFront">
              <a:rot lat="0" lon="0" rev="16200000"/>
            </a:camera>
            <a:lightRig rig="threePt" dir="t"/>
          </a:scene3d>
        </p:spPr>
      </p:pic>
      <p:pic>
        <p:nvPicPr>
          <p:cNvPr id="3" name="Picture 2"/>
          <p:cNvPicPr>
            <a:picLocks noChangeAspect="1"/>
          </p:cNvPicPr>
          <p:nvPr/>
        </p:nvPicPr>
        <p:blipFill>
          <a:blip r:embed="rId4"/>
          <a:stretch>
            <a:fillRect/>
          </a:stretch>
        </p:blipFill>
        <p:spPr>
          <a:xfrm>
            <a:off x="9172763" y="6577560"/>
            <a:ext cx="2987299" cy="280440"/>
          </a:xfrm>
          <a:prstGeom prst="rect">
            <a:avLst/>
          </a:prstGeom>
        </p:spPr>
      </p:pic>
      <p:pic>
        <p:nvPicPr>
          <p:cNvPr id="6" name="Picture 5" descr="20FF1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9412" y="92745"/>
            <a:ext cx="4044278" cy="2760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9294812" y="157823"/>
            <a:ext cx="1905000" cy="369332"/>
          </a:xfrm>
          <a:prstGeom prst="rect">
            <a:avLst/>
          </a:prstGeom>
          <a:noFill/>
        </p:spPr>
        <p:txBody>
          <a:bodyPr wrap="square" rtlCol="0">
            <a:spAutoFit/>
          </a:bodyPr>
          <a:lstStyle/>
          <a:p>
            <a:r>
              <a:rPr lang="en-US" b="1" dirty="0"/>
              <a:t>NORMAL</a:t>
            </a:r>
          </a:p>
        </p:txBody>
      </p:sp>
      <p:sp>
        <p:nvSpPr>
          <p:cNvPr id="5" name="TextBox 4"/>
          <p:cNvSpPr txBox="1"/>
          <p:nvPr/>
        </p:nvSpPr>
        <p:spPr>
          <a:xfrm>
            <a:off x="8151812" y="3124200"/>
            <a:ext cx="566886" cy="369332"/>
          </a:xfrm>
          <a:prstGeom prst="rect">
            <a:avLst/>
          </a:prstGeom>
          <a:noFill/>
        </p:spPr>
        <p:txBody>
          <a:bodyPr wrap="none" rtlCol="0">
            <a:spAutoFit/>
          </a:bodyPr>
          <a:lstStyle/>
          <a:p>
            <a:r>
              <a:rPr lang="en-US" dirty="0"/>
              <a:t>LCIS</a:t>
            </a:r>
          </a:p>
        </p:txBody>
      </p:sp>
    </p:spTree>
    <p:extLst>
      <p:ext uri="{BB962C8B-B14F-4D97-AF65-F5344CB8AC3E}">
        <p14:creationId xmlns:p14="http://schemas.microsoft.com/office/powerpoint/2010/main" val="202289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5400" b="1" dirty="0"/>
              <a:t>INVASIVE BREAST CARCINOMA</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09196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701800" y="549275"/>
            <a:ext cx="8050212" cy="669925"/>
          </a:xfrm>
        </p:spPr>
        <p:txBody>
          <a:bodyPr/>
          <a:lstStyle/>
          <a:p>
            <a:pPr eaLnBrk="1" hangingPunct="1"/>
            <a:r>
              <a:rPr lang="en-US" sz="2900" b="1" dirty="0"/>
              <a:t>Invasive Breast Carcinoma: Classification </a:t>
            </a:r>
          </a:p>
        </p:txBody>
      </p:sp>
      <p:sp>
        <p:nvSpPr>
          <p:cNvPr id="88066" name="Rectangle 3"/>
          <p:cNvSpPr>
            <a:spLocks noGrp="1" noChangeArrowheads="1"/>
          </p:cNvSpPr>
          <p:nvPr>
            <p:ph sz="half" idx="1"/>
          </p:nvPr>
        </p:nvSpPr>
        <p:spPr>
          <a:xfrm>
            <a:off x="1522412" y="1700214"/>
            <a:ext cx="8610600" cy="5075237"/>
          </a:xfrm>
        </p:spPr>
        <p:txBody>
          <a:bodyPr rtlCol="0">
            <a:normAutofit/>
          </a:bodyPr>
          <a:lstStyle/>
          <a:p>
            <a:pPr marL="365760" indent="-256032">
              <a:spcBef>
                <a:spcPts val="0"/>
              </a:spcBef>
              <a:buClr>
                <a:schemeClr val="accent3"/>
              </a:buClr>
              <a:buNone/>
              <a:defRPr/>
            </a:pPr>
            <a:r>
              <a:rPr lang="en-US" dirty="0"/>
              <a:t>Invasive breast carcinoma is tumor that has extended across them</a:t>
            </a:r>
          </a:p>
          <a:p>
            <a:pPr marL="365760" indent="-256032">
              <a:spcBef>
                <a:spcPts val="0"/>
              </a:spcBef>
              <a:buClr>
                <a:schemeClr val="accent3"/>
              </a:buClr>
              <a:buNone/>
              <a:defRPr/>
            </a:pPr>
            <a:r>
              <a:rPr lang="en-US" dirty="0"/>
              <a:t>basement membrane. This permits access to lymphatics and vessels and</a:t>
            </a:r>
          </a:p>
          <a:p>
            <a:pPr marL="365760" indent="-256032">
              <a:spcBef>
                <a:spcPts val="0"/>
              </a:spcBef>
              <a:buClr>
                <a:schemeClr val="accent3"/>
              </a:buClr>
              <a:buNone/>
              <a:defRPr/>
            </a:pPr>
            <a:r>
              <a:rPr lang="en-US" dirty="0"/>
              <a:t>Therefore the potential to metastasize. Invasive breast carcinoma is</a:t>
            </a:r>
          </a:p>
          <a:p>
            <a:pPr marL="365760" indent="-256032">
              <a:spcBef>
                <a:spcPts val="0"/>
              </a:spcBef>
              <a:buClr>
                <a:schemeClr val="accent3"/>
              </a:buClr>
              <a:buNone/>
              <a:defRPr/>
            </a:pPr>
            <a:r>
              <a:rPr lang="en-US" dirty="0"/>
              <a:t>subdivided into:</a:t>
            </a:r>
          </a:p>
          <a:p>
            <a:pPr marL="365760" indent="-256032">
              <a:buClr>
                <a:schemeClr val="accent3"/>
              </a:buClr>
              <a:buFont typeface="Arial" pitchFamily="34" charset="0"/>
              <a:buChar char="•"/>
              <a:defRPr/>
            </a:pPr>
            <a:r>
              <a:rPr lang="en-US" dirty="0" smtClean="0"/>
              <a:t>                           1</a:t>
            </a:r>
            <a:r>
              <a:rPr lang="en-US" dirty="0"/>
              <a:t>. Invasive ductal carcinoma (includes all carcinomas that are not of a special type)—70% to 80%</a:t>
            </a:r>
          </a:p>
          <a:p>
            <a:pPr marL="365760" indent="-256032">
              <a:buClr>
                <a:schemeClr val="accent3"/>
              </a:buClr>
              <a:buFont typeface="Arial" pitchFamily="34" charset="0"/>
              <a:buChar char="•"/>
              <a:defRPr/>
            </a:pPr>
            <a:r>
              <a:rPr lang="en-US" dirty="0"/>
              <a:t>                           2. Invasive lobular carcinoma— ~10% to 15%</a:t>
            </a:r>
          </a:p>
          <a:p>
            <a:pPr marL="365760" indent="-256032">
              <a:buClr>
                <a:schemeClr val="accent3"/>
              </a:buClr>
              <a:buFont typeface="Arial" pitchFamily="34" charset="0"/>
              <a:buChar char="•"/>
              <a:defRPr/>
            </a:pPr>
            <a:r>
              <a:rPr lang="en-US" dirty="0"/>
              <a:t>                           3. Carcinoma with medullary </a:t>
            </a:r>
            <a:r>
              <a:rPr lang="en-US" dirty="0" smtClean="0"/>
              <a:t>features</a:t>
            </a:r>
            <a:r>
              <a:rPr lang="en-US" dirty="0"/>
              <a:t> ~5% </a:t>
            </a:r>
          </a:p>
          <a:p>
            <a:pPr marL="365760" indent="-256032">
              <a:buClr>
                <a:schemeClr val="accent3"/>
              </a:buClr>
              <a:buFont typeface="Arial" pitchFamily="34" charset="0"/>
              <a:buChar char="•"/>
              <a:defRPr/>
            </a:pPr>
            <a:r>
              <a:rPr lang="en-US" dirty="0"/>
              <a:t>                           4. Mucinous carcinoma (colloid carcinoma)  ~5%</a:t>
            </a:r>
          </a:p>
          <a:p>
            <a:pPr marL="365760" indent="-256032">
              <a:buClr>
                <a:schemeClr val="accent3"/>
              </a:buClr>
              <a:buFont typeface="Arial" pitchFamily="34" charset="0"/>
              <a:buChar char="•"/>
              <a:defRPr/>
            </a:pPr>
            <a:r>
              <a:rPr lang="en-US" dirty="0"/>
              <a:t>                           5. Tubular </a:t>
            </a:r>
            <a:r>
              <a:rPr lang="en-US" dirty="0" smtClean="0"/>
              <a:t>carcinoma</a:t>
            </a:r>
            <a:r>
              <a:rPr lang="en-US" dirty="0"/>
              <a:t> ~5% </a:t>
            </a:r>
          </a:p>
          <a:p>
            <a:pPr marL="365760" indent="-256032">
              <a:buClr>
                <a:schemeClr val="accent3"/>
              </a:buClr>
              <a:buFont typeface="Arial" pitchFamily="34" charset="0"/>
              <a:buChar char="•"/>
              <a:defRPr/>
            </a:pPr>
            <a:r>
              <a:rPr lang="en-US" dirty="0"/>
              <a:t>                           6. Other types </a:t>
            </a:r>
          </a:p>
          <a:p>
            <a:pPr marL="365760" indent="-256032">
              <a:buClr>
                <a:schemeClr val="accent3"/>
              </a:buClr>
              <a:buFont typeface="Arial" pitchFamily="34" charset="0"/>
              <a:buChar char="•"/>
              <a:defRPr/>
            </a:pPr>
            <a:endParaRPr lang="en-US" dirty="0"/>
          </a:p>
        </p:txBody>
      </p:sp>
    </p:spTree>
    <p:extLst>
      <p:ext uri="{BB962C8B-B14F-4D97-AF65-F5344CB8AC3E}">
        <p14:creationId xmlns:p14="http://schemas.microsoft.com/office/powerpoint/2010/main" val="416115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Presentation of Breast Diseases</a:t>
            </a:r>
          </a:p>
        </p:txBody>
      </p:sp>
      <p:sp>
        <p:nvSpPr>
          <p:cNvPr id="3" name="Content Placeholder 2"/>
          <p:cNvSpPr>
            <a:spLocks noGrp="1"/>
          </p:cNvSpPr>
          <p:nvPr>
            <p:ph idx="1"/>
          </p:nvPr>
        </p:nvSpPr>
        <p:spPr/>
        <p:txBody>
          <a:bodyPr>
            <a:normAutofit lnSpcReduction="10000"/>
          </a:bodyPr>
          <a:lstStyle/>
          <a:p>
            <a:pPr marL="0" indent="0">
              <a:buNone/>
            </a:pPr>
            <a:r>
              <a:rPr lang="en-US" dirty="0" smtClean="0"/>
              <a:t>4)   </a:t>
            </a:r>
            <a:r>
              <a:rPr lang="en-US" b="1" dirty="0"/>
              <a:t>Lumpiness, or a diffuse nodularity </a:t>
            </a:r>
            <a:r>
              <a:rPr lang="en-US" dirty="0"/>
              <a:t>throughout the breast, is usually a result of normal glandular tissue. When pronounced, imaging studies may help to determine whether a discrete mass is present. </a:t>
            </a:r>
            <a:endParaRPr lang="en-US" dirty="0" smtClean="0"/>
          </a:p>
          <a:p>
            <a:pPr marL="0" indent="0">
              <a:buNone/>
            </a:pPr>
            <a:r>
              <a:rPr lang="en-US" dirty="0" smtClean="0"/>
              <a:t>5)  </a:t>
            </a:r>
            <a:r>
              <a:rPr lang="en-US" b="1" dirty="0"/>
              <a:t>Palpable </a:t>
            </a:r>
            <a:r>
              <a:rPr lang="en-US" b="1" dirty="0" smtClean="0"/>
              <a:t>masses: </a:t>
            </a:r>
            <a:r>
              <a:rPr lang="en-US" dirty="0"/>
              <a:t>can arise from proliferations of stromal cells or epithelial cells and are generally detected when they are 2 to 3 cm in size </a:t>
            </a:r>
            <a:r>
              <a:rPr lang="en-US" dirty="0" smtClean="0"/>
              <a:t>.</a:t>
            </a:r>
          </a:p>
          <a:p>
            <a:pPr marL="0" indent="0">
              <a:buNone/>
            </a:pPr>
            <a:r>
              <a:rPr lang="en-US" dirty="0" smtClean="0"/>
              <a:t>Most </a:t>
            </a:r>
            <a:r>
              <a:rPr lang="en-US" dirty="0"/>
              <a:t>(~95%) are benign; these tend to be round to oval and to have circumscribed borders. In contrast, malignant tumors usually invade across tissue planes and have irregular borders. However, because some cancers grow deceptively as circumscribed masses, all palpable masses require evaluation. </a:t>
            </a:r>
            <a:endParaRPr lang="en-US" dirty="0" smtClean="0"/>
          </a:p>
          <a:p>
            <a:pPr marL="0" indent="0">
              <a:buNone/>
            </a:pPr>
            <a:r>
              <a:rPr lang="en-US" dirty="0"/>
              <a:t>6</a:t>
            </a:r>
            <a:r>
              <a:rPr lang="en-US" b="1" dirty="0"/>
              <a:t>) </a:t>
            </a:r>
            <a:r>
              <a:rPr lang="en-US" b="1" dirty="0" smtClean="0"/>
              <a:t> Gynecomastia </a:t>
            </a:r>
            <a:r>
              <a:rPr lang="en-US" dirty="0"/>
              <a:t>is the only common breast symptom in males. There is an increase in both stroma and epithelial cells resulting from an imbalance between estrogens, which stimulate breast tissue, and androgens, which counteract these effects.</a:t>
            </a:r>
          </a:p>
        </p:txBody>
      </p:sp>
    </p:spTree>
    <p:extLst>
      <p:ext uri="{BB962C8B-B14F-4D97-AF65-F5344CB8AC3E}">
        <p14:creationId xmlns:p14="http://schemas.microsoft.com/office/powerpoint/2010/main" val="4116380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2"/>
          <p:cNvSpPr>
            <a:spLocks noGrp="1"/>
          </p:cNvSpPr>
          <p:nvPr>
            <p:ph type="title"/>
          </p:nvPr>
        </p:nvSpPr>
        <p:spPr>
          <a:xfrm>
            <a:off x="1751012" y="685800"/>
            <a:ext cx="8229600" cy="1066800"/>
          </a:xfrm>
        </p:spPr>
        <p:txBody>
          <a:bodyPr/>
          <a:lstStyle/>
          <a:p>
            <a:pPr eaLnBrk="1" hangingPunct="1"/>
            <a:r>
              <a:rPr lang="en-US" b="1" dirty="0"/>
              <a:t>Invasive Ductal Carcinoma, NOS</a:t>
            </a:r>
          </a:p>
        </p:txBody>
      </p:sp>
      <p:sp>
        <p:nvSpPr>
          <p:cNvPr id="94210" name="Content Placeholder 1"/>
          <p:cNvSpPr>
            <a:spLocks noGrp="1"/>
          </p:cNvSpPr>
          <p:nvPr>
            <p:ph sz="half" idx="1"/>
          </p:nvPr>
        </p:nvSpPr>
        <p:spPr>
          <a:xfrm>
            <a:off x="1217612" y="2057400"/>
            <a:ext cx="8686800" cy="4184650"/>
          </a:xfrm>
        </p:spPr>
        <p:txBody>
          <a:bodyPr rtlCol="0">
            <a:normAutofit/>
          </a:bodyPr>
          <a:lstStyle/>
          <a:p>
            <a:pPr marL="365760" indent="-256032">
              <a:buClr>
                <a:schemeClr val="accent3"/>
              </a:buClr>
              <a:buFont typeface="Arial" pitchFamily="34" charset="0"/>
              <a:buChar char="•"/>
              <a:defRPr/>
            </a:pPr>
            <a:r>
              <a:rPr lang="en-US" dirty="0"/>
              <a:t>Invasive ductal carcinoma is a term used for all carcinomas that cannot be </a:t>
            </a:r>
            <a:r>
              <a:rPr lang="en-US" dirty="0" err="1"/>
              <a:t>subclassified</a:t>
            </a:r>
            <a:r>
              <a:rPr lang="en-US" dirty="0"/>
              <a:t> into one of the specialized </a:t>
            </a:r>
            <a:r>
              <a:rPr lang="en-US" dirty="0" smtClean="0"/>
              <a:t>types</a:t>
            </a:r>
          </a:p>
          <a:p>
            <a:pPr marL="365760" indent="-256032">
              <a:buClr>
                <a:schemeClr val="accent3"/>
              </a:buClr>
              <a:buFont typeface="Arial" pitchFamily="34" charset="0"/>
              <a:buChar char="•"/>
              <a:defRPr/>
            </a:pPr>
            <a:r>
              <a:rPr lang="en-US" dirty="0"/>
              <a:t> A  majority  (70%–80%)  of  cancers  falls  into    this group. This type of cancer usually is associated with DCIS.  </a:t>
            </a:r>
            <a:endParaRPr lang="en-US" dirty="0" smtClean="0"/>
          </a:p>
          <a:p>
            <a:pPr marL="365760" indent="-256032">
              <a:buClr>
                <a:schemeClr val="accent3"/>
              </a:buClr>
              <a:buFont typeface="Arial" pitchFamily="34" charset="0"/>
              <a:buChar char="•"/>
              <a:defRPr/>
            </a:pPr>
            <a:r>
              <a:rPr lang="en-US" dirty="0" smtClean="0"/>
              <a:t>About</a:t>
            </a:r>
            <a:r>
              <a:rPr lang="en-US" dirty="0"/>
              <a:t> 50% to 65% of ductal carcinomas  are ER positive, 20% are HER2 positive, and 15% are negative  for both ER and HER2 </a:t>
            </a:r>
          </a:p>
        </p:txBody>
      </p:sp>
    </p:spTree>
    <p:extLst>
      <p:ext uri="{BB962C8B-B14F-4D97-AF65-F5344CB8AC3E}">
        <p14:creationId xmlns:p14="http://schemas.microsoft.com/office/powerpoint/2010/main" val="580761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pPr eaLnBrk="1" hangingPunct="1"/>
            <a:r>
              <a:rPr lang="en-US"/>
              <a:t>Invasive Ductal Carcinoma</a:t>
            </a:r>
          </a:p>
        </p:txBody>
      </p:sp>
      <p:pic>
        <p:nvPicPr>
          <p:cNvPr id="58371" name="Picture 2" descr="http://aegiscreative.com/wp-content/uploads/2014/01/Figur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063" y="3048000"/>
            <a:ext cx="8812212" cy="306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198812" y="6248400"/>
            <a:ext cx="6092825" cy="215444"/>
          </a:xfrm>
          <a:prstGeom prst="rect">
            <a:avLst/>
          </a:prstGeom>
        </p:spPr>
        <p:txBody>
          <a:bodyPr>
            <a:spAutoFit/>
          </a:bodyPr>
          <a:lstStyle/>
          <a:p>
            <a:r>
              <a:rPr lang="en-US" sz="800" dirty="0"/>
              <a:t>http://aegiscreative.com/wp-content/uploads/2014/01/Figure-2.png</a:t>
            </a:r>
          </a:p>
        </p:txBody>
      </p:sp>
    </p:spTree>
    <p:extLst>
      <p:ext uri="{BB962C8B-B14F-4D97-AF65-F5344CB8AC3E}">
        <p14:creationId xmlns:p14="http://schemas.microsoft.com/office/powerpoint/2010/main" val="171982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370012" y="381000"/>
            <a:ext cx="7315200" cy="762000"/>
          </a:xfrm>
        </p:spPr>
        <p:txBody>
          <a:bodyPr>
            <a:normAutofit fontScale="90000"/>
          </a:bodyPr>
          <a:lstStyle/>
          <a:p>
            <a:pPr>
              <a:defRPr/>
            </a:pPr>
            <a:r>
              <a:rPr lang="en-US" b="1" dirty="0"/>
              <a:t>Invasive Ductal Carcinoma, NOS: gross</a:t>
            </a:r>
          </a:p>
        </p:txBody>
      </p:sp>
      <p:sp>
        <p:nvSpPr>
          <p:cNvPr id="95234" name="Rectangle 3"/>
          <p:cNvSpPr>
            <a:spLocks noGrp="1" noChangeArrowheads="1"/>
          </p:cNvSpPr>
          <p:nvPr>
            <p:ph sz="half" idx="1"/>
          </p:nvPr>
        </p:nvSpPr>
        <p:spPr>
          <a:xfrm>
            <a:off x="8709" y="1741788"/>
            <a:ext cx="7391400" cy="4946650"/>
          </a:xfrm>
        </p:spPr>
        <p:txBody>
          <a:bodyPr rtlCol="0">
            <a:normAutofit/>
          </a:bodyPr>
          <a:lstStyle/>
          <a:p>
            <a:pPr marL="365760" indent="-256032">
              <a:buClr>
                <a:schemeClr val="accent3"/>
              </a:buClr>
              <a:buFont typeface="Arial" pitchFamily="34" charset="0"/>
              <a:buChar char="•"/>
              <a:defRPr/>
            </a:pPr>
            <a:r>
              <a:rPr lang="en-US" dirty="0"/>
              <a:t>Grossly: tumor is firm, hard, with an irregular border.</a:t>
            </a:r>
          </a:p>
          <a:p>
            <a:pPr marL="365760" indent="-256032">
              <a:buClr>
                <a:schemeClr val="accent3"/>
              </a:buClr>
              <a:buFont typeface="Arial" pitchFamily="34" charset="0"/>
              <a:buChar char="•"/>
              <a:defRPr/>
            </a:pPr>
            <a:r>
              <a:rPr lang="en-US" dirty="0"/>
              <a:t>Cut surface: gritty and shows irregular margins with stellate infiltration (sometimes it can be soft and well demarcated) and in the center there are small foci of chalky white stroma and occasionally  calcifications</a:t>
            </a:r>
          </a:p>
          <a:p>
            <a:pPr marL="365760" indent="-256032">
              <a:buClr>
                <a:schemeClr val="accent3"/>
              </a:buClr>
              <a:buNone/>
              <a:defRPr/>
            </a:pPr>
            <a:endParaRPr lang="en-US" dirty="0"/>
          </a:p>
        </p:txBody>
      </p:sp>
      <p:pic>
        <p:nvPicPr>
          <p:cNvPr id="59397" name="Picture 5" descr="20FF67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6594" y="1524000"/>
            <a:ext cx="4953000" cy="356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340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531812" y="457200"/>
            <a:ext cx="7467599" cy="685800"/>
          </a:xfrm>
        </p:spPr>
        <p:txBody>
          <a:bodyPr>
            <a:normAutofit fontScale="90000"/>
          </a:bodyPr>
          <a:lstStyle/>
          <a:p>
            <a:pPr>
              <a:defRPr/>
            </a:pPr>
            <a:r>
              <a:rPr lang="en-US" b="1" dirty="0">
                <a:latin typeface="+mn-lt"/>
              </a:rPr>
              <a:t>Invasive Ductal Carcinoma, NOS: histology</a:t>
            </a:r>
          </a:p>
        </p:txBody>
      </p:sp>
      <p:sp>
        <p:nvSpPr>
          <p:cNvPr id="96258" name="Rectangle 3"/>
          <p:cNvSpPr>
            <a:spLocks noGrp="1" noChangeArrowheads="1"/>
          </p:cNvSpPr>
          <p:nvPr>
            <p:ph sz="half" idx="1"/>
          </p:nvPr>
        </p:nvSpPr>
        <p:spPr>
          <a:xfrm>
            <a:off x="74612" y="1524000"/>
            <a:ext cx="6172200" cy="5251450"/>
          </a:xfrm>
        </p:spPr>
        <p:txBody>
          <a:bodyPr rtlCol="0">
            <a:normAutofit/>
          </a:bodyPr>
          <a:lstStyle/>
          <a:p>
            <a:pPr marL="365760" indent="-256032">
              <a:buClr>
                <a:schemeClr val="accent3"/>
              </a:buClr>
              <a:buFont typeface="Arial" pitchFamily="34" charset="0"/>
              <a:buChar char="•"/>
              <a:defRPr/>
            </a:pPr>
            <a:endParaRPr lang="en-US" dirty="0"/>
          </a:p>
          <a:p>
            <a:pPr marL="365760" indent="-256032">
              <a:buClr>
                <a:schemeClr val="accent3"/>
              </a:buClr>
              <a:buFont typeface="Arial" pitchFamily="34" charset="0"/>
              <a:buChar char="•"/>
              <a:defRPr/>
            </a:pPr>
            <a:r>
              <a:rPr lang="en-US" dirty="0"/>
              <a:t>Histology: the tumor cells are large and pleomorphic usually within a dense stroma. They are adenocarcinomas and so they show glandular formation but can also be arranged in cords or sheets of cells. </a:t>
            </a:r>
          </a:p>
          <a:p>
            <a:pPr marL="365760" indent="-256032">
              <a:buClr>
                <a:schemeClr val="accent3"/>
              </a:buClr>
              <a:buFont typeface="Arial" pitchFamily="34" charset="0"/>
              <a:buChar char="•"/>
              <a:defRPr/>
            </a:pPr>
            <a:r>
              <a:rPr lang="en-US" dirty="0"/>
              <a:t>The tumors range from well differentiated to moderate or poorly differentiated.</a:t>
            </a:r>
          </a:p>
          <a:p>
            <a:pPr marL="365760" indent="-256032">
              <a:buClr>
                <a:schemeClr val="accent3"/>
              </a:buClr>
              <a:buFont typeface="Arial" pitchFamily="34" charset="0"/>
              <a:buChar char="•"/>
              <a:defRPr/>
            </a:pPr>
            <a:r>
              <a:rPr lang="en-US" dirty="0"/>
              <a:t>Carcinomas associated with a large amount of DCIS require large excisions with wide margins to reduce local recurrences</a:t>
            </a:r>
          </a:p>
        </p:txBody>
      </p:sp>
      <p:pic>
        <p:nvPicPr>
          <p:cNvPr id="60420"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161212" y="914400"/>
            <a:ext cx="4038600" cy="2679700"/>
          </a:xfrm>
        </p:spPr>
      </p:pic>
      <p:pic>
        <p:nvPicPr>
          <p:cNvPr id="6042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13562" y="3810000"/>
            <a:ext cx="428625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30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2"/>
          <p:cNvSpPr>
            <a:spLocks noGrp="1"/>
          </p:cNvSpPr>
          <p:nvPr>
            <p:ph type="title"/>
          </p:nvPr>
        </p:nvSpPr>
        <p:spPr/>
        <p:txBody>
          <a:bodyPr/>
          <a:lstStyle/>
          <a:p>
            <a:pPr eaLnBrk="1" hangingPunct="1"/>
            <a:r>
              <a:rPr lang="en-US" b="1" dirty="0"/>
              <a:t>Invasive Lobular Carcinoma</a:t>
            </a:r>
          </a:p>
        </p:txBody>
      </p:sp>
      <p:sp>
        <p:nvSpPr>
          <p:cNvPr id="99330" name="Content Placeholder 1"/>
          <p:cNvSpPr>
            <a:spLocks noGrp="1"/>
          </p:cNvSpPr>
          <p:nvPr>
            <p:ph idx="1"/>
          </p:nvPr>
        </p:nvSpPr>
        <p:spPr>
          <a:xfrm>
            <a:off x="379412" y="1676400"/>
            <a:ext cx="9753600" cy="4324350"/>
          </a:xfrm>
        </p:spPr>
        <p:txBody>
          <a:bodyPr rtlCol="0">
            <a:normAutofit fontScale="92500" lnSpcReduction="10000"/>
          </a:bodyPr>
          <a:lstStyle/>
          <a:p>
            <a:pPr marL="365760" indent="-256032">
              <a:buClr>
                <a:schemeClr val="accent3"/>
              </a:buClr>
              <a:buFont typeface="Arial" pitchFamily="34" charset="0"/>
              <a:buChar char="•"/>
              <a:defRPr/>
            </a:pPr>
            <a:endParaRPr lang="en-US" dirty="0"/>
          </a:p>
          <a:p>
            <a:pPr marL="452628" indent="-342900">
              <a:buFont typeface="Wingdings" panose="05000000000000000000" pitchFamily="2" charset="2"/>
              <a:buChar char="§"/>
              <a:defRPr/>
            </a:pPr>
            <a:r>
              <a:rPr lang="en-US" dirty="0"/>
              <a:t>It is the second most common type of invasive breast cancer </a:t>
            </a:r>
          </a:p>
          <a:p>
            <a:pPr marL="452628" indent="-342900">
              <a:buFont typeface="Wingdings" panose="05000000000000000000" pitchFamily="2" charset="2"/>
              <a:buChar char="§"/>
              <a:defRPr/>
            </a:pPr>
            <a:r>
              <a:rPr lang="en-US" dirty="0"/>
              <a:t>The tumor may occur alone or in combination with </a:t>
            </a:r>
            <a:r>
              <a:rPr lang="en-US" dirty="0" err="1"/>
              <a:t>ductal</a:t>
            </a:r>
            <a:r>
              <a:rPr lang="en-US" dirty="0"/>
              <a:t> carcinoma. </a:t>
            </a:r>
          </a:p>
          <a:p>
            <a:pPr marL="452628" indent="-342900">
              <a:buFont typeface="Wingdings" panose="05000000000000000000" pitchFamily="2" charset="2"/>
              <a:buChar char="§"/>
              <a:defRPr/>
            </a:pPr>
            <a:r>
              <a:rPr lang="en-US" dirty="0"/>
              <a:t>It tends to be </a:t>
            </a:r>
            <a:r>
              <a:rPr lang="en-US" b="1" dirty="0"/>
              <a:t>bilateral</a:t>
            </a:r>
            <a:r>
              <a:rPr lang="en-US" dirty="0"/>
              <a:t> and </a:t>
            </a:r>
            <a:r>
              <a:rPr lang="en-US" b="1" dirty="0" err="1"/>
              <a:t>multicentric</a:t>
            </a:r>
            <a:r>
              <a:rPr lang="en-US" b="1" dirty="0" smtClean="0"/>
              <a:t>.</a:t>
            </a:r>
          </a:p>
          <a:p>
            <a:pPr marL="452628" indent="-342900">
              <a:buFont typeface="Wingdings" panose="05000000000000000000" pitchFamily="2" charset="2"/>
              <a:buChar char="§"/>
              <a:defRPr/>
            </a:pPr>
            <a:r>
              <a:rPr lang="en-US" b="1" dirty="0"/>
              <a:t>The pattern of metastasis of lobular  carcinoma is unique among breast cancers, as they frequently  spread to cerebrospinal fluid, </a:t>
            </a:r>
            <a:r>
              <a:rPr lang="en-US" b="1" dirty="0" err="1"/>
              <a:t>serosal</a:t>
            </a:r>
            <a:r>
              <a:rPr lang="en-US" b="1" dirty="0"/>
              <a:t> surfaces, gastrointestinal  tract, ovary, uterus, and bone marrow. Almost all lobular carcinomas express hormone receptors, whereas HER2 overexpression    is rare. Carcinomas</a:t>
            </a:r>
          </a:p>
          <a:p>
            <a:pPr marL="452628" indent="-342900">
              <a:buFont typeface="Wingdings" panose="05000000000000000000" pitchFamily="2" charset="2"/>
              <a:buChar char="§"/>
              <a:defRPr/>
            </a:pPr>
            <a:r>
              <a:rPr lang="en-US" dirty="0"/>
              <a:t>The amount of stromal reaction to the tumor varies from marked fibroblastic (desmoplastic) response to little reaction and therefore the presentation varies from a discrete mass to a subtle, diffuse indurated area. Most are firm to hard with irregular margins</a:t>
            </a:r>
          </a:p>
          <a:p>
            <a:pPr marL="452628" indent="-342900">
              <a:buFont typeface="Wingdings" panose="05000000000000000000" pitchFamily="2" charset="2"/>
              <a:buChar char="§"/>
              <a:defRPr/>
            </a:pPr>
            <a:r>
              <a:rPr lang="en-US" dirty="0"/>
              <a:t>Histology: single infiltrating malignant cells, forming a line often one cell width (called as </a:t>
            </a:r>
            <a:r>
              <a:rPr lang="en-US" dirty="0" err="1"/>
              <a:t>indian</a:t>
            </a:r>
            <a:r>
              <a:rPr lang="en-US" dirty="0"/>
              <a:t> file pattern). No tubules or papillary formation.</a:t>
            </a:r>
          </a:p>
          <a:p>
            <a:pPr marL="365760" indent="-256032">
              <a:buClr>
                <a:schemeClr val="accent3"/>
              </a:buClr>
              <a:buFont typeface="Arial" pitchFamily="34" charset="0"/>
              <a:buChar char="•"/>
              <a:defRPr/>
            </a:pPr>
            <a:endParaRPr lang="en-US" dirty="0"/>
          </a:p>
        </p:txBody>
      </p:sp>
      <p:pic>
        <p:nvPicPr>
          <p:cNvPr id="3" name="Picture 2"/>
          <p:cNvPicPr>
            <a:picLocks noChangeAspect="1"/>
          </p:cNvPicPr>
          <p:nvPr/>
        </p:nvPicPr>
        <p:blipFill>
          <a:blip r:embed="rId2"/>
          <a:stretch>
            <a:fillRect/>
          </a:stretch>
        </p:blipFill>
        <p:spPr>
          <a:xfrm>
            <a:off x="7313612" y="6410505"/>
            <a:ext cx="4441830" cy="237765"/>
          </a:xfrm>
          <a:prstGeom prst="rect">
            <a:avLst/>
          </a:prstGeom>
        </p:spPr>
      </p:pic>
    </p:spTree>
    <p:extLst>
      <p:ext uri="{BB962C8B-B14F-4D97-AF65-F5344CB8AC3E}">
        <p14:creationId xmlns:p14="http://schemas.microsoft.com/office/powerpoint/2010/main" val="388889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12" y="914400"/>
            <a:ext cx="8594429" cy="1320800"/>
          </a:xfrm>
        </p:spPr>
        <p:txBody>
          <a:bodyPr/>
          <a:lstStyle/>
          <a:p>
            <a:r>
              <a:rPr lang="en-US" dirty="0"/>
              <a:t>Invasive Lobular Carcinoma</a:t>
            </a:r>
          </a:p>
        </p:txBody>
      </p:sp>
      <p:sp>
        <p:nvSpPr>
          <p:cNvPr id="3" name="Content Placeholder 2"/>
          <p:cNvSpPr>
            <a:spLocks noGrp="1"/>
          </p:cNvSpPr>
          <p:nvPr>
            <p:ph idx="1"/>
          </p:nvPr>
        </p:nvSpPr>
        <p:spPr>
          <a:xfrm>
            <a:off x="677159" y="2160590"/>
            <a:ext cx="6331654" cy="3880773"/>
          </a:xfrm>
        </p:spPr>
        <p:txBody>
          <a:bodyPr>
            <a:normAutofit/>
          </a:bodyPr>
          <a:lstStyle/>
          <a:p>
            <a:r>
              <a:rPr lang="en-US" dirty="0"/>
              <a:t> infiltrating cells  that  are  morphologically  similar  to  the  tumor  cells  seen  in  LCIS;  indeed,  two-thirds  of  the  cases  are  associated  with  LCIS. </a:t>
            </a:r>
            <a:endParaRPr lang="en-US" dirty="0" smtClean="0"/>
          </a:p>
          <a:p>
            <a:r>
              <a:rPr lang="en-US" dirty="0" smtClean="0"/>
              <a:t>The</a:t>
            </a:r>
            <a:r>
              <a:rPr lang="en-US" dirty="0"/>
              <a:t>  cells  invade  stroma  individually  and  often  are  aligned  in “single-file” </a:t>
            </a:r>
            <a:endParaRPr lang="en-US" dirty="0" smtClean="0"/>
          </a:p>
          <a:p>
            <a:r>
              <a:rPr lang="en-US" dirty="0" smtClean="0"/>
              <a:t>Although</a:t>
            </a:r>
            <a:r>
              <a:rPr lang="en-US" dirty="0"/>
              <a:t>  most  manifest  as  palpable  masses  or  mammographic  densities,  a  significant  subgroup  invade  without  producing  a  desmoplastic  response;  such  tumors  may  be  clinically  occult  and  difficult  to  detect  by imaging</a:t>
            </a:r>
          </a:p>
        </p:txBody>
      </p:sp>
      <p:pic>
        <p:nvPicPr>
          <p:cNvPr id="4" name="Picture 3"/>
          <p:cNvPicPr>
            <a:picLocks noChangeAspect="1"/>
          </p:cNvPicPr>
          <p:nvPr/>
        </p:nvPicPr>
        <p:blipFill>
          <a:blip r:embed="rId2"/>
          <a:stretch>
            <a:fillRect/>
          </a:stretch>
        </p:blipFill>
        <p:spPr>
          <a:xfrm>
            <a:off x="7542212" y="1676400"/>
            <a:ext cx="4529773" cy="3865199"/>
          </a:xfrm>
          <a:prstGeom prst="rect">
            <a:avLst/>
          </a:prstGeom>
        </p:spPr>
      </p:pic>
    </p:spTree>
    <p:extLst>
      <p:ext uri="{BB962C8B-B14F-4D97-AF65-F5344CB8AC3E}">
        <p14:creationId xmlns:p14="http://schemas.microsoft.com/office/powerpoint/2010/main" val="1354012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idx="4294967295"/>
          </p:nvPr>
        </p:nvSpPr>
        <p:spPr>
          <a:xfrm>
            <a:off x="836612" y="432140"/>
            <a:ext cx="8839200" cy="1066800"/>
          </a:xfrm>
        </p:spPr>
        <p:txBody>
          <a:bodyPr>
            <a:normAutofit/>
          </a:bodyPr>
          <a:lstStyle/>
          <a:p>
            <a:pPr eaLnBrk="1" hangingPunct="1"/>
            <a:r>
              <a:rPr lang="en-US" sz="2400" dirty="0"/>
              <a:t>Invasive lobular carcinoma with area of lobular carcinoma in situ also</a:t>
            </a:r>
          </a:p>
        </p:txBody>
      </p:sp>
      <p:pic>
        <p:nvPicPr>
          <p:cNvPr id="5" name="Content Placeholder 4"/>
          <p:cNvPicPr>
            <a:picLocks noGrp="1" noChangeAspect="1"/>
          </p:cNvPicPr>
          <p:nvPr>
            <p:ph idx="4294967295"/>
          </p:nvPr>
        </p:nvPicPr>
        <p:blipFill>
          <a:blip r:embed="rId3"/>
          <a:stretch>
            <a:fillRect/>
          </a:stretch>
        </p:blipFill>
        <p:spPr>
          <a:xfrm>
            <a:off x="6854825" y="1627188"/>
            <a:ext cx="5334000" cy="3554412"/>
          </a:xfrm>
          <a:prstGeom prst="rect">
            <a:avLst/>
          </a:prstGeom>
        </p:spPr>
      </p:pic>
      <p:pic>
        <p:nvPicPr>
          <p:cNvPr id="6451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2440" y="1610203"/>
            <a:ext cx="5357096" cy="357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370012" y="5292863"/>
            <a:ext cx="2561920" cy="215444"/>
          </a:xfrm>
          <a:prstGeom prst="rect">
            <a:avLst/>
          </a:prstGeom>
        </p:spPr>
        <p:txBody>
          <a:bodyPr wrap="none">
            <a:spAutoFit/>
          </a:bodyPr>
          <a:lstStyle/>
          <a:p>
            <a:r>
              <a:rPr lang="en-US" sz="800" dirty="0"/>
              <a:t>http://www.breastpathology.info/Special%20Types.html</a:t>
            </a:r>
          </a:p>
        </p:txBody>
      </p:sp>
      <p:sp>
        <p:nvSpPr>
          <p:cNvPr id="6" name="Rectangle 5"/>
          <p:cNvSpPr/>
          <p:nvPr/>
        </p:nvSpPr>
        <p:spPr>
          <a:xfrm>
            <a:off x="8228012" y="5253077"/>
            <a:ext cx="2561920" cy="215444"/>
          </a:xfrm>
          <a:prstGeom prst="rect">
            <a:avLst/>
          </a:prstGeom>
        </p:spPr>
        <p:txBody>
          <a:bodyPr wrap="none">
            <a:spAutoFit/>
          </a:bodyPr>
          <a:lstStyle/>
          <a:p>
            <a:pPr lvl="0"/>
            <a:r>
              <a:rPr lang="en-US" sz="800" dirty="0">
                <a:solidFill>
                  <a:prstClr val="black"/>
                </a:solidFill>
              </a:rPr>
              <a:t>http://www.breastpathology.info/Special%20Types.html</a:t>
            </a:r>
          </a:p>
        </p:txBody>
      </p:sp>
    </p:spTree>
    <p:extLst>
      <p:ext uri="{BB962C8B-B14F-4D97-AF65-F5344CB8AC3E}">
        <p14:creationId xmlns:p14="http://schemas.microsoft.com/office/powerpoint/2010/main" val="184783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565943" y="685800"/>
            <a:ext cx="8588375" cy="1066800"/>
          </a:xfrm>
        </p:spPr>
        <p:txBody>
          <a:bodyPr/>
          <a:lstStyle/>
          <a:p>
            <a:r>
              <a:rPr lang="en-US" b="1" dirty="0">
                <a:latin typeface="+mn-lt"/>
              </a:rPr>
              <a:t>Carcinomas with medullary features</a:t>
            </a:r>
          </a:p>
        </p:txBody>
      </p:sp>
      <p:sp>
        <p:nvSpPr>
          <p:cNvPr id="104450" name="Rectangle 3"/>
          <p:cNvSpPr>
            <a:spLocks noGrp="1" noChangeArrowheads="1"/>
          </p:cNvSpPr>
          <p:nvPr>
            <p:ph sz="half" idx="1"/>
          </p:nvPr>
        </p:nvSpPr>
        <p:spPr>
          <a:xfrm>
            <a:off x="379412" y="1676400"/>
            <a:ext cx="5562600" cy="4870450"/>
          </a:xfrm>
        </p:spPr>
        <p:txBody>
          <a:bodyPr rtlCol="0">
            <a:normAutofit fontScale="85000" lnSpcReduction="10000"/>
          </a:bodyPr>
          <a:lstStyle/>
          <a:p>
            <a:pPr marL="365760" indent="-256032">
              <a:buClr>
                <a:schemeClr val="accent3"/>
              </a:buClr>
              <a:buFont typeface="Arial" pitchFamily="34" charset="0"/>
              <a:buChar char="•"/>
              <a:defRPr/>
            </a:pPr>
            <a:r>
              <a:rPr lang="en-US" dirty="0"/>
              <a:t>Carcinomas with medullary features are a special type  of  triple-negative  cancer  comprising  about  5%  of  all  breast  cancers. </a:t>
            </a:r>
            <a:endParaRPr lang="en-US" dirty="0" smtClean="0"/>
          </a:p>
          <a:p>
            <a:pPr marL="365760" indent="-256032">
              <a:buClr>
                <a:schemeClr val="accent3"/>
              </a:buClr>
              <a:buFont typeface="Arial" pitchFamily="34" charset="0"/>
              <a:buChar char="•"/>
              <a:defRPr/>
            </a:pPr>
            <a:r>
              <a:rPr lang="en-US" dirty="0" smtClean="0"/>
              <a:t>These</a:t>
            </a:r>
            <a:r>
              <a:rPr lang="en-US" dirty="0"/>
              <a:t>  carcinomas  typically  grow  as  rounded  masses  that can be difficult to distinguish from benign tumors on imaging </a:t>
            </a:r>
            <a:endParaRPr lang="en-US" dirty="0" smtClean="0"/>
          </a:p>
          <a:p>
            <a:pPr marL="365760" indent="-256032">
              <a:buClr>
                <a:schemeClr val="accent3"/>
              </a:buClr>
              <a:buFont typeface="Arial" pitchFamily="34" charset="0"/>
              <a:buChar char="•"/>
              <a:defRPr/>
            </a:pPr>
            <a:r>
              <a:rPr lang="en-US" dirty="0" smtClean="0"/>
              <a:t>They</a:t>
            </a:r>
            <a:r>
              <a:rPr lang="en-US" dirty="0"/>
              <a:t>  consist  of  sheets  of  large  anaplastic  cells  associated with pronounced lymphocytic infiltrates composed  predominantly of T </a:t>
            </a:r>
            <a:r>
              <a:rPr lang="en-US" dirty="0" smtClean="0"/>
              <a:t>cells</a:t>
            </a:r>
          </a:p>
          <a:p>
            <a:pPr marL="365760" indent="-256032">
              <a:buClr>
                <a:schemeClr val="accent3"/>
              </a:buClr>
              <a:buFont typeface="Arial" pitchFamily="34" charset="0"/>
              <a:buChar char="•"/>
              <a:defRPr/>
            </a:pPr>
            <a:r>
              <a:rPr lang="en-US" dirty="0" smtClean="0"/>
              <a:t>The</a:t>
            </a:r>
            <a:r>
              <a:rPr lang="en-US" dirty="0"/>
              <a:t> presence of lymphocytes is associated with a favorable prognosis, at least in part  due to a better response to chemotherapy compared to poorly  differentiated carcinomas without lymphoid infiltrates. </a:t>
            </a:r>
            <a:endParaRPr lang="en-US" dirty="0" smtClean="0"/>
          </a:p>
          <a:p>
            <a:pPr marL="365760" indent="-256032">
              <a:buClr>
                <a:schemeClr val="accent3"/>
              </a:buClr>
              <a:buFont typeface="Arial" pitchFamily="34" charset="0"/>
              <a:buChar char="•"/>
              <a:defRPr/>
            </a:pPr>
            <a:r>
              <a:rPr lang="en-US" dirty="0" smtClean="0"/>
              <a:t>This</a:t>
            </a:r>
            <a:r>
              <a:rPr lang="en-US" dirty="0"/>
              <a:t> type of carcinoma is seen frequently in women with germline BRCA1  mutations,  but  most  women  with  these  carcinomas  are  not  carriers</a:t>
            </a:r>
          </a:p>
        </p:txBody>
      </p:sp>
      <p:pic>
        <p:nvPicPr>
          <p:cNvPr id="6554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24534" y="1524000"/>
            <a:ext cx="545956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956425" y="5633711"/>
            <a:ext cx="4395787" cy="215444"/>
          </a:xfrm>
          <a:prstGeom prst="rect">
            <a:avLst/>
          </a:prstGeom>
        </p:spPr>
        <p:txBody>
          <a:bodyPr wrap="square">
            <a:spAutoFit/>
          </a:bodyPr>
          <a:lstStyle/>
          <a:p>
            <a:r>
              <a:rPr lang="en-US" sz="800" dirty="0"/>
              <a:t>http://tgmouse.ucdavis.edu/JENSEN-MAMM2000/BRCA-3/BRCA-3.HTML</a:t>
            </a:r>
          </a:p>
        </p:txBody>
      </p:sp>
    </p:spTree>
    <p:extLst>
      <p:ext uri="{BB962C8B-B14F-4D97-AF65-F5344CB8AC3E}">
        <p14:creationId xmlns:p14="http://schemas.microsoft.com/office/powerpoint/2010/main" val="113231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84212" y="533400"/>
            <a:ext cx="8229600" cy="1066800"/>
          </a:xfrm>
        </p:spPr>
        <p:txBody>
          <a:bodyPr/>
          <a:lstStyle/>
          <a:p>
            <a:pPr eaLnBrk="1" hangingPunct="1"/>
            <a:r>
              <a:rPr lang="en-US" sz="3200" b="1" dirty="0">
                <a:latin typeface="+mn-lt"/>
              </a:rPr>
              <a:t>Colloid Carcinoma/ Mucinous carcinoma </a:t>
            </a:r>
          </a:p>
        </p:txBody>
      </p:sp>
      <p:sp>
        <p:nvSpPr>
          <p:cNvPr id="105474" name="Rectangle 3"/>
          <p:cNvSpPr>
            <a:spLocks noGrp="1" noChangeArrowheads="1"/>
          </p:cNvSpPr>
          <p:nvPr>
            <p:ph sz="half" idx="1"/>
          </p:nvPr>
        </p:nvSpPr>
        <p:spPr>
          <a:xfrm>
            <a:off x="989012" y="1600200"/>
            <a:ext cx="5029200" cy="5175250"/>
          </a:xfrm>
        </p:spPr>
        <p:txBody>
          <a:bodyPr rtlCol="0">
            <a:normAutofit/>
          </a:bodyPr>
          <a:lstStyle/>
          <a:p>
            <a:pPr marL="365760" indent="-256032">
              <a:buClr>
                <a:schemeClr val="accent3"/>
              </a:buClr>
              <a:buFont typeface="Arial" pitchFamily="34" charset="0"/>
              <a:buChar char="•"/>
              <a:defRPr/>
            </a:pPr>
            <a:r>
              <a:rPr lang="en-US" dirty="0"/>
              <a:t>Mucinous (colloid) carcinoma is an ER-positive/HER2negative tumor that produces abundant amounts of extracellular  mucin. </a:t>
            </a:r>
            <a:endParaRPr lang="en-US" dirty="0" smtClean="0"/>
          </a:p>
          <a:p>
            <a:pPr marL="365760" indent="-256032">
              <a:buClr>
                <a:schemeClr val="accent3"/>
              </a:buClr>
              <a:buFont typeface="Arial" pitchFamily="34" charset="0"/>
              <a:buChar char="•"/>
              <a:defRPr/>
            </a:pPr>
            <a:r>
              <a:rPr lang="en-US" dirty="0" smtClean="0"/>
              <a:t>The</a:t>
            </a:r>
            <a:r>
              <a:rPr lang="en-US" dirty="0"/>
              <a:t> tumors usually are soft and gelatinous because of the  presence of mucin pools that create an </a:t>
            </a:r>
            <a:r>
              <a:rPr lang="en-US" dirty="0" err="1"/>
              <a:t>expansile</a:t>
            </a:r>
            <a:r>
              <a:rPr lang="en-US" dirty="0"/>
              <a:t> circumscribed  mass. </a:t>
            </a:r>
          </a:p>
        </p:txBody>
      </p:sp>
      <p:pic>
        <p:nvPicPr>
          <p:cNvPr id="3" name="Content Placeholder 2"/>
          <p:cNvPicPr>
            <a:picLocks noGrp="1" noChangeAspect="1"/>
          </p:cNvPicPr>
          <p:nvPr>
            <p:ph sz="half" idx="2"/>
          </p:nvPr>
        </p:nvPicPr>
        <p:blipFill>
          <a:blip r:embed="rId3"/>
          <a:stretch>
            <a:fillRect/>
          </a:stretch>
        </p:blipFill>
        <p:spPr>
          <a:xfrm>
            <a:off x="7085012" y="1961840"/>
            <a:ext cx="4183062" cy="2825890"/>
          </a:xfrm>
          <a:prstGeom prst="rect">
            <a:avLst/>
          </a:prstGeom>
        </p:spPr>
      </p:pic>
      <p:sp>
        <p:nvSpPr>
          <p:cNvPr id="4" name="Rectangle 3"/>
          <p:cNvSpPr/>
          <p:nvPr/>
        </p:nvSpPr>
        <p:spPr>
          <a:xfrm>
            <a:off x="7085012" y="5530370"/>
            <a:ext cx="3236784" cy="215444"/>
          </a:xfrm>
          <a:prstGeom prst="rect">
            <a:avLst/>
          </a:prstGeom>
        </p:spPr>
        <p:txBody>
          <a:bodyPr wrap="none">
            <a:spAutoFit/>
          </a:bodyPr>
          <a:lstStyle/>
          <a:p>
            <a:pPr lvl="0"/>
            <a:r>
              <a:rPr lang="en-US" sz="800" dirty="0">
                <a:solidFill>
                  <a:prstClr val="black"/>
                </a:solidFill>
              </a:rPr>
              <a:t>http://tgmouse.ucdavis.edu/JENSEN-MAMM2000/BRCA-3/BRCA-3.HTML</a:t>
            </a:r>
          </a:p>
        </p:txBody>
      </p:sp>
    </p:spTree>
    <p:extLst>
      <p:ext uri="{BB962C8B-B14F-4D97-AF65-F5344CB8AC3E}">
        <p14:creationId xmlns:p14="http://schemas.microsoft.com/office/powerpoint/2010/main" val="238354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Tubular carcinoma </a:t>
            </a:r>
            <a:endParaRPr lang="en-US" dirty="0"/>
          </a:p>
        </p:txBody>
      </p:sp>
      <p:sp>
        <p:nvSpPr>
          <p:cNvPr id="6" name="Content Placeholder 5"/>
          <p:cNvSpPr>
            <a:spLocks noGrp="1"/>
          </p:cNvSpPr>
          <p:nvPr>
            <p:ph idx="1"/>
          </p:nvPr>
        </p:nvSpPr>
        <p:spPr/>
        <p:txBody>
          <a:bodyPr/>
          <a:lstStyle/>
          <a:p>
            <a:r>
              <a:rPr lang="en-US" dirty="0"/>
              <a:t>Tubular carcinoma is another type of ER-positive/HER2negative cancer and is almost always detected on mammography  as a small irregular mass. </a:t>
            </a:r>
            <a:endParaRPr lang="en-US" dirty="0" smtClean="0"/>
          </a:p>
          <a:p>
            <a:r>
              <a:rPr lang="en-US" dirty="0" smtClean="0"/>
              <a:t>The</a:t>
            </a:r>
            <a:r>
              <a:rPr lang="en-US" dirty="0"/>
              <a:t> tumor cells are arranged in </a:t>
            </a:r>
            <a:r>
              <a:rPr lang="en-US" dirty="0" smtClean="0"/>
              <a:t>well formed</a:t>
            </a:r>
            <a:r>
              <a:rPr lang="en-US" dirty="0"/>
              <a:t> tubules and have low-grade nuclei</a:t>
            </a:r>
            <a:r>
              <a:rPr lang="en-US" dirty="0" smtClean="0"/>
              <a:t>.</a:t>
            </a:r>
          </a:p>
          <a:p>
            <a:r>
              <a:rPr lang="en-US" dirty="0"/>
              <a:t> Lymph node metastases are rare, and the prognosis is excellent.</a:t>
            </a:r>
          </a:p>
        </p:txBody>
      </p:sp>
    </p:spTree>
    <p:extLst>
      <p:ext uri="{BB962C8B-B14F-4D97-AF65-F5344CB8AC3E}">
        <p14:creationId xmlns:p14="http://schemas.microsoft.com/office/powerpoint/2010/main" val="2640529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158" y="609600"/>
            <a:ext cx="8594429" cy="914400"/>
          </a:xfrm>
        </p:spPr>
        <p:txBody>
          <a:bodyPr/>
          <a:lstStyle/>
          <a:p>
            <a:r>
              <a:rPr lang="en-US" dirty="0"/>
              <a:t>Mammographic screening </a:t>
            </a:r>
          </a:p>
        </p:txBody>
      </p:sp>
      <p:sp>
        <p:nvSpPr>
          <p:cNvPr id="3" name="Content Placeholder 2"/>
          <p:cNvSpPr>
            <a:spLocks noGrp="1"/>
          </p:cNvSpPr>
          <p:nvPr>
            <p:ph idx="1"/>
          </p:nvPr>
        </p:nvSpPr>
        <p:spPr/>
        <p:txBody>
          <a:bodyPr>
            <a:normAutofit fontScale="92500" lnSpcReduction="20000"/>
          </a:bodyPr>
          <a:lstStyle/>
          <a:p>
            <a:r>
              <a:rPr lang="en-US" dirty="0" smtClean="0"/>
              <a:t>was </a:t>
            </a:r>
            <a:r>
              <a:rPr lang="en-US" dirty="0"/>
              <a:t>introduced in the 1980s as a means to detect early, </a:t>
            </a:r>
            <a:r>
              <a:rPr lang="en-US" dirty="0" err="1"/>
              <a:t>nonpalpable</a:t>
            </a:r>
            <a:r>
              <a:rPr lang="en-US" dirty="0"/>
              <a:t> asymptomatic breast carcinomas before metastatic spread has occurred. Mammography has met this promise, as the average size of invasive carcinomas detected by mammography is about 1 cm (significantly smaller than cancers identified by palpation), and only 15% will have metastasized to regional lymph nodes at the time of </a:t>
            </a:r>
            <a:r>
              <a:rPr lang="en-US" dirty="0" smtClean="0"/>
              <a:t>diagnosis</a:t>
            </a:r>
          </a:p>
          <a:p>
            <a:r>
              <a:rPr lang="en-US" dirty="0"/>
              <a:t>Densities(mass): Most tumors appear radiologically denser than the normal breast. </a:t>
            </a:r>
            <a:r>
              <a:rPr lang="en-US" dirty="0" err="1"/>
              <a:t>Fibroadenomas</a:t>
            </a:r>
            <a:r>
              <a:rPr lang="en-US" dirty="0"/>
              <a:t>, cysts etc. can also present as densities. </a:t>
            </a:r>
          </a:p>
          <a:p>
            <a:r>
              <a:rPr lang="en-US" dirty="0"/>
              <a:t>Calcifications: Calcium gets deposited in secretions, necrotic debris, or </a:t>
            </a:r>
            <a:r>
              <a:rPr lang="en-US" dirty="0" err="1"/>
              <a:t>hyalinized</a:t>
            </a:r>
            <a:r>
              <a:rPr lang="en-US" dirty="0"/>
              <a:t> stroma. It can be seen in benign and malignant conditions</a:t>
            </a:r>
          </a:p>
          <a:p>
            <a:r>
              <a:rPr lang="en-US" dirty="0"/>
              <a:t>Calcifications in malignancy are usually small, irregular, numerous, and clustered. </a:t>
            </a:r>
          </a:p>
          <a:p>
            <a:r>
              <a:rPr lang="en-US" dirty="0"/>
              <a:t>Ductal carcinoma in situ (DCIS) is most commonly detected as mammographic calcifications. Mammographic screening has increased the diagnosis of DCIS.</a:t>
            </a:r>
          </a:p>
          <a:p>
            <a:r>
              <a:rPr lang="en-US" dirty="0" err="1"/>
              <a:t>Mamographic</a:t>
            </a:r>
            <a:r>
              <a:rPr lang="en-US" dirty="0"/>
              <a:t> screening is generally recommended to start after age 40. </a:t>
            </a:r>
          </a:p>
          <a:p>
            <a:endParaRPr lang="en-US" dirty="0"/>
          </a:p>
        </p:txBody>
      </p:sp>
    </p:spTree>
    <p:extLst>
      <p:ext uri="{BB962C8B-B14F-4D97-AF65-F5344CB8AC3E}">
        <p14:creationId xmlns:p14="http://schemas.microsoft.com/office/powerpoint/2010/main" val="144115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Inflammatory carcinoma</a:t>
            </a:r>
          </a:p>
        </p:txBody>
      </p:sp>
      <p:sp>
        <p:nvSpPr>
          <p:cNvPr id="3" name="Content Placeholder 2"/>
          <p:cNvSpPr>
            <a:spLocks noGrp="1"/>
          </p:cNvSpPr>
          <p:nvPr>
            <p:ph idx="1"/>
          </p:nvPr>
        </p:nvSpPr>
        <p:spPr/>
        <p:txBody>
          <a:bodyPr/>
          <a:lstStyle/>
          <a:p>
            <a:r>
              <a:rPr lang="en-US" dirty="0"/>
              <a:t>Inflammatory carcinoma is defined by its clinical presentation, rather than a specific morphology. </a:t>
            </a:r>
            <a:endParaRPr lang="en-US" dirty="0" smtClean="0"/>
          </a:p>
          <a:p>
            <a:r>
              <a:rPr lang="en-US" dirty="0" smtClean="0"/>
              <a:t>Patients</a:t>
            </a:r>
            <a:r>
              <a:rPr lang="en-US" dirty="0"/>
              <a:t> present with  a swollen erythematous breast without a palpable mass. The  underlying invasive carcinoma is generally poorly differentiated  and diffusely </a:t>
            </a:r>
            <a:r>
              <a:rPr lang="en-US" b="1" dirty="0">
                <a:solidFill>
                  <a:schemeClr val="accent2"/>
                </a:solidFill>
              </a:rPr>
              <a:t>infiltrates and obstructs dermal lymphatic spaces,  causing the “inflamed” appearance;</a:t>
            </a:r>
            <a:r>
              <a:rPr lang="en-US" dirty="0"/>
              <a:t> true inflammation is absent.  </a:t>
            </a:r>
            <a:endParaRPr lang="en-US" dirty="0" smtClean="0"/>
          </a:p>
          <a:p>
            <a:r>
              <a:rPr lang="en-US" dirty="0" smtClean="0"/>
              <a:t>Many</a:t>
            </a:r>
            <a:r>
              <a:rPr lang="en-US" dirty="0"/>
              <a:t> of these tumors metastasize to distant sites; the overall  5-year survival is less than 50%, and understandably even lower  in those with metastatic disease at diagnosis. </a:t>
            </a:r>
            <a:endParaRPr lang="en-US" dirty="0" smtClean="0"/>
          </a:p>
          <a:p>
            <a:r>
              <a:rPr lang="en-US" dirty="0" smtClean="0"/>
              <a:t>About</a:t>
            </a:r>
            <a:r>
              <a:rPr lang="en-US" dirty="0"/>
              <a:t> half express  ER and 40% to 60% overexpress HER2</a:t>
            </a:r>
          </a:p>
        </p:txBody>
      </p:sp>
    </p:spTree>
    <p:extLst>
      <p:ext uri="{BB962C8B-B14F-4D97-AF65-F5344CB8AC3E}">
        <p14:creationId xmlns:p14="http://schemas.microsoft.com/office/powerpoint/2010/main" val="241923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All types of invasive breast carcinoma are assigned a grade  from 1 (low-grade) to 3 (high-grade) based on </a:t>
            </a:r>
            <a:r>
              <a:rPr lang="en-US" b="1" dirty="0">
                <a:solidFill>
                  <a:schemeClr val="accent2"/>
                </a:solidFill>
              </a:rPr>
              <a:t>nuclear </a:t>
            </a:r>
            <a:r>
              <a:rPr lang="en-US" b="1" dirty="0" err="1">
                <a:solidFill>
                  <a:schemeClr val="accent2"/>
                </a:solidFill>
              </a:rPr>
              <a:t>pleomorphism</a:t>
            </a:r>
            <a:r>
              <a:rPr lang="en-US" b="1" dirty="0">
                <a:solidFill>
                  <a:schemeClr val="accent2"/>
                </a:solidFill>
              </a:rPr>
              <a:t>, tubule formation, and proliferation.</a:t>
            </a:r>
            <a:r>
              <a:rPr lang="en-US" dirty="0"/>
              <a:t> </a:t>
            </a:r>
            <a:endParaRPr lang="en-US" dirty="0" smtClean="0"/>
          </a:p>
          <a:p>
            <a:r>
              <a:rPr lang="en-US" dirty="0" smtClean="0"/>
              <a:t>Low-grade</a:t>
            </a:r>
            <a:r>
              <a:rPr lang="en-US" dirty="0"/>
              <a:t> nuclei are  similar in appearance to the nuclei of normal cells. High-grade  nuclei are enlarged and have irregular nuclear contours </a:t>
            </a:r>
            <a:r>
              <a:rPr lang="en-US" dirty="0" smtClean="0"/>
              <a:t>.</a:t>
            </a:r>
          </a:p>
          <a:p>
            <a:r>
              <a:rPr lang="en-US" dirty="0" smtClean="0"/>
              <a:t>Most</a:t>
            </a:r>
            <a:r>
              <a:rPr lang="en-US" dirty="0"/>
              <a:t> low-grade  carcinomas form well-defined tubules and may be difficult to  distinguish from benign lesions, whereas high-grade carcinomas  lose  this  capacity  and  invade  as  solid  sheets  or  single  cells. </a:t>
            </a:r>
            <a:endParaRPr lang="en-US" dirty="0" smtClean="0"/>
          </a:p>
          <a:p>
            <a:r>
              <a:rPr lang="en-US" dirty="0" smtClean="0"/>
              <a:t> </a:t>
            </a:r>
            <a:r>
              <a:rPr lang="en-US" dirty="0"/>
              <a:t>Proliferation is evaluated by counting mitotic figures</a:t>
            </a:r>
            <a:r>
              <a:rPr lang="en-US" dirty="0" smtClean="0"/>
              <a:t>.</a:t>
            </a:r>
            <a:endParaRPr lang="en-US" dirty="0"/>
          </a:p>
        </p:txBody>
      </p:sp>
    </p:spTree>
    <p:extLst>
      <p:ext uri="{BB962C8B-B14F-4D97-AF65-F5344CB8AC3E}">
        <p14:creationId xmlns:p14="http://schemas.microsoft.com/office/powerpoint/2010/main" val="66972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Presentation </a:t>
            </a:r>
            <a:endParaRPr lang="en-US" dirty="0"/>
          </a:p>
        </p:txBody>
      </p:sp>
      <p:sp>
        <p:nvSpPr>
          <p:cNvPr id="3" name="Content Placeholder 2"/>
          <p:cNvSpPr>
            <a:spLocks noGrp="1"/>
          </p:cNvSpPr>
          <p:nvPr>
            <p:ph idx="1"/>
          </p:nvPr>
        </p:nvSpPr>
        <p:spPr/>
        <p:txBody>
          <a:bodyPr/>
          <a:lstStyle/>
          <a:p>
            <a:r>
              <a:rPr lang="en-US" dirty="0" smtClean="0"/>
              <a:t>In unscreened population, Most </a:t>
            </a:r>
            <a:r>
              <a:rPr lang="en-US" dirty="0"/>
              <a:t>breast cancers are detected as a palpable mass by the affected patient. Such carcinomas are almost all invasive and are typically at least 2 to 3 cm in size. </a:t>
            </a:r>
            <a:endParaRPr lang="en-US" dirty="0" smtClean="0"/>
          </a:p>
          <a:p>
            <a:r>
              <a:rPr lang="en-US" dirty="0" smtClean="0"/>
              <a:t>At </a:t>
            </a:r>
            <a:r>
              <a:rPr lang="en-US" dirty="0"/>
              <a:t>least half of these cancers will already have spread to regional lymph nodes. </a:t>
            </a:r>
            <a:endParaRPr lang="en-US" dirty="0" smtClean="0"/>
          </a:p>
          <a:p>
            <a:r>
              <a:rPr lang="en-US" dirty="0" smtClean="0"/>
              <a:t>In </a:t>
            </a:r>
            <a:r>
              <a:rPr lang="en-US" dirty="0"/>
              <a:t>older screened populations approximately 60% of breast cancers are discovered before symptoms are present. About 20% are in situ carcinomas. Invasive carcinomas detected by screening in older women are 1 to 2 cm in size and only 15% will have metastasized to lymph </a:t>
            </a:r>
            <a:r>
              <a:rPr lang="en-US" dirty="0" smtClean="0"/>
              <a:t>nodes</a:t>
            </a:r>
            <a:endParaRPr lang="en-US" dirty="0"/>
          </a:p>
        </p:txBody>
      </p:sp>
    </p:spTree>
    <p:extLst>
      <p:ext uri="{BB962C8B-B14F-4D97-AF65-F5344CB8AC3E}">
        <p14:creationId xmlns:p14="http://schemas.microsoft.com/office/powerpoint/2010/main" val="196769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77159" y="2160590"/>
            <a:ext cx="4579054" cy="3880773"/>
          </a:xfrm>
        </p:spPr>
        <p:txBody>
          <a:bodyPr/>
          <a:lstStyle/>
          <a:p>
            <a:r>
              <a:rPr lang="en-US" dirty="0"/>
              <a:t>Lymphatics may become involved and the lymphatic drainage of that area and the overlying skin gets blocked causing lymphedema and thickening of the skin, a change referred to as </a:t>
            </a:r>
            <a:r>
              <a:rPr lang="en-US" dirty="0" err="1"/>
              <a:t>peau</a:t>
            </a:r>
            <a:r>
              <a:rPr lang="en-US" dirty="0"/>
              <a:t> </a:t>
            </a:r>
            <a:r>
              <a:rPr lang="en-US" dirty="0" err="1"/>
              <a:t>d'orange</a:t>
            </a:r>
            <a:r>
              <a:rPr lang="en-US" dirty="0"/>
              <a:t>. </a:t>
            </a:r>
          </a:p>
          <a:p>
            <a:r>
              <a:rPr lang="en-US" dirty="0"/>
              <a:t>When the tumor involves the central portion of the breast, retraction of the nipple may develop. </a:t>
            </a:r>
          </a:p>
          <a:p>
            <a:endParaRPr lang="en-US" dirty="0"/>
          </a:p>
        </p:txBody>
      </p:sp>
      <p:pic>
        <p:nvPicPr>
          <p:cNvPr id="4" name="Picture 3"/>
          <p:cNvPicPr>
            <a:picLocks noChangeAspect="1"/>
          </p:cNvPicPr>
          <p:nvPr/>
        </p:nvPicPr>
        <p:blipFill>
          <a:blip r:embed="rId2"/>
          <a:stretch>
            <a:fillRect/>
          </a:stretch>
        </p:blipFill>
        <p:spPr>
          <a:xfrm>
            <a:off x="6627812" y="1676400"/>
            <a:ext cx="2920237" cy="3889585"/>
          </a:xfrm>
          <a:prstGeom prst="rect">
            <a:avLst/>
          </a:prstGeom>
        </p:spPr>
      </p:pic>
    </p:spTree>
    <p:extLst>
      <p:ext uri="{BB962C8B-B14F-4D97-AF65-F5344CB8AC3E}">
        <p14:creationId xmlns:p14="http://schemas.microsoft.com/office/powerpoint/2010/main" val="3687615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8062" y="990600"/>
            <a:ext cx="8594429" cy="1320800"/>
          </a:xfrm>
        </p:spPr>
        <p:txBody>
          <a:bodyPr/>
          <a:lstStyle/>
          <a:p>
            <a:r>
              <a:rPr lang="en-US" sz="1700" dirty="0">
                <a:solidFill>
                  <a:prstClr val="black">
                    <a:lumMod val="75000"/>
                    <a:lumOff val="25000"/>
                  </a:prstClr>
                </a:solidFill>
                <a:ea typeface="+mn-ea"/>
                <a:cs typeface="+mn-cs"/>
              </a:rPr>
              <a:t>The clinical outcome for a woman with breast cancer can be predicted based on the molecular and morphologic features of the cancer and its stage at the time of diagnosis.</a:t>
            </a:r>
            <a:endParaRPr lang="en-US" dirty="0"/>
          </a:p>
        </p:txBody>
      </p:sp>
      <p:sp>
        <p:nvSpPr>
          <p:cNvPr id="4" name="Content Placeholder 3"/>
          <p:cNvSpPr>
            <a:spLocks noGrp="1"/>
          </p:cNvSpPr>
          <p:nvPr>
            <p:ph idx="1"/>
          </p:nvPr>
        </p:nvSpPr>
        <p:spPr/>
        <p:txBody>
          <a:bodyPr>
            <a:normAutofit fontScale="85000" lnSpcReduction="10000"/>
          </a:bodyPr>
          <a:lstStyle/>
          <a:p>
            <a:r>
              <a:rPr lang="en-US" b="1" u="sng" dirty="0" smtClean="0">
                <a:solidFill>
                  <a:schemeClr val="accent2"/>
                </a:solidFill>
              </a:rPr>
              <a:t>Factors </a:t>
            </a:r>
            <a:r>
              <a:rPr lang="en-US" b="1" u="sng" dirty="0">
                <a:solidFill>
                  <a:schemeClr val="accent2"/>
                </a:solidFill>
              </a:rPr>
              <a:t>that influence outcome include the following: </a:t>
            </a:r>
            <a:endParaRPr lang="en-US" b="1" u="sng" dirty="0" smtClean="0">
              <a:solidFill>
                <a:schemeClr val="accent2"/>
              </a:solidFill>
            </a:endParaRPr>
          </a:p>
          <a:p>
            <a:r>
              <a:rPr lang="en-US" b="1" dirty="0" smtClean="0">
                <a:solidFill>
                  <a:schemeClr val="accent4"/>
                </a:solidFill>
              </a:rPr>
              <a:t>• </a:t>
            </a:r>
            <a:r>
              <a:rPr lang="en-US" b="1" dirty="0">
                <a:solidFill>
                  <a:schemeClr val="accent4"/>
                </a:solidFill>
              </a:rPr>
              <a:t>Biologic type. </a:t>
            </a:r>
            <a:r>
              <a:rPr lang="en-US" dirty="0"/>
              <a:t>The biologic type of cancer is evaluated by a combination of histologic appearance, grade (including proliferative rate), expression of hormone receptors, and expression of HER2</a:t>
            </a:r>
            <a:r>
              <a:rPr lang="en-US" dirty="0" smtClean="0"/>
              <a:t>.</a:t>
            </a:r>
          </a:p>
          <a:p>
            <a:pPr marL="0" indent="0">
              <a:buNone/>
            </a:pPr>
            <a:r>
              <a:rPr lang="en-US" dirty="0" smtClean="0"/>
              <a:t> </a:t>
            </a:r>
            <a:r>
              <a:rPr lang="en-US" dirty="0">
                <a:solidFill>
                  <a:schemeClr val="accent2"/>
                </a:solidFill>
              </a:rPr>
              <a:t>Proliferation</a:t>
            </a:r>
            <a:r>
              <a:rPr lang="en-US" dirty="0"/>
              <a:t> is evaluated by mitotic count and is closely tied to responsiveness to cytotoxic </a:t>
            </a:r>
            <a:r>
              <a:rPr lang="en-US" dirty="0" smtClean="0"/>
              <a:t>chemotherapy</a:t>
            </a:r>
            <a:endParaRPr lang="en-US" dirty="0"/>
          </a:p>
          <a:p>
            <a:pPr marL="0" indent="0">
              <a:buNone/>
            </a:pPr>
            <a:r>
              <a:rPr lang="en-US" dirty="0" smtClean="0"/>
              <a:t> </a:t>
            </a:r>
            <a:r>
              <a:rPr lang="en-US" dirty="0">
                <a:solidFill>
                  <a:schemeClr val="accent2"/>
                </a:solidFill>
              </a:rPr>
              <a:t>Expression of estrogen or progesterone receptors </a:t>
            </a:r>
            <a:r>
              <a:rPr lang="en-US" dirty="0"/>
              <a:t>predicts response to anti-estrogen therapy. The growth of hormone receptor–positive cancers can be inhibited for many years with therapy and it is possible for patients to survive for long periods with distant metastases. However, resistance often eventually develops—in some cancers because of mutations in the gene for ER. </a:t>
            </a:r>
            <a:endParaRPr lang="en-US" dirty="0" smtClean="0"/>
          </a:p>
          <a:p>
            <a:pPr marL="0" indent="0">
              <a:buNone/>
            </a:pPr>
            <a:r>
              <a:rPr lang="en-US" dirty="0" smtClean="0"/>
              <a:t>In </a:t>
            </a:r>
            <a:r>
              <a:rPr lang="en-US" dirty="0"/>
              <a:t>contrast, there is no targeted therapy available for triple-negative cancers, which are treated with chemotherapy. </a:t>
            </a:r>
            <a:endParaRPr lang="en-US" dirty="0" smtClean="0"/>
          </a:p>
          <a:p>
            <a:pPr marL="0" indent="0">
              <a:buNone/>
            </a:pPr>
            <a:r>
              <a:rPr lang="en-US" dirty="0">
                <a:solidFill>
                  <a:schemeClr val="accent1"/>
                </a:solidFill>
              </a:rPr>
              <a:t>Overexpression of HER2 </a:t>
            </a:r>
            <a:r>
              <a:rPr lang="en-US" dirty="0"/>
              <a:t>is seen in about 20% of breast cancers. HER2 remains one of the best-characterized examples of an effective therapy that is directed against a tumor-specific molecular lesion</a:t>
            </a:r>
          </a:p>
        </p:txBody>
      </p:sp>
    </p:spTree>
    <p:extLst>
      <p:ext uri="{BB962C8B-B14F-4D97-AF65-F5344CB8AC3E}">
        <p14:creationId xmlns:p14="http://schemas.microsoft.com/office/powerpoint/2010/main" val="3996235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r>
              <a:rPr lang="en-US" dirty="0"/>
              <a:t> </a:t>
            </a:r>
            <a:r>
              <a:rPr lang="en-US" b="1" dirty="0">
                <a:solidFill>
                  <a:schemeClr val="accent4"/>
                </a:solidFill>
              </a:rPr>
              <a:t>RNA expression </a:t>
            </a:r>
            <a:r>
              <a:rPr lang="en-US" dirty="0"/>
              <a:t>profiling is a newer method of </a:t>
            </a:r>
            <a:r>
              <a:rPr lang="en-US" dirty="0" err="1"/>
              <a:t>subclassifying</a:t>
            </a:r>
            <a:r>
              <a:rPr lang="en-US" dirty="0"/>
              <a:t> cancers</a:t>
            </a:r>
            <a:r>
              <a:rPr lang="en-US" dirty="0" smtClean="0"/>
              <a:t>.</a:t>
            </a:r>
          </a:p>
          <a:p>
            <a:r>
              <a:rPr lang="en-US" b="1" dirty="0" smtClean="0">
                <a:solidFill>
                  <a:schemeClr val="accent4"/>
                </a:solidFill>
              </a:rPr>
              <a:t>• </a:t>
            </a:r>
            <a:r>
              <a:rPr lang="en-US" b="1" dirty="0">
                <a:solidFill>
                  <a:schemeClr val="accent4"/>
                </a:solidFill>
              </a:rPr>
              <a:t>Tumor stage. </a:t>
            </a:r>
            <a:r>
              <a:rPr lang="en-US" dirty="0"/>
              <a:t>“Stage” is a measure of the extent of tumor at the time of diagnosis and is important for all biologic types of carcinoma. </a:t>
            </a:r>
            <a:endParaRPr lang="en-US" dirty="0" smtClean="0"/>
          </a:p>
          <a:p>
            <a:pPr marL="0" indent="0">
              <a:buNone/>
            </a:pPr>
            <a:r>
              <a:rPr lang="en-US" dirty="0" smtClean="0"/>
              <a:t>It </a:t>
            </a:r>
            <a:r>
              <a:rPr lang="en-US" dirty="0"/>
              <a:t>is based on features of </a:t>
            </a:r>
            <a:r>
              <a:rPr lang="en-US" dirty="0">
                <a:solidFill>
                  <a:schemeClr val="accent2"/>
                </a:solidFill>
              </a:rPr>
              <a:t>the primary tumor (T), involvement of regional lymph nodes (N), and the presence of distant metastases (M</a:t>
            </a:r>
            <a:r>
              <a:rPr lang="en-US" dirty="0"/>
              <a:t>) </a:t>
            </a:r>
            <a:endParaRPr lang="en-US" dirty="0" smtClean="0"/>
          </a:p>
          <a:p>
            <a:pPr marL="0" indent="0">
              <a:buNone/>
            </a:pPr>
            <a:r>
              <a:rPr lang="en-US" dirty="0" smtClean="0"/>
              <a:t> </a:t>
            </a:r>
            <a:r>
              <a:rPr lang="en-US" dirty="0"/>
              <a:t>The AJCC/UICC staging system, used in the United States and Europe, classifies tumors as T1, T2, and T3 based on the tumor size, whereas T4 tumors have ulceration of the skin, involvement of the deep muscles of the chest wall, or are clinically diagnosed as inflammatory carcinoma. </a:t>
            </a:r>
            <a:endParaRPr lang="en-US" dirty="0" smtClean="0"/>
          </a:p>
          <a:p>
            <a:pPr marL="0" indent="0">
              <a:buNone/>
            </a:pPr>
            <a:r>
              <a:rPr lang="en-US" dirty="0" smtClean="0"/>
              <a:t>The </a:t>
            </a:r>
            <a:r>
              <a:rPr lang="en-US" dirty="0"/>
              <a:t>majority of cancers first metastasize to regional nodes, and nodal involvement is a very strong prognostic factor. Lymphatic drainage goes to one or two sentinel lymph nodes in the axilla in most patients. If these nodes are not involved, the remaining axillary nodes are usually free of carcinoma. Sentinel node biopsy has become the standard for assessing nodal involvement, replacing more extensive lymph node dissections, which are associated with significant morbidity. </a:t>
            </a:r>
            <a:endParaRPr lang="en-US" dirty="0" smtClean="0"/>
          </a:p>
          <a:p>
            <a:pPr marL="0" indent="0">
              <a:buNone/>
            </a:pPr>
            <a:r>
              <a:rPr lang="en-US" dirty="0" smtClean="0"/>
              <a:t>Distant </a:t>
            </a:r>
            <a:r>
              <a:rPr lang="en-US" dirty="0"/>
              <a:t>metastases (M) are only detected in 5% of newly diagnosed women</a:t>
            </a:r>
            <a:r>
              <a:rPr lang="en-US" dirty="0" smtClean="0"/>
              <a:t>.</a:t>
            </a:r>
          </a:p>
          <a:p>
            <a:pPr marL="0" indent="0">
              <a:buNone/>
            </a:pPr>
            <a:r>
              <a:rPr lang="en-US" dirty="0" smtClean="0"/>
              <a:t> </a:t>
            </a:r>
            <a:endParaRPr lang="en-US" dirty="0"/>
          </a:p>
        </p:txBody>
      </p:sp>
    </p:spTree>
    <p:extLst>
      <p:ext uri="{BB962C8B-B14F-4D97-AF65-F5344CB8AC3E}">
        <p14:creationId xmlns:p14="http://schemas.microsoft.com/office/powerpoint/2010/main" val="3288535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Stage 0 is CIS, which is associated with survival rates greater than 95%. </a:t>
            </a:r>
          </a:p>
          <a:p>
            <a:r>
              <a:rPr lang="en-US" dirty="0"/>
              <a:t>Stage I includes women with smaller cancers and nodes either free of carcinoma or with only very small </a:t>
            </a:r>
            <a:r>
              <a:rPr lang="en-US" dirty="0" err="1"/>
              <a:t>micrometastases</a:t>
            </a:r>
            <a:r>
              <a:rPr lang="en-US" dirty="0"/>
              <a:t>. Survival is ~86% at 10 years. </a:t>
            </a:r>
          </a:p>
          <a:p>
            <a:r>
              <a:rPr lang="en-US" dirty="0" smtClean="0"/>
              <a:t>Carcinomas </a:t>
            </a:r>
            <a:r>
              <a:rPr lang="en-US" dirty="0"/>
              <a:t>are classified as Stage II either because of larger tumor size or because of up to three positive nodes. Survival declines to ~71% at Stage II. </a:t>
            </a:r>
            <a:endParaRPr lang="en-US" dirty="0" smtClean="0"/>
          </a:p>
          <a:p>
            <a:r>
              <a:rPr lang="en-US" dirty="0" smtClean="0"/>
              <a:t>Stage </a:t>
            </a:r>
            <a:r>
              <a:rPr lang="en-US" dirty="0"/>
              <a:t>III is the group of locally advanced cancers defined by large size, involvement of skin or chest wall, or by four or more positive nodes. Only ~54% of patients survive 10 years. </a:t>
            </a:r>
            <a:endParaRPr lang="en-US" dirty="0" smtClean="0"/>
          </a:p>
          <a:p>
            <a:r>
              <a:rPr lang="en-US" dirty="0" smtClean="0"/>
              <a:t>Stage </a:t>
            </a:r>
            <a:r>
              <a:rPr lang="en-US" dirty="0"/>
              <a:t>IV is reserved for patients with distant metastases, and survival is very poor (~11%). </a:t>
            </a:r>
          </a:p>
        </p:txBody>
      </p:sp>
    </p:spTree>
    <p:extLst>
      <p:ext uri="{BB962C8B-B14F-4D97-AF65-F5344CB8AC3E}">
        <p14:creationId xmlns:p14="http://schemas.microsoft.com/office/powerpoint/2010/main" val="829257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BREAST CARCINOMA</a:t>
            </a:r>
          </a:p>
        </p:txBody>
      </p:sp>
      <p:sp>
        <p:nvSpPr>
          <p:cNvPr id="3" name="Content Placeholder 2"/>
          <p:cNvSpPr>
            <a:spLocks noGrp="1"/>
          </p:cNvSpPr>
          <p:nvPr>
            <p:ph idx="1"/>
          </p:nvPr>
        </p:nvSpPr>
        <p:spPr>
          <a:xfrm>
            <a:off x="677158" y="2160590"/>
            <a:ext cx="10065454" cy="4697410"/>
          </a:xfrm>
        </p:spPr>
        <p:txBody>
          <a:bodyPr>
            <a:normAutofit fontScale="55000" lnSpcReduction="20000"/>
          </a:bodyPr>
          <a:lstStyle/>
          <a:p>
            <a:r>
              <a:rPr lang="en-US" sz="2500" dirty="0" smtClean="0"/>
              <a:t>• </a:t>
            </a:r>
            <a:r>
              <a:rPr lang="en-US" sz="2500" dirty="0"/>
              <a:t>The lifetime risk of developing breast cancer for an American woman is 1 in 8. </a:t>
            </a:r>
          </a:p>
          <a:p>
            <a:r>
              <a:rPr lang="en-US" sz="2500" dirty="0"/>
              <a:t>• A majority (75%) of breast cancers are diagnosed after the age of 50. </a:t>
            </a:r>
          </a:p>
          <a:p>
            <a:r>
              <a:rPr lang="en-US" sz="2500" dirty="0"/>
              <a:t>• The major risk factors for developing breast cancer are related to hormonal factors and inherited susceptibility.</a:t>
            </a:r>
          </a:p>
          <a:p>
            <a:r>
              <a:rPr lang="en-US" sz="2500" dirty="0"/>
              <a:t> • About 12% of all breast cancers are caused by identified germline mutations; BRCA1 and BRCA2 genes account for one-half of the cases associated with single-gene mutations.</a:t>
            </a:r>
          </a:p>
          <a:p>
            <a:r>
              <a:rPr lang="en-US" sz="2500" dirty="0"/>
              <a:t> • DCIS is a precursor to invasive ductal carcinoma and is most often  found  on  mammographic  screening  as  calcifications.  When carcinoma develops in a woman with a previous diagnosis  of  untreated  DCIS,  it  is  usually  is  an  invasive  ductal carcinoma in the same breast.</a:t>
            </a:r>
          </a:p>
          <a:p>
            <a:r>
              <a:rPr lang="en-US" sz="2500" dirty="0"/>
              <a:t> • LCIS is both a marker of increased risk and a precursor lesion.  When carcinoma develops in a woman with a previous diagnosis of LCIS, two-thirds are in the same breast and one-third is in the contralateral breast. </a:t>
            </a:r>
          </a:p>
          <a:p>
            <a:r>
              <a:rPr lang="en-US" sz="2500" dirty="0"/>
              <a:t>• Invasive carcinomas are classified according to histologic type and biologic type: ER-positive/HER2-negative, HER2-positive,  and ER/PR/HER2-negative (triple-negative</a:t>
            </a:r>
          </a:p>
          <a:p>
            <a:r>
              <a:rPr lang="en-US" sz="2500" dirty="0"/>
              <a:t>The biologic types of cancer have important differences in patient characteristics, grade, mutation profile, metastatic pattern, response to therapy, time to recurrence, and prognosis.</a:t>
            </a:r>
          </a:p>
          <a:p>
            <a:r>
              <a:rPr lang="en-US" sz="2500" dirty="0"/>
              <a:t> • Prognosis is dependent on the biologic type of tumor, stage,  and the availability of treatment modalities</a:t>
            </a:r>
          </a:p>
          <a:p>
            <a:endParaRPr lang="en-US" sz="2200" dirty="0"/>
          </a:p>
        </p:txBody>
      </p:sp>
    </p:spTree>
    <p:extLst>
      <p:ext uri="{BB962C8B-B14F-4D97-AF65-F5344CB8AC3E}">
        <p14:creationId xmlns:p14="http://schemas.microsoft.com/office/powerpoint/2010/main" val="154814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a:xfrm>
            <a:off x="3048000" y="3105835"/>
            <a:ext cx="6092825" cy="646331"/>
          </a:xfrm>
          <a:prstGeom prst="rect">
            <a:avLst/>
          </a:prstGeom>
        </p:spPr>
        <p:txBody>
          <a:bodyPr>
            <a:spAutoFit/>
          </a:bodyPr>
          <a:lstStyle/>
          <a:p>
            <a:pPr marL="63500"/>
            <a:r>
              <a:rPr lang="en-US" dirty="0"/>
              <a:t>Reference: Robbins &amp; </a:t>
            </a:r>
            <a:r>
              <a:rPr lang="en-US" dirty="0" err="1"/>
              <a:t>Cotran</a:t>
            </a:r>
            <a:r>
              <a:rPr lang="en-US" dirty="0"/>
              <a:t> Pathology and Rubin’s Pathology</a:t>
            </a:r>
          </a:p>
        </p:txBody>
      </p:sp>
    </p:spTree>
    <p:extLst>
      <p:ext uri="{BB962C8B-B14F-4D97-AF65-F5344CB8AC3E}">
        <p14:creationId xmlns:p14="http://schemas.microsoft.com/office/powerpoint/2010/main" val="67058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773237" y="404813"/>
            <a:ext cx="8229600" cy="1066800"/>
          </a:xfrm>
        </p:spPr>
        <p:txBody>
          <a:bodyPr/>
          <a:lstStyle/>
          <a:p>
            <a:pPr eaLnBrk="1" hangingPunct="1"/>
            <a:r>
              <a:rPr lang="en-US"/>
              <a:t>Breast lesions</a:t>
            </a:r>
          </a:p>
        </p:txBody>
      </p:sp>
      <p:sp>
        <p:nvSpPr>
          <p:cNvPr id="3" name="Content Placeholder 2"/>
          <p:cNvSpPr>
            <a:spLocks noGrp="1"/>
          </p:cNvSpPr>
          <p:nvPr>
            <p:ph idx="1"/>
          </p:nvPr>
        </p:nvSpPr>
        <p:spPr>
          <a:xfrm>
            <a:off x="379412" y="1066800"/>
            <a:ext cx="9144000" cy="5516562"/>
          </a:xfrm>
        </p:spPr>
        <p:txBody>
          <a:bodyPr>
            <a:normAutofit fontScale="62500" lnSpcReduction="20000"/>
          </a:bodyPr>
          <a:lstStyle/>
          <a:p>
            <a:pPr marL="624078" indent="-514350">
              <a:buClr>
                <a:schemeClr val="accent3"/>
              </a:buClr>
              <a:buFont typeface="+mj-lt"/>
              <a:buAutoNum type="arabicPeriod"/>
              <a:defRPr/>
            </a:pPr>
            <a:r>
              <a:rPr lang="en-US" sz="2200" b="1" dirty="0">
                <a:latin typeface="Times New Roman" pitchFamily="18" charset="0"/>
                <a:cs typeface="Times New Roman" pitchFamily="18" charset="0"/>
              </a:rPr>
              <a:t>Inflammatory lesions</a:t>
            </a:r>
          </a:p>
          <a:p>
            <a:pPr marL="1065276" lvl="2" indent="-342900">
              <a:buFont typeface="+mj-lt"/>
              <a:buAutoNum type="alphaLcParenR"/>
              <a:defRPr/>
            </a:pPr>
            <a:r>
              <a:rPr lang="en-US" sz="2200" dirty="0">
                <a:latin typeface="Times New Roman" pitchFamily="18" charset="0"/>
                <a:cs typeface="Times New Roman" pitchFamily="18" charset="0"/>
              </a:rPr>
              <a:t>Acute mastitis: staph infection most common</a:t>
            </a:r>
          </a:p>
          <a:p>
            <a:pPr marL="1065276" lvl="2" indent="-342900">
              <a:buFont typeface="+mj-lt"/>
              <a:buAutoNum type="alphaLcParenR"/>
              <a:defRPr/>
            </a:pPr>
            <a:r>
              <a:rPr lang="en-US" sz="2200" dirty="0" err="1">
                <a:latin typeface="Times New Roman" pitchFamily="18" charset="0"/>
                <a:cs typeface="Times New Roman" pitchFamily="18" charset="0"/>
              </a:rPr>
              <a:t>Periductal</a:t>
            </a:r>
            <a:r>
              <a:rPr lang="en-US" sz="2200" dirty="0">
                <a:latin typeface="Times New Roman" pitchFamily="18" charset="0"/>
                <a:cs typeface="Times New Roman" pitchFamily="18" charset="0"/>
              </a:rPr>
              <a:t> mastitis</a:t>
            </a:r>
          </a:p>
          <a:p>
            <a:pPr marL="1065276" lvl="2" indent="-342900">
              <a:buFont typeface="+mj-lt"/>
              <a:buAutoNum type="alphaLcParenR"/>
              <a:defRPr/>
            </a:pPr>
            <a:r>
              <a:rPr lang="en-US" sz="2200" dirty="0">
                <a:latin typeface="Times New Roman" pitchFamily="18" charset="0"/>
                <a:cs typeface="Times New Roman" pitchFamily="18" charset="0"/>
              </a:rPr>
              <a:t>Mammary duct </a:t>
            </a:r>
            <a:r>
              <a:rPr lang="en-US" sz="2200" dirty="0" err="1">
                <a:latin typeface="Times New Roman" pitchFamily="18" charset="0"/>
                <a:cs typeface="Times New Roman" pitchFamily="18" charset="0"/>
              </a:rPr>
              <a:t>ectasia</a:t>
            </a:r>
            <a:r>
              <a:rPr lang="en-US" sz="2200" dirty="0">
                <a:latin typeface="Times New Roman" pitchFamily="18" charset="0"/>
                <a:cs typeface="Times New Roman" pitchFamily="18" charset="0"/>
              </a:rPr>
              <a:t> means dilated ducts disease</a:t>
            </a:r>
          </a:p>
          <a:p>
            <a:pPr marL="1065276" lvl="2" indent="-342900">
              <a:buFont typeface="+mj-lt"/>
              <a:buAutoNum type="alphaLcParenR"/>
              <a:defRPr/>
            </a:pPr>
            <a:r>
              <a:rPr lang="en-US" sz="2200" dirty="0">
                <a:latin typeface="Times New Roman" pitchFamily="18" charset="0"/>
                <a:cs typeface="Times New Roman" pitchFamily="18" charset="0"/>
              </a:rPr>
              <a:t>Fat necrosis is usually due to mechanical trauma, surgical or otherwise</a:t>
            </a:r>
          </a:p>
          <a:p>
            <a:pPr marL="1065276" lvl="2" indent="-342900">
              <a:buFont typeface="+mj-lt"/>
              <a:buAutoNum type="alphaLcParenR"/>
              <a:defRPr/>
            </a:pPr>
            <a:r>
              <a:rPr lang="en-US" sz="2200" dirty="0">
                <a:latin typeface="Times New Roman" pitchFamily="18" charset="0"/>
                <a:cs typeface="Times New Roman" pitchFamily="18" charset="0"/>
              </a:rPr>
              <a:t>Lymphocytic </a:t>
            </a:r>
            <a:r>
              <a:rPr lang="en-US" sz="2200" dirty="0" err="1">
                <a:latin typeface="Times New Roman" pitchFamily="18" charset="0"/>
                <a:cs typeface="Times New Roman" pitchFamily="18" charset="0"/>
              </a:rPr>
              <a:t>mastopathy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sclerosing</a:t>
            </a:r>
            <a:r>
              <a:rPr lang="en-US" sz="2200" dirty="0">
                <a:latin typeface="Times New Roman" pitchFamily="18" charset="0"/>
                <a:cs typeface="Times New Roman" pitchFamily="18" charset="0"/>
              </a:rPr>
              <a:t> lymphocytic </a:t>
            </a:r>
            <a:r>
              <a:rPr lang="en-US" sz="2200" dirty="0" err="1">
                <a:latin typeface="Times New Roman" pitchFamily="18" charset="0"/>
                <a:cs typeface="Times New Roman" pitchFamily="18" charset="0"/>
              </a:rPr>
              <a:t>lobulitis</a:t>
            </a:r>
            <a:r>
              <a:rPr lang="en-US" sz="2200" dirty="0">
                <a:latin typeface="Times New Roman" pitchFamily="18" charset="0"/>
                <a:cs typeface="Times New Roman" pitchFamily="18" charset="0"/>
              </a:rPr>
              <a:t>) seen in diabetics</a:t>
            </a:r>
          </a:p>
          <a:p>
            <a:pPr marL="1065276" lvl="2" indent="-342900">
              <a:buFont typeface="+mj-lt"/>
              <a:buAutoNum type="alphaLcParenR"/>
              <a:defRPr/>
            </a:pPr>
            <a:r>
              <a:rPr lang="en-US" sz="2200" dirty="0">
                <a:latin typeface="Times New Roman" pitchFamily="18" charset="0"/>
                <a:cs typeface="Times New Roman" pitchFamily="18" charset="0"/>
              </a:rPr>
              <a:t>Granulomatous mastitis sarcoid, TB, etc., but mostly idiopathic</a:t>
            </a:r>
          </a:p>
          <a:p>
            <a:pPr marL="624078" indent="-514350">
              <a:buClr>
                <a:schemeClr val="accent3"/>
              </a:buClr>
              <a:buFont typeface="+mj-lt"/>
              <a:buAutoNum type="arabicPeriod"/>
              <a:defRPr/>
            </a:pPr>
            <a:r>
              <a:rPr lang="en-US" sz="2200" b="1" dirty="0">
                <a:latin typeface="Times New Roman" pitchFamily="18" charset="0"/>
                <a:cs typeface="Times New Roman" pitchFamily="18" charset="0"/>
              </a:rPr>
              <a:t>Benign epithelial lesions</a:t>
            </a:r>
          </a:p>
          <a:p>
            <a:pPr marL="1161288" lvl="2" indent="-457200">
              <a:buFont typeface="+mj-lt"/>
              <a:buAutoNum type="alphaLcParenR"/>
              <a:defRPr/>
            </a:pPr>
            <a:r>
              <a:rPr lang="en-US" sz="2200" dirty="0">
                <a:latin typeface="Times New Roman" pitchFamily="18" charset="0"/>
                <a:cs typeface="Times New Roman" pitchFamily="18" charset="0"/>
              </a:rPr>
              <a:t>Non proliferative breast changes (fibrocystic changes)</a:t>
            </a:r>
          </a:p>
          <a:p>
            <a:pPr marL="1161288" lvl="2" indent="-457200">
              <a:buFont typeface="+mj-lt"/>
              <a:buAutoNum type="alphaLcParenR"/>
              <a:defRPr/>
            </a:pPr>
            <a:r>
              <a:rPr lang="en-US" sz="2200" dirty="0">
                <a:latin typeface="Times New Roman" pitchFamily="18" charset="0"/>
                <a:cs typeface="Times New Roman" pitchFamily="18" charset="0"/>
              </a:rPr>
              <a:t>Proliferative breast disease without </a:t>
            </a:r>
            <a:r>
              <a:rPr lang="en-US" sz="2200" dirty="0" err="1">
                <a:latin typeface="Times New Roman" pitchFamily="18" charset="0"/>
                <a:cs typeface="Times New Roman" pitchFamily="18" charset="0"/>
              </a:rPr>
              <a:t>atypia</a:t>
            </a:r>
            <a:endParaRPr lang="en-US" sz="2200" dirty="0">
              <a:latin typeface="Times New Roman" pitchFamily="18" charset="0"/>
              <a:cs typeface="Times New Roman" pitchFamily="18" charset="0"/>
            </a:endParaRPr>
          </a:p>
          <a:p>
            <a:pPr marL="1161288" lvl="2" indent="-457200">
              <a:buFont typeface="+mj-lt"/>
              <a:buAutoNum type="alphaLcParenR"/>
              <a:defRPr/>
            </a:pPr>
            <a:r>
              <a:rPr lang="en-US" sz="2200" dirty="0">
                <a:latin typeface="Times New Roman" pitchFamily="18" charset="0"/>
                <a:cs typeface="Times New Roman" pitchFamily="18" charset="0"/>
              </a:rPr>
              <a:t>Proliferative breast disease with </a:t>
            </a:r>
            <a:r>
              <a:rPr lang="en-US" sz="2200" dirty="0" err="1">
                <a:latin typeface="Times New Roman" pitchFamily="18" charset="0"/>
                <a:cs typeface="Times New Roman" pitchFamily="18" charset="0"/>
              </a:rPr>
              <a:t>atypia</a:t>
            </a:r>
            <a:r>
              <a:rPr lang="en-US" sz="2200" dirty="0">
                <a:latin typeface="Times New Roman" pitchFamily="18" charset="0"/>
                <a:cs typeface="Times New Roman" pitchFamily="18" charset="0"/>
              </a:rPr>
              <a:t> /Atypical hyperplasia</a:t>
            </a:r>
          </a:p>
          <a:p>
            <a:pPr marL="624078" indent="-514350">
              <a:buClr>
                <a:schemeClr val="accent3"/>
              </a:buClr>
              <a:buFont typeface="+mj-lt"/>
              <a:buAutoNum type="arabicPeriod"/>
              <a:defRPr/>
            </a:pPr>
            <a:r>
              <a:rPr lang="en-US" sz="2200" b="1" dirty="0">
                <a:latin typeface="Times New Roman" pitchFamily="18" charset="0"/>
                <a:cs typeface="Times New Roman" pitchFamily="18" charset="0"/>
              </a:rPr>
              <a:t>Carcinoma in situ</a:t>
            </a:r>
          </a:p>
          <a:p>
            <a:pPr marL="1181862" lvl="2" indent="-514350">
              <a:buFont typeface="+mj-lt"/>
              <a:buAutoNum type="alphaLcParenR"/>
              <a:defRPr/>
            </a:pPr>
            <a:r>
              <a:rPr lang="en-US" sz="2200" dirty="0">
                <a:latin typeface="Times New Roman" pitchFamily="18" charset="0"/>
                <a:cs typeface="Times New Roman" pitchFamily="18" charset="0"/>
              </a:rPr>
              <a:t>DCIS</a:t>
            </a:r>
          </a:p>
          <a:p>
            <a:pPr marL="1181862" lvl="2" indent="-514350">
              <a:buFont typeface="+mj-lt"/>
              <a:buAutoNum type="alphaLcParenR"/>
              <a:defRPr/>
            </a:pPr>
            <a:r>
              <a:rPr lang="en-US" sz="2200" dirty="0">
                <a:latin typeface="Times New Roman" pitchFamily="18" charset="0"/>
                <a:cs typeface="Times New Roman" pitchFamily="18" charset="0"/>
              </a:rPr>
              <a:t>LCIS</a:t>
            </a:r>
          </a:p>
          <a:p>
            <a:pPr marL="624078" indent="-514350">
              <a:buClr>
                <a:schemeClr val="accent3"/>
              </a:buClr>
              <a:buFont typeface="+mj-lt"/>
              <a:buAutoNum type="arabicPeriod"/>
              <a:defRPr/>
            </a:pPr>
            <a:r>
              <a:rPr lang="en-US" sz="2200" b="1" dirty="0">
                <a:latin typeface="Times New Roman" pitchFamily="18" charset="0"/>
                <a:cs typeface="Times New Roman" pitchFamily="18" charset="0"/>
              </a:rPr>
              <a:t>Invasive carcinoma</a:t>
            </a:r>
          </a:p>
          <a:p>
            <a:pPr marL="1181862" lvl="2" indent="-514350">
              <a:buFont typeface="+mj-lt"/>
              <a:buAutoNum type="alphaLcParenR"/>
              <a:defRPr/>
            </a:pPr>
            <a:r>
              <a:rPr lang="en-US" sz="2200" dirty="0" err="1">
                <a:latin typeface="Times New Roman" pitchFamily="18" charset="0"/>
                <a:cs typeface="Times New Roman" pitchFamily="18" charset="0"/>
              </a:rPr>
              <a:t>Ductal</a:t>
            </a:r>
            <a:r>
              <a:rPr lang="en-US" sz="2200" dirty="0">
                <a:latin typeface="Times New Roman" pitchFamily="18" charset="0"/>
                <a:cs typeface="Times New Roman" pitchFamily="18" charset="0"/>
              </a:rPr>
              <a:t> carcinoma</a:t>
            </a:r>
          </a:p>
          <a:p>
            <a:pPr marL="1181862" lvl="2" indent="-514350">
              <a:buFont typeface="+mj-lt"/>
              <a:buAutoNum type="alphaLcParenR"/>
              <a:defRPr/>
            </a:pPr>
            <a:r>
              <a:rPr lang="en-US" sz="2200" dirty="0">
                <a:latin typeface="Times New Roman" pitchFamily="18" charset="0"/>
                <a:cs typeface="Times New Roman" pitchFamily="18" charset="0"/>
              </a:rPr>
              <a:t>Lobular carcinoma</a:t>
            </a:r>
          </a:p>
          <a:p>
            <a:pPr marL="624078" indent="-514350">
              <a:buClr>
                <a:schemeClr val="accent3"/>
              </a:buClr>
              <a:buFont typeface="+mj-lt"/>
              <a:buAutoNum type="arabicPeriod"/>
              <a:defRPr/>
            </a:pPr>
            <a:r>
              <a:rPr lang="en-US" sz="2200" b="1" dirty="0">
                <a:latin typeface="Times New Roman" pitchFamily="18" charset="0"/>
                <a:cs typeface="Times New Roman" pitchFamily="18" charset="0"/>
              </a:rPr>
              <a:t>Others/</a:t>
            </a:r>
            <a:r>
              <a:rPr lang="en-US" sz="2200" b="1" dirty="0" err="1">
                <a:latin typeface="Times New Roman" pitchFamily="18" charset="0"/>
                <a:cs typeface="Times New Roman" pitchFamily="18" charset="0"/>
              </a:rPr>
              <a:t>stromal</a:t>
            </a:r>
            <a:r>
              <a:rPr lang="en-US" sz="2200" b="1" dirty="0">
                <a:latin typeface="Times New Roman" pitchFamily="18" charset="0"/>
                <a:cs typeface="Times New Roman" pitchFamily="18" charset="0"/>
              </a:rPr>
              <a:t> tumors </a:t>
            </a:r>
            <a:r>
              <a:rPr lang="en-US" sz="2200" dirty="0">
                <a:latin typeface="Times New Roman" pitchFamily="18" charset="0"/>
                <a:cs typeface="Times New Roman" pitchFamily="18" charset="0"/>
              </a:rPr>
              <a:t>e.g. </a:t>
            </a:r>
            <a:r>
              <a:rPr lang="en-US" sz="2200" dirty="0" err="1">
                <a:latin typeface="Times New Roman" pitchFamily="18" charset="0"/>
                <a:cs typeface="Times New Roman" pitchFamily="18" charset="0"/>
              </a:rPr>
              <a:t>fibroadenoma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phyllodes</a:t>
            </a:r>
            <a:r>
              <a:rPr lang="en-US" sz="2200" dirty="0">
                <a:latin typeface="Times New Roman" pitchFamily="18" charset="0"/>
                <a:cs typeface="Times New Roman" pitchFamily="18" charset="0"/>
              </a:rPr>
              <a:t> tumors, sarcomas etc</a:t>
            </a:r>
            <a:r>
              <a:rPr lang="en-US" dirty="0">
                <a:latin typeface="Times New Roman" pitchFamily="18" charset="0"/>
                <a:cs typeface="Times New Roman" pitchFamily="18" charset="0"/>
              </a:rPr>
              <a:t>.</a:t>
            </a:r>
          </a:p>
          <a:p>
            <a:pPr marL="624078" indent="-514350">
              <a:buClr>
                <a:schemeClr val="accent3"/>
              </a:buClr>
              <a:buFont typeface="+mj-lt"/>
              <a:buAutoNum type="arabicPeriod"/>
              <a:defRPr/>
            </a:pPr>
            <a:endParaRPr lang="en-US" dirty="0"/>
          </a:p>
        </p:txBody>
      </p:sp>
    </p:spTree>
    <p:extLst>
      <p:ext uri="{BB962C8B-B14F-4D97-AF65-F5344CB8AC3E}">
        <p14:creationId xmlns:p14="http://schemas.microsoft.com/office/powerpoint/2010/main" val="230199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93812" y="599607"/>
            <a:ext cx="8169700" cy="5280025"/>
          </a:xfrm>
          <a:prstGeom prst="rect">
            <a:avLst/>
          </a:prstGeom>
        </p:spPr>
      </p:pic>
    </p:spTree>
    <p:extLst>
      <p:ext uri="{BB962C8B-B14F-4D97-AF65-F5344CB8AC3E}">
        <p14:creationId xmlns:p14="http://schemas.microsoft.com/office/powerpoint/2010/main" val="3081317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a:t>INFLAMMATORY PROCESSES</a:t>
            </a:r>
            <a:br>
              <a:rPr lang="en-US" dirty="0"/>
            </a:br>
            <a:endParaRPr lang="en-US" dirty="0"/>
          </a:p>
        </p:txBody>
      </p:sp>
      <p:sp>
        <p:nvSpPr>
          <p:cNvPr id="15363" name="Content Placeholder 2"/>
          <p:cNvSpPr>
            <a:spLocks noGrp="1"/>
          </p:cNvSpPr>
          <p:nvPr>
            <p:ph idx="1"/>
          </p:nvPr>
        </p:nvSpPr>
        <p:spPr>
          <a:xfrm>
            <a:off x="677158" y="1752600"/>
            <a:ext cx="8594429" cy="4288763"/>
          </a:xfrm>
        </p:spPr>
        <p:txBody>
          <a:bodyPr>
            <a:normAutofit lnSpcReduction="10000"/>
          </a:bodyPr>
          <a:lstStyle/>
          <a:p>
            <a:r>
              <a:rPr lang="en-US" dirty="0">
                <a:latin typeface="Times New Roman" panose="02020603050405020304" pitchFamily="18" charset="0"/>
                <a:cs typeface="Times New Roman" panose="02020603050405020304" pitchFamily="18" charset="0"/>
              </a:rPr>
              <a:t>Inflammatory diseases of the breast are rare and may be caused by </a:t>
            </a:r>
            <a:r>
              <a:rPr lang="en-US" b="1" dirty="0">
                <a:solidFill>
                  <a:schemeClr val="accent2"/>
                </a:solidFill>
                <a:latin typeface="Times New Roman" panose="02020603050405020304" pitchFamily="18" charset="0"/>
                <a:cs typeface="Times New Roman" panose="02020603050405020304" pitchFamily="18" charset="0"/>
              </a:rPr>
              <a:t>infections,</a:t>
            </a:r>
            <a:r>
              <a:rPr lang="en-US" dirty="0">
                <a:latin typeface="Times New Roman" panose="02020603050405020304" pitchFamily="18" charset="0"/>
                <a:cs typeface="Times New Roman" panose="02020603050405020304" pitchFamily="18" charset="0"/>
              </a:rPr>
              <a:t> </a:t>
            </a:r>
            <a:r>
              <a:rPr lang="en-US" b="1" dirty="0">
                <a:solidFill>
                  <a:schemeClr val="accent2"/>
                </a:solidFill>
                <a:latin typeface="Times New Roman" panose="02020603050405020304" pitchFamily="18" charset="0"/>
                <a:cs typeface="Times New Roman" panose="02020603050405020304" pitchFamily="18" charset="0"/>
              </a:rPr>
              <a:t>autoimmune disease, or foreign body–type reactions</a:t>
            </a:r>
            <a:r>
              <a:rPr lang="en-US" dirty="0" smtClean="0">
                <a:latin typeface="Times New Roman" panose="02020603050405020304" pitchFamily="18" charset="0"/>
                <a:cs typeface="Times New Roman" panose="02020603050405020304" pitchFamily="18" charset="0"/>
              </a:rPr>
              <a:t>.</a:t>
            </a:r>
          </a:p>
          <a:p>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Symptoms include erythema and edema, often accompanied by pain and focal tenderness. </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Because </a:t>
            </a:r>
            <a:r>
              <a:rPr lang="en-US" dirty="0">
                <a:latin typeface="Times New Roman" panose="02020603050405020304" pitchFamily="18" charset="0"/>
                <a:cs typeface="Times New Roman" panose="02020603050405020304" pitchFamily="18" charset="0"/>
              </a:rPr>
              <a:t>inflammatory diseases are rare, the possibility that the symptoms are caused by inflammatory carcinoma should always be considered </a:t>
            </a:r>
            <a:r>
              <a:rPr lang="en-US" dirty="0" smtClean="0">
                <a:latin typeface="Times New Roman" panose="02020603050405020304" pitchFamily="18" charset="0"/>
                <a:cs typeface="Times New Roman" panose="02020603050405020304" pitchFamily="18" charset="0"/>
              </a:rPr>
              <a:t>. </a:t>
            </a:r>
          </a:p>
          <a:p>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only infectious agent to cause breast disease with any frequency is </a:t>
            </a:r>
            <a:r>
              <a:rPr lang="en-US" b="1" dirty="0">
                <a:solidFill>
                  <a:schemeClr val="accent2"/>
                </a:solidFill>
                <a:latin typeface="Times New Roman" panose="02020603050405020304" pitchFamily="18" charset="0"/>
                <a:cs typeface="Times New Roman" panose="02020603050405020304" pitchFamily="18" charset="0"/>
              </a:rPr>
              <a:t>Staphylococcus aureus, </a:t>
            </a:r>
            <a:r>
              <a:rPr lang="en-US" dirty="0">
                <a:latin typeface="Times New Roman" panose="02020603050405020304" pitchFamily="18" charset="0"/>
                <a:cs typeface="Times New Roman" panose="02020603050405020304" pitchFamily="18" charset="0"/>
              </a:rPr>
              <a:t>which typically gains entry via fissures in nipple skin during the first weeks of breastfeeding. The invading organisms may lead to the formation of “</a:t>
            </a:r>
            <a:r>
              <a:rPr lang="en-US" dirty="0" err="1">
                <a:latin typeface="Times New Roman" panose="02020603050405020304" pitchFamily="18" charset="0"/>
                <a:cs typeface="Times New Roman" panose="02020603050405020304" pitchFamily="18" charset="0"/>
              </a:rPr>
              <a:t>lactational</a:t>
            </a:r>
            <a:r>
              <a:rPr lang="en-US" dirty="0">
                <a:latin typeface="Times New Roman" panose="02020603050405020304" pitchFamily="18" charset="0"/>
                <a:cs typeface="Times New Roman" panose="02020603050405020304" pitchFamily="18" charset="0"/>
              </a:rPr>
              <a:t> abscesses,” collections of neutrophils and associated bacteria in </a:t>
            </a:r>
            <a:r>
              <a:rPr lang="en-US" dirty="0" err="1">
                <a:latin typeface="Times New Roman" panose="02020603050405020304" pitchFamily="18" charset="0"/>
                <a:cs typeface="Times New Roman" panose="02020603050405020304" pitchFamily="18" charset="0"/>
              </a:rPr>
              <a:t>fibroadipose</a:t>
            </a:r>
            <a:r>
              <a:rPr lang="en-US" dirty="0">
                <a:latin typeface="Times New Roman" panose="02020603050405020304" pitchFamily="18" charset="0"/>
                <a:cs typeface="Times New Roman" panose="02020603050405020304" pitchFamily="18" charset="0"/>
              </a:rPr>
              <a:t> tissue. </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If </a:t>
            </a:r>
            <a:r>
              <a:rPr lang="en-US" dirty="0">
                <a:latin typeface="Times New Roman" panose="02020603050405020304" pitchFamily="18" charset="0"/>
                <a:cs typeface="Times New Roman" panose="02020603050405020304" pitchFamily="18" charset="0"/>
              </a:rPr>
              <a:t>untreated, tissue necrosis may lead to the appearance of fistula tracks opening onto the skin. </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Most </a:t>
            </a:r>
            <a:r>
              <a:rPr lang="en-US" dirty="0">
                <a:latin typeface="Times New Roman" panose="02020603050405020304" pitchFamily="18" charset="0"/>
                <a:cs typeface="Times New Roman" panose="02020603050405020304" pitchFamily="18" charset="0"/>
              </a:rPr>
              <a:t>cases are treated adequately with antibiotics and continued expression of milk. Rarely, surgical incision and drainage is required</a:t>
            </a:r>
          </a:p>
        </p:txBody>
      </p:sp>
    </p:spTree>
    <p:extLst>
      <p:ext uri="{BB962C8B-B14F-4D97-AF65-F5344CB8AC3E}">
        <p14:creationId xmlns:p14="http://schemas.microsoft.com/office/powerpoint/2010/main" val="17367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C0661D01-5C9C-48FA-9887-83B1E66B59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0</TotalTime>
  <Words>3831</Words>
  <Application>Microsoft Office PowerPoint</Application>
  <PresentationFormat>Custom</PresentationFormat>
  <Paragraphs>364</Paragraphs>
  <Slides>68</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68</vt:i4>
      </vt:variant>
    </vt:vector>
  </HeadingPairs>
  <TitlesOfParts>
    <vt:vector size="77" baseType="lpstr">
      <vt:lpstr>Arial</vt:lpstr>
      <vt:lpstr>Calibri</vt:lpstr>
      <vt:lpstr>Corbel</vt:lpstr>
      <vt:lpstr>Georgia</vt:lpstr>
      <vt:lpstr>Times New Roman</vt:lpstr>
      <vt:lpstr>Trebuchet MS</vt:lpstr>
      <vt:lpstr>Wingdings</vt:lpstr>
      <vt:lpstr>Wingdings 3</vt:lpstr>
      <vt:lpstr>Facet</vt:lpstr>
      <vt:lpstr>Breast Pathology </vt:lpstr>
      <vt:lpstr>Pathology of benign breast diseases</vt:lpstr>
      <vt:lpstr>Objectives </vt:lpstr>
      <vt:lpstr> Clinical Presentation of Breast Diseases</vt:lpstr>
      <vt:lpstr>Clinical Presentation of Breast Diseases</vt:lpstr>
      <vt:lpstr>Mammographic screening </vt:lpstr>
      <vt:lpstr>Breast lesions</vt:lpstr>
      <vt:lpstr>PowerPoint Presentation</vt:lpstr>
      <vt:lpstr>INFLAMMATORY PROCESSES </vt:lpstr>
      <vt:lpstr>Benign epithelial lesions of breast are divided into 3 basic types </vt:lpstr>
      <vt:lpstr>1- Non proliferative Breast Changes (Fibrocystic Change/disease)</vt:lpstr>
      <vt:lpstr>PowerPoint Presentation</vt:lpstr>
      <vt:lpstr>PowerPoint Presentation</vt:lpstr>
      <vt:lpstr>2- Proliferative Disease without Atypia</vt:lpstr>
      <vt:lpstr>2- Proliferative Disease without Atypia contd…</vt:lpstr>
      <vt:lpstr>2- Proliferative Disease without Atypia contd…</vt:lpstr>
      <vt:lpstr>2- Proliferative Disease without Atypia contd…</vt:lpstr>
      <vt:lpstr>2- Proliferative Disease without Atypia contd…</vt:lpstr>
      <vt:lpstr>3- Proliferative breast disease with atypia (Atypical hyperplasia)</vt:lpstr>
      <vt:lpstr>PowerPoint Presentation</vt:lpstr>
      <vt:lpstr>Stromal Tumors</vt:lpstr>
      <vt:lpstr>Fibroadenoma (FA)</vt:lpstr>
      <vt:lpstr>FA</vt:lpstr>
      <vt:lpstr>Phyllodes tumors </vt:lpstr>
      <vt:lpstr>PowerPoint Presentation</vt:lpstr>
      <vt:lpstr>Breast cancer</vt:lpstr>
      <vt:lpstr>Objectives </vt:lpstr>
      <vt:lpstr>Breast Carcinoma</vt:lpstr>
      <vt:lpstr>PowerPoint Presentation</vt:lpstr>
      <vt:lpstr>PowerPoint Presentation</vt:lpstr>
      <vt:lpstr>PowerPoint Presentation</vt:lpstr>
      <vt:lpstr>PowerPoint Presentation</vt:lpstr>
      <vt:lpstr>PowerPoint Presentation</vt:lpstr>
      <vt:lpstr>Epidemiology and Risk Factors </vt:lpstr>
      <vt:lpstr>Epidemiology and Risk Factors </vt:lpstr>
      <vt:lpstr>PowerPoint Presentation</vt:lpstr>
      <vt:lpstr>Noninvasive (in Situ) Carcinoma </vt:lpstr>
      <vt:lpstr>Carcinoma in situ</vt:lpstr>
      <vt:lpstr>PowerPoint Presentation</vt:lpstr>
      <vt:lpstr>Ductal Carcinoma In Situ (DCIS)</vt:lpstr>
      <vt:lpstr>DCIS( Ductal Carcinoma In Situ)</vt:lpstr>
      <vt:lpstr>PowerPoint Presentation</vt:lpstr>
      <vt:lpstr>DCIS</vt:lpstr>
      <vt:lpstr>Paget disease</vt:lpstr>
      <vt:lpstr>Paget’s Disease </vt:lpstr>
      <vt:lpstr>Pagets disease</vt:lpstr>
      <vt:lpstr>Lobular Carcinoma in Situ (LCIS)</vt:lpstr>
      <vt:lpstr>INVASIVE BREAST CARCINOMA</vt:lpstr>
      <vt:lpstr>Invasive Breast Carcinoma: Classification </vt:lpstr>
      <vt:lpstr>Invasive Ductal Carcinoma, NOS</vt:lpstr>
      <vt:lpstr>Invasive Ductal Carcinoma</vt:lpstr>
      <vt:lpstr>Invasive Ductal Carcinoma, NOS: gross</vt:lpstr>
      <vt:lpstr>Invasive Ductal Carcinoma, NOS: histology</vt:lpstr>
      <vt:lpstr>Invasive Lobular Carcinoma</vt:lpstr>
      <vt:lpstr>Invasive Lobular Carcinoma</vt:lpstr>
      <vt:lpstr>Invasive lobular carcinoma with area of lobular carcinoma in situ also</vt:lpstr>
      <vt:lpstr>Carcinomas with medullary features</vt:lpstr>
      <vt:lpstr>Colloid Carcinoma/ Mucinous carcinoma </vt:lpstr>
      <vt:lpstr>Tubular carcinoma </vt:lpstr>
      <vt:lpstr>Inflammatory carcinoma</vt:lpstr>
      <vt:lpstr>PowerPoint Presentation</vt:lpstr>
      <vt:lpstr>Clinical Presentation </vt:lpstr>
      <vt:lpstr>PowerPoint Presentation</vt:lpstr>
      <vt:lpstr>The clinical outcome for a woman with breast cancer can be predicted based on the molecular and morphologic features of the cancer and its stage at the time of diagnosis.</vt:lpstr>
      <vt:lpstr>PowerPoint Presentation</vt:lpstr>
      <vt:lpstr>PowerPoint Presentation</vt:lpstr>
      <vt:lpstr>SUMMARY BREAST CARCINOMA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2015-04-06T12:56:40Z</dcterms:created>
  <dcterms:modified xsi:type="dcterms:W3CDTF">2020-03-14T11:07:28Z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TC028010659991</vt:lpwstr>
  </property>
</Properties>
</file>