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0" d="100"/>
          <a:sy n="80" d="100"/>
        </p:scale>
        <p:origin x="10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15A2CB-5CCC-4848-89CE-84BDD283E420}" type="datetimeFigureOut">
              <a:rPr lang="en-US" smtClean="0"/>
              <a:t>4/18/2020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95541C-83E2-4A4E-B0B7-382BB35BF433}" type="slidenum">
              <a:rPr lang="en-US" smtClean="0"/>
              <a:t>‹#›</a:t>
            </a:fld>
            <a:endParaRPr lang="en-US"/>
          </a:p>
        </p:txBody>
      </p:sp>
    </p:spTree>
    <p:extLst>
      <p:ext uri="{BB962C8B-B14F-4D97-AF65-F5344CB8AC3E}">
        <p14:creationId xmlns:p14="http://schemas.microsoft.com/office/powerpoint/2010/main" val="2877374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7950A431-7BC2-4088-8702-81CFF64ED621}" type="slidenum">
              <a:rPr lang="en-US" smtClean="0"/>
              <a:pPr/>
              <a:t>2</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22849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23A6EB6B-38F2-4D0B-A1E4-90E3B6920F58}" type="slidenum">
              <a:rPr lang="en-US" smtClean="0"/>
              <a:pPr/>
              <a:t>15</a:t>
            </a:fld>
            <a:endParaRPr lang="en-US"/>
          </a:p>
        </p:txBody>
      </p:sp>
    </p:spTree>
    <p:extLst>
      <p:ext uri="{BB962C8B-B14F-4D97-AF65-F5344CB8AC3E}">
        <p14:creationId xmlns:p14="http://schemas.microsoft.com/office/powerpoint/2010/main" val="884297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5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A368914-DF85-48CD-A1F9-9C465D3391A0}" type="slidenum">
              <a:rPr lang="en-US"/>
              <a:pPr fontAlgn="base">
                <a:spcBef>
                  <a:spcPct val="0"/>
                </a:spcBef>
                <a:spcAft>
                  <a:spcPct val="0"/>
                </a:spcAft>
              </a:pPr>
              <a:t>16</a:t>
            </a:fld>
            <a:endParaRPr lang="en-US"/>
          </a:p>
        </p:txBody>
      </p:sp>
    </p:spTree>
    <p:extLst>
      <p:ext uri="{BB962C8B-B14F-4D97-AF65-F5344CB8AC3E}">
        <p14:creationId xmlns:p14="http://schemas.microsoft.com/office/powerpoint/2010/main" val="1246337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6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207379B-1422-41B6-BFC6-A87F68FC8665}" type="slidenum">
              <a:rPr lang="en-US"/>
              <a:pPr fontAlgn="base">
                <a:spcBef>
                  <a:spcPct val="0"/>
                </a:spcBef>
                <a:spcAft>
                  <a:spcPct val="0"/>
                </a:spcAft>
              </a:pPr>
              <a:t>17</a:t>
            </a:fld>
            <a:endParaRPr lang="en-US"/>
          </a:p>
        </p:txBody>
      </p:sp>
    </p:spTree>
    <p:extLst>
      <p:ext uri="{BB962C8B-B14F-4D97-AF65-F5344CB8AC3E}">
        <p14:creationId xmlns:p14="http://schemas.microsoft.com/office/powerpoint/2010/main" val="2689676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lide Image Placeholder 1"/>
          <p:cNvSpPr>
            <a:spLocks noGrp="1" noRot="1" noChangeAspect="1" noTextEdit="1"/>
          </p:cNvSpPr>
          <p:nvPr>
            <p:ph type="sldImg"/>
          </p:nvPr>
        </p:nvSpPr>
        <p:spPr bwMode="auto">
          <a:noFill/>
          <a:ln>
            <a:solidFill>
              <a:srgbClr val="000000"/>
            </a:solidFill>
            <a:miter lim="800000"/>
            <a:headEnd/>
            <a:tailEnd/>
          </a:ln>
        </p:spPr>
      </p:sp>
      <p:sp>
        <p:nvSpPr>
          <p:cNvPr id="566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66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7D2049-3449-49D9-97DC-0AD1BB06E350}" type="slidenum">
              <a:rPr lang="en-US"/>
              <a:pPr fontAlgn="base">
                <a:spcBef>
                  <a:spcPct val="0"/>
                </a:spcBef>
                <a:spcAft>
                  <a:spcPct val="0"/>
                </a:spcAft>
              </a:pPr>
              <a:t>18</a:t>
            </a:fld>
            <a:endParaRPr lang="en-US"/>
          </a:p>
        </p:txBody>
      </p:sp>
    </p:spTree>
    <p:extLst>
      <p:ext uri="{BB962C8B-B14F-4D97-AF65-F5344CB8AC3E}">
        <p14:creationId xmlns:p14="http://schemas.microsoft.com/office/powerpoint/2010/main" val="949663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69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36628B-1AA9-497C-9F0B-39D74651E19F}" type="slidenum">
              <a:rPr lang="en-US"/>
              <a:pPr fontAlgn="base">
                <a:spcBef>
                  <a:spcPct val="0"/>
                </a:spcBef>
                <a:spcAft>
                  <a:spcPct val="0"/>
                </a:spcAft>
              </a:pPr>
              <a:t>21</a:t>
            </a:fld>
            <a:endParaRPr lang="en-US"/>
          </a:p>
        </p:txBody>
      </p:sp>
    </p:spTree>
    <p:extLst>
      <p:ext uri="{BB962C8B-B14F-4D97-AF65-F5344CB8AC3E}">
        <p14:creationId xmlns:p14="http://schemas.microsoft.com/office/powerpoint/2010/main" val="1728464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lide Image Placeholder 1"/>
          <p:cNvSpPr>
            <a:spLocks noGrp="1" noRot="1" noChangeAspect="1" noTextEdit="1"/>
          </p:cNvSpPr>
          <p:nvPr>
            <p:ph type="sldImg"/>
          </p:nvPr>
        </p:nvSpPr>
        <p:spPr bwMode="auto">
          <a:noFill/>
          <a:ln>
            <a:solidFill>
              <a:srgbClr val="000000"/>
            </a:solidFill>
            <a:miter lim="800000"/>
            <a:headEnd/>
            <a:tailEnd/>
          </a:ln>
        </p:spPr>
      </p:sp>
      <p:sp>
        <p:nvSpPr>
          <p:cNvPr id="566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566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7D2049-3449-49D9-97DC-0AD1BB06E350}" type="slidenum">
              <a:rPr lang="en-US"/>
              <a:pPr fontAlgn="base">
                <a:spcBef>
                  <a:spcPct val="0"/>
                </a:spcBef>
                <a:spcAft>
                  <a:spcPct val="0"/>
                </a:spcAft>
              </a:pPr>
              <a:t>24</a:t>
            </a:fld>
            <a:endParaRPr lang="en-US"/>
          </a:p>
        </p:txBody>
      </p:sp>
    </p:spTree>
    <p:extLst>
      <p:ext uri="{BB962C8B-B14F-4D97-AF65-F5344CB8AC3E}">
        <p14:creationId xmlns:p14="http://schemas.microsoft.com/office/powerpoint/2010/main" val="4246630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E4A93264-479B-45B2-9FFA-75E1185EB88A}" type="slidenum">
              <a:rPr lang="en-US" smtClean="0"/>
              <a:pPr/>
              <a:t>4</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952414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0C648A71-02D0-4F3C-A31C-3749CAA720E4}" type="slidenum">
              <a:rPr lang="en-US" smtClean="0"/>
              <a:pPr/>
              <a:t>5</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US" dirty="0" smtClean="0"/>
              <a:t>.</a:t>
            </a:r>
          </a:p>
        </p:txBody>
      </p:sp>
    </p:spTree>
    <p:extLst>
      <p:ext uri="{BB962C8B-B14F-4D97-AF65-F5344CB8AC3E}">
        <p14:creationId xmlns:p14="http://schemas.microsoft.com/office/powerpoint/2010/main" val="1424187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3402D8EF-EBDC-426D-B32D-129111C20D3F}" type="slidenum">
              <a:rPr lang="en-US" smtClean="0"/>
              <a:pPr/>
              <a:t>6</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444575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Slide Image Placeholder 1"/>
          <p:cNvSpPr>
            <a:spLocks noGrp="1" noRot="1" noChangeAspect="1" noTextEdit="1"/>
          </p:cNvSpPr>
          <p:nvPr>
            <p:ph type="sldImg"/>
          </p:nvPr>
        </p:nvSpPr>
        <p:spPr bwMode="auto">
          <a:noFill/>
          <a:ln>
            <a:solidFill>
              <a:srgbClr val="000000"/>
            </a:solidFill>
            <a:miter lim="800000"/>
            <a:headEnd/>
            <a:tailEnd/>
          </a:ln>
        </p:spPr>
      </p:sp>
      <p:sp>
        <p:nvSpPr>
          <p:cNvPr id="5713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71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D83ED3-7FEF-4836-B319-1CC62EF8BED9}" type="slidenum">
              <a:rPr lang="en-US"/>
              <a:pPr fontAlgn="base">
                <a:spcBef>
                  <a:spcPct val="0"/>
                </a:spcBef>
                <a:spcAft>
                  <a:spcPct val="0"/>
                </a:spcAft>
              </a:pPr>
              <a:t>8</a:t>
            </a:fld>
            <a:endParaRPr lang="en-US"/>
          </a:p>
        </p:txBody>
      </p:sp>
    </p:spTree>
    <p:extLst>
      <p:ext uri="{BB962C8B-B14F-4D97-AF65-F5344CB8AC3E}">
        <p14:creationId xmlns:p14="http://schemas.microsoft.com/office/powerpoint/2010/main" val="2799756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A6EB6B-38F2-4D0B-A1E4-90E3B6920F58}" type="slidenum">
              <a:rPr lang="en-US" smtClean="0"/>
              <a:pPr/>
              <a:t>9</a:t>
            </a:fld>
            <a:endParaRPr lang="en-US"/>
          </a:p>
        </p:txBody>
      </p:sp>
    </p:spTree>
    <p:extLst>
      <p:ext uri="{BB962C8B-B14F-4D97-AF65-F5344CB8AC3E}">
        <p14:creationId xmlns:p14="http://schemas.microsoft.com/office/powerpoint/2010/main" val="1970741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3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1F2C740-66D0-461E-82E3-8C07D0898FEB}" type="slidenum">
              <a:rPr lang="en-US"/>
              <a:pPr fontAlgn="base">
                <a:spcBef>
                  <a:spcPct val="0"/>
                </a:spcBef>
                <a:spcAft>
                  <a:spcPct val="0"/>
                </a:spcAft>
              </a:pPr>
              <a:t>10</a:t>
            </a:fld>
            <a:endParaRPr lang="en-US"/>
          </a:p>
        </p:txBody>
      </p:sp>
    </p:spTree>
    <p:extLst>
      <p:ext uri="{BB962C8B-B14F-4D97-AF65-F5344CB8AC3E}">
        <p14:creationId xmlns:p14="http://schemas.microsoft.com/office/powerpoint/2010/main" val="3057809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4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730221-C0FE-4762-8E8B-0E8B37B0D15D}" type="slidenum">
              <a:rPr lang="en-US"/>
              <a:pPr fontAlgn="base">
                <a:spcBef>
                  <a:spcPct val="0"/>
                </a:spcBef>
                <a:spcAft>
                  <a:spcPct val="0"/>
                </a:spcAft>
              </a:pPr>
              <a:t>11</a:t>
            </a:fld>
            <a:endParaRPr lang="en-US"/>
          </a:p>
        </p:txBody>
      </p:sp>
    </p:spTree>
    <p:extLst>
      <p:ext uri="{BB962C8B-B14F-4D97-AF65-F5344CB8AC3E}">
        <p14:creationId xmlns:p14="http://schemas.microsoft.com/office/powerpoint/2010/main" val="1742668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lide Image Placeholder 1"/>
          <p:cNvSpPr>
            <a:spLocks noGrp="1" noRot="1" noChangeAspect="1" noTextEdit="1"/>
          </p:cNvSpPr>
          <p:nvPr>
            <p:ph type="sldImg"/>
          </p:nvPr>
        </p:nvSpPr>
        <p:spPr bwMode="auto">
          <a:noFill/>
          <a:ln>
            <a:solidFill>
              <a:srgbClr val="000000"/>
            </a:solidFill>
            <a:miter lim="800000"/>
            <a:headEnd/>
            <a:tailEnd/>
          </a:ln>
        </p:spPr>
      </p:sp>
      <p:sp>
        <p:nvSpPr>
          <p:cNvPr id="566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66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7D2049-3449-49D9-97DC-0AD1BB06E350}" type="slidenum">
              <a:rPr lang="en-US"/>
              <a:pPr fontAlgn="base">
                <a:spcBef>
                  <a:spcPct val="0"/>
                </a:spcBef>
                <a:spcAft>
                  <a:spcPct val="0"/>
                </a:spcAft>
              </a:pPr>
              <a:t>13</a:t>
            </a:fld>
            <a:endParaRPr lang="en-US"/>
          </a:p>
        </p:txBody>
      </p:sp>
    </p:spTree>
    <p:extLst>
      <p:ext uri="{BB962C8B-B14F-4D97-AF65-F5344CB8AC3E}">
        <p14:creationId xmlns:p14="http://schemas.microsoft.com/office/powerpoint/2010/main" val="424381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FE3E4F-9315-44CC-92B2-DC6691A772C5}"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6F1331-54AF-44CA-8BEE-BB7F6B7E1B1A}" type="slidenum">
              <a:rPr lang="en-US" smtClean="0"/>
              <a:t>‹#›</a:t>
            </a:fld>
            <a:endParaRPr lang="en-US"/>
          </a:p>
        </p:txBody>
      </p:sp>
    </p:spTree>
    <p:extLst>
      <p:ext uri="{BB962C8B-B14F-4D97-AF65-F5344CB8AC3E}">
        <p14:creationId xmlns:p14="http://schemas.microsoft.com/office/powerpoint/2010/main" val="3774825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FE3E4F-9315-44CC-92B2-DC6691A772C5}"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6F1331-54AF-44CA-8BEE-BB7F6B7E1B1A}" type="slidenum">
              <a:rPr lang="en-US" smtClean="0"/>
              <a:t>‹#›</a:t>
            </a:fld>
            <a:endParaRPr lang="en-US"/>
          </a:p>
        </p:txBody>
      </p:sp>
    </p:spTree>
    <p:extLst>
      <p:ext uri="{BB962C8B-B14F-4D97-AF65-F5344CB8AC3E}">
        <p14:creationId xmlns:p14="http://schemas.microsoft.com/office/powerpoint/2010/main" val="648983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FE3E4F-9315-44CC-92B2-DC6691A772C5}"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6F1331-54AF-44CA-8BEE-BB7F6B7E1B1A}" type="slidenum">
              <a:rPr lang="en-US" smtClean="0"/>
              <a:t>‹#›</a:t>
            </a:fld>
            <a:endParaRPr lang="en-US"/>
          </a:p>
        </p:txBody>
      </p:sp>
    </p:spTree>
    <p:extLst>
      <p:ext uri="{BB962C8B-B14F-4D97-AF65-F5344CB8AC3E}">
        <p14:creationId xmlns:p14="http://schemas.microsoft.com/office/powerpoint/2010/main" val="3530063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FE3E4F-9315-44CC-92B2-DC6691A772C5}"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6F1331-54AF-44CA-8BEE-BB7F6B7E1B1A}" type="slidenum">
              <a:rPr lang="en-US" smtClean="0"/>
              <a:t>‹#›</a:t>
            </a:fld>
            <a:endParaRPr lang="en-US"/>
          </a:p>
        </p:txBody>
      </p:sp>
    </p:spTree>
    <p:extLst>
      <p:ext uri="{BB962C8B-B14F-4D97-AF65-F5344CB8AC3E}">
        <p14:creationId xmlns:p14="http://schemas.microsoft.com/office/powerpoint/2010/main" val="3207793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DFE3E4F-9315-44CC-92B2-DC6691A772C5}" type="datetimeFigureOut">
              <a:rPr lang="en-US" smtClean="0"/>
              <a:t>4/18/2020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6F1331-54AF-44CA-8BEE-BB7F6B7E1B1A}" type="slidenum">
              <a:rPr lang="en-US" smtClean="0"/>
              <a:t>‹#›</a:t>
            </a:fld>
            <a:endParaRPr lang="en-US"/>
          </a:p>
        </p:txBody>
      </p:sp>
    </p:spTree>
    <p:extLst>
      <p:ext uri="{BB962C8B-B14F-4D97-AF65-F5344CB8AC3E}">
        <p14:creationId xmlns:p14="http://schemas.microsoft.com/office/powerpoint/2010/main" val="2881805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FE3E4F-9315-44CC-92B2-DC6691A772C5}" type="datetimeFigureOut">
              <a:rPr lang="en-US" smtClean="0"/>
              <a:t>4/18/2020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6F1331-54AF-44CA-8BEE-BB7F6B7E1B1A}" type="slidenum">
              <a:rPr lang="en-US" smtClean="0"/>
              <a:t>‹#›</a:t>
            </a:fld>
            <a:endParaRPr lang="en-US"/>
          </a:p>
        </p:txBody>
      </p:sp>
    </p:spTree>
    <p:extLst>
      <p:ext uri="{BB962C8B-B14F-4D97-AF65-F5344CB8AC3E}">
        <p14:creationId xmlns:p14="http://schemas.microsoft.com/office/powerpoint/2010/main" val="3765808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FE3E4F-9315-44CC-92B2-DC6691A772C5}" type="datetimeFigureOut">
              <a:rPr lang="en-US" smtClean="0"/>
              <a:t>4/18/2020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6F1331-54AF-44CA-8BEE-BB7F6B7E1B1A}" type="slidenum">
              <a:rPr lang="en-US" smtClean="0"/>
              <a:t>‹#›</a:t>
            </a:fld>
            <a:endParaRPr lang="en-US"/>
          </a:p>
        </p:txBody>
      </p:sp>
    </p:spTree>
    <p:extLst>
      <p:ext uri="{BB962C8B-B14F-4D97-AF65-F5344CB8AC3E}">
        <p14:creationId xmlns:p14="http://schemas.microsoft.com/office/powerpoint/2010/main" val="2657271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FE3E4F-9315-44CC-92B2-DC6691A772C5}" type="datetimeFigureOut">
              <a:rPr lang="en-US" smtClean="0"/>
              <a:t>4/18/2020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6F1331-54AF-44CA-8BEE-BB7F6B7E1B1A}" type="slidenum">
              <a:rPr lang="en-US" smtClean="0"/>
              <a:t>‹#›</a:t>
            </a:fld>
            <a:endParaRPr lang="en-US"/>
          </a:p>
        </p:txBody>
      </p:sp>
    </p:spTree>
    <p:extLst>
      <p:ext uri="{BB962C8B-B14F-4D97-AF65-F5344CB8AC3E}">
        <p14:creationId xmlns:p14="http://schemas.microsoft.com/office/powerpoint/2010/main" val="1964822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FE3E4F-9315-44CC-92B2-DC6691A772C5}" type="datetimeFigureOut">
              <a:rPr lang="en-US" smtClean="0"/>
              <a:t>4/18/2020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6F1331-54AF-44CA-8BEE-BB7F6B7E1B1A}" type="slidenum">
              <a:rPr lang="en-US" smtClean="0"/>
              <a:t>‹#›</a:t>
            </a:fld>
            <a:endParaRPr lang="en-US"/>
          </a:p>
        </p:txBody>
      </p:sp>
    </p:spTree>
    <p:extLst>
      <p:ext uri="{BB962C8B-B14F-4D97-AF65-F5344CB8AC3E}">
        <p14:creationId xmlns:p14="http://schemas.microsoft.com/office/powerpoint/2010/main" val="1472528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DFE3E4F-9315-44CC-92B2-DC6691A772C5}" type="datetimeFigureOut">
              <a:rPr lang="en-US" smtClean="0"/>
              <a:t>4/18/2020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6F1331-54AF-44CA-8BEE-BB7F6B7E1B1A}" type="slidenum">
              <a:rPr lang="en-US" smtClean="0"/>
              <a:t>‹#›</a:t>
            </a:fld>
            <a:endParaRPr lang="en-US"/>
          </a:p>
        </p:txBody>
      </p:sp>
    </p:spTree>
    <p:extLst>
      <p:ext uri="{BB962C8B-B14F-4D97-AF65-F5344CB8AC3E}">
        <p14:creationId xmlns:p14="http://schemas.microsoft.com/office/powerpoint/2010/main" val="4130946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DFE3E4F-9315-44CC-92B2-DC6691A772C5}" type="datetimeFigureOut">
              <a:rPr lang="en-US" smtClean="0"/>
              <a:t>4/18/2020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6F1331-54AF-44CA-8BEE-BB7F6B7E1B1A}" type="slidenum">
              <a:rPr lang="en-US" smtClean="0"/>
              <a:t>‹#›</a:t>
            </a:fld>
            <a:endParaRPr lang="en-US"/>
          </a:p>
        </p:txBody>
      </p:sp>
    </p:spTree>
    <p:extLst>
      <p:ext uri="{BB962C8B-B14F-4D97-AF65-F5344CB8AC3E}">
        <p14:creationId xmlns:p14="http://schemas.microsoft.com/office/powerpoint/2010/main" val="1302447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FE3E4F-9315-44CC-92B2-DC6691A772C5}" type="datetimeFigureOut">
              <a:rPr lang="en-US" smtClean="0"/>
              <a:t>4/18/2020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6F1331-54AF-44CA-8BEE-BB7F6B7E1B1A}" type="slidenum">
              <a:rPr lang="en-US" smtClean="0"/>
              <a:t>‹#›</a:t>
            </a:fld>
            <a:endParaRPr lang="en-US"/>
          </a:p>
        </p:txBody>
      </p:sp>
    </p:spTree>
    <p:extLst>
      <p:ext uri="{BB962C8B-B14F-4D97-AF65-F5344CB8AC3E}">
        <p14:creationId xmlns:p14="http://schemas.microsoft.com/office/powerpoint/2010/main" val="4272571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en.wikipedia.org/wiki/File:Breast_cancer.jpg"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png"/><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hyperlink" Target="http://www.webpathology.com/image.asp?case=276&amp;n=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007768" y="2492896"/>
            <a:ext cx="4392488" cy="18722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solidFill>
                  <a:schemeClr val="bg1"/>
                </a:solidFill>
                <a:effectLst>
                  <a:outerShdw blurRad="38100" dist="38100" dir="2700000" algn="tl">
                    <a:srgbClr val="000000">
                      <a:alpha val="43137"/>
                    </a:srgbClr>
                  </a:outerShdw>
                </a:effectLst>
                <a:latin typeface="Aharoni" pitchFamily="2" charset="-79"/>
                <a:cs typeface="Aharoni" pitchFamily="2" charset="-79"/>
              </a:rPr>
              <a:t>Breast Diseases</a:t>
            </a:r>
            <a:endParaRPr lang="en-US" sz="5400" b="1" dirty="0">
              <a:solidFill>
                <a:schemeClr val="bg1"/>
              </a:solidFill>
              <a:latin typeface="Aharoni" pitchFamily="2" charset="-79"/>
              <a:cs typeface="Aharoni" pitchFamily="2" charset="-79"/>
            </a:endParaRPr>
          </a:p>
        </p:txBody>
      </p:sp>
      <p:sp>
        <p:nvSpPr>
          <p:cNvPr id="7" name="TextBox 6"/>
          <p:cNvSpPr txBox="1"/>
          <p:nvPr/>
        </p:nvSpPr>
        <p:spPr>
          <a:xfrm>
            <a:off x="9110842" y="6588177"/>
            <a:ext cx="1547664" cy="253916"/>
          </a:xfrm>
          <a:prstGeom prst="rect">
            <a:avLst/>
          </a:prstGeom>
          <a:noFill/>
        </p:spPr>
        <p:txBody>
          <a:bodyPr wrap="square" rtlCol="0">
            <a:spAutoFit/>
          </a:bodyPr>
          <a:lstStyle/>
          <a:p>
            <a:pPr algn="r"/>
            <a:r>
              <a:rPr lang="en-US" sz="1000" b="1" i="1" dirty="0"/>
              <a:t>Reproduction  block</a:t>
            </a:r>
            <a:endParaRPr lang="en-US" sz="1000" b="1" i="1" dirty="0"/>
          </a:p>
        </p:txBody>
      </p:sp>
      <p:sp>
        <p:nvSpPr>
          <p:cNvPr id="8" name="TextBox 7"/>
          <p:cNvSpPr txBox="1"/>
          <p:nvPr/>
        </p:nvSpPr>
        <p:spPr>
          <a:xfrm>
            <a:off x="1524000" y="6597353"/>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endParaRPr lang="en-US" sz="1000" b="1" i="1" dirty="0"/>
          </a:p>
        </p:txBody>
      </p:sp>
    </p:spTree>
    <p:extLst>
      <p:ext uri="{BB962C8B-B14F-4D97-AF65-F5344CB8AC3E}">
        <p14:creationId xmlns:p14="http://schemas.microsoft.com/office/powerpoint/2010/main" val="16624462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20000" contrast="20000"/>
          </a:blip>
          <a:srcRect/>
          <a:stretch>
            <a:fillRect/>
          </a:stretch>
        </p:blipFill>
        <p:spPr>
          <a:xfrm>
            <a:off x="2667000" y="1066800"/>
            <a:ext cx="6705600" cy="43434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6" name="Rounded Rectangle 5"/>
          <p:cNvSpPr/>
          <p:nvPr/>
        </p:nvSpPr>
        <p:spPr>
          <a:xfrm>
            <a:off x="2819400" y="304800"/>
            <a:ext cx="6477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Fibroadenoma  of the Breast- LPF</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2438400" y="5638800"/>
            <a:ext cx="7086600" cy="923330"/>
          </a:xfrm>
          <a:prstGeom prst="rect">
            <a:avLst/>
          </a:prstGeom>
        </p:spPr>
        <p:txBody>
          <a:bodyPr wrap="square">
            <a:spAutoFit/>
          </a:bodyPr>
          <a:lstStyle/>
          <a:p>
            <a:pPr algn="ctr">
              <a:defRPr/>
            </a:pPr>
            <a:r>
              <a:rPr lang="en-US" b="1" i="1" dirty="0"/>
              <a:t>A tumour shows proliferation of both glandular tissue and fibrous tissue with intracanalicular and pericanalicular fibrous and ductular tissue growth pattern .</a:t>
            </a:r>
          </a:p>
        </p:txBody>
      </p:sp>
      <p:sp>
        <p:nvSpPr>
          <p:cNvPr id="10" name="TextBox 9"/>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endParaRPr lang="en-US" sz="1000" b="1" i="1" dirty="0">
              <a:solidFill>
                <a:srgbClr val="150F87"/>
              </a:solidFill>
            </a:endParaRPr>
          </a:p>
        </p:txBody>
      </p:sp>
      <p:sp>
        <p:nvSpPr>
          <p:cNvPr id="11" name="TextBox 10"/>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endParaRPr lang="en-US" sz="1000" b="1" i="1" dirty="0">
              <a:solidFill>
                <a:srgbClr val="150F87"/>
              </a:solidFill>
            </a:endParaRPr>
          </a:p>
        </p:txBody>
      </p:sp>
    </p:spTree>
    <p:extLst>
      <p:ext uri="{BB962C8B-B14F-4D97-AF65-F5344CB8AC3E}">
        <p14:creationId xmlns:p14="http://schemas.microsoft.com/office/powerpoint/2010/main" val="16769049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2667000" y="990600"/>
            <a:ext cx="6705600" cy="421481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2207568" y="5304472"/>
            <a:ext cx="7162800" cy="1477328"/>
          </a:xfrm>
          <a:prstGeom prst="rect">
            <a:avLst/>
          </a:prstGeom>
        </p:spPr>
        <p:txBody>
          <a:bodyPr wrap="square">
            <a:spAutoFit/>
          </a:bodyPr>
          <a:lstStyle/>
          <a:p>
            <a:pPr marL="627063" indent="-627063" algn="ctr">
              <a:defRPr/>
            </a:pPr>
            <a:r>
              <a:rPr lang="en-US" b="1" i="1" dirty="0"/>
              <a:t>        Proliferation </a:t>
            </a:r>
            <a:r>
              <a:rPr lang="en-US" b="1" i="1" dirty="0"/>
              <a:t>fibrous tissue is invaginating the ducts causing elongation, compression and distortion of the ducts which have slit-like lumen (intracanalicular).</a:t>
            </a:r>
          </a:p>
          <a:p>
            <a:pPr marL="627063" indent="-627063" algn="ctr">
              <a:defRPr/>
            </a:pPr>
            <a:r>
              <a:rPr lang="en-US" b="1" i="1" dirty="0"/>
              <a:t> </a:t>
            </a:r>
            <a:r>
              <a:rPr lang="en-US" b="1" i="1" dirty="0"/>
              <a:t>	At places fibrous tissue is arranged around the ducts (pericanalicular) and does not invaginate</a:t>
            </a:r>
          </a:p>
        </p:txBody>
      </p:sp>
      <p:sp>
        <p:nvSpPr>
          <p:cNvPr id="6" name="Rounded Rectangle 5"/>
          <p:cNvSpPr/>
          <p:nvPr/>
        </p:nvSpPr>
        <p:spPr>
          <a:xfrm>
            <a:off x="2743200" y="304800"/>
            <a:ext cx="6477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Fibroadenoma  of the Breast- HPF</a:t>
            </a:r>
            <a:endParaRPr lang="en-US" sz="2400" b="1" i="1" dirty="0">
              <a:effectLst>
                <a:outerShdw blurRad="38100" dist="38100" dir="2700000" algn="tl">
                  <a:srgbClr val="000000">
                    <a:alpha val="43137"/>
                  </a:srgbClr>
                </a:outerShdw>
              </a:effectLst>
            </a:endParaRPr>
          </a:p>
        </p:txBody>
      </p:sp>
      <p:sp>
        <p:nvSpPr>
          <p:cNvPr id="10" name="TextBox 9"/>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endParaRPr lang="en-US" sz="1000" b="1" i="1" dirty="0">
              <a:solidFill>
                <a:srgbClr val="150F87"/>
              </a:solidFill>
            </a:endParaRPr>
          </a:p>
        </p:txBody>
      </p:sp>
      <p:sp>
        <p:nvSpPr>
          <p:cNvPr id="11" name="TextBox 10"/>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endParaRPr lang="en-US" sz="1000" b="1" i="1" dirty="0">
              <a:solidFill>
                <a:srgbClr val="150F87"/>
              </a:solidFill>
            </a:endParaRPr>
          </a:p>
        </p:txBody>
      </p:sp>
    </p:spTree>
    <p:extLst>
      <p:ext uri="{BB962C8B-B14F-4D97-AF65-F5344CB8AC3E}">
        <p14:creationId xmlns:p14="http://schemas.microsoft.com/office/powerpoint/2010/main" val="72925492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ChangeArrowheads="1"/>
          </p:cNvSpPr>
          <p:nvPr/>
        </p:nvSpPr>
        <p:spPr bwMode="auto">
          <a:xfrm>
            <a:off x="2855640" y="5209402"/>
            <a:ext cx="6624736"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US" b="1" i="1" dirty="0"/>
              <a:t>Pericanalicular </a:t>
            </a:r>
            <a:r>
              <a:rPr lang="en-US" b="1" i="1" dirty="0">
                <a:cs typeface="Arial" pitchFamily="34" charset="0"/>
              </a:rPr>
              <a:t>Fibroadenoma: in</a:t>
            </a:r>
            <a:r>
              <a:rPr lang="en-US" b="1" i="1" dirty="0"/>
              <a:t> histologic pattern, the glands maintain their round or oval profiles. There is no prognostic or clinical significance attached to the pericanalicular and intracanalicular patterns. Both may be seen within the same lesion</a:t>
            </a:r>
            <a:endParaRPr lang="en-US" b="1" i="1" dirty="0">
              <a:cs typeface="Arial" pitchFamily="34" charset="0"/>
            </a:endParaRPr>
          </a:p>
        </p:txBody>
      </p:sp>
      <p:sp>
        <p:nvSpPr>
          <p:cNvPr id="5" name="Rounded Rectangle 4"/>
          <p:cNvSpPr/>
          <p:nvPr/>
        </p:nvSpPr>
        <p:spPr>
          <a:xfrm>
            <a:off x="2783632" y="304800"/>
            <a:ext cx="6768752"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Pericanalicular Fibroadenoma of Breast</a:t>
            </a:r>
            <a:endParaRPr lang="en-US" sz="2400" b="1" i="1" dirty="0">
              <a:effectLst>
                <a:outerShdw blurRad="38100" dist="38100" dir="2700000" algn="tl">
                  <a:srgbClr val="000000">
                    <a:alpha val="43137"/>
                  </a:srgbClr>
                </a:outerShdw>
              </a:effectLst>
            </a:endParaRPr>
          </a:p>
        </p:txBody>
      </p:sp>
      <p:pic>
        <p:nvPicPr>
          <p:cNvPr id="289794" name="Picture 2" descr="http://www.webpathology.com/slides/slides/Breast_Benign_GiantFibroadenoma1.jpg"/>
          <p:cNvPicPr>
            <a:picLocks noChangeAspect="1" noChangeArrowheads="1"/>
          </p:cNvPicPr>
          <p:nvPr/>
        </p:nvPicPr>
        <p:blipFill>
          <a:blip r:embed="rId2" cstate="print"/>
          <a:srcRect/>
          <a:stretch>
            <a:fillRect/>
          </a:stretch>
        </p:blipFill>
        <p:spPr bwMode="auto">
          <a:xfrm>
            <a:off x="3001094" y="1052736"/>
            <a:ext cx="6191250" cy="4144144"/>
          </a:xfrm>
          <a:prstGeom prst="rect">
            <a:avLst/>
          </a:prstGeom>
          <a:noFill/>
          <a:ln w="12700">
            <a:solidFill>
              <a:schemeClr val="tx1"/>
            </a:solidFill>
          </a:ln>
        </p:spPr>
      </p:pic>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endParaRPr lang="en-US" sz="1000" b="1" i="1" dirty="0">
              <a:solidFill>
                <a:srgbClr val="150F87"/>
              </a:solidFill>
            </a:endParaRP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endParaRPr lang="en-US" sz="1000" b="1" i="1" dirty="0">
              <a:solidFill>
                <a:srgbClr val="150F87"/>
              </a:solidFill>
            </a:endParaRPr>
          </a:p>
        </p:txBody>
      </p:sp>
    </p:spTree>
    <p:extLst>
      <p:ext uri="{BB962C8B-B14F-4D97-AF65-F5344CB8AC3E}">
        <p14:creationId xmlns:p14="http://schemas.microsoft.com/office/powerpoint/2010/main" val="1986586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2286000"/>
            <a:ext cx="5638800" cy="2167880"/>
          </a:xfrm>
        </p:spPr>
        <p:txBody>
          <a:bodyPr>
            <a:noAutofit/>
          </a:bodyPr>
          <a:lstStyle/>
          <a:p>
            <a:pPr algn="ctr">
              <a:defRPr/>
            </a:pPr>
            <a:r>
              <a:rPr lang="en-US" sz="48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Carcinoma of the breast  </a:t>
            </a:r>
            <a:endParaRPr lang="en-US" sz="48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itle 1"/>
          <p:cNvSpPr txBox="1">
            <a:spLocks/>
          </p:cNvSpPr>
          <p:nvPr/>
        </p:nvSpPr>
        <p:spPr>
          <a:xfrm>
            <a:off x="1738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a:defRPr/>
            </a:pPr>
            <a:endParaRPr sz="4400" dirty="0"/>
          </a:p>
        </p:txBody>
      </p:sp>
      <p:sp>
        <p:nvSpPr>
          <p:cNvPr id="7" name="TextBox 6"/>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endParaRPr lang="en-US" sz="1000" b="1" i="1" dirty="0">
              <a:solidFill>
                <a:srgbClr val="150F87"/>
              </a:solidFill>
            </a:endParaRPr>
          </a:p>
        </p:txBody>
      </p:sp>
      <p:sp>
        <p:nvSpPr>
          <p:cNvPr id="8" name="TextBox 7"/>
          <p:cNvSpPr txBox="1"/>
          <p:nvPr/>
        </p:nvSpPr>
        <p:spPr>
          <a:xfrm>
            <a:off x="1524000" y="6597353"/>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endParaRPr lang="en-US" sz="1000" b="1" i="1" dirty="0"/>
          </a:p>
        </p:txBody>
      </p:sp>
    </p:spTree>
    <p:extLst>
      <p:ext uri="{BB962C8B-B14F-4D97-AF65-F5344CB8AC3E}">
        <p14:creationId xmlns:p14="http://schemas.microsoft.com/office/powerpoint/2010/main" val="28482856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upload.wikimedia.org/wikipedia/commons/thumb/9/94/Breast_cancer.jpg/220px-Breast_cancer.jpg">
            <a:hlinkClick r:id="rId2"/>
          </p:cNvPr>
          <p:cNvPicPr>
            <a:picLocks noChangeAspect="1" noChangeArrowheads="1"/>
          </p:cNvPicPr>
          <p:nvPr/>
        </p:nvPicPr>
        <p:blipFill>
          <a:blip r:embed="rId3" cstate="print"/>
          <a:srcRect/>
          <a:stretch>
            <a:fillRect/>
          </a:stretch>
        </p:blipFill>
        <p:spPr bwMode="auto">
          <a:xfrm>
            <a:off x="3733800" y="1243596"/>
            <a:ext cx="4516266" cy="3861804"/>
          </a:xfrm>
          <a:prstGeom prst="rect">
            <a:avLst/>
          </a:prstGeom>
          <a:noFill/>
          <a:ln w="12700">
            <a:solidFill>
              <a:schemeClr val="tx1"/>
            </a:solidFill>
          </a:ln>
        </p:spPr>
      </p:pic>
      <p:sp>
        <p:nvSpPr>
          <p:cNvPr id="3" name="Rectangle 2"/>
          <p:cNvSpPr/>
          <p:nvPr/>
        </p:nvSpPr>
        <p:spPr>
          <a:xfrm>
            <a:off x="3810000" y="5401271"/>
            <a:ext cx="4343400" cy="646331"/>
          </a:xfrm>
          <a:prstGeom prst="rect">
            <a:avLst/>
          </a:prstGeom>
        </p:spPr>
        <p:txBody>
          <a:bodyPr wrap="square">
            <a:spAutoFit/>
          </a:bodyPr>
          <a:lstStyle/>
          <a:p>
            <a:pPr marL="285750" indent="-285750">
              <a:buFont typeface="Arial" panose="020B0604020202020204" pitchFamily="34" charset="0"/>
              <a:buChar char="•"/>
            </a:pPr>
            <a:r>
              <a:rPr lang="en-US" b="1" i="1" dirty="0"/>
              <a:t>Inverted nipple.</a:t>
            </a:r>
          </a:p>
          <a:p>
            <a:pPr marL="285750" indent="-285750">
              <a:buFont typeface="Arial" panose="020B0604020202020204" pitchFamily="34" charset="0"/>
              <a:buChar char="•"/>
            </a:pPr>
            <a:r>
              <a:rPr lang="en-US" b="1" i="1" dirty="0"/>
              <a:t>Skin dimpling or retraction.</a:t>
            </a:r>
          </a:p>
        </p:txBody>
      </p:sp>
      <p:sp>
        <p:nvSpPr>
          <p:cNvPr id="5" name="Rounded Rectangle 4"/>
          <p:cNvSpPr/>
          <p:nvPr/>
        </p:nvSpPr>
        <p:spPr>
          <a:xfrm>
            <a:off x="3352800" y="457200"/>
            <a:ext cx="5257800" cy="533400"/>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Breast Cancer – Clinical Signs</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endParaRPr lang="en-US" sz="1000" b="1" i="1" dirty="0">
              <a:solidFill>
                <a:srgbClr val="150F87"/>
              </a:solidFill>
            </a:endParaRP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endParaRPr lang="en-US" sz="1000" b="1" i="1" dirty="0">
              <a:solidFill>
                <a:srgbClr val="150F87"/>
              </a:solidFill>
            </a:endParaRPr>
          </a:p>
        </p:txBody>
      </p:sp>
    </p:spTree>
    <p:extLst>
      <p:ext uri="{BB962C8B-B14F-4D97-AF65-F5344CB8AC3E}">
        <p14:creationId xmlns:p14="http://schemas.microsoft.com/office/powerpoint/2010/main" val="3458901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www.hsc.stonybrook.edu/breast-atlas/images/XXVII-38.jpg"/>
          <p:cNvPicPr>
            <a:picLocks noChangeAspect="1" noChangeArrowheads="1"/>
          </p:cNvPicPr>
          <p:nvPr/>
        </p:nvPicPr>
        <p:blipFill>
          <a:blip r:embed="rId3" cstate="print"/>
          <a:srcRect/>
          <a:stretch>
            <a:fillRect/>
          </a:stretch>
        </p:blipFill>
        <p:spPr bwMode="auto">
          <a:xfrm>
            <a:off x="3048000" y="1143001"/>
            <a:ext cx="5943600" cy="4381335"/>
          </a:xfrm>
          <a:prstGeom prst="rect">
            <a:avLst/>
          </a:prstGeom>
          <a:noFill/>
          <a:ln w="12700">
            <a:solidFill>
              <a:schemeClr val="tx1"/>
            </a:solidFill>
          </a:ln>
        </p:spPr>
      </p:pic>
      <p:sp>
        <p:nvSpPr>
          <p:cNvPr id="3" name="Rectangle 2"/>
          <p:cNvSpPr/>
          <p:nvPr/>
        </p:nvSpPr>
        <p:spPr>
          <a:xfrm>
            <a:off x="3048000" y="5791201"/>
            <a:ext cx="5950024" cy="646331"/>
          </a:xfrm>
          <a:prstGeom prst="rect">
            <a:avLst/>
          </a:prstGeom>
        </p:spPr>
        <p:txBody>
          <a:bodyPr wrap="square">
            <a:spAutoFit/>
          </a:bodyPr>
          <a:lstStyle/>
          <a:p>
            <a:pPr algn="ctr"/>
            <a:r>
              <a:rPr lang="en-US" b="1" i="1" dirty="0"/>
              <a:t>Ill-defined pale and firm nodule with overlying retracted nipple and surrounding skin .</a:t>
            </a:r>
            <a:endParaRPr lang="en-US" b="1" i="1" dirty="0"/>
          </a:p>
        </p:txBody>
      </p:sp>
      <p:sp>
        <p:nvSpPr>
          <p:cNvPr id="4" name="Rounded Rectangle 3"/>
          <p:cNvSpPr/>
          <p:nvPr/>
        </p:nvSpPr>
        <p:spPr>
          <a:xfrm>
            <a:off x="3352800" y="457200"/>
            <a:ext cx="5257800" cy="457200"/>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Breast Cancer – Gross Biopsy</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endParaRPr lang="en-US" sz="1000" b="1" i="1" dirty="0">
              <a:solidFill>
                <a:srgbClr val="150F87"/>
              </a:solidFill>
            </a:endParaRP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endParaRPr lang="en-US" sz="1000" b="1" i="1" dirty="0">
              <a:solidFill>
                <a:srgbClr val="150F87"/>
              </a:solidFill>
            </a:endParaRPr>
          </a:p>
        </p:txBody>
      </p:sp>
    </p:spTree>
    <p:extLst>
      <p:ext uri="{BB962C8B-B14F-4D97-AF65-F5344CB8AC3E}">
        <p14:creationId xmlns:p14="http://schemas.microsoft.com/office/powerpoint/2010/main" val="11174053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srcRect/>
          <a:stretch>
            <a:fillRect/>
          </a:stretch>
        </p:blipFill>
        <p:spPr>
          <a:xfrm>
            <a:off x="2514600" y="1143001"/>
            <a:ext cx="6934200" cy="421540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6" name="Rounded Rectangle 5"/>
          <p:cNvSpPr/>
          <p:nvPr/>
        </p:nvSpPr>
        <p:spPr>
          <a:xfrm>
            <a:off x="2514600" y="457200"/>
            <a:ext cx="6934200" cy="457200"/>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effectLst>
                  <a:outerShdw blurRad="38100" dist="38100" dir="2700000" algn="tl">
                    <a:srgbClr val="000000">
                      <a:alpha val="43137"/>
                    </a:srgbClr>
                  </a:outerShdw>
                </a:effectLst>
              </a:rPr>
              <a:t>Intraductal</a:t>
            </a:r>
            <a:r>
              <a:rPr lang="en-US" sz="2400" b="1" i="1" dirty="0">
                <a:effectLst>
                  <a:outerShdw blurRad="38100" dist="38100" dir="2700000" algn="tl">
                    <a:srgbClr val="000000">
                      <a:alpha val="43137"/>
                    </a:srgbClr>
                  </a:outerShdw>
                </a:effectLst>
              </a:rPr>
              <a:t> (In-situ) Carcinoma of the Breast- LPF  </a:t>
            </a:r>
            <a:endParaRPr lang="en-US" sz="2400" b="1" i="1" dirty="0">
              <a:effectLst>
                <a:outerShdw blurRad="38100" dist="38100" dir="2700000" algn="tl">
                  <a:srgbClr val="000000">
                    <a:alpha val="43137"/>
                  </a:srgbClr>
                </a:outerShdw>
              </a:effectLst>
            </a:endParaRPr>
          </a:p>
        </p:txBody>
      </p:sp>
      <p:sp>
        <p:nvSpPr>
          <p:cNvPr id="8" name="Rectangle 7"/>
          <p:cNvSpPr/>
          <p:nvPr/>
        </p:nvSpPr>
        <p:spPr>
          <a:xfrm>
            <a:off x="2438400" y="5477470"/>
            <a:ext cx="6781800" cy="923330"/>
          </a:xfrm>
          <a:prstGeom prst="rect">
            <a:avLst/>
          </a:prstGeom>
        </p:spPr>
        <p:txBody>
          <a:bodyPr wrap="square">
            <a:spAutoFit/>
          </a:bodyPr>
          <a:lstStyle/>
          <a:p>
            <a:pPr algn="ctr"/>
            <a:r>
              <a:rPr lang="en-US" b="1" i="1" dirty="0"/>
              <a:t>Cells are forming imperfect acini and shows a cribriform pattern. Small groups of cells in the center of many ducts are necrotic. No </a:t>
            </a:r>
            <a:r>
              <a:rPr lang="en-US" b="1" i="1" dirty="0"/>
              <a:t>invasion of basement membrane of the </a:t>
            </a:r>
            <a:r>
              <a:rPr lang="en-US" b="1" i="1" dirty="0"/>
              <a:t>ducts.</a:t>
            </a:r>
            <a:endParaRPr lang="en-US" b="1" i="1" dirty="0"/>
          </a:p>
        </p:txBody>
      </p:sp>
      <p:sp>
        <p:nvSpPr>
          <p:cNvPr id="10" name="TextBox 9"/>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endParaRPr lang="en-US" sz="1000" b="1" i="1" dirty="0">
              <a:solidFill>
                <a:srgbClr val="150F87"/>
              </a:solidFill>
            </a:endParaRPr>
          </a:p>
        </p:txBody>
      </p:sp>
      <p:sp>
        <p:nvSpPr>
          <p:cNvPr id="11" name="TextBox 10"/>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endParaRPr lang="en-US" sz="1000" b="1" i="1" dirty="0">
              <a:solidFill>
                <a:srgbClr val="150F87"/>
              </a:solidFill>
            </a:endParaRPr>
          </a:p>
        </p:txBody>
      </p:sp>
    </p:spTree>
    <p:extLst>
      <p:ext uri="{BB962C8B-B14F-4D97-AF65-F5344CB8AC3E}">
        <p14:creationId xmlns:p14="http://schemas.microsoft.com/office/powerpoint/2010/main" val="399469245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srcRect/>
          <a:stretch>
            <a:fillRect/>
          </a:stretch>
        </p:blipFill>
        <p:spPr>
          <a:xfrm>
            <a:off x="2639616" y="1143000"/>
            <a:ext cx="6696744" cy="415230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2514600" y="381000"/>
            <a:ext cx="6965776" cy="457200"/>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Intraductal Carcinoma of the Breast- HPF  </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2743200" y="5562601"/>
            <a:ext cx="6553200" cy="646331"/>
          </a:xfrm>
          <a:prstGeom prst="rect">
            <a:avLst/>
          </a:prstGeom>
        </p:spPr>
        <p:txBody>
          <a:bodyPr wrap="square">
            <a:spAutoFit/>
          </a:bodyPr>
          <a:lstStyle/>
          <a:p>
            <a:pPr algn="ctr"/>
            <a:r>
              <a:rPr lang="en-US" b="1" i="1" dirty="0"/>
              <a:t>Large ducts are distended by neoplastic epithelial cells which are pleomorphic with large  hyperchromatic nuclei and mitosis.</a:t>
            </a:r>
            <a:endParaRPr lang="en-US" b="1" i="1" dirty="0"/>
          </a:p>
        </p:txBody>
      </p:sp>
      <p:sp>
        <p:nvSpPr>
          <p:cNvPr id="10" name="TextBox 9"/>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endParaRPr lang="en-US" sz="1000" b="1" i="1" dirty="0">
              <a:solidFill>
                <a:srgbClr val="150F87"/>
              </a:solidFill>
            </a:endParaRPr>
          </a:p>
        </p:txBody>
      </p:sp>
      <p:sp>
        <p:nvSpPr>
          <p:cNvPr id="11" name="TextBox 10"/>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endParaRPr lang="en-US" sz="1000" b="1" i="1" dirty="0">
              <a:solidFill>
                <a:srgbClr val="150F87"/>
              </a:solidFill>
            </a:endParaRPr>
          </a:p>
        </p:txBody>
      </p:sp>
    </p:spTree>
    <p:extLst>
      <p:ext uri="{BB962C8B-B14F-4D97-AF65-F5344CB8AC3E}">
        <p14:creationId xmlns:p14="http://schemas.microsoft.com/office/powerpoint/2010/main" val="374763082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2667000"/>
            <a:ext cx="5715000" cy="2133600"/>
          </a:xfrm>
        </p:spPr>
        <p:txBody>
          <a:bodyPr>
            <a:noAutofit/>
          </a:bodyPr>
          <a:lstStyle/>
          <a:p>
            <a:pPr algn="ctr">
              <a:defRPr/>
            </a:pPr>
            <a:r>
              <a:rPr lang="en-US" sz="48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Invasive </a:t>
            </a:r>
            <a:r>
              <a:rPr lang="en-US" sz="4800" b="1" i="1" dirty="0" err="1">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Ductal</a:t>
            </a:r>
            <a:r>
              <a:rPr lang="en-US" sz="48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 Carcinoma of the Breast</a:t>
            </a:r>
            <a:endParaRPr lang="en-US" sz="48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itle 1"/>
          <p:cNvSpPr txBox="1">
            <a:spLocks/>
          </p:cNvSpPr>
          <p:nvPr/>
        </p:nvSpPr>
        <p:spPr>
          <a:xfrm>
            <a:off x="1738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a:defRPr/>
            </a:pPr>
            <a:endParaRPr sz="4400" dirty="0"/>
          </a:p>
        </p:txBody>
      </p:sp>
      <p:sp>
        <p:nvSpPr>
          <p:cNvPr id="7" name="TextBox 6"/>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endParaRPr lang="en-US" sz="1000" b="1" i="1" dirty="0">
              <a:solidFill>
                <a:srgbClr val="150F87"/>
              </a:solidFill>
            </a:endParaRPr>
          </a:p>
        </p:txBody>
      </p:sp>
      <p:sp>
        <p:nvSpPr>
          <p:cNvPr id="8" name="TextBox 7"/>
          <p:cNvSpPr txBox="1"/>
          <p:nvPr/>
        </p:nvSpPr>
        <p:spPr>
          <a:xfrm>
            <a:off x="1524000" y="6597353"/>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endParaRPr lang="en-US" sz="1000" b="1" i="1" dirty="0"/>
          </a:p>
        </p:txBody>
      </p:sp>
    </p:spTree>
    <p:extLst>
      <p:ext uri="{BB962C8B-B14F-4D97-AF65-F5344CB8AC3E}">
        <p14:creationId xmlns:p14="http://schemas.microsoft.com/office/powerpoint/2010/main" val="15672293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950840" y="457200"/>
            <a:ext cx="6241504"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Invasive Ductal Carcinoma of Breast</a:t>
            </a:r>
            <a:endParaRPr lang="en-US" sz="2400" b="1" i="1" dirty="0"/>
          </a:p>
        </p:txBody>
      </p:sp>
      <p:pic>
        <p:nvPicPr>
          <p:cNvPr id="4" name="Picture 2" descr="http://www.webpathology.com/slides/slides/Breast_DuctalCA_Gross1.jpg"/>
          <p:cNvPicPr>
            <a:picLocks noChangeAspect="1" noChangeArrowheads="1"/>
          </p:cNvPicPr>
          <p:nvPr/>
        </p:nvPicPr>
        <p:blipFill>
          <a:blip r:embed="rId2" cstate="print"/>
          <a:srcRect/>
          <a:stretch>
            <a:fillRect/>
          </a:stretch>
        </p:blipFill>
        <p:spPr bwMode="auto">
          <a:xfrm>
            <a:off x="2857078" y="1124744"/>
            <a:ext cx="6335266" cy="3888432"/>
          </a:xfrm>
          <a:prstGeom prst="rect">
            <a:avLst/>
          </a:prstGeom>
          <a:noFill/>
          <a:ln w="12700">
            <a:solidFill>
              <a:schemeClr val="tx1"/>
            </a:solidFill>
          </a:ln>
        </p:spPr>
      </p:pic>
      <p:sp>
        <p:nvSpPr>
          <p:cNvPr id="5" name="Rectangle 4"/>
          <p:cNvSpPr/>
          <p:nvPr/>
        </p:nvSpPr>
        <p:spPr>
          <a:xfrm>
            <a:off x="2783632" y="5253008"/>
            <a:ext cx="6480720" cy="1200329"/>
          </a:xfrm>
          <a:prstGeom prst="rect">
            <a:avLst/>
          </a:prstGeom>
        </p:spPr>
        <p:txBody>
          <a:bodyPr wrap="square">
            <a:spAutoFit/>
          </a:bodyPr>
          <a:lstStyle/>
          <a:p>
            <a:pPr algn="ctr"/>
            <a:r>
              <a:rPr lang="en-US" b="1" i="1" dirty="0"/>
              <a:t>In a typical invasive ductal carcinoma, the tumor is firm and poorly circumscribed with a yellowish gray cut surface. It cuts with a gritty sensation. It may show strands radiating into the surrounding fat. </a:t>
            </a:r>
            <a:endParaRPr lang="en-US" b="1" i="1" dirty="0"/>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endParaRPr lang="en-US" sz="1000" b="1" i="1" dirty="0">
              <a:solidFill>
                <a:srgbClr val="150F87"/>
              </a:solidFill>
            </a:endParaRP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endParaRPr lang="en-US" sz="1000" b="1" i="1" dirty="0">
              <a:solidFill>
                <a:srgbClr val="150F87"/>
              </a:solidFill>
            </a:endParaRPr>
          </a:p>
        </p:txBody>
      </p:sp>
    </p:spTree>
    <p:extLst>
      <p:ext uri="{BB962C8B-B14F-4D97-AF65-F5344CB8AC3E}">
        <p14:creationId xmlns:p14="http://schemas.microsoft.com/office/powerpoint/2010/main" val="3549932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783632" y="457200"/>
            <a:ext cx="6192688"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 Diagram of  the Normal Breast</a:t>
            </a:r>
            <a:endParaRPr lang="en-US" sz="2400" b="1" i="1" dirty="0">
              <a:effectLst>
                <a:outerShdw blurRad="38100" dist="38100" dir="2700000" algn="tl">
                  <a:srgbClr val="000000">
                    <a:alpha val="43137"/>
                  </a:srgbClr>
                </a:outerShdw>
              </a:effectLst>
            </a:endParaRPr>
          </a:p>
        </p:txBody>
      </p:sp>
      <p:pic>
        <p:nvPicPr>
          <p:cNvPr id="123905" name="Picture 1"/>
          <p:cNvPicPr>
            <a:picLocks noChangeAspect="1" noChangeArrowheads="1"/>
          </p:cNvPicPr>
          <p:nvPr/>
        </p:nvPicPr>
        <p:blipFill>
          <a:blip r:embed="rId3" cstate="print"/>
          <a:srcRect/>
          <a:stretch>
            <a:fillRect/>
          </a:stretch>
        </p:blipFill>
        <p:spPr bwMode="auto">
          <a:xfrm>
            <a:off x="2443570" y="1158988"/>
            <a:ext cx="6964798" cy="5078324"/>
          </a:xfrm>
          <a:prstGeom prst="rect">
            <a:avLst/>
          </a:prstGeom>
          <a:noFill/>
          <a:ln w="9525">
            <a:noFill/>
            <a:miter lim="800000"/>
            <a:headEnd/>
            <a:tailEnd/>
          </a:ln>
        </p:spPr>
      </p:pic>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endParaRPr lang="en-US" sz="1000" b="1" i="1" dirty="0">
              <a:solidFill>
                <a:srgbClr val="150F87"/>
              </a:solidFill>
            </a:endParaRP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endParaRPr lang="en-US" sz="1000" b="1" i="1" dirty="0">
              <a:solidFill>
                <a:srgbClr val="150F87"/>
              </a:solidFill>
            </a:endParaRPr>
          </a:p>
        </p:txBody>
      </p:sp>
    </p:spTree>
    <p:extLst>
      <p:ext uri="{BB962C8B-B14F-4D97-AF65-F5344CB8AC3E}">
        <p14:creationId xmlns:p14="http://schemas.microsoft.com/office/powerpoint/2010/main" val="10541838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www.breastdiseases.com/slides/invsl6.gif"/>
          <p:cNvPicPr>
            <a:picLocks noChangeAspect="1" noChangeArrowheads="1"/>
          </p:cNvPicPr>
          <p:nvPr/>
        </p:nvPicPr>
        <p:blipFill>
          <a:blip r:embed="rId2" cstate="print"/>
          <a:srcRect/>
          <a:stretch>
            <a:fillRect/>
          </a:stretch>
        </p:blipFill>
        <p:spPr bwMode="auto">
          <a:xfrm>
            <a:off x="2816977" y="1143001"/>
            <a:ext cx="6411332" cy="4229389"/>
          </a:xfrm>
          <a:prstGeom prst="rect">
            <a:avLst/>
          </a:prstGeom>
          <a:noFill/>
          <a:ln w="12700">
            <a:solidFill>
              <a:schemeClr val="tx1"/>
            </a:solidFill>
          </a:ln>
        </p:spPr>
      </p:pic>
      <p:sp>
        <p:nvSpPr>
          <p:cNvPr id="84995" name="Rectangle 3"/>
          <p:cNvSpPr>
            <a:spLocks noChangeArrowheads="1"/>
          </p:cNvSpPr>
          <p:nvPr/>
        </p:nvSpPr>
        <p:spPr bwMode="auto">
          <a:xfrm>
            <a:off x="2514601" y="5438000"/>
            <a:ext cx="6857999"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US" b="1" i="1" dirty="0">
                <a:cs typeface="Times New Roman" pitchFamily="18" charset="0"/>
              </a:rPr>
              <a:t>Microscopically , A well-differentiated ductal carcinoma made up of small acini and glands. Tumour </a:t>
            </a:r>
            <a:r>
              <a:rPr lang="en-US" b="1" i="1" dirty="0">
                <a:cs typeface="Times New Roman" pitchFamily="18" charset="0"/>
              </a:rPr>
              <a:t>cells </a:t>
            </a:r>
            <a:r>
              <a:rPr lang="en-US" b="1" i="1">
                <a:cs typeface="Times New Roman" pitchFamily="18" charset="0"/>
              </a:rPr>
              <a:t>are </a:t>
            </a:r>
            <a:r>
              <a:rPr lang="en-US" b="1" i="1">
                <a:cs typeface="Times New Roman" pitchFamily="18" charset="0"/>
              </a:rPr>
              <a:t>round </a:t>
            </a:r>
            <a:r>
              <a:rPr lang="en-US" b="1" i="1" dirty="0">
                <a:cs typeface="Times New Roman" pitchFamily="18" charset="0"/>
              </a:rPr>
              <a:t>to polygonal with deeply stained nuclei and occasional </a:t>
            </a:r>
            <a:r>
              <a:rPr lang="en-US" b="1" i="1" dirty="0">
                <a:cs typeface="Times New Roman" pitchFamily="18" charset="0"/>
              </a:rPr>
              <a:t>mitoses.</a:t>
            </a:r>
            <a:r>
              <a:rPr lang="en-US" b="1" i="1" dirty="0">
                <a:cs typeface="Times New Roman" pitchFamily="18" charset="0"/>
              </a:rPr>
              <a:t> Nuclear atypia is </a:t>
            </a:r>
            <a:r>
              <a:rPr lang="en-US" b="1" i="1" dirty="0">
                <a:cs typeface="Times New Roman" pitchFamily="18" charset="0"/>
              </a:rPr>
              <a:t>mild</a:t>
            </a:r>
            <a:endParaRPr lang="en-US" b="1" i="1" dirty="0">
              <a:cs typeface="Times New Roman" pitchFamily="18" charset="0"/>
            </a:endParaRPr>
          </a:p>
        </p:txBody>
      </p:sp>
      <p:sp>
        <p:nvSpPr>
          <p:cNvPr id="5" name="Rounded Rectangle 4"/>
          <p:cNvSpPr/>
          <p:nvPr/>
        </p:nvSpPr>
        <p:spPr>
          <a:xfrm>
            <a:off x="2878832" y="457200"/>
            <a:ext cx="6313512"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Invasive Ductal Carcinoma of  Breast</a:t>
            </a:r>
            <a:endParaRPr lang="en-US" sz="2400" b="1" i="1" dirty="0"/>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endParaRPr lang="en-US" sz="1000" b="1" i="1" dirty="0">
              <a:solidFill>
                <a:srgbClr val="150F87"/>
              </a:solidFill>
            </a:endParaRP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endParaRPr lang="en-US" sz="1000" b="1" i="1" dirty="0">
              <a:solidFill>
                <a:srgbClr val="150F87"/>
              </a:solidFill>
            </a:endParaRPr>
          </a:p>
        </p:txBody>
      </p:sp>
    </p:spTree>
    <p:extLst>
      <p:ext uri="{BB962C8B-B14F-4D97-AF65-F5344CB8AC3E}">
        <p14:creationId xmlns:p14="http://schemas.microsoft.com/office/powerpoint/2010/main" val="3025317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78832" y="457200"/>
            <a:ext cx="6241504"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Invasive  Ductal Carcinoma of Breast</a:t>
            </a:r>
            <a:endParaRPr lang="en-US" sz="2400" b="1" i="1" dirty="0"/>
          </a:p>
        </p:txBody>
      </p:sp>
      <p:sp>
        <p:nvSpPr>
          <p:cNvPr id="6" name="Rectangle 5"/>
          <p:cNvSpPr/>
          <p:nvPr/>
        </p:nvSpPr>
        <p:spPr>
          <a:xfrm>
            <a:off x="2743200" y="5674022"/>
            <a:ext cx="6629400" cy="923330"/>
          </a:xfrm>
          <a:prstGeom prst="rect">
            <a:avLst/>
          </a:prstGeom>
        </p:spPr>
        <p:txBody>
          <a:bodyPr wrap="square">
            <a:spAutoFit/>
          </a:bodyPr>
          <a:lstStyle/>
          <a:p>
            <a:pPr marL="285750" indent="-285750">
              <a:buFont typeface="Arial" panose="020B0604020202020204" pitchFamily="34" charset="0"/>
              <a:buChar char="•"/>
            </a:pPr>
            <a:r>
              <a:rPr lang="en-US" b="1" i="1" dirty="0"/>
              <a:t>Cords and sheets of pleomorphic tumor cells.</a:t>
            </a:r>
          </a:p>
          <a:p>
            <a:pPr marL="285750" indent="-285750">
              <a:buFont typeface="Arial" panose="020B0604020202020204" pitchFamily="34" charset="0"/>
              <a:buChar char="•"/>
            </a:pPr>
            <a:r>
              <a:rPr lang="en-US" b="1" i="1" dirty="0"/>
              <a:t>Surrounding dense fibrous </a:t>
            </a:r>
            <a:r>
              <a:rPr lang="en-US" b="1" i="1" dirty="0" err="1"/>
              <a:t>stroma</a:t>
            </a:r>
            <a:r>
              <a:rPr lang="en-US" b="1" i="1" dirty="0"/>
              <a:t>.</a:t>
            </a:r>
          </a:p>
          <a:p>
            <a:pPr marL="285750" indent="-285750">
              <a:buFont typeface="Arial" panose="020B0604020202020204" pitchFamily="34" charset="0"/>
              <a:buChar char="•"/>
            </a:pPr>
            <a:r>
              <a:rPr lang="en-US" b="1" i="1" dirty="0"/>
              <a:t>Scattered lymphocytes.</a:t>
            </a:r>
          </a:p>
        </p:txBody>
      </p:sp>
      <p:pic>
        <p:nvPicPr>
          <p:cNvPr id="275458" name="Picture 2" descr="http://www.webpathology.com/slides/slides/Breast_Carcinoma_Ductal_IntGrade2.jpg"/>
          <p:cNvPicPr>
            <a:picLocks noChangeAspect="1" noChangeArrowheads="1"/>
          </p:cNvPicPr>
          <p:nvPr/>
        </p:nvPicPr>
        <p:blipFill>
          <a:blip r:embed="rId3" cstate="print"/>
          <a:srcRect/>
          <a:stretch>
            <a:fillRect/>
          </a:stretch>
        </p:blipFill>
        <p:spPr bwMode="auto">
          <a:xfrm>
            <a:off x="2927648" y="1124744"/>
            <a:ext cx="6191250" cy="4464496"/>
          </a:xfrm>
          <a:prstGeom prst="rect">
            <a:avLst/>
          </a:prstGeom>
          <a:noFill/>
          <a:ln w="12700">
            <a:solidFill>
              <a:schemeClr val="tx1"/>
            </a:solidFill>
          </a:ln>
        </p:spPr>
      </p:pic>
      <p:sp>
        <p:nvSpPr>
          <p:cNvPr id="10" name="TextBox 9"/>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endParaRPr lang="en-US" sz="1000" b="1" i="1" dirty="0">
              <a:solidFill>
                <a:srgbClr val="150F87"/>
              </a:solidFill>
            </a:endParaRPr>
          </a:p>
        </p:txBody>
      </p:sp>
      <p:sp>
        <p:nvSpPr>
          <p:cNvPr id="11" name="TextBox 10"/>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endParaRPr lang="en-US" sz="1000" b="1" i="1" dirty="0">
              <a:solidFill>
                <a:srgbClr val="150F87"/>
              </a:solidFill>
            </a:endParaRPr>
          </a:p>
        </p:txBody>
      </p:sp>
    </p:spTree>
    <p:extLst>
      <p:ext uri="{BB962C8B-B14F-4D97-AF65-F5344CB8AC3E}">
        <p14:creationId xmlns:p14="http://schemas.microsoft.com/office/powerpoint/2010/main" val="310812428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67608" y="5638800"/>
            <a:ext cx="6912768" cy="923330"/>
          </a:xfrm>
          <a:prstGeom prst="rect">
            <a:avLst/>
          </a:prstGeom>
        </p:spPr>
        <p:txBody>
          <a:bodyPr wrap="square">
            <a:spAutoFit/>
          </a:bodyPr>
          <a:lstStyle/>
          <a:p>
            <a:pPr algn="ctr"/>
            <a:r>
              <a:rPr lang="en-US" b="1" i="1" dirty="0"/>
              <a:t>High grade invasive ductal carcinoma, The tumor cells are highly pleomorphic and show frequent mitotic figures with minimal tubular formation</a:t>
            </a:r>
            <a:endParaRPr lang="en-US" b="1" i="1" dirty="0"/>
          </a:p>
        </p:txBody>
      </p:sp>
      <p:sp>
        <p:nvSpPr>
          <p:cNvPr id="5" name="Rounded Rectangle 4"/>
          <p:cNvSpPr/>
          <p:nvPr/>
        </p:nvSpPr>
        <p:spPr>
          <a:xfrm>
            <a:off x="2927648" y="457200"/>
            <a:ext cx="6192688"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Invasive Ductal Carcinoma of  Breast</a:t>
            </a:r>
            <a:endParaRPr lang="en-US" sz="2400" b="1" i="1" dirty="0"/>
          </a:p>
        </p:txBody>
      </p:sp>
      <p:pic>
        <p:nvPicPr>
          <p:cNvPr id="272386" name="Picture 2" descr="http://www.webpathology.com/slides/slides/Breast_Carcinoma_Ductal_Highgrade.jpg"/>
          <p:cNvPicPr>
            <a:picLocks noChangeAspect="1" noChangeArrowheads="1"/>
          </p:cNvPicPr>
          <p:nvPr/>
        </p:nvPicPr>
        <p:blipFill>
          <a:blip r:embed="rId2" cstate="print"/>
          <a:srcRect/>
          <a:stretch>
            <a:fillRect/>
          </a:stretch>
        </p:blipFill>
        <p:spPr bwMode="auto">
          <a:xfrm>
            <a:off x="2639616" y="1196753"/>
            <a:ext cx="6696744" cy="4251027"/>
          </a:xfrm>
          <a:prstGeom prst="rect">
            <a:avLst/>
          </a:prstGeom>
          <a:noFill/>
          <a:ln w="12700">
            <a:solidFill>
              <a:schemeClr val="tx1"/>
            </a:solidFill>
          </a:ln>
        </p:spPr>
      </p:pic>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endParaRPr lang="en-US" sz="1000" b="1" i="1" dirty="0">
              <a:solidFill>
                <a:srgbClr val="150F87"/>
              </a:solidFill>
            </a:endParaRP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endParaRPr lang="en-US" sz="1000" b="1" i="1" dirty="0">
              <a:solidFill>
                <a:srgbClr val="150F87"/>
              </a:solidFill>
            </a:endParaRPr>
          </a:p>
        </p:txBody>
      </p:sp>
    </p:spTree>
    <p:extLst>
      <p:ext uri="{BB962C8B-B14F-4D97-AF65-F5344CB8AC3E}">
        <p14:creationId xmlns:p14="http://schemas.microsoft.com/office/powerpoint/2010/main" val="1596348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533400"/>
            <a:ext cx="9144000" cy="3970318"/>
          </a:xfrm>
          <a:prstGeom prst="rect">
            <a:avLst/>
          </a:prstGeom>
          <a:solidFill>
            <a:schemeClr val="bg1"/>
          </a:solidFill>
        </p:spPr>
        <p:txBody>
          <a:bodyPr wrap="square">
            <a:spAutoFit/>
          </a:bodyPr>
          <a:lstStyle/>
          <a:p>
            <a:r>
              <a:rPr lang="en-US" sz="2800" b="1" i="1" dirty="0"/>
              <a:t>Prognosis of breast cancers is influenced by the following variables the first three of which are components of the tumor-node-metastasis (TNM) staging classification:</a:t>
            </a:r>
          </a:p>
          <a:p>
            <a:r>
              <a:rPr lang="en-US" sz="2800" b="1" i="1" dirty="0"/>
              <a:t>Tumor invasion and size.</a:t>
            </a:r>
          </a:p>
          <a:p>
            <a:pPr marL="457200" indent="-457200">
              <a:buFont typeface="Arial" panose="020B0604020202020204" pitchFamily="34" charset="0"/>
              <a:buChar char="•"/>
            </a:pPr>
            <a:r>
              <a:rPr lang="en-US" sz="2800" b="1" i="1" dirty="0"/>
              <a:t>Extent of lymph nodes involvement.</a:t>
            </a:r>
          </a:p>
          <a:p>
            <a:pPr marL="457200" indent="-457200">
              <a:buFont typeface="Arial" panose="020B0604020202020204" pitchFamily="34" charset="0"/>
              <a:buChar char="•"/>
            </a:pPr>
            <a:r>
              <a:rPr lang="en-US" sz="2800" b="1" i="1" dirty="0"/>
              <a:t>Distant metastases.</a:t>
            </a:r>
          </a:p>
          <a:p>
            <a:pPr marL="457200" indent="-457200">
              <a:buFont typeface="Arial" panose="020B0604020202020204" pitchFamily="34" charset="0"/>
              <a:buChar char="•"/>
            </a:pPr>
            <a:r>
              <a:rPr lang="en-US" sz="2800" b="1" i="1" dirty="0"/>
              <a:t>Histologic grade.</a:t>
            </a:r>
          </a:p>
          <a:p>
            <a:pPr marL="457200" indent="-457200">
              <a:buFont typeface="Arial" panose="020B0604020202020204" pitchFamily="34" charset="0"/>
              <a:buChar char="•"/>
            </a:pPr>
            <a:r>
              <a:rPr lang="en-US" sz="2800" b="1" i="1" dirty="0" err="1"/>
              <a:t>Oestrogen</a:t>
            </a:r>
            <a:r>
              <a:rPr lang="en-US" sz="2800" b="1" i="1" dirty="0"/>
              <a:t> and progesterone receptors.</a:t>
            </a:r>
          </a:p>
          <a:p>
            <a:pPr marL="457200" indent="-457200">
              <a:buFont typeface="Arial" panose="020B0604020202020204" pitchFamily="34" charset="0"/>
              <a:buChar char="•"/>
            </a:pPr>
            <a:r>
              <a:rPr lang="en-US" sz="2800" b="1" i="1" dirty="0"/>
              <a:t>Overexpression of Her2-neu.</a:t>
            </a:r>
          </a:p>
        </p:txBody>
      </p:sp>
    </p:spTree>
    <p:extLst>
      <p:ext uri="{BB962C8B-B14F-4D97-AF65-F5344CB8AC3E}">
        <p14:creationId xmlns:p14="http://schemas.microsoft.com/office/powerpoint/2010/main" val="1116799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3048000"/>
            <a:ext cx="6515832" cy="1498848"/>
          </a:xfrm>
        </p:spPr>
        <p:txBody>
          <a:bodyPr>
            <a:noAutofit/>
          </a:bodyPr>
          <a:lstStyle/>
          <a:p>
            <a:pPr algn="ctr">
              <a:defRPr/>
            </a:pPr>
            <a:r>
              <a:rPr lang="en-US" sz="48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Paget’s Disease of the Nipple  </a:t>
            </a:r>
            <a:endParaRPr lang="en-US" sz="48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6" name="TextBox 5"/>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endParaRPr lang="en-US" sz="1000" b="1" i="1" dirty="0">
              <a:solidFill>
                <a:srgbClr val="150F87"/>
              </a:solidFill>
            </a:endParaRPr>
          </a:p>
        </p:txBody>
      </p:sp>
      <p:sp>
        <p:nvSpPr>
          <p:cNvPr id="7" name="TextBox 6"/>
          <p:cNvSpPr txBox="1"/>
          <p:nvPr/>
        </p:nvSpPr>
        <p:spPr>
          <a:xfrm>
            <a:off x="1524000" y="6597353"/>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endParaRPr lang="en-US" sz="1000" b="1" i="1" dirty="0"/>
          </a:p>
        </p:txBody>
      </p:sp>
    </p:spTree>
    <p:extLst>
      <p:ext uri="{BB962C8B-B14F-4D97-AF65-F5344CB8AC3E}">
        <p14:creationId xmlns:p14="http://schemas.microsoft.com/office/powerpoint/2010/main" val="12112128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91544" y="5013177"/>
            <a:ext cx="7632848" cy="1200329"/>
          </a:xfrm>
          <a:prstGeom prst="rect">
            <a:avLst/>
          </a:prstGeom>
          <a:noFill/>
        </p:spPr>
        <p:txBody>
          <a:bodyPr wrap="square" rtlCol="0">
            <a:spAutoFit/>
          </a:bodyPr>
          <a:lstStyle/>
          <a:p>
            <a:pPr algn="ctr"/>
            <a:r>
              <a:rPr lang="en-US" b="1" i="1" dirty="0"/>
              <a:t>Paget's disease is a nipple lesion associated with underlying ductal carcinoma-in-situ with or without associated stromal invasion. Clinically, the lesion is eczema-like with hyperemia and erosion of the epidermis. Initially centered on the nipple, they may later involve the areola.</a:t>
            </a:r>
            <a:endParaRPr lang="en-US" b="1" i="1" dirty="0"/>
          </a:p>
        </p:txBody>
      </p:sp>
      <p:pic>
        <p:nvPicPr>
          <p:cNvPr id="25601" name="Picture 1"/>
          <p:cNvPicPr>
            <a:picLocks noChangeAspect="1" noChangeArrowheads="1"/>
          </p:cNvPicPr>
          <p:nvPr/>
        </p:nvPicPr>
        <p:blipFill>
          <a:blip r:embed="rId2" cstate="print"/>
          <a:srcRect/>
          <a:stretch>
            <a:fillRect/>
          </a:stretch>
        </p:blipFill>
        <p:spPr bwMode="auto">
          <a:xfrm>
            <a:off x="4727849" y="1772816"/>
            <a:ext cx="2675579" cy="2798394"/>
          </a:xfrm>
          <a:prstGeom prst="rect">
            <a:avLst/>
          </a:prstGeom>
          <a:noFill/>
          <a:ln w="12700">
            <a:solidFill>
              <a:schemeClr val="tx1"/>
            </a:solidFill>
            <a:miter lim="800000"/>
            <a:headEnd/>
            <a:tailEnd/>
          </a:ln>
        </p:spPr>
      </p:pic>
      <p:sp>
        <p:nvSpPr>
          <p:cNvPr id="5" name="Rounded Rectangle 4"/>
          <p:cNvSpPr/>
          <p:nvPr/>
        </p:nvSpPr>
        <p:spPr>
          <a:xfrm>
            <a:off x="3124200" y="597024"/>
            <a:ext cx="6019800" cy="52772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Paget’s Disease of the Nipple - Gross</a:t>
            </a:r>
            <a:endParaRPr lang="en-US" sz="2400" b="1" i="1" dirty="0">
              <a:effectLst>
                <a:outerShdw blurRad="38100" dist="38100" dir="2700000" algn="tl">
                  <a:srgbClr val="000000">
                    <a:alpha val="43137"/>
                  </a:srgbClr>
                </a:outerShdw>
              </a:effectLst>
            </a:endParaRPr>
          </a:p>
        </p:txBody>
      </p:sp>
      <p:pic>
        <p:nvPicPr>
          <p:cNvPr id="6" name="Picture 2" descr="http://www.vashishtsurgicalservices.co.uk/images/pics/pagett1.gif"/>
          <p:cNvPicPr>
            <a:picLocks noChangeAspect="1" noChangeArrowheads="1"/>
          </p:cNvPicPr>
          <p:nvPr/>
        </p:nvPicPr>
        <p:blipFill>
          <a:blip r:embed="rId3" cstate="print"/>
          <a:srcRect/>
          <a:stretch>
            <a:fillRect/>
          </a:stretch>
        </p:blipFill>
        <p:spPr bwMode="auto">
          <a:xfrm>
            <a:off x="1902724" y="1772817"/>
            <a:ext cx="2609101" cy="2808312"/>
          </a:xfrm>
          <a:prstGeom prst="rect">
            <a:avLst/>
          </a:prstGeom>
          <a:noFill/>
          <a:ln w="12700">
            <a:solidFill>
              <a:schemeClr val="tx1"/>
            </a:solidFill>
          </a:ln>
        </p:spPr>
      </p:pic>
      <p:pic>
        <p:nvPicPr>
          <p:cNvPr id="269316" name="Picture 4" descr="Paget's Disease of the Nipple/Breast"/>
          <p:cNvPicPr>
            <a:picLocks noChangeAspect="1" noChangeArrowheads="1"/>
          </p:cNvPicPr>
          <p:nvPr/>
        </p:nvPicPr>
        <p:blipFill>
          <a:blip r:embed="rId4" cstate="print"/>
          <a:srcRect/>
          <a:stretch>
            <a:fillRect/>
          </a:stretch>
        </p:blipFill>
        <p:spPr bwMode="auto">
          <a:xfrm>
            <a:off x="7608169" y="1772816"/>
            <a:ext cx="2482837" cy="2808312"/>
          </a:xfrm>
          <a:prstGeom prst="rect">
            <a:avLst/>
          </a:prstGeom>
          <a:noFill/>
          <a:ln w="12700">
            <a:solidFill>
              <a:schemeClr val="tx1"/>
            </a:solidFill>
          </a:ln>
        </p:spPr>
      </p:pic>
      <p:sp>
        <p:nvSpPr>
          <p:cNvPr id="10" name="TextBox 9"/>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endParaRPr lang="en-US" sz="1000" b="1" i="1" dirty="0">
              <a:solidFill>
                <a:srgbClr val="150F87"/>
              </a:solidFill>
            </a:endParaRPr>
          </a:p>
        </p:txBody>
      </p:sp>
      <p:sp>
        <p:nvSpPr>
          <p:cNvPr id="11" name="TextBox 10"/>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endParaRPr lang="en-US" sz="1000" b="1" i="1" dirty="0">
              <a:solidFill>
                <a:srgbClr val="150F87"/>
              </a:solidFill>
            </a:endParaRPr>
          </a:p>
        </p:txBody>
      </p:sp>
    </p:spTree>
    <p:extLst>
      <p:ext uri="{BB962C8B-B14F-4D97-AF65-F5344CB8AC3E}">
        <p14:creationId xmlns:p14="http://schemas.microsoft.com/office/powerpoint/2010/main" val="1433556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ben61.jpg (74204 bytes)"/>
          <p:cNvPicPr>
            <a:picLocks noChangeAspect="1" noChangeArrowheads="1"/>
          </p:cNvPicPr>
          <p:nvPr/>
        </p:nvPicPr>
        <p:blipFill>
          <a:blip r:embed="rId2" cstate="print"/>
          <a:srcRect/>
          <a:stretch>
            <a:fillRect/>
          </a:stretch>
        </p:blipFill>
        <p:spPr bwMode="auto">
          <a:xfrm>
            <a:off x="2696882" y="1066800"/>
            <a:ext cx="6493436" cy="4038600"/>
          </a:xfrm>
          <a:prstGeom prst="rect">
            <a:avLst/>
          </a:prstGeom>
          <a:noFill/>
          <a:ln w="12700">
            <a:solidFill>
              <a:schemeClr val="tx1"/>
            </a:solidFill>
          </a:ln>
        </p:spPr>
      </p:pic>
      <p:sp>
        <p:nvSpPr>
          <p:cNvPr id="82947" name="Rectangle 3"/>
          <p:cNvSpPr>
            <a:spLocks noChangeArrowheads="1"/>
          </p:cNvSpPr>
          <p:nvPr/>
        </p:nvSpPr>
        <p:spPr bwMode="auto">
          <a:xfrm>
            <a:off x="2590801" y="5228273"/>
            <a:ext cx="6741723"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b="1" i="1" dirty="0">
                <a:cs typeface="Arial" pitchFamily="34" charset="0"/>
              </a:rPr>
              <a:t>Paget's disease of nipple. Paget's cells have pale, vacuolated cytoplasm and large nuclei and migrate through the epidermis from parabasal cell layers upward. Notice the highest concentration in the deep layers of epidermis. </a:t>
            </a:r>
          </a:p>
        </p:txBody>
      </p:sp>
      <p:sp>
        <p:nvSpPr>
          <p:cNvPr id="4" name="Rounded Rectangle 3"/>
          <p:cNvSpPr/>
          <p:nvPr/>
        </p:nvSpPr>
        <p:spPr>
          <a:xfrm>
            <a:off x="2743200" y="304800"/>
            <a:ext cx="6477000" cy="4572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Paget’s Disease of the Nipple- HPF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endParaRPr lang="en-US" sz="1000" b="1" i="1" dirty="0">
              <a:solidFill>
                <a:srgbClr val="150F87"/>
              </a:solidFill>
            </a:endParaRP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endParaRPr lang="en-US" sz="1000" b="1" i="1" dirty="0">
              <a:solidFill>
                <a:srgbClr val="150F87"/>
              </a:solidFill>
            </a:endParaRPr>
          </a:p>
        </p:txBody>
      </p:sp>
    </p:spTree>
    <p:extLst>
      <p:ext uri="{BB962C8B-B14F-4D97-AF65-F5344CB8AC3E}">
        <p14:creationId xmlns:p14="http://schemas.microsoft.com/office/powerpoint/2010/main" val="1428633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43200" y="5257801"/>
            <a:ext cx="6553200" cy="1200329"/>
          </a:xfrm>
          <a:prstGeom prst="rect">
            <a:avLst/>
          </a:prstGeom>
        </p:spPr>
        <p:txBody>
          <a:bodyPr wrap="square">
            <a:spAutoFit/>
          </a:bodyPr>
          <a:lstStyle/>
          <a:p>
            <a:pPr algn="ctr"/>
            <a:r>
              <a:rPr lang="en-US" b="1" i="1" dirty="0">
                <a:cs typeface="Arial" pitchFamily="34" charset="0"/>
              </a:rPr>
              <a:t>Hyperkeratosis of epidermis and chronic inflammation in the dermis are </a:t>
            </a:r>
            <a:r>
              <a:rPr lang="en-US" b="1" i="1" dirty="0">
                <a:cs typeface="Arial" pitchFamily="34" charset="0"/>
              </a:rPr>
              <a:t>common. </a:t>
            </a:r>
            <a:r>
              <a:rPr lang="en-US" b="1" i="1" dirty="0"/>
              <a:t>Ulceration and invasion of epidermis by ductal carcinoma cells (Paget cells), present between  basal cells in elongated rete pegs.</a:t>
            </a:r>
            <a:endParaRPr lang="en-US" b="1" i="1" dirty="0"/>
          </a:p>
        </p:txBody>
      </p:sp>
      <p:sp>
        <p:nvSpPr>
          <p:cNvPr id="6" name="Rounded Rectangle 5"/>
          <p:cNvSpPr/>
          <p:nvPr/>
        </p:nvSpPr>
        <p:spPr>
          <a:xfrm>
            <a:off x="2743200" y="381000"/>
            <a:ext cx="6477000" cy="4572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Paget’s Disease of the Nipple- HPF</a:t>
            </a:r>
            <a:endParaRPr lang="en-US" sz="2400" b="1" i="1" dirty="0">
              <a:effectLst>
                <a:outerShdw blurRad="38100" dist="38100" dir="2700000" algn="tl">
                  <a:srgbClr val="000000">
                    <a:alpha val="43137"/>
                  </a:srgbClr>
                </a:outerShdw>
              </a:effectLst>
            </a:endParaRPr>
          </a:p>
        </p:txBody>
      </p:sp>
      <p:pic>
        <p:nvPicPr>
          <p:cNvPr id="266242" name="Picture 2" descr="http://curebird.com/sites/default/files/imagecache/condition_image/3xtramammary_Paget_disease_-_high_mag.jpg"/>
          <p:cNvPicPr>
            <a:picLocks noChangeAspect="1" noChangeArrowheads="1"/>
          </p:cNvPicPr>
          <p:nvPr/>
        </p:nvPicPr>
        <p:blipFill>
          <a:blip r:embed="rId2" cstate="print"/>
          <a:srcRect/>
          <a:stretch>
            <a:fillRect/>
          </a:stretch>
        </p:blipFill>
        <p:spPr bwMode="auto">
          <a:xfrm>
            <a:off x="2783632" y="1052736"/>
            <a:ext cx="6480720" cy="4176464"/>
          </a:xfrm>
          <a:prstGeom prst="rect">
            <a:avLst/>
          </a:prstGeom>
          <a:noFill/>
          <a:ln w="12700">
            <a:solidFill>
              <a:schemeClr val="tx1"/>
            </a:solidFill>
          </a:ln>
        </p:spPr>
      </p:pic>
      <p:sp>
        <p:nvSpPr>
          <p:cNvPr id="10" name="TextBox 9"/>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endParaRPr lang="en-US" sz="1000" b="1" i="1" dirty="0">
              <a:solidFill>
                <a:srgbClr val="150F87"/>
              </a:solidFill>
            </a:endParaRPr>
          </a:p>
        </p:txBody>
      </p:sp>
      <p:sp>
        <p:nvSpPr>
          <p:cNvPr id="11" name="TextBox 10"/>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endParaRPr lang="en-US" sz="1000" b="1" i="1" dirty="0">
              <a:solidFill>
                <a:srgbClr val="150F87"/>
              </a:solidFill>
            </a:endParaRPr>
          </a:p>
        </p:txBody>
      </p:sp>
    </p:spTree>
    <p:extLst>
      <p:ext uri="{BB962C8B-B14F-4D97-AF65-F5344CB8AC3E}">
        <p14:creationId xmlns:p14="http://schemas.microsoft.com/office/powerpoint/2010/main" val="3501711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35760" y="2924944"/>
            <a:ext cx="42672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rgbClr val="FFFF00"/>
                </a:solidFill>
              </a:rPr>
              <a:t>GOOD LUCK</a:t>
            </a:r>
            <a:endParaRPr lang="en-US" sz="4400" b="1" i="1" dirty="0">
              <a:solidFill>
                <a:srgbClr val="FFFF00"/>
              </a:solidFill>
            </a:endParaRPr>
          </a:p>
        </p:txBody>
      </p:sp>
    </p:spTree>
    <p:extLst>
      <p:ext uri="{BB962C8B-B14F-4D97-AF65-F5344CB8AC3E}">
        <p14:creationId xmlns:p14="http://schemas.microsoft.com/office/powerpoint/2010/main" val="2983126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9" name="Picture 5"/>
          <p:cNvPicPr>
            <a:picLocks noChangeAspect="1" noChangeArrowheads="1"/>
          </p:cNvPicPr>
          <p:nvPr/>
        </p:nvPicPr>
        <p:blipFill>
          <a:blip r:embed="rId2" cstate="print"/>
          <a:srcRect/>
          <a:stretch>
            <a:fillRect/>
          </a:stretch>
        </p:blipFill>
        <p:spPr bwMode="auto">
          <a:xfrm>
            <a:off x="2855640" y="1340768"/>
            <a:ext cx="6336705" cy="4176464"/>
          </a:xfrm>
          <a:prstGeom prst="rect">
            <a:avLst/>
          </a:prstGeom>
          <a:noFill/>
          <a:ln w="12700">
            <a:solidFill>
              <a:schemeClr val="tx1"/>
            </a:solidFill>
            <a:miter lim="800000"/>
            <a:headEnd/>
            <a:tailEnd/>
          </a:ln>
        </p:spPr>
      </p:pic>
      <p:sp>
        <p:nvSpPr>
          <p:cNvPr id="5" name="Rounded Rectangle 4"/>
          <p:cNvSpPr/>
          <p:nvPr/>
        </p:nvSpPr>
        <p:spPr>
          <a:xfrm>
            <a:off x="2927648" y="457200"/>
            <a:ext cx="6192688"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 Anatomy of Normal Female Breast</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2207568" y="5589240"/>
            <a:ext cx="7416824" cy="923330"/>
          </a:xfrm>
          <a:prstGeom prst="rect">
            <a:avLst/>
          </a:prstGeom>
          <a:noFill/>
        </p:spPr>
        <p:txBody>
          <a:bodyPr wrap="square" rtlCol="0">
            <a:spAutoFit/>
          </a:bodyPr>
          <a:lstStyle/>
          <a:p>
            <a:pPr algn="ctr"/>
            <a:r>
              <a:rPr lang="en-US" b="1" i="1" u="sng" dirty="0"/>
              <a:t>From inside outwards </a:t>
            </a:r>
            <a:r>
              <a:rPr lang="en-US" b="1" i="1" dirty="0"/>
              <a:t>: Pectoralis muscles, Adipose tissue , Lobules containing alveoli (acini), Lactiferous ducts, Lactiferous sinus,  Nipple , Skin covering the breast with dark colored Areola around the nipple.</a:t>
            </a:r>
            <a:endParaRPr lang="en-US" b="1" i="1" dirty="0"/>
          </a:p>
        </p:txBody>
      </p:sp>
      <p:sp>
        <p:nvSpPr>
          <p:cNvPr id="10" name="TextBox 9"/>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endParaRPr lang="en-US" sz="1000" b="1" i="1" dirty="0">
              <a:solidFill>
                <a:srgbClr val="150F87"/>
              </a:solidFill>
            </a:endParaRPr>
          </a:p>
        </p:txBody>
      </p:sp>
      <p:sp>
        <p:nvSpPr>
          <p:cNvPr id="11" name="TextBox 10"/>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endParaRPr lang="en-US" sz="1000" b="1" i="1" dirty="0">
              <a:solidFill>
                <a:srgbClr val="150F87"/>
              </a:solidFill>
            </a:endParaRPr>
          </a:p>
        </p:txBody>
      </p:sp>
    </p:spTree>
    <p:extLst>
      <p:ext uri="{BB962C8B-B14F-4D97-AF65-F5344CB8AC3E}">
        <p14:creationId xmlns:p14="http://schemas.microsoft.com/office/powerpoint/2010/main" val="640562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4"/>
          <p:cNvGraphicFramePr>
            <a:graphicFrameLocks noChangeAspect="1"/>
          </p:cNvGraphicFramePr>
          <p:nvPr/>
        </p:nvGraphicFramePr>
        <p:xfrm>
          <a:off x="2927648" y="1268760"/>
          <a:ext cx="5976664" cy="4370040"/>
        </p:xfrm>
        <a:graphic>
          <a:graphicData uri="http://schemas.openxmlformats.org/presentationml/2006/ole">
            <mc:AlternateContent xmlns:mc="http://schemas.openxmlformats.org/markup-compatibility/2006">
              <mc:Choice xmlns:v="urn:schemas-microsoft-com:vml" Requires="v">
                <p:oleObj spid="_x0000_s1026" name="Bitmap Image" r:id="rId4" imgW="3638095" imgH="3552381" progId="PBrush">
                  <p:embed/>
                </p:oleObj>
              </mc:Choice>
              <mc:Fallback>
                <p:oleObj name="Bitmap Image" r:id="rId4" imgW="3638095" imgH="3552381" progId="PBrush">
                  <p:embed/>
                  <p:pic>
                    <p:nvPicPr>
                      <p:cNvPr id="102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7648" y="1268760"/>
                        <a:ext cx="5976664" cy="437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ounded Rectangle 3"/>
          <p:cNvSpPr/>
          <p:nvPr/>
        </p:nvSpPr>
        <p:spPr>
          <a:xfrm>
            <a:off x="3536032" y="404664"/>
            <a:ext cx="46482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Normal Breast Lobe</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2667000" y="5906870"/>
            <a:ext cx="6477000" cy="646331"/>
          </a:xfrm>
          <a:prstGeom prst="rect">
            <a:avLst/>
          </a:prstGeom>
        </p:spPr>
        <p:txBody>
          <a:bodyPr wrap="square">
            <a:spAutoFit/>
          </a:bodyPr>
          <a:lstStyle/>
          <a:p>
            <a:pPr algn="ctr"/>
            <a:r>
              <a:rPr lang="en-US" b="1" i="1" dirty="0"/>
              <a:t>There are an average of about 10 LOBES per breast. The suspensory ligament separates lobes.</a:t>
            </a:r>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endParaRPr lang="en-US" sz="1000" b="1" i="1" dirty="0">
              <a:solidFill>
                <a:srgbClr val="150F87"/>
              </a:solidFill>
            </a:endParaRP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endParaRPr lang="en-US" sz="1000" b="1" i="1" dirty="0">
              <a:solidFill>
                <a:srgbClr val="150F87"/>
              </a:solidFill>
            </a:endParaRPr>
          </a:p>
        </p:txBody>
      </p:sp>
    </p:spTree>
    <p:extLst>
      <p:ext uri="{BB962C8B-B14F-4D97-AF65-F5344CB8AC3E}">
        <p14:creationId xmlns:p14="http://schemas.microsoft.com/office/powerpoint/2010/main" val="2286674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p:cNvPicPr>
            <a:picLocks noChangeAspect="1" noChangeArrowheads="1"/>
          </p:cNvPicPr>
          <p:nvPr/>
        </p:nvPicPr>
        <p:blipFill>
          <a:blip r:embed="rId3" cstate="print"/>
          <a:srcRect/>
          <a:stretch>
            <a:fillRect/>
          </a:stretch>
        </p:blipFill>
        <p:spPr bwMode="auto">
          <a:xfrm>
            <a:off x="2711624" y="1219200"/>
            <a:ext cx="6408712" cy="4114800"/>
          </a:xfrm>
          <a:prstGeom prst="rect">
            <a:avLst/>
          </a:prstGeom>
          <a:noFill/>
          <a:ln w="12700">
            <a:solidFill>
              <a:schemeClr val="tx1"/>
            </a:solidFill>
            <a:miter lim="800000"/>
            <a:headEnd/>
            <a:tailEnd/>
          </a:ln>
        </p:spPr>
      </p:pic>
      <p:sp>
        <p:nvSpPr>
          <p:cNvPr id="4" name="Rounded Rectangle 3"/>
          <p:cNvSpPr/>
          <p:nvPr/>
        </p:nvSpPr>
        <p:spPr>
          <a:xfrm>
            <a:off x="2783632" y="457200"/>
            <a:ext cx="6324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Normal Histology of Breast</a:t>
            </a:r>
            <a:r>
              <a:rPr lang="en-US" sz="2400" b="1" i="1" dirty="0">
                <a:effectLst>
                  <a:outerShdw blurRad="38100" dist="38100" dir="2700000" algn="tl">
                    <a:srgbClr val="000000">
                      <a:alpha val="43137"/>
                    </a:srgbClr>
                  </a:outerShdw>
                </a:effectLst>
              </a:rPr>
              <a:t>– LPF   </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2362200" y="5380673"/>
            <a:ext cx="6934200" cy="1200329"/>
          </a:xfrm>
          <a:prstGeom prst="rect">
            <a:avLst/>
          </a:prstGeom>
        </p:spPr>
        <p:txBody>
          <a:bodyPr wrap="square">
            <a:spAutoFit/>
          </a:bodyPr>
          <a:lstStyle/>
          <a:p>
            <a:pPr algn="ctr"/>
            <a:r>
              <a:rPr lang="en-US" b="1" i="1" dirty="0"/>
              <a:t>Normal histology of breast tissue consists of the lobules. Within the lobules are small acini. Lobules are connected to </a:t>
            </a:r>
            <a:r>
              <a:rPr lang="en-US" b="1" i="1" dirty="0" err="1"/>
              <a:t>intralobular</a:t>
            </a:r>
            <a:r>
              <a:rPr lang="en-US" b="1" i="1" dirty="0"/>
              <a:t> </a:t>
            </a:r>
            <a:r>
              <a:rPr lang="en-US" b="1" i="1" dirty="0" err="1"/>
              <a:t>ductules</a:t>
            </a:r>
            <a:r>
              <a:rPr lang="en-US" b="1" i="1" dirty="0"/>
              <a:t> and interlobular ducts. Lobules are surrounded by loose connective tissue sensitive to sex hormones.</a:t>
            </a:r>
            <a:endParaRPr lang="en-US" b="1" i="1" dirty="0"/>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endParaRPr lang="en-US" sz="1000" b="1" i="1" dirty="0">
              <a:solidFill>
                <a:srgbClr val="150F87"/>
              </a:solidFill>
            </a:endParaRP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endParaRPr lang="en-US" sz="1000" b="1" i="1" dirty="0">
              <a:solidFill>
                <a:srgbClr val="150F87"/>
              </a:solidFill>
            </a:endParaRPr>
          </a:p>
        </p:txBody>
      </p:sp>
    </p:spTree>
    <p:extLst>
      <p:ext uri="{BB962C8B-B14F-4D97-AF65-F5344CB8AC3E}">
        <p14:creationId xmlns:p14="http://schemas.microsoft.com/office/powerpoint/2010/main" val="1098019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4"/>
          <p:cNvGraphicFramePr>
            <a:graphicFrameLocks noChangeAspect="1"/>
          </p:cNvGraphicFramePr>
          <p:nvPr/>
        </p:nvGraphicFramePr>
        <p:xfrm>
          <a:off x="2999656" y="1066800"/>
          <a:ext cx="6296744" cy="4436342"/>
        </p:xfrm>
        <a:graphic>
          <a:graphicData uri="http://schemas.openxmlformats.org/presentationml/2006/ole">
            <mc:AlternateContent xmlns:mc="http://schemas.openxmlformats.org/markup-compatibility/2006">
              <mc:Choice xmlns:v="urn:schemas-microsoft-com:vml" Requires="v">
                <p:oleObj spid="_x0000_s2050" name="Bitmap Image" r:id="rId4" imgW="6800000" imgH="4304762" progId="PBrush">
                  <p:embed/>
                </p:oleObj>
              </mc:Choice>
              <mc:Fallback>
                <p:oleObj name="Bitmap Image" r:id="rId4" imgW="6800000" imgH="4304762" progId="PBrush">
                  <p:embed/>
                  <p:pic>
                    <p:nvPicPr>
                      <p:cNvPr id="205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9656" y="1066800"/>
                        <a:ext cx="6296744" cy="443634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1" name="Picture 7"/>
          <p:cNvPicPr>
            <a:picLocks noChangeAspect="1" noChangeArrowheads="1"/>
          </p:cNvPicPr>
          <p:nvPr/>
        </p:nvPicPr>
        <p:blipFill>
          <a:blip r:embed="rId6" cstate="print"/>
          <a:srcRect/>
          <a:stretch>
            <a:fillRect/>
          </a:stretch>
        </p:blipFill>
        <p:spPr bwMode="auto">
          <a:xfrm>
            <a:off x="7924801" y="1772816"/>
            <a:ext cx="2115442" cy="1800200"/>
          </a:xfrm>
          <a:prstGeom prst="rect">
            <a:avLst/>
          </a:prstGeom>
          <a:noFill/>
          <a:ln w="38100">
            <a:solidFill>
              <a:schemeClr val="tx1"/>
            </a:solidFill>
            <a:miter lim="800000"/>
            <a:headEnd/>
            <a:tailEnd/>
          </a:ln>
        </p:spPr>
      </p:pic>
      <p:sp>
        <p:nvSpPr>
          <p:cNvPr id="4" name="Rounded Rectangle 3"/>
          <p:cNvSpPr/>
          <p:nvPr/>
        </p:nvSpPr>
        <p:spPr>
          <a:xfrm>
            <a:off x="2895600" y="457200"/>
            <a:ext cx="6324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BREAST ACINUS – HPF Microscopy  </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2537792" y="5589240"/>
            <a:ext cx="7086600" cy="923330"/>
          </a:xfrm>
          <a:prstGeom prst="rect">
            <a:avLst/>
          </a:prstGeom>
        </p:spPr>
        <p:txBody>
          <a:bodyPr wrap="square">
            <a:spAutoFit/>
          </a:bodyPr>
          <a:lstStyle/>
          <a:p>
            <a:pPr algn="ctr"/>
            <a:r>
              <a:rPr lang="en-US" b="1" i="1" dirty="0"/>
              <a:t>Each lobule contains several acini.  Acini are also known as alveoli similar to pulmonary alveoli but the difference here it is secretory but in the lungs it is respiratory.</a:t>
            </a:r>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endParaRPr lang="en-US" sz="1000" b="1" i="1" dirty="0">
              <a:solidFill>
                <a:srgbClr val="150F87"/>
              </a:solidFill>
            </a:endParaRP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endParaRPr lang="en-US" sz="1000" b="1" i="1" dirty="0">
              <a:solidFill>
                <a:srgbClr val="150F87"/>
              </a:solidFill>
            </a:endParaRPr>
          </a:p>
        </p:txBody>
      </p:sp>
    </p:spTree>
    <p:extLst>
      <p:ext uri="{BB962C8B-B14F-4D97-AF65-F5344CB8AC3E}">
        <p14:creationId xmlns:p14="http://schemas.microsoft.com/office/powerpoint/2010/main" val="866027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62600" y="5029200"/>
            <a:ext cx="4748064" cy="1284762"/>
          </a:xfrm>
        </p:spPr>
        <p:txBody>
          <a:bodyPr>
            <a:noAutofit/>
          </a:bodyPr>
          <a:lstStyle/>
          <a:p>
            <a:pPr algn="l"/>
            <a:r>
              <a:rPr lang="en-US" sz="4000" b="1" i="1" dirty="0">
                <a:solidFill>
                  <a:srgbClr val="800000"/>
                </a:solidFill>
                <a:effectLst>
                  <a:outerShdw blurRad="38100" dist="38100" dir="2700000" algn="tl">
                    <a:srgbClr val="000000">
                      <a:alpha val="43137"/>
                    </a:srgbClr>
                  </a:outerShdw>
                </a:effectLst>
              </a:rPr>
              <a:t>GROSS AND HISTOPATHOLOGY</a:t>
            </a:r>
            <a:endParaRPr lang="en-US" sz="4000" b="1" i="1" dirty="0">
              <a:solidFill>
                <a:srgbClr val="800000"/>
              </a:solidFill>
              <a:effectLst>
                <a:outerShdw blurRad="38100" dist="38100" dir="2700000" algn="tl">
                  <a:srgbClr val="000000">
                    <a:alpha val="43137"/>
                  </a:srgbClr>
                </a:outerShdw>
              </a:effectLst>
            </a:endParaRPr>
          </a:p>
        </p:txBody>
      </p:sp>
      <p:sp>
        <p:nvSpPr>
          <p:cNvPr id="5" name="TextBox 4"/>
          <p:cNvSpPr txBox="1"/>
          <p:nvPr/>
        </p:nvSpPr>
        <p:spPr>
          <a:xfrm>
            <a:off x="9110842" y="6588177"/>
            <a:ext cx="1547664" cy="253916"/>
          </a:xfrm>
          <a:prstGeom prst="rect">
            <a:avLst/>
          </a:prstGeom>
          <a:noFill/>
        </p:spPr>
        <p:txBody>
          <a:bodyPr wrap="square" rtlCol="0">
            <a:spAutoFit/>
          </a:bodyPr>
          <a:lstStyle/>
          <a:p>
            <a:pPr algn="r"/>
            <a:r>
              <a:rPr lang="en-US" sz="1000" b="1" i="1" dirty="0"/>
              <a:t>Reproduction  block</a:t>
            </a:r>
            <a:endParaRPr lang="en-US" sz="1000" b="1" i="1" dirty="0"/>
          </a:p>
        </p:txBody>
      </p:sp>
      <p:sp>
        <p:nvSpPr>
          <p:cNvPr id="6" name="TextBox 5"/>
          <p:cNvSpPr txBox="1"/>
          <p:nvPr/>
        </p:nvSpPr>
        <p:spPr>
          <a:xfrm>
            <a:off x="1524000" y="6597353"/>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endParaRPr lang="en-US" sz="1000" b="1" i="1" dirty="0"/>
          </a:p>
        </p:txBody>
      </p:sp>
    </p:spTree>
    <p:extLst>
      <p:ext uri="{BB962C8B-B14F-4D97-AF65-F5344CB8AC3E}">
        <p14:creationId xmlns:p14="http://schemas.microsoft.com/office/powerpoint/2010/main" val="2850137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3276600"/>
            <a:ext cx="6400800" cy="1152532"/>
          </a:xfrm>
        </p:spPr>
        <p:txBody>
          <a:bodyPr>
            <a:noAutofit/>
          </a:bodyPr>
          <a:lstStyle/>
          <a:p>
            <a:pPr algn="ctr">
              <a:defRPr/>
            </a:pPr>
            <a:r>
              <a:rPr lang="en-US" sz="5400" b="1" i="1" dirty="0" err="1">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Fibroadenoma</a:t>
            </a:r>
            <a:r>
              <a:rPr lang="en-US" sz="54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 </a:t>
            </a:r>
            <a:endParaRPr lang="en-US" sz="54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itle 1"/>
          <p:cNvSpPr txBox="1">
            <a:spLocks/>
          </p:cNvSpPr>
          <p:nvPr/>
        </p:nvSpPr>
        <p:spPr>
          <a:xfrm>
            <a:off x="1738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a:defRPr/>
            </a:pPr>
            <a:endParaRPr sz="4400" dirty="0"/>
          </a:p>
        </p:txBody>
      </p:sp>
      <p:sp>
        <p:nvSpPr>
          <p:cNvPr id="7" name="TextBox 6"/>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endParaRPr lang="en-US" sz="1000" b="1" i="1" dirty="0">
              <a:solidFill>
                <a:srgbClr val="150F87"/>
              </a:solidFill>
            </a:endParaRPr>
          </a:p>
        </p:txBody>
      </p:sp>
      <p:sp>
        <p:nvSpPr>
          <p:cNvPr id="8" name="TextBox 7"/>
          <p:cNvSpPr txBox="1"/>
          <p:nvPr/>
        </p:nvSpPr>
        <p:spPr>
          <a:xfrm>
            <a:off x="1524000" y="6597353"/>
            <a:ext cx="1475656" cy="246221"/>
          </a:xfrm>
          <a:prstGeom prst="rect">
            <a:avLst/>
          </a:prstGeom>
          <a:noFill/>
        </p:spPr>
        <p:txBody>
          <a:bodyPr wrap="square" rtlCol="0">
            <a:spAutoFit/>
          </a:bodyPr>
          <a:lstStyle/>
          <a:p>
            <a:r>
              <a:rPr lang="en-US" sz="1000" b="1" i="1" dirty="0"/>
              <a:t>Pathology </a:t>
            </a:r>
            <a:r>
              <a:rPr lang="en-US" sz="1000" b="1" i="1" dirty="0" err="1"/>
              <a:t>Dept</a:t>
            </a:r>
            <a:r>
              <a:rPr lang="en-US" sz="1000" b="1" i="1" dirty="0"/>
              <a:t>, KSU</a:t>
            </a:r>
            <a:endParaRPr lang="en-US" sz="1000" b="1" i="1" dirty="0"/>
          </a:p>
        </p:txBody>
      </p:sp>
    </p:spTree>
    <p:extLst>
      <p:ext uri="{BB962C8B-B14F-4D97-AF65-F5344CB8AC3E}">
        <p14:creationId xmlns:p14="http://schemas.microsoft.com/office/powerpoint/2010/main" val="27090026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www.webpathology.com/slides/slides/Breast_Benign_Fibroadenoma.jpg"/>
          <p:cNvPicPr>
            <a:picLocks noChangeAspect="1" noChangeArrowheads="1"/>
          </p:cNvPicPr>
          <p:nvPr/>
        </p:nvPicPr>
        <p:blipFill>
          <a:blip r:embed="rId3" cstate="print"/>
          <a:srcRect/>
          <a:stretch>
            <a:fillRect/>
          </a:stretch>
        </p:blipFill>
        <p:spPr bwMode="auto">
          <a:xfrm>
            <a:off x="5867401" y="1828800"/>
            <a:ext cx="4177457" cy="3276600"/>
          </a:xfrm>
          <a:prstGeom prst="rect">
            <a:avLst/>
          </a:prstGeom>
          <a:noFill/>
        </p:spPr>
      </p:pic>
      <p:sp>
        <p:nvSpPr>
          <p:cNvPr id="5" name="Rectangle 4"/>
          <p:cNvSpPr/>
          <p:nvPr/>
        </p:nvSpPr>
        <p:spPr>
          <a:xfrm>
            <a:off x="5715000" y="5181601"/>
            <a:ext cx="4038600" cy="1200329"/>
          </a:xfrm>
          <a:prstGeom prst="rect">
            <a:avLst/>
          </a:prstGeom>
        </p:spPr>
        <p:txBody>
          <a:bodyPr wrap="square">
            <a:spAutoFit/>
          </a:bodyPr>
          <a:lstStyle/>
          <a:p>
            <a:pPr algn="ctr"/>
            <a:r>
              <a:rPr lang="en-US" b="1" i="1" dirty="0"/>
              <a:t> Well circumscribed and bulging white mass .The cut surface  is lobulated with  slit-like spaces   </a:t>
            </a:r>
          </a:p>
          <a:p>
            <a:pPr algn="ctr"/>
            <a:endParaRPr lang="en-US" b="1" i="1" dirty="0"/>
          </a:p>
        </p:txBody>
      </p:sp>
      <p:sp>
        <p:nvSpPr>
          <p:cNvPr id="52227" name="Rectangle 3"/>
          <p:cNvSpPr>
            <a:spLocks noChangeArrowheads="1"/>
          </p:cNvSpPr>
          <p:nvPr/>
        </p:nvSpPr>
        <p:spPr bwMode="auto">
          <a:xfrm>
            <a:off x="1524000" y="5181601"/>
            <a:ext cx="4191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b="1" i="1" dirty="0">
                <a:cs typeface="Arial" pitchFamily="34" charset="0"/>
              </a:rPr>
              <a:t>Multiple fibroadenomas with smooth, circumscribed borders </a:t>
            </a:r>
          </a:p>
        </p:txBody>
      </p:sp>
      <p:sp>
        <p:nvSpPr>
          <p:cNvPr id="7" name="Rectangle 6"/>
          <p:cNvSpPr/>
          <p:nvPr/>
        </p:nvSpPr>
        <p:spPr>
          <a:xfrm>
            <a:off x="2438400" y="838200"/>
            <a:ext cx="7239000" cy="707886"/>
          </a:xfrm>
          <a:prstGeom prst="rect">
            <a:avLst/>
          </a:prstGeom>
        </p:spPr>
        <p:txBody>
          <a:bodyPr wrap="square">
            <a:spAutoFit/>
          </a:bodyPr>
          <a:lstStyle/>
          <a:p>
            <a:pPr algn="ctr"/>
            <a:r>
              <a:rPr lang="en-US" sz="2000" b="1" i="1" dirty="0">
                <a:solidFill>
                  <a:prstClr val="black"/>
                </a:solidFill>
              </a:rPr>
              <a:t>Fibroadenoma </a:t>
            </a:r>
            <a:r>
              <a:rPr lang="en-US" sz="2000" b="1" i="1" dirty="0">
                <a:solidFill>
                  <a:prstClr val="black"/>
                </a:solidFill>
              </a:rPr>
              <a:t>of the breast has </a:t>
            </a:r>
            <a:r>
              <a:rPr lang="en-US" sz="2000" b="1" i="1" dirty="0">
                <a:solidFill>
                  <a:prstClr val="black"/>
                </a:solidFill>
              </a:rPr>
              <a:t>a benign </a:t>
            </a:r>
            <a:r>
              <a:rPr lang="en-US" sz="2000" b="1" i="1" dirty="0">
                <a:solidFill>
                  <a:prstClr val="black"/>
                </a:solidFill>
              </a:rPr>
              <a:t>behavior </a:t>
            </a:r>
            <a:r>
              <a:rPr lang="en-US" sz="2000" b="1" i="1" dirty="0">
                <a:solidFill>
                  <a:prstClr val="black"/>
                </a:solidFill>
              </a:rPr>
              <a:t>with good prognosis </a:t>
            </a:r>
            <a:endParaRPr lang="en-US" sz="2000" b="1" i="1" dirty="0"/>
          </a:p>
        </p:txBody>
      </p:sp>
      <p:sp>
        <p:nvSpPr>
          <p:cNvPr id="8" name="Rounded Rectangle 7"/>
          <p:cNvSpPr/>
          <p:nvPr/>
        </p:nvSpPr>
        <p:spPr>
          <a:xfrm>
            <a:off x="3048000" y="228600"/>
            <a:ext cx="61722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Fibroadenoma of  the Breast - Gross</a:t>
            </a:r>
            <a:endParaRPr lang="en-US" sz="2400" b="1" i="1" dirty="0">
              <a:effectLst>
                <a:outerShdw blurRad="38100" dist="38100" dir="2700000" algn="tl">
                  <a:srgbClr val="000000">
                    <a:alpha val="43137"/>
                  </a:srgbClr>
                </a:outerShdw>
              </a:effectLst>
            </a:endParaRPr>
          </a:p>
        </p:txBody>
      </p:sp>
      <p:pic>
        <p:nvPicPr>
          <p:cNvPr id="295938" name="Picture 2" descr="http://www.webpathology.com/slides/thumbnails/Breast_Fibroadenoma1_GrossTN.jpg">
            <a:hlinkClick r:id="rId4"/>
          </p:cNvPr>
          <p:cNvPicPr>
            <a:picLocks noChangeAspect="1" noChangeArrowheads="1"/>
          </p:cNvPicPr>
          <p:nvPr/>
        </p:nvPicPr>
        <p:blipFill>
          <a:blip r:embed="rId5" cstate="print"/>
          <a:srcRect/>
          <a:stretch>
            <a:fillRect/>
          </a:stretch>
        </p:blipFill>
        <p:spPr bwMode="auto">
          <a:xfrm>
            <a:off x="1775521" y="1844824"/>
            <a:ext cx="4021719" cy="3312368"/>
          </a:xfrm>
          <a:prstGeom prst="rect">
            <a:avLst/>
          </a:prstGeom>
          <a:noFill/>
        </p:spPr>
      </p:pic>
      <p:sp>
        <p:nvSpPr>
          <p:cNvPr id="12" name="TextBox 11"/>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endParaRPr lang="en-US" sz="1000" b="1" i="1" dirty="0">
              <a:solidFill>
                <a:srgbClr val="150F87"/>
              </a:solidFill>
            </a:endParaRPr>
          </a:p>
        </p:txBody>
      </p:sp>
      <p:sp>
        <p:nvSpPr>
          <p:cNvPr id="13" name="TextBox 12"/>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endParaRPr lang="en-US" sz="1000" b="1" i="1" dirty="0">
              <a:solidFill>
                <a:srgbClr val="150F87"/>
              </a:solidFill>
            </a:endParaRPr>
          </a:p>
        </p:txBody>
      </p:sp>
    </p:spTree>
    <p:extLst>
      <p:ext uri="{BB962C8B-B14F-4D97-AF65-F5344CB8AC3E}">
        <p14:creationId xmlns:p14="http://schemas.microsoft.com/office/powerpoint/2010/main" val="5938918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896</Words>
  <Application>Microsoft Office PowerPoint</Application>
  <PresentationFormat>Widescreen</PresentationFormat>
  <Paragraphs>128</Paragraphs>
  <Slides>28</Slides>
  <Notes>15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6" baseType="lpstr">
      <vt:lpstr>Aharoni</vt:lpstr>
      <vt:lpstr>Arial</vt:lpstr>
      <vt:lpstr>Calibri</vt:lpstr>
      <vt:lpstr>Calibri Light</vt:lpstr>
      <vt:lpstr>Times New Roman</vt:lpstr>
      <vt:lpstr>Tunga</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GROSS AND HISTOPATHOLOGY</vt:lpstr>
      <vt:lpstr>Fibroadenoma </vt:lpstr>
      <vt:lpstr>PowerPoint Presentation</vt:lpstr>
      <vt:lpstr>PowerPoint Presentation</vt:lpstr>
      <vt:lpstr>PowerPoint Presentation</vt:lpstr>
      <vt:lpstr>PowerPoint Presentation</vt:lpstr>
      <vt:lpstr>Carcinoma of the breast  </vt:lpstr>
      <vt:lpstr>PowerPoint Presentation</vt:lpstr>
      <vt:lpstr>PowerPoint Presentation</vt:lpstr>
      <vt:lpstr>PowerPoint Presentation</vt:lpstr>
      <vt:lpstr>PowerPoint Presentation</vt:lpstr>
      <vt:lpstr>Invasive Ductal Carcinoma of the Breast</vt:lpstr>
      <vt:lpstr>PowerPoint Presentation</vt:lpstr>
      <vt:lpstr>PowerPoint Presentation</vt:lpstr>
      <vt:lpstr>PowerPoint Presentation</vt:lpstr>
      <vt:lpstr>PowerPoint Presentation</vt:lpstr>
      <vt:lpstr>PowerPoint Presentation</vt:lpstr>
      <vt:lpstr>Paget’s Disease of the Nipple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afathaddin83@gmail.com</dc:creator>
  <cp:lastModifiedBy>afathaddin83@gmail.com</cp:lastModifiedBy>
  <cp:revision>1</cp:revision>
  <dcterms:created xsi:type="dcterms:W3CDTF">2020-04-18T16:00:46Z</dcterms:created>
  <dcterms:modified xsi:type="dcterms:W3CDTF">2020-04-18T16:01:35Z</dcterms:modified>
</cp:coreProperties>
</file>