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2" r:id="rId4"/>
    <p:sldId id="316" r:id="rId5"/>
    <p:sldId id="319" r:id="rId6"/>
    <p:sldId id="309" r:id="rId7"/>
    <p:sldId id="310" r:id="rId8"/>
    <p:sldId id="320" r:id="rId9"/>
    <p:sldId id="311" r:id="rId10"/>
    <p:sldId id="284" r:id="rId11"/>
    <p:sldId id="312" r:id="rId12"/>
    <p:sldId id="308" r:id="rId13"/>
    <p:sldId id="289" r:id="rId14"/>
    <p:sldId id="297" r:id="rId15"/>
    <p:sldId id="314" r:id="rId16"/>
    <p:sldId id="302" r:id="rId17"/>
    <p:sldId id="317" r:id="rId18"/>
    <p:sldId id="299" r:id="rId19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40025"/>
    <a:srgbClr val="FF66FF"/>
    <a:srgbClr val="0099FF"/>
    <a:srgbClr val="A50021"/>
    <a:srgbClr val="D9FF6D"/>
    <a:srgbClr val="008000"/>
    <a:srgbClr val="CCFF33"/>
    <a:srgbClr val="00FF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D75E9BCB-CF9C-4869-A69B-C3299A1BBF5F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D85B743E-BB3D-484D-8342-2D5894814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11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54A655FF-EE23-4591-9520-F67C07105016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98EE18AC-74AE-4A6A-AF25-65059EC6E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1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4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4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6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3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40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E18AC-74AE-4A6A-AF25-65059EC6E34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9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74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DBAE-BDAE-480D-B6FA-35D7D82F3E40}" type="datetimeFigureOut">
              <a:rPr lang="ar-SA" smtClean="0"/>
              <a:pPr/>
              <a:t>05/07/1439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522F-6645-4072-A705-1E8F7A7F40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google.com/imgres?imgurl=http://image.shutterstock.com/display_pic_with_logo/467689/467689,1280897058,1/stock-photo-human-sperm-cells-trying-to-reach-an-human-ovum-58415755.jpg&amp;imgrefurl=http://www.shutterstock.com/pic-58415755/stock-photo-human-sperm-cells-trying-to-reach-an-human-ovum.html&amp;usg=__tVMkHUUrhK1_86-3sgWgAzjAmps=&amp;h=320&amp;w=450&amp;sz=43&amp;hl=en&amp;start=192&amp;zoom=1&amp;itbs=1&amp;tbnid=prXcasqQZwHWTM:&amp;tbnh=90&amp;tbnw=127&amp;prev=/images?q=sperm+cells&amp;start=180&amp;hl=en&amp;safe=active&amp;sa=N&amp;gbv=2&amp;ndsp=20&amp;tbs=isch:1&amp;ei=CC9aTcbBEJGYOs6C7Zs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hyperlink" Target="http://fotosa.ru/stock_photo/Creatas_JI/p_439504.jpg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fotosa.ru/stock_photo/Creatas_JI/p_439504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fotosa.ru/stock_photo/Creatas_JI/p_43950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1043608" y="5832648"/>
            <a:ext cx="853446" cy="620688"/>
          </a:xfrm>
          <a:prstGeom prst="rect">
            <a:avLst/>
          </a:prstGeom>
          <a:noFill/>
        </p:spPr>
      </p:pic>
      <p:pic>
        <p:nvPicPr>
          <p:cNvPr id="26" name="Picture 25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1753038" y="5479154"/>
            <a:ext cx="1080120" cy="785542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3409222" y="3744416"/>
            <a:ext cx="1913197" cy="2232248"/>
            <a:chOff x="3186862" y="3717032"/>
            <a:chExt cx="3082311" cy="2952328"/>
          </a:xfrm>
        </p:grpSpPr>
        <p:grpSp>
          <p:nvGrpSpPr>
            <p:cNvPr id="20" name="Group 19"/>
            <p:cNvGrpSpPr/>
            <p:nvPr/>
          </p:nvGrpSpPr>
          <p:grpSpPr>
            <a:xfrm>
              <a:off x="3186862" y="3717032"/>
              <a:ext cx="3065325" cy="1800200"/>
              <a:chOff x="3186862" y="3717032"/>
              <a:chExt cx="3065325" cy="1800200"/>
            </a:xfrm>
          </p:grpSpPr>
          <p:pic>
            <p:nvPicPr>
              <p:cNvPr id="1040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419872" y="3717032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18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20430899">
                <a:off x="3347864" y="4149080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19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19286705">
                <a:off x="3186862" y="4581128"/>
                <a:ext cx="2832315" cy="936104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up 20"/>
            <p:cNvGrpSpPr/>
            <p:nvPr/>
          </p:nvGrpSpPr>
          <p:grpSpPr>
            <a:xfrm flipV="1">
              <a:off x="3203848" y="4869160"/>
              <a:ext cx="3065325" cy="1800200"/>
              <a:chOff x="3186862" y="3717032"/>
              <a:chExt cx="3065325" cy="1800200"/>
            </a:xfrm>
          </p:grpSpPr>
          <p:pic>
            <p:nvPicPr>
              <p:cNvPr id="22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419872" y="3717032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23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20430899">
                <a:off x="3347864" y="4149080"/>
                <a:ext cx="2832315" cy="936104"/>
              </a:xfrm>
              <a:prstGeom prst="rect">
                <a:avLst/>
              </a:prstGeom>
              <a:noFill/>
            </p:spPr>
          </p:pic>
          <p:pic>
            <p:nvPicPr>
              <p:cNvPr id="24" name="Picture 16" descr="http://s3.envato.com/files/1287092/male%20symbol%20with%20alpha%2001%20vid%20prev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19286705">
                <a:off x="3186862" y="4581128"/>
                <a:ext cx="2832315" cy="936104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5" name="Picture 14" descr="http://t0.gstatic.com/images?q=tbn:ANd9GcTVYgD8_490z4cwzbidyxy7PZtVAEwjPQtlSWffPjQisTSGz9ZRbWSG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7538" r="2186" b="7354"/>
          <a:stretch>
            <a:fillRect/>
          </a:stretch>
        </p:blipFill>
        <p:spPr bwMode="auto">
          <a:xfrm flipV="1">
            <a:off x="2698142" y="5112568"/>
            <a:ext cx="1287143" cy="936104"/>
          </a:xfrm>
          <a:prstGeom prst="rect">
            <a:avLst/>
          </a:prstGeom>
          <a:noFill/>
        </p:spPr>
      </p:pic>
      <p:pic>
        <p:nvPicPr>
          <p:cNvPr id="4" name="Picture 8" descr="http://www.sciencephoto.com/images/download_wm_image.html/P608135-Leydig_Cells-SPL.jpg?id=806080135"/>
          <p:cNvPicPr>
            <a:picLocks noChangeAspect="1" noChangeArrowheads="1"/>
          </p:cNvPicPr>
          <p:nvPr/>
        </p:nvPicPr>
        <p:blipFill>
          <a:blip r:embed="rId5" cstate="print"/>
          <a:srcRect l="38167" b="16445"/>
          <a:stretch>
            <a:fillRect/>
          </a:stretch>
        </p:blipFill>
        <p:spPr bwMode="auto">
          <a:xfrm>
            <a:off x="5955276" y="3240360"/>
            <a:ext cx="256651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4461396" y="3419060"/>
            <a:ext cx="1852360" cy="2649609"/>
            <a:chOff x="3871768" y="1543251"/>
            <a:chExt cx="2665432" cy="4392486"/>
          </a:xfrm>
        </p:grpSpPr>
        <p:pic>
          <p:nvPicPr>
            <p:cNvPr id="102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6200000">
              <a:off x="4474480" y="2546011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6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15358606">
              <a:off x="4309888" y="1136715"/>
              <a:ext cx="1656184" cy="2469256"/>
            </a:xfrm>
            <a:prstGeom prst="rect">
              <a:avLst/>
            </a:prstGeom>
            <a:noFill/>
          </p:spPr>
        </p:pic>
        <p:pic>
          <p:nvPicPr>
            <p:cNvPr id="7" name="Picture 2" descr="C:\Documents and Settings\STAFF\My Documents\My Pictures\Picture1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21" t="3301" r="1270"/>
            <a:stretch>
              <a:fillRect/>
            </a:stretch>
          </p:blipFill>
          <p:spPr bwMode="auto">
            <a:xfrm rot="6241394" flipV="1">
              <a:off x="4278304" y="3873017"/>
              <a:ext cx="1656184" cy="2469256"/>
            </a:xfrm>
            <a:prstGeom prst="rect">
              <a:avLst/>
            </a:prstGeom>
            <a:noFill/>
          </p:spPr>
        </p:pic>
      </p:grpSp>
      <p:sp>
        <p:nvSpPr>
          <p:cNvPr id="16" name="Rectangle 15"/>
          <p:cNvSpPr/>
          <p:nvPr/>
        </p:nvSpPr>
        <p:spPr>
          <a:xfrm>
            <a:off x="2843808" y="1185321"/>
            <a:ext cx="4708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DRUGS USED IN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170844">
            <a:off x="1441752" y="2601306"/>
            <a:ext cx="7132441" cy="96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MALE INFERTILITY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8960" y="348846"/>
            <a:ext cx="3240363" cy="1567986"/>
            <a:chOff x="395536" y="188639"/>
            <a:chExt cx="3240363" cy="1567986"/>
          </a:xfrm>
        </p:grpSpPr>
        <p:pic>
          <p:nvPicPr>
            <p:cNvPr id="35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7379" r="21806"/>
            <a:stretch>
              <a:fillRect/>
            </a:stretch>
          </p:blipFill>
          <p:spPr bwMode="auto">
            <a:xfrm rot="16200000">
              <a:off x="225176" y="431009"/>
              <a:ext cx="1368151" cy="1027432"/>
            </a:xfrm>
            <a:prstGeom prst="rect">
              <a:avLst/>
            </a:prstGeom>
            <a:noFill/>
          </p:spPr>
        </p:pic>
        <p:pic>
          <p:nvPicPr>
            <p:cNvPr id="36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160" r="15985"/>
            <a:stretch>
              <a:fillRect/>
            </a:stretch>
          </p:blipFill>
          <p:spPr bwMode="auto">
            <a:xfrm rot="15030899">
              <a:off x="657003" y="383541"/>
              <a:ext cx="1414065" cy="1027432"/>
            </a:xfrm>
            <a:prstGeom prst="rect">
              <a:avLst/>
            </a:prstGeom>
            <a:noFill/>
          </p:spPr>
        </p:pic>
        <p:pic>
          <p:nvPicPr>
            <p:cNvPr id="37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557" r="16958"/>
            <a:stretch>
              <a:fillRect/>
            </a:stretch>
          </p:blipFill>
          <p:spPr bwMode="auto">
            <a:xfrm rot="13886705">
              <a:off x="1133791" y="525838"/>
              <a:ext cx="1383225" cy="1027432"/>
            </a:xfrm>
            <a:prstGeom prst="rect">
              <a:avLst/>
            </a:prstGeom>
            <a:noFill/>
          </p:spPr>
        </p:pic>
        <p:pic>
          <p:nvPicPr>
            <p:cNvPr id="32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6780" r="19205"/>
            <a:stretch>
              <a:fillRect/>
            </a:stretch>
          </p:blipFill>
          <p:spPr bwMode="auto">
            <a:xfrm rot="16200000" flipV="1">
              <a:off x="2402102" y="395004"/>
              <a:ext cx="1440161" cy="1027432"/>
            </a:xfrm>
            <a:prstGeom prst="rect">
              <a:avLst/>
            </a:prstGeom>
            <a:noFill/>
          </p:spPr>
        </p:pic>
        <p:pic>
          <p:nvPicPr>
            <p:cNvPr id="33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13491" r="18686"/>
            <a:stretch>
              <a:fillRect/>
            </a:stretch>
          </p:blipFill>
          <p:spPr bwMode="auto">
            <a:xfrm rot="17369101" flipV="1">
              <a:off x="1865587" y="480002"/>
              <a:ext cx="1525814" cy="1027432"/>
            </a:xfrm>
            <a:prstGeom prst="rect">
              <a:avLst/>
            </a:prstGeom>
            <a:noFill/>
          </p:spPr>
        </p:pic>
        <p:pic>
          <p:nvPicPr>
            <p:cNvPr id="34" name="Picture 16" descr="http://s3.envato.com/files/1287092/male%20symbol%20with%20alpha%2001%20vid%20prev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7073" r="10426"/>
            <a:stretch>
              <a:fillRect/>
            </a:stretch>
          </p:blipFill>
          <p:spPr bwMode="auto">
            <a:xfrm rot="18513295" flipV="1">
              <a:off x="1587452" y="406368"/>
              <a:ext cx="1406087" cy="10274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3245882"/>
            <a:ext cx="8102704" cy="759182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  <a:effectLst>
            <a:outerShdw blurRad="50800" dist="50800" dir="5400000" algn="ctr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pPr indent="-342900">
              <a:lnSpc>
                <a:spcPts val="2600"/>
              </a:lnSpc>
            </a:pPr>
            <a:r>
              <a:rPr lang="en-US" sz="2400" spc="-30" dirty="0" smtClean="0">
                <a:latin typeface="Bernard MT Condensed" pitchFamily="18" charset="0"/>
              </a:rPr>
              <a:t>B. Bones and Brain</a:t>
            </a:r>
          </a:p>
          <a:p>
            <a:pPr indent="-342900">
              <a:lnSpc>
                <a:spcPts val="2600"/>
              </a:lnSpc>
            </a:pPr>
            <a:r>
              <a:rPr lang="en-US" sz="2400" spc="-30" dirty="0" err="1" smtClean="0">
                <a:latin typeface="Bernard MT Condensed" pitchFamily="18" charset="0"/>
              </a:rPr>
              <a:t>Testesterone</a:t>
            </a:r>
            <a:r>
              <a:rPr lang="en-US" sz="2400" spc="-30" dirty="0" smtClean="0">
                <a:latin typeface="Bernard MT Condensed" pitchFamily="18" charset="0"/>
              </a:rPr>
              <a:t> is metabolized to estradiol by c-p450 </a:t>
            </a:r>
            <a:r>
              <a:rPr lang="en-US" sz="2400" spc="-30" dirty="0" smtClean="0">
                <a:solidFill>
                  <a:srgbClr val="FF0000"/>
                </a:solidFill>
                <a:latin typeface="Bernard MT Condensed" pitchFamily="18" charset="0"/>
              </a:rPr>
              <a:t>aromatase</a:t>
            </a:r>
            <a:r>
              <a:rPr lang="en-US" sz="2400" spc="-30" dirty="0" smtClean="0">
                <a:latin typeface="Bernard MT Condensed" pitchFamily="18" charset="0"/>
              </a:rPr>
              <a:t>.</a:t>
            </a:r>
            <a:endParaRPr lang="en-US" sz="2400" spc="-30" dirty="0"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6" y="3864287"/>
            <a:ext cx="8102704" cy="2157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endParaRPr lang="en-US" sz="28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Bones</a:t>
            </a:r>
            <a:r>
              <a:rPr lang="en-US" sz="2800" b="1" dirty="0" smtClean="0">
                <a:latin typeface="Arial Narrow" pitchFamily="34" charset="0"/>
              </a:rPr>
              <a:t>: </a:t>
            </a:r>
            <a:r>
              <a:rPr lang="en-US" sz="2800" b="1" dirty="0" err="1" smtClean="0">
                <a:latin typeface="Arial Narrow" pitchFamily="34" charset="0"/>
              </a:rPr>
              <a:t>estradiol</a:t>
            </a:r>
            <a:r>
              <a:rPr lang="en-US" sz="2800" b="1" dirty="0" smtClean="0">
                <a:latin typeface="Arial Narrow" pitchFamily="34" charset="0"/>
              </a:rPr>
              <a:t> accelerates maturation of cartilage into bone leading to closure of the epiphyses &amp; conclusion of growth.</a:t>
            </a:r>
          </a:p>
          <a:p>
            <a:pPr>
              <a:lnSpc>
                <a:spcPts val="2300"/>
              </a:lnSpc>
            </a:pPr>
            <a:endParaRPr lang="en-US" sz="2800" b="1" dirty="0" smtClean="0">
              <a:latin typeface="Arial Narrow" pitchFamily="34" charset="0"/>
            </a:endParaRPr>
          </a:p>
          <a:p>
            <a:pPr>
              <a:lnSpc>
                <a:spcPts val="2300"/>
              </a:lnSpc>
            </a:pPr>
            <a:r>
              <a:rPr lang="en-US" sz="2800" b="1" dirty="0" smtClean="0">
                <a:solidFill>
                  <a:srgbClr val="7030A0"/>
                </a:solidFill>
                <a:latin typeface="Arial Narrow" pitchFamily="34" charset="0"/>
              </a:rPr>
              <a:t>Brain</a:t>
            </a:r>
            <a:r>
              <a:rPr lang="en-US" sz="2800" b="1" dirty="0" smtClean="0">
                <a:latin typeface="Arial Narrow" pitchFamily="34" charset="0"/>
              </a:rPr>
              <a:t>: estradiol serves as the most important feedback signal to the hypothalamus(esp. affecting LH secretion).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188640"/>
            <a:ext cx="5904657" cy="523220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</p:spPr>
        <p:txBody>
          <a:bodyPr wrap="square">
            <a:spAutoFit/>
          </a:bodyPr>
          <a:lstStyle/>
          <a:p>
            <a:pPr indent="-342900" algn="ctr"/>
            <a:r>
              <a:rPr lang="en-US" sz="2800" b="1" dirty="0" smtClean="0">
                <a:solidFill>
                  <a:srgbClr val="FF0000"/>
                </a:solidFill>
                <a:latin typeface="Bernard MT Condensed" pitchFamily="18" charset="0"/>
              </a:rPr>
              <a:t>Mechanism of action of testosterone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683" y="1635090"/>
            <a:ext cx="7756693" cy="425758"/>
          </a:xfrm>
          <a:prstGeom prst="rect">
            <a:avLst/>
          </a:prstGeom>
          <a:gradFill flip="none" rotWithShape="0">
            <a:gsLst>
              <a:gs pos="0">
                <a:srgbClr val="420021"/>
              </a:gs>
              <a:gs pos="16000">
                <a:schemeClr val="bg1"/>
              </a:gs>
              <a:gs pos="91000">
                <a:schemeClr val="bg2">
                  <a:lumMod val="90000"/>
                  <a:alpha val="73000"/>
                </a:schemeClr>
              </a:gs>
              <a:gs pos="98000">
                <a:srgbClr val="92D050">
                  <a:alpha val="84000"/>
                </a:srgbClr>
              </a:gs>
            </a:gsLst>
            <a:path path="circle">
              <a:fillToRect l="119837" t="1267670" r="-19837" b="-1167670"/>
            </a:path>
            <a:tileRect l="-193207" t="-446359" r="-332881" b="-2881699"/>
          </a:gradFill>
          <a:effectLst>
            <a:outerShdw blurRad="50800" dist="50800" dir="5400000" algn="ctr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spc="-30" dirty="0">
                <a:latin typeface="Bernard MT Condensed" pitchFamily="18" charset="0"/>
              </a:rPr>
              <a:t>A.  (prostate, seminal vesicles converted by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l-GR" sz="2400" spc="-30" dirty="0">
                <a:solidFill>
                  <a:srgbClr val="FF0000"/>
                </a:solidFill>
                <a:latin typeface="Bernard MT Condensed" pitchFamily="18" charset="0"/>
              </a:rPr>
              <a:t>α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-</a:t>
            </a:r>
            <a:r>
              <a:rPr lang="en-US" sz="2400" spc="-30" dirty="0" err="1">
                <a:solidFill>
                  <a:srgbClr val="FF0000"/>
                </a:solidFill>
                <a:latin typeface="Bernard MT Condensed" pitchFamily="18" charset="0"/>
              </a:rPr>
              <a:t>reductase</a:t>
            </a:r>
            <a:r>
              <a:rPr lang="en-US" sz="2400" spc="-3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400" spc="-30" dirty="0">
                <a:latin typeface="Bernard MT Condensed" pitchFamily="18" charset="0"/>
              </a:rPr>
              <a:t>to DHT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043608" y="1109244"/>
            <a:ext cx="7061428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400" b="1" spc="50" dirty="0" err="1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Testesterone</a:t>
            </a:r>
            <a:r>
              <a:rPr lang="en-US" sz="2400" b="1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has </a:t>
            </a:r>
            <a:r>
              <a:rPr lang="en-US" sz="2400" b="1" spc="50" dirty="0" err="1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virilizing</a:t>
            </a:r>
            <a:r>
              <a:rPr lang="en-US" sz="2400" b="1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and </a:t>
            </a:r>
            <a:r>
              <a:rPr lang="en-US" sz="2400" b="1" cap="none" spc="50" dirty="0" smtClean="0">
                <a:ln>
                  <a:solidFill>
                    <a:srgbClr val="FF00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+mj-lt"/>
              </a:rPr>
              <a:t> anabolic effects </a:t>
            </a:r>
            <a:endParaRPr lang="en-US" sz="2400" b="1" cap="none" spc="50" dirty="0">
              <a:ln>
                <a:solidFill>
                  <a:srgbClr val="FF00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3569" y="63814"/>
            <a:ext cx="3268270" cy="830997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Pharmacological effects of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8" name="Group 41"/>
          <p:cNvGrpSpPr/>
          <p:nvPr/>
        </p:nvGrpSpPr>
        <p:grpSpPr>
          <a:xfrm>
            <a:off x="1691680" y="1985502"/>
            <a:ext cx="4867014" cy="3531730"/>
            <a:chOff x="4644008" y="4123726"/>
            <a:chExt cx="4079703" cy="2617642"/>
          </a:xfrm>
        </p:grpSpPr>
        <p:grpSp>
          <p:nvGrpSpPr>
            <p:cNvPr id="9" name="Group 38"/>
            <p:cNvGrpSpPr/>
            <p:nvPr/>
          </p:nvGrpSpPr>
          <p:grpSpPr>
            <a:xfrm>
              <a:off x="4644008" y="4123726"/>
              <a:ext cx="4079703" cy="2617642"/>
              <a:chOff x="4915001" y="4133058"/>
              <a:chExt cx="4079703" cy="237626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30000" contrast="30000"/>
              </a:blip>
              <a:srcRect/>
              <a:stretch>
                <a:fillRect/>
              </a:stretch>
            </p:blipFill>
            <p:spPr bwMode="auto">
              <a:xfrm>
                <a:off x="4915001" y="4133058"/>
                <a:ext cx="4079703" cy="2376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5004048" y="4509120"/>
                <a:ext cx="1368152" cy="0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032041" y="5661248"/>
                <a:ext cx="1916223" cy="0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>
            <a:xfrm flipV="1">
              <a:off x="4716016" y="4280785"/>
              <a:ext cx="3972089" cy="12312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716016" y="6531957"/>
              <a:ext cx="3972089" cy="12049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476237" y="5400215"/>
              <a:ext cx="244827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7495254" y="5400215"/>
              <a:ext cx="244827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1"/>
          <p:cNvGrpSpPr/>
          <p:nvPr/>
        </p:nvGrpSpPr>
        <p:grpSpPr>
          <a:xfrm>
            <a:off x="6444208" y="4149080"/>
            <a:ext cx="2391365" cy="1008112"/>
            <a:chOff x="6444208" y="4149080"/>
            <a:chExt cx="2391365" cy="1008112"/>
          </a:xfrm>
        </p:grpSpPr>
        <p:sp>
          <p:nvSpPr>
            <p:cNvPr id="54" name="Rectangle 53"/>
            <p:cNvSpPr/>
            <p:nvPr/>
          </p:nvSpPr>
          <p:spPr>
            <a:xfrm>
              <a:off x="6804248" y="4475741"/>
              <a:ext cx="203132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 typeface="Wingdings 3"/>
                <a:buChar char="¡"/>
              </a:pPr>
              <a:r>
                <a:rPr lang="en-US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Anabolic Steroids</a:t>
              </a:r>
            </a:p>
            <a:p>
              <a:r>
                <a:rPr lang="en-US" dirty="0" smtClean="0">
                  <a:latin typeface="Bernard MT Condensed" pitchFamily="18" charset="0"/>
                  <a:sym typeface="Wingdings 3"/>
                </a:rPr>
                <a:t>Not used in infertility</a:t>
              </a:r>
              <a:endParaRPr lang="en-US" dirty="0"/>
            </a:p>
          </p:txBody>
        </p:sp>
        <p:sp>
          <p:nvSpPr>
            <p:cNvPr id="60" name="Right Brace 59"/>
            <p:cNvSpPr/>
            <p:nvPr/>
          </p:nvSpPr>
          <p:spPr>
            <a:xfrm>
              <a:off x="6444208" y="4149080"/>
              <a:ext cx="432048" cy="1008112"/>
            </a:xfrm>
            <a:prstGeom prst="rightBrac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2"/>
          <p:cNvGrpSpPr/>
          <p:nvPr/>
        </p:nvGrpSpPr>
        <p:grpSpPr>
          <a:xfrm>
            <a:off x="6588224" y="2132856"/>
            <a:ext cx="2206895" cy="3024336"/>
            <a:chOff x="6588224" y="2132856"/>
            <a:chExt cx="2206895" cy="3024336"/>
          </a:xfrm>
        </p:grpSpPr>
        <p:sp>
          <p:nvSpPr>
            <p:cNvPr id="43" name="Rectangle 42"/>
            <p:cNvSpPr/>
            <p:nvPr/>
          </p:nvSpPr>
          <p:spPr>
            <a:xfrm>
              <a:off x="6850903" y="3338330"/>
              <a:ext cx="194421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 Testosterone &amp; </a:t>
              </a:r>
              <a:r>
                <a:rPr lang="en-US" dirty="0" smtClean="0">
                  <a:solidFill>
                    <a:srgbClr val="008000"/>
                  </a:solidFill>
                  <a:latin typeface="Bernard MT Condensed" pitchFamily="18" charset="0"/>
                  <a:sym typeface="Wingdings 3"/>
                </a:rPr>
                <a:t>Synthetic Androgens </a:t>
              </a:r>
              <a:endParaRPr lang="en-US" dirty="0"/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6588224" y="2132856"/>
              <a:ext cx="432048" cy="3024336"/>
            </a:xfrm>
            <a:prstGeom prst="rightBrac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74317" y="4798906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60572" y="862320"/>
            <a:ext cx="848789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008000"/>
              </a:buClr>
              <a:buSzPct val="118000"/>
            </a:pPr>
            <a:r>
              <a:rPr lang="en-US" sz="2200" b="1" dirty="0">
                <a:latin typeface="Arial Narrow" pitchFamily="34" charset="0"/>
                <a:sym typeface="Wingdings 3"/>
              </a:rPr>
              <a:t>I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neffective </a:t>
            </a:r>
            <a:r>
              <a:rPr lang="en-US" sz="2200" b="1" dirty="0">
                <a:latin typeface="Arial Narrow" pitchFamily="34" charset="0"/>
                <a:sym typeface="Wingdings 3"/>
              </a:rPr>
              <a:t>orally(inactivated by 1</a:t>
            </a:r>
            <a:r>
              <a:rPr lang="en-US" sz="2200" b="1" baseline="30000" dirty="0">
                <a:latin typeface="Arial Narrow" pitchFamily="34" charset="0"/>
                <a:sym typeface="Wingdings 3"/>
              </a:rPr>
              <a:t>st</a:t>
            </a:r>
            <a:r>
              <a:rPr lang="en-US" sz="2200" b="1" dirty="0">
                <a:latin typeface="Arial Narrow" pitchFamily="34" charset="0"/>
                <a:sym typeface="Wingdings 3"/>
              </a:rPr>
              <a:t> pass met.)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dirty="0">
                <a:solidFill>
                  <a:srgbClr val="008000"/>
                </a:solidFill>
                <a:latin typeface="Bernard MT Condensed" pitchFamily="18" charset="0"/>
              </a:rPr>
              <a:t>I.M or S.C.</a:t>
            </a:r>
            <a:endParaRPr lang="en-US" sz="2000" b="1" i="1" spc="-40" dirty="0">
              <a:latin typeface="Arial Narrow" pitchFamily="34" charset="0"/>
            </a:endParaRPr>
          </a:p>
          <a:p>
            <a:pPr>
              <a:spcBef>
                <a:spcPts val="600"/>
              </a:spcBef>
              <a:buClr>
                <a:srgbClr val="008000"/>
              </a:buClr>
              <a:buSzPct val="118000"/>
            </a:pPr>
            <a:r>
              <a:rPr lang="en-US" sz="2000" b="1" i="1" spc="-40" dirty="0">
                <a:latin typeface="Arial Narrow" pitchFamily="34" charset="0"/>
              </a:rPr>
              <a:t>Skin patch </a:t>
            </a:r>
            <a:r>
              <a:rPr lang="en-US" sz="2000" b="1" i="1" spc="-40" dirty="0" smtClean="0">
                <a:latin typeface="Arial Narrow" pitchFamily="34" charset="0"/>
              </a:rPr>
              <a:t>&amp; </a:t>
            </a:r>
            <a:r>
              <a:rPr lang="en-US" sz="2000" b="1" i="1" spc="-40" dirty="0">
                <a:latin typeface="Arial Narrow" pitchFamily="34" charset="0"/>
              </a:rPr>
              <a:t>gels…. are also available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Binds to Sex Hormone Binding Globulin [SHBG]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t1/2 = 10 –20 min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Inactivated in the liver.; 90% of metabolites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200" b="1" dirty="0" smtClean="0">
                <a:latin typeface="Arial Narrow" pitchFamily="34" charset="0"/>
              </a:rPr>
              <a:t>excreted in urine.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Disadvantages: Rapidly absorbed, rapidly metabolized (Short duration of action).</a:t>
            </a:r>
          </a:p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endParaRPr lang="en-US" sz="2200" b="1" dirty="0">
              <a:latin typeface="Arial Narrow" pitchFamily="34" charset="0"/>
            </a:endParaRPr>
          </a:p>
          <a:p>
            <a:pPr lvl="0">
              <a:lnSpc>
                <a:spcPts val="2400"/>
              </a:lnSpc>
              <a:buSzPct val="70000"/>
            </a:pP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9775" y="3216811"/>
            <a:ext cx="2592288" cy="432048"/>
            <a:chOff x="179512" y="3645024"/>
            <a:chExt cx="2592288" cy="432048"/>
          </a:xfrm>
        </p:grpSpPr>
        <p:sp>
          <p:nvSpPr>
            <p:cNvPr id="56" name="Rectangle 55"/>
            <p:cNvSpPr/>
            <p:nvPr/>
          </p:nvSpPr>
          <p:spPr>
            <a:xfrm>
              <a:off x="179512" y="3645024"/>
              <a:ext cx="259228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2200" dirty="0" smtClean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1520" y="3676962"/>
              <a:ext cx="24974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2400"/>
                </a:lnSpc>
                <a:buClr>
                  <a:srgbClr val="008000"/>
                </a:buClr>
                <a:buSzPct val="118000"/>
              </a:pPr>
              <a:r>
                <a:rPr lang="en-US" sz="2200" b="1" dirty="0" smtClean="0">
                  <a:latin typeface="Arial Narrow" pitchFamily="34" charset="0"/>
                </a:rPr>
                <a:t>Synthetic Androgens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79512" y="347529"/>
            <a:ext cx="532859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cap="none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</a:rPr>
              <a:t>Kinetics of </a:t>
            </a:r>
            <a:r>
              <a:rPr lang="en-US" sz="2800" b="1" cap="none" spc="50" dirty="0" err="1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</a:rPr>
              <a:t>Testesterone</a:t>
            </a:r>
            <a:endParaRPr lang="en-US" sz="2800" b="1" cap="none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890" y="4293096"/>
            <a:ext cx="8749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buClr>
                <a:srgbClr val="008000"/>
              </a:buClr>
              <a:buSzPct val="118000"/>
            </a:pPr>
            <a:r>
              <a:rPr lang="en-US" sz="2200" b="1" u="sng" dirty="0" smtClean="0">
                <a:latin typeface="Arial Narrow" pitchFamily="34" charset="0"/>
              </a:rPr>
              <a:t>Derived from Testosterone</a:t>
            </a:r>
          </a:p>
          <a:p>
            <a:pPr>
              <a:buFont typeface="Wingdings" pitchFamily="2" charset="2"/>
              <a:buChar char="§"/>
              <a:tabLst>
                <a:tab pos="1143000" algn="l"/>
              </a:tabLst>
            </a:pPr>
            <a:r>
              <a:rPr lang="en-US" sz="2200" b="1" dirty="0" smtClean="0">
                <a:latin typeface="Arial Narrow" pitchFamily="34" charset="0"/>
              </a:rPr>
              <a:t>Esters; </a:t>
            </a:r>
            <a:r>
              <a:rPr lang="en-US" sz="2200" b="1" dirty="0" err="1" smtClean="0">
                <a:latin typeface="Arial Narrow" pitchFamily="34" charset="0"/>
              </a:rPr>
              <a:t>proprionate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enanthate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cypionate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in oil for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IM</a:t>
            </a:r>
            <a:r>
              <a:rPr lang="en-US" sz="2200" dirty="0" smtClean="0">
                <a:latin typeface="Arial Narrow" pitchFamily="34" charset="0"/>
              </a:rPr>
              <a:t>; </a:t>
            </a:r>
            <a:r>
              <a:rPr lang="en-US" sz="2200" b="1" dirty="0" smtClean="0">
                <a:latin typeface="Arial Narrow" pitchFamily="34" charset="0"/>
              </a:rPr>
              <a:t>every 2-3 weeks</a:t>
            </a:r>
          </a:p>
          <a:p>
            <a:pPr>
              <a:buFont typeface="Wingdings" pitchFamily="2" charset="2"/>
              <a:buChar char="§"/>
              <a:tabLst>
                <a:tab pos="1143000" algn="l"/>
              </a:tabLst>
            </a:pPr>
            <a:r>
              <a:rPr lang="en-US" sz="2200" b="1" dirty="0" smtClean="0">
                <a:latin typeface="Arial Narrow" pitchFamily="34" charset="0"/>
              </a:rPr>
              <a:t>Other derivatives as </a:t>
            </a:r>
            <a:r>
              <a:rPr lang="en-US" sz="2200" b="1" dirty="0" err="1" smtClean="0">
                <a:latin typeface="Arial Narrow" pitchFamily="34" charset="0"/>
              </a:rPr>
              <a:t>Fluoxymesterone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Methyltestosterone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Danazol</a:t>
            </a:r>
            <a:r>
              <a:rPr lang="en-US" sz="2200" b="1" spc="-30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given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Orally; </a:t>
            </a:r>
            <a:r>
              <a:rPr lang="en-US" sz="2200" b="1" dirty="0" smtClean="0">
                <a:latin typeface="Arial Narrow" pitchFamily="34" charset="0"/>
              </a:rPr>
              <a:t>daily</a:t>
            </a:r>
          </a:p>
          <a:p>
            <a:pPr>
              <a:tabLst>
                <a:tab pos="1143000" algn="l"/>
              </a:tabLst>
            </a:pPr>
            <a:r>
              <a:rPr lang="en-US" sz="2200" b="1" u="sng" dirty="0" smtClean="0">
                <a:latin typeface="Arial Narrow" pitchFamily="34" charset="0"/>
              </a:rPr>
              <a:t>Derived from DHT; </a:t>
            </a:r>
            <a:r>
              <a:rPr lang="en-US" sz="2200" b="1" dirty="0" err="1" smtClean="0">
                <a:latin typeface="Arial Narrow" pitchFamily="34" charset="0"/>
              </a:rPr>
              <a:t>Mesterolone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given 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Orally; </a:t>
            </a:r>
            <a:r>
              <a:rPr lang="en-US" sz="2200" b="1" dirty="0" smtClean="0">
                <a:latin typeface="Arial Narrow" pitchFamily="34" charset="0"/>
              </a:rPr>
              <a:t>daily</a:t>
            </a:r>
            <a:endParaRPr lang="en-US" sz="2200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782" y="3771658"/>
            <a:ext cx="86796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400"/>
              </a:lnSpc>
              <a:buSzPct val="70000"/>
              <a:buBlip>
                <a:blip r:embed="rId3"/>
              </a:buBlip>
            </a:pPr>
            <a:r>
              <a:rPr lang="en-US" sz="2000" b="1" dirty="0">
                <a:latin typeface="Arial Narrow" pitchFamily="34" charset="0"/>
              </a:rPr>
              <a:t>Less rapidly metabolized &amp; more lipid soluble ►</a:t>
            </a:r>
            <a:r>
              <a:rPr lang="en-US" sz="2000" b="1" dirty="0" smtClean="0">
                <a:latin typeface="Arial Narrow" pitchFamily="34" charset="0"/>
              </a:rPr>
              <a:t>increasing </a:t>
            </a:r>
            <a:r>
              <a:rPr lang="en-US" sz="2000" b="1" dirty="0">
                <a:latin typeface="Arial Narrow" pitchFamily="34" charset="0"/>
              </a:rPr>
              <a:t>its duration of action</a:t>
            </a:r>
            <a:r>
              <a:rPr lang="en-US" sz="2000" b="1" dirty="0" smtClean="0">
                <a:latin typeface="Arial Narrow" pitchFamily="34" charset="0"/>
              </a:rPr>
              <a:t>.</a:t>
            </a:r>
            <a:endParaRPr lang="en-US" sz="2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00034" y="1464949"/>
            <a:ext cx="85011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Excess androgens (</a:t>
            </a:r>
            <a:r>
              <a:rPr lang="en-US" sz="2400" b="1" dirty="0">
                <a:latin typeface="Arial Narrow" pitchFamily="34" charset="0"/>
              </a:rPr>
              <a:t>if taken &gt; 6 </a:t>
            </a:r>
            <a:r>
              <a:rPr lang="en-US" sz="2400" b="1" dirty="0" err="1">
                <a:latin typeface="Arial Narrow" pitchFamily="34" charset="0"/>
              </a:rPr>
              <a:t>wks</a:t>
            </a:r>
            <a:r>
              <a:rPr lang="en-US" sz="2400" b="1" dirty="0">
                <a:latin typeface="Arial Narrow" pitchFamily="34" charset="0"/>
              </a:rPr>
              <a:t>) can cause impotence</a:t>
            </a:r>
            <a:r>
              <a:rPr lang="en-US" sz="2400" b="1" dirty="0" smtClean="0">
                <a:latin typeface="Arial Narrow" pitchFamily="34" charset="0"/>
              </a:rPr>
              <a:t>, decreased </a:t>
            </a:r>
            <a:r>
              <a:rPr lang="en-US" sz="2400" b="1" dirty="0">
                <a:latin typeface="Arial Narrow" pitchFamily="34" charset="0"/>
              </a:rPr>
              <a:t>spermatogenesis </a:t>
            </a:r>
            <a:r>
              <a:rPr lang="en-US" sz="2400" b="1" dirty="0" smtClean="0">
                <a:latin typeface="Arial Narrow" pitchFamily="34" charset="0"/>
              </a:rPr>
              <a:t>&amp; </a:t>
            </a:r>
            <a:r>
              <a:rPr lang="en-US" sz="2400" b="1" dirty="0" err="1" smtClean="0">
                <a:latin typeface="Arial Narrow" pitchFamily="34" charset="0"/>
              </a:rPr>
              <a:t>gynecomastia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Alteration </a:t>
            </a:r>
            <a:r>
              <a:rPr lang="en-US" sz="2400" b="1" dirty="0">
                <a:latin typeface="Arial Narrow" pitchFamily="34" charset="0"/>
              </a:rPr>
              <a:t>in serum lipid profile: </a:t>
            </a:r>
            <a:r>
              <a:rPr lang="en-US" sz="2400" b="1" dirty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>
                <a:latin typeface="Arial Narrow" pitchFamily="34" charset="0"/>
              </a:rPr>
              <a:t>HDL &amp; </a:t>
            </a:r>
            <a:r>
              <a:rPr lang="en-US" sz="2400" b="1" dirty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smtClean="0">
                <a:latin typeface="Arial Narrow" pitchFamily="34" charset="0"/>
              </a:rPr>
              <a:t>LDL,  hence,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risk of premature coronary heart disease.</a:t>
            </a:r>
            <a:endParaRPr lang="en-US" sz="2400" b="1" dirty="0">
              <a:latin typeface="Arial Narrow" pitchFamily="34" charset="0"/>
            </a:endParaRPr>
          </a:p>
          <a:p>
            <a:pPr marL="285750" indent="-28575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latin typeface="Arial Narrow" pitchFamily="34" charset="0"/>
              </a:rPr>
              <a:t>Salt &amp; water </a:t>
            </a:r>
            <a:r>
              <a:rPr lang="en-US" sz="2400" b="1" dirty="0" smtClean="0">
                <a:latin typeface="Arial Narrow" pitchFamily="34" charset="0"/>
              </a:rPr>
              <a:t>retention leading to edema.</a:t>
            </a: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latin typeface="Arial Narrow" pitchFamily="34" charset="0"/>
              </a:rPr>
              <a:t>Hepatic dysfunction;</a:t>
            </a:r>
            <a:r>
              <a:rPr lang="en-US" sz="2400" b="1" dirty="0">
                <a:latin typeface="Arial Narrow" pitchFamily="34" charset="0"/>
                <a:sym typeface="Wingdings 3"/>
              </a:rPr>
              <a:t> </a:t>
            </a:r>
            <a:r>
              <a:rPr lang="en-US" sz="2400" b="1" dirty="0">
                <a:latin typeface="Arial Narrow" pitchFamily="34" charset="0"/>
              </a:rPr>
              <a:t>AST </a:t>
            </a:r>
            <a:r>
              <a:rPr lang="en-US" sz="2400" b="1" dirty="0" err="1">
                <a:latin typeface="Arial Narrow" pitchFamily="34" charset="0"/>
              </a:rPr>
              <a:t>levels,</a:t>
            </a:r>
            <a:r>
              <a:rPr lang="en-US" sz="2400" b="1" dirty="0" err="1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err="1">
                <a:latin typeface="Arial Narrow" pitchFamily="34" charset="0"/>
              </a:rPr>
              <a:t>alkaline</a:t>
            </a:r>
            <a:r>
              <a:rPr lang="en-US" sz="2400" b="1" dirty="0">
                <a:latin typeface="Arial Narrow" pitchFamily="34" charset="0"/>
              </a:rPr>
              <a:t> phosphatase,</a:t>
            </a:r>
            <a:r>
              <a:rPr lang="en-US" sz="2400" b="1" dirty="0">
                <a:latin typeface="Arial Narrow" pitchFamily="34" charset="0"/>
                <a:sym typeface="Wingdings 3"/>
              </a:rPr>
              <a:t>                  </a:t>
            </a:r>
            <a:br>
              <a:rPr lang="en-US" sz="2400" b="1" dirty="0">
                <a:latin typeface="Arial Narrow" pitchFamily="34" charset="0"/>
                <a:sym typeface="Wingdings 3"/>
              </a:rPr>
            </a:br>
            <a:r>
              <a:rPr lang="en-US" sz="2400" b="1" dirty="0">
                <a:latin typeface="Arial Narrow" pitchFamily="34" charset="0"/>
                <a:sym typeface="Wingdings 3"/>
              </a:rPr>
              <a:t>   </a:t>
            </a:r>
            <a:r>
              <a:rPr lang="en-US" sz="2400" b="1" dirty="0">
                <a:latin typeface="Arial Narrow" pitchFamily="34" charset="0"/>
              </a:rPr>
              <a:t> bilirubin &amp; </a:t>
            </a:r>
            <a:r>
              <a:rPr lang="en-US" sz="2400" b="1" dirty="0" err="1">
                <a:latin typeface="Arial Narrow" pitchFamily="34" charset="0"/>
              </a:rPr>
              <a:t>cholestatic</a:t>
            </a:r>
            <a:r>
              <a:rPr lang="en-US" sz="2400" b="1" dirty="0">
                <a:latin typeface="Arial Narrow" pitchFamily="34" charset="0"/>
              </a:rPr>
              <a:t> jaundice. </a:t>
            </a:r>
            <a:endParaRPr lang="en-US" sz="2400" b="1" dirty="0" smtClean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Hepatic carcinoma (long term use)</a:t>
            </a:r>
            <a:endParaRPr lang="en-US" sz="2400" b="1" dirty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latin typeface="Arial Narrow" pitchFamily="34" charset="0"/>
              </a:rPr>
              <a:t>Behavioral changes; physiologic dependence,</a:t>
            </a:r>
            <a:r>
              <a:rPr lang="en-US" sz="2400" b="1" dirty="0">
                <a:latin typeface="Arial Narrow" pitchFamily="34" charset="0"/>
                <a:sym typeface="Symbol" pitchFamily="18" charset="2"/>
              </a:rPr>
              <a:t></a:t>
            </a:r>
            <a:r>
              <a:rPr lang="en-US" sz="2400" b="1" dirty="0">
                <a:latin typeface="Arial Narrow" pitchFamily="34" charset="0"/>
              </a:rPr>
              <a:t> aggressiveness,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psychotic symptoms</a:t>
            </a:r>
          </a:p>
          <a:p>
            <a:pPr marL="342900" indent="-34290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Polycythemia (increase </a:t>
            </a:r>
            <a:r>
              <a:rPr lang="en-US" sz="2400" b="1" dirty="0">
                <a:latin typeface="Arial Narrow" pitchFamily="34" charset="0"/>
              </a:rPr>
              <a:t># of RBC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r>
              <a:rPr lang="en-US" sz="2400" b="1" dirty="0">
                <a:latin typeface="Arial Narrow" pitchFamily="34" charset="0"/>
                <a:sym typeface="Wingdings 3"/>
              </a:rPr>
              <a:t> 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risk of clotting.</a:t>
            </a:r>
            <a:endParaRPr lang="en-US" sz="2400" b="1" dirty="0">
              <a:latin typeface="Arial Narrow" pitchFamily="34" charset="0"/>
              <a:sym typeface="Wingdings 3"/>
            </a:endParaRPr>
          </a:p>
          <a:p>
            <a:pPr indent="-34290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Premature closing of epiphysis of the long bones.</a:t>
            </a:r>
          </a:p>
          <a:p>
            <a:pPr marL="285750" indent="-285750">
              <a:buSzPct val="70000"/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latin typeface="Arial Narrow" pitchFamily="34" charset="0"/>
              </a:rPr>
              <a:t>Reduction of testicular size</a:t>
            </a:r>
            <a:endParaRPr lang="en-US" sz="2400" b="1" dirty="0">
              <a:latin typeface="Arial Narrow" pitchFamily="34" charset="0"/>
            </a:endParaRPr>
          </a:p>
          <a:p>
            <a:pPr marR="0" lvl="0" indent="-342900" fontAlgn="auto"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sz="2000" b="1" dirty="0">
                <a:latin typeface="Arial Narrow" pitchFamily="34" charset="0"/>
              </a:rPr>
              <a:t> </a:t>
            </a:r>
            <a:endParaRPr lang="en-US" sz="1400" b="1" dirty="0" smtClean="0">
              <a:latin typeface="Arial Narrow" pitchFamily="34" charset="0"/>
            </a:endParaRPr>
          </a:p>
          <a:p>
            <a:pPr marL="0" marR="0" lvl="1" indent="-285750" fontAlgn="auto">
              <a:buClrTx/>
              <a:buSzPct val="70000"/>
              <a:tabLst/>
              <a:defRPr/>
            </a:pPr>
            <a:r>
              <a:rPr lang="en-US" sz="1400" b="1" dirty="0" smtClean="0">
                <a:latin typeface="Arial Narrow" pitchFamily="34" charset="0"/>
              </a:rPr>
              <a:t> </a:t>
            </a:r>
          </a:p>
          <a:p>
            <a:pPr lvl="0" indent="-342900">
              <a:buSzPct val="70000"/>
              <a:buFont typeface="Wingdings" pitchFamily="2" charset="2"/>
              <a:buNone/>
              <a:defRPr/>
            </a:pP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844" y="548680"/>
            <a:ext cx="63733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Adverse effects of Androgens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solidFill>
                <a:srgbClr val="00B0F0"/>
              </a:soli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5954972" y="173551"/>
            <a:ext cx="185738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1.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ANDROGENS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5720" y="358306"/>
            <a:ext cx="288566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INDICATIONS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2802" y="2500306"/>
            <a:ext cx="7489558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Therapy for androgen deficiency in adult male infertility.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endParaRPr lang="en-US" sz="2400" b="1" dirty="0" smtClean="0">
              <a:latin typeface="Arial Narrow" pitchFamily="34" charset="0"/>
            </a:endParaRP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 delayed puberty with </a:t>
            </a:r>
            <a:r>
              <a:rPr lang="en-US" sz="2400" b="1" dirty="0" err="1" smtClean="0">
                <a:latin typeface="Arial Narrow" pitchFamily="34" charset="0"/>
              </a:rPr>
              <a:t>hypogonadism</a:t>
            </a:r>
            <a:endParaRPr lang="en-US" sz="2400" b="1" dirty="0" smtClean="0">
              <a:latin typeface="Arial Narrow" pitchFamily="34" charset="0"/>
            </a:endParaRP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      </a:t>
            </a:r>
            <a:r>
              <a:rPr lang="en-US" sz="2400" b="1" dirty="0" smtClean="0">
                <a:latin typeface="Arial Narrow" pitchFamily="34" charset="0"/>
              </a:rPr>
              <a:t>give androgen slow &amp; spaced for fear of           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r>
              <a:rPr lang="en-US" sz="2400" b="1" dirty="0" smtClean="0">
                <a:latin typeface="Arial Narrow" pitchFamily="34" charset="0"/>
              </a:rPr>
              <a:t>     premature fusion of epiphyses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latin typeface="Arial Narrow" pitchFamily="34" charset="0"/>
              </a:rPr>
              <a:t> short stature.</a:t>
            </a:r>
          </a:p>
          <a:p>
            <a:pPr indent="-342900">
              <a:lnSpc>
                <a:spcPts val="2500"/>
              </a:lnSpc>
              <a:spcBef>
                <a:spcPts val="600"/>
              </a:spcBef>
              <a:buClr>
                <a:schemeClr val="hlink"/>
              </a:buClr>
              <a:buSzPct val="70000"/>
            </a:pPr>
            <a:endParaRPr lang="en-US" sz="2400" b="1" dirty="0" smtClean="0">
              <a:latin typeface="Arial Narrow" pitchFamily="34" charset="0"/>
            </a:endParaRPr>
          </a:p>
          <a:p>
            <a:pPr marL="0" lvl="1" indent="-533400">
              <a:lnSpc>
                <a:spcPts val="2500"/>
              </a:lnSpc>
              <a:spcBef>
                <a:spcPts val="300"/>
              </a:spcBef>
              <a:buSzPct val="70000"/>
            </a:pP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5536" y="1643050"/>
            <a:ext cx="7416824" cy="412934"/>
          </a:xfrm>
          <a:prstGeom prst="rect">
            <a:avLst/>
          </a:prstGeom>
          <a:solidFill>
            <a:srgbClr val="A50021">
              <a:alpha val="78039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800" u="heavy" dirty="0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As </a:t>
            </a:r>
            <a:r>
              <a:rPr lang="en-US" sz="2800" u="heavy" dirty="0" err="1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Testesterone</a:t>
            </a:r>
            <a:r>
              <a:rPr lang="en-US" sz="2800" u="heavy" dirty="0" smtClean="0">
                <a:solidFill>
                  <a:srgbClr val="D9FF6D"/>
                </a:solidFill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 Replacement Therapy(TRT)</a:t>
            </a:r>
            <a:endParaRPr lang="en-US" sz="2800" u="heavy" dirty="0">
              <a:solidFill>
                <a:srgbClr val="D9FF6D"/>
              </a:solidFill>
              <a:uFill>
                <a:solidFill>
                  <a:srgbClr val="00FF00"/>
                </a:solidFill>
              </a:u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1000">
              <a:schemeClr val="bg1"/>
            </a:gs>
            <a:gs pos="100000">
              <a:schemeClr val="accent3">
                <a:lumMod val="75000"/>
              </a:schemeClr>
            </a:gs>
            <a:gs pos="93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rot="5400000">
            <a:off x="7043502" y="1387714"/>
            <a:ext cx="1202252" cy="1588"/>
          </a:xfrm>
          <a:prstGeom prst="straightConnector1">
            <a:avLst/>
          </a:prstGeom>
          <a:ln w="38100">
            <a:solidFill>
              <a:srgbClr val="C4002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4143372" y="285728"/>
            <a:ext cx="1643074" cy="1588"/>
          </a:xfrm>
          <a:prstGeom prst="straightConnector1">
            <a:avLst/>
          </a:prstGeom>
          <a:ln w="38100">
            <a:solidFill>
              <a:srgbClr val="C4002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42844" y="221333"/>
            <a:ext cx="3614772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Contraindications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2844" y="789672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Male patients with cancer of breast or prostate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Severe renal &amp; cardiac disease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</a:t>
            </a:r>
            <a:r>
              <a:rPr lang="en-US" sz="2400" b="1" dirty="0" smtClean="0">
                <a:latin typeface="Arial Narrow" pitchFamily="34" charset="0"/>
              </a:rPr>
              <a:t> predispose to edema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</a:rPr>
              <a:t>Psychiatric disorders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err="1" smtClean="0">
                <a:latin typeface="Arial Narrow" pitchFamily="34" charset="0"/>
              </a:rPr>
              <a:t>Hypercoagulable</a:t>
            </a:r>
            <a:r>
              <a:rPr lang="en-US" sz="2400" b="1" dirty="0" smtClean="0">
                <a:latin typeface="Arial Narrow" pitchFamily="34" charset="0"/>
              </a:rPr>
              <a:t> states</a:t>
            </a:r>
          </a:p>
          <a:p>
            <a:pPr marL="0" lvl="1" indent="-342900">
              <a:lnSpc>
                <a:spcPts val="2400"/>
              </a:lnSpc>
              <a:buClr>
                <a:schemeClr val="hlink"/>
              </a:buClr>
              <a:buSzPct val="70000"/>
              <a:buBlip>
                <a:blip r:embed="rId3"/>
              </a:buBlip>
              <a:defRPr/>
            </a:pPr>
            <a:r>
              <a:rPr lang="en-US" sz="2400" b="1" dirty="0" err="1" smtClean="0">
                <a:latin typeface="Arial Narrow" pitchFamily="34" charset="0"/>
              </a:rPr>
              <a:t>Polycythemia</a:t>
            </a: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357222" y="2486506"/>
            <a:ext cx="93583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</a:rPr>
              <a:t>+  corticosteroids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oedema</a:t>
            </a:r>
            <a:endParaRPr lang="en-US" sz="2200" b="1" dirty="0" smtClean="0">
              <a:latin typeface="Arial Narrow" pitchFamily="34" charset="0"/>
              <a:sym typeface="Wingdings 3"/>
            </a:endParaRP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+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warfarin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metabolism   bleeding</a:t>
            </a: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+ insulin or oral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hypoglycemics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hypoglycemia</a:t>
            </a:r>
          </a:p>
          <a:p>
            <a:pPr algn="r">
              <a:buClr>
                <a:srgbClr val="008000"/>
              </a:buClr>
              <a:buSzPct val="124000"/>
            </a:pPr>
            <a:r>
              <a:rPr lang="en-US" sz="2200" b="1" spc="-40" dirty="0" smtClean="0">
                <a:latin typeface="Arial Narrow" pitchFamily="34" charset="0"/>
              </a:rPr>
              <a:t>+ propranolol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propranolol clearance  efficacy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72200" y="1988840"/>
            <a:ext cx="251120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lnSpc>
                <a:spcPts val="3000"/>
              </a:lnSpc>
            </a:pPr>
            <a:r>
              <a:rPr lang="en-US" sz="2800" b="1" spc="50" dirty="0" smtClean="0">
                <a:ln>
                  <a:solidFill>
                    <a:srgbClr val="FF00FF"/>
                  </a:solidFill>
                  <a:prstDash val="solid"/>
                </a:ln>
                <a:gradFill flip="none" rotWithShape="1">
                  <a:gsLst>
                    <a:gs pos="19000">
                      <a:srgbClr val="008000"/>
                    </a:gs>
                    <a:gs pos="50000">
                      <a:srgbClr val="008000"/>
                    </a:gs>
                    <a:gs pos="93000">
                      <a:schemeClr val="bg1"/>
                    </a:gs>
                  </a:gsLst>
                  <a:lin ang="5400000" scaled="1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  <a:reflection blurRad="6350" stA="60000" endA="900" endPos="58000" dir="5400000" sy="-100000" algn="bl" rotWithShape="0"/>
                </a:effectLst>
                <a:latin typeface="Cooper Black" pitchFamily="18" charset="0"/>
                <a:sym typeface="Wingdings 3"/>
              </a:rPr>
              <a:t>Interactions</a:t>
            </a:r>
            <a:endParaRPr lang="en-US" sz="2800" b="1" spc="50" dirty="0">
              <a:ln>
                <a:solidFill>
                  <a:srgbClr val="FF00FF"/>
                </a:solidFill>
                <a:prstDash val="solid"/>
              </a:ln>
              <a:gradFill flip="none" rotWithShape="1">
                <a:gsLst>
                  <a:gs pos="19000">
                    <a:srgbClr val="008000"/>
                  </a:gs>
                  <a:gs pos="50000">
                    <a:srgbClr val="008000"/>
                  </a:gs>
                  <a:gs pos="93000">
                    <a:schemeClr val="bg1"/>
                  </a:gs>
                </a:gsLst>
                <a:lin ang="5400000" scaled="1"/>
                <a:tileRect/>
              </a:gradFill>
              <a:effectLst>
                <a:outerShdw blurRad="50800" dist="50800" dir="5400000" algn="ctr" rotWithShape="0">
                  <a:schemeClr val="tx1"/>
                </a:outerShdw>
                <a:reflection blurRad="6350" stA="60000" endA="900" endPos="58000" dir="5400000" sy="-100000" algn="bl" rotWithShape="0"/>
              </a:effectLst>
              <a:latin typeface="Cooper Black" pitchFamily="18" charset="0"/>
              <a:sym typeface="Wingdings 3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86446" y="285728"/>
            <a:ext cx="185738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39"/>
          <p:cNvGrpSpPr/>
          <p:nvPr/>
        </p:nvGrpSpPr>
        <p:grpSpPr>
          <a:xfrm>
            <a:off x="299258" y="4005064"/>
            <a:ext cx="8768956" cy="2241833"/>
            <a:chOff x="299258" y="4149080"/>
            <a:chExt cx="8768956" cy="2241833"/>
          </a:xfrm>
        </p:grpSpPr>
        <p:sp>
          <p:nvSpPr>
            <p:cNvPr id="53" name="Rectangle 52"/>
            <p:cNvSpPr/>
            <p:nvPr/>
          </p:nvSpPr>
          <p:spPr>
            <a:xfrm>
              <a:off x="299258" y="4221088"/>
              <a:ext cx="8768956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spcBef>
                  <a:spcPts val="1200"/>
                </a:spcBef>
              </a:pPr>
              <a:r>
                <a:rPr lang="en-US" sz="2200" b="1" dirty="0" smtClean="0">
                  <a:latin typeface="Arial Narrow" pitchFamily="34" charset="0"/>
                  <a:sym typeface="Wingdings 3"/>
                </a:rPr>
                <a:t>	           More </a:t>
              </a:r>
              <a:r>
                <a:rPr lang="en-US" sz="2200" u="heavy" dirty="0" smtClean="0">
                  <a:uFill>
                    <a:solidFill>
                      <a:srgbClr val="008000"/>
                    </a:solidFill>
                  </a:uFill>
                  <a:latin typeface="Bernard MT Condensed" pitchFamily="18" charset="0"/>
                </a:rPr>
                <a:t>safely</a:t>
              </a:r>
              <a:r>
                <a:rPr lang="en-US" sz="2200" b="1" dirty="0" smtClean="0">
                  <a:latin typeface="Arial Narrow" pitchFamily="34" charset="0"/>
                </a:rPr>
                <a:t> given in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 testosterone or in 2ndry </a:t>
              </a:r>
              <a:r>
                <a:rPr lang="en-US" sz="2200" b="1" dirty="0" err="1" smtClean="0">
                  <a:latin typeface="Arial Narrow" pitchFamily="34" charset="0"/>
                  <a:sym typeface="Wingdings 3"/>
                </a:rPr>
                <a:t>hypogonadism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. </a:t>
              </a:r>
            </a:p>
            <a:p>
              <a:pPr>
                <a:lnSpc>
                  <a:spcPts val="2500"/>
                </a:lnSpc>
                <a:spcBef>
                  <a:spcPts val="600"/>
                </a:spcBef>
              </a:pPr>
              <a:r>
                <a:rPr lang="en-US" sz="2200" u="heavy" dirty="0" smtClean="0">
                  <a:uFill>
                    <a:solidFill>
                      <a:srgbClr val="008000"/>
                    </a:solidFill>
                  </a:uFill>
                  <a:latin typeface="Bernard MT Condensed" pitchFamily="18" charset="0"/>
                  <a:sym typeface="Wingdings 3"/>
                </a:rPr>
                <a:t>Why ???</a:t>
              </a:r>
              <a:endPara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endParaRPr>
            </a:p>
            <a:p>
              <a:pPr>
                <a:lnSpc>
                  <a:spcPts val="2500"/>
                </a:lnSpc>
                <a:spcBef>
                  <a:spcPts val="600"/>
                </a:spcBef>
              </a:pPr>
              <a:r>
                <a:rPr lang="en-US" sz="2200" b="1" dirty="0" smtClean="0">
                  <a:latin typeface="Arial Narrow" pitchFamily="34" charset="0"/>
                </a:rPr>
                <a:t>1. Not aromatized into estrogens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 no –</a:t>
              </a:r>
              <a:r>
                <a:rPr lang="en-US" sz="2200" b="1" dirty="0" err="1" smtClean="0">
                  <a:latin typeface="Arial Narrow" pitchFamily="34" charset="0"/>
                  <a:sym typeface="Wingdings 3"/>
                </a:rPr>
                <a:t>ve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 </a:t>
              </a:r>
              <a:r>
                <a:rPr lang="en-US" sz="2200" b="1" dirty="0" smtClean="0">
                  <a:latin typeface="Arial Narrow" pitchFamily="34" charset="0"/>
                </a:rPr>
                <a:t>of </a:t>
              </a:r>
              <a:r>
                <a:rPr lang="en-US" sz="2200" b="1" dirty="0" err="1" smtClean="0">
                  <a:latin typeface="Arial Narrow" pitchFamily="34" charset="0"/>
                </a:rPr>
                <a:t>GnHs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200" b="1" dirty="0" smtClean="0">
                  <a:latin typeface="Arial Narrow" pitchFamily="34" charset="0"/>
                </a:rPr>
                <a:t> encourages natural testosterone production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r>
                <a:rPr lang="en-US" sz="2200" b="1" dirty="0" smtClean="0">
                  <a:latin typeface="Arial Narrow" pitchFamily="34" charset="0"/>
                  <a:sym typeface="Wingdings 3"/>
                </a:rPr>
                <a:t>spermatogenesis is enhanced</a:t>
              </a:r>
            </a:p>
            <a:p>
              <a:pPr>
                <a:lnSpc>
                  <a:spcPts val="2500"/>
                </a:lnSpc>
              </a:pPr>
              <a:r>
                <a:rPr lang="en-US" sz="2200" b="1" dirty="0" smtClean="0">
                  <a:latin typeface="Arial Narrow" pitchFamily="34" charset="0"/>
                </a:rPr>
                <a:t>2. Unlike other oral synthetic androgens it is not hepatotoxic</a:t>
              </a:r>
              <a:r>
                <a:rPr lang="en-US" sz="2200" b="1" dirty="0">
                  <a:latin typeface="Arial Narrow" pitchFamily="34" charset="0"/>
                </a:rPr>
                <a:t>.</a:t>
              </a:r>
              <a:r>
                <a:rPr lang="en-US" sz="2200" b="1" dirty="0" smtClean="0">
                  <a:latin typeface="Arial Narrow" pitchFamily="34" charset="0"/>
                </a:rPr>
                <a:t> </a:t>
              </a:r>
              <a:br>
                <a:rPr lang="en-US" sz="2200" b="1" dirty="0" smtClean="0">
                  <a:latin typeface="Arial Narrow" pitchFamily="34" charset="0"/>
                </a:rPr>
              </a:br>
              <a:r>
                <a:rPr lang="en-US" sz="2200" b="1" dirty="0" smtClean="0">
                  <a:latin typeface="Arial Narrow" pitchFamily="34" charset="0"/>
                </a:rPr>
                <a:t>    </a:t>
              </a:r>
              <a:endParaRPr lang="en-US" sz="2200" b="1" dirty="0">
                <a:latin typeface="Arial Narrow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4028" y="4149080"/>
              <a:ext cx="1500198" cy="430887"/>
            </a:xfrm>
            <a:prstGeom prst="rect">
              <a:avLst/>
            </a:prstGeom>
            <a:solidFill>
              <a:srgbClr val="9E004F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 err="1" smtClean="0">
                  <a:solidFill>
                    <a:srgbClr val="CCFF33"/>
                  </a:solidFill>
                  <a:latin typeface="Bernard MT Condensed" pitchFamily="18" charset="0"/>
                </a:rPr>
                <a:t>Mesterolone</a:t>
              </a:r>
              <a:endParaRPr lang="en-US" sz="2100" dirty="0" smtClean="0">
                <a:solidFill>
                  <a:srgbClr val="CCFF33"/>
                </a:solidFill>
                <a:latin typeface="Bernard MT Condensed" pitchFamily="18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8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1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4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6" grpId="1" build="allAtOnce"/>
      <p:bldP spid="50" grpId="0"/>
      <p:bldP spid="5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07504" y="2342297"/>
            <a:ext cx="864096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Tamoxifen</a:t>
            </a:r>
            <a:endParaRPr lang="en-US" sz="2200" b="1" spc="-40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Clomiphene</a:t>
            </a:r>
            <a:endParaRPr lang="en-US" sz="2200" b="1" spc="-40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Both drugs can induce libido &amp; bad temper in men </a:t>
            </a:r>
            <a:endParaRPr lang="en-US" sz="2200" dirty="0" smtClean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488" y="214290"/>
            <a:ext cx="235745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Antiestrogens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2844" y="730733"/>
            <a:ext cx="9001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</a:rPr>
              <a:t>Because estrogens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spc="-40" dirty="0" smtClean="0">
                <a:latin typeface="Arial Narrow" pitchFamily="34" charset="0"/>
              </a:rPr>
              <a:t> –</a:t>
            </a:r>
            <a:r>
              <a:rPr lang="en-US" sz="2200" b="1" spc="-40" dirty="0" err="1" smtClean="0">
                <a:latin typeface="Arial Narrow" pitchFamily="34" charset="0"/>
              </a:rPr>
              <a:t>ve</a:t>
            </a:r>
            <a:r>
              <a:rPr lang="en-US" sz="2200" b="1" spc="-40" dirty="0" smtClean="0">
                <a:latin typeface="Arial Narrow" pitchFamily="34" charset="0"/>
              </a:rPr>
              <a:t> feedback on hypothalamus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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GnRH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pulse frequency &amp; pituitary responsiveness to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GnRH</a:t>
            </a:r>
            <a:r>
              <a:rPr lang="en-US" sz="2200" b="1" spc="-40" dirty="0" smtClean="0">
                <a:latin typeface="Arial Narrow" pitchFamily="34" charset="0"/>
              </a:rPr>
              <a:t> , so </a:t>
            </a:r>
            <a:r>
              <a:rPr lang="en-US" sz="2200" b="1" spc="-40" dirty="0" err="1" smtClean="0">
                <a:latin typeface="Arial Narrow" pitchFamily="34" charset="0"/>
              </a:rPr>
              <a:t>antiestrogens</a:t>
            </a:r>
            <a:r>
              <a:rPr lang="en-US" sz="2200" b="1" spc="-40" dirty="0" smtClean="0">
                <a:latin typeface="Arial Narrow" pitchFamily="34" charset="0"/>
              </a:rPr>
              <a:t>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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Gn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RH &amp; improve its pituitary response.</a:t>
            </a:r>
            <a:endParaRPr lang="en-US" sz="2200" b="1" spc="-40" dirty="0"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282" y="1743199"/>
            <a:ext cx="1428760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.a. SERMs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30466" y="1772816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Tamoxifen</a:t>
            </a:r>
            <a:r>
              <a:rPr lang="en-US" sz="2200" dirty="0" smtClean="0">
                <a:solidFill>
                  <a:srgbClr val="008000"/>
                </a:solidFill>
                <a:latin typeface="Bernard MT Condensed" pitchFamily="18" charset="0"/>
              </a:rPr>
              <a:t>, </a:t>
            </a:r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Clomiphene</a:t>
            </a:r>
            <a:endParaRPr lang="en-US" sz="2200" dirty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78786" y="5013176"/>
            <a:ext cx="8929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All are used for inducing spermatogenesis in 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oligozoospermia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( count is low)</a:t>
            </a:r>
          </a:p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Given as daily dose  over a period of 1–6 months.</a:t>
            </a:r>
          </a:p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  <a:sym typeface="Wingdings 3"/>
              </a:rPr>
              <a:t>- Best to improve sperm count &amp; motility with good pregnancy rates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9512" y="4005064"/>
            <a:ext cx="3312368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2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.b. </a:t>
            </a:r>
            <a:r>
              <a:rPr lang="en-US" sz="2400" dirty="0" err="1" smtClean="0">
                <a:solidFill>
                  <a:srgbClr val="CCFF33"/>
                </a:solidFill>
                <a:latin typeface="Bernard MT Condensed" pitchFamily="18" charset="0"/>
              </a:rPr>
              <a:t>Aromatase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 Inhibitors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2674" y="4005064"/>
            <a:ext cx="1429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8000"/>
                </a:solidFill>
                <a:latin typeface="Bernard MT Condensed" pitchFamily="18" charset="0"/>
              </a:rPr>
              <a:t>Anastrozole</a:t>
            </a:r>
            <a:endParaRPr lang="en-US" sz="2200" dirty="0" smtClean="0">
              <a:solidFill>
                <a:srgbClr val="008000"/>
              </a:solidFill>
              <a:latin typeface="Bernard MT Condensed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450912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Blocks conversion of testosterone to estrogen within the hypothalamus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9" grpId="0" animBg="1"/>
      <p:bldP spid="49" grpId="1" animBg="1"/>
      <p:bldP spid="50" grpId="0"/>
      <p:bldP spid="31" grpId="0"/>
      <p:bldP spid="32" grpId="0" animBg="1"/>
      <p:bldP spid="32" grpId="1" animBg="1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94000">
              <a:schemeClr val="bg2">
                <a:lumMod val="90000"/>
                <a:alpha val="73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3571868" y="214290"/>
            <a:ext cx="12858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3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GnRH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714356"/>
            <a:ext cx="85011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Used in </a:t>
            </a:r>
            <a:r>
              <a:rPr lang="en-US" sz="2200" b="1" dirty="0" smtClean="0">
                <a:latin typeface="Arial Narrow" pitchFamily="34" charset="0"/>
              </a:rPr>
              <a:t>hypothalamic </a:t>
            </a:r>
            <a:r>
              <a:rPr lang="en-US" sz="2200" b="1" dirty="0" err="1" smtClean="0">
                <a:latin typeface="Arial Narrow" pitchFamily="34" charset="0"/>
              </a:rPr>
              <a:t>dysfunction</a:t>
            </a:r>
            <a:r>
              <a:rPr lang="en-US" sz="2200" b="1" spc="-40" dirty="0" err="1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err="1" smtClean="0">
                <a:latin typeface="Arial Narrow" pitchFamily="34" charset="0"/>
              </a:rPr>
              <a:t>androgenization</a:t>
            </a:r>
            <a:r>
              <a:rPr lang="en-US" sz="2200" b="1" dirty="0" smtClean="0">
                <a:latin typeface="Arial Narrow" pitchFamily="34" charset="0"/>
              </a:rPr>
              <a:t> &amp; spermatogenesis</a:t>
            </a:r>
          </a:p>
          <a:p>
            <a:r>
              <a:rPr lang="en-US" sz="2200" b="1" dirty="0" smtClean="0">
                <a:latin typeface="Arial Narrow" pitchFamily="34" charset="0"/>
              </a:rPr>
              <a:t>Given as Pulsatile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therapy (4-8 </a:t>
            </a:r>
            <a:r>
              <a:rPr lang="en-US" sz="2200" b="1" dirty="0" err="1" smtClean="0">
                <a:latin typeface="Arial Narrow" pitchFamily="34" charset="0"/>
              </a:rPr>
              <a:t>ug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subcut</a:t>
            </a:r>
            <a:r>
              <a:rPr lang="en-US" sz="2200" b="1" dirty="0" smtClean="0">
                <a:latin typeface="Arial Narrow" pitchFamily="34" charset="0"/>
              </a:rPr>
              <a:t> every 2 hours) using a portable pump.  </a:t>
            </a:r>
          </a:p>
          <a:p>
            <a:r>
              <a:rPr lang="en-US" sz="2200" b="1" dirty="0" smtClean="0">
                <a:latin typeface="Arial Narrow" pitchFamily="34" charset="0"/>
              </a:rPr>
              <a:t>Exogenous excess of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down-regulation of pituitary </a:t>
            </a:r>
            <a:r>
              <a:rPr lang="en-US" sz="2200" b="1" dirty="0" err="1" smtClean="0">
                <a:latin typeface="Arial Narrow" pitchFamily="34" charset="0"/>
              </a:rPr>
              <a:t>GnRH</a:t>
            </a:r>
            <a:r>
              <a:rPr lang="en-US" sz="2200" b="1" dirty="0" smtClean="0">
                <a:latin typeface="Arial Narrow" pitchFamily="34" charset="0"/>
              </a:rPr>
              <a:t> receptors &amp;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 LH responsiveness.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242886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ADRs;</a:t>
            </a:r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Headache, depression, generalized weakness, pain , </a:t>
            </a:r>
            <a:r>
              <a:rPr lang="en-US" sz="2200" b="1" dirty="0" err="1" smtClean="0">
                <a:latin typeface="Arial Narrow" pitchFamily="34" charset="0"/>
              </a:rPr>
              <a:t>gynecomastia</a:t>
            </a:r>
            <a:r>
              <a:rPr lang="en-US" sz="2200" b="1" dirty="0" smtClean="0">
                <a:latin typeface="Arial Narrow" pitchFamily="34" charset="0"/>
              </a:rPr>
              <a:t> and osteoporosis.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71868" y="3933056"/>
            <a:ext cx="12858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CFF33"/>
                </a:solidFill>
                <a:latin typeface="Bernard MT Condensed" pitchFamily="18" charset="0"/>
              </a:rPr>
              <a:t>4</a:t>
            </a:r>
            <a:r>
              <a:rPr lang="en-US" sz="2400" dirty="0" smtClean="0">
                <a:solidFill>
                  <a:srgbClr val="CCFF33"/>
                </a:solidFill>
                <a:latin typeface="Bernard MT Condensed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Bernard MT Condensed" pitchFamily="18" charset="0"/>
              </a:rPr>
              <a:t>GnHs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4314" y="4429132"/>
            <a:ext cx="8929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spc="-30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Used in </a:t>
            </a:r>
            <a:r>
              <a:rPr lang="en-US" sz="2200" b="1" spc="-30" dirty="0" smtClean="0">
                <a:latin typeface="Arial Narrow" pitchFamily="34" charset="0"/>
              </a:rPr>
              <a:t>2ndry </a:t>
            </a:r>
            <a:r>
              <a:rPr lang="en-US" sz="2200" b="1" spc="-30" dirty="0" err="1" smtClean="0">
                <a:latin typeface="Arial Narrow" pitchFamily="34" charset="0"/>
              </a:rPr>
              <a:t>hypogonadism</a:t>
            </a:r>
            <a:r>
              <a:rPr lang="en-US" sz="2200" b="1" spc="-30" dirty="0" smtClean="0">
                <a:latin typeface="Arial Narrow" pitchFamily="34" charset="0"/>
              </a:rPr>
              <a:t> (FSH or both FSH or LH absent) 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</a:t>
            </a:r>
            <a:r>
              <a:rPr lang="en-US" sz="2200" b="1" spc="-30" dirty="0" smtClean="0">
                <a:latin typeface="Arial Narrow" pitchFamily="34" charset="0"/>
              </a:rPr>
              <a:t> spermatogenesis</a:t>
            </a:r>
          </a:p>
          <a:p>
            <a:r>
              <a:rPr lang="en-US" sz="2200" b="1" spc="-30" dirty="0" err="1" smtClean="0">
                <a:latin typeface="Arial Narrow" pitchFamily="34" charset="0"/>
              </a:rPr>
              <a:t>GnHs</a:t>
            </a:r>
            <a:r>
              <a:rPr lang="en-US" sz="2200" b="1" spc="-30" dirty="0" smtClean="0">
                <a:latin typeface="Arial Narrow" pitchFamily="34" charset="0"/>
              </a:rPr>
              <a:t> replacement must be combined; </a:t>
            </a:r>
            <a:r>
              <a:rPr lang="en-US" sz="2200" b="1" spc="-30" dirty="0" err="1" smtClean="0">
                <a:latin typeface="Arial Narrow" pitchFamily="34" charset="0"/>
              </a:rPr>
              <a:t>hCG</a:t>
            </a:r>
            <a:r>
              <a:rPr lang="en-US" sz="2200" b="1" spc="-30" dirty="0" smtClean="0">
                <a:latin typeface="Arial Narrow" pitchFamily="34" charset="0"/>
              </a:rPr>
              <a:t> (IM.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spc="-30" dirty="0" smtClean="0">
                <a:latin typeface="Arial Narrow" pitchFamily="34" charset="0"/>
              </a:rPr>
              <a:t>2 </a:t>
            </a:r>
            <a:r>
              <a:rPr lang="en-US" sz="2200" b="1" spc="-30" dirty="0" err="1" smtClean="0">
                <a:latin typeface="Arial Narrow" pitchFamily="34" charset="0"/>
              </a:rPr>
              <a:t>ms.</a:t>
            </a:r>
            <a:r>
              <a:rPr lang="en-US" sz="2200" b="1" spc="-30" dirty="0" smtClean="0">
                <a:latin typeface="Arial Narrow" pitchFamily="34" charset="0"/>
              </a:rPr>
              <a:t>) followed  by </a:t>
            </a:r>
            <a:r>
              <a:rPr lang="en-US" sz="2200" b="1" spc="-30" dirty="0" err="1" smtClean="0">
                <a:latin typeface="Arial Narrow" pitchFamily="34" charset="0"/>
              </a:rPr>
              <a:t>hCG</a:t>
            </a:r>
            <a:r>
              <a:rPr lang="en-US" sz="2200" b="1" spc="-30" dirty="0" smtClean="0">
                <a:latin typeface="Arial Narrow" pitchFamily="34" charset="0"/>
              </a:rPr>
              <a:t> + </a:t>
            </a:r>
            <a:r>
              <a:rPr lang="en-US" sz="2200" b="1" spc="-30" dirty="0" err="1" smtClean="0">
                <a:latin typeface="Arial Narrow" pitchFamily="34" charset="0"/>
              </a:rPr>
              <a:t>hMG</a:t>
            </a:r>
            <a:r>
              <a:rPr lang="en-US" sz="2200" b="1" spc="-30" dirty="0" smtClean="0">
                <a:latin typeface="Arial Narrow" pitchFamily="34" charset="0"/>
              </a:rPr>
              <a:t> (IM.</a:t>
            </a:r>
            <a:r>
              <a:rPr lang="en-US" sz="2200" b="1" spc="-30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200" b="1" spc="-30" dirty="0" smtClean="0">
                <a:latin typeface="Arial Narrow" pitchFamily="34" charset="0"/>
              </a:rPr>
              <a:t>6 -12 ms). </a:t>
            </a:r>
            <a:r>
              <a:rPr lang="en-US" sz="2200" b="1" spc="-30" dirty="0">
                <a:latin typeface="Arial Narrow" pitchFamily="34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4282" y="5929330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008000"/>
                  </a:solidFill>
                </a:uFill>
                <a:latin typeface="Bernard MT Condensed" pitchFamily="18" charset="0"/>
              </a:rPr>
              <a:t>ADRs;</a:t>
            </a:r>
            <a:r>
              <a:rPr lang="en-US" sz="2200" b="1" u="heavy" dirty="0" smtClean="0">
                <a:uFill>
                  <a:solidFill>
                    <a:srgbClr val="008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Headache, local swelling (injection site), nausea, flushing, depression, </a:t>
            </a:r>
            <a:r>
              <a:rPr lang="en-US" sz="2200" b="1" dirty="0" err="1" smtClean="0">
                <a:latin typeface="Arial Narrow" pitchFamily="34" charset="0"/>
              </a:rPr>
              <a:t>gynecomastia</a:t>
            </a:r>
            <a:r>
              <a:rPr lang="en-US" sz="2200" b="1" dirty="0" smtClean="0">
                <a:latin typeface="Arial Narrow" pitchFamily="34" charset="0"/>
              </a:rPr>
              <a:t>, precocious puberty.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46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07504" y="116632"/>
            <a:ext cx="3672408" cy="461665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5.Non-HORMONAL THERAPY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496" y="685145"/>
            <a:ext cx="900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spc="-40" dirty="0" smtClean="0">
                <a:latin typeface="Arial Narrow" pitchFamily="34" charset="0"/>
              </a:rPr>
              <a:t>Sometimes is very promising, to improve sperm quality and quantity.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2221643"/>
            <a:ext cx="835292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Has </a:t>
            </a:r>
            <a:r>
              <a:rPr lang="en-US" sz="2400" b="1" dirty="0" err="1" smtClean="0">
                <a:latin typeface="Arial Narrow" pitchFamily="34" charset="0"/>
              </a:rPr>
              <a:t>proteolytic</a:t>
            </a:r>
            <a:r>
              <a:rPr lang="en-US" sz="2400" b="1" dirty="0" smtClean="0">
                <a:latin typeface="Arial Narrow" pitchFamily="34" charset="0"/>
              </a:rPr>
              <a:t> activity, cleaving </a:t>
            </a:r>
            <a:r>
              <a:rPr lang="en-US" sz="2400" b="1" dirty="0" err="1" smtClean="0">
                <a:latin typeface="Arial Narrow" pitchFamily="34" charset="0"/>
              </a:rPr>
              <a:t>kininogen</a:t>
            </a:r>
            <a:r>
              <a:rPr lang="en-US" sz="2400" b="1" dirty="0" smtClean="0">
                <a:latin typeface="Arial Narrow" pitchFamily="34" charset="0"/>
              </a:rPr>
              <a:t> to </a:t>
            </a:r>
            <a:r>
              <a:rPr lang="en-US" sz="2400" b="1" dirty="0" err="1" smtClean="0">
                <a:latin typeface="Arial Narrow" pitchFamily="34" charset="0"/>
              </a:rPr>
              <a:t>kinins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 important for sperm motility. 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504" y="1804754"/>
            <a:ext cx="1377296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KALLIKREIN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107504" y="2937804"/>
            <a:ext cx="1420582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FOLIC ACID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07504" y="4216365"/>
            <a:ext cx="659155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ZINC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107504" y="5477162"/>
            <a:ext cx="1440160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L-CARNITINE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107504" y="5975386"/>
            <a:ext cx="7488832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Is important </a:t>
            </a:r>
            <a:r>
              <a:rPr lang="en-US" sz="2400" b="1" dirty="0">
                <a:latin typeface="Arial Narrow" pitchFamily="34" charset="0"/>
              </a:rPr>
              <a:t>for sperm </a:t>
            </a:r>
            <a:r>
              <a:rPr lang="en-US" sz="2400" b="1" dirty="0" smtClean="0">
                <a:latin typeface="Arial Narrow" pitchFamily="34" charset="0"/>
              </a:rPr>
              <a:t>maturation.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107504" y="4675078"/>
            <a:ext cx="864096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Plays </a:t>
            </a:r>
            <a:r>
              <a:rPr lang="en-US" sz="2400" b="1" dirty="0">
                <a:latin typeface="Arial Narrow" pitchFamily="34" charset="0"/>
              </a:rPr>
              <a:t>an important role in testicular </a:t>
            </a:r>
            <a:r>
              <a:rPr lang="en-US" sz="2400" b="1" dirty="0" smtClean="0">
                <a:latin typeface="Arial Narrow" pitchFamily="34" charset="0"/>
              </a:rPr>
              <a:t>development, sperm production &amp; sperm </a:t>
            </a:r>
            <a:r>
              <a:rPr lang="en-US" sz="2400" b="1" dirty="0">
                <a:latin typeface="Arial Narrow" pitchFamily="34" charset="0"/>
              </a:rPr>
              <a:t>motility. 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107504" y="3410372"/>
            <a:ext cx="8856984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P</a:t>
            </a:r>
            <a:r>
              <a:rPr lang="en-US" sz="2400" b="1" dirty="0" smtClean="0">
                <a:latin typeface="Arial Narrow" pitchFamily="34" charset="0"/>
              </a:rPr>
              <a:t>lays </a:t>
            </a:r>
            <a:r>
              <a:rPr lang="en-US" sz="2400" b="1" dirty="0">
                <a:latin typeface="Arial Narrow" pitchFamily="34" charset="0"/>
              </a:rPr>
              <a:t>a role in RNA and DNA synthesis </a:t>
            </a:r>
            <a:r>
              <a:rPr lang="en-US" sz="2400" b="1" dirty="0" smtClean="0">
                <a:latin typeface="Arial Narrow" pitchFamily="34" charset="0"/>
              </a:rPr>
              <a:t>during spermatogenesis &amp; </a:t>
            </a:r>
            <a:r>
              <a:rPr lang="en-US" sz="2400" b="1" dirty="0">
                <a:latin typeface="Arial Narrow" pitchFamily="34" charset="0"/>
              </a:rPr>
              <a:t>has antioxidant properties.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1802" y="1196752"/>
            <a:ext cx="1584176" cy="400110"/>
          </a:xfrm>
          <a:prstGeom prst="rect">
            <a:avLst/>
          </a:prstGeom>
          <a:solidFill>
            <a:srgbClr val="A5002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Antioxidants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63688" y="1241050"/>
            <a:ext cx="7380312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Protect sperm from oxidative damage (e.g. </a:t>
            </a:r>
            <a:r>
              <a:rPr lang="en-US" sz="2400" b="1" dirty="0" err="1" smtClean="0">
                <a:latin typeface="Arial Narrow" pitchFamily="34" charset="0"/>
              </a:rPr>
              <a:t>vit</a:t>
            </a:r>
            <a:r>
              <a:rPr lang="en-US" sz="2400" b="1" dirty="0" smtClean="0">
                <a:latin typeface="Arial Narrow" pitchFamily="34" charset="0"/>
              </a:rPr>
              <a:t> E,C)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2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100000">
              <a:schemeClr val="accent3">
                <a:lumMod val="75000"/>
              </a:schemeClr>
            </a:gs>
            <a:gs pos="74000">
              <a:schemeClr val="bg2">
                <a:lumMod val="90000"/>
                <a:alpha val="5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81165" y="728832"/>
            <a:ext cx="42589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DRUGS USED IN</a:t>
            </a:r>
            <a:endParaRPr lang="en-US" sz="36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75655" y="1264932"/>
            <a:ext cx="64726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9E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MALE INFERTILITY</a:t>
            </a:r>
            <a:endParaRPr lang="en-US" sz="4000" b="1" cap="none" spc="0" dirty="0">
              <a:ln w="11430"/>
              <a:solidFill>
                <a:srgbClr val="9E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3528" y="1556792"/>
            <a:ext cx="832279" cy="584775"/>
          </a:xfrm>
          <a:prstGeom prst="rect">
            <a:avLst/>
          </a:prstGeom>
          <a:solidFill>
            <a:srgbClr val="FBFBAF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>
                  <a:solidFill>
                    <a:srgbClr val="FA00FA"/>
                  </a:solidFill>
                  <a:prstDash val="solid"/>
                </a:ln>
                <a:solidFill>
                  <a:srgbClr val="CC0000"/>
                </a:solidFill>
                <a:effectLst>
                  <a:outerShdw blurRad="88000" dist="50800" dir="5040000" algn="tl">
                    <a:srgbClr val="008000"/>
                  </a:outerShdw>
                </a:effectLst>
                <a:latin typeface="Bernard MT Condensed" pitchFamily="18" charset="0"/>
              </a:rPr>
              <a:t>ILOs</a:t>
            </a:r>
            <a:endParaRPr lang="en-US" sz="3200" b="1" cap="none" spc="0" dirty="0">
              <a:ln>
                <a:solidFill>
                  <a:srgbClr val="FA00FA"/>
                </a:solidFill>
                <a:prstDash val="solid"/>
              </a:ln>
              <a:solidFill>
                <a:srgbClr val="CC0000"/>
              </a:solidFill>
              <a:effectLst>
                <a:outerShdw blurRad="88000" dist="50800" dir="5040000" algn="tl">
                  <a:srgbClr val="008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51520" y="2276872"/>
            <a:ext cx="8568952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rgbClr val="008000"/>
                </a:solidFill>
                <a:uFill>
                  <a:solidFill>
                    <a:srgbClr val="FF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rgbClr val="008000"/>
              </a:solidFill>
              <a:uFill>
                <a:solidFill>
                  <a:srgbClr val="FF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Define male infertility 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spc="-40" dirty="0" smtClean="0">
                <a:latin typeface="Arial Narrow" pitchFamily="34" charset="0"/>
              </a:rPr>
              <a:t>Recognize regulations contributing to male fertility &amp; </a:t>
            </a:r>
            <a:r>
              <a:rPr lang="en-US" sz="2400" b="1" spc="-40" dirty="0" err="1" smtClean="0">
                <a:latin typeface="Arial Narrow" pitchFamily="34" charset="0"/>
              </a:rPr>
              <a:t>dysregulations</a:t>
            </a:r>
            <a:r>
              <a:rPr lang="en-US" sz="2400" b="1" spc="-40" dirty="0" smtClean="0">
                <a:latin typeface="Arial Narrow" pitchFamily="34" charset="0"/>
              </a:rPr>
              <a:t> </a:t>
            </a:r>
            <a:br>
              <a:rPr lang="en-US" sz="2400" b="1" spc="-40" dirty="0" smtClean="0">
                <a:latin typeface="Arial Narrow" pitchFamily="34" charset="0"/>
              </a:rPr>
            </a:br>
            <a:r>
              <a:rPr lang="en-US" sz="2400" b="1" spc="-40" dirty="0" smtClean="0">
                <a:latin typeface="Arial Narrow" pitchFamily="34" charset="0"/>
              </a:rPr>
              <a:t>    leading to infertility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Classify hormonal &amp; non-hormonal therapies used in male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infertility whether being empirical or specific.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Expand on the mechanism of action, indications, 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preparations, side effects, contraindications &amp;                     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interactions of most hormonal therapies</a:t>
            </a:r>
          </a:p>
          <a:p>
            <a:pPr indent="-274320">
              <a:lnSpc>
                <a:spcPts val="3000"/>
              </a:lnSpc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Highlight some potentialities of non-hormonal </a:t>
            </a:r>
          </a:p>
          <a:p>
            <a:pPr>
              <a:lnSpc>
                <a:spcPts val="3000"/>
              </a:lnSpc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   therapies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135"/>
          <p:cNvSpPr txBox="1"/>
          <p:nvPr/>
        </p:nvSpPr>
        <p:spPr>
          <a:xfrm>
            <a:off x="1043608" y="1311151"/>
            <a:ext cx="2232248" cy="461665"/>
          </a:xfrm>
          <a:prstGeom prst="rect">
            <a:avLst/>
          </a:prstGeom>
          <a:solidFill>
            <a:srgbClr val="9E004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MALE INFERTILITY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00194" y="2420888"/>
            <a:ext cx="8266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Inability of a male to achieve conception in a fertile woman after one year of</a:t>
            </a:r>
            <a:r>
              <a:rPr lang="en-US" sz="2400" b="1" dirty="0">
                <a:latin typeface="Arial Narrow" pitchFamily="34" charset="0"/>
              </a:rPr>
              <a:t> frequent </a:t>
            </a:r>
            <a:r>
              <a:rPr lang="en-US" sz="2400" b="1" dirty="0" smtClean="0">
                <a:latin typeface="Arial Narrow" pitchFamily="34" charset="0"/>
              </a:rPr>
              <a:t>unprotected intercourse.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39552" y="1916832"/>
            <a:ext cx="1357322" cy="430887"/>
          </a:xfrm>
          <a:prstGeom prst="rect">
            <a:avLst/>
          </a:prstGeom>
          <a:solidFill>
            <a:srgbClr val="EEECE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A50021"/>
                </a:solidFill>
                <a:latin typeface="Bernard MT Condensed" pitchFamily="18" charset="0"/>
              </a:rPr>
              <a:t>Definition</a:t>
            </a:r>
            <a:endParaRPr lang="en-US" sz="22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39552" y="3429000"/>
            <a:ext cx="1512168" cy="430887"/>
          </a:xfrm>
          <a:prstGeom prst="rect">
            <a:avLst/>
          </a:prstGeom>
          <a:solidFill>
            <a:srgbClr val="EEECE1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A50021"/>
                </a:solidFill>
                <a:latin typeface="Bernard MT Condensed" pitchFamily="18" charset="0"/>
              </a:rPr>
              <a:t>Prevalence</a:t>
            </a:r>
            <a:endParaRPr lang="en-US" sz="22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7544" y="3933056"/>
            <a:ext cx="76328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993333"/>
                </a:solidFill>
              </a:rPr>
              <a:t>Infertility </a:t>
            </a:r>
            <a:r>
              <a:rPr lang="en-US" sz="2400" b="1" dirty="0">
                <a:latin typeface="Arial Narrow" pitchFamily="34" charset="0"/>
              </a:rPr>
              <a:t>has traditionally been thought of as a woman's problem. However, about one out of every three cases of infertility is due to the man alone</a:t>
            </a:r>
          </a:p>
          <a:p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C40025"/>
                </a:solidFill>
                <a:latin typeface="Arial Narrow" pitchFamily="34" charset="0"/>
              </a:rPr>
              <a:t>INFERTILITY </a:t>
            </a:r>
            <a:r>
              <a:rPr lang="en-US" sz="2400" b="1" dirty="0" err="1" smtClean="0">
                <a:solidFill>
                  <a:srgbClr val="C40025"/>
                </a:solidFill>
                <a:latin typeface="Arial Narrow" pitchFamily="34" charset="0"/>
              </a:rPr>
              <a:t>vs</a:t>
            </a:r>
            <a:r>
              <a:rPr lang="en-US" sz="2400" b="1" dirty="0" smtClean="0">
                <a:solidFill>
                  <a:srgbClr val="C40025"/>
                </a:solidFill>
                <a:latin typeface="Arial Narrow" pitchFamily="34" charset="0"/>
              </a:rPr>
              <a:t> IMPOTENCE </a:t>
            </a:r>
            <a:r>
              <a:rPr lang="en-US" sz="2400" b="1" dirty="0" smtClean="0">
                <a:latin typeface="Arial Narrow" pitchFamily="34" charset="0"/>
              </a:rPr>
              <a:t>– </a:t>
            </a:r>
            <a:r>
              <a:rPr lang="en-US" sz="2400" b="1" dirty="0" smtClean="0">
                <a:solidFill>
                  <a:srgbClr val="00B0F0"/>
                </a:solidFill>
                <a:latin typeface="Arial Narrow" pitchFamily="34" charset="0"/>
              </a:rPr>
              <a:t>What is the difference?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076809"/>
            <a:ext cx="8315356" cy="2000263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In male infertility, the semen analysis is abnormal: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570"/>
            <a:ext cx="8715404" cy="285274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Count is low (</a:t>
            </a:r>
            <a:r>
              <a:rPr lang="en-US" sz="2800" b="1" dirty="0" err="1" smtClean="0">
                <a:solidFill>
                  <a:schemeClr val="tx2"/>
                </a:solidFill>
              </a:rPr>
              <a:t>oligospermia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Sperms are absent in the ejaculate (</a:t>
            </a:r>
            <a:r>
              <a:rPr lang="en-US" sz="2800" b="1" dirty="0" err="1" smtClean="0">
                <a:solidFill>
                  <a:schemeClr val="tx2"/>
                </a:solidFill>
              </a:rPr>
              <a:t>azoospermia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 Sperm motility is seriously affected (</a:t>
            </a:r>
            <a:r>
              <a:rPr lang="en-US" sz="2800" b="1" dirty="0" err="1" smtClean="0">
                <a:solidFill>
                  <a:schemeClr val="tx2"/>
                </a:solidFill>
              </a:rPr>
              <a:t>asthenospermia</a:t>
            </a:r>
            <a:r>
              <a:rPr lang="en-US" sz="2800" b="1" dirty="0" smtClean="0">
                <a:solidFill>
                  <a:schemeClr val="tx2"/>
                </a:solidFill>
              </a:rPr>
              <a:t>).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 Sperms are totally immobile or dead (</a:t>
            </a:r>
            <a:r>
              <a:rPr lang="en-US" sz="2800" b="1" dirty="0" err="1" smtClean="0">
                <a:solidFill>
                  <a:schemeClr val="tx2"/>
                </a:solidFill>
              </a:rPr>
              <a:t>necrospermia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</a:p>
          <a:p>
            <a:pPr algn="l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4" name="Picture 2" descr="C:\Users\Bassiouni\Desktop\maleinfertility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2656"/>
            <a:ext cx="8153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062664" cy="100811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Causes of Male Infertility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036496" cy="54726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600" b="1" dirty="0" smtClean="0">
                <a:solidFill>
                  <a:srgbClr val="FF0000"/>
                </a:solidFill>
              </a:rPr>
              <a:t>1. </a:t>
            </a:r>
            <a:r>
              <a:rPr lang="en-US" sz="11200" b="1" dirty="0" smtClean="0">
                <a:solidFill>
                  <a:srgbClr val="FF0000"/>
                </a:solidFill>
              </a:rPr>
              <a:t>Idiopathic</a:t>
            </a:r>
            <a:r>
              <a:rPr lang="en-US" sz="11200" b="1" dirty="0" smtClean="0"/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(causes unknown).</a:t>
            </a:r>
          </a:p>
          <a:p>
            <a:pPr algn="l"/>
            <a:r>
              <a:rPr lang="en-US" sz="8600" b="1" dirty="0" smtClean="0">
                <a:solidFill>
                  <a:srgbClr val="FF0000"/>
                </a:solidFill>
              </a:rPr>
              <a:t>2. </a:t>
            </a:r>
            <a:r>
              <a:rPr lang="en-US" sz="11200" b="1" dirty="0" smtClean="0">
                <a:solidFill>
                  <a:srgbClr val="FF0000"/>
                </a:solidFill>
              </a:rPr>
              <a:t>Pre- testicular causes </a:t>
            </a:r>
            <a:r>
              <a:rPr lang="en-US" sz="8600" b="1" dirty="0" smtClean="0">
                <a:solidFill>
                  <a:schemeClr val="tx1"/>
                </a:solidFill>
              </a:rPr>
              <a:t>(poor </a:t>
            </a:r>
            <a:r>
              <a:rPr lang="en-US" sz="9600" b="1" dirty="0" smtClean="0">
                <a:solidFill>
                  <a:schemeClr val="tx1"/>
                </a:solidFill>
              </a:rPr>
              <a:t>hormonal support &amp; poor general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health) </a:t>
            </a:r>
            <a:r>
              <a:rPr lang="en-US" sz="9600" b="1" dirty="0">
                <a:solidFill>
                  <a:schemeClr val="tx1"/>
                </a:solidFill>
              </a:rPr>
              <a:t>including: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</a:t>
            </a:r>
            <a:r>
              <a:rPr lang="en-US" sz="9600" b="1" u="sng" dirty="0" err="1" smtClean="0">
                <a:solidFill>
                  <a:schemeClr val="tx1"/>
                </a:solidFill>
              </a:rPr>
              <a:t>Hypogonadism</a:t>
            </a:r>
            <a:r>
              <a:rPr lang="en-US" sz="9600" b="1" dirty="0" smtClean="0">
                <a:solidFill>
                  <a:schemeClr val="tx1"/>
                </a:solidFill>
              </a:rPr>
              <a:t>; Drugs; alcohol; </a:t>
            </a:r>
            <a:r>
              <a:rPr lang="en-US" sz="9600" b="1" dirty="0">
                <a:solidFill>
                  <a:schemeClr val="tx1"/>
                </a:solidFill>
              </a:rPr>
              <a:t>Tobacco</a:t>
            </a:r>
            <a:r>
              <a:rPr lang="en-US" sz="9600" b="1" dirty="0" smtClean="0">
                <a:solidFill>
                  <a:schemeClr val="tx1"/>
                </a:solidFill>
              </a:rPr>
              <a:t>; Strenuous riding (bicycle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&amp; </a:t>
            </a:r>
            <a:r>
              <a:rPr lang="en-US" sz="9600" b="1" dirty="0">
                <a:solidFill>
                  <a:schemeClr val="tx1"/>
                </a:solidFill>
              </a:rPr>
              <a:t>horse</a:t>
            </a:r>
            <a:r>
              <a:rPr lang="en-US" sz="5100" b="1" dirty="0">
                <a:solidFill>
                  <a:schemeClr val="tx1"/>
                </a:solidFill>
              </a:rPr>
              <a:t>  </a:t>
            </a:r>
            <a:r>
              <a:rPr lang="en-US" sz="9600" b="1" dirty="0">
                <a:solidFill>
                  <a:schemeClr val="tx1"/>
                </a:solidFill>
              </a:rPr>
              <a:t>riding</a:t>
            </a:r>
            <a:r>
              <a:rPr lang="en-US" sz="9600" b="1" dirty="0" smtClean="0">
                <a:solidFill>
                  <a:schemeClr val="tx1"/>
                </a:solidFill>
              </a:rPr>
              <a:t>);  Medications (</a:t>
            </a:r>
            <a:r>
              <a:rPr lang="en-US" sz="9600" b="1" dirty="0">
                <a:solidFill>
                  <a:schemeClr val="tx1"/>
                </a:solidFill>
              </a:rPr>
              <a:t>chemotherapy; </a:t>
            </a:r>
            <a:r>
              <a:rPr lang="en-US" sz="9600" b="1" dirty="0" smtClean="0">
                <a:solidFill>
                  <a:schemeClr val="tx1"/>
                </a:solidFill>
              </a:rPr>
              <a:t>anabolic </a:t>
            </a:r>
            <a:r>
              <a:rPr lang="en-US" sz="9600" b="1" dirty="0">
                <a:solidFill>
                  <a:schemeClr val="tx1"/>
                </a:solidFill>
              </a:rPr>
              <a:t>steroids).</a:t>
            </a:r>
          </a:p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</a:rPr>
              <a:t>3. </a:t>
            </a:r>
            <a:r>
              <a:rPr lang="en-US" sz="11200" b="1" dirty="0" smtClean="0">
                <a:solidFill>
                  <a:srgbClr val="FF0000"/>
                </a:solidFill>
              </a:rPr>
              <a:t>Testicular causes </a:t>
            </a:r>
            <a:r>
              <a:rPr lang="en-US" sz="9600" b="1" dirty="0" smtClean="0">
                <a:solidFill>
                  <a:schemeClr val="tx1"/>
                </a:solidFill>
              </a:rPr>
              <a:t>(testes produce semen of low quantity and/or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 poor quality):  Age; Malaria; Testicular cancer;   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    </a:t>
            </a:r>
            <a:r>
              <a:rPr lang="en-US" sz="9600" b="1" u="sng" dirty="0" smtClean="0">
                <a:solidFill>
                  <a:schemeClr val="tx1"/>
                </a:solidFill>
              </a:rPr>
              <a:t>Idiopathic</a:t>
            </a:r>
            <a:r>
              <a:rPr lang="en-US" sz="9600" b="1" dirty="0" smtClean="0">
                <a:solidFill>
                  <a:schemeClr val="tx1"/>
                </a:solidFill>
              </a:rPr>
              <a:t> (unexplained sperm deficiencies).</a:t>
            </a:r>
            <a:endParaRPr lang="en-US" sz="9600" b="1" dirty="0">
              <a:solidFill>
                <a:schemeClr val="tx1"/>
              </a:solidFill>
            </a:endParaRPr>
          </a:p>
          <a:p>
            <a:pPr algn="l"/>
            <a:r>
              <a:rPr lang="en-US" sz="11200" b="1" dirty="0" smtClean="0">
                <a:solidFill>
                  <a:srgbClr val="FF0000"/>
                </a:solidFill>
              </a:rPr>
              <a:t>4. Post- testicular causes </a:t>
            </a:r>
            <a:r>
              <a:rPr lang="en-US" sz="9600" b="1" dirty="0" smtClean="0">
                <a:solidFill>
                  <a:schemeClr val="tx1"/>
                </a:solidFill>
              </a:rPr>
              <a:t>(</a:t>
            </a:r>
            <a:r>
              <a:rPr lang="en-US" sz="9600" b="1" u="sng" dirty="0" smtClean="0">
                <a:solidFill>
                  <a:schemeClr val="tx1"/>
                </a:solidFill>
              </a:rPr>
              <a:t>conditions that affect male genital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</a:t>
            </a:r>
            <a:r>
              <a:rPr lang="en-US" sz="9600" b="1" u="sng" dirty="0" smtClean="0">
                <a:solidFill>
                  <a:schemeClr val="tx1"/>
                </a:solidFill>
              </a:rPr>
              <a:t>system after sperm </a:t>
            </a:r>
            <a:r>
              <a:rPr lang="en-US" sz="9600" b="1" u="sng" dirty="0">
                <a:solidFill>
                  <a:schemeClr val="tx1"/>
                </a:solidFill>
              </a:rPr>
              <a:t>production</a:t>
            </a:r>
            <a:r>
              <a:rPr lang="en-US" sz="9600" b="1" dirty="0" smtClean="0">
                <a:solidFill>
                  <a:schemeClr val="tx1"/>
                </a:solidFill>
              </a:rPr>
              <a:t>):  </a:t>
            </a:r>
            <a:endParaRPr lang="en-US" sz="9600" b="1" dirty="0">
              <a:solidFill>
                <a:schemeClr val="tx1"/>
              </a:solidFill>
            </a:endParaRPr>
          </a:p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     </a:t>
            </a:r>
            <a:r>
              <a:rPr lang="en-US" sz="9600" b="1" dirty="0" smtClean="0">
                <a:solidFill>
                  <a:schemeClr val="tx1"/>
                </a:solidFill>
              </a:rPr>
              <a:t>Vas deferens obstruction; Infection, e.g. prostatitis, T.B; </a:t>
            </a:r>
          </a:p>
          <a:p>
            <a:pPr algn="l"/>
            <a:r>
              <a:rPr lang="en-US" sz="9600" b="1" dirty="0">
                <a:solidFill>
                  <a:schemeClr val="tx1"/>
                </a:solidFill>
              </a:rPr>
              <a:t> </a:t>
            </a:r>
            <a:r>
              <a:rPr lang="en-US" sz="9600" b="1" dirty="0" smtClean="0">
                <a:solidFill>
                  <a:schemeClr val="tx1"/>
                </a:solidFill>
              </a:rPr>
              <a:t>     Ejaculatory duct </a:t>
            </a:r>
            <a:r>
              <a:rPr lang="en-US" sz="9600" b="1" dirty="0">
                <a:solidFill>
                  <a:schemeClr val="tx1"/>
                </a:solidFill>
              </a:rPr>
              <a:t>obstruction</a:t>
            </a:r>
            <a:r>
              <a:rPr lang="en-US" sz="9600" b="1" dirty="0" smtClean="0">
                <a:solidFill>
                  <a:schemeClr val="tx1"/>
                </a:solidFill>
              </a:rPr>
              <a:t>; Impotence</a:t>
            </a:r>
            <a:r>
              <a:rPr lang="en-US" sz="9600" b="1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9600" b="1" dirty="0" smtClean="0">
                <a:solidFill>
                  <a:schemeClr val="tx1"/>
                </a:solidFill>
              </a:rPr>
              <a:t>     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996642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20021"/>
            </a:gs>
            <a:gs pos="16000">
              <a:schemeClr val="bg1"/>
            </a:gs>
            <a:gs pos="91000">
              <a:schemeClr val="bg2">
                <a:lumMod val="90000"/>
                <a:alpha val="73000"/>
              </a:schemeClr>
            </a:gs>
            <a:gs pos="98000">
              <a:srgbClr val="92D050">
                <a:alpha val="84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1" descr="C:\Documents and Settings\DR.OMNIA\My Documents\My Pictures\TT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30000"/>
          </a:blip>
          <a:srcRect l="3392" t="1271" r="6803" b="1097"/>
          <a:stretch>
            <a:fillRect/>
          </a:stretch>
        </p:blipFill>
        <p:spPr bwMode="auto">
          <a:xfrm>
            <a:off x="2841520" y="188640"/>
            <a:ext cx="4752528" cy="6048672"/>
          </a:xfrm>
          <a:prstGeom prst="rect">
            <a:avLst/>
          </a:prstGeom>
          <a:noFill/>
        </p:spPr>
      </p:pic>
      <p:sp>
        <p:nvSpPr>
          <p:cNvPr id="67" name="Freeform 66"/>
          <p:cNvSpPr/>
          <p:nvPr/>
        </p:nvSpPr>
        <p:spPr>
          <a:xfrm>
            <a:off x="6343543" y="891240"/>
            <a:ext cx="214604" cy="528385"/>
          </a:xfrm>
          <a:custGeom>
            <a:avLst/>
            <a:gdLst>
              <a:gd name="connsiteX0" fmla="*/ 0 w 214604"/>
              <a:gd name="connsiteY0" fmla="*/ 0 h 559837"/>
              <a:gd name="connsiteX1" fmla="*/ 111967 w 214604"/>
              <a:gd name="connsiteY1" fmla="*/ 65315 h 559837"/>
              <a:gd name="connsiteX2" fmla="*/ 195943 w 214604"/>
              <a:gd name="connsiteY2" fmla="*/ 205274 h 559837"/>
              <a:gd name="connsiteX3" fmla="*/ 214604 w 214604"/>
              <a:gd name="connsiteY3" fmla="*/ 559837 h 559837"/>
              <a:gd name="connsiteX4" fmla="*/ 214604 w 214604"/>
              <a:gd name="connsiteY4" fmla="*/ 559837 h 55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04" h="559837">
                <a:moveTo>
                  <a:pt x="0" y="0"/>
                </a:moveTo>
                <a:cubicBezTo>
                  <a:pt x="39655" y="15551"/>
                  <a:pt x="79310" y="31103"/>
                  <a:pt x="111967" y="65315"/>
                </a:cubicBezTo>
                <a:cubicBezTo>
                  <a:pt x="144624" y="99527"/>
                  <a:pt x="178837" y="122854"/>
                  <a:pt x="195943" y="205274"/>
                </a:cubicBezTo>
                <a:cubicBezTo>
                  <a:pt x="213049" y="287694"/>
                  <a:pt x="214604" y="559837"/>
                  <a:pt x="214604" y="559837"/>
                </a:cubicBezTo>
                <a:lnTo>
                  <a:pt x="214604" y="559837"/>
                </a:lnTo>
              </a:path>
            </a:pathLst>
          </a:custGeom>
          <a:ln w="38100">
            <a:solidFill>
              <a:srgbClr val="9E00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332588" y="873627"/>
            <a:ext cx="55984" cy="431515"/>
          </a:xfrm>
          <a:custGeom>
            <a:avLst/>
            <a:gdLst>
              <a:gd name="connsiteX0" fmla="*/ 0 w 55984"/>
              <a:gd name="connsiteY0" fmla="*/ 0 h 457200"/>
              <a:gd name="connsiteX1" fmla="*/ 46653 w 55984"/>
              <a:gd name="connsiteY1" fmla="*/ 83976 h 457200"/>
              <a:gd name="connsiteX2" fmla="*/ 55984 w 55984"/>
              <a:gd name="connsiteY2" fmla="*/ 457200 h 457200"/>
              <a:gd name="connsiteX3" fmla="*/ 55984 w 55984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4" h="457200">
                <a:moveTo>
                  <a:pt x="0" y="0"/>
                </a:moveTo>
                <a:cubicBezTo>
                  <a:pt x="18661" y="3888"/>
                  <a:pt x="37322" y="7776"/>
                  <a:pt x="46653" y="83976"/>
                </a:cubicBezTo>
                <a:cubicBezTo>
                  <a:pt x="55984" y="160176"/>
                  <a:pt x="55984" y="457200"/>
                  <a:pt x="55984" y="457200"/>
                </a:cubicBezTo>
                <a:lnTo>
                  <a:pt x="55984" y="457200"/>
                </a:lnTo>
              </a:path>
            </a:pathLst>
          </a:cu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7183467" y="3111032"/>
            <a:ext cx="407776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347364" y="3111032"/>
            <a:ext cx="407776" cy="0"/>
          </a:xfrm>
          <a:prstGeom prst="line">
            <a:avLst/>
          </a:prstGeom>
          <a:ln w="38100">
            <a:solidFill>
              <a:srgbClr val="9E00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162000" y="2703256"/>
            <a:ext cx="432048" cy="26143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69912" y="2567331"/>
            <a:ext cx="432048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97904" y="3314920"/>
            <a:ext cx="504056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+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33808" y="2431406"/>
            <a:ext cx="432048" cy="261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-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25896" y="5081948"/>
            <a:ext cx="488034" cy="261437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Bernard MT Condensed" pitchFamily="18" charset="0"/>
              </a:rPr>
              <a:t>+</a:t>
            </a:r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ve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363019" y="2050051"/>
            <a:ext cx="432048" cy="2904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FSH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84316" y="2041244"/>
            <a:ext cx="397364" cy="290486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LH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93848" y="5897499"/>
            <a:ext cx="1296144" cy="3195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TESTOSTERONE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25896" y="4588596"/>
            <a:ext cx="792088" cy="290486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Bernard MT Condensed" pitchFamily="18" charset="0"/>
              </a:rPr>
              <a:t>Estradiol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98936" y="3630098"/>
            <a:ext cx="648072" cy="26143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Bernard MT Condensed" pitchFamily="18" charset="0"/>
              </a:rPr>
              <a:t>Inhibin</a:t>
            </a:r>
            <a:endParaRPr lang="en-US" sz="1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06288" y="1013901"/>
            <a:ext cx="522718" cy="2081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Bernard MT Condensed" pitchFamily="18" charset="0"/>
              </a:rPr>
              <a:t>GnHs</a:t>
            </a:r>
            <a:endParaRPr lang="en-US" sz="11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499992" y="31485"/>
            <a:ext cx="1986020" cy="373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endParaRPr lang="en-US" sz="2000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>
              <a:lnSpc>
                <a:spcPts val="1000"/>
              </a:lnSpc>
            </a:pP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HYPOTHALAMUS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104344" y="2633123"/>
            <a:ext cx="2257456" cy="474460"/>
          </a:xfrm>
          <a:prstGeom prst="rect">
            <a:avLst/>
          </a:prstGeom>
          <a:solidFill>
            <a:srgbClr val="EEECE1"/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spc="-40" dirty="0" smtClean="0">
                <a:latin typeface="Arial Narrow" pitchFamily="34" charset="0"/>
              </a:rPr>
              <a:t>Initiation &amp; Maintenance</a:t>
            </a:r>
            <a:r>
              <a:rPr lang="en-US" b="1" spc="-40" baseline="30000" dirty="0" smtClean="0">
                <a:latin typeface="Arial Narrow" pitchFamily="34" charset="0"/>
              </a:rPr>
              <a:t> </a:t>
            </a:r>
            <a:r>
              <a:rPr lang="en-US" b="1" spc="-40" dirty="0" smtClean="0">
                <a:latin typeface="Arial Narrow" pitchFamily="34" charset="0"/>
              </a:rPr>
              <a:t>of spermatogenesis </a:t>
            </a:r>
            <a:endParaRPr lang="en-US" b="1" spc="-40" dirty="0">
              <a:latin typeface="Arial Narrow" pitchFamily="34" charset="0"/>
            </a:endParaRPr>
          </a:p>
        </p:txBody>
      </p:sp>
      <p:sp>
        <p:nvSpPr>
          <p:cNvPr id="87" name="Isosceles Triangle 86"/>
          <p:cNvSpPr/>
          <p:nvPr/>
        </p:nvSpPr>
        <p:spPr>
          <a:xfrm rot="16200000">
            <a:off x="4975869" y="665458"/>
            <a:ext cx="339813" cy="288032"/>
          </a:xfrm>
          <a:prstGeom prst="triangle">
            <a:avLst/>
          </a:prstGeom>
          <a:gradFill flip="none" rotWithShape="1">
            <a:gsLst>
              <a:gs pos="50000">
                <a:srgbClr val="9E004F"/>
              </a:gs>
              <a:gs pos="52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 rot="16200000">
            <a:off x="4993013" y="979380"/>
            <a:ext cx="339813" cy="288032"/>
          </a:xfrm>
          <a:prstGeom prst="triangle">
            <a:avLst/>
          </a:prstGeom>
          <a:gradFill flip="none" rotWithShape="1">
            <a:gsLst>
              <a:gs pos="50000">
                <a:srgbClr val="9E004F"/>
              </a:gs>
              <a:gs pos="52000">
                <a:srgbClr val="00B0F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461128" y="596416"/>
            <a:ext cx="576064" cy="290486"/>
          </a:xfrm>
          <a:prstGeom prst="rect">
            <a:avLst/>
          </a:prstGeom>
          <a:solidFill>
            <a:srgbClr val="6600FF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Bernard MT Condensed" pitchFamily="18" charset="0"/>
              </a:rPr>
              <a:t>GnRH</a:t>
            </a:r>
            <a:endParaRPr lang="en-US" sz="1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878096" y="560867"/>
            <a:ext cx="1800200" cy="31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6600FF"/>
                </a:solidFill>
                <a:latin typeface="Bernard MT Condensed" pitchFamily="18" charset="0"/>
              </a:rPr>
              <a:t>Pulsatile</a:t>
            </a:r>
            <a:r>
              <a:rPr lang="en-US" sz="1600" dirty="0" smtClean="0">
                <a:solidFill>
                  <a:srgbClr val="6600FF"/>
                </a:solidFill>
                <a:latin typeface="Bernard MT Condensed" pitchFamily="18" charset="0"/>
              </a:rPr>
              <a:t> Secretion</a:t>
            </a:r>
            <a:endParaRPr lang="en-US" sz="16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143140" y="61670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LH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Testosterone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P</a:t>
            </a:r>
            <a:r>
              <a:rPr lang="en-US" dirty="0" err="1" smtClean="0">
                <a:solidFill>
                  <a:srgbClr val="0070C0"/>
                </a:solidFill>
                <a:latin typeface="Bernard MT Condensed" pitchFamily="18" charset="0"/>
              </a:rPr>
              <a:t>ulsatile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(chronic LH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  <a:sym typeface="Wingdings 3"/>
              </a:rPr>
              <a:t> </a:t>
            </a:r>
            <a:r>
              <a:rPr lang="en-US" dirty="0" smtClean="0">
                <a:solidFill>
                  <a:srgbClr val="0070C0"/>
                </a:solidFill>
                <a:latin typeface="Bernard MT Condensed" pitchFamily="18" charset="0"/>
              </a:rPr>
              <a:t>makes testis refractory) </a:t>
            </a:r>
            <a:endParaRPr lang="en-US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00826" y="6273641"/>
            <a:ext cx="257176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MALE INFERTILITY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9" name="Group 83"/>
          <p:cNvGrpSpPr/>
          <p:nvPr/>
        </p:nvGrpSpPr>
        <p:grpSpPr>
          <a:xfrm>
            <a:off x="6948264" y="4998945"/>
            <a:ext cx="2195736" cy="692696"/>
            <a:chOff x="6948264" y="5114856"/>
            <a:chExt cx="2195736" cy="692696"/>
          </a:xfrm>
        </p:grpSpPr>
        <p:sp>
          <p:nvSpPr>
            <p:cNvPr id="118" name="Rectangular Callout 117"/>
            <p:cNvSpPr/>
            <p:nvPr/>
          </p:nvSpPr>
          <p:spPr>
            <a:xfrm>
              <a:off x="6948264" y="5114856"/>
              <a:ext cx="2088232" cy="692696"/>
            </a:xfrm>
            <a:prstGeom prst="wedgeRectCallout">
              <a:avLst>
                <a:gd name="adj1" fmla="val -43439"/>
                <a:gd name="adj2" fmla="val -220577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962056" y="5133192"/>
              <a:ext cx="21819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1. </a:t>
              </a:r>
              <a:r>
                <a:rPr lang="en-US" dirty="0" smtClean="0">
                  <a:latin typeface="Bernard MT Condensed" pitchFamily="18" charset="0"/>
                </a:rPr>
                <a:t>Problems related to Hormone Production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56648" y="3255367"/>
            <a:ext cx="2095872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PRE-TESTICULAR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82"/>
          <p:cNvGrpSpPr/>
          <p:nvPr/>
        </p:nvGrpSpPr>
        <p:grpSpPr>
          <a:xfrm>
            <a:off x="1411648" y="5445224"/>
            <a:ext cx="2088232" cy="693840"/>
            <a:chOff x="1411648" y="5445224"/>
            <a:chExt cx="2088232" cy="693840"/>
          </a:xfrm>
        </p:grpSpPr>
        <p:sp>
          <p:nvSpPr>
            <p:cNvPr id="122" name="Rectangular Callout 121"/>
            <p:cNvSpPr/>
            <p:nvPr/>
          </p:nvSpPr>
          <p:spPr>
            <a:xfrm>
              <a:off x="1411648" y="5445224"/>
              <a:ext cx="2088232" cy="693840"/>
            </a:xfrm>
            <a:prstGeom prst="wedgeRectCallout">
              <a:avLst>
                <a:gd name="adj1" fmla="val 45889"/>
                <a:gd name="adj2" fmla="val -91419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481336" y="5554952"/>
              <a:ext cx="201054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2. </a:t>
              </a:r>
              <a:r>
                <a:rPr lang="en-US" dirty="0" smtClean="0">
                  <a:latin typeface="Bernard MT Condensed" pitchFamily="18" charset="0"/>
                </a:rPr>
                <a:t>Problems related to Sperm Production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51520" y="6207695"/>
            <a:ext cx="1512168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25" name="Picture 3" descr="C:\Documents and Settings\DR.OMNIA\My Documents\My Pictures\ee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732" b="769"/>
          <a:stretch>
            <a:fillRect/>
          </a:stretch>
        </p:blipFill>
        <p:spPr bwMode="auto">
          <a:xfrm flipH="1">
            <a:off x="216024" y="1014381"/>
            <a:ext cx="3131840" cy="3278715"/>
          </a:xfrm>
          <a:prstGeom prst="rect">
            <a:avLst/>
          </a:prstGeom>
          <a:noFill/>
        </p:spPr>
      </p:pic>
      <p:grpSp>
        <p:nvGrpSpPr>
          <p:cNvPr id="11" name="Group 80"/>
          <p:cNvGrpSpPr/>
          <p:nvPr/>
        </p:nvGrpSpPr>
        <p:grpSpPr>
          <a:xfrm>
            <a:off x="251520" y="692696"/>
            <a:ext cx="1872208" cy="648072"/>
            <a:chOff x="251520" y="692696"/>
            <a:chExt cx="1872208" cy="648072"/>
          </a:xfrm>
        </p:grpSpPr>
        <p:sp>
          <p:nvSpPr>
            <p:cNvPr id="127" name="Rectangular Callout 126"/>
            <p:cNvSpPr/>
            <p:nvPr/>
          </p:nvSpPr>
          <p:spPr>
            <a:xfrm>
              <a:off x="251520" y="692696"/>
              <a:ext cx="1872208" cy="648072"/>
            </a:xfrm>
            <a:prstGeom prst="wedgeRectCallout">
              <a:avLst>
                <a:gd name="adj1" fmla="val -5693"/>
                <a:gd name="adj2" fmla="val 141867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51520" y="764704"/>
              <a:ext cx="187220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3. </a:t>
              </a:r>
              <a:r>
                <a:rPr lang="en-US" dirty="0" smtClean="0">
                  <a:latin typeface="Bernard MT Condensed" pitchFamily="18" charset="0"/>
                </a:rPr>
                <a:t>Problems of </a:t>
              </a:r>
              <a:br>
                <a:rPr lang="en-US" dirty="0" smtClean="0">
                  <a:latin typeface="Bernard MT Condensed" pitchFamily="18" charset="0"/>
                </a:rPr>
              </a:br>
              <a:r>
                <a:rPr lang="en-US" dirty="0" smtClean="0">
                  <a:latin typeface="Bernard MT Condensed" pitchFamily="18" charset="0"/>
                </a:rPr>
                <a:t>    Sperm Transport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grpSp>
        <p:nvGrpSpPr>
          <p:cNvPr id="12" name="Group 81"/>
          <p:cNvGrpSpPr/>
          <p:nvPr/>
        </p:nvGrpSpPr>
        <p:grpSpPr>
          <a:xfrm>
            <a:off x="315528" y="4617704"/>
            <a:ext cx="2312256" cy="648072"/>
            <a:chOff x="315528" y="4617704"/>
            <a:chExt cx="1952216" cy="648072"/>
          </a:xfrm>
        </p:grpSpPr>
        <p:sp>
          <p:nvSpPr>
            <p:cNvPr id="130" name="Rectangular Callout 129"/>
            <p:cNvSpPr/>
            <p:nvPr/>
          </p:nvSpPr>
          <p:spPr>
            <a:xfrm>
              <a:off x="323528" y="4617704"/>
              <a:ext cx="1944216" cy="648072"/>
            </a:xfrm>
            <a:prstGeom prst="wedgeRectCallout">
              <a:avLst>
                <a:gd name="adj1" fmla="val -41001"/>
                <a:gd name="adj2" fmla="val -180184"/>
              </a:avLst>
            </a:prstGeom>
            <a:solidFill>
              <a:srgbClr val="EEECE1"/>
            </a:solidFill>
            <a:ln w="12700">
              <a:solidFill>
                <a:srgbClr val="9E00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15528" y="4696568"/>
              <a:ext cx="194421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8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Bernard MT Condensed" pitchFamily="18" charset="0"/>
                </a:rPr>
                <a:t>4. </a:t>
              </a:r>
              <a:r>
                <a:rPr lang="en-US" dirty="0" smtClean="0">
                  <a:latin typeface="Bernard MT Condensed" pitchFamily="18" charset="0"/>
                </a:rPr>
                <a:t>Problem in Erection </a:t>
              </a:r>
              <a:br>
                <a:rPr lang="en-US" dirty="0" smtClean="0">
                  <a:latin typeface="Bernard MT Condensed" pitchFamily="18" charset="0"/>
                </a:rPr>
              </a:br>
              <a:r>
                <a:rPr lang="en-US" dirty="0" smtClean="0">
                  <a:latin typeface="Bernard MT Condensed" pitchFamily="18" charset="0"/>
                </a:rPr>
                <a:t>    &amp; Ejaculation</a:t>
              </a:r>
              <a:endParaRPr lang="en-US" dirty="0">
                <a:latin typeface="Bernard MT Condensed" pitchFamily="18" charset="0"/>
              </a:endParaRP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107504" y="1988840"/>
            <a:ext cx="216024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POST-TESTICULAR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33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5494" y="3890429"/>
            <a:ext cx="857256" cy="1143008"/>
          </a:xfrm>
          <a:prstGeom prst="rect">
            <a:avLst/>
          </a:prstGeom>
          <a:noFill/>
        </p:spPr>
      </p:pic>
      <p:pic>
        <p:nvPicPr>
          <p:cNvPr id="134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29" y="5214950"/>
            <a:ext cx="750099" cy="1000132"/>
          </a:xfrm>
          <a:prstGeom prst="rect">
            <a:avLst/>
          </a:prstGeom>
          <a:noFill/>
        </p:spPr>
      </p:pic>
      <p:pic>
        <p:nvPicPr>
          <p:cNvPr id="135" name="Picture 2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714752"/>
            <a:ext cx="750099" cy="1000132"/>
          </a:xfrm>
          <a:prstGeom prst="rect">
            <a:avLst/>
          </a:prstGeom>
          <a:noFill/>
        </p:spPr>
      </p:pic>
      <p:sp>
        <p:nvSpPr>
          <p:cNvPr id="81" name="TextBox 80"/>
          <p:cNvSpPr txBox="1"/>
          <p:nvPr/>
        </p:nvSpPr>
        <p:spPr>
          <a:xfrm>
            <a:off x="4355976" y="5301208"/>
            <a:ext cx="64807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5DHT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100" grpId="0"/>
      <p:bldP spid="100" grpId="1"/>
      <p:bldP spid="101" grpId="0"/>
      <p:bldP spid="101" grpId="1"/>
      <p:bldP spid="116" grpId="0" animBg="1"/>
      <p:bldP spid="120" grpId="0" animBg="1"/>
      <p:bldP spid="124" grpId="0" animBg="1"/>
      <p:bldP spid="1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5357818" y="2204864"/>
            <a:ext cx="3786182" cy="3744416"/>
            <a:chOff x="5357818" y="2240312"/>
            <a:chExt cx="3786182" cy="3666729"/>
          </a:xfrm>
        </p:grpSpPr>
        <p:sp>
          <p:nvSpPr>
            <p:cNvPr id="51" name="Rectangle 50"/>
            <p:cNvSpPr/>
            <p:nvPr/>
          </p:nvSpPr>
          <p:spPr>
            <a:xfrm>
              <a:off x="5357818" y="4372458"/>
              <a:ext cx="3786182" cy="153458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rgbClr val="008000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Kallikrein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Antioxidants;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e.g.vit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E,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vit.c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Zinc Supplements</a:t>
              </a: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Folic acid</a:t>
              </a: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L-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Carnitine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H="1">
              <a:off x="5500694" y="2240312"/>
              <a:ext cx="1588" cy="2132146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2000232" y="285728"/>
            <a:ext cx="4857784" cy="461665"/>
          </a:xfrm>
          <a:prstGeom prst="rect">
            <a:avLst/>
          </a:prstGeom>
          <a:solidFill>
            <a:srgbClr val="9E004F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DRUG TREATMENT OF MALE INFERTILITY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18653" y="1141777"/>
            <a:ext cx="2428892" cy="430887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HORMONAL THERAPY</a:t>
            </a:r>
            <a:endParaRPr lang="en-US" sz="2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500694" y="1130842"/>
            <a:ext cx="3000396" cy="430887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Bernard MT Condensed" pitchFamily="18" charset="0"/>
              </a:rPr>
              <a:t>NON-HORMONAL THERAPY</a:t>
            </a:r>
            <a:endParaRPr lang="en-US" sz="2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pic>
        <p:nvPicPr>
          <p:cNvPr id="115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42900"/>
            <a:ext cx="857256" cy="1143008"/>
          </a:xfrm>
          <a:prstGeom prst="rect">
            <a:avLst/>
          </a:prstGeom>
          <a:noFill/>
        </p:spPr>
      </p:pic>
      <p:sp>
        <p:nvSpPr>
          <p:cNvPr id="125" name="TextBox 124"/>
          <p:cNvSpPr txBox="1"/>
          <p:nvPr/>
        </p:nvSpPr>
        <p:spPr>
          <a:xfrm>
            <a:off x="84617" y="5895286"/>
            <a:ext cx="6468057" cy="977191"/>
          </a:xfrm>
          <a:prstGeom prst="rect">
            <a:avLst/>
          </a:prstGeom>
          <a:solidFill>
            <a:srgbClr val="FFFF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SzPct val="70000"/>
              <a:buBlip>
                <a:blip r:embed="rId3"/>
              </a:buBlip>
            </a:pPr>
            <a:r>
              <a:rPr lang="en-US" sz="2200" spc="-40" dirty="0" err="1" smtClean="0">
                <a:latin typeface="Bernard MT Condensed" pitchFamily="18" charset="0"/>
              </a:rPr>
              <a:t>Hypergonadotrophic</a:t>
            </a:r>
            <a:r>
              <a:rPr lang="en-US" sz="2200" spc="-40" dirty="0" smtClean="0">
                <a:latin typeface="Bernard MT Condensed" pitchFamily="18" charset="0"/>
              </a:rPr>
              <a:t>  Hypogonadism (</a:t>
            </a:r>
            <a:r>
              <a:rPr lang="en-US" sz="2200" b="1" spc="-40" dirty="0">
                <a:latin typeface="Arial Narrow" pitchFamily="34" charset="0"/>
                <a:sym typeface="Wingdings 3"/>
              </a:rPr>
              <a:t>Testicular 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dysfunction)  1</a:t>
            </a:r>
            <a:r>
              <a:rPr lang="en-US" sz="2200" b="1" spc="-40" baseline="30000" dirty="0" smtClean="0">
                <a:latin typeface="Arial Narrow" pitchFamily="34" charset="0"/>
                <a:sym typeface="Wingdings 3"/>
              </a:rPr>
              <a:t>ry</a:t>
            </a:r>
            <a:r>
              <a:rPr lang="en-US" sz="2200" b="1" spc="-40" dirty="0" smtClean="0">
                <a:latin typeface="Arial Narrow" pitchFamily="34" charset="0"/>
                <a:sym typeface="Wingdings 3"/>
              </a:rPr>
              <a:t> Hypogonadism  (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T &amp;LH )  </a:t>
            </a:r>
            <a:r>
              <a: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rPr>
              <a:t>Assisted Reproduction  ( no treatment )</a:t>
            </a:r>
            <a:endParaRPr lang="en-US" sz="2000" b="1" i="1" spc="-40" dirty="0" smtClean="0">
              <a:solidFill>
                <a:srgbClr val="A50021"/>
              </a:solidFill>
              <a:latin typeface="Arial Narrow" pitchFamily="34" charset="0"/>
            </a:endParaRPr>
          </a:p>
        </p:txBody>
      </p:sp>
      <p:grpSp>
        <p:nvGrpSpPr>
          <p:cNvPr id="11" name="Group 128"/>
          <p:cNvGrpSpPr/>
          <p:nvPr/>
        </p:nvGrpSpPr>
        <p:grpSpPr>
          <a:xfrm>
            <a:off x="3727625" y="747393"/>
            <a:ext cx="1773069" cy="401191"/>
            <a:chOff x="3727623" y="747393"/>
            <a:chExt cx="1773069" cy="401191"/>
          </a:xfrm>
        </p:grpSpPr>
        <p:cxnSp>
          <p:nvCxnSpPr>
            <p:cNvPr id="127" name="Straight Arrow Connector 126"/>
            <p:cNvCxnSpPr>
              <a:stCxn id="112" idx="2"/>
            </p:cNvCxnSpPr>
            <p:nvPr/>
          </p:nvCxnSpPr>
          <p:spPr>
            <a:xfrm rot="16200000" flipH="1">
              <a:off x="4767113" y="409404"/>
              <a:ext cx="395590" cy="107156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rot="5400000">
              <a:off x="3976315" y="504301"/>
              <a:ext cx="395591" cy="892975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54"/>
          <p:cNvGrpSpPr/>
          <p:nvPr/>
        </p:nvGrpSpPr>
        <p:grpSpPr>
          <a:xfrm>
            <a:off x="727227" y="1571612"/>
            <a:ext cx="8131053" cy="645201"/>
            <a:chOff x="727227" y="1571612"/>
            <a:chExt cx="8131053" cy="645201"/>
          </a:xfrm>
        </p:grpSpPr>
        <p:sp>
          <p:nvSpPr>
            <p:cNvPr id="116" name="TextBox 115"/>
            <p:cNvSpPr txBox="1"/>
            <p:nvPr/>
          </p:nvSpPr>
          <p:spPr>
            <a:xfrm>
              <a:off x="727227" y="1785926"/>
              <a:ext cx="114300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SPECIFIC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073009" y="1785926"/>
              <a:ext cx="1357322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EMPERICAL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14942" y="1785926"/>
              <a:ext cx="1357322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smtClean="0">
                  <a:solidFill>
                    <a:srgbClr val="A50021"/>
                  </a:solidFill>
                  <a:latin typeface="Bernard MT Condensed" pitchFamily="18" charset="0"/>
                </a:rPr>
                <a:t>EMPERICAL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715272" y="1785926"/>
              <a:ext cx="1143008" cy="430887"/>
            </a:xfrm>
            <a:prstGeom prst="rect">
              <a:avLst/>
            </a:prstGeom>
            <a:solidFill>
              <a:srgbClr val="EEECE1"/>
            </a:solidFill>
            <a:ln w="28575">
              <a:solidFill>
                <a:srgbClr val="CCFF33"/>
              </a:solidFill>
            </a:ln>
            <a:effectLst>
              <a:outerShdw blurRad="5080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A50021"/>
                  </a:solidFill>
                  <a:latin typeface="Bernard MT Condensed" pitchFamily="18" charset="0"/>
                </a:rPr>
                <a:t>SPECIFIC</a:t>
              </a:r>
              <a:endParaRPr lang="en-US" sz="2200" dirty="0">
                <a:solidFill>
                  <a:srgbClr val="A50021"/>
                </a:solidFill>
                <a:latin typeface="Bernard MT Condensed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rot="5400000">
              <a:off x="8333250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rot="5400000">
              <a:off x="5358612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5400000">
              <a:off x="3571074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rot="5400000">
              <a:off x="1189450" y="1713694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55"/>
          <p:cNvGrpSpPr/>
          <p:nvPr/>
        </p:nvGrpSpPr>
        <p:grpSpPr>
          <a:xfrm>
            <a:off x="71406" y="2214554"/>
            <a:ext cx="8937128" cy="2197230"/>
            <a:chOff x="71406" y="2214554"/>
            <a:chExt cx="8937128" cy="2197230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2344551"/>
              <a:ext cx="3500430" cy="2067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</a:rPr>
                <a:t>Erectile Dysfunction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PDE 5 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inhibitors,e.g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. sildenafil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viagra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vardenafil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levitra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tadalafil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 (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</a:rPr>
                <a:t>cialis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</a:rPr>
                <a:t>)          </a:t>
              </a:r>
            </a:p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Premature Ejaculation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SSRIs (e.g.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prozac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)</a:t>
              </a:r>
            </a:p>
            <a:p>
              <a:pPr>
                <a:lnSpc>
                  <a:spcPts val="22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Infection of testes, prostate &amp;UT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Antibiotics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1406" y="2357430"/>
              <a:ext cx="4286280" cy="1272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</a:pPr>
              <a:r>
                <a:rPr lang="en-US" sz="2200" b="1" spc="-40" dirty="0" err="1" smtClean="0">
                  <a:latin typeface="Arial Narrow" pitchFamily="34" charset="0"/>
                </a:rPr>
                <a:t>Hyperprolactinaemia</a:t>
              </a:r>
              <a:r>
                <a:rPr lang="en-US" sz="2200" b="1" spc="-40" dirty="0" smtClean="0">
                  <a:latin typeface="Arial Narrow" pitchFamily="34" charset="0"/>
                </a:rPr>
                <a:t>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DA</a:t>
              </a:r>
              <a:r>
                <a:rPr lang="en-US" sz="2000" b="1" i="1" spc="-40" baseline="-2500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2-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Agonists</a:t>
              </a:r>
            </a:p>
            <a:p>
              <a:pPr>
                <a:lnSpc>
                  <a:spcPts val="23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Hypothyroidism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Thyroxine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  <a:p>
              <a:pPr>
                <a:lnSpc>
                  <a:spcPts val="2300"/>
                </a:lnSpc>
              </a:pP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Congenital Adrenal Hyperplasia  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Glucocorticoids excess  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585145" y="2356636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rot="5400000">
              <a:off x="8703319" y="2356636"/>
              <a:ext cx="285752" cy="1588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6"/>
          <p:cNvGrpSpPr/>
          <p:nvPr/>
        </p:nvGrpSpPr>
        <p:grpSpPr>
          <a:xfrm>
            <a:off x="21238" y="2258086"/>
            <a:ext cx="5357817" cy="3560113"/>
            <a:chOff x="0" y="2285992"/>
            <a:chExt cx="5357817" cy="3560113"/>
          </a:xfrm>
        </p:grpSpPr>
        <p:sp>
          <p:nvSpPr>
            <p:cNvPr id="124" name="TextBox 123"/>
            <p:cNvSpPr txBox="1"/>
            <p:nvPr/>
          </p:nvSpPr>
          <p:spPr>
            <a:xfrm>
              <a:off x="0" y="3714752"/>
              <a:ext cx="5357817" cy="2131353"/>
            </a:xfrm>
            <a:prstGeom prst="rect">
              <a:avLst/>
            </a:prstGeom>
            <a:solidFill>
              <a:srgbClr val="FFFFCC">
                <a:alpha val="60000"/>
              </a:srgbClr>
            </a:solidFill>
            <a:ln w="28575"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400" spc="-40" dirty="0">
                  <a:latin typeface="Bernard MT Condensed" pitchFamily="18" charset="0"/>
                  <a:sym typeface="Wingdings 3"/>
                </a:rPr>
                <a:t>Idiopathic</a:t>
              </a:r>
              <a:r>
                <a:rPr lang="en-US" sz="2800" spc="-40" dirty="0">
                  <a:latin typeface="Bernard MT Condensed" pitchFamily="18" charset="0"/>
                  <a:sym typeface="Wingdings 3"/>
                </a:rPr>
                <a:t> </a:t>
              </a:r>
              <a:r>
                <a:rPr lang="en-US" sz="2800" b="1" spc="-40" dirty="0" smtClean="0">
                  <a:latin typeface="Bernard MT Condensed" pitchFamily="18" charset="0"/>
                  <a:sym typeface="Wingdings 3"/>
                </a:rPr>
                <a:t>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Androgens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Antiestrogen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GnH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(FSH</a:t>
              </a:r>
              <a:r>
                <a:rPr lang="en-US" sz="2000" b="1" i="1" spc="-40" dirty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)</a:t>
              </a:r>
              <a:endParaRPr lang="en-US" sz="2000" spc="-40" dirty="0" smtClean="0">
                <a:latin typeface="Bernard MT Condensed" pitchFamily="18" charset="0"/>
              </a:endParaRPr>
            </a:p>
            <a:p>
              <a:pPr>
                <a:lnSpc>
                  <a:spcPts val="2300"/>
                </a:lnSpc>
                <a:buSzPct val="70000"/>
                <a:buBlip>
                  <a:blip r:embed="rId3"/>
                </a:buBlip>
              </a:pPr>
              <a:r>
                <a:rPr lang="en-US" sz="2200" spc="-40" dirty="0" smtClean="0">
                  <a:latin typeface="Bernard MT Condensed" pitchFamily="18" charset="0"/>
                </a:rPr>
                <a:t> </a:t>
              </a:r>
              <a:r>
                <a:rPr lang="en-US" sz="2200" spc="-40" dirty="0" err="1" smtClean="0">
                  <a:latin typeface="Bernard MT Condensed" pitchFamily="18" charset="0"/>
                </a:rPr>
                <a:t>Euogonadotrophic</a:t>
              </a:r>
              <a:r>
                <a:rPr lang="en-US" sz="2200" spc="-40" dirty="0" smtClean="0">
                  <a:latin typeface="Bernard MT Condensed" pitchFamily="18" charset="0"/>
                </a:rPr>
                <a:t>  Hypogonadism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 </a:t>
              </a:r>
              <a:br>
                <a:rPr lang="en-US" sz="2200" b="1" spc="-40" dirty="0" smtClean="0">
                  <a:latin typeface="Arial Narrow" pitchFamily="34" charset="0"/>
                  <a:sym typeface="Wingdings 3"/>
                </a:rPr>
              </a:b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(</a:t>
              </a:r>
              <a:r>
                <a:rPr lang="en-US" sz="2000" b="1" i="1" dirty="0" smtClean="0">
                  <a:latin typeface="Arial Narrow" pitchFamily="34" charset="0"/>
                  <a:sym typeface="Wingdings 3"/>
                </a:rPr>
                <a:t>T only)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Antiestrogens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(SERMs &amp; Aromatase Is)</a:t>
              </a:r>
            </a:p>
            <a:p>
              <a:pPr>
                <a:lnSpc>
                  <a:spcPts val="2100"/>
                </a:lnSpc>
                <a:spcBef>
                  <a:spcPts val="600"/>
                </a:spcBef>
                <a:buSzPct val="70000"/>
                <a:buBlip>
                  <a:blip r:embed="rId3"/>
                </a:buBlip>
              </a:pPr>
              <a:r>
                <a:rPr lang="en-US" sz="2200" spc="-40" dirty="0" smtClean="0">
                  <a:latin typeface="Bernard MT Condensed" pitchFamily="18" charset="0"/>
                  <a:sym typeface="Wingdings 3"/>
                </a:rPr>
                <a:t> </a:t>
              </a:r>
              <a:r>
                <a:rPr lang="en-US" sz="2200" spc="-40" dirty="0" err="1" smtClean="0">
                  <a:latin typeface="Bernard MT Condensed" pitchFamily="18" charset="0"/>
                  <a:sym typeface="Wingdings 3"/>
                </a:rPr>
                <a:t>Hypogonadotrophic</a:t>
              </a:r>
              <a:r>
                <a:rPr lang="en-US" sz="2200" spc="-40" dirty="0" smtClean="0">
                  <a:latin typeface="Bernard MT Condensed" pitchFamily="18" charset="0"/>
                  <a:sym typeface="Wingdings 3"/>
                </a:rPr>
                <a:t> hypogonadism</a:t>
              </a:r>
              <a:r>
                <a:rPr lang="en-US" sz="2400" dirty="0" smtClean="0">
                  <a:latin typeface="Bernard MT Condensed" pitchFamily="18" charset="0"/>
                </a:rPr>
                <a:t>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 2</a:t>
              </a:r>
              <a:r>
                <a:rPr lang="en-US" sz="2200" b="1" spc="-40" baseline="30000" dirty="0" smtClean="0">
                  <a:latin typeface="Arial Narrow" pitchFamily="34" charset="0"/>
                  <a:sym typeface="Wingdings 3"/>
                </a:rPr>
                <a:t>ndry 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   </a:t>
              </a:r>
              <a:br>
                <a:rPr lang="en-US" sz="2200" b="1" spc="-40" dirty="0" smtClean="0">
                  <a:latin typeface="Arial Narrow" pitchFamily="34" charset="0"/>
                  <a:sym typeface="Wingdings 3"/>
                </a:rPr>
              </a:b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  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Hypogonadism ( </a:t>
              </a:r>
              <a:r>
                <a:rPr lang="en-US" sz="2000" b="1" i="1" spc="-40" dirty="0" err="1" smtClean="0">
                  <a:latin typeface="Arial Narrow" pitchFamily="34" charset="0"/>
                  <a:sym typeface="Wingdings 3"/>
                </a:rPr>
                <a:t>Hypothalamo</a:t>
              </a: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-Pituitary ) </a:t>
              </a:r>
            </a:p>
            <a:p>
              <a:pPr>
                <a:lnSpc>
                  <a:spcPts val="2100"/>
                </a:lnSpc>
                <a:buSzPct val="70000"/>
              </a:pPr>
              <a:r>
                <a:rPr lang="en-US" sz="2000" b="1" i="1" spc="-40" dirty="0" smtClean="0">
                  <a:latin typeface="Arial Narrow" pitchFamily="34" charset="0"/>
                  <a:sym typeface="Wingdings 3"/>
                </a:rPr>
                <a:t>   (</a:t>
              </a:r>
              <a:r>
                <a:rPr lang="en-US" sz="2000" b="1" i="1" dirty="0" smtClean="0">
                  <a:latin typeface="Arial Narrow" pitchFamily="34" charset="0"/>
                  <a:sym typeface="Wingdings 3"/>
                </a:rPr>
                <a:t>T &amp;  FSH / LH </a:t>
              </a:r>
              <a:r>
                <a:rPr lang="en-US" sz="2400" b="1" dirty="0" smtClean="0">
                  <a:latin typeface="Arial Narrow" pitchFamily="34" charset="0"/>
                  <a:sym typeface="Wingdings 3"/>
                </a:rPr>
                <a:t>)</a:t>
              </a:r>
              <a:r>
                <a:rPr lang="en-US" sz="2200" b="1" spc="-40" dirty="0" smtClean="0">
                  <a:latin typeface="Arial Narrow" pitchFamily="34" charset="0"/>
                  <a:sym typeface="Wingdings 3"/>
                </a:rPr>
                <a:t> </a:t>
              </a:r>
            </a:p>
            <a:p>
              <a:pPr>
                <a:lnSpc>
                  <a:spcPts val="2100"/>
                </a:lnSpc>
                <a:buSzPct val="70000"/>
              </a:pP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 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Pulsatile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GnRH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hCG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hMG</a:t>
              </a:r>
              <a:r>
                <a:rPr lang="en-US" sz="2000" b="1" i="1" spc="-40" dirty="0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, Androgens, </a:t>
              </a:r>
              <a:r>
                <a:rPr lang="en-US" sz="2000" b="1" i="1" spc="-40" dirty="0" err="1" smtClean="0">
                  <a:solidFill>
                    <a:srgbClr val="A50021"/>
                  </a:solidFill>
                  <a:latin typeface="Arial Narrow" pitchFamily="34" charset="0"/>
                  <a:sym typeface="Wingdings 3"/>
                </a:rPr>
                <a:t>Clomiphene</a:t>
              </a:r>
              <a:endParaRPr lang="en-US" sz="2000" b="1" i="1" spc="-40" dirty="0" smtClean="0">
                <a:solidFill>
                  <a:srgbClr val="A50021"/>
                </a:solidFill>
                <a:latin typeface="Arial Narrow" pitchFamily="34" charset="0"/>
                <a:sym typeface="Wingdings 3"/>
              </a:endParaRP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>
              <a:off x="4430712" y="2285992"/>
              <a:ext cx="0" cy="1428760"/>
            </a:xfrm>
            <a:prstGeom prst="straightConnector1">
              <a:avLst/>
            </a:prstGeom>
            <a:ln w="381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929454" y="132827"/>
            <a:ext cx="20002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dirty="0" smtClean="0">
                <a:solidFill>
                  <a:srgbClr val="A50021"/>
                </a:solidFill>
                <a:latin typeface="Arial Narrow" pitchFamily="34" charset="0"/>
              </a:rPr>
              <a:t>Needs 3 </a:t>
            </a:r>
            <a:r>
              <a:rPr lang="en-US" sz="2200" b="1" dirty="0" err="1" smtClean="0">
                <a:solidFill>
                  <a:srgbClr val="A50021"/>
                </a:solidFill>
                <a:latin typeface="Arial Narrow" pitchFamily="34" charset="0"/>
              </a:rPr>
              <a:t>ms.</a:t>
            </a:r>
            <a:r>
              <a:rPr lang="en-US" sz="2200" b="1" dirty="0" smtClean="0">
                <a:solidFill>
                  <a:srgbClr val="A50021"/>
                </a:solidFill>
                <a:latin typeface="Arial Narrow" pitchFamily="34" charset="0"/>
              </a:rPr>
              <a:t>  before  semen quality  changes</a:t>
            </a:r>
            <a:endParaRPr lang="en-US" sz="2200" b="1" dirty="0">
              <a:solidFill>
                <a:srgbClr val="A5002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25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8062664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Drugs Used in the Treatment of Male infertility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016824" cy="4824536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</a:rPr>
              <a:t>Testosterone and synthetic androgens</a:t>
            </a:r>
          </a:p>
          <a:p>
            <a:pPr marL="514350" indent="-514350" algn="l">
              <a:buAutoNum type="arabicPeriod"/>
            </a:pPr>
            <a:r>
              <a:rPr lang="en-US" sz="3800" b="1" dirty="0" smtClean="0">
                <a:solidFill>
                  <a:schemeClr val="tx1"/>
                </a:solidFill>
              </a:rPr>
              <a:t>Anti-estrogens</a:t>
            </a:r>
          </a:p>
          <a:p>
            <a:pPr algn="l"/>
            <a:r>
              <a:rPr lang="en-US" sz="3800" b="1" dirty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          -  </a:t>
            </a:r>
            <a:r>
              <a:rPr lang="en-US" sz="3800" b="1" dirty="0" smtClean="0">
                <a:solidFill>
                  <a:schemeClr val="tx1"/>
                </a:solidFill>
              </a:rPr>
              <a:t>SERMs-clomiphene, </a:t>
            </a:r>
            <a:r>
              <a:rPr lang="en-US" sz="3800" b="1" dirty="0" err="1" smtClean="0">
                <a:solidFill>
                  <a:schemeClr val="tx1"/>
                </a:solidFill>
              </a:rPr>
              <a:t>tamoxifen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3800" b="1" dirty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          -  Aromatase </a:t>
            </a:r>
            <a:r>
              <a:rPr lang="en-US" sz="3800" b="1" dirty="0" smtClean="0">
                <a:solidFill>
                  <a:schemeClr val="tx1"/>
                </a:solidFill>
              </a:rPr>
              <a:t>inhibitors: </a:t>
            </a:r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3800" b="1" dirty="0" err="1" smtClean="0">
                <a:solidFill>
                  <a:schemeClr val="tx1"/>
                </a:solidFill>
              </a:rPr>
              <a:t>Anastrazole</a:t>
            </a:r>
            <a:r>
              <a:rPr lang="en-US" sz="3800" b="1" dirty="0" smtClean="0">
                <a:solidFill>
                  <a:schemeClr val="tx1"/>
                </a:solidFill>
              </a:rPr>
              <a:t>                          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3.   </a:t>
            </a:r>
            <a:r>
              <a:rPr lang="en-US" sz="3800" b="1" dirty="0" err="1" smtClean="0">
                <a:solidFill>
                  <a:schemeClr val="tx1"/>
                </a:solidFill>
              </a:rPr>
              <a:t>GnRH</a:t>
            </a:r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4.   </a:t>
            </a:r>
            <a:r>
              <a:rPr lang="en-US" sz="3800" b="1" dirty="0" err="1" smtClean="0">
                <a:solidFill>
                  <a:schemeClr val="tx1"/>
                </a:solidFill>
              </a:rPr>
              <a:t>GnH</a:t>
            </a:r>
            <a:r>
              <a:rPr lang="en-US" sz="3800" b="1" dirty="0" smtClean="0">
                <a:solidFill>
                  <a:schemeClr val="tx1"/>
                </a:solidFill>
              </a:rPr>
              <a:t> together with </a:t>
            </a:r>
            <a:r>
              <a:rPr lang="en-US" sz="3800" b="1" dirty="0" err="1" smtClean="0">
                <a:solidFill>
                  <a:schemeClr val="tx1"/>
                </a:solidFill>
              </a:rPr>
              <a:t>hcG</a:t>
            </a:r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5.   Non- hormonal therapy</a:t>
            </a:r>
          </a:p>
          <a:p>
            <a:pPr marL="514350" indent="-514350" algn="l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64046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http://www.trinity.edu/lespey/biol3449/lectures/lect18/Fig.17.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30000"/>
          </a:blip>
          <a:srcRect l="6122" t="5311" r="3061" b="38922"/>
          <a:stretch>
            <a:fillRect/>
          </a:stretch>
        </p:blipFill>
        <p:spPr bwMode="auto">
          <a:xfrm>
            <a:off x="571472" y="952525"/>
            <a:ext cx="6286544" cy="2800352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293423" y="3472777"/>
            <a:ext cx="1296144" cy="31953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Bernard MT Condensed" pitchFamily="18" charset="0"/>
              </a:rPr>
              <a:t>TESTOSTERONE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0" name="Group 41"/>
          <p:cNvGrpSpPr/>
          <p:nvPr/>
        </p:nvGrpSpPr>
        <p:grpSpPr>
          <a:xfrm>
            <a:off x="7033693" y="2524161"/>
            <a:ext cx="1752600" cy="1214438"/>
            <a:chOff x="6929454" y="2500306"/>
            <a:chExt cx="1752600" cy="1214438"/>
          </a:xfrm>
        </p:grpSpPr>
        <p:pic>
          <p:nvPicPr>
            <p:cNvPr id="31" name="Picture 2" descr="http://www.trinity.edu/lespey/biol3449/lectures/lect18/Fig.17.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469" t="63734" r="3061" b="16349"/>
            <a:stretch>
              <a:fillRect/>
            </a:stretch>
          </p:blipFill>
          <p:spPr bwMode="auto">
            <a:xfrm>
              <a:off x="6929454" y="2571744"/>
              <a:ext cx="1752600" cy="11430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/>
          </p:nvSpPr>
          <p:spPr>
            <a:xfrm>
              <a:off x="7215206" y="2500306"/>
              <a:ext cx="571504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Bernard MT Condensed" pitchFamily="18" charset="0"/>
                </a:rPr>
                <a:t>DHT</a:t>
              </a:r>
              <a:endParaRPr lang="en-US" sz="16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</p:grpSp>
      <p:grpSp>
        <p:nvGrpSpPr>
          <p:cNvPr id="11" name="Group 51"/>
          <p:cNvGrpSpPr/>
          <p:nvPr/>
        </p:nvGrpSpPr>
        <p:grpSpPr>
          <a:xfrm>
            <a:off x="6858016" y="452459"/>
            <a:ext cx="1785950" cy="1084448"/>
            <a:chOff x="6929454" y="844353"/>
            <a:chExt cx="1785950" cy="1084448"/>
          </a:xfrm>
        </p:grpSpPr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7071123" y="844353"/>
              <a:ext cx="928694" cy="33855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Bernard MT Condensed" pitchFamily="18" charset="0"/>
                </a:rPr>
                <a:t>Estradiol</a:t>
              </a:r>
              <a:endParaRPr lang="en-US" sz="16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pic>
          <p:nvPicPr>
            <p:cNvPr id="1026" name="Picture 2" descr="C:\Users\Administrator\Pictures\ee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8F7F3"/>
                </a:clrFrom>
                <a:clrTo>
                  <a:srgbClr val="F8F7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9454" y="970190"/>
              <a:ext cx="1785950" cy="958611"/>
            </a:xfrm>
            <a:prstGeom prst="rect">
              <a:avLst/>
            </a:prstGeom>
            <a:noFill/>
          </p:spPr>
        </p:pic>
      </p:grpSp>
      <p:sp>
        <p:nvSpPr>
          <p:cNvPr id="38" name="TextBox 37"/>
          <p:cNvSpPr txBox="1"/>
          <p:nvPr/>
        </p:nvSpPr>
        <p:spPr>
          <a:xfrm>
            <a:off x="571472" y="2473151"/>
            <a:ext cx="785818" cy="30777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Bernard MT Condensed" pitchFamily="18" charset="0"/>
              </a:rPr>
              <a:t>Leydig</a:t>
            </a:r>
            <a:r>
              <a:rPr lang="en-US" sz="1400" dirty="0" smtClean="0">
                <a:latin typeface="Bernard MT Condensed" pitchFamily="18" charset="0"/>
              </a:rPr>
              <a:t> C</a:t>
            </a:r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24442" y="491096"/>
            <a:ext cx="114300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AROMATASE</a:t>
            </a:r>
            <a:endParaRPr lang="en-US" sz="16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95880" y="2114248"/>
            <a:ext cx="150019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5-</a:t>
            </a:r>
            <a:r>
              <a:rPr lang="en-US" sz="1600" b="1" dirty="0" smtClean="0">
                <a:solidFill>
                  <a:srgbClr val="A50021"/>
                </a:solidFill>
                <a:latin typeface="Symbol" pitchFamily="18" charset="2"/>
              </a:rPr>
              <a:t>a</a:t>
            </a:r>
            <a:r>
              <a:rPr lang="en-US" sz="1600" dirty="0" smtClean="0">
                <a:solidFill>
                  <a:srgbClr val="A50021"/>
                </a:solidFill>
                <a:latin typeface="Bernard MT Condensed" pitchFamily="18" charset="0"/>
              </a:rPr>
              <a:t>-REDUCTASE</a:t>
            </a:r>
            <a:endParaRPr lang="en-US" sz="1600" dirty="0">
              <a:solidFill>
                <a:srgbClr val="A50021"/>
              </a:solidFill>
              <a:latin typeface="Bernard MT Condensed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7504" y="4063618"/>
            <a:ext cx="914406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Principle male sex hormone produced in testis(&gt; 95%), small amount in adrenals. It follows a circadian pattern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</a:t>
            </a:r>
            <a:r>
              <a:rPr lang="en-US" sz="2400" b="1" dirty="0" smtClean="0">
                <a:latin typeface="Arial Narrow" pitchFamily="34" charset="0"/>
              </a:rPr>
              <a:t>in early morning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 smtClean="0">
                <a:latin typeface="Arial Narrow" pitchFamily="34" charset="0"/>
              </a:rPr>
              <a:t>in evening</a:t>
            </a:r>
          </a:p>
        </p:txBody>
      </p:sp>
      <p:sp useBgFill="1">
        <p:nvSpPr>
          <p:cNvPr id="47" name="Rectangle 46"/>
          <p:cNvSpPr/>
          <p:nvPr/>
        </p:nvSpPr>
        <p:spPr>
          <a:xfrm>
            <a:off x="5643570" y="1720609"/>
            <a:ext cx="29209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 &gt; in accessory sex organs 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34277" y="95293"/>
            <a:ext cx="3427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 &gt; in brain, bone, liver, adipose t.</a:t>
            </a:r>
            <a:endParaRPr lang="en-US" sz="2000" b="1" dirty="0">
              <a:latin typeface="Arial Narrow" pitchFamily="34" charset="0"/>
            </a:endParaRPr>
          </a:p>
        </p:txBody>
      </p:sp>
      <p:grpSp>
        <p:nvGrpSpPr>
          <p:cNvPr id="12" name="Group 54"/>
          <p:cNvGrpSpPr/>
          <p:nvPr/>
        </p:nvGrpSpPr>
        <p:grpSpPr>
          <a:xfrm>
            <a:off x="5623648" y="893966"/>
            <a:ext cx="1358116" cy="2098254"/>
            <a:chOff x="5623648" y="798673"/>
            <a:chExt cx="1358116" cy="2098254"/>
          </a:xfrm>
        </p:grpSpPr>
        <p:cxnSp>
          <p:nvCxnSpPr>
            <p:cNvPr id="46" name="Straight Connector 45"/>
            <p:cNvCxnSpPr/>
            <p:nvPr/>
          </p:nvCxnSpPr>
          <p:spPr>
            <a:xfrm rot="5400000" flipH="1" flipV="1">
              <a:off x="4587797" y="1860282"/>
              <a:ext cx="2072496" cy="794"/>
            </a:xfrm>
            <a:prstGeom prst="line">
              <a:avLst/>
            </a:prstGeom>
            <a:ln w="381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624442" y="2396067"/>
              <a:ext cx="1357322" cy="18715"/>
            </a:xfrm>
            <a:prstGeom prst="straightConnector1">
              <a:avLst/>
            </a:prstGeom>
            <a:ln w="38100">
              <a:solidFill>
                <a:srgbClr val="A500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5624442" y="798673"/>
              <a:ext cx="1357322" cy="18715"/>
            </a:xfrm>
            <a:prstGeom prst="straightConnector1">
              <a:avLst/>
            </a:prstGeom>
            <a:ln w="38100">
              <a:solidFill>
                <a:srgbClr val="A500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2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44" y="4878280"/>
            <a:ext cx="857256" cy="1143008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107504" y="116632"/>
            <a:ext cx="2664296" cy="461665"/>
          </a:xfrm>
          <a:prstGeom prst="rect">
            <a:avLst/>
          </a:prstGeom>
          <a:solidFill>
            <a:srgbClr val="D20069"/>
          </a:solidFill>
          <a:ln w="28575">
            <a:solidFill>
              <a:srgbClr val="CCFF33"/>
            </a:solidFill>
          </a:ln>
          <a:effectLst>
            <a:outerShdw blurRad="50800" dist="38100" dir="2700000" algn="tl" rotWithShape="0">
              <a:srgbClr val="008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1.Testesterone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4" grpId="1" animBg="1"/>
      <p:bldP spid="45" grpId="0"/>
      <p:bldP spid="47" grpId="0" animBg="1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7592</TotalTime>
  <Words>1202</Words>
  <Application>Microsoft Office PowerPoint</Application>
  <PresentationFormat>On-screen Show (4:3)</PresentationFormat>
  <Paragraphs>215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In male infertility, the semen analysis is abnormal:</vt:lpstr>
      <vt:lpstr>Causes of Male Infertility</vt:lpstr>
      <vt:lpstr>PowerPoint Presentation</vt:lpstr>
      <vt:lpstr>PowerPoint Presentation</vt:lpstr>
      <vt:lpstr>Drugs Used in the Treatment of Male infertility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Bassiouni</cp:lastModifiedBy>
  <cp:revision>388</cp:revision>
  <cp:lastPrinted>2012-04-25T06:31:54Z</cp:lastPrinted>
  <dcterms:created xsi:type="dcterms:W3CDTF">2011-02-15T07:19:30Z</dcterms:created>
  <dcterms:modified xsi:type="dcterms:W3CDTF">2018-03-21T20:25:23Z</dcterms:modified>
</cp:coreProperties>
</file>