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handoutMasterIdLst>
    <p:handoutMasterId r:id="rId23"/>
  </p:handoutMasterIdLst>
  <p:sldIdLst>
    <p:sldId id="256" r:id="rId2"/>
    <p:sldId id="257" r:id="rId3"/>
    <p:sldId id="273" r:id="rId4"/>
    <p:sldId id="274" r:id="rId5"/>
    <p:sldId id="278" r:id="rId6"/>
    <p:sldId id="265" r:id="rId7"/>
    <p:sldId id="275" r:id="rId8"/>
    <p:sldId id="276" r:id="rId9"/>
    <p:sldId id="264" r:id="rId10"/>
    <p:sldId id="260" r:id="rId11"/>
    <p:sldId id="279" r:id="rId12"/>
    <p:sldId id="261" r:id="rId13"/>
    <p:sldId id="280" r:id="rId14"/>
    <p:sldId id="267" r:id="rId15"/>
    <p:sldId id="281" r:id="rId16"/>
    <p:sldId id="272" r:id="rId17"/>
    <p:sldId id="266" r:id="rId18"/>
    <p:sldId id="268" r:id="rId19"/>
    <p:sldId id="269" r:id="rId20"/>
    <p:sldId id="270" r:id="rId21"/>
    <p:sldId id="277" r:id="rId2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2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7349B8-F1AB-406C-9736-70E92B25972B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A8A1872-EA13-4882-9091-D8471F267A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323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A457AB48-8BED-4AA5-B87F-098375EDF8AB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57AB48-8BED-4AA5-B87F-098375EDF8AB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F779AA02-3A24-407E-BCF6-952038A45F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2_owp8kNMu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43000"/>
            <a:ext cx="7772400" cy="1975104"/>
          </a:xfrm>
        </p:spPr>
        <p:txBody>
          <a:bodyPr>
            <a:normAutofit/>
          </a:bodyPr>
          <a:lstStyle/>
          <a:p>
            <a:r>
              <a:rPr lang="en-US" sz="3500" dirty="0" smtClean="0"/>
              <a:t>Lecture 1</a:t>
            </a:r>
            <a:br>
              <a:rPr lang="en-US" sz="3500" dirty="0" smtClean="0"/>
            </a:br>
            <a:r>
              <a:rPr lang="en-US" sz="3500" dirty="0" smtClean="0"/>
              <a:t>Hypothalamic </a:t>
            </a:r>
            <a:r>
              <a:rPr lang="en-US" sz="3500" dirty="0"/>
              <a:t>and pituitary gonadal axis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3063240"/>
            <a:ext cx="4191000" cy="15087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Dr. </a:t>
            </a:r>
            <a:r>
              <a:rPr lang="en-US" sz="2000" dirty="0" err="1" smtClean="0"/>
              <a:t>Laila</a:t>
            </a:r>
            <a:r>
              <a:rPr lang="en-US" sz="2000" dirty="0" smtClean="0"/>
              <a:t> Al </a:t>
            </a:r>
            <a:r>
              <a:rPr lang="en-US" sz="2000" dirty="0" err="1" smtClean="0"/>
              <a:t>Dokhi</a:t>
            </a:r>
            <a:endParaRPr lang="en-US" sz="2000" dirty="0" smtClean="0"/>
          </a:p>
          <a:p>
            <a:r>
              <a:rPr lang="en-US" sz="2000" dirty="0" smtClean="0"/>
              <a:t>Assistant Professor</a:t>
            </a:r>
          </a:p>
          <a:p>
            <a:r>
              <a:rPr lang="en-US" sz="2000" dirty="0" smtClean="0"/>
              <a:t>Department of Physiology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685800"/>
            <a:ext cx="7772400" cy="566976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600" b="1" dirty="0" smtClean="0">
                <a:solidFill>
                  <a:srgbClr val="66FFFF"/>
                </a:solidFill>
              </a:rPr>
              <a:t>Regulation of Testosterone production </a:t>
            </a:r>
            <a:r>
              <a:rPr lang="en-US" sz="2600" b="1" dirty="0">
                <a:solidFill>
                  <a:srgbClr val="66FFFF"/>
                </a:solidFill>
              </a:rPr>
              <a:t>by LH</a:t>
            </a:r>
            <a:r>
              <a:rPr lang="en-US" sz="2600" b="1" dirty="0" smtClean="0">
                <a:solidFill>
                  <a:srgbClr val="66FFFF"/>
                </a:solidFill>
              </a:rPr>
              <a:t>:</a:t>
            </a: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FF00FF"/>
                </a:solidFill>
              </a:rPr>
              <a:t>Testosterone </a:t>
            </a:r>
            <a:r>
              <a:rPr lang="en-US" sz="2200" dirty="0" smtClean="0"/>
              <a:t>is </a:t>
            </a:r>
            <a:r>
              <a:rPr lang="en-US" sz="2200" dirty="0"/>
              <a:t>secreted by </a:t>
            </a:r>
            <a:r>
              <a:rPr lang="en-US" sz="2200" dirty="0" err="1">
                <a:solidFill>
                  <a:srgbClr val="FF00FF"/>
                </a:solidFill>
              </a:rPr>
              <a:t>leydig</a:t>
            </a:r>
            <a:r>
              <a:rPr lang="en-US" sz="2200" dirty="0">
                <a:solidFill>
                  <a:srgbClr val="FF00FF"/>
                </a:solidFill>
              </a:rPr>
              <a:t> cells,</a:t>
            </a:r>
            <a:r>
              <a:rPr lang="en-US" sz="2200" dirty="0"/>
              <a:t> in the </a:t>
            </a:r>
            <a:r>
              <a:rPr lang="en-US" sz="2200" dirty="0" err="1"/>
              <a:t>interstitium</a:t>
            </a:r>
            <a:r>
              <a:rPr lang="en-US" sz="2200" dirty="0"/>
              <a:t> of the testis, by </a:t>
            </a:r>
            <a:r>
              <a:rPr lang="en-US" sz="2200" dirty="0">
                <a:solidFill>
                  <a:srgbClr val="FF00FF"/>
                </a:solidFill>
              </a:rPr>
              <a:t>LH </a:t>
            </a:r>
            <a:r>
              <a:rPr lang="en-US" sz="2200" dirty="0"/>
              <a:t>stimulation from the AP </a:t>
            </a:r>
            <a:r>
              <a:rPr lang="en-US" sz="2200" dirty="0" smtClean="0"/>
              <a:t>and </a:t>
            </a:r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 smtClean="0"/>
              <a:t>Its </a:t>
            </a:r>
            <a:r>
              <a:rPr lang="en-US" sz="2200" dirty="0"/>
              <a:t>release is directly proportional to the amount of LH.  </a:t>
            </a:r>
            <a:endParaRPr lang="en-US" sz="2200" dirty="0" smtClean="0"/>
          </a:p>
          <a:p>
            <a:pPr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200" dirty="0" smtClean="0"/>
              <a:t>Mature </a:t>
            </a:r>
            <a:r>
              <a:rPr lang="en-US" sz="2200" dirty="0" err="1"/>
              <a:t>leydig</a:t>
            </a:r>
            <a:r>
              <a:rPr lang="en-US" sz="2200" dirty="0"/>
              <a:t> cells are found in a child’s testis few weeks after birth &amp; then disappear until puberty when it appear again.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30936"/>
          </a:xfrm>
        </p:spPr>
        <p:txBody>
          <a:bodyPr/>
          <a:lstStyle/>
          <a:p>
            <a:r>
              <a:rPr lang="en-US" sz="2800" b="1" dirty="0" smtClean="0">
                <a:solidFill>
                  <a:srgbClr val="66FFFF"/>
                </a:solidFill>
              </a:rPr>
              <a:t>Negative feedback control of testosterone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19200"/>
            <a:ext cx="3810000" cy="4953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LH stimulate Testosterone secretion by the testis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Testosterone inhibit the secretion of LH. 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Most of the inhibitory effect result from direct inhibition of </a:t>
            </a:r>
            <a:r>
              <a:rPr lang="en-US" sz="2800" dirty="0" err="1" smtClean="0"/>
              <a:t>GnRH</a:t>
            </a:r>
            <a:r>
              <a:rPr lang="en-US" sz="2800" dirty="0" smtClean="0"/>
              <a:t> release from the hypothalamus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 Inhibition of </a:t>
            </a:r>
            <a:r>
              <a:rPr lang="en-US" sz="2800" dirty="0" err="1" smtClean="0"/>
              <a:t>GnRH</a:t>
            </a:r>
            <a:r>
              <a:rPr lang="en-US" sz="2800" dirty="0" smtClean="0"/>
              <a:t> leads to  decrease secretion of both LH &amp; FSH.</a:t>
            </a:r>
          </a:p>
          <a:p>
            <a:endParaRPr lang="en-US" dirty="0"/>
          </a:p>
        </p:txBody>
      </p:sp>
      <p:pic>
        <p:nvPicPr>
          <p:cNvPr id="5" name="Picture 4" descr="80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29200" y="1083519"/>
            <a:ext cx="3124200" cy="55629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914400"/>
          </a:xfrm>
        </p:spPr>
        <p:txBody>
          <a:bodyPr/>
          <a:lstStyle/>
          <a:p>
            <a:r>
              <a:rPr lang="en-US" sz="2800" b="1" dirty="0" smtClean="0">
                <a:solidFill>
                  <a:srgbClr val="66FFFF"/>
                </a:solidFill>
              </a:rPr>
              <a:t>Regulation of spermatogenesis by FSH and testosterone</a:t>
            </a:r>
            <a:endParaRPr lang="en-US" sz="2800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295400"/>
            <a:ext cx="7772400" cy="28194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FF99"/>
                </a:solidFill>
              </a:rPr>
              <a:t>FSH</a:t>
            </a:r>
            <a:r>
              <a:rPr lang="en-US" sz="2000" dirty="0" smtClean="0"/>
              <a:t> </a:t>
            </a:r>
            <a:r>
              <a:rPr lang="en-US" sz="2000" dirty="0"/>
              <a:t>binds with specific FSH receptors attached to the </a:t>
            </a:r>
            <a:r>
              <a:rPr lang="en-US" sz="2000" dirty="0" err="1"/>
              <a:t>sertoli</a:t>
            </a:r>
            <a:r>
              <a:rPr lang="en-US" sz="2000" dirty="0"/>
              <a:t> cell in the </a:t>
            </a:r>
            <a:r>
              <a:rPr lang="en-US" sz="2000" dirty="0" err="1"/>
              <a:t>seminiferous</a:t>
            </a:r>
            <a:r>
              <a:rPr lang="en-US" sz="2000" dirty="0"/>
              <a:t> tubules, which causes these cells to grow &amp; secrete  </a:t>
            </a:r>
            <a:r>
              <a:rPr lang="en-US" sz="2000" dirty="0" err="1"/>
              <a:t>spermatogenic</a:t>
            </a:r>
            <a:r>
              <a:rPr lang="en-US" sz="2000" dirty="0"/>
              <a:t> substances.  </a:t>
            </a:r>
            <a:endParaRPr lang="en-US" sz="2000" dirty="0" smtClean="0"/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Also </a:t>
            </a:r>
            <a:r>
              <a:rPr lang="en-US" sz="2000" dirty="0"/>
              <a:t>testosterone &amp; </a:t>
            </a:r>
            <a:r>
              <a:rPr lang="en-US" sz="2000" dirty="0" err="1"/>
              <a:t>dihydrotestosterone</a:t>
            </a:r>
            <a:r>
              <a:rPr lang="en-US" sz="2000" dirty="0"/>
              <a:t> diffuses into the </a:t>
            </a:r>
            <a:r>
              <a:rPr lang="en-US" sz="2000" dirty="0" err="1"/>
              <a:t>seminiferous</a:t>
            </a:r>
            <a:r>
              <a:rPr lang="en-US" sz="2000" dirty="0"/>
              <a:t> tubules from the </a:t>
            </a:r>
            <a:r>
              <a:rPr lang="en-US" sz="2000" dirty="0" err="1"/>
              <a:t>leydig</a:t>
            </a:r>
            <a:r>
              <a:rPr lang="en-US" sz="2000" dirty="0"/>
              <a:t> cells </a:t>
            </a:r>
            <a:r>
              <a:rPr lang="en-US" sz="2000" dirty="0" smtClean="0"/>
              <a:t>affect  </a:t>
            </a:r>
            <a:r>
              <a:rPr lang="en-US" sz="2000" dirty="0"/>
              <a:t>the spermatogenesis</a:t>
            </a:r>
            <a:r>
              <a:rPr lang="en-US" sz="2000" dirty="0" smtClean="0"/>
              <a:t>,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/>
              <a:t>So </a:t>
            </a:r>
            <a:r>
              <a:rPr lang="en-US" sz="2000" dirty="0"/>
              <a:t>both FSH &amp; testosterone are necessary to initiate spermatogenesis.</a:t>
            </a:r>
          </a:p>
          <a:p>
            <a:pPr>
              <a:buFont typeface="Wingdings" pitchFamily="2" charset="2"/>
              <a:buNone/>
            </a:pPr>
            <a:endParaRPr lang="en-US" sz="2600" dirty="0"/>
          </a:p>
        </p:txBody>
      </p:sp>
      <p:pic>
        <p:nvPicPr>
          <p:cNvPr id="5" name="Picture 2" descr="http://www.austincc.edu/apreview/NursingPics/ReproPics/Picture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737429"/>
            <a:ext cx="3276600" cy="3120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rgbClr val="66FFFF"/>
                </a:solidFill>
              </a:rPr>
              <a:t>Negative feedback control of </a:t>
            </a:r>
            <a:r>
              <a:rPr lang="en-US" sz="2800" b="1" dirty="0" err="1" smtClean="0">
                <a:solidFill>
                  <a:srgbClr val="66FFFF"/>
                </a:solidFill>
              </a:rPr>
              <a:t>seminiferous</a:t>
            </a:r>
            <a:r>
              <a:rPr lang="en-US" sz="2800" b="1" dirty="0" smtClean="0">
                <a:solidFill>
                  <a:srgbClr val="66FFFF"/>
                </a:solidFill>
              </a:rPr>
              <a:t> tubule activity </a:t>
            </a:r>
            <a:br>
              <a:rPr lang="en-US" sz="2800" b="1" dirty="0" smtClean="0">
                <a:solidFill>
                  <a:srgbClr val="66FFFF"/>
                </a:solidFill>
              </a:rPr>
            </a:br>
            <a:r>
              <a:rPr lang="en-US" sz="2800" b="1" dirty="0" smtClean="0">
                <a:solidFill>
                  <a:srgbClr val="66FFFF"/>
                </a:solidFill>
              </a:rPr>
              <a:t>Role of the hormone </a:t>
            </a:r>
            <a:r>
              <a:rPr lang="en-US" sz="2800" b="1" dirty="0" err="1" smtClean="0">
                <a:solidFill>
                  <a:srgbClr val="66FFFF"/>
                </a:solidFill>
              </a:rPr>
              <a:t>inhibin</a:t>
            </a:r>
            <a:r>
              <a:rPr lang="en-US" sz="2800" b="1" dirty="0" smtClean="0">
                <a:solidFill>
                  <a:srgbClr val="66FFFF"/>
                </a:solidFill>
              </a:rPr>
              <a:t>:</a:t>
            </a:r>
            <a:r>
              <a:rPr lang="en-US" b="1" dirty="0" smtClean="0">
                <a:solidFill>
                  <a:srgbClr val="66FFFF"/>
                </a:solidFill>
              </a:rPr>
              <a:t/>
            </a:r>
            <a:br>
              <a:rPr lang="en-US" b="1" dirty="0" smtClean="0">
                <a:solidFill>
                  <a:srgbClr val="66FFFF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981200"/>
            <a:ext cx="4038600" cy="4495800"/>
          </a:xfrm>
        </p:spPr>
        <p:txBody>
          <a:bodyPr>
            <a:normAutofit fontScale="77500" lnSpcReduction="20000"/>
          </a:bodyPr>
          <a:lstStyle/>
          <a:p>
            <a:pPr>
              <a:buFont typeface="Courier New" pitchFamily="49" charset="0"/>
              <a:buChar char="o"/>
            </a:pPr>
            <a:r>
              <a:rPr lang="en-US" dirty="0" smtClean="0"/>
              <a:t>When the </a:t>
            </a:r>
            <a:r>
              <a:rPr lang="en-US" dirty="0" err="1" smtClean="0"/>
              <a:t>seminiferous</a:t>
            </a:r>
            <a:r>
              <a:rPr lang="en-US" dirty="0" smtClean="0"/>
              <a:t> tubules fail to produce sperm the secretion of FSH from the AP increases. 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Conversely, when spermatogenesis proceeds rapidly pituitary secretion of FSH diminishes. 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This is due to the secretion of </a:t>
            </a:r>
            <a:r>
              <a:rPr lang="en-US" dirty="0" err="1" smtClean="0"/>
              <a:t>inhibin</a:t>
            </a:r>
            <a:r>
              <a:rPr lang="en-US" dirty="0" smtClean="0"/>
              <a:t> hormone from the </a:t>
            </a:r>
            <a:r>
              <a:rPr lang="en-US" dirty="0" err="1" smtClean="0"/>
              <a:t>sertoli</a:t>
            </a:r>
            <a:r>
              <a:rPr lang="en-US" dirty="0" smtClean="0"/>
              <a:t> cells which strongly inhibit the AP- FSH </a:t>
            </a:r>
          </a:p>
          <a:p>
            <a:pPr>
              <a:buFont typeface="Courier New" pitchFamily="49" charset="0"/>
              <a:buChar char="o"/>
            </a:pPr>
            <a:r>
              <a:rPr lang="en-US" dirty="0" err="1" smtClean="0"/>
              <a:t>Inhibin</a:t>
            </a:r>
            <a:r>
              <a:rPr lang="en-US" dirty="0" smtClean="0"/>
              <a:t> has slight inhibitory effect on the hypothalamus to inhibit </a:t>
            </a:r>
            <a:r>
              <a:rPr lang="en-US" dirty="0" err="1" smtClean="0"/>
              <a:t>GnRH</a:t>
            </a:r>
            <a:r>
              <a:rPr lang="en-US" dirty="0" smtClean="0"/>
              <a:t> secretion.</a:t>
            </a:r>
          </a:p>
          <a:p>
            <a:endParaRPr lang="en-US" dirty="0"/>
          </a:p>
        </p:txBody>
      </p:sp>
      <p:pic>
        <p:nvPicPr>
          <p:cNvPr id="7" name="Content Placeholder 6" descr="80-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1023717"/>
            <a:ext cx="3276600" cy="5834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088136"/>
          </a:xfrm>
        </p:spPr>
        <p:txBody>
          <a:bodyPr/>
          <a:lstStyle/>
          <a:p>
            <a:pPr marL="11113" indent="-11113">
              <a:lnSpc>
                <a:spcPct val="80000"/>
              </a:lnSpc>
              <a:spcBef>
                <a:spcPts val="0"/>
              </a:spcBef>
            </a:pPr>
            <a:r>
              <a:rPr lang="en-US" sz="2800" b="1" dirty="0" smtClean="0">
                <a:solidFill>
                  <a:srgbClr val="66FFFF"/>
                </a:solidFill>
              </a:rPr>
              <a:t>Regulation of the female monthly rhythm</a:t>
            </a:r>
            <a:br>
              <a:rPr lang="en-US" sz="2800" b="1" dirty="0" smtClean="0">
                <a:solidFill>
                  <a:srgbClr val="66FFFF"/>
                </a:solidFill>
              </a:rPr>
            </a:br>
            <a:r>
              <a:rPr lang="en-US" sz="2800" b="1" dirty="0" smtClean="0">
                <a:solidFill>
                  <a:srgbClr val="66FFFF"/>
                </a:solidFill>
              </a:rPr>
              <a:t>Interplay between the ovarian and hypothalamic-pituitary hormones:</a:t>
            </a:r>
            <a:r>
              <a:rPr lang="en-US" b="1" dirty="0" smtClean="0">
                <a:solidFill>
                  <a:srgbClr val="66FFFF"/>
                </a:solidFill>
              </a:rPr>
              <a:t/>
            </a:r>
            <a:br>
              <a:rPr lang="en-US" b="1" dirty="0" smtClean="0">
                <a:solidFill>
                  <a:srgbClr val="66FFFF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500" b="1" dirty="0" smtClean="0">
                <a:solidFill>
                  <a:srgbClr val="66FFFF"/>
                </a:solidFill>
              </a:rPr>
              <a:t>Hypothalamic centers for release of </a:t>
            </a:r>
            <a:r>
              <a:rPr lang="en-US" sz="2500" b="1" dirty="0" err="1" smtClean="0">
                <a:solidFill>
                  <a:srgbClr val="66FFFF"/>
                </a:solidFill>
              </a:rPr>
              <a:t>GnRH</a:t>
            </a:r>
            <a:r>
              <a:rPr lang="en-US" sz="2500" b="1" dirty="0" smtClean="0">
                <a:solidFill>
                  <a:srgbClr val="66FFFF"/>
                </a:solidFill>
              </a:rPr>
              <a:t>: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endParaRPr lang="en-US" sz="2500" b="1" dirty="0" smtClean="0">
              <a:solidFill>
                <a:srgbClr val="66FFFF"/>
              </a:solidFill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300" dirty="0" smtClean="0"/>
              <a:t>The neural activity that causes release of </a:t>
            </a:r>
            <a:r>
              <a:rPr lang="en-US" sz="2300" dirty="0" err="1" smtClean="0"/>
              <a:t>GnRH</a:t>
            </a:r>
            <a:r>
              <a:rPr lang="en-US" sz="2300" dirty="0" smtClean="0"/>
              <a:t> occurs in the </a:t>
            </a:r>
            <a:r>
              <a:rPr lang="en-US" sz="2300" dirty="0" err="1" smtClean="0"/>
              <a:t>mediobasal</a:t>
            </a:r>
            <a:r>
              <a:rPr lang="en-US" sz="2300" dirty="0" smtClean="0"/>
              <a:t> hypothalamus, in the </a:t>
            </a:r>
            <a:r>
              <a:rPr lang="en-US" sz="2300" dirty="0" err="1" smtClean="0"/>
              <a:t>arcuate</a:t>
            </a:r>
            <a:r>
              <a:rPr lang="en-US" sz="2300" dirty="0" smtClean="0"/>
              <a:t> nuclei which regulate most of the female sexual activity.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Courier New" pitchFamily="49" charset="0"/>
              <a:buChar char="o"/>
            </a:pPr>
            <a:endParaRPr lang="en-US" sz="2300" dirty="0" smtClean="0"/>
          </a:p>
          <a:p>
            <a:pPr>
              <a:lnSpc>
                <a:spcPct val="8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300" dirty="0" smtClean="0"/>
              <a:t>Secretion of AP hormone is controlled by </a:t>
            </a:r>
            <a:r>
              <a:rPr lang="en-US" sz="2300" dirty="0" smtClean="0">
                <a:latin typeface="Arial"/>
              </a:rPr>
              <a:t>“</a:t>
            </a:r>
            <a:r>
              <a:rPr lang="en-US" sz="2300" u="sng" dirty="0" smtClean="0">
                <a:solidFill>
                  <a:srgbClr val="FF99FF"/>
                </a:solidFill>
              </a:rPr>
              <a:t>releasing hormones</a:t>
            </a:r>
            <a:r>
              <a:rPr lang="en-US" sz="2300" dirty="0" smtClean="0">
                <a:latin typeface="Arial"/>
              </a:rPr>
              <a:t>”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Courier New" pitchFamily="49" charset="0"/>
              <a:buChar char="o"/>
            </a:pPr>
            <a:endParaRPr lang="en-US" sz="2300" dirty="0" smtClean="0"/>
          </a:p>
          <a:p>
            <a:pPr>
              <a:lnSpc>
                <a:spcPct val="8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300" dirty="0" err="1" smtClean="0"/>
              <a:t>GnRH</a:t>
            </a:r>
            <a:r>
              <a:rPr lang="en-US" sz="2300" dirty="0" smtClean="0"/>
              <a:t> is secreted in pulses lasting 5-25 minutes every 1-2 hrs.  </a:t>
            </a:r>
          </a:p>
          <a:p>
            <a:pPr>
              <a:lnSpc>
                <a:spcPct val="80000"/>
              </a:lnSpc>
              <a:spcBef>
                <a:spcPts val="0"/>
              </a:spcBef>
              <a:buFont typeface="Courier New" pitchFamily="49" charset="0"/>
              <a:buChar char="o"/>
            </a:pPr>
            <a:endParaRPr lang="en-US" sz="2300" dirty="0" smtClean="0"/>
          </a:p>
          <a:p>
            <a:pPr>
              <a:lnSpc>
                <a:spcPct val="80000"/>
              </a:lnSpc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300" dirty="0" smtClean="0"/>
              <a:t>The </a:t>
            </a:r>
            <a:r>
              <a:rPr lang="en-US" sz="2300" dirty="0" err="1" smtClean="0"/>
              <a:t>pulsatile</a:t>
            </a:r>
            <a:r>
              <a:rPr lang="en-US" sz="2300" dirty="0" smtClean="0"/>
              <a:t> release of </a:t>
            </a:r>
            <a:r>
              <a:rPr lang="en-US" sz="2300" dirty="0" err="1" smtClean="0"/>
              <a:t>GnRH</a:t>
            </a:r>
            <a:r>
              <a:rPr lang="en-US" sz="2300" dirty="0" smtClean="0"/>
              <a:t> cause intermittent output of LH secretion about every 90 minutes.</a:t>
            </a:r>
          </a:p>
          <a:p>
            <a:pPr>
              <a:lnSpc>
                <a:spcPct val="80000"/>
              </a:lnSpc>
              <a:spcBef>
                <a:spcPts val="0"/>
              </a:spcBef>
              <a:buNone/>
            </a:pPr>
            <a:endParaRPr lang="en-US" sz="23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Follicular phase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menstruation the level of FSH &amp; LH increases</a:t>
            </a:r>
          </a:p>
          <a:p>
            <a:r>
              <a:rPr lang="en-US" dirty="0" smtClean="0"/>
              <a:t>Mainly FSH accelerates growth of few follicles (6-12 follicles).</a:t>
            </a:r>
          </a:p>
          <a:p>
            <a:r>
              <a:rPr lang="en-US" dirty="0" smtClean="0"/>
              <a:t>The growing follicle secrets increasing amounts of estrogen </a:t>
            </a:r>
            <a:endParaRPr lang="en-US" dirty="0"/>
          </a:p>
        </p:txBody>
      </p:sp>
      <p:pic>
        <p:nvPicPr>
          <p:cNvPr id="10" name="Picture 2" descr="http://nourishme.com/blog/wp-content/uploads/2015/05/Menstrual_cyc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29058" y="1770063"/>
            <a:ext cx="3892759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81-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85664" y="1066060"/>
            <a:ext cx="6010536" cy="487754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85800"/>
            <a:ext cx="7772400" cy="5669760"/>
          </a:xfrm>
        </p:spPr>
        <p:txBody>
          <a:bodyPr>
            <a:normAutofit/>
          </a:bodyPr>
          <a:lstStyle/>
          <a:p>
            <a:pPr marL="11113" indent="-11113">
              <a:lnSpc>
                <a:spcPct val="80000"/>
              </a:lnSpc>
              <a:buNone/>
            </a:pPr>
            <a:r>
              <a:rPr lang="en-US" sz="2700" b="1" dirty="0" smtClean="0">
                <a:solidFill>
                  <a:srgbClr val="66FFFF"/>
                </a:solidFill>
              </a:rPr>
              <a:t>Negative feedback effects of estrogen and progesterone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600" dirty="0" smtClean="0"/>
              <a:t>Estrogen in small amounts has strong effect to inhibit the production of LH &amp; FSH.  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600" dirty="0" smtClean="0"/>
              <a:t>This inhibitory effect of estrogen is increased when progesterone is available. 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600" dirty="0" smtClean="0"/>
              <a:t> This inhibitory effects more on the AP directly &amp; to lesser extent on the hypothalamus to inhibit the secretion of </a:t>
            </a:r>
            <a:r>
              <a:rPr lang="en-US" sz="2600" dirty="0" err="1" smtClean="0"/>
              <a:t>GnRH</a:t>
            </a:r>
            <a:r>
              <a:rPr lang="en-US" sz="2600" dirty="0" smtClean="0"/>
              <a:t>.</a:t>
            </a:r>
          </a:p>
          <a:p>
            <a:pPr>
              <a:lnSpc>
                <a:spcPct val="80000"/>
              </a:lnSpc>
              <a:buNone/>
            </a:pPr>
            <a:endParaRPr lang="en-US" sz="2600" dirty="0" smtClean="0"/>
          </a:p>
          <a:p>
            <a:pPr marL="0" indent="0">
              <a:lnSpc>
                <a:spcPct val="80000"/>
              </a:lnSpc>
              <a:buNone/>
            </a:pPr>
            <a:r>
              <a:rPr lang="en-US" sz="2700" b="1" dirty="0" smtClean="0">
                <a:solidFill>
                  <a:srgbClr val="66FFFF"/>
                </a:solidFill>
              </a:rPr>
              <a:t>Hormone </a:t>
            </a:r>
            <a:r>
              <a:rPr lang="en-US" sz="2700" b="1" dirty="0" err="1" smtClean="0">
                <a:solidFill>
                  <a:srgbClr val="66FFFF"/>
                </a:solidFill>
              </a:rPr>
              <a:t>inhibin</a:t>
            </a:r>
            <a:r>
              <a:rPr lang="en-US" sz="2700" b="1" dirty="0" smtClean="0">
                <a:solidFill>
                  <a:srgbClr val="66FFFF"/>
                </a:solidFill>
              </a:rPr>
              <a:t> from the corpus </a:t>
            </a:r>
            <a:r>
              <a:rPr lang="en-US" sz="2700" b="1" dirty="0" err="1" smtClean="0">
                <a:solidFill>
                  <a:srgbClr val="66FFFF"/>
                </a:solidFill>
              </a:rPr>
              <a:t>luteum</a:t>
            </a:r>
            <a:r>
              <a:rPr lang="en-US" sz="2700" b="1" dirty="0" smtClean="0">
                <a:solidFill>
                  <a:srgbClr val="66FFFF"/>
                </a:solidFill>
              </a:rPr>
              <a:t> inhibits FSH &amp; LH secretion:</a:t>
            </a:r>
          </a:p>
          <a:p>
            <a:pPr>
              <a:lnSpc>
                <a:spcPct val="80000"/>
              </a:lnSpc>
              <a:buFont typeface="Courier New" pitchFamily="49" charset="0"/>
              <a:buChar char="o"/>
            </a:pPr>
            <a:r>
              <a:rPr lang="en-US" sz="2600" dirty="0" smtClean="0"/>
              <a:t>The hormone </a:t>
            </a:r>
            <a:r>
              <a:rPr lang="en-US" sz="2600" dirty="0" err="1" smtClean="0"/>
              <a:t>inhibin</a:t>
            </a:r>
            <a:r>
              <a:rPr lang="en-US" sz="2600" dirty="0" smtClean="0"/>
              <a:t> secreted by the </a:t>
            </a:r>
            <a:r>
              <a:rPr lang="en-US" sz="2600" dirty="0" err="1" smtClean="0"/>
              <a:t>granulosa</a:t>
            </a:r>
            <a:r>
              <a:rPr lang="en-US" sz="2600" dirty="0" smtClean="0"/>
              <a:t> cells of the ovarian corpus </a:t>
            </a:r>
            <a:r>
              <a:rPr lang="en-US" sz="2600" dirty="0" err="1" smtClean="0"/>
              <a:t>luteum</a:t>
            </a:r>
            <a:r>
              <a:rPr lang="en-US" sz="2600" dirty="0" smtClean="0"/>
              <a:t> inhibit the secretion of FSH &amp; to lesser extent LH.</a:t>
            </a:r>
          </a:p>
          <a:p>
            <a:pPr marL="0" indent="0">
              <a:buNone/>
            </a:pP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685800"/>
            <a:ext cx="7772400" cy="566976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600" b="1" dirty="0" smtClean="0">
                <a:solidFill>
                  <a:srgbClr val="FF99FF"/>
                </a:solidFill>
              </a:rPr>
              <a:t>Positive feedback effect of estrogen before ovulation </a:t>
            </a:r>
            <a:r>
              <a:rPr lang="en-US" sz="2600" b="1" dirty="0" smtClean="0">
                <a:solidFill>
                  <a:srgbClr val="FF99FF"/>
                </a:solidFill>
                <a:latin typeface="Arial"/>
              </a:rPr>
              <a:t>–</a:t>
            </a:r>
            <a:r>
              <a:rPr lang="en-US" sz="2600" b="1" dirty="0" smtClean="0">
                <a:solidFill>
                  <a:srgbClr val="FF99FF"/>
                </a:solidFill>
              </a:rPr>
              <a:t> the pre-</a:t>
            </a:r>
            <a:r>
              <a:rPr lang="en-US" sz="2600" b="1" dirty="0" err="1" smtClean="0">
                <a:solidFill>
                  <a:srgbClr val="FF99FF"/>
                </a:solidFill>
              </a:rPr>
              <a:t>ovulatory</a:t>
            </a:r>
            <a:r>
              <a:rPr lang="en-US" sz="2600" b="1" dirty="0" smtClean="0">
                <a:solidFill>
                  <a:srgbClr val="FF99FF"/>
                </a:solidFill>
              </a:rPr>
              <a:t> LH surge: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AP secretes increased amount of LH for 1-2 days before ovulation.  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 smtClean="0"/>
              <a:t>FSH surge is much smaller in the pre-</a:t>
            </a:r>
            <a:r>
              <a:rPr lang="en-US" sz="2400" dirty="0" err="1" smtClean="0"/>
              <a:t>ovulatory</a:t>
            </a:r>
            <a:r>
              <a:rPr lang="en-US" sz="2400" dirty="0" smtClean="0"/>
              <a:t> than LH surge.</a:t>
            </a:r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algn="l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600" b="1" dirty="0" smtClean="0">
                <a:solidFill>
                  <a:srgbClr val="FF99FF"/>
                </a:solidFill>
              </a:rPr>
              <a:t>The possible causes of LH secretion could be: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400" dirty="0" smtClean="0"/>
              <a:t>Estrogen has special </a:t>
            </a:r>
            <a:r>
              <a:rPr lang="en-US" sz="2400" dirty="0" smtClean="0">
                <a:solidFill>
                  <a:srgbClr val="66FFFF"/>
                </a:solidFill>
              </a:rPr>
              <a:t>positive feedback</a:t>
            </a:r>
            <a:r>
              <a:rPr lang="en-US" sz="2400" dirty="0" smtClean="0"/>
              <a:t> effect of stimulating pituitary secretion of LH &amp; to a lesser extent FSH</a:t>
            </a:r>
          </a:p>
          <a:p>
            <a:pPr algn="l" eaLnBrk="1" hangingPunct="1">
              <a:lnSpc>
                <a:spcPct val="90000"/>
              </a:lnSpc>
              <a:defRPr/>
            </a:pPr>
            <a:r>
              <a:rPr lang="en-US" sz="2400" dirty="0" smtClean="0"/>
              <a:t>The </a:t>
            </a:r>
            <a:r>
              <a:rPr lang="en-US" sz="2400" dirty="0" err="1" smtClean="0"/>
              <a:t>granulosa</a:t>
            </a:r>
            <a:r>
              <a:rPr lang="en-US" sz="2400" dirty="0" smtClean="0"/>
              <a:t> cells of the follicle begin to secrete small increasing amount of progesterone about 1 day before ovulation which stimulate LH secretion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685800"/>
            <a:ext cx="7772400" cy="5669760"/>
          </a:xfrm>
        </p:spPr>
        <p:txBody>
          <a:bodyPr>
            <a:normAutofit lnSpcReduction="10000"/>
          </a:bodyPr>
          <a:lstStyle/>
          <a:p>
            <a:pPr algn="l" eaLnBrk="1" hangingPunct="1">
              <a:buFont typeface="Wingdings" pitchFamily="2" charset="2"/>
              <a:buNone/>
              <a:defRPr/>
            </a:pPr>
            <a:r>
              <a:rPr lang="en-US" b="1" u="sng" dirty="0" smtClean="0">
                <a:solidFill>
                  <a:srgbClr val="FF99FF"/>
                </a:solidFill>
              </a:rPr>
              <a:t>Feedback oscillation of the hypothalamic-pituitary-ovarian system: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r>
              <a:rPr lang="en-US" b="1" u="sng" dirty="0" smtClean="0">
                <a:solidFill>
                  <a:srgbClr val="66FFFF"/>
                </a:solidFill>
              </a:rPr>
              <a:t>Postovulatory secretion of the ovarian hormones, and depression of the pituitary </a:t>
            </a:r>
            <a:r>
              <a:rPr lang="en-US" b="1" u="sng" dirty="0" err="1" smtClean="0">
                <a:solidFill>
                  <a:srgbClr val="66FFFF"/>
                </a:solidFill>
              </a:rPr>
              <a:t>gonadotropins</a:t>
            </a:r>
            <a:r>
              <a:rPr lang="en-US" b="1" u="sng" dirty="0" smtClean="0">
                <a:solidFill>
                  <a:srgbClr val="66FFFF"/>
                </a:solidFill>
              </a:rPr>
              <a:t>:</a:t>
            </a:r>
          </a:p>
          <a:p>
            <a:pPr algn="l" eaLnBrk="1" hangingPunct="1">
              <a:buFont typeface="Wingdings" pitchFamily="2" charset="2"/>
              <a:buChar char="§"/>
              <a:defRPr/>
            </a:pPr>
            <a:r>
              <a:rPr lang="en-US" sz="2800" dirty="0" smtClean="0"/>
              <a:t>During the postovulatory phase the corpus </a:t>
            </a:r>
            <a:r>
              <a:rPr lang="en-US" sz="2800" dirty="0" err="1" smtClean="0"/>
              <a:t>luteum</a:t>
            </a:r>
            <a:r>
              <a:rPr lang="en-US" sz="2800" dirty="0" smtClean="0"/>
              <a:t> secrete large quantities of both progesterone ,estrogen &amp; </a:t>
            </a:r>
            <a:r>
              <a:rPr lang="en-US" sz="2800" dirty="0" err="1" smtClean="0"/>
              <a:t>inhibin</a:t>
            </a:r>
            <a:r>
              <a:rPr lang="en-US" sz="2800" dirty="0" smtClean="0"/>
              <a:t> </a:t>
            </a:r>
          </a:p>
          <a:p>
            <a:pPr algn="l" eaLnBrk="1" hangingPunct="1">
              <a:buFont typeface="Wingdings" pitchFamily="2" charset="2"/>
              <a:buChar char="§"/>
              <a:defRPr/>
            </a:pPr>
            <a:r>
              <a:rPr lang="en-US" sz="2800" dirty="0" smtClean="0"/>
              <a:t>Which all together cause negative feedback effect on AP &amp; hypothalamus to inhibit both FSH &amp; LH secretion. </a:t>
            </a:r>
          </a:p>
          <a:p>
            <a:pPr algn="l" eaLnBrk="1" hangingPunct="1">
              <a:buNone/>
              <a:defRPr/>
            </a:pPr>
            <a:r>
              <a:rPr lang="en-US" sz="2800" dirty="0" smtClean="0"/>
              <a:t>	(lowest level 3-4 days before the onset of menstruation)</a:t>
            </a:r>
          </a:p>
          <a:p>
            <a:pPr algn="l" eaLnBrk="1" hangingPunct="1">
              <a:buFont typeface="Wingdings" pitchFamily="2" charset="2"/>
              <a:buNone/>
              <a:defRPr/>
            </a:pPr>
            <a:endParaRPr lang="en-US" b="1" dirty="0" smtClean="0"/>
          </a:p>
          <a:p>
            <a:pPr algn="l" eaLnBrk="1" hangingPunct="1">
              <a:buFont typeface="Wingdings" pitchFamily="2" charset="2"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+mn-lt"/>
              </a:rPr>
              <a:t>Objectives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/>
              <a:t>By the end of this lecture, </a:t>
            </a:r>
            <a:r>
              <a:rPr lang="en-US" dirty="0" smtClean="0"/>
              <a:t>you should </a:t>
            </a:r>
            <a:r>
              <a:rPr lang="en-US" dirty="0"/>
              <a:t>be able to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/>
          </a:p>
          <a:p>
            <a:pPr marL="514350" lvl="0" indent="-285750">
              <a:buFont typeface="+mj-lt"/>
              <a:buAutoNum type="arabicPeriod"/>
            </a:pPr>
            <a:r>
              <a:rPr lang="en-US" dirty="0"/>
              <a:t>Characterize hypothalamic pituitary relationship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/>
              <a:t>Name the </a:t>
            </a:r>
            <a:r>
              <a:rPr lang="en-US" dirty="0" err="1"/>
              <a:t>hypophysiotropic</a:t>
            </a:r>
            <a:r>
              <a:rPr lang="en-US" dirty="0"/>
              <a:t> hormones and outline the effects that each has on anterior pituitary function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/>
              <a:t>Name anterior pituitary </a:t>
            </a:r>
            <a:r>
              <a:rPr lang="en-US" dirty="0" err="1"/>
              <a:t>gonadotropic</a:t>
            </a:r>
            <a:r>
              <a:rPr lang="en-US" dirty="0"/>
              <a:t> hormones and outline the effects that each has on the gonads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/>
              <a:t>Describe the negative and positive feedback mechanisms in the hypothalamic-pituitary-</a:t>
            </a:r>
            <a:r>
              <a:rPr lang="en-US" dirty="0" err="1"/>
              <a:t>gonadal</a:t>
            </a:r>
            <a:r>
              <a:rPr lang="en-US" dirty="0"/>
              <a:t> axis and their importance in the control of reproductive function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/>
              <a:t>Keywords: </a:t>
            </a:r>
            <a:r>
              <a:rPr lang="en-US" dirty="0" err="1"/>
              <a:t>hypophysiotropic</a:t>
            </a:r>
            <a:r>
              <a:rPr lang="en-US" dirty="0"/>
              <a:t> hormones, </a:t>
            </a:r>
            <a:r>
              <a:rPr lang="en-US" dirty="0" err="1"/>
              <a:t>gonadotropic</a:t>
            </a:r>
            <a:r>
              <a:rPr lang="en-US" dirty="0"/>
              <a:t> hormones, androgens, estrogens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685800"/>
            <a:ext cx="7772400" cy="5669760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u="sng" dirty="0" smtClean="0">
                <a:solidFill>
                  <a:srgbClr val="FF99FF"/>
                </a:solidFill>
              </a:rPr>
              <a:t>Follicular growth phase</a:t>
            </a:r>
            <a:r>
              <a:rPr lang="en-US" sz="2400" b="1" u="sng" dirty="0" smtClean="0"/>
              <a:t> :-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u="sng" dirty="0" smtClean="0"/>
          </a:p>
          <a:p>
            <a:pPr algn="l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sz="2400" dirty="0" smtClean="0"/>
              <a:t>2 -3 days before menstruation, corpus </a:t>
            </a:r>
            <a:r>
              <a:rPr lang="en-US" sz="2400" dirty="0" err="1" smtClean="0"/>
              <a:t>luteum</a:t>
            </a:r>
            <a:r>
              <a:rPr lang="en-US" sz="2400" dirty="0" smtClean="0"/>
              <a:t> regress &amp; secretion of estrogen, progesterone &amp; </a:t>
            </a:r>
            <a:r>
              <a:rPr lang="en-US" sz="2400" dirty="0" err="1" smtClean="0"/>
              <a:t>inhibin</a:t>
            </a:r>
            <a:r>
              <a:rPr lang="en-US" sz="2400" dirty="0" smtClean="0"/>
              <a:t> decrease. </a:t>
            </a:r>
          </a:p>
          <a:p>
            <a:pPr algn="l" eaLnBrk="1" hangingPunct="1">
              <a:lnSpc>
                <a:spcPct val="80000"/>
              </a:lnSpc>
              <a:buNone/>
              <a:defRPr/>
            </a:pPr>
            <a:r>
              <a:rPr lang="en-US" sz="2400" dirty="0" smtClean="0"/>
              <a:t> </a:t>
            </a:r>
          </a:p>
          <a:p>
            <a:pPr algn="l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sz="2400" dirty="0" smtClean="0"/>
              <a:t>This decrease remove the negative feedback effect on AP hormones. </a:t>
            </a:r>
          </a:p>
          <a:p>
            <a:pPr algn="l" eaLnBrk="1" hangingPunct="1">
              <a:lnSpc>
                <a:spcPct val="80000"/>
              </a:lnSpc>
              <a:buNone/>
              <a:defRPr/>
            </a:pPr>
            <a:r>
              <a:rPr lang="en-US" sz="2400" dirty="0" smtClean="0"/>
              <a:t> </a:t>
            </a:r>
          </a:p>
          <a:p>
            <a:pPr algn="l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sz="2400" dirty="0" smtClean="0"/>
              <a:t>Therefore a day after menstruation  FSH secretion begins to increase (2 folds) while LH secretion is low.  </a:t>
            </a:r>
          </a:p>
          <a:p>
            <a:pPr algn="l" eaLnBrk="1" hangingPunct="1">
              <a:lnSpc>
                <a:spcPct val="80000"/>
              </a:lnSpc>
              <a:buNone/>
              <a:defRPr/>
            </a:pPr>
            <a:endParaRPr lang="en-US" sz="2400" dirty="0" smtClean="0"/>
          </a:p>
          <a:p>
            <a:pPr algn="l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sz="2400" dirty="0" smtClean="0"/>
              <a:t>These hormones causes growth of a new follicle.  </a:t>
            </a:r>
          </a:p>
          <a:p>
            <a:pPr algn="l" eaLnBrk="1" hangingPunct="1">
              <a:lnSpc>
                <a:spcPct val="80000"/>
              </a:lnSpc>
              <a:buFont typeface="Courier New" pitchFamily="49" charset="0"/>
              <a:buChar char="o"/>
              <a:defRPr/>
            </a:pPr>
            <a:r>
              <a:rPr lang="en-US" sz="2400" dirty="0" smtClean="0"/>
              <a:t>During the first 11 to 12 days of the follicular growth the rate of secretion of FSH &amp; LH decrease due to the negative feedback effect of estrogen on the AP.</a:t>
            </a:r>
          </a:p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https://youtu.be/2_owp8kNMus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 is a hormone?</a:t>
            </a:r>
            <a:endParaRPr lang="en-US" dirty="0"/>
          </a:p>
        </p:txBody>
      </p:sp>
      <p:pic>
        <p:nvPicPr>
          <p:cNvPr id="2050" name="Picture 2" descr="http://cdn.makeuseof.com/wp-content/uploads/2012/07/Question.png?0c4e2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819400"/>
            <a:ext cx="5619750" cy="2447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hormone</a:t>
            </a:r>
            <a:endParaRPr lang="en-US" dirty="0"/>
          </a:p>
        </p:txBody>
      </p:sp>
      <p:pic>
        <p:nvPicPr>
          <p:cNvPr id="1026" name="Picture 2" descr="Hormone activity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1" y="2285999"/>
            <a:ext cx="6853940" cy="35069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group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hypothalamus controls anterior pituitary?</a:t>
            </a:r>
          </a:p>
          <a:p>
            <a:r>
              <a:rPr lang="en-US" dirty="0" smtClean="0"/>
              <a:t>What are the hormones secreted by anterior pituitary?</a:t>
            </a:r>
          </a:p>
          <a:p>
            <a:r>
              <a:rPr lang="en-US" dirty="0" smtClean="0"/>
              <a:t>How hypothalamus controls posterior pituitary?</a:t>
            </a:r>
          </a:p>
          <a:p>
            <a:r>
              <a:rPr lang="en-US" dirty="0" smtClean="0"/>
              <a:t>What are the hormones secreted by posterior pituitary?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Connection between Hypothalamus and anterior pituitary gland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 Hypothalamic-</a:t>
            </a:r>
            <a:r>
              <a:rPr lang="en-US" dirty="0" err="1" smtClean="0"/>
              <a:t>hypophysial</a:t>
            </a:r>
            <a:r>
              <a:rPr lang="en-US" dirty="0" smtClean="0"/>
              <a:t>  portal vessels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4340" name="Picture 4" descr="http://images.slideplayer.com/1/253700/slides/slide_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438400"/>
            <a:ext cx="5613399" cy="4210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40536"/>
          </a:xfrm>
        </p:spPr>
        <p:txBody>
          <a:bodyPr/>
          <a:lstStyle/>
          <a:p>
            <a:r>
              <a:rPr lang="en-US" sz="2800" dirty="0" smtClean="0"/>
              <a:t>Connection between the hypothalamus and Posterior pituitary gland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1524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indent="-228600"/>
            <a:r>
              <a:rPr lang="en-US" dirty="0" err="1" smtClean="0"/>
              <a:t>Hypothalamohypophysial</a:t>
            </a:r>
            <a:r>
              <a:rPr lang="en-US" dirty="0" smtClean="0"/>
              <a:t> tract between the hypothalamic </a:t>
            </a:r>
            <a:r>
              <a:rPr lang="en-US" dirty="0" err="1" smtClean="0"/>
              <a:t>neuclei</a:t>
            </a:r>
            <a:r>
              <a:rPr lang="en-US" dirty="0" smtClean="0"/>
              <a:t> (</a:t>
            </a:r>
            <a:r>
              <a:rPr lang="en-US" dirty="0" err="1" smtClean="0"/>
              <a:t>supraoptic</a:t>
            </a:r>
            <a:r>
              <a:rPr lang="en-US" dirty="0" smtClean="0"/>
              <a:t> and </a:t>
            </a:r>
            <a:r>
              <a:rPr lang="en-US" dirty="0" err="1" smtClean="0"/>
              <a:t>paraventricular</a:t>
            </a:r>
            <a:r>
              <a:rPr lang="en-US" dirty="0" smtClean="0"/>
              <a:t> nuclei) and  posterior pituitary gland</a:t>
            </a:r>
          </a:p>
          <a:p>
            <a:pPr indent="-228600">
              <a:buNone/>
            </a:pPr>
            <a:r>
              <a:rPr lang="en-US" dirty="0" smtClean="0"/>
              <a:t>			 (neural connection)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9698" name="Picture 2" descr="https://classconnection.s3.amazonaws.com/704/flashcards/586704/png/hypothalamus131014058128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3276600"/>
            <a:ext cx="3776041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The anterior pituitary secretes six hormones: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 err="1" smtClean="0"/>
              <a:t>Adrenocorticotropic</a:t>
            </a:r>
            <a:r>
              <a:rPr lang="en-US" dirty="0" smtClean="0"/>
              <a:t> hormone (corticotrophin, ACTH)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 smtClean="0"/>
              <a:t>Thyroid-stimulating hormone (</a:t>
            </a:r>
            <a:r>
              <a:rPr lang="en-US" dirty="0" err="1" smtClean="0"/>
              <a:t>thyrotropin</a:t>
            </a:r>
            <a:r>
              <a:rPr lang="en-US" dirty="0" smtClean="0"/>
              <a:t>, TSH)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 smtClean="0"/>
              <a:t>Growth hormone (GH)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 smtClean="0"/>
              <a:t>Follicle-stimulating hormone (FSH)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 smtClean="0"/>
              <a:t>Luteinizing hormone (LH)</a:t>
            </a:r>
          </a:p>
          <a:p>
            <a:pPr marL="514350" lvl="0" indent="-285750">
              <a:buFont typeface="+mj-lt"/>
              <a:buAutoNum type="arabicPeriod"/>
            </a:pPr>
            <a:r>
              <a:rPr lang="en-US" dirty="0" err="1" smtClean="0"/>
              <a:t>Prolactin</a:t>
            </a:r>
            <a:r>
              <a:rPr lang="en-US" dirty="0" smtClean="0"/>
              <a:t> (PRL)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40536"/>
          </a:xfrm>
        </p:spPr>
        <p:txBody>
          <a:bodyPr/>
          <a:lstStyle/>
          <a:p>
            <a:r>
              <a:rPr lang="en-US" sz="2800" b="1" dirty="0" smtClean="0">
                <a:solidFill>
                  <a:srgbClr val="66FFFF"/>
                </a:solidFill>
              </a:rPr>
              <a:t>Control of male sexual functions by hypothalamic &amp; anterior pituitary hormones :</a:t>
            </a:r>
            <a:r>
              <a:rPr lang="en-US" b="1" dirty="0" smtClean="0">
                <a:solidFill>
                  <a:srgbClr val="66FFFF"/>
                </a:solidFill>
              </a:rPr>
              <a:t/>
            </a:r>
            <a:br>
              <a:rPr lang="en-US" b="1" dirty="0" smtClean="0">
                <a:solidFill>
                  <a:srgbClr val="66FFFF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7772400" cy="437436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3100" b="1" u="sng" dirty="0" err="1" smtClean="0">
                <a:solidFill>
                  <a:srgbClr val="FF00FF"/>
                </a:solidFill>
              </a:rPr>
              <a:t>GnRH</a:t>
            </a:r>
            <a:r>
              <a:rPr lang="en-US" sz="3100" dirty="0" smtClean="0"/>
              <a:t> : </a:t>
            </a:r>
          </a:p>
          <a:p>
            <a:pPr>
              <a:buFont typeface="Wingdings" pitchFamily="2" charset="2"/>
              <a:buChar char="§"/>
            </a:pPr>
            <a:r>
              <a:rPr lang="en-US" sz="3100" dirty="0" smtClean="0"/>
              <a:t>A peptide secreted by the </a:t>
            </a:r>
            <a:r>
              <a:rPr lang="en-US" sz="3100" dirty="0" err="1" smtClean="0"/>
              <a:t>arcuate</a:t>
            </a:r>
            <a:r>
              <a:rPr lang="en-US" sz="3100" dirty="0" smtClean="0"/>
              <a:t> nuclei of the hypothalamus </a:t>
            </a:r>
          </a:p>
          <a:p>
            <a:pPr>
              <a:buFont typeface="Wingdings" pitchFamily="2" charset="2"/>
              <a:buChar char="§"/>
            </a:pPr>
            <a:r>
              <a:rPr lang="en-US" sz="3100" dirty="0" smtClean="0"/>
              <a:t>Stimulate anterior pituitary gland to release </a:t>
            </a:r>
            <a:r>
              <a:rPr lang="en-US" sz="3100" dirty="0" err="1" smtClean="0"/>
              <a:t>gonadotropins</a:t>
            </a:r>
            <a:r>
              <a:rPr lang="en-US" sz="3100" dirty="0" smtClean="0"/>
              <a:t> (LH and FSH).</a:t>
            </a:r>
          </a:p>
          <a:p>
            <a:pPr>
              <a:buFont typeface="Wingdings" pitchFamily="2" charset="2"/>
              <a:buChar char="§"/>
            </a:pPr>
            <a:r>
              <a:rPr lang="en-US" sz="3100" b="1" u="sng" dirty="0" err="1" smtClean="0">
                <a:solidFill>
                  <a:srgbClr val="FF00FF"/>
                </a:solidFill>
              </a:rPr>
              <a:t>GnRH</a:t>
            </a:r>
            <a:r>
              <a:rPr lang="en-US" sz="3100" dirty="0" smtClean="0"/>
              <a:t> is secreted intermittently for few minutes every 1 to 3 hrs.  </a:t>
            </a:r>
          </a:p>
          <a:p>
            <a:pPr>
              <a:buFont typeface="Wingdings" pitchFamily="2" charset="2"/>
              <a:buChar char="§"/>
            </a:pPr>
            <a:r>
              <a:rPr lang="en-US" sz="3100" dirty="0" smtClean="0"/>
              <a:t>Secretion of LH by the anterior pituitary is also cyclical following the </a:t>
            </a:r>
            <a:r>
              <a:rPr lang="en-US" sz="3100" dirty="0" err="1" smtClean="0">
                <a:solidFill>
                  <a:srgbClr val="FF00FF"/>
                </a:solidFill>
              </a:rPr>
              <a:t>pulsatile</a:t>
            </a:r>
            <a:r>
              <a:rPr lang="en-US" sz="3100" dirty="0" smtClean="0">
                <a:solidFill>
                  <a:srgbClr val="FF00FF"/>
                </a:solidFill>
              </a:rPr>
              <a:t> </a:t>
            </a:r>
            <a:r>
              <a:rPr lang="en-US" sz="3100" dirty="0" smtClean="0"/>
              <a:t>release of </a:t>
            </a:r>
            <a:r>
              <a:rPr lang="en-US" sz="3100" dirty="0" err="1" smtClean="0">
                <a:solidFill>
                  <a:srgbClr val="FF00FF"/>
                </a:solidFill>
              </a:rPr>
              <a:t>GnRH</a:t>
            </a:r>
            <a:r>
              <a:rPr lang="en-US" sz="3100" dirty="0" smtClean="0">
                <a:solidFill>
                  <a:srgbClr val="FF00FF"/>
                </a:solidFill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1044</TotalTime>
  <Words>941</Words>
  <Application>Microsoft Office PowerPoint</Application>
  <PresentationFormat>On-screen Show (4:3)</PresentationFormat>
  <Paragraphs>103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Metro</vt:lpstr>
      <vt:lpstr>Lecture 1 Hypothalamic and pituitary gonadal axis</vt:lpstr>
      <vt:lpstr>Objectives</vt:lpstr>
      <vt:lpstr>PowerPoint Presentation</vt:lpstr>
      <vt:lpstr>Definition of hormone</vt:lpstr>
      <vt:lpstr>Small group activity</vt:lpstr>
      <vt:lpstr>Connection between Hypothalamus and anterior pituitary gland  </vt:lpstr>
      <vt:lpstr>Connection between the hypothalamus and Posterior pituitary gland</vt:lpstr>
      <vt:lpstr>PowerPoint Presentation</vt:lpstr>
      <vt:lpstr>Control of male sexual functions by hypothalamic &amp; anterior pituitary hormones : </vt:lpstr>
      <vt:lpstr>PowerPoint Presentation</vt:lpstr>
      <vt:lpstr>Negative feedback control of testosterone </vt:lpstr>
      <vt:lpstr>Regulation of spermatogenesis by FSH and testosterone</vt:lpstr>
      <vt:lpstr>Negative feedback control of seminiferous tubule activity  Role of the hormone inhibin: </vt:lpstr>
      <vt:lpstr>Regulation of the female monthly rhythm Interplay between the ovarian and hypothalamic-pituitary hormones: </vt:lpstr>
      <vt:lpstr>Follicular phase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 Hypothalamic and pituitary gonadal axis</dc:title>
  <dc:creator>James</dc:creator>
  <cp:lastModifiedBy>AYOOO</cp:lastModifiedBy>
  <cp:revision>87</cp:revision>
  <dcterms:created xsi:type="dcterms:W3CDTF">2011-02-05T05:45:25Z</dcterms:created>
  <dcterms:modified xsi:type="dcterms:W3CDTF">2020-03-17T14:31:23Z</dcterms:modified>
</cp:coreProperties>
</file>