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25"/>
  </p:notesMasterIdLst>
  <p:handoutMasterIdLst>
    <p:handoutMasterId r:id="rId26"/>
  </p:handoutMasterIdLst>
  <p:sldIdLst>
    <p:sldId id="398" r:id="rId2"/>
    <p:sldId id="426" r:id="rId3"/>
    <p:sldId id="319" r:id="rId4"/>
    <p:sldId id="437" r:id="rId5"/>
    <p:sldId id="401" r:id="rId6"/>
    <p:sldId id="396" r:id="rId7"/>
    <p:sldId id="441" r:id="rId8"/>
    <p:sldId id="428" r:id="rId9"/>
    <p:sldId id="439" r:id="rId10"/>
    <p:sldId id="407" r:id="rId11"/>
    <p:sldId id="408" r:id="rId12"/>
    <p:sldId id="409" r:id="rId13"/>
    <p:sldId id="440" r:id="rId14"/>
    <p:sldId id="442" r:id="rId15"/>
    <p:sldId id="353" r:id="rId16"/>
    <p:sldId id="432" r:id="rId17"/>
    <p:sldId id="443" r:id="rId18"/>
    <p:sldId id="422" r:id="rId19"/>
    <p:sldId id="356" r:id="rId20"/>
    <p:sldId id="446" r:id="rId21"/>
    <p:sldId id="364" r:id="rId22"/>
    <p:sldId id="447" r:id="rId23"/>
    <p:sldId id="399" r:id="rId2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2294" autoAdjust="0"/>
  </p:normalViewPr>
  <p:slideViewPr>
    <p:cSldViewPr>
      <p:cViewPr>
        <p:scale>
          <a:sx n="60" d="100"/>
          <a:sy n="60" d="100"/>
        </p:scale>
        <p:origin x="-1572" y="-156"/>
      </p:cViewPr>
      <p:guideLst>
        <p:guide orient="horz" pos="2160"/>
        <p:guide pos="2880"/>
      </p:guideLst>
    </p:cSldViewPr>
  </p:slideViewPr>
  <p:outlineViewPr>
    <p:cViewPr>
      <p:scale>
        <a:sx n="33" d="100"/>
        <a:sy n="33" d="100"/>
      </p:scale>
      <p:origin x="144" y="1401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5532E2A-B8AA-41E7-BEA9-4C17249C34C4}" type="datetimeFigureOut">
              <a:rPr lang="en-US"/>
              <a:pPr>
                <a:defRPr/>
              </a:pPr>
              <a:t>3/15/2020</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3436370-C292-49F8-B639-6C0B6CD2CDF0}" type="slidenum">
              <a:rPr lang="en-US"/>
              <a:pPr>
                <a:defRPr/>
              </a:pPr>
              <a:t>‹#›</a:t>
            </a:fld>
            <a:endParaRPr lang="en-US"/>
          </a:p>
        </p:txBody>
      </p:sp>
    </p:spTree>
    <p:extLst>
      <p:ext uri="{BB962C8B-B14F-4D97-AF65-F5344CB8AC3E}">
        <p14:creationId xmlns:p14="http://schemas.microsoft.com/office/powerpoint/2010/main" xmlns="" val="3581850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cs typeface="+mn-cs"/>
              </a:defRPr>
            </a:lvl1pPr>
          </a:lstStyle>
          <a:p>
            <a:pPr>
              <a:defRPr/>
            </a:pPr>
            <a:fld id="{8860DEB4-7E1B-4B24-8FE1-CDA16B5E0F5D}" type="datetimeFigureOut">
              <a:rPr lang="en-US"/>
              <a:pPr>
                <a:defRPr/>
              </a:pPr>
              <a:t>3/15/2020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cs typeface="+mn-cs"/>
              </a:defRPr>
            </a:lvl1pPr>
          </a:lstStyle>
          <a:p>
            <a:pPr>
              <a:defRPr/>
            </a:pPr>
            <a:fld id="{3CDDDEC4-A440-4FE4-8237-DB77EC9B3540}" type="slidenum">
              <a:rPr lang="en-US"/>
              <a:pPr>
                <a:defRPr/>
              </a:pPr>
              <a:t>‹#›</a:t>
            </a:fld>
            <a:endParaRPr lang="en-US"/>
          </a:p>
        </p:txBody>
      </p:sp>
    </p:spTree>
    <p:extLst>
      <p:ext uri="{BB962C8B-B14F-4D97-AF65-F5344CB8AC3E}">
        <p14:creationId xmlns:p14="http://schemas.microsoft.com/office/powerpoint/2010/main" xmlns="" val="2863130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3795"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3481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45059"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3CDDDEC4-A440-4FE4-8237-DB77EC9B3540}"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026"/>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1027"/>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7459E02-71F4-414A-A77E-A63EB3F76CF5}" type="slidenum">
              <a:rPr lang="en-GB" smtClean="0"/>
              <a:pPr/>
              <a:t>17</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F2D174C3-FE08-4168-8966-E5DF6D2A0FB7}" type="datetimeFigureOut">
              <a:rPr lang="en-US" smtClean="0"/>
              <a:pPr>
                <a:defRPr/>
              </a:pPr>
              <a:t>3/15/2020</a:t>
            </a:fld>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69802C6C-BA58-4391-B85E-5A45509C4F7B}"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BF6AF61-7A51-4594-AB47-79E0F67F79E3}" type="datetimeFigureOut">
              <a:rPr lang="en-US" smtClean="0"/>
              <a:pPr>
                <a:defRPr/>
              </a:pPr>
              <a:t>3/15/2020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D85DD4C-DB7F-4DBF-98E7-BDB93A345F43}"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pPr>
              <a:defRPr/>
            </a:pPr>
            <a:fld id="{F945F522-126F-477B-979E-9B7DB1E9E125}"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320D887-77FE-4953-84D4-CA34B61126D9}" type="datetimeFigureOut">
              <a:rPr lang="en-US" smtClean="0"/>
              <a:pPr>
                <a:defRPr/>
              </a:pPr>
              <a:t>3/15/2020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fld id="{4E1F2267-FB14-424F-A842-DB20C4A782F6}" type="datetimeFigureOut">
              <a:rPr lang="en-US" smtClean="0"/>
              <a:pPr>
                <a:defRPr/>
              </a:pPr>
              <a:t>3/15/2020</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8" y="1026372"/>
            <a:ext cx="457200" cy="441325"/>
          </a:xfrm>
        </p:spPr>
        <p:txBody>
          <a:bodyPr/>
          <a:lstStyle/>
          <a:p>
            <a:pPr>
              <a:defRPr/>
            </a:pPr>
            <a:fld id="{1F114EB3-ECAC-4202-8C35-B404C15DFF95}"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fld id="{EBAFB3BF-AAD9-4CF7-9AC2-C8EB5F164D9B}" type="datetimeFigureOut">
              <a:rPr lang="en-US" smtClean="0"/>
              <a:pPr>
                <a:defRPr/>
              </a:pPr>
              <a:t>3/15/2020</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BC952537-E7DB-4282-87BD-8DA0B22593CB}"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pPr>
              <a:defRPr/>
            </a:pPr>
            <a:fld id="{A67C2F31-CDB9-4F72-BFAB-EAE7A6EDE654}" type="datetimeFigureOut">
              <a:rPr lang="en-US" smtClean="0"/>
              <a:pPr>
                <a:defRPr/>
              </a:pPr>
              <a:t>3/15/2020</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F3871BA-AA53-4B30-A55A-060F6249BE07}" type="slidenum">
              <a:rPr lang="en-US" smtClean="0"/>
              <a:pPr>
                <a:defRPr/>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fld id="{421519B1-414B-4871-85FD-AE2418E27E5C}" type="datetimeFigureOut">
              <a:rPr lang="en-US" smtClean="0"/>
              <a:pPr>
                <a:defRPr/>
              </a:pPr>
              <a:t>3/15/2020</a:t>
            </a:fld>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pPr>
              <a:defRPr/>
            </a:pPr>
            <a:fld id="{21E5298F-F801-4620-A156-CE848C8B75E8}"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fld id="{32E39470-4DDF-4D59-B96D-4C3007FA8441}" type="datetimeFigureOut">
              <a:rPr lang="en-US" smtClean="0"/>
              <a:pPr>
                <a:defRPr/>
              </a:pPr>
              <a:t>3/15/2020</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0"/>
            <a:ext cx="457200" cy="441325"/>
          </a:xfrm>
        </p:spPr>
        <p:txBody>
          <a:bodyPr/>
          <a:lstStyle/>
          <a:p>
            <a:pPr>
              <a:defRPr/>
            </a:pPr>
            <a:fld id="{0D0E87E0-8345-4998-B9FC-84E53F4F0D6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pPr>
              <a:defRPr/>
            </a:pPr>
            <a:fld id="{C70DBFE6-67C7-45B6-A6FF-F784EBA6DD4A}" type="datetimeFigureOut">
              <a:rPr lang="en-US" smtClean="0"/>
              <a:pPr>
                <a:defRPr/>
              </a:pPr>
              <a:t>3/15/2020</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F8283682-2FF3-4F4C-9AB2-8E50D73F7536}"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029F3323-6D36-4280-B182-C01DCEBA7CDC}" type="slidenum">
              <a:rPr lang="en-US" smtClean="0"/>
              <a:pPr>
                <a:defRPr/>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fld id="{38C22D49-0DBE-4DBD-8C72-45D60E86D7F8}" type="datetimeFigureOut">
              <a:rPr lang="en-US" smtClean="0"/>
              <a:pPr>
                <a:defRPr/>
              </a:pPr>
              <a:t>3/15/2020</a:t>
            </a:fld>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pPr>
              <a:defRPr/>
            </a:pPr>
            <a:fld id="{51D309B7-216A-430D-A92B-2C82F96172F9}"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fld id="{8777F906-8F43-45FA-B28B-17C8802FA2AF}" type="datetimeFigureOut">
              <a:rPr lang="en-US" smtClean="0"/>
              <a:pPr>
                <a:defRPr/>
              </a:pPr>
              <a:t>3/15/2020</a:t>
            </a:fld>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0925C413-0802-4918-9E1B-E7C35CD56CEB}" type="datetimeFigureOut">
              <a:rPr lang="en-US" smtClean="0"/>
              <a:pPr>
                <a:defRPr/>
              </a:pPr>
              <a:t>3/15/2020</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59681536-E2DA-490E-892E-5CC9C284C6EB}"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om.sa/imgres?imgurl=http://crazy-frankenstein.com/free-wallpapers-files/flowers-wallpapers-files/flower2b.jpg&amp;imgrefurl=http://crazy-frankenstein.com/page-6.html&amp;usg=__HiLTOcnykcQ5cMXgbuWQX_wgbJE=&amp;h=768&amp;w=1024&amp;sz=167&amp;hl=ar&amp;start=20&amp;zoom=1&amp;um=1&amp;itbs=1&amp;tbnid=P8_ubBQ7yo0OFM:&amp;tbnh=113&amp;tbnw=150&amp;prev=/images?q=flowers&amp;um=1&amp;hl=ar&amp;safe=active&amp;rlz=1T4RNTN_enSA374SA396&amp;tbs=isch:1" TargetMode="External"/><Relationship Id="rId2" Type="http://schemas.openxmlformats.org/officeDocument/2006/relationships/hyperlink" Target="http://www.google.com.sa/imgres?imgurl=http://blog.craftzine.com/QuilledFlowers.jpg&amp;imgrefurl=http://blog.craftzine.com/archive/2008/02/quilled_flowers.html&amp;usg=__mvQkAc1M4oXNbmoTKxM8h_2ylXk=&amp;h=472&amp;w=430&amp;sz=55&amp;hl=ar&amp;start=18&amp;zoom=1&amp;um=1&amp;itbs=1&amp;tbnid=t0O0-6O2HI69gM:&amp;tbnh=129&amp;tbnw=118&amp;prev=/images?q=flowers&amp;um=1&amp;hl=ar&amp;safe=active&amp;rlz=1T4RNTN_enSA374SA396&amp;tbs=isch:1"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28600" y="609600"/>
            <a:ext cx="8534400" cy="1447800"/>
          </a:xfrm>
        </p:spPr>
        <p:txBody>
          <a:bodyPr>
            <a:normAutofit fontScale="90000"/>
          </a:bodyPr>
          <a:lstStyle/>
          <a:p>
            <a:pPr algn="ctr">
              <a:lnSpc>
                <a:spcPct val="150000"/>
              </a:lnSpc>
            </a:pPr>
            <a:r>
              <a:rPr lang="en-US" sz="2700" dirty="0" smtClean="0">
                <a:latin typeface="Arial" pitchFamily="34" charset="0"/>
                <a:cs typeface="Arial" pitchFamily="34" charset="0"/>
              </a:rPr>
              <a:t>Reproductive Physiology </a:t>
            </a:r>
            <a:br>
              <a:rPr lang="en-US" sz="2700" dirty="0" smtClean="0">
                <a:latin typeface="Arial" pitchFamily="34" charset="0"/>
                <a:cs typeface="Arial" pitchFamily="34" charset="0"/>
              </a:rPr>
            </a:br>
            <a:endParaRPr lang="en-US" sz="4900" dirty="0" smtClean="0">
              <a:solidFill>
                <a:srgbClr val="FF0000"/>
              </a:solidFill>
              <a:latin typeface="Arial" pitchFamily="34" charset="0"/>
              <a:cs typeface="Arial" pitchFamily="34" charset="0"/>
            </a:endParaRPr>
          </a:p>
        </p:txBody>
      </p:sp>
      <p:sp>
        <p:nvSpPr>
          <p:cNvPr id="3" name="Subtitle 2"/>
          <p:cNvSpPr>
            <a:spLocks noGrp="1"/>
          </p:cNvSpPr>
          <p:nvPr>
            <p:ph type="subTitle" idx="1"/>
          </p:nvPr>
        </p:nvSpPr>
        <p:spPr>
          <a:xfrm>
            <a:off x="1676400" y="4800600"/>
            <a:ext cx="5876778" cy="685800"/>
          </a:xfrm>
        </p:spPr>
        <p:txBody>
          <a:bodyPr>
            <a:normAutofit/>
          </a:bodyPr>
          <a:lstStyle/>
          <a:p>
            <a:pPr algn="ctr">
              <a:lnSpc>
                <a:spcPct val="150000"/>
              </a:lnSpc>
            </a:pPr>
            <a:r>
              <a:rPr lang="en-US" sz="2000" dirty="0" err="1" smtClean="0">
                <a:solidFill>
                  <a:srgbClr val="00B050"/>
                </a:solidFill>
                <a:latin typeface="Comic Sans MS" pitchFamily="66" charset="0"/>
              </a:rPr>
              <a:t>Dr.Mohammed</a:t>
            </a:r>
            <a:r>
              <a:rPr lang="en-US" sz="2000" dirty="0" smtClean="0">
                <a:solidFill>
                  <a:srgbClr val="00B050"/>
                </a:solidFill>
                <a:latin typeface="Comic Sans MS" pitchFamily="66" charset="0"/>
              </a:rPr>
              <a:t> </a:t>
            </a:r>
            <a:r>
              <a:rPr lang="en-US" sz="2000" dirty="0" err="1" smtClean="0">
                <a:solidFill>
                  <a:srgbClr val="00B050"/>
                </a:solidFill>
                <a:latin typeface="Comic Sans MS" pitchFamily="66" charset="0"/>
              </a:rPr>
              <a:t>Alotaibi</a:t>
            </a:r>
            <a:endParaRPr lang="en-US" sz="2000" dirty="0" smtClean="0">
              <a:solidFill>
                <a:srgbClr val="00B050"/>
              </a:solidFill>
              <a:latin typeface="Comic Sans MS" pitchFamily="66" charset="0"/>
            </a:endParaRPr>
          </a:p>
        </p:txBody>
      </p:sp>
      <p:sp>
        <p:nvSpPr>
          <p:cNvPr id="4" name="Rectangle 3"/>
          <p:cNvSpPr/>
          <p:nvPr/>
        </p:nvSpPr>
        <p:spPr>
          <a:xfrm>
            <a:off x="759400" y="3048000"/>
            <a:ext cx="7622600" cy="769441"/>
          </a:xfrm>
          <a:prstGeom prst="rect">
            <a:avLst/>
          </a:prstGeom>
        </p:spPr>
        <p:txBody>
          <a:bodyPr wrap="none">
            <a:spAutoFit/>
          </a:bodyPr>
          <a:lstStyle/>
          <a:p>
            <a:r>
              <a:rPr lang="en-US" sz="4400" dirty="0" smtClean="0">
                <a:solidFill>
                  <a:srgbClr val="FF0000"/>
                </a:solidFill>
                <a:latin typeface="Arial" pitchFamily="34" charset="0"/>
                <a:cs typeface="Arial" pitchFamily="34" charset="0"/>
              </a:rPr>
              <a:t>Puberty in males and females</a:t>
            </a:r>
            <a:endParaRPr lang="en-GB"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04800" y="1600200"/>
            <a:ext cx="8229600" cy="3048000"/>
            <a:chOff x="1157243" y="1600200"/>
            <a:chExt cx="6691357" cy="2667000"/>
          </a:xfrm>
        </p:grpSpPr>
        <p:pic>
          <p:nvPicPr>
            <p:cNvPr id="2" name="Picture 5" descr="puberty"/>
            <p:cNvPicPr>
              <a:picLocks noChangeAspect="1" noChangeArrowheads="1"/>
            </p:cNvPicPr>
            <p:nvPr/>
          </p:nvPicPr>
          <p:blipFill>
            <a:blip r:embed="rId2" cstate="print"/>
            <a:srcRect/>
            <a:stretch>
              <a:fillRect/>
            </a:stretch>
          </p:blipFill>
          <p:spPr bwMode="auto">
            <a:xfrm>
              <a:off x="2819400" y="1600200"/>
              <a:ext cx="5029200" cy="2667000"/>
            </a:xfrm>
            <a:prstGeom prst="rect">
              <a:avLst/>
            </a:prstGeom>
            <a:noFill/>
          </p:spPr>
        </p:pic>
        <p:sp>
          <p:nvSpPr>
            <p:cNvPr id="3" name="TextBox 2"/>
            <p:cNvSpPr txBox="1"/>
            <p:nvPr/>
          </p:nvSpPr>
          <p:spPr>
            <a:xfrm>
              <a:off x="1157243" y="3501635"/>
              <a:ext cx="2209800" cy="565540"/>
            </a:xfrm>
            <a:prstGeom prst="rect">
              <a:avLst/>
            </a:prstGeom>
            <a:noFill/>
          </p:spPr>
          <p:txBody>
            <a:bodyPr wrap="square" rtlCol="0">
              <a:spAutoFit/>
            </a:bodyPr>
            <a:lstStyle/>
            <a:p>
              <a:pPr algn="ctr"/>
              <a:r>
                <a:rPr lang="en-US" sz="3600" dirty="0" smtClean="0">
                  <a:latin typeface="MV Boli" panose="02000500030200090000" pitchFamily="2" charset="0"/>
                  <a:cs typeface="MV Boli" panose="02000500030200090000" pitchFamily="2" charset="0"/>
                </a:rPr>
                <a:t>Physical </a:t>
              </a:r>
              <a:endParaRPr lang="en-US" sz="3600" dirty="0">
                <a:latin typeface="MV Boli" panose="02000500030200090000" pitchFamily="2" charset="0"/>
                <a:cs typeface="MV Boli" panose="02000500030200090000" pitchFamily="2" charset="0"/>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normAutofit/>
          </a:bodyPr>
          <a:lstStyle/>
          <a:p>
            <a:r>
              <a:rPr lang="en-GB" sz="4000" dirty="0">
                <a:solidFill>
                  <a:srgbClr val="FF0000"/>
                </a:solidFill>
                <a:latin typeface="Arial" pitchFamily="34" charset="0"/>
                <a:cs typeface="Arial" pitchFamily="34" charset="0"/>
              </a:rPr>
              <a:t>Physical Changes</a:t>
            </a:r>
          </a:p>
        </p:txBody>
      </p:sp>
      <p:sp>
        <p:nvSpPr>
          <p:cNvPr id="64515" name="Rectangle 3"/>
          <p:cNvSpPr>
            <a:spLocks noGrp="1" noChangeArrowheads="1"/>
          </p:cNvSpPr>
          <p:nvPr>
            <p:ph type="body" idx="1"/>
          </p:nvPr>
        </p:nvSpPr>
        <p:spPr>
          <a:xfrm>
            <a:off x="304800" y="1676400"/>
            <a:ext cx="8503920" cy="4572000"/>
          </a:xfrm>
        </p:spPr>
        <p:txBody>
          <a:bodyPr/>
          <a:lstStyle/>
          <a:p>
            <a:pPr>
              <a:lnSpc>
                <a:spcPct val="150000"/>
              </a:lnSpc>
            </a:pPr>
            <a:r>
              <a:rPr lang="en-GB" b="1" u="sng" dirty="0">
                <a:latin typeface="Arial" pitchFamily="34" charset="0"/>
                <a:cs typeface="Arial" pitchFamily="34" charset="0"/>
              </a:rPr>
              <a:t>5 stages </a:t>
            </a:r>
            <a:r>
              <a:rPr lang="en-GB" dirty="0">
                <a:latin typeface="Arial" pitchFamily="34" charset="0"/>
                <a:cs typeface="Arial" pitchFamily="34" charset="0"/>
              </a:rPr>
              <a:t>from childhood to full </a:t>
            </a:r>
            <a:r>
              <a:rPr lang="en-GB" dirty="0" smtClean="0">
                <a:latin typeface="Arial" pitchFamily="34" charset="0"/>
                <a:cs typeface="Arial" pitchFamily="34" charset="0"/>
              </a:rPr>
              <a:t>maturity</a:t>
            </a:r>
            <a:endParaRPr lang="en-GB" dirty="0">
              <a:latin typeface="Arial" pitchFamily="34" charset="0"/>
              <a:cs typeface="Arial" pitchFamily="34" charset="0"/>
            </a:endParaRPr>
          </a:p>
          <a:p>
            <a:pPr>
              <a:lnSpc>
                <a:spcPct val="150000"/>
              </a:lnSpc>
            </a:pPr>
            <a:r>
              <a:rPr lang="en-GB" dirty="0" smtClean="0">
                <a:solidFill>
                  <a:srgbClr val="7030A0"/>
                </a:solidFill>
                <a:latin typeface="Arial" pitchFamily="34" charset="0"/>
                <a:cs typeface="Arial" pitchFamily="34" charset="0"/>
              </a:rPr>
              <a:t>Tanner Scale </a:t>
            </a:r>
            <a:r>
              <a:rPr lang="en-GB" dirty="0" smtClean="0">
                <a:latin typeface="Arial" pitchFamily="34" charset="0"/>
                <a:cs typeface="Arial" pitchFamily="34" charset="0"/>
              </a:rPr>
              <a:t>(1 – 5)</a:t>
            </a:r>
          </a:p>
          <a:p>
            <a:r>
              <a:rPr lang="en-GB" dirty="0" smtClean="0">
                <a:latin typeface="Arial" pitchFamily="34" charset="0"/>
                <a:cs typeface="Arial" pitchFamily="34" charset="0"/>
              </a:rPr>
              <a:t>Reflect progression in changes of the </a:t>
            </a:r>
            <a:r>
              <a:rPr lang="en-GB" i="1" dirty="0" smtClean="0">
                <a:solidFill>
                  <a:srgbClr val="C00000"/>
                </a:solidFill>
                <a:latin typeface="Arial" pitchFamily="34" charset="0"/>
                <a:cs typeface="Arial" pitchFamily="34" charset="0"/>
              </a:rPr>
              <a:t>external genitalia/breast and pubic hair</a:t>
            </a:r>
          </a:p>
          <a:p>
            <a:pPr>
              <a:lnSpc>
                <a:spcPct val="150000"/>
              </a:lnSpc>
            </a:pPr>
            <a:r>
              <a:rPr lang="en-GB" dirty="0" smtClean="0">
                <a:latin typeface="Arial" pitchFamily="34" charset="0"/>
                <a:cs typeface="Arial" pitchFamily="34" charset="0"/>
              </a:rPr>
              <a:t>Secondary </a:t>
            </a:r>
            <a:r>
              <a:rPr lang="en-GB" dirty="0">
                <a:latin typeface="Arial" pitchFamily="34" charset="0"/>
                <a:cs typeface="Arial" pitchFamily="34" charset="0"/>
              </a:rPr>
              <a:t>sexual characteristics</a:t>
            </a:r>
          </a:p>
          <a:p>
            <a:pPr lvl="1">
              <a:lnSpc>
                <a:spcPct val="150000"/>
              </a:lnSpc>
            </a:pPr>
            <a:r>
              <a:rPr lang="en-GB" sz="2400" dirty="0">
                <a:latin typeface="Arial" pitchFamily="34" charset="0"/>
                <a:cs typeface="Arial" pitchFamily="34" charset="0"/>
              </a:rPr>
              <a:t>Mean age </a:t>
            </a:r>
            <a:r>
              <a:rPr lang="en-GB" sz="2400" dirty="0" smtClean="0">
                <a:latin typeface="Arial" pitchFamily="34" charset="0"/>
                <a:cs typeface="Arial" pitchFamily="34" charset="0"/>
              </a:rPr>
              <a:t>11yrs </a:t>
            </a:r>
            <a:r>
              <a:rPr lang="en-GB" sz="2400" dirty="0">
                <a:latin typeface="Arial" pitchFamily="34" charset="0"/>
                <a:cs typeface="Arial" pitchFamily="34" charset="0"/>
              </a:rPr>
              <a:t>in </a:t>
            </a:r>
            <a:r>
              <a:rPr lang="en-GB" sz="2400" b="1" dirty="0">
                <a:solidFill>
                  <a:srgbClr val="FF3399"/>
                </a:solidFill>
                <a:latin typeface="Arial" pitchFamily="34" charset="0"/>
                <a:cs typeface="Arial" pitchFamily="34" charset="0"/>
              </a:rPr>
              <a:t>girls</a:t>
            </a:r>
          </a:p>
          <a:p>
            <a:pPr lvl="1">
              <a:lnSpc>
                <a:spcPct val="150000"/>
              </a:lnSpc>
            </a:pPr>
            <a:r>
              <a:rPr lang="en-GB" sz="2400" dirty="0">
                <a:latin typeface="Arial" pitchFamily="34" charset="0"/>
                <a:cs typeface="Arial" pitchFamily="34" charset="0"/>
              </a:rPr>
              <a:t>Mean age 11.5 – 12yrs in </a:t>
            </a:r>
            <a:r>
              <a:rPr lang="en-GB" sz="2400" b="1" dirty="0">
                <a:solidFill>
                  <a:srgbClr val="0070C0"/>
                </a:solidFill>
                <a:latin typeface="Arial" pitchFamily="34" charset="0"/>
                <a:cs typeface="Arial" pitchFamily="34" charset="0"/>
              </a:rPr>
              <a:t>boys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a:normAutofit/>
          </a:bodyPr>
          <a:lstStyle/>
          <a:p>
            <a:r>
              <a:rPr lang="en-US" sz="4000" dirty="0">
                <a:latin typeface="Arial" pitchFamily="34" charset="0"/>
                <a:cs typeface="Arial" pitchFamily="34" charset="0"/>
              </a:rPr>
              <a:t>Puberty: </a:t>
            </a:r>
            <a:r>
              <a:rPr lang="en-US" sz="4000" dirty="0">
                <a:solidFill>
                  <a:srgbClr val="FF3399"/>
                </a:solidFill>
                <a:latin typeface="Arial" pitchFamily="34" charset="0"/>
                <a:cs typeface="Arial" pitchFamily="34" charset="0"/>
              </a:rPr>
              <a:t>Girls</a:t>
            </a:r>
          </a:p>
        </p:txBody>
      </p:sp>
      <p:sp>
        <p:nvSpPr>
          <p:cNvPr id="129027" name="Rectangle 3"/>
          <p:cNvSpPr>
            <a:spLocks noGrp="1" noChangeArrowheads="1"/>
          </p:cNvSpPr>
          <p:nvPr>
            <p:ph type="body" idx="1"/>
          </p:nvPr>
        </p:nvSpPr>
        <p:spPr>
          <a:xfrm>
            <a:off x="152400" y="1447800"/>
            <a:ext cx="8842248" cy="1444752"/>
          </a:xfrm>
        </p:spPr>
        <p:txBody>
          <a:bodyPr>
            <a:normAutofit lnSpcReduction="10000"/>
          </a:bodyPr>
          <a:lstStyle/>
          <a:p>
            <a:pPr>
              <a:lnSpc>
                <a:spcPct val="150000"/>
              </a:lnSpc>
            </a:pPr>
            <a:r>
              <a:rPr lang="en-US" sz="2800" dirty="0" err="1" smtClean="0">
                <a:latin typeface="Arial" pitchFamily="34" charset="0"/>
                <a:cs typeface="Arial" pitchFamily="34" charset="0"/>
              </a:rPr>
              <a:t>Thelarche</a:t>
            </a:r>
            <a:r>
              <a:rPr lang="en-US" sz="2800" dirty="0" smtClean="0">
                <a:latin typeface="Arial" pitchFamily="34" charset="0"/>
                <a:cs typeface="Arial" pitchFamily="34" charset="0"/>
              </a:rPr>
              <a:t> is usually the first sign in </a:t>
            </a:r>
            <a:r>
              <a:rPr lang="en-US" sz="2800" u="sng" dirty="0" smtClean="0">
                <a:solidFill>
                  <a:srgbClr val="C00000"/>
                </a:solidFill>
                <a:latin typeface="Arial" pitchFamily="34" charset="0"/>
                <a:cs typeface="Arial" pitchFamily="34" charset="0"/>
              </a:rPr>
              <a:t>most</a:t>
            </a:r>
            <a:r>
              <a:rPr lang="en-US" sz="2800" dirty="0" smtClean="0">
                <a:latin typeface="Arial" pitchFamily="34" charset="0"/>
                <a:cs typeface="Arial" pitchFamily="34" charset="0"/>
              </a:rPr>
              <a:t> girls.</a:t>
            </a:r>
            <a:endParaRPr lang="en-US" sz="2800" dirty="0">
              <a:latin typeface="Arial" pitchFamily="34" charset="0"/>
              <a:cs typeface="Arial" pitchFamily="34" charset="0"/>
            </a:endParaRPr>
          </a:p>
          <a:p>
            <a:pPr>
              <a:lnSpc>
                <a:spcPct val="150000"/>
              </a:lnSpc>
            </a:pPr>
            <a:r>
              <a:rPr lang="en-US" sz="2800" dirty="0" smtClean="0">
                <a:latin typeface="Arial" pitchFamily="34" charset="0"/>
                <a:cs typeface="Arial" pitchFamily="34" charset="0"/>
              </a:rPr>
              <a:t>Menarche </a:t>
            </a:r>
            <a:r>
              <a:rPr lang="en-US" sz="2800" dirty="0">
                <a:latin typeface="Arial" pitchFamily="34" charset="0"/>
                <a:cs typeface="Arial" pitchFamily="34" charset="0"/>
              </a:rPr>
              <a:t>usually </a:t>
            </a:r>
            <a:r>
              <a:rPr lang="en-US" sz="2800" dirty="0" smtClean="0">
                <a:latin typeface="Arial" pitchFamily="34" charset="0"/>
                <a:cs typeface="Arial" pitchFamily="34" charset="0"/>
              </a:rPr>
              <a:t>occurs 2-3 </a:t>
            </a:r>
            <a:r>
              <a:rPr lang="en-US" sz="2800" dirty="0">
                <a:latin typeface="Arial" pitchFamily="34" charset="0"/>
                <a:cs typeface="Arial" pitchFamily="34" charset="0"/>
              </a:rPr>
              <a:t>yrs after </a:t>
            </a:r>
            <a:r>
              <a:rPr lang="en-US" sz="2800" dirty="0" err="1" smtClean="0">
                <a:latin typeface="Arial" pitchFamily="34" charset="0"/>
                <a:cs typeface="Arial" pitchFamily="34" charset="0"/>
              </a:rPr>
              <a:t>Thelarche</a:t>
            </a:r>
            <a:r>
              <a:rPr lang="en-US" sz="2800" dirty="0" smtClean="0">
                <a:latin typeface="Arial" pitchFamily="34" charset="0"/>
                <a:cs typeface="Arial" pitchFamily="34" charset="0"/>
              </a:rPr>
              <a:t>.</a:t>
            </a:r>
            <a:endParaRPr lang="en-US" sz="2800" dirty="0">
              <a:latin typeface="Arial" pitchFamily="34" charset="0"/>
              <a:cs typeface="Arial" pitchFamily="34" charset="0"/>
            </a:endParaRPr>
          </a:p>
        </p:txBody>
      </p:sp>
      <p:pic>
        <p:nvPicPr>
          <p:cNvPr id="78850" name="Picture 2"/>
          <p:cNvPicPr>
            <a:picLocks noChangeAspect="1" noChangeArrowheads="1"/>
          </p:cNvPicPr>
          <p:nvPr/>
        </p:nvPicPr>
        <p:blipFill>
          <a:blip r:embed="rId2" cstate="print"/>
          <a:srcRect l="49780" t="27083" r="15081" b="18750"/>
          <a:stretch>
            <a:fillRect/>
          </a:stretch>
        </p:blipFill>
        <p:spPr bwMode="auto">
          <a:xfrm>
            <a:off x="152400" y="2895600"/>
            <a:ext cx="5181600" cy="3962400"/>
          </a:xfrm>
          <a:prstGeom prst="rect">
            <a:avLst/>
          </a:prstGeom>
          <a:noFill/>
          <a:ln w="9525">
            <a:noFill/>
            <a:miter lim="800000"/>
            <a:headEnd/>
            <a:tailEnd/>
          </a:ln>
        </p:spPr>
      </p:pic>
      <p:sp>
        <p:nvSpPr>
          <p:cNvPr id="5" name="Rectangle 4"/>
          <p:cNvSpPr/>
          <p:nvPr/>
        </p:nvSpPr>
        <p:spPr>
          <a:xfrm>
            <a:off x="4191000" y="4154269"/>
            <a:ext cx="4724400" cy="646331"/>
          </a:xfrm>
          <a:prstGeom prst="rect">
            <a:avLst/>
          </a:prstGeom>
        </p:spPr>
        <p:txBody>
          <a:bodyPr wrap="square">
            <a:spAutoFit/>
          </a:bodyPr>
          <a:lstStyle/>
          <a:p>
            <a:r>
              <a:rPr lang="en-GB" dirty="0" smtClean="0">
                <a:solidFill>
                  <a:srgbClr val="FF0000"/>
                </a:solidFill>
              </a:rPr>
              <a:t>dependent on increased secretion of adrenal androgens </a:t>
            </a:r>
            <a:r>
              <a:rPr lang="en-GB" b="1" dirty="0" smtClean="0">
                <a:solidFill>
                  <a:srgbClr val="FF0000"/>
                </a:solidFill>
              </a:rPr>
              <a:t>(</a:t>
            </a:r>
            <a:r>
              <a:rPr lang="en-GB" b="1" dirty="0" err="1" smtClean="0">
                <a:solidFill>
                  <a:srgbClr val="FF0000"/>
                </a:solidFill>
              </a:rPr>
              <a:t>adrenarche</a:t>
            </a:r>
            <a:r>
              <a:rPr lang="en-GB" b="1" dirty="0" smtClean="0">
                <a:solidFill>
                  <a:srgbClr val="FF0000"/>
                </a:solidFill>
              </a:rPr>
              <a:t>).</a:t>
            </a:r>
            <a:endParaRPr lang="en-GB" b="1" dirty="0">
              <a:solidFill>
                <a:srgbClr val="FF0000"/>
              </a:solidFill>
            </a:endParaRPr>
          </a:p>
        </p:txBody>
      </p:sp>
      <p:sp>
        <p:nvSpPr>
          <p:cNvPr id="6" name="Rectangle 5"/>
          <p:cNvSpPr/>
          <p:nvPr/>
        </p:nvSpPr>
        <p:spPr>
          <a:xfrm>
            <a:off x="3886200" y="5449669"/>
            <a:ext cx="5029200" cy="646331"/>
          </a:xfrm>
          <a:prstGeom prst="rect">
            <a:avLst/>
          </a:prstGeom>
        </p:spPr>
        <p:txBody>
          <a:bodyPr wrap="square">
            <a:spAutoFit/>
          </a:bodyPr>
          <a:lstStyle/>
          <a:p>
            <a:r>
              <a:rPr lang="en-GB" dirty="0" smtClean="0">
                <a:solidFill>
                  <a:srgbClr val="FF0000"/>
                </a:solidFill>
              </a:rPr>
              <a:t>and closure of the epiphyses typically begin and end earlier in girls than in boys.</a:t>
            </a:r>
            <a:endParaRPr lang="en-GB"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211138"/>
            <a:ext cx="9144000" cy="1201738"/>
          </a:xfrm>
          <a:noFill/>
        </p:spPr>
        <p:txBody>
          <a:bodyPr lIns="92075" tIns="46038" rIns="92075" bIns="46038">
            <a:normAutofit/>
          </a:bodyPr>
          <a:lstStyle/>
          <a:p>
            <a:r>
              <a:rPr lang="en-US" sz="4000" dirty="0" smtClean="0">
                <a:latin typeface="Arial" pitchFamily="34" charset="0"/>
                <a:cs typeface="Arial" pitchFamily="34" charset="0"/>
              </a:rPr>
              <a:t>Puberty: </a:t>
            </a:r>
            <a:r>
              <a:rPr lang="en-US" sz="4000" dirty="0" smtClean="0">
                <a:solidFill>
                  <a:srgbClr val="0070C0"/>
                </a:solidFill>
                <a:latin typeface="Arial" pitchFamily="34" charset="0"/>
                <a:cs typeface="Arial" pitchFamily="34" charset="0"/>
              </a:rPr>
              <a:t>Boys</a:t>
            </a:r>
            <a:endParaRPr lang="en-US" sz="4000" dirty="0" smtClean="0">
              <a:solidFill>
                <a:srgbClr val="FF0000"/>
              </a:solidFill>
              <a:latin typeface="Arial" pitchFamily="34" charset="0"/>
              <a:cs typeface="Arial" pitchFamily="34" charset="0"/>
            </a:endParaRPr>
          </a:p>
        </p:txBody>
      </p:sp>
      <p:sp>
        <p:nvSpPr>
          <p:cNvPr id="4" name="Rectangle 3"/>
          <p:cNvSpPr/>
          <p:nvPr/>
        </p:nvSpPr>
        <p:spPr>
          <a:xfrm>
            <a:off x="228600" y="1521527"/>
            <a:ext cx="8763000" cy="5107873"/>
          </a:xfrm>
          <a:prstGeom prst="rect">
            <a:avLst/>
          </a:prstGeom>
        </p:spPr>
        <p:txBody>
          <a:bodyPr wrap="square">
            <a:spAutoFit/>
          </a:bodyPr>
          <a:lstStyle/>
          <a:p>
            <a:pPr>
              <a:lnSpc>
                <a:spcPct val="150000"/>
              </a:lnSpc>
              <a:buFont typeface="Wingdings" pitchFamily="2" charset="2"/>
              <a:buChar char="Ø"/>
            </a:pPr>
            <a:r>
              <a:rPr lang="en-GB" sz="2200" b="1" dirty="0" smtClean="0"/>
              <a:t> </a:t>
            </a:r>
            <a:r>
              <a:rPr lang="en-GB" sz="2200" dirty="0" smtClean="0"/>
              <a:t>Puberty is associated with activation of the HPG axis.</a:t>
            </a:r>
          </a:p>
          <a:p>
            <a:pPr>
              <a:lnSpc>
                <a:spcPct val="150000"/>
              </a:lnSpc>
              <a:buFont typeface="Wingdings" pitchFamily="2" charset="2"/>
              <a:buChar char="Ø"/>
            </a:pPr>
            <a:r>
              <a:rPr lang="en-GB" sz="2200" dirty="0" smtClean="0"/>
              <a:t> </a:t>
            </a:r>
            <a:r>
              <a:rPr lang="en-GB" sz="2200" dirty="0" err="1" smtClean="0"/>
              <a:t>Leydig</a:t>
            </a:r>
            <a:r>
              <a:rPr lang="en-GB" sz="2200" dirty="0" smtClean="0"/>
              <a:t> cell proliferation in the testes, and increased synthesis and secretion of testosterone.</a:t>
            </a:r>
          </a:p>
          <a:p>
            <a:pPr>
              <a:lnSpc>
                <a:spcPct val="150000"/>
              </a:lnSpc>
              <a:buFont typeface="Wingdings" pitchFamily="2" charset="2"/>
              <a:buChar char="Ø"/>
            </a:pPr>
            <a:r>
              <a:rPr lang="en-GB" sz="2200" dirty="0" smtClean="0"/>
              <a:t> There is growth of the testes, largely because of an increased number of </a:t>
            </a:r>
            <a:r>
              <a:rPr lang="en-GB" sz="2200" dirty="0" err="1" smtClean="0"/>
              <a:t>seminiferous</a:t>
            </a:r>
            <a:r>
              <a:rPr lang="en-GB" sz="2200" dirty="0" smtClean="0"/>
              <a:t> tubules. </a:t>
            </a:r>
          </a:p>
          <a:p>
            <a:pPr>
              <a:lnSpc>
                <a:spcPct val="150000"/>
              </a:lnSpc>
              <a:buFont typeface="Wingdings" pitchFamily="2" charset="2"/>
              <a:buChar char="Ø"/>
            </a:pPr>
            <a:r>
              <a:rPr lang="en-GB" sz="2200" dirty="0" smtClean="0"/>
              <a:t> There is growth of the sex accessory organs such as the prostate.</a:t>
            </a:r>
          </a:p>
          <a:p>
            <a:pPr>
              <a:lnSpc>
                <a:spcPct val="150000"/>
              </a:lnSpc>
              <a:buFont typeface="Wingdings" pitchFamily="2" charset="2"/>
              <a:buChar char="Ø"/>
            </a:pPr>
            <a:r>
              <a:rPr lang="en-GB" sz="2200" dirty="0" smtClean="0"/>
              <a:t> There is a pronounced linear growth spurt.</a:t>
            </a:r>
          </a:p>
          <a:p>
            <a:pPr>
              <a:lnSpc>
                <a:spcPct val="150000"/>
              </a:lnSpc>
              <a:buFont typeface="Wingdings" pitchFamily="2" charset="2"/>
              <a:buChar char="Ø"/>
            </a:pPr>
            <a:r>
              <a:rPr lang="en-GB" sz="2200" dirty="0" smtClean="0"/>
              <a:t> As plasma levels of testosterone increase, facial, pubic, and </a:t>
            </a:r>
            <a:r>
              <a:rPr lang="en-GB" sz="2200" dirty="0" err="1" smtClean="0"/>
              <a:t>axillary</a:t>
            </a:r>
            <a:r>
              <a:rPr lang="en-GB" sz="2200" dirty="0" smtClean="0"/>
              <a:t> hair appears and there is growth of the penis, lowering of the voice, and initiation of spermatogenesis </a:t>
            </a:r>
            <a:r>
              <a:rPr lang="en-GB" sz="2200" b="1" dirty="0" smtClean="0"/>
              <a:t>(</a:t>
            </a:r>
            <a:r>
              <a:rPr lang="en-GB" sz="2200" b="1" dirty="0" err="1" smtClean="0"/>
              <a:t>spermarche</a:t>
            </a:r>
            <a:r>
              <a:rPr lang="en-GB" sz="2200" b="1" dirty="0" smtClean="0"/>
              <a:t>).</a:t>
            </a:r>
            <a:endParaRPr lang="en-GB" sz="2200" dirty="0"/>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linds(horizont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blinds(horizontal)">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blinds(horizontal)">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linds(horizont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969183"/>
        </p:xfrm>
        <a:graphic>
          <a:graphicData uri="http://schemas.openxmlformats.org/drawingml/2006/table">
            <a:tbl>
              <a:tblPr/>
              <a:tblGrid>
                <a:gridCol w="652177"/>
                <a:gridCol w="4109197"/>
                <a:gridCol w="685027"/>
                <a:gridCol w="3697599"/>
              </a:tblGrid>
              <a:tr h="428625">
                <a:tc>
                  <a:txBody>
                    <a:bodyPr/>
                    <a:lstStyle/>
                    <a:p>
                      <a:pPr algn="ctr">
                        <a:lnSpc>
                          <a:spcPct val="200000"/>
                        </a:lnSpc>
                        <a:spcAft>
                          <a:spcPts val="0"/>
                        </a:spcAft>
                      </a:pPr>
                      <a:endParaRPr lang="en-GB" sz="1400" dirty="0">
                        <a:latin typeface="Calibri"/>
                        <a:ea typeface="Calibri"/>
                        <a:cs typeface="Times New Roman"/>
                      </a:endParaRPr>
                    </a:p>
                  </a:txBody>
                  <a:tcPr marL="51955" marR="51955"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150000"/>
                        </a:lnSpc>
                        <a:spcAft>
                          <a:spcPts val="0"/>
                        </a:spcAft>
                      </a:pPr>
                      <a:r>
                        <a:rPr lang="en-GB" sz="1400" b="1">
                          <a:latin typeface="Calibri"/>
                          <a:ea typeface="Times New Roman"/>
                        </a:rPr>
                        <a:t>Physical development (Girls)</a:t>
                      </a:r>
                      <a:endParaRPr lang="en-GB" sz="1400">
                        <a:latin typeface="Calibri"/>
                        <a:ea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CCFF"/>
                    </a:solidFill>
                  </a:tcPr>
                </a:tc>
                <a:tc>
                  <a:txBody>
                    <a:bodyPr/>
                    <a:lstStyle/>
                    <a:p>
                      <a:pPr algn="ctr">
                        <a:lnSpc>
                          <a:spcPct val="200000"/>
                        </a:lnSpc>
                        <a:spcAft>
                          <a:spcPts val="0"/>
                        </a:spcAft>
                      </a:pPr>
                      <a:r>
                        <a:rPr lang="en-GB" sz="1400" b="1">
                          <a:latin typeface="Calibri"/>
                          <a:ea typeface="Calibri"/>
                          <a:cs typeface="Times New Roman"/>
                        </a:rPr>
                        <a:t>Stage</a:t>
                      </a:r>
                      <a:endParaRPr lang="en-GB" sz="1400">
                        <a:latin typeface="Calibri"/>
                        <a:ea typeface="Calibri"/>
                        <a:cs typeface="Times New Roman"/>
                      </a:endParaRPr>
                    </a:p>
                  </a:txBody>
                  <a:tcPr marL="51955" marR="5195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C6D9F1"/>
                    </a:solidFill>
                  </a:tcPr>
                </a:tc>
                <a:tc>
                  <a:txBody>
                    <a:bodyPr/>
                    <a:lstStyle/>
                    <a:p>
                      <a:pPr algn="ctr">
                        <a:lnSpc>
                          <a:spcPct val="150000"/>
                        </a:lnSpc>
                        <a:spcAft>
                          <a:spcPts val="0"/>
                        </a:spcAft>
                      </a:pPr>
                      <a:r>
                        <a:rPr lang="en-GB" sz="1400" b="1">
                          <a:latin typeface="Calibri"/>
                          <a:ea typeface="Times New Roman"/>
                        </a:rPr>
                        <a:t>Physical  development (Boys)</a:t>
                      </a:r>
                      <a:endParaRPr lang="en-GB" sz="1400">
                        <a:latin typeface="Calibri"/>
                        <a:ea typeface="Times New Roman"/>
                      </a:endParaRPr>
                    </a:p>
                  </a:txBody>
                  <a:tcPr marL="51955" marR="51955" marT="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C6D9F1"/>
                    </a:solidFill>
                  </a:tcPr>
                </a:tc>
              </a:tr>
              <a:tr h="876733">
                <a:tc>
                  <a:txBody>
                    <a:bodyPr/>
                    <a:lstStyle/>
                    <a:p>
                      <a:pPr algn="ctr">
                        <a:lnSpc>
                          <a:spcPct val="200000"/>
                        </a:lnSpc>
                        <a:spcAft>
                          <a:spcPts val="0"/>
                        </a:spcAft>
                      </a:pPr>
                      <a:r>
                        <a:rPr lang="en-GB" sz="1400" b="1">
                          <a:latin typeface="Times New Roman"/>
                          <a:ea typeface="Calibri"/>
                          <a:cs typeface="Times New Roman"/>
                        </a:rPr>
                        <a:t>B1</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PH1</a:t>
                      </a:r>
                      <a:endParaRPr lang="en-GB" sz="1400">
                        <a:latin typeface="Calibri"/>
                        <a:ea typeface="Calibri"/>
                        <a:cs typeface="Times New Roman"/>
                      </a:endParaRPr>
                    </a:p>
                  </a:txBody>
                  <a:tcPr marL="51955" marR="51955"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nSpc>
                          <a:spcPct val="150000"/>
                        </a:lnSpc>
                        <a:spcAft>
                          <a:spcPts val="0"/>
                        </a:spcAft>
                      </a:pPr>
                      <a:r>
                        <a:rPr lang="en-GB" sz="1400">
                          <a:latin typeface="Calibri"/>
                          <a:ea typeface="Calibri"/>
                          <a:cs typeface="Times New Roman"/>
                        </a:rPr>
                        <a:t>(Prepubertal). No glandular breast tissue palpable. Just an elevation of breast papilla. No pubic hair.</a:t>
                      </a: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n-GB" sz="1400" b="1">
                          <a:latin typeface="Times New Roman"/>
                          <a:ea typeface="Calibri"/>
                          <a:cs typeface="Times New Roman"/>
                        </a:rPr>
                        <a:t>G1</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PH1</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a:lnSpc>
                          <a:spcPct val="150000"/>
                        </a:lnSpc>
                        <a:spcAft>
                          <a:spcPts val="0"/>
                        </a:spcAft>
                      </a:pPr>
                      <a:r>
                        <a:rPr lang="en-GB" sz="1400" dirty="0">
                          <a:latin typeface="Calibri"/>
                          <a:ea typeface="Calibri"/>
                          <a:cs typeface="Times New Roman"/>
                        </a:rPr>
                        <a:t>(Prepubertal).Testicular volume &lt; 3 </a:t>
                      </a:r>
                      <a:r>
                        <a:rPr lang="en-GB" sz="1400" dirty="0" err="1">
                          <a:latin typeface="Calibri"/>
                          <a:ea typeface="Calibri"/>
                          <a:cs typeface="Times New Roman"/>
                        </a:rPr>
                        <a:t>mL.</a:t>
                      </a:r>
                      <a:r>
                        <a:rPr lang="en-GB" sz="1400" dirty="0">
                          <a:latin typeface="Calibri"/>
                          <a:ea typeface="Calibri"/>
                          <a:cs typeface="Times New Roman"/>
                        </a:rPr>
                        <a:t> No pubic hair.</a:t>
                      </a:r>
                    </a:p>
                  </a:txBody>
                  <a:tcPr marL="51955" marR="51955"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68977">
                <a:tc>
                  <a:txBody>
                    <a:bodyPr/>
                    <a:lstStyle/>
                    <a:p>
                      <a:pPr algn="ctr">
                        <a:lnSpc>
                          <a:spcPct val="200000"/>
                        </a:lnSpc>
                        <a:spcAft>
                          <a:spcPts val="0"/>
                        </a:spcAft>
                      </a:pPr>
                      <a:r>
                        <a:rPr lang="en-GB" sz="1400" b="1">
                          <a:latin typeface="Times New Roman"/>
                          <a:ea typeface="Calibri"/>
                          <a:cs typeface="Times New Roman"/>
                        </a:rPr>
                        <a:t>B2</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PH2</a:t>
                      </a:r>
                      <a:endParaRPr lang="en-GB" sz="1400">
                        <a:latin typeface="Calibri"/>
                        <a:ea typeface="Calibri"/>
                        <a:cs typeface="Times New Roman"/>
                      </a:endParaRPr>
                    </a:p>
                  </a:txBody>
                  <a:tcPr marL="51955" marR="51955"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nSpc>
                          <a:spcPct val="150000"/>
                        </a:lnSpc>
                        <a:spcAft>
                          <a:spcPts val="0"/>
                        </a:spcAft>
                      </a:pPr>
                      <a:r>
                        <a:rPr lang="en-GB" sz="1400" dirty="0">
                          <a:latin typeface="Calibri"/>
                          <a:ea typeface="Calibri"/>
                          <a:cs typeface="Times New Roman"/>
                        </a:rPr>
                        <a:t>Breast budding with elevation of breast and papilla as a small mound</a:t>
                      </a:r>
                      <a:r>
                        <a:rPr lang="en-GB" sz="1400" b="1" dirty="0">
                          <a:solidFill>
                            <a:schemeClr val="tx1"/>
                          </a:solidFill>
                          <a:latin typeface="Calibri"/>
                          <a:ea typeface="Calibri"/>
                          <a:cs typeface="Times New Roman"/>
                        </a:rPr>
                        <a:t> [</a:t>
                      </a:r>
                      <a:r>
                        <a:rPr lang="en-GB" sz="1400" b="1" i="1" dirty="0">
                          <a:solidFill>
                            <a:srgbClr val="00B050"/>
                          </a:solidFill>
                          <a:latin typeface="Calibri"/>
                          <a:ea typeface="Calibri"/>
                          <a:cs typeface="Times New Roman"/>
                        </a:rPr>
                        <a:t>1</a:t>
                      </a:r>
                      <a:r>
                        <a:rPr lang="en-GB" sz="1400" b="1" i="1" baseline="30000" dirty="0">
                          <a:solidFill>
                            <a:srgbClr val="00B050"/>
                          </a:solidFill>
                          <a:latin typeface="Calibri"/>
                          <a:ea typeface="Calibri"/>
                          <a:cs typeface="Times New Roman"/>
                        </a:rPr>
                        <a:t>st</a:t>
                      </a:r>
                      <a:r>
                        <a:rPr lang="en-GB" sz="1400" b="1" i="1" dirty="0">
                          <a:solidFill>
                            <a:srgbClr val="00B050"/>
                          </a:solidFill>
                          <a:latin typeface="Calibri"/>
                          <a:ea typeface="Calibri"/>
                          <a:cs typeface="Times New Roman"/>
                        </a:rPr>
                        <a:t> pubertal sign in girls</a:t>
                      </a:r>
                      <a:r>
                        <a:rPr lang="en-GB" sz="1400" b="1" i="1" dirty="0">
                          <a:latin typeface="Calibri"/>
                          <a:ea typeface="Calibri"/>
                          <a:cs typeface="Times New Roman"/>
                        </a:rPr>
                        <a:t>].</a:t>
                      </a:r>
                      <a:r>
                        <a:rPr lang="en-GB" sz="1400" dirty="0">
                          <a:latin typeface="Calibri"/>
                          <a:ea typeface="Calibri"/>
                          <a:cs typeface="Times New Roman"/>
                        </a:rPr>
                        <a:t> Downy soft pubic hair.</a:t>
                      </a:r>
                      <a:r>
                        <a:rPr lang="en-GB" sz="1400" dirty="0">
                          <a:solidFill>
                            <a:srgbClr val="FF0000"/>
                          </a:solidFill>
                          <a:latin typeface="Calibri"/>
                          <a:ea typeface="Calibri"/>
                          <a:cs typeface="Times New Roman"/>
                        </a:rPr>
                        <a:t> </a:t>
                      </a:r>
                      <a:endParaRPr lang="en-GB" sz="1400" dirty="0">
                        <a:latin typeface="Calibri"/>
                        <a:ea typeface="Calibri"/>
                        <a:cs typeface="Times New Roman"/>
                      </a:endParaRPr>
                    </a:p>
                    <a:p>
                      <a:pPr algn="ctr">
                        <a:lnSpc>
                          <a:spcPct val="150000"/>
                        </a:lnSpc>
                        <a:spcAft>
                          <a:spcPts val="0"/>
                        </a:spcAft>
                      </a:pPr>
                      <a:r>
                        <a:rPr lang="en-GB" sz="1400" b="1" i="1" dirty="0">
                          <a:solidFill>
                            <a:srgbClr val="C00000"/>
                          </a:solidFill>
                          <a:latin typeface="Calibri"/>
                          <a:ea typeface="Calibri"/>
                          <a:cs typeface="Times New Roman"/>
                        </a:rPr>
                        <a:t>Growth spurt </a:t>
                      </a:r>
                      <a:r>
                        <a:rPr lang="en-GB" sz="1400" b="1" dirty="0">
                          <a:solidFill>
                            <a:srgbClr val="C00000"/>
                          </a:solidFill>
                          <a:latin typeface="Calibri"/>
                          <a:ea typeface="Calibri"/>
                          <a:cs typeface="Times New Roman"/>
                        </a:rPr>
                        <a:t>(between stage 2-3)</a:t>
                      </a:r>
                      <a:endParaRPr lang="en-GB" sz="1400" dirty="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n-GB" sz="1400" b="1">
                          <a:latin typeface="Times New Roman"/>
                          <a:ea typeface="Calibri"/>
                          <a:cs typeface="Times New Roman"/>
                        </a:rPr>
                        <a:t>G2</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PH2</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a:lnSpc>
                          <a:spcPct val="150000"/>
                        </a:lnSpc>
                        <a:spcAft>
                          <a:spcPts val="0"/>
                        </a:spcAft>
                      </a:pPr>
                      <a:r>
                        <a:rPr lang="en-GB" sz="1400" dirty="0">
                          <a:latin typeface="Calibri"/>
                          <a:ea typeface="Calibri"/>
                          <a:cs typeface="Times New Roman"/>
                        </a:rPr>
                        <a:t>Enlargement of testicular volume (3-6 </a:t>
                      </a:r>
                      <a:r>
                        <a:rPr lang="en-GB" sz="1400" dirty="0" err="1">
                          <a:latin typeface="Calibri"/>
                          <a:ea typeface="Calibri"/>
                          <a:cs typeface="Times New Roman"/>
                        </a:rPr>
                        <a:t>mL</a:t>
                      </a:r>
                      <a:r>
                        <a:rPr lang="en-GB" sz="1400" dirty="0">
                          <a:latin typeface="Calibri"/>
                          <a:ea typeface="Calibri"/>
                          <a:cs typeface="Times New Roman"/>
                        </a:rPr>
                        <a:t>) [</a:t>
                      </a:r>
                      <a:r>
                        <a:rPr lang="en-GB" sz="1400" b="1" i="1" dirty="0">
                          <a:solidFill>
                            <a:srgbClr val="00B050"/>
                          </a:solidFill>
                          <a:latin typeface="Calibri"/>
                          <a:ea typeface="Calibri"/>
                          <a:cs typeface="Times New Roman"/>
                        </a:rPr>
                        <a:t>1</a:t>
                      </a:r>
                      <a:r>
                        <a:rPr lang="en-GB" sz="1400" b="1" i="1" baseline="30000" dirty="0">
                          <a:solidFill>
                            <a:srgbClr val="00B050"/>
                          </a:solidFill>
                          <a:latin typeface="Calibri"/>
                          <a:ea typeface="Calibri"/>
                          <a:cs typeface="Times New Roman"/>
                        </a:rPr>
                        <a:t>st</a:t>
                      </a:r>
                      <a:r>
                        <a:rPr lang="en-GB" sz="1400" b="1" i="1" dirty="0">
                          <a:solidFill>
                            <a:srgbClr val="00B050"/>
                          </a:solidFill>
                          <a:latin typeface="Calibri"/>
                          <a:ea typeface="Calibri"/>
                          <a:cs typeface="Times New Roman"/>
                        </a:rPr>
                        <a:t> pubertal sign in boys</a:t>
                      </a:r>
                      <a:r>
                        <a:rPr lang="en-GB" sz="1400" b="1" i="1" dirty="0">
                          <a:latin typeface="Calibri"/>
                          <a:ea typeface="Calibri"/>
                          <a:cs typeface="Times New Roman"/>
                        </a:rPr>
                        <a:t>]</a:t>
                      </a:r>
                      <a:r>
                        <a:rPr lang="en-GB" sz="1400" dirty="0">
                          <a:latin typeface="Calibri"/>
                          <a:ea typeface="Calibri"/>
                          <a:cs typeface="Times New Roman"/>
                        </a:rPr>
                        <a:t>. Little or no change in penile size. Downy soft pubic hair</a:t>
                      </a:r>
                      <a:r>
                        <a:rPr lang="en-GB" sz="1400" dirty="0">
                          <a:solidFill>
                            <a:srgbClr val="FF0000"/>
                          </a:solidFill>
                          <a:latin typeface="Calibri"/>
                          <a:ea typeface="Calibri"/>
                          <a:cs typeface="Times New Roman"/>
                        </a:rPr>
                        <a:t>.</a:t>
                      </a:r>
                      <a:endParaRPr lang="en-GB" sz="1400" dirty="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68977">
                <a:tc>
                  <a:txBody>
                    <a:bodyPr/>
                    <a:lstStyle/>
                    <a:p>
                      <a:pPr algn="ctr">
                        <a:lnSpc>
                          <a:spcPct val="200000"/>
                        </a:lnSpc>
                        <a:spcAft>
                          <a:spcPts val="0"/>
                        </a:spcAft>
                      </a:pPr>
                      <a:r>
                        <a:rPr lang="en-GB" sz="1400" b="1">
                          <a:latin typeface="Times New Roman"/>
                          <a:ea typeface="Calibri"/>
                          <a:cs typeface="Times New Roman"/>
                        </a:rPr>
                        <a:t>B3</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PH3</a:t>
                      </a:r>
                      <a:endParaRPr lang="en-GB" sz="1400">
                        <a:latin typeface="Calibri"/>
                        <a:ea typeface="Calibri"/>
                        <a:cs typeface="Times New Roman"/>
                      </a:endParaRPr>
                    </a:p>
                  </a:txBody>
                  <a:tcPr marL="51955" marR="51955"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nSpc>
                          <a:spcPct val="150000"/>
                        </a:lnSpc>
                        <a:spcAft>
                          <a:spcPts val="0"/>
                        </a:spcAft>
                      </a:pPr>
                      <a:r>
                        <a:rPr lang="en-GB" sz="1400">
                          <a:latin typeface="Calibri"/>
                          <a:ea typeface="Calibri"/>
                          <a:cs typeface="Times New Roman"/>
                        </a:rPr>
                        <a:t>Further enlargement of breast and areola. Darker, coarser and curled hair.</a:t>
                      </a: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n-GB" sz="1400" b="1">
                          <a:latin typeface="Times New Roman"/>
                          <a:ea typeface="Calibri"/>
                          <a:cs typeface="Times New Roman"/>
                        </a:rPr>
                        <a:t>G3</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PH3</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a:lnSpc>
                          <a:spcPct val="150000"/>
                        </a:lnSpc>
                        <a:spcAft>
                          <a:spcPts val="0"/>
                        </a:spcAft>
                      </a:pPr>
                      <a:r>
                        <a:rPr lang="en-GB" sz="1400" dirty="0">
                          <a:latin typeface="Calibri"/>
                          <a:ea typeface="Calibri"/>
                          <a:cs typeface="Times New Roman"/>
                        </a:rPr>
                        <a:t>Testicular volume 8-12 </a:t>
                      </a:r>
                      <a:r>
                        <a:rPr lang="en-GB" sz="1400" dirty="0" err="1">
                          <a:latin typeface="Calibri"/>
                          <a:ea typeface="Calibri"/>
                          <a:cs typeface="Times New Roman"/>
                        </a:rPr>
                        <a:t>mL.</a:t>
                      </a:r>
                      <a:r>
                        <a:rPr lang="en-GB" sz="1400" dirty="0">
                          <a:latin typeface="Calibri"/>
                          <a:ea typeface="Calibri"/>
                          <a:cs typeface="Times New Roman"/>
                        </a:rPr>
                        <a:t> Penile lengthening.  Darker, coarser, and curled </a:t>
                      </a:r>
                      <a:r>
                        <a:rPr lang="en-GB" sz="1400" dirty="0" smtClean="0">
                          <a:latin typeface="Calibri"/>
                          <a:ea typeface="Calibri"/>
                          <a:cs typeface="Times New Roman"/>
                        </a:rPr>
                        <a:t>hair.</a:t>
                      </a:r>
                    </a:p>
                    <a:p>
                      <a:pPr algn="ctr">
                        <a:lnSpc>
                          <a:spcPct val="150000"/>
                        </a:lnSpc>
                        <a:spcAft>
                          <a:spcPts val="0"/>
                        </a:spcAft>
                      </a:pPr>
                      <a:r>
                        <a:rPr lang="en-GB" sz="1400" b="1" i="1" dirty="0" smtClean="0">
                          <a:solidFill>
                            <a:srgbClr val="C00000"/>
                          </a:solidFill>
                          <a:latin typeface="Calibri"/>
                          <a:ea typeface="Calibri"/>
                          <a:cs typeface="Times New Roman"/>
                        </a:rPr>
                        <a:t>Growth spurt </a:t>
                      </a:r>
                      <a:r>
                        <a:rPr lang="en-GB" sz="1400" b="1" dirty="0" smtClean="0">
                          <a:solidFill>
                            <a:srgbClr val="C00000"/>
                          </a:solidFill>
                          <a:latin typeface="Calibri"/>
                          <a:ea typeface="Calibri"/>
                          <a:cs typeface="Times New Roman"/>
                        </a:rPr>
                        <a:t>(between stage 3-4)</a:t>
                      </a:r>
                      <a:endParaRPr lang="en-GB" sz="1400" dirty="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53466">
                <a:tc>
                  <a:txBody>
                    <a:bodyPr/>
                    <a:lstStyle/>
                    <a:p>
                      <a:pPr algn="ctr">
                        <a:lnSpc>
                          <a:spcPct val="200000"/>
                        </a:lnSpc>
                        <a:spcAft>
                          <a:spcPts val="0"/>
                        </a:spcAft>
                      </a:pPr>
                      <a:r>
                        <a:rPr lang="en-GB" sz="1400" b="1">
                          <a:latin typeface="Times New Roman"/>
                          <a:ea typeface="Calibri"/>
                          <a:cs typeface="Times New Roman"/>
                        </a:rPr>
                        <a:t>B4</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PH4</a:t>
                      </a:r>
                      <a:endParaRPr lang="en-GB" sz="1400">
                        <a:latin typeface="Calibri"/>
                        <a:ea typeface="Calibri"/>
                        <a:cs typeface="Times New Roman"/>
                      </a:endParaRPr>
                    </a:p>
                  </a:txBody>
                  <a:tcPr marL="51955" marR="51955"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nSpc>
                          <a:spcPct val="150000"/>
                        </a:lnSpc>
                        <a:spcAft>
                          <a:spcPts val="0"/>
                        </a:spcAft>
                      </a:pPr>
                      <a:r>
                        <a:rPr lang="en-GB" sz="1400">
                          <a:latin typeface="Calibri"/>
                          <a:ea typeface="Calibri"/>
                          <a:cs typeface="Times New Roman"/>
                        </a:rPr>
                        <a:t>Projection of areola and papilla to form a “double mound” above the level of the breast. More dense hair that fills the entire triangle overlying the pubic region and external genitalia and no spread to the inner thigh.</a:t>
                      </a:r>
                    </a:p>
                    <a:p>
                      <a:pPr algn="ctr">
                        <a:lnSpc>
                          <a:spcPct val="150000"/>
                        </a:lnSpc>
                        <a:spcAft>
                          <a:spcPts val="0"/>
                        </a:spcAft>
                      </a:pPr>
                      <a:r>
                        <a:rPr lang="en-GB" sz="1400" b="1" i="1">
                          <a:solidFill>
                            <a:srgbClr val="FF00FF"/>
                          </a:solidFill>
                          <a:latin typeface="Calibri"/>
                          <a:ea typeface="Calibri"/>
                          <a:cs typeface="Times New Roman"/>
                        </a:rPr>
                        <a:t>Menarche </a:t>
                      </a:r>
                      <a:r>
                        <a:rPr lang="en-GB" sz="1400" b="1">
                          <a:solidFill>
                            <a:srgbClr val="FF00FF"/>
                          </a:solidFill>
                          <a:latin typeface="Calibri"/>
                          <a:ea typeface="Calibri"/>
                          <a:cs typeface="Times New Roman"/>
                        </a:rPr>
                        <a:t>(between stage 4-5)</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200000"/>
                        </a:lnSpc>
                        <a:spcAft>
                          <a:spcPts val="0"/>
                        </a:spcAft>
                      </a:pPr>
                      <a:r>
                        <a:rPr lang="en-GB" sz="1400" b="1">
                          <a:latin typeface="Times New Roman"/>
                          <a:ea typeface="Calibri"/>
                          <a:cs typeface="Times New Roman"/>
                        </a:rPr>
                        <a:t>G4</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PH4</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D9F1"/>
                    </a:solidFill>
                  </a:tcPr>
                </a:tc>
                <a:tc>
                  <a:txBody>
                    <a:bodyPr/>
                    <a:lstStyle/>
                    <a:p>
                      <a:pPr>
                        <a:lnSpc>
                          <a:spcPct val="150000"/>
                        </a:lnSpc>
                        <a:spcAft>
                          <a:spcPts val="0"/>
                        </a:spcAft>
                      </a:pPr>
                      <a:r>
                        <a:rPr lang="en-GB" sz="1400" dirty="0">
                          <a:latin typeface="Calibri"/>
                          <a:ea typeface="Calibri"/>
                          <a:cs typeface="Times New Roman"/>
                        </a:rPr>
                        <a:t>Testicular volume 12-15 </a:t>
                      </a:r>
                      <a:r>
                        <a:rPr lang="en-GB" sz="1400" dirty="0" err="1">
                          <a:latin typeface="Calibri"/>
                          <a:ea typeface="Calibri"/>
                          <a:cs typeface="Times New Roman"/>
                        </a:rPr>
                        <a:t>mL.</a:t>
                      </a:r>
                      <a:r>
                        <a:rPr lang="en-GB" sz="1400" dirty="0">
                          <a:latin typeface="Calibri"/>
                          <a:ea typeface="Calibri"/>
                          <a:cs typeface="Times New Roman"/>
                        </a:rPr>
                        <a:t> Penile lengthening and broadening. Terminal hair that fills the entire triangle overlying the pubic region and external genitalia and no spread to the inner thigh.</a:t>
                      </a: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461222">
                <a:tc>
                  <a:txBody>
                    <a:bodyPr/>
                    <a:lstStyle/>
                    <a:p>
                      <a:pPr algn="ctr">
                        <a:lnSpc>
                          <a:spcPct val="200000"/>
                        </a:lnSpc>
                        <a:spcAft>
                          <a:spcPts val="0"/>
                        </a:spcAft>
                      </a:pPr>
                      <a:r>
                        <a:rPr lang="en-GB" sz="1400" b="1">
                          <a:latin typeface="Times New Roman"/>
                          <a:ea typeface="Calibri"/>
                          <a:cs typeface="Times New Roman"/>
                        </a:rPr>
                        <a:t>B5</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PH5</a:t>
                      </a:r>
                      <a:endParaRPr lang="en-GB" sz="1400">
                        <a:latin typeface="Calibri"/>
                        <a:ea typeface="Calibri"/>
                        <a:cs typeface="Times New Roman"/>
                      </a:endParaRPr>
                    </a:p>
                  </a:txBody>
                  <a:tcPr marL="51955" marR="51955" marT="0" marB="0">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FF"/>
                    </a:solidFill>
                  </a:tcPr>
                </a:tc>
                <a:tc>
                  <a:txBody>
                    <a:bodyPr/>
                    <a:lstStyle/>
                    <a:p>
                      <a:pPr>
                        <a:lnSpc>
                          <a:spcPct val="150000"/>
                        </a:lnSpc>
                        <a:spcAft>
                          <a:spcPts val="0"/>
                        </a:spcAft>
                      </a:pPr>
                      <a:r>
                        <a:rPr lang="en-GB" sz="1400" dirty="0">
                          <a:latin typeface="Calibri"/>
                          <a:ea typeface="Calibri"/>
                          <a:cs typeface="Times New Roman"/>
                        </a:rPr>
                        <a:t>Mature breast. Loss of double mound due to the projection of papilla only and recession of the areola to the level of the breast. Dense hair that extends beyond the inguinal area onto the inner thigh.</a:t>
                      </a: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200000"/>
                        </a:lnSpc>
                        <a:spcAft>
                          <a:spcPts val="0"/>
                        </a:spcAft>
                      </a:pPr>
                      <a:r>
                        <a:rPr lang="en-GB" sz="1400" b="1">
                          <a:latin typeface="Times New Roman"/>
                          <a:ea typeface="Calibri"/>
                          <a:cs typeface="Times New Roman"/>
                        </a:rPr>
                        <a:t>G5</a:t>
                      </a:r>
                      <a:endParaRPr lang="en-GB" sz="1400">
                        <a:latin typeface="Calibri"/>
                        <a:ea typeface="Calibri"/>
                        <a:cs typeface="Times New Roman"/>
                      </a:endParaRPr>
                    </a:p>
                    <a:p>
                      <a:pPr algn="ctr">
                        <a:lnSpc>
                          <a:spcPct val="200000"/>
                        </a:lnSpc>
                        <a:spcAft>
                          <a:spcPts val="0"/>
                        </a:spcAft>
                      </a:pPr>
                      <a:r>
                        <a:rPr lang="en-GB" sz="1400" b="1">
                          <a:latin typeface="Times New Roman"/>
                          <a:ea typeface="Calibri"/>
                          <a:cs typeface="Times New Roman"/>
                        </a:rPr>
                        <a:t>PH5</a:t>
                      </a:r>
                      <a:endParaRPr lang="en-GB" sz="1400">
                        <a:latin typeface="Calibri"/>
                        <a:ea typeface="Calibri"/>
                        <a:cs typeface="Times New Roman"/>
                      </a:endParaRPr>
                    </a:p>
                  </a:txBody>
                  <a:tcPr marL="51955" marR="5195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50000"/>
                        </a:lnSpc>
                        <a:spcAft>
                          <a:spcPts val="0"/>
                        </a:spcAft>
                      </a:pPr>
                      <a:r>
                        <a:rPr lang="en-GB" sz="1400" dirty="0">
                          <a:latin typeface="Calibri"/>
                          <a:ea typeface="Calibri"/>
                          <a:cs typeface="Times New Roman"/>
                        </a:rPr>
                        <a:t>Testicular volume &gt; 15 </a:t>
                      </a:r>
                      <a:r>
                        <a:rPr lang="en-GB" sz="1400" dirty="0" err="1">
                          <a:latin typeface="Calibri"/>
                          <a:ea typeface="Calibri"/>
                          <a:cs typeface="Times New Roman"/>
                        </a:rPr>
                        <a:t>mL.</a:t>
                      </a:r>
                      <a:r>
                        <a:rPr lang="en-GB" sz="1400" dirty="0">
                          <a:latin typeface="Calibri"/>
                          <a:ea typeface="Calibri"/>
                          <a:cs typeface="Times New Roman"/>
                        </a:rPr>
                        <a:t> Adult genitalia. Terminal hair that extends beyond the inguinal area onto the inner thigh. </a:t>
                      </a:r>
                    </a:p>
                  </a:txBody>
                  <a:tcPr marL="51955" marR="51955" marT="0" marB="0">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4" name="Rectangle 3"/>
          <p:cNvSpPr/>
          <p:nvPr/>
        </p:nvSpPr>
        <p:spPr>
          <a:xfrm>
            <a:off x="685800" y="1371600"/>
            <a:ext cx="4038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5486400" y="1371600"/>
            <a:ext cx="3657600" cy="1143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685800" y="2590800"/>
            <a:ext cx="4038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5486400" y="2590800"/>
            <a:ext cx="3657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85800" y="3810000"/>
            <a:ext cx="4038600" cy="1600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486400" y="3810000"/>
            <a:ext cx="3657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685800" y="5562600"/>
            <a:ext cx="4038600" cy="1219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486400" y="5562600"/>
            <a:ext cx="36576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0" nodeType="clickEffect">
                                  <p:stCondLst>
                                    <p:cond delay="0"/>
                                  </p:stCondLst>
                                  <p:childTnLst>
                                    <p:animEffect transition="out" filter="blinds(horizontal)">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grpId="0" nodeType="clickEffect">
                                  <p:stCondLst>
                                    <p:cond delay="0"/>
                                  </p:stCondLst>
                                  <p:childTnLst>
                                    <p:animEffect transition="out" filter="blinds(horizontal)">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xit" presetSubtype="10" fill="hold" grpId="0" nodeType="clickEffect">
                                  <p:stCondLst>
                                    <p:cond delay="0"/>
                                  </p:stCondLst>
                                  <p:childTnLst>
                                    <p:animEffect transition="out" filter="blinds(horizontal)">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0" nodeType="clickEffect">
                                  <p:stCondLst>
                                    <p:cond delay="0"/>
                                  </p:stCondLst>
                                  <p:childTnLst>
                                    <p:animEffect transition="out" filter="blinds(horizontal)">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228600"/>
            <a:ext cx="9144000" cy="1201738"/>
          </a:xfrm>
          <a:noFill/>
        </p:spPr>
        <p:txBody>
          <a:bodyPr lIns="92075" tIns="46038" rIns="92075" bIns="46038"/>
          <a:lstStyle/>
          <a:p>
            <a:pPr eaLnBrk="1" hangingPunct="1"/>
            <a:r>
              <a:rPr lang="en-US" sz="3600" dirty="0" smtClean="0">
                <a:solidFill>
                  <a:srgbClr val="FF0000"/>
                </a:solidFill>
                <a:latin typeface="Arial" pitchFamily="34" charset="0"/>
                <a:cs typeface="Arial" pitchFamily="34" charset="0"/>
              </a:rPr>
              <a:t>Puberty</a:t>
            </a:r>
          </a:p>
        </p:txBody>
      </p:sp>
      <p:sp>
        <p:nvSpPr>
          <p:cNvPr id="22531" name="Rectangle 3"/>
          <p:cNvSpPr>
            <a:spLocks noGrp="1" noChangeArrowheads="1"/>
          </p:cNvSpPr>
          <p:nvPr>
            <p:ph sz="quarter" idx="1"/>
          </p:nvPr>
        </p:nvSpPr>
        <p:spPr>
          <a:xfrm>
            <a:off x="381000" y="1828800"/>
            <a:ext cx="8458200" cy="4572000"/>
          </a:xfrm>
        </p:spPr>
        <p:txBody>
          <a:bodyPr lIns="92075" tIns="46038" rIns="92075" bIns="46038">
            <a:noAutofit/>
          </a:bodyPr>
          <a:lstStyle/>
          <a:p>
            <a:pPr>
              <a:lnSpc>
                <a:spcPct val="150000"/>
              </a:lnSpc>
            </a:pPr>
            <a:r>
              <a:rPr lang="en-GB" sz="2500" dirty="0" smtClean="0">
                <a:latin typeface="Arial" pitchFamily="34" charset="0"/>
                <a:cs typeface="Arial" pitchFamily="34" charset="0"/>
              </a:rPr>
              <a:t>Puberty usually completed </a:t>
            </a:r>
            <a:r>
              <a:rPr lang="en-GB" sz="2500" u="sng" dirty="0" smtClean="0">
                <a:latin typeface="Arial" pitchFamily="34" charset="0"/>
                <a:cs typeface="Arial" pitchFamily="34" charset="0"/>
              </a:rPr>
              <a:t>within 3 - 4 yrs of onset.</a:t>
            </a:r>
          </a:p>
          <a:p>
            <a:pPr>
              <a:lnSpc>
                <a:spcPct val="150000"/>
              </a:lnSpc>
            </a:pPr>
            <a:r>
              <a:rPr lang="en-GB" sz="2500" i="1" dirty="0" smtClean="0">
                <a:solidFill>
                  <a:srgbClr val="FF0000"/>
                </a:solidFill>
                <a:latin typeface="Arial" pitchFamily="34" charset="0"/>
                <a:cs typeface="Arial" pitchFamily="34" charset="0"/>
              </a:rPr>
              <a:t>Timing</a:t>
            </a:r>
            <a:r>
              <a:rPr lang="en-GB" sz="2500" dirty="0" smtClean="0">
                <a:latin typeface="Arial" pitchFamily="34" charset="0"/>
                <a:cs typeface="Arial" pitchFamily="34" charset="0"/>
              </a:rPr>
              <a:t> of puberty describes how mature a child is relative to his/her peers at the same age and sex (</a:t>
            </a:r>
            <a:r>
              <a:rPr lang="en-GB" sz="2400" dirty="0" smtClean="0"/>
              <a:t>early, on time, or delayed)</a:t>
            </a:r>
            <a:r>
              <a:rPr lang="en-GB" sz="2500" dirty="0" smtClean="0">
                <a:latin typeface="Arial" pitchFamily="34" charset="0"/>
                <a:cs typeface="Arial" pitchFamily="34" charset="0"/>
              </a:rPr>
              <a:t>.</a:t>
            </a:r>
            <a:r>
              <a:rPr lang="en-US" sz="2500" dirty="0" smtClean="0">
                <a:latin typeface="Arial" pitchFamily="34" charset="0"/>
                <a:cs typeface="Arial" pitchFamily="34" charset="0"/>
              </a:rPr>
              <a:t> </a:t>
            </a:r>
            <a:endParaRPr lang="en-US" sz="2500" dirty="0" smtClean="0">
              <a:solidFill>
                <a:srgbClr val="FF0000"/>
              </a:solidFill>
              <a:latin typeface="Arial" pitchFamily="34" charset="0"/>
              <a:cs typeface="Arial" pitchFamily="34" charset="0"/>
            </a:endParaRPr>
          </a:p>
          <a:p>
            <a:pPr>
              <a:lnSpc>
                <a:spcPct val="150000"/>
              </a:lnSpc>
            </a:pPr>
            <a:r>
              <a:rPr lang="en-GB" sz="2500" i="1" dirty="0" smtClean="0">
                <a:solidFill>
                  <a:srgbClr val="FF0000"/>
                </a:solidFill>
                <a:latin typeface="Arial" pitchFamily="34" charset="0"/>
                <a:cs typeface="Arial" pitchFamily="34" charset="0"/>
              </a:rPr>
              <a:t>Tempo</a:t>
            </a:r>
            <a:r>
              <a:rPr lang="en-GB" sz="2500" dirty="0" smtClean="0">
                <a:latin typeface="Arial" pitchFamily="34" charset="0"/>
                <a:cs typeface="Arial" pitchFamily="34" charset="0"/>
              </a:rPr>
              <a:t> describes how quickly or slowly a child progresses throughout the stages of puberty to the complete development (</a:t>
            </a:r>
            <a:r>
              <a:rPr lang="en-GB" sz="2400" dirty="0" smtClean="0"/>
              <a:t>slow, average, or fast)</a:t>
            </a:r>
            <a:r>
              <a:rPr lang="en-GB" sz="2500" dirty="0" smtClean="0">
                <a:latin typeface="Arial" pitchFamily="34" charset="0"/>
                <a:cs typeface="Arial" pitchFamily="34" charset="0"/>
              </a:rPr>
              <a:t>.</a:t>
            </a:r>
            <a:endParaRPr lang="en-US" sz="2500" dirty="0" smtClean="0">
              <a:solidFill>
                <a:srgbClr val="000000"/>
              </a:solidFill>
              <a:latin typeface="Arial" pitchFamily="34" charset="0"/>
              <a:cs typeface="Arial" pitchFamily="34" charset="0"/>
            </a:endParaRPr>
          </a:p>
        </p:txBody>
      </p:sp>
    </p:spTree>
  </p:cSld>
  <p:clrMapOvr>
    <a:masterClrMapping/>
  </p:clrMapOvr>
  <p:transition>
    <p:pull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301752" y="152400"/>
            <a:ext cx="8534400" cy="758952"/>
          </a:xfrm>
        </p:spPr>
        <p:txBody>
          <a:bodyPr/>
          <a:lstStyle/>
          <a:p>
            <a:r>
              <a:rPr lang="en-US" dirty="0">
                <a:solidFill>
                  <a:srgbClr val="FF0000"/>
                </a:solidFill>
                <a:latin typeface="Arial" pitchFamily="34" charset="0"/>
                <a:cs typeface="Arial" pitchFamily="34" charset="0"/>
              </a:rPr>
              <a:t>Influencing Factors</a:t>
            </a:r>
          </a:p>
        </p:txBody>
      </p:sp>
      <p:sp>
        <p:nvSpPr>
          <p:cNvPr id="128003" name="Rectangle 3"/>
          <p:cNvSpPr>
            <a:spLocks noGrp="1" noChangeArrowheads="1"/>
          </p:cNvSpPr>
          <p:nvPr>
            <p:ph type="body" idx="1"/>
          </p:nvPr>
        </p:nvSpPr>
        <p:spPr>
          <a:xfrm>
            <a:off x="301752" y="1600200"/>
            <a:ext cx="8503920" cy="4953000"/>
          </a:xfrm>
        </p:spPr>
        <p:txBody>
          <a:bodyPr>
            <a:noAutofit/>
          </a:bodyPr>
          <a:lstStyle/>
          <a:p>
            <a:pPr>
              <a:lnSpc>
                <a:spcPct val="90000"/>
              </a:lnSpc>
            </a:pPr>
            <a:r>
              <a:rPr lang="en-US" sz="2100" dirty="0" smtClean="0">
                <a:solidFill>
                  <a:srgbClr val="C00000"/>
                </a:solidFill>
                <a:latin typeface="Arial" pitchFamily="34" charset="0"/>
                <a:cs typeface="Arial" pitchFamily="34" charset="0"/>
              </a:rPr>
              <a:t>Genetic factors : </a:t>
            </a:r>
            <a:r>
              <a:rPr lang="en-US" sz="2100" dirty="0">
                <a:latin typeface="Arial" pitchFamily="34" charset="0"/>
                <a:cs typeface="Arial" pitchFamily="34" charset="0"/>
              </a:rPr>
              <a:t>50-80% of variation in pubertal </a:t>
            </a:r>
            <a:r>
              <a:rPr lang="en-US" sz="2100" dirty="0" smtClean="0">
                <a:latin typeface="Arial" pitchFamily="34" charset="0"/>
                <a:cs typeface="Arial" pitchFamily="34" charset="0"/>
              </a:rPr>
              <a:t>timing.</a:t>
            </a:r>
            <a:endParaRPr lang="en-US" sz="2100" dirty="0">
              <a:latin typeface="Arial" pitchFamily="34" charset="0"/>
              <a:cs typeface="Arial" pitchFamily="34" charset="0"/>
            </a:endParaRPr>
          </a:p>
          <a:p>
            <a:pPr>
              <a:lnSpc>
                <a:spcPct val="90000"/>
              </a:lnSpc>
            </a:pPr>
            <a:endParaRPr lang="en-US" sz="2100" dirty="0">
              <a:latin typeface="Arial" pitchFamily="34" charset="0"/>
              <a:cs typeface="Arial" pitchFamily="34" charset="0"/>
            </a:endParaRPr>
          </a:p>
          <a:p>
            <a:pPr>
              <a:lnSpc>
                <a:spcPct val="170000"/>
              </a:lnSpc>
            </a:pPr>
            <a:r>
              <a:rPr lang="en-US" sz="2100" dirty="0">
                <a:solidFill>
                  <a:srgbClr val="C00000"/>
                </a:solidFill>
                <a:latin typeface="Arial" pitchFamily="34" charset="0"/>
                <a:cs typeface="Arial" pitchFamily="34" charset="0"/>
              </a:rPr>
              <a:t>Environmental </a:t>
            </a:r>
            <a:r>
              <a:rPr lang="en-US" sz="2100" dirty="0" smtClean="0">
                <a:solidFill>
                  <a:srgbClr val="C00000"/>
                </a:solidFill>
                <a:latin typeface="Arial" pitchFamily="34" charset="0"/>
                <a:cs typeface="Arial" pitchFamily="34" charset="0"/>
              </a:rPr>
              <a:t>factors: </a:t>
            </a:r>
            <a:r>
              <a:rPr lang="en-GB" sz="2100" dirty="0" smtClean="0">
                <a:latin typeface="Arial" pitchFamily="34" charset="0"/>
                <a:cs typeface="Arial" pitchFamily="34" charset="0"/>
              </a:rPr>
              <a:t>(Geographical differences, psychosocial stresses, endocrine disruptors from pollutants, and exposure to chemical and industrial compounds).</a:t>
            </a:r>
            <a:endParaRPr lang="en-US" sz="2100" dirty="0" smtClean="0">
              <a:latin typeface="Arial" pitchFamily="34" charset="0"/>
              <a:cs typeface="Arial" pitchFamily="34" charset="0"/>
            </a:endParaRPr>
          </a:p>
          <a:p>
            <a:pPr>
              <a:lnSpc>
                <a:spcPct val="90000"/>
              </a:lnSpc>
              <a:buNone/>
            </a:pPr>
            <a:endParaRPr lang="en-US" sz="2100" dirty="0" smtClean="0">
              <a:latin typeface="Arial" pitchFamily="34" charset="0"/>
              <a:cs typeface="Arial" pitchFamily="34" charset="0"/>
            </a:endParaRPr>
          </a:p>
          <a:p>
            <a:pPr>
              <a:lnSpc>
                <a:spcPct val="150000"/>
              </a:lnSpc>
            </a:pPr>
            <a:r>
              <a:rPr lang="en-GB" sz="2100" dirty="0" smtClean="0">
                <a:solidFill>
                  <a:srgbClr val="C00000"/>
                </a:solidFill>
                <a:latin typeface="Arial" pitchFamily="34" charset="0"/>
                <a:cs typeface="Arial" pitchFamily="34" charset="0"/>
              </a:rPr>
              <a:t>Obesity</a:t>
            </a:r>
            <a:r>
              <a:rPr lang="en-US" sz="2100" dirty="0" smtClean="0">
                <a:latin typeface="Arial" pitchFamily="34" charset="0"/>
                <a:cs typeface="Arial" pitchFamily="34" charset="0"/>
              </a:rPr>
              <a:t>→ e.g. Leptin hormone regulates appetite and metabolism through hypothalamus. Permissive role in regulating the timing of puberty.</a:t>
            </a:r>
          </a:p>
          <a:p>
            <a:pPr>
              <a:lnSpc>
                <a:spcPct val="150000"/>
              </a:lnSpc>
            </a:pPr>
            <a:r>
              <a:rPr lang="en-GB" sz="2100" dirty="0" smtClean="0">
                <a:solidFill>
                  <a:srgbClr val="C00000"/>
                </a:solidFill>
                <a:latin typeface="Arial" pitchFamily="34" charset="0"/>
                <a:cs typeface="Arial" pitchFamily="34" charset="0"/>
              </a:rPr>
              <a:t>Malnutrition and strenuous physical activity: </a:t>
            </a:r>
            <a:r>
              <a:rPr lang="en-GB" sz="2100" dirty="0" smtClean="0">
                <a:latin typeface="Arial" pitchFamily="34" charset="0"/>
                <a:cs typeface="Arial" pitchFamily="34" charset="0"/>
              </a:rPr>
              <a:t>delay puberty.</a:t>
            </a:r>
          </a:p>
          <a:p>
            <a:pPr>
              <a:lnSpc>
                <a:spcPct val="150000"/>
              </a:lnSpc>
            </a:pPr>
            <a:endParaRPr lang="en-US" sz="2100" dirty="0">
              <a:latin typeface="Arial" pitchFamily="34" charset="0"/>
              <a:cs typeface="Arial" pitchFamily="34" charset="0"/>
            </a:endParaRPr>
          </a:p>
          <a:p>
            <a:pPr>
              <a:lnSpc>
                <a:spcPct val="90000"/>
              </a:lnSpc>
              <a:buNone/>
            </a:pPr>
            <a:endParaRPr lang="en-US" sz="21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8003">
                                            <p:txEl>
                                              <p:pRg st="2" end="2"/>
                                            </p:txEl>
                                          </p:spTgt>
                                        </p:tgtEl>
                                        <p:attrNameLst>
                                          <p:attrName>style.visibility</p:attrName>
                                        </p:attrNameLst>
                                      </p:cBhvr>
                                      <p:to>
                                        <p:strVal val="visible"/>
                                      </p:to>
                                    </p:set>
                                    <p:animEffect transition="in" filter="blinds(horizontal)">
                                      <p:cBhvr>
                                        <p:cTn id="7" dur="500"/>
                                        <p:tgtEl>
                                          <p:spTgt spid="12800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8003">
                                            <p:txEl>
                                              <p:pRg st="4" end="4"/>
                                            </p:txEl>
                                          </p:spTgt>
                                        </p:tgtEl>
                                        <p:attrNameLst>
                                          <p:attrName>style.visibility</p:attrName>
                                        </p:attrNameLst>
                                      </p:cBhvr>
                                      <p:to>
                                        <p:strVal val="visible"/>
                                      </p:to>
                                    </p:set>
                                    <p:animEffect transition="in" filter="blinds(horizontal)">
                                      <p:cBhvr>
                                        <p:cTn id="12" dur="500"/>
                                        <p:tgtEl>
                                          <p:spTgt spid="12800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8003">
                                            <p:txEl>
                                              <p:pRg st="5" end="5"/>
                                            </p:txEl>
                                          </p:spTgt>
                                        </p:tgtEl>
                                        <p:attrNameLst>
                                          <p:attrName>style.visibility</p:attrName>
                                        </p:attrNameLst>
                                      </p:cBhvr>
                                      <p:to>
                                        <p:strVal val="visible"/>
                                      </p:to>
                                    </p:set>
                                    <p:animEffect transition="in" filter="blinds(horizontal)">
                                      <p:cBhvr>
                                        <p:cTn id="17" dur="500"/>
                                        <p:tgtEl>
                                          <p:spTgt spid="1280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8" name="Picture 227" descr="Fig.1. main.tif"/>
          <p:cNvPicPr>
            <a:picLocks noChangeAspect="1"/>
          </p:cNvPicPr>
          <p:nvPr/>
        </p:nvPicPr>
        <p:blipFill>
          <a:blip r:embed="rId3" cstate="print"/>
          <a:stretch>
            <a:fillRect/>
          </a:stretch>
        </p:blipFill>
        <p:spPr>
          <a:xfrm>
            <a:off x="0" y="0"/>
            <a:ext cx="9144000" cy="6858000"/>
          </a:xfrm>
          <a:prstGeom prst="rect">
            <a:avLst/>
          </a:prstGeom>
        </p:spPr>
      </p:pic>
      <p:sp>
        <p:nvSpPr>
          <p:cNvPr id="3" name="Rectangle 2"/>
          <p:cNvSpPr txBox="1">
            <a:spLocks noChangeArrowheads="1"/>
          </p:cNvSpPr>
          <p:nvPr/>
        </p:nvSpPr>
        <p:spPr>
          <a:xfrm>
            <a:off x="0" y="-152400"/>
            <a:ext cx="3429000" cy="758952"/>
          </a:xfrm>
          <a:prstGeom prst="rect">
            <a:avLst/>
          </a:prstGeom>
        </p:spPr>
        <p:txBody>
          <a:bodyPr vert="horz" anchor="b">
            <a:norm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n-GB" sz="2300" b="1" i="0" u="none" strike="noStrike" kern="1200" cap="none" spc="0" normalizeH="0" baseline="0" noProof="0" smtClean="0">
                <a:ln>
                  <a:noFill/>
                </a:ln>
                <a:solidFill>
                  <a:srgbClr val="00B050"/>
                </a:solidFill>
                <a:effectLst/>
                <a:uLnTx/>
                <a:uFillTx/>
                <a:latin typeface="Times New Roman" pitchFamily="18" charset="0"/>
                <a:ea typeface="Calibri" pitchFamily="34" charset="0"/>
                <a:cs typeface="Times New Roman" pitchFamily="18" charset="0"/>
              </a:rPr>
              <a:t>GnRH pulse generators </a:t>
            </a:r>
            <a:endParaRPr kumimoji="0" lang="en-GB" sz="2300" b="0" i="0" u="none" strike="noStrike" kern="1200" cap="none" spc="0" normalizeH="0" baseline="0" noProof="0" dirty="0" smtClean="0">
              <a:ln>
                <a:noFill/>
              </a:ln>
              <a:solidFill>
                <a:srgbClr val="00B05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235497" y="4767598"/>
            <a:ext cx="3193503" cy="1252202"/>
          </a:xfrm>
          <a:prstGeom prst="rect">
            <a:avLst/>
          </a:prstGeom>
        </p:spPr>
        <p:txBody>
          <a:bodyPr wrap="none">
            <a:spAutoFit/>
          </a:bodyPr>
          <a:lstStyle/>
          <a:p>
            <a:pPr marL="274320" lvl="0" indent="-274320" algn="ctr" fontAlgn="auto">
              <a:lnSpc>
                <a:spcPct val="150000"/>
              </a:lnSpc>
              <a:spcBef>
                <a:spcPct val="20000"/>
              </a:spcBef>
              <a:spcAft>
                <a:spcPts val="0"/>
              </a:spcAft>
              <a:buClr>
                <a:schemeClr val="accent1"/>
              </a:buClr>
              <a:buSzPct val="85000"/>
              <a:defRPr/>
            </a:pPr>
            <a:r>
              <a:rPr lang="en-GB" sz="2500" b="1" dirty="0" smtClean="0">
                <a:latin typeface="Arial" pitchFamily="34" charset="0"/>
                <a:cs typeface="Arial" pitchFamily="34" charset="0"/>
              </a:rPr>
              <a:t>Early or </a:t>
            </a:r>
          </a:p>
          <a:p>
            <a:pPr marL="274320" lvl="0" indent="-274320" algn="ctr" fontAlgn="auto">
              <a:lnSpc>
                <a:spcPct val="150000"/>
              </a:lnSpc>
              <a:spcBef>
                <a:spcPct val="20000"/>
              </a:spcBef>
              <a:spcAft>
                <a:spcPts val="0"/>
              </a:spcAft>
              <a:buClr>
                <a:schemeClr val="accent1"/>
              </a:buClr>
              <a:buSzPct val="85000"/>
              <a:defRPr/>
            </a:pPr>
            <a:r>
              <a:rPr lang="en-GB" sz="2500" b="1" dirty="0" smtClean="0">
                <a:latin typeface="Arial" pitchFamily="34" charset="0"/>
                <a:cs typeface="Arial" pitchFamily="34" charset="0"/>
              </a:rPr>
              <a:t>Precocious Puberty</a:t>
            </a:r>
          </a:p>
        </p:txBody>
      </p:sp>
      <p:sp>
        <p:nvSpPr>
          <p:cNvPr id="18" name="Rectangle 17"/>
          <p:cNvSpPr/>
          <p:nvPr/>
        </p:nvSpPr>
        <p:spPr>
          <a:xfrm>
            <a:off x="6248400" y="4767598"/>
            <a:ext cx="2694969" cy="598177"/>
          </a:xfrm>
          <a:prstGeom prst="rect">
            <a:avLst/>
          </a:prstGeom>
        </p:spPr>
        <p:txBody>
          <a:bodyPr wrap="none">
            <a:spAutoFit/>
          </a:bodyPr>
          <a:lstStyle/>
          <a:p>
            <a:pPr marL="274320" lvl="0" indent="-274320" fontAlgn="auto">
              <a:lnSpc>
                <a:spcPct val="150000"/>
              </a:lnSpc>
              <a:spcBef>
                <a:spcPct val="20000"/>
              </a:spcBef>
              <a:spcAft>
                <a:spcPts val="0"/>
              </a:spcAft>
              <a:buClr>
                <a:schemeClr val="accent1"/>
              </a:buClr>
              <a:buSzPct val="85000"/>
              <a:defRPr/>
            </a:pPr>
            <a:r>
              <a:rPr lang="en-GB" sz="2500" b="1" dirty="0" smtClean="0">
                <a:latin typeface="Arial" pitchFamily="34" charset="0"/>
                <a:cs typeface="Arial" pitchFamily="34" charset="0"/>
              </a:rPr>
              <a:t>Delayed Puberty</a:t>
            </a:r>
          </a:p>
        </p:txBody>
      </p:sp>
      <p:sp>
        <p:nvSpPr>
          <p:cNvPr id="11" name="Rectangle 2"/>
          <p:cNvSpPr txBox="1">
            <a:spLocks noChangeArrowheads="1"/>
          </p:cNvSpPr>
          <p:nvPr/>
        </p:nvSpPr>
        <p:spPr>
          <a:xfrm>
            <a:off x="0" y="1600200"/>
            <a:ext cx="9144000" cy="1143000"/>
          </a:xfrm>
          <a:prstGeom prst="rect">
            <a:avLst/>
          </a:prstGeom>
          <a:noFill/>
        </p:spPr>
        <p:txBody>
          <a:bodyPr vert="horz" lIns="92075" tIns="46038" rIns="92075" bIns="46038"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Disorders of Puberty</a:t>
            </a:r>
          </a:p>
        </p:txBody>
      </p:sp>
      <p:grpSp>
        <p:nvGrpSpPr>
          <p:cNvPr id="25" name="Group 24"/>
          <p:cNvGrpSpPr/>
          <p:nvPr/>
        </p:nvGrpSpPr>
        <p:grpSpPr>
          <a:xfrm>
            <a:off x="1676400" y="3048000"/>
            <a:ext cx="5867400" cy="1642733"/>
            <a:chOff x="1676400" y="3048000"/>
            <a:chExt cx="5867400" cy="1642733"/>
          </a:xfrm>
        </p:grpSpPr>
        <p:grpSp>
          <p:nvGrpSpPr>
            <p:cNvPr id="16" name="Group 15"/>
            <p:cNvGrpSpPr/>
            <p:nvPr/>
          </p:nvGrpSpPr>
          <p:grpSpPr>
            <a:xfrm>
              <a:off x="1676400" y="3928733"/>
              <a:ext cx="5867400" cy="762000"/>
              <a:chOff x="609600" y="1752600"/>
              <a:chExt cx="8077200" cy="457200"/>
            </a:xfrm>
          </p:grpSpPr>
          <p:cxnSp>
            <p:nvCxnSpPr>
              <p:cNvPr id="12" name="Straight Connector 11"/>
              <p:cNvCxnSpPr/>
              <p:nvPr/>
            </p:nvCxnSpPr>
            <p:spPr>
              <a:xfrm>
                <a:off x="609600" y="1752600"/>
                <a:ext cx="8077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609600" y="1752600"/>
                <a:ext cx="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8686800" y="1752600"/>
                <a:ext cx="0" cy="457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cxnSp>
          <p:nvCxnSpPr>
            <p:cNvPr id="21" name="Straight Connector 20"/>
            <p:cNvCxnSpPr/>
            <p:nvPr/>
          </p:nvCxnSpPr>
          <p:spPr>
            <a:xfrm flipV="1">
              <a:off x="4495800" y="3048000"/>
              <a:ext cx="0" cy="914400"/>
            </a:xfrm>
            <a:prstGeom prst="line">
              <a:avLst/>
            </a:prstGeom>
            <a:ln w="57150"/>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46062"/>
            <a:ext cx="9144000" cy="1201738"/>
          </a:xfrm>
          <a:noFill/>
        </p:spPr>
        <p:txBody>
          <a:bodyPr lIns="92075" tIns="46038" rIns="92075" bIns="46038">
            <a:normAutofit/>
          </a:bodyPr>
          <a:lstStyle/>
          <a:p>
            <a:pPr eaLnBrk="1" hangingPunct="1"/>
            <a:r>
              <a:rPr lang="en-GB" sz="3000" dirty="0" smtClean="0">
                <a:solidFill>
                  <a:srgbClr val="FF0000"/>
                </a:solidFill>
                <a:latin typeface="Arial" pitchFamily="34" charset="0"/>
                <a:cs typeface="Arial" pitchFamily="34" charset="0"/>
              </a:rPr>
              <a:t>PRECOCIOUS  PUBERTY</a:t>
            </a:r>
            <a:br>
              <a:rPr lang="en-GB" sz="3000" dirty="0" smtClean="0">
                <a:solidFill>
                  <a:srgbClr val="FF0000"/>
                </a:solidFill>
                <a:latin typeface="Arial" pitchFamily="34" charset="0"/>
                <a:cs typeface="Arial" pitchFamily="34" charset="0"/>
              </a:rPr>
            </a:br>
            <a:endParaRPr lang="en-US" sz="3000" dirty="0" smtClean="0">
              <a:solidFill>
                <a:srgbClr val="FF0000"/>
              </a:solidFill>
              <a:latin typeface="Arial" pitchFamily="34" charset="0"/>
              <a:cs typeface="Arial" pitchFamily="34" charset="0"/>
            </a:endParaRPr>
          </a:p>
        </p:txBody>
      </p:sp>
      <p:sp>
        <p:nvSpPr>
          <p:cNvPr id="38915" name="Rectangle 3"/>
          <p:cNvSpPr>
            <a:spLocks noGrp="1" noChangeArrowheads="1"/>
          </p:cNvSpPr>
          <p:nvPr>
            <p:ph sz="quarter" idx="1"/>
          </p:nvPr>
        </p:nvSpPr>
        <p:spPr>
          <a:xfrm>
            <a:off x="533400" y="1752600"/>
            <a:ext cx="8001000" cy="4191000"/>
          </a:xfrm>
        </p:spPr>
        <p:txBody>
          <a:bodyPr lIns="92075" tIns="46038" rIns="92075" bIns="46038" rtlCol="0">
            <a:normAutofit/>
          </a:bodyPr>
          <a:lstStyle/>
          <a:p>
            <a:pPr marL="0" indent="20638" algn="just" eaLnBrk="1" fontAlgn="auto" hangingPunct="1">
              <a:spcAft>
                <a:spcPts val="0"/>
              </a:spcAft>
              <a:buFont typeface="Arial" pitchFamily="34" charset="0"/>
              <a:buNone/>
              <a:defRPr/>
            </a:pPr>
            <a:r>
              <a:rPr lang="en-GB" dirty="0" smtClean="0">
                <a:latin typeface="Arial" pitchFamily="34" charset="0"/>
                <a:cs typeface="Arial" pitchFamily="34" charset="0"/>
              </a:rPr>
              <a:t>Precocious onset of puberty is defined as occurring younger than 2 yrs before the average age</a:t>
            </a:r>
          </a:p>
          <a:p>
            <a:pPr marL="609600" indent="-609600" algn="just" eaLnBrk="1" fontAlgn="auto" hangingPunct="1">
              <a:lnSpc>
                <a:spcPct val="90000"/>
              </a:lnSpc>
              <a:spcAft>
                <a:spcPts val="0"/>
              </a:spcAft>
              <a:buFont typeface="Arial" pitchFamily="34" charset="0"/>
              <a:buNone/>
              <a:defRPr/>
            </a:pPr>
            <a:endParaRPr lang="en-GB" dirty="0" smtClean="0">
              <a:latin typeface="Arial" pitchFamily="34" charset="0"/>
              <a:cs typeface="Arial" pitchFamily="34" charset="0"/>
            </a:endParaRPr>
          </a:p>
          <a:p>
            <a:pPr marL="609600" indent="-609600" algn="just" eaLnBrk="1" fontAlgn="auto" hangingPunct="1">
              <a:lnSpc>
                <a:spcPct val="90000"/>
              </a:lnSpc>
              <a:spcAft>
                <a:spcPts val="0"/>
              </a:spcAft>
              <a:buFont typeface="Arial" pitchFamily="34" charset="0"/>
              <a:buNone/>
              <a:defRPr/>
            </a:pPr>
            <a:r>
              <a:rPr lang="en-GB" dirty="0" smtClean="0">
                <a:latin typeface="Arial" pitchFamily="34" charset="0"/>
                <a:cs typeface="Arial" pitchFamily="34" charset="0"/>
              </a:rPr>
              <a:t>		</a:t>
            </a:r>
            <a:r>
              <a:rPr lang="en-GB" dirty="0" smtClean="0">
                <a:solidFill>
                  <a:srgbClr val="FF3399"/>
                </a:solidFill>
                <a:latin typeface="Arial" pitchFamily="34" charset="0"/>
                <a:cs typeface="Arial" pitchFamily="34" charset="0"/>
              </a:rPr>
              <a:t>Girls</a:t>
            </a:r>
            <a:r>
              <a:rPr lang="en-GB" dirty="0" smtClean="0">
                <a:latin typeface="Arial" pitchFamily="34" charset="0"/>
                <a:cs typeface="Arial" pitchFamily="34" charset="0"/>
              </a:rPr>
              <a:t> &lt; 8 years old</a:t>
            </a:r>
          </a:p>
          <a:p>
            <a:pPr marL="609600" indent="-609600" algn="just" eaLnBrk="1" fontAlgn="auto" hangingPunct="1">
              <a:lnSpc>
                <a:spcPct val="90000"/>
              </a:lnSpc>
              <a:spcAft>
                <a:spcPts val="0"/>
              </a:spcAft>
              <a:buFont typeface="Arial" pitchFamily="34" charset="0"/>
              <a:buNone/>
              <a:defRPr/>
            </a:pPr>
            <a:r>
              <a:rPr lang="en-GB" dirty="0" smtClean="0">
                <a:latin typeface="Arial" pitchFamily="34" charset="0"/>
                <a:cs typeface="Arial" pitchFamily="34" charset="0"/>
              </a:rPr>
              <a:t>		</a:t>
            </a:r>
            <a:r>
              <a:rPr lang="en-GB" dirty="0" smtClean="0">
                <a:solidFill>
                  <a:srgbClr val="0070C0"/>
                </a:solidFill>
                <a:latin typeface="Arial" pitchFamily="34" charset="0"/>
                <a:cs typeface="Arial" pitchFamily="34" charset="0"/>
              </a:rPr>
              <a:t>Boys</a:t>
            </a:r>
            <a:r>
              <a:rPr lang="en-GB" dirty="0" smtClean="0">
                <a:latin typeface="Arial" pitchFamily="34" charset="0"/>
                <a:cs typeface="Arial" pitchFamily="34" charset="0"/>
              </a:rPr>
              <a:t> &lt; 9 years old</a:t>
            </a:r>
          </a:p>
          <a:p>
            <a:pPr marL="609600" indent="-609600" algn="just" eaLnBrk="1" fontAlgn="auto" hangingPunct="1">
              <a:lnSpc>
                <a:spcPct val="90000"/>
              </a:lnSpc>
              <a:spcAft>
                <a:spcPts val="0"/>
              </a:spcAft>
              <a:buFont typeface="Arial" pitchFamily="34" charset="0"/>
              <a:buNone/>
              <a:defRPr/>
            </a:pPr>
            <a:endParaRPr lang="en-GB" dirty="0" smtClean="0">
              <a:latin typeface="Arial" pitchFamily="34" charset="0"/>
              <a:cs typeface="Arial" pitchFamily="34" charset="0"/>
            </a:endParaRPr>
          </a:p>
          <a:p>
            <a:pPr eaLnBrk="1" fontAlgn="auto" hangingPunct="1">
              <a:spcAft>
                <a:spcPts val="0"/>
              </a:spcAft>
              <a:buFont typeface="Arial" pitchFamily="34" charset="0"/>
              <a:buChar char="•"/>
              <a:defRPr/>
            </a:pPr>
            <a:endParaRPr lang="en-US" dirty="0" smtClean="0">
              <a:solidFill>
                <a:srgbClr val="000000"/>
              </a:solidFill>
              <a:latin typeface="Arial" pitchFamily="34" charset="0"/>
              <a:cs typeface="Arial" pitchFamily="34" charset="0"/>
            </a:endParaRPr>
          </a:p>
        </p:txBody>
      </p:sp>
    </p:spTree>
  </p:cSld>
  <p:clrMapOvr>
    <a:masterClrMapping/>
  </p:clrMapOvr>
  <p:transition>
    <p:pull dir="l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عنوان 1"/>
          <p:cNvSpPr>
            <a:spLocks noGrp="1"/>
          </p:cNvSpPr>
          <p:nvPr>
            <p:ph type="title"/>
          </p:nvPr>
        </p:nvSpPr>
        <p:spPr/>
        <p:txBody>
          <a:bodyPr>
            <a:noAutofit/>
          </a:bodyPr>
          <a:lstStyle/>
          <a:p>
            <a:r>
              <a:rPr lang="en-US" sz="4500" dirty="0" smtClean="0">
                <a:solidFill>
                  <a:schemeClr val="tx2">
                    <a:lumMod val="75000"/>
                  </a:schemeClr>
                </a:solidFill>
                <a:latin typeface="Arial" pitchFamily="34" charset="0"/>
                <a:cs typeface="Arial" pitchFamily="34" charset="0"/>
              </a:rPr>
              <a:t>Objectives</a:t>
            </a:r>
            <a:endParaRPr lang="ar-SA" sz="4500" dirty="0" smtClean="0">
              <a:solidFill>
                <a:schemeClr val="tx2">
                  <a:lumMod val="75000"/>
                </a:schemeClr>
              </a:solidFill>
              <a:latin typeface="Arial" pitchFamily="34" charset="0"/>
              <a:cs typeface="Arial" pitchFamily="34" charset="0"/>
            </a:endParaRPr>
          </a:p>
        </p:txBody>
      </p:sp>
      <p:sp>
        <p:nvSpPr>
          <p:cNvPr id="14339" name="عنصر نائب للمحتوى 2"/>
          <p:cNvSpPr>
            <a:spLocks noGrp="1"/>
          </p:cNvSpPr>
          <p:nvPr>
            <p:ph sz="quarter" idx="1"/>
          </p:nvPr>
        </p:nvSpPr>
        <p:spPr>
          <a:xfrm>
            <a:off x="304800" y="1600200"/>
            <a:ext cx="8686800" cy="4876800"/>
          </a:xfrm>
        </p:spPr>
        <p:txBody>
          <a:bodyPr>
            <a:normAutofit/>
          </a:bodyPr>
          <a:lstStyle/>
          <a:p>
            <a:pPr>
              <a:buNone/>
            </a:pPr>
            <a:r>
              <a:rPr lang="en-US" b="1" u="sng" dirty="0" smtClean="0">
                <a:solidFill>
                  <a:srgbClr val="0070C0"/>
                </a:solidFill>
                <a:latin typeface="Arial" pitchFamily="34" charset="0"/>
                <a:cs typeface="Arial" pitchFamily="34" charset="0"/>
              </a:rPr>
              <a:t>By the end of this lecture, you should be able to:</a:t>
            </a:r>
          </a:p>
          <a:p>
            <a:pPr algn="l" rtl="0"/>
            <a:endParaRPr lang="en-US" dirty="0" smtClean="0">
              <a:latin typeface="Arial" pitchFamily="34" charset="0"/>
              <a:cs typeface="Arial" pitchFamily="34" charset="0"/>
            </a:endParaRPr>
          </a:p>
          <a:p>
            <a:pPr algn="l" rtl="0"/>
            <a:r>
              <a:rPr lang="en-US" dirty="0" smtClean="0">
                <a:latin typeface="Arial" pitchFamily="34" charset="0"/>
                <a:cs typeface="Arial" pitchFamily="34" charset="0"/>
              </a:rPr>
              <a:t>Define Puberty</a:t>
            </a:r>
          </a:p>
          <a:p>
            <a:r>
              <a:rPr lang="en-US" dirty="0" smtClean="0">
                <a:latin typeface="Arial" pitchFamily="34" charset="0"/>
                <a:cs typeface="Arial" pitchFamily="34" charset="0"/>
              </a:rPr>
              <a:t>Recognize the physiology of puberty related to changes in </a:t>
            </a:r>
            <a:r>
              <a:rPr lang="en-GB" dirty="0" smtClean="0">
                <a:latin typeface="Arial" pitchFamily="34" charset="0"/>
                <a:cs typeface="Arial" pitchFamily="34" charset="0"/>
              </a:rPr>
              <a:t>hypothalamic-pituitary-gonadal axis </a:t>
            </a:r>
            <a:endParaRPr lang="en-US" dirty="0" smtClean="0">
              <a:latin typeface="Arial" pitchFamily="34" charset="0"/>
              <a:cs typeface="Arial" pitchFamily="34" charset="0"/>
            </a:endParaRPr>
          </a:p>
          <a:p>
            <a:r>
              <a:rPr lang="en-US" dirty="0" smtClean="0">
                <a:latin typeface="Arial" pitchFamily="34" charset="0"/>
                <a:cs typeface="Arial" pitchFamily="34" charset="0"/>
              </a:rPr>
              <a:t>Describe the physical changes that occur at puberty in boys and girls</a:t>
            </a:r>
          </a:p>
          <a:p>
            <a:r>
              <a:rPr lang="en-US" dirty="0" smtClean="0">
                <a:latin typeface="Arial" pitchFamily="34" charset="0"/>
                <a:cs typeface="Arial" pitchFamily="34" charset="0"/>
              </a:rPr>
              <a:t>Recognize the influencing factors leading to puberty</a:t>
            </a:r>
          </a:p>
          <a:p>
            <a:pPr algn="l" rtl="0"/>
            <a:r>
              <a:rPr lang="en-US" dirty="0" smtClean="0">
                <a:latin typeface="Arial" pitchFamily="34" charset="0"/>
                <a:cs typeface="Arial" pitchFamily="34" charset="0"/>
              </a:rPr>
              <a:t>Describe the </a:t>
            </a:r>
            <a:r>
              <a:rPr lang="en-US" dirty="0" err="1" smtClean="0">
                <a:latin typeface="Arial" pitchFamily="34" charset="0"/>
                <a:cs typeface="Arial" pitchFamily="34" charset="0"/>
              </a:rPr>
              <a:t>pathophysiological</a:t>
            </a:r>
            <a:r>
              <a:rPr lang="en-US" dirty="0" smtClean="0">
                <a:latin typeface="Arial" pitchFamily="34" charset="0"/>
                <a:cs typeface="Arial" pitchFamily="34" charset="0"/>
              </a:rPr>
              <a:t> conditions associated with puberty</a:t>
            </a:r>
            <a:endParaRPr lang="ar-SA"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76200"/>
          <a:ext cx="8839200" cy="6480048"/>
        </p:xfrm>
        <a:graphic>
          <a:graphicData uri="http://schemas.openxmlformats.org/drawingml/2006/table">
            <a:tbl>
              <a:tblPr firstRow="1" bandRow="1">
                <a:tableStyleId>{5C22544A-7EE6-4342-B048-85BDC9FD1C3A}</a:tableStyleId>
              </a:tblPr>
              <a:tblGrid>
                <a:gridCol w="2438400"/>
                <a:gridCol w="6400800"/>
              </a:tblGrid>
              <a:tr h="6480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latin typeface="Times New Roman"/>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200" b="1" dirty="0" smtClean="0">
                        <a:solidFill>
                          <a:schemeClr val="accent2">
                            <a:lumMod val="60000"/>
                            <a:lumOff val="40000"/>
                          </a:schemeClr>
                        </a:solidFill>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200" b="1" dirty="0" smtClean="0">
                        <a:solidFill>
                          <a:schemeClr val="accent2">
                            <a:lumMod val="60000"/>
                            <a:lumOff val="40000"/>
                          </a:schemeClr>
                        </a:solidFill>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500" b="1" dirty="0" smtClean="0">
                        <a:solidFill>
                          <a:srgbClr val="FFFF00"/>
                        </a:solidFill>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2500" b="1" dirty="0" smtClean="0">
                          <a:solidFill>
                            <a:schemeClr val="accent4">
                              <a:lumMod val="20000"/>
                              <a:lumOff val="80000"/>
                            </a:schemeClr>
                          </a:solidFill>
                          <a:latin typeface="Times New Roman"/>
                          <a:ea typeface="Calibri"/>
                          <a:cs typeface="Times New Roman"/>
                        </a:rPr>
                        <a:t>PRECOCIOUS PUBERTY</a:t>
                      </a:r>
                      <a:endParaRPr lang="en-GB" sz="2500" dirty="0" smtClean="0">
                        <a:solidFill>
                          <a:schemeClr val="accent4">
                            <a:lumMod val="20000"/>
                            <a:lumOff val="80000"/>
                          </a:schemeClr>
                        </a:solidFill>
                        <a:latin typeface="Calibri"/>
                        <a:ea typeface="Calibri"/>
                        <a:cs typeface="Times New Roman"/>
                      </a:endParaRPr>
                    </a:p>
                    <a:p>
                      <a:endParaRPr lang="en-GB" dirty="0"/>
                    </a:p>
                  </a:txBody>
                  <a:tcPr>
                    <a:solidFill>
                      <a:schemeClr val="bg2">
                        <a:lumMod val="25000"/>
                      </a:schemeClr>
                    </a:solidFill>
                  </a:tcPr>
                </a:tc>
                <a:tc>
                  <a:txBody>
                    <a:bodyPr/>
                    <a:lstStyle/>
                    <a:p>
                      <a:pPr marL="457200">
                        <a:lnSpc>
                          <a:spcPct val="115000"/>
                        </a:lnSpc>
                        <a:spcAft>
                          <a:spcPts val="0"/>
                        </a:spcAft>
                      </a:pPr>
                      <a:endParaRPr lang="en-GB" sz="800" dirty="0" smtClean="0">
                        <a:latin typeface="Times New Roman"/>
                        <a:ea typeface="Calibri"/>
                        <a:cs typeface="Times New Roman"/>
                      </a:endParaRPr>
                    </a:p>
                    <a:p>
                      <a:pPr marL="342900" lvl="0" indent="-342900">
                        <a:lnSpc>
                          <a:spcPct val="115000"/>
                        </a:lnSpc>
                        <a:spcAft>
                          <a:spcPts val="0"/>
                        </a:spcAft>
                        <a:buFont typeface="+mj-lt"/>
                        <a:buAutoNum type="arabicParenBoth"/>
                      </a:pPr>
                      <a:r>
                        <a:rPr lang="en-GB" sz="2200" b="1" u="sng" dirty="0" smtClean="0">
                          <a:solidFill>
                            <a:srgbClr val="FFFF00"/>
                          </a:solidFill>
                          <a:latin typeface="Times New Roman"/>
                          <a:ea typeface="Calibri"/>
                          <a:cs typeface="Times New Roman"/>
                        </a:rPr>
                        <a:t> Central Precocious Puberty </a:t>
                      </a:r>
                    </a:p>
                    <a:p>
                      <a:pPr marL="342900" lvl="0" indent="-342900">
                        <a:lnSpc>
                          <a:spcPct val="115000"/>
                        </a:lnSpc>
                        <a:spcAft>
                          <a:spcPts val="0"/>
                        </a:spcAft>
                        <a:buFont typeface="+mj-lt"/>
                        <a:buNone/>
                      </a:pPr>
                      <a:r>
                        <a:rPr lang="en-GB" sz="2200" dirty="0" smtClean="0">
                          <a:latin typeface="Times New Roman" pitchFamily="18" charset="0"/>
                          <a:cs typeface="Times New Roman" pitchFamily="18" charset="0"/>
                        </a:rPr>
                        <a:t>         </a:t>
                      </a:r>
                      <a:r>
                        <a:rPr lang="en-GB" sz="2200" dirty="0" smtClean="0">
                          <a:solidFill>
                            <a:srgbClr val="00B0F0"/>
                          </a:solidFill>
                          <a:latin typeface="Times New Roman" pitchFamily="18" charset="0"/>
                          <a:cs typeface="Times New Roman" pitchFamily="18" charset="0"/>
                        </a:rPr>
                        <a:t>[Gonadotropin-dependent] </a:t>
                      </a:r>
                      <a:endParaRPr lang="en-GB" sz="2200" dirty="0" smtClean="0">
                        <a:solidFill>
                          <a:srgbClr val="00B0F0"/>
                        </a:solidFill>
                        <a:latin typeface="Times New Roman" pitchFamily="18" charset="0"/>
                        <a:ea typeface="Calibri"/>
                        <a:cs typeface="Times New Roman" pitchFamily="18" charset="0"/>
                      </a:endParaRPr>
                    </a:p>
                    <a:p>
                      <a:pPr marL="342900" lvl="0" indent="-342900">
                        <a:lnSpc>
                          <a:spcPct val="115000"/>
                        </a:lnSpc>
                        <a:spcAft>
                          <a:spcPts val="0"/>
                        </a:spcAft>
                        <a:buFont typeface="Times New Roman"/>
                        <a:buNone/>
                      </a:pPr>
                      <a:endParaRPr lang="en-GB" sz="2200" dirty="0" smtClean="0">
                        <a:latin typeface="Calibri"/>
                        <a:ea typeface="Calibri"/>
                        <a:cs typeface="Times New Roman"/>
                      </a:endParaRPr>
                    </a:p>
                    <a:p>
                      <a:pPr marL="342900" lvl="0" indent="-342900">
                        <a:lnSpc>
                          <a:spcPct val="115000"/>
                        </a:lnSpc>
                        <a:spcAft>
                          <a:spcPts val="0"/>
                        </a:spcAft>
                        <a:buFont typeface="Times New Roman"/>
                        <a:buNone/>
                      </a:pPr>
                      <a:endParaRPr lang="en-GB" sz="2200" dirty="0" smtClean="0">
                        <a:latin typeface="Calibri"/>
                        <a:ea typeface="Calibri"/>
                        <a:cs typeface="Times New Roman"/>
                      </a:endParaRPr>
                    </a:p>
                    <a:p>
                      <a:pPr marL="342900" lvl="0" indent="-342900">
                        <a:lnSpc>
                          <a:spcPct val="115000"/>
                        </a:lnSpc>
                        <a:spcAft>
                          <a:spcPts val="0"/>
                        </a:spcAft>
                        <a:buFont typeface="Times New Roman"/>
                        <a:buNone/>
                      </a:pPr>
                      <a:endParaRPr lang="en-GB" sz="2200" dirty="0" smtClean="0">
                        <a:latin typeface="Calibri"/>
                        <a:ea typeface="Calibri"/>
                        <a:cs typeface="Times New Roman"/>
                      </a:endParaRPr>
                    </a:p>
                    <a:p>
                      <a:pPr marL="342900" lvl="0" indent="-342900">
                        <a:lnSpc>
                          <a:spcPct val="115000"/>
                        </a:lnSpc>
                        <a:spcAft>
                          <a:spcPts val="0"/>
                        </a:spcAft>
                        <a:buFont typeface="Times New Roman"/>
                        <a:buNone/>
                      </a:pPr>
                      <a:endParaRPr lang="en-GB" sz="2200" dirty="0" smtClean="0">
                        <a:latin typeface="Calibri"/>
                        <a:ea typeface="Calibri"/>
                        <a:cs typeface="Times New Roman"/>
                      </a:endParaRPr>
                    </a:p>
                    <a:p>
                      <a:pPr marL="342900" lvl="0" indent="-342900">
                        <a:lnSpc>
                          <a:spcPct val="115000"/>
                        </a:lnSpc>
                        <a:spcAft>
                          <a:spcPts val="0"/>
                        </a:spcAft>
                        <a:buFont typeface="Times New Roman"/>
                        <a:buNone/>
                      </a:pPr>
                      <a:endParaRPr lang="en-GB" sz="2200" dirty="0" smtClean="0">
                        <a:latin typeface="Calibri"/>
                        <a:ea typeface="Calibri"/>
                        <a:cs typeface="Times New Roman"/>
                      </a:endParaRPr>
                    </a:p>
                    <a:p>
                      <a:pPr marL="342900" lvl="0" indent="-342900">
                        <a:lnSpc>
                          <a:spcPct val="115000"/>
                        </a:lnSpc>
                        <a:spcAft>
                          <a:spcPts val="0"/>
                        </a:spcAft>
                        <a:buFont typeface="+mj-lt"/>
                        <a:buNone/>
                      </a:pPr>
                      <a:r>
                        <a:rPr lang="en-GB" sz="2200" b="1" u="sng" dirty="0" smtClean="0">
                          <a:solidFill>
                            <a:srgbClr val="FFFF00"/>
                          </a:solidFill>
                          <a:latin typeface="Times New Roman"/>
                          <a:ea typeface="Calibri"/>
                          <a:cs typeface="Times New Roman"/>
                        </a:rPr>
                        <a:t>(2)</a:t>
                      </a:r>
                      <a:r>
                        <a:rPr lang="en-GB" sz="2200" b="1" u="sng" baseline="0" dirty="0" smtClean="0">
                          <a:solidFill>
                            <a:srgbClr val="FFFF00"/>
                          </a:solidFill>
                          <a:latin typeface="Times New Roman"/>
                          <a:ea typeface="Calibri"/>
                          <a:cs typeface="Times New Roman"/>
                        </a:rPr>
                        <a:t> </a:t>
                      </a:r>
                      <a:r>
                        <a:rPr lang="en-GB" sz="2200" b="1" u="sng" dirty="0" smtClean="0">
                          <a:solidFill>
                            <a:srgbClr val="FFFF00"/>
                          </a:solidFill>
                          <a:latin typeface="Times New Roman"/>
                          <a:ea typeface="Calibri"/>
                          <a:cs typeface="Times New Roman"/>
                        </a:rPr>
                        <a:t>Pseudoprecocious (Peripheral) Puberty</a:t>
                      </a:r>
                    </a:p>
                    <a:p>
                      <a:pPr marL="342900" lvl="0" indent="-342900">
                        <a:lnSpc>
                          <a:spcPct val="115000"/>
                        </a:lnSpc>
                        <a:spcAft>
                          <a:spcPts val="0"/>
                        </a:spcAft>
                        <a:buFont typeface="+mj-lt"/>
                        <a:buNone/>
                      </a:pPr>
                      <a:r>
                        <a:rPr lang="en-GB" sz="2200" dirty="0" smtClean="0">
                          <a:solidFill>
                            <a:srgbClr val="00B0F0"/>
                          </a:solidFill>
                          <a:latin typeface="Times New Roman" pitchFamily="18" charset="0"/>
                          <a:cs typeface="Times New Roman" pitchFamily="18" charset="0"/>
                        </a:rPr>
                        <a:t>         [Gonadotropin-independent] </a:t>
                      </a:r>
                      <a:endParaRPr lang="en-GB" sz="2200" dirty="0" smtClean="0">
                        <a:solidFill>
                          <a:srgbClr val="FFFF00"/>
                        </a:solidFill>
                        <a:latin typeface="Calibri"/>
                        <a:ea typeface="Calibri"/>
                        <a:cs typeface="Times New Roman"/>
                      </a:endParaRPr>
                    </a:p>
                    <a:p>
                      <a:endParaRPr lang="en-GB" dirty="0"/>
                    </a:p>
                  </a:txBody>
                  <a:tcPr>
                    <a:solidFill>
                      <a:schemeClr val="bg2">
                        <a:lumMod val="25000"/>
                      </a:schemeClr>
                    </a:solidFill>
                  </a:tcPr>
                </a:tc>
              </a:tr>
            </a:tbl>
          </a:graphicData>
        </a:graphic>
      </p:graphicFrame>
      <p:sp>
        <p:nvSpPr>
          <p:cNvPr id="3" name="TextBox 2"/>
          <p:cNvSpPr txBox="1"/>
          <p:nvPr/>
        </p:nvSpPr>
        <p:spPr>
          <a:xfrm>
            <a:off x="2819400" y="1175873"/>
            <a:ext cx="6324600" cy="1643527"/>
          </a:xfrm>
          <a:prstGeom prst="rect">
            <a:avLst/>
          </a:prstGeom>
          <a:noFill/>
        </p:spPr>
        <p:txBody>
          <a:bodyPr wrap="square" rtlCol="0">
            <a:spAutoFit/>
          </a:bodyPr>
          <a:lstStyle/>
          <a:p>
            <a:pPr marL="342900" lvl="0" indent="-342900">
              <a:lnSpc>
                <a:spcPct val="115000"/>
              </a:lnSpc>
              <a:spcAft>
                <a:spcPts val="0"/>
              </a:spcAft>
              <a:buFont typeface="Times New Roman"/>
              <a:buChar char="-"/>
            </a:pPr>
            <a:r>
              <a:rPr lang="en-GB" dirty="0" smtClean="0">
                <a:solidFill>
                  <a:schemeClr val="bg1"/>
                </a:solidFill>
                <a:latin typeface="Times New Roman"/>
                <a:ea typeface="Calibri"/>
                <a:cs typeface="Times New Roman"/>
              </a:rPr>
              <a:t>Idiopathic central precocious puberty </a:t>
            </a:r>
            <a:endParaRPr lang="en-GB" dirty="0" smtClean="0">
              <a:solidFill>
                <a:schemeClr val="bg1"/>
              </a:solidFill>
              <a:latin typeface="Calibri"/>
              <a:ea typeface="Calibri"/>
              <a:cs typeface="Times New Roman"/>
            </a:endParaRPr>
          </a:p>
          <a:p>
            <a:pPr marL="342900" lvl="0" indent="-342900">
              <a:lnSpc>
                <a:spcPct val="115000"/>
              </a:lnSpc>
              <a:spcAft>
                <a:spcPts val="0"/>
              </a:spcAft>
              <a:buFont typeface="Times New Roman"/>
              <a:buChar char="-"/>
            </a:pPr>
            <a:r>
              <a:rPr lang="en-GB" dirty="0" smtClean="0">
                <a:solidFill>
                  <a:schemeClr val="bg1"/>
                </a:solidFill>
                <a:latin typeface="Times New Roman"/>
                <a:ea typeface="Calibri"/>
                <a:cs typeface="Times New Roman"/>
              </a:rPr>
              <a:t>CNS tumours </a:t>
            </a:r>
            <a:endParaRPr lang="en-GB" dirty="0" smtClean="0">
              <a:solidFill>
                <a:schemeClr val="bg1"/>
              </a:solidFill>
              <a:latin typeface="Calibri"/>
              <a:ea typeface="Calibri"/>
              <a:cs typeface="Times New Roman"/>
            </a:endParaRPr>
          </a:p>
          <a:p>
            <a:pPr marL="342900" lvl="0" indent="-342900">
              <a:lnSpc>
                <a:spcPct val="115000"/>
              </a:lnSpc>
              <a:spcAft>
                <a:spcPts val="0"/>
              </a:spcAft>
              <a:buFont typeface="Times New Roman"/>
              <a:buChar char="-"/>
            </a:pPr>
            <a:r>
              <a:rPr lang="en-GB" dirty="0" smtClean="0">
                <a:solidFill>
                  <a:schemeClr val="bg1"/>
                </a:solidFill>
                <a:latin typeface="Times New Roman"/>
                <a:ea typeface="Calibri"/>
                <a:cs typeface="Times New Roman"/>
              </a:rPr>
              <a:t>CNS congenital abnormalities </a:t>
            </a:r>
            <a:endParaRPr lang="en-GB" dirty="0" smtClean="0">
              <a:solidFill>
                <a:schemeClr val="bg1"/>
              </a:solidFill>
              <a:latin typeface="Calibri"/>
              <a:ea typeface="Calibri"/>
              <a:cs typeface="Times New Roman"/>
            </a:endParaRPr>
          </a:p>
          <a:p>
            <a:pPr marL="342900" lvl="0" indent="-342900">
              <a:lnSpc>
                <a:spcPct val="115000"/>
              </a:lnSpc>
              <a:spcAft>
                <a:spcPts val="0"/>
              </a:spcAft>
              <a:buFont typeface="Times New Roman"/>
              <a:buChar char="-"/>
            </a:pPr>
            <a:r>
              <a:rPr lang="en-GB" dirty="0" smtClean="0">
                <a:solidFill>
                  <a:schemeClr val="bg1"/>
                </a:solidFill>
                <a:latin typeface="Times New Roman"/>
                <a:ea typeface="Calibri"/>
                <a:cs typeface="Times New Roman"/>
              </a:rPr>
              <a:t>Infectious or post-infectious conditions of hypothalamus</a:t>
            </a:r>
          </a:p>
          <a:p>
            <a:endParaRPr lang="en-GB" dirty="0">
              <a:solidFill>
                <a:schemeClr val="bg1"/>
              </a:solidFill>
            </a:endParaRPr>
          </a:p>
        </p:txBody>
      </p:sp>
      <p:sp>
        <p:nvSpPr>
          <p:cNvPr id="4" name="TextBox 3"/>
          <p:cNvSpPr txBox="1"/>
          <p:nvPr/>
        </p:nvSpPr>
        <p:spPr>
          <a:xfrm>
            <a:off x="2743200" y="3877827"/>
            <a:ext cx="6172200" cy="2280624"/>
          </a:xfrm>
          <a:prstGeom prst="rect">
            <a:avLst/>
          </a:prstGeom>
          <a:noFill/>
        </p:spPr>
        <p:txBody>
          <a:bodyPr wrap="square" rtlCol="0">
            <a:spAutoFit/>
          </a:bodyPr>
          <a:lstStyle/>
          <a:p>
            <a:pPr marL="342900" lvl="0" indent="-342900">
              <a:lnSpc>
                <a:spcPct val="115000"/>
              </a:lnSpc>
              <a:spcAft>
                <a:spcPts val="0"/>
              </a:spcAft>
              <a:buFont typeface="Times New Roman"/>
              <a:buChar char="-"/>
            </a:pPr>
            <a:r>
              <a:rPr lang="en-GB" dirty="0" smtClean="0">
                <a:solidFill>
                  <a:schemeClr val="bg1"/>
                </a:solidFill>
                <a:latin typeface="Times New Roman"/>
                <a:ea typeface="Calibri"/>
                <a:cs typeface="Times New Roman"/>
              </a:rPr>
              <a:t>Congenital adrenal hyperplasia (CAH)</a:t>
            </a:r>
            <a:endParaRPr lang="en-GB" dirty="0" smtClean="0">
              <a:solidFill>
                <a:schemeClr val="bg1"/>
              </a:solidFill>
              <a:latin typeface="Calibri"/>
              <a:ea typeface="Calibri"/>
              <a:cs typeface="Times New Roman"/>
            </a:endParaRPr>
          </a:p>
          <a:p>
            <a:pPr marL="342900" lvl="0" indent="-342900">
              <a:lnSpc>
                <a:spcPct val="115000"/>
              </a:lnSpc>
              <a:spcAft>
                <a:spcPts val="0"/>
              </a:spcAft>
              <a:buFont typeface="Times New Roman"/>
              <a:buChar char="-"/>
            </a:pPr>
            <a:r>
              <a:rPr lang="en-GB" dirty="0" smtClean="0">
                <a:solidFill>
                  <a:schemeClr val="bg1"/>
                </a:solidFill>
                <a:latin typeface="Times New Roman"/>
                <a:ea typeface="Calibri"/>
                <a:cs typeface="Times New Roman"/>
              </a:rPr>
              <a:t>Gonads or adrenal gland tumours </a:t>
            </a:r>
          </a:p>
          <a:p>
            <a:pPr marL="342900" lvl="0" indent="-342900">
              <a:lnSpc>
                <a:spcPct val="115000"/>
              </a:lnSpc>
              <a:spcAft>
                <a:spcPts val="0"/>
              </a:spcAft>
              <a:buFont typeface="Times New Roman"/>
              <a:buChar char="-"/>
            </a:pPr>
            <a:r>
              <a:rPr lang="en-GB" dirty="0" smtClean="0">
                <a:solidFill>
                  <a:schemeClr val="bg1"/>
                </a:solidFill>
                <a:latin typeface="Times New Roman"/>
                <a:ea typeface="Calibri"/>
                <a:cs typeface="Times New Roman"/>
              </a:rPr>
              <a:t>FSH and LH are suppressed</a:t>
            </a:r>
          </a:p>
          <a:p>
            <a:pPr marL="342900" indent="-342900">
              <a:lnSpc>
                <a:spcPct val="115000"/>
              </a:lnSpc>
              <a:spcAft>
                <a:spcPts val="0"/>
              </a:spcAft>
              <a:buFont typeface="Times New Roman"/>
              <a:buChar char="-"/>
            </a:pPr>
            <a:r>
              <a:rPr lang="en-US" dirty="0" smtClean="0">
                <a:solidFill>
                  <a:schemeClr val="bg1"/>
                </a:solidFill>
                <a:latin typeface="Times New Roman" pitchFamily="18" charset="0"/>
                <a:cs typeface="Times New Roman" pitchFamily="18" charset="0"/>
              </a:rPr>
              <a:t>No spermatogenesis or ovarian development</a:t>
            </a:r>
          </a:p>
          <a:p>
            <a:pPr marL="342900" lvl="0" indent="-342900">
              <a:lnSpc>
                <a:spcPct val="115000"/>
              </a:lnSpc>
              <a:spcAft>
                <a:spcPts val="0"/>
              </a:spcAft>
              <a:buFont typeface="Times New Roman"/>
              <a:buChar char="-"/>
            </a:pPr>
            <a:endParaRPr lang="en-GB" dirty="0" smtClean="0">
              <a:solidFill>
                <a:schemeClr val="bg1"/>
              </a:solidFill>
              <a:latin typeface="Calibri"/>
              <a:ea typeface="Calibri"/>
              <a:cs typeface="Times New Roman"/>
            </a:endParaRPr>
          </a:p>
          <a:p>
            <a:pPr marL="342900" lvl="0" indent="-342900">
              <a:lnSpc>
                <a:spcPct val="115000"/>
              </a:lnSpc>
              <a:spcAft>
                <a:spcPts val="0"/>
              </a:spcAft>
            </a:pPr>
            <a:endParaRPr lang="en-GB" dirty="0" smtClean="0">
              <a:solidFill>
                <a:schemeClr val="bg1"/>
              </a:solidFill>
              <a:latin typeface="Calibri"/>
              <a:ea typeface="Calibri"/>
              <a:cs typeface="Times New Roman"/>
            </a:endParaRPr>
          </a:p>
          <a:p>
            <a:endParaRPr lang="en-GB"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sz="quarter" idx="1"/>
          </p:nvPr>
        </p:nvSpPr>
        <p:spPr>
          <a:xfrm>
            <a:off x="304800" y="1781175"/>
            <a:ext cx="8443913" cy="4619625"/>
          </a:xfrm>
          <a:solidFill>
            <a:schemeClr val="bg1"/>
          </a:solidFill>
        </p:spPr>
        <p:txBody>
          <a:bodyPr>
            <a:normAutofit/>
          </a:bodyPr>
          <a:lstStyle/>
          <a:p>
            <a:pPr marL="4763" indent="-4763" eaLnBrk="1" hangingPunct="1">
              <a:lnSpc>
                <a:spcPct val="150000"/>
              </a:lnSpc>
              <a:buFontTx/>
              <a:buNone/>
            </a:pPr>
            <a:r>
              <a:rPr lang="cs-CZ" sz="2800" dirty="0" smtClean="0">
                <a:solidFill>
                  <a:srgbClr val="000000"/>
                </a:solidFill>
                <a:latin typeface="Arial" pitchFamily="34" charset="0"/>
                <a:cs typeface="Arial" pitchFamily="34" charset="0"/>
              </a:rPr>
              <a:t>Initial physical changes of puberty are not present</a:t>
            </a:r>
          </a:p>
          <a:p>
            <a:pPr eaLnBrk="1" hangingPunct="1">
              <a:lnSpc>
                <a:spcPct val="150000"/>
              </a:lnSpc>
            </a:pPr>
            <a:r>
              <a:rPr lang="cs-CZ" sz="2400" dirty="0" smtClean="0">
                <a:solidFill>
                  <a:srgbClr val="000000"/>
                </a:solidFill>
                <a:latin typeface="Arial" pitchFamily="34" charset="0"/>
                <a:cs typeface="Arial" pitchFamily="34" charset="0"/>
              </a:rPr>
              <a:t>by age 13 years in</a:t>
            </a:r>
            <a:r>
              <a:rPr lang="cs-CZ" sz="2400" dirty="0" smtClean="0">
                <a:solidFill>
                  <a:srgbClr val="FF3399"/>
                </a:solidFill>
                <a:latin typeface="Arial" pitchFamily="34" charset="0"/>
                <a:cs typeface="Arial" pitchFamily="34" charset="0"/>
              </a:rPr>
              <a:t> girls </a:t>
            </a:r>
            <a:r>
              <a:rPr lang="cs-CZ" sz="2400" dirty="0" smtClean="0">
                <a:solidFill>
                  <a:srgbClr val="000000"/>
                </a:solidFill>
                <a:latin typeface="Arial" pitchFamily="34" charset="0"/>
                <a:cs typeface="Arial" pitchFamily="34" charset="0"/>
              </a:rPr>
              <a:t>(or primary amenor</a:t>
            </a:r>
            <a:r>
              <a:rPr lang="en-US" sz="2400" dirty="0" smtClean="0">
                <a:solidFill>
                  <a:srgbClr val="000000"/>
                </a:solidFill>
                <a:latin typeface="Arial" pitchFamily="34" charset="0"/>
                <a:cs typeface="Arial" pitchFamily="34" charset="0"/>
              </a:rPr>
              <a:t>r</a:t>
            </a:r>
            <a:r>
              <a:rPr lang="cs-CZ" sz="2400" dirty="0" smtClean="0">
                <a:solidFill>
                  <a:srgbClr val="000000"/>
                </a:solidFill>
                <a:latin typeface="Arial" pitchFamily="34" charset="0"/>
                <a:cs typeface="Arial" pitchFamily="34" charset="0"/>
              </a:rPr>
              <a:t>he</a:t>
            </a:r>
            <a:r>
              <a:rPr lang="en-US" sz="2400" dirty="0" smtClean="0">
                <a:solidFill>
                  <a:srgbClr val="000000"/>
                </a:solidFill>
                <a:latin typeface="Arial" pitchFamily="34" charset="0"/>
                <a:cs typeface="Arial" pitchFamily="34" charset="0"/>
              </a:rPr>
              <a:t>a</a:t>
            </a:r>
            <a:r>
              <a:rPr lang="cs-CZ" sz="2400" dirty="0" smtClean="0">
                <a:solidFill>
                  <a:srgbClr val="000000"/>
                </a:solidFill>
                <a:latin typeface="Arial" pitchFamily="34" charset="0"/>
                <a:cs typeface="Arial" pitchFamily="34" charset="0"/>
              </a:rPr>
              <a:t> at 15.5-16y)</a:t>
            </a:r>
          </a:p>
          <a:p>
            <a:pPr eaLnBrk="1" hangingPunct="1">
              <a:lnSpc>
                <a:spcPct val="150000"/>
              </a:lnSpc>
            </a:pPr>
            <a:r>
              <a:rPr lang="cs-CZ" sz="2400" dirty="0" smtClean="0">
                <a:solidFill>
                  <a:srgbClr val="000000"/>
                </a:solidFill>
                <a:latin typeface="Arial" pitchFamily="34" charset="0"/>
                <a:cs typeface="Arial" pitchFamily="34" charset="0"/>
              </a:rPr>
              <a:t>by age 14 years in </a:t>
            </a:r>
            <a:r>
              <a:rPr lang="cs-CZ" sz="2400" dirty="0" smtClean="0">
                <a:solidFill>
                  <a:srgbClr val="0070C0"/>
                </a:solidFill>
                <a:latin typeface="Arial" pitchFamily="34" charset="0"/>
                <a:cs typeface="Arial" pitchFamily="34" charset="0"/>
              </a:rPr>
              <a:t>boys</a:t>
            </a:r>
          </a:p>
          <a:p>
            <a:pPr eaLnBrk="1" hangingPunct="1"/>
            <a:endParaRPr lang="cs-CZ" sz="2400" dirty="0" smtClean="0">
              <a:solidFill>
                <a:srgbClr val="000000"/>
              </a:solidFill>
              <a:latin typeface="Arial" pitchFamily="34" charset="0"/>
              <a:cs typeface="Arial" pitchFamily="34" charset="0"/>
            </a:endParaRPr>
          </a:p>
          <a:p>
            <a:pPr eaLnBrk="1" hangingPunct="1">
              <a:buFontTx/>
              <a:buNone/>
            </a:pPr>
            <a:r>
              <a:rPr lang="cs-CZ" sz="2800" dirty="0" smtClean="0">
                <a:solidFill>
                  <a:srgbClr val="000000"/>
                </a:solidFill>
                <a:latin typeface="Arial" pitchFamily="34" charset="0"/>
                <a:cs typeface="Arial" pitchFamily="34" charset="0"/>
              </a:rPr>
              <a:t>Pubertal development is inappropriate </a:t>
            </a:r>
          </a:p>
          <a:p>
            <a:pPr marL="4763" indent="-4763" eaLnBrk="1" hangingPunct="1">
              <a:buFontTx/>
              <a:buNone/>
            </a:pPr>
            <a:r>
              <a:rPr lang="cs-CZ" sz="2800" dirty="0" smtClean="0">
                <a:solidFill>
                  <a:srgbClr val="000000"/>
                </a:solidFill>
                <a:latin typeface="Arial" pitchFamily="34" charset="0"/>
                <a:cs typeface="Arial" pitchFamily="34" charset="0"/>
              </a:rPr>
              <a:t> </a:t>
            </a:r>
            <a:r>
              <a:rPr lang="en-GB" sz="2800" dirty="0" smtClean="0">
                <a:solidFill>
                  <a:srgbClr val="000000"/>
                </a:solidFill>
                <a:latin typeface="Arial" pitchFamily="34" charset="0"/>
                <a:cs typeface="Arial" pitchFamily="34" charset="0"/>
              </a:rPr>
              <a:t>- </a:t>
            </a:r>
            <a:r>
              <a:rPr lang="en-GB" sz="2400" dirty="0" smtClean="0">
                <a:solidFill>
                  <a:srgbClr val="000000"/>
                </a:solidFill>
                <a:latin typeface="Arial" pitchFamily="34" charset="0"/>
                <a:cs typeface="Arial" pitchFamily="34" charset="0"/>
              </a:rPr>
              <a:t>T</a:t>
            </a:r>
            <a:r>
              <a:rPr lang="cs-CZ" sz="2400" dirty="0" smtClean="0">
                <a:solidFill>
                  <a:srgbClr val="000000"/>
                </a:solidFill>
                <a:latin typeface="Arial" pitchFamily="34" charset="0"/>
                <a:cs typeface="Arial" pitchFamily="34" charset="0"/>
              </a:rPr>
              <a:t>he interval between first signs of puberty and menarche in girls</a:t>
            </a:r>
            <a:r>
              <a:rPr lang="en-GB" sz="2400" dirty="0" smtClean="0">
                <a:solidFill>
                  <a:srgbClr val="000000"/>
                </a:solidFill>
                <a:latin typeface="Arial" pitchFamily="34" charset="0"/>
                <a:cs typeface="Arial" pitchFamily="34" charset="0"/>
              </a:rPr>
              <a:t>, </a:t>
            </a:r>
            <a:r>
              <a:rPr lang="cs-CZ" sz="2400" dirty="0" smtClean="0">
                <a:solidFill>
                  <a:srgbClr val="000000"/>
                </a:solidFill>
                <a:latin typeface="Arial" pitchFamily="34" charset="0"/>
                <a:cs typeface="Arial" pitchFamily="34" charset="0"/>
              </a:rPr>
              <a:t>completion</a:t>
            </a:r>
            <a:r>
              <a:rPr lang="en-GB" sz="2400" dirty="0" smtClean="0">
                <a:solidFill>
                  <a:srgbClr val="000000"/>
                </a:solidFill>
                <a:latin typeface="Arial" pitchFamily="34" charset="0"/>
                <a:cs typeface="Arial" pitchFamily="34" charset="0"/>
              </a:rPr>
              <a:t> of</a:t>
            </a:r>
            <a:r>
              <a:rPr lang="cs-CZ" sz="2400" dirty="0" smtClean="0">
                <a:solidFill>
                  <a:srgbClr val="000000"/>
                </a:solidFill>
                <a:latin typeface="Arial" pitchFamily="34" charset="0"/>
                <a:cs typeface="Arial" pitchFamily="34" charset="0"/>
              </a:rPr>
              <a:t> genital growth in boys is </a:t>
            </a:r>
            <a:r>
              <a:rPr lang="en-US" sz="2400" dirty="0" smtClean="0">
                <a:solidFill>
                  <a:srgbClr val="000000"/>
                </a:solidFill>
                <a:latin typeface="Arial" pitchFamily="34" charset="0"/>
                <a:cs typeface="Arial" pitchFamily="34" charset="0"/>
              </a:rPr>
              <a:t>&gt;</a:t>
            </a:r>
            <a:r>
              <a:rPr lang="cs-CZ" sz="2400" dirty="0" smtClean="0">
                <a:solidFill>
                  <a:srgbClr val="000000"/>
                </a:solidFill>
                <a:latin typeface="Arial" pitchFamily="34" charset="0"/>
                <a:cs typeface="Arial" pitchFamily="34" charset="0"/>
              </a:rPr>
              <a:t> 5 years</a:t>
            </a:r>
            <a:endParaRPr lang="en-US" sz="2400" dirty="0" smtClean="0">
              <a:solidFill>
                <a:srgbClr val="000000"/>
              </a:solidFill>
              <a:latin typeface="Arial" pitchFamily="34" charset="0"/>
              <a:cs typeface="Arial" pitchFamily="34" charset="0"/>
            </a:endParaRPr>
          </a:p>
        </p:txBody>
      </p:sp>
      <p:sp>
        <p:nvSpPr>
          <p:cNvPr id="4" name="Rectangle 2"/>
          <p:cNvSpPr txBox="1">
            <a:spLocks noChangeArrowheads="1"/>
          </p:cNvSpPr>
          <p:nvPr/>
        </p:nvSpPr>
        <p:spPr>
          <a:xfrm>
            <a:off x="0" y="152400"/>
            <a:ext cx="9144000" cy="1201738"/>
          </a:xfrm>
          <a:prstGeom prst="rect">
            <a:avLst/>
          </a:prstGeom>
          <a:noFill/>
        </p:spPr>
        <p:txBody>
          <a:bodyPr vert="horz" lIns="92075" tIns="46038" rIns="92075" bIns="46038"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0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t>Delayed  PUBERTY</a:t>
            </a:r>
            <a:br>
              <a:rPr kumimoji="0" lang="en-GB" sz="30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rPr>
            </a:br>
            <a:endParaRPr kumimoji="0" lang="en-US" sz="3000" b="0" i="0" u="none" strike="noStrike" kern="1200" cap="none" spc="0" normalizeH="0" baseline="0" noProof="0" dirty="0" smtClean="0">
              <a:ln>
                <a:noFill/>
              </a:ln>
              <a:solidFill>
                <a:srgbClr val="FF0000"/>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 y="76200"/>
          <a:ext cx="8839200" cy="6480048"/>
        </p:xfrm>
        <a:graphic>
          <a:graphicData uri="http://schemas.openxmlformats.org/drawingml/2006/table">
            <a:tbl>
              <a:tblPr firstRow="1" bandRow="1">
                <a:tableStyleId>{5C22544A-7EE6-4342-B048-85BDC9FD1C3A}</a:tableStyleId>
              </a:tblPr>
              <a:tblGrid>
                <a:gridCol w="1905000"/>
                <a:gridCol w="6934200"/>
              </a:tblGrid>
              <a:tr h="648004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latin typeface="Times New Roman"/>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b="1" dirty="0" smtClean="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000" b="1" dirty="0" smtClean="0">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200" b="1" dirty="0" smtClean="0">
                        <a:solidFill>
                          <a:schemeClr val="accent2">
                            <a:lumMod val="60000"/>
                            <a:lumOff val="40000"/>
                          </a:schemeClr>
                        </a:solidFill>
                        <a:latin typeface="Times New Roman"/>
                        <a:ea typeface="Calibri"/>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GB" sz="2200" b="1" dirty="0" smtClean="0">
                        <a:solidFill>
                          <a:schemeClr val="accent2">
                            <a:lumMod val="60000"/>
                            <a:lumOff val="40000"/>
                          </a:schemeClr>
                        </a:solidFill>
                        <a:latin typeface="Times New Roman"/>
                        <a:ea typeface="Calibri"/>
                        <a:cs typeface="Times New Roman"/>
                      </a:endParaRPr>
                    </a:p>
                    <a:p>
                      <a:pPr marL="95250" indent="0" algn="l">
                        <a:lnSpc>
                          <a:spcPct val="200000"/>
                        </a:lnSpc>
                        <a:spcAft>
                          <a:spcPts val="0"/>
                        </a:spcAft>
                      </a:pPr>
                      <a:r>
                        <a:rPr lang="en-GB" sz="2500" b="1" dirty="0" smtClean="0">
                          <a:solidFill>
                            <a:schemeClr val="accent4">
                              <a:lumMod val="20000"/>
                              <a:lumOff val="80000"/>
                            </a:schemeClr>
                          </a:solidFill>
                          <a:latin typeface="Times New Roman"/>
                          <a:ea typeface="Calibri"/>
                          <a:cs typeface="Times New Roman"/>
                        </a:rPr>
                        <a:t>DELAYED PUBERTY</a:t>
                      </a:r>
                      <a:endParaRPr lang="en-GB" sz="2500" dirty="0" smtClean="0">
                        <a:solidFill>
                          <a:schemeClr val="accent4">
                            <a:lumMod val="20000"/>
                            <a:lumOff val="80000"/>
                          </a:schemeClr>
                        </a:solidFill>
                        <a:latin typeface="Calibri"/>
                        <a:ea typeface="Calibri"/>
                        <a:cs typeface="Times New Roman"/>
                      </a:endParaRPr>
                    </a:p>
                    <a:p>
                      <a:endParaRPr lang="en-GB" dirty="0"/>
                    </a:p>
                  </a:txBody>
                  <a:tcPr>
                    <a:solidFill>
                      <a:schemeClr val="bg2">
                        <a:lumMod val="25000"/>
                      </a:schemeClr>
                    </a:solidFill>
                  </a:tcPr>
                </a:tc>
                <a:tc>
                  <a:txBody>
                    <a:bodyPr/>
                    <a:lstStyle/>
                    <a:p>
                      <a:pPr marL="457200">
                        <a:lnSpc>
                          <a:spcPct val="115000"/>
                        </a:lnSpc>
                        <a:spcAft>
                          <a:spcPts val="0"/>
                        </a:spcAft>
                      </a:pPr>
                      <a:endParaRPr lang="en-GB" sz="800" dirty="0" smtClean="0">
                        <a:latin typeface="Times New Roman"/>
                        <a:ea typeface="Calibri"/>
                        <a:cs typeface="Times New Roman"/>
                      </a:endParaRPr>
                    </a:p>
                    <a:p>
                      <a:pPr marL="342900" lvl="0" indent="-342900">
                        <a:lnSpc>
                          <a:spcPct val="115000"/>
                        </a:lnSpc>
                        <a:spcAft>
                          <a:spcPts val="0"/>
                        </a:spcAft>
                        <a:buFont typeface="+mj-lt"/>
                        <a:buNone/>
                      </a:pPr>
                      <a:endParaRPr lang="en-GB" sz="1600" dirty="0" smtClean="0">
                        <a:solidFill>
                          <a:schemeClr val="accent2">
                            <a:lumMod val="60000"/>
                            <a:lumOff val="40000"/>
                          </a:schemeClr>
                        </a:solidFill>
                        <a:latin typeface="Calibri"/>
                        <a:ea typeface="Calibri"/>
                        <a:cs typeface="Times New Roman"/>
                      </a:endParaRPr>
                    </a:p>
                    <a:p>
                      <a:pPr marL="342900" lvl="0" indent="-342900">
                        <a:lnSpc>
                          <a:spcPct val="115000"/>
                        </a:lnSpc>
                        <a:spcAft>
                          <a:spcPts val="0"/>
                        </a:spcAft>
                        <a:buFont typeface="+mj-lt"/>
                        <a:buNone/>
                      </a:pPr>
                      <a:r>
                        <a:rPr lang="en-GB" sz="1800" b="1" u="sng" dirty="0" smtClean="0">
                          <a:solidFill>
                            <a:srgbClr val="FFFF00"/>
                          </a:solidFill>
                          <a:latin typeface="Times New Roman"/>
                          <a:ea typeface="Calibri"/>
                          <a:cs typeface="Times New Roman"/>
                        </a:rPr>
                        <a:t>(1)  Gonadal Failure  </a:t>
                      </a:r>
                      <a:endParaRPr lang="en-GB" sz="1800" dirty="0" smtClean="0">
                        <a:solidFill>
                          <a:srgbClr val="FFFF00"/>
                        </a:solidFill>
                        <a:latin typeface="Calibri"/>
                        <a:ea typeface="Calibri"/>
                        <a:cs typeface="Times New Roman"/>
                      </a:endParaRPr>
                    </a:p>
                    <a:p>
                      <a:pPr marL="342900" lvl="0" indent="-342900">
                        <a:lnSpc>
                          <a:spcPct val="115000"/>
                        </a:lnSpc>
                        <a:spcAft>
                          <a:spcPts val="0"/>
                        </a:spcAft>
                        <a:buFont typeface="Wingdings"/>
                        <a:buChar char=""/>
                      </a:pPr>
                      <a:endParaRPr lang="en-GB" sz="1600" b="1" i="1" u="sng" dirty="0" smtClean="0">
                        <a:solidFill>
                          <a:schemeClr val="accent2">
                            <a:lumMod val="60000"/>
                            <a:lumOff val="40000"/>
                          </a:schemeClr>
                        </a:solidFill>
                        <a:latin typeface="Times New Roman"/>
                        <a:ea typeface="Calibri"/>
                        <a:cs typeface="Times New Roman"/>
                      </a:endParaRPr>
                    </a:p>
                    <a:p>
                      <a:pPr marL="342900" lvl="0" indent="-342900">
                        <a:lnSpc>
                          <a:spcPct val="115000"/>
                        </a:lnSpc>
                        <a:spcAft>
                          <a:spcPts val="0"/>
                        </a:spcAft>
                        <a:buFont typeface="Wingdings"/>
                        <a:buChar char=""/>
                      </a:pPr>
                      <a:endParaRPr lang="en-GB" sz="1600" b="1" i="1" u="sng" dirty="0" smtClean="0">
                        <a:solidFill>
                          <a:schemeClr val="accent2">
                            <a:lumMod val="60000"/>
                            <a:lumOff val="40000"/>
                          </a:schemeClr>
                        </a:solidFill>
                        <a:latin typeface="Times New Roman"/>
                        <a:ea typeface="Calibri"/>
                        <a:cs typeface="Times New Roman"/>
                      </a:endParaRPr>
                    </a:p>
                    <a:p>
                      <a:pPr marL="342900" lvl="0" indent="-342900">
                        <a:lnSpc>
                          <a:spcPct val="115000"/>
                        </a:lnSpc>
                        <a:spcAft>
                          <a:spcPts val="0"/>
                        </a:spcAft>
                        <a:buFont typeface="Wingdings"/>
                        <a:buChar char=""/>
                      </a:pPr>
                      <a:endParaRPr lang="en-GB" sz="1600" b="1" i="1" u="sng" dirty="0" smtClean="0">
                        <a:solidFill>
                          <a:schemeClr val="accent2">
                            <a:lumMod val="60000"/>
                            <a:lumOff val="40000"/>
                          </a:schemeClr>
                        </a:solidFill>
                        <a:latin typeface="Times New Roman"/>
                        <a:ea typeface="Calibri"/>
                        <a:cs typeface="Times New Roman"/>
                      </a:endParaRPr>
                    </a:p>
                    <a:p>
                      <a:pPr marL="342900" lvl="0" indent="-342900">
                        <a:lnSpc>
                          <a:spcPct val="115000"/>
                        </a:lnSpc>
                        <a:spcAft>
                          <a:spcPts val="0"/>
                        </a:spcAft>
                        <a:buFont typeface="Wingdings"/>
                        <a:buNone/>
                      </a:pPr>
                      <a:endParaRPr lang="en-GB" sz="1600" u="sng" dirty="0" smtClean="0">
                        <a:solidFill>
                          <a:schemeClr val="accent2">
                            <a:lumMod val="60000"/>
                            <a:lumOff val="40000"/>
                          </a:schemeClr>
                        </a:solidFill>
                        <a:latin typeface="Calibri"/>
                        <a:ea typeface="Calibri"/>
                        <a:cs typeface="Times New Roman"/>
                      </a:endParaRPr>
                    </a:p>
                    <a:p>
                      <a:endParaRPr lang="en-GB" dirty="0" smtClean="0"/>
                    </a:p>
                    <a:p>
                      <a:endParaRPr lang="en-GB" dirty="0" smtClean="0"/>
                    </a:p>
                    <a:p>
                      <a:endParaRPr lang="en-GB" dirty="0" smtClean="0"/>
                    </a:p>
                    <a:p>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u="none" dirty="0" smtClean="0">
                          <a:solidFill>
                            <a:srgbClr val="FFFF00"/>
                          </a:solidFill>
                          <a:latin typeface="Times New Roman"/>
                          <a:ea typeface="Calibri"/>
                          <a:cs typeface="Times New Roman"/>
                        </a:rPr>
                        <a:t> </a:t>
                      </a:r>
                      <a:r>
                        <a:rPr lang="en-GB" sz="1800" b="1" u="sng" dirty="0" smtClean="0">
                          <a:solidFill>
                            <a:srgbClr val="FFFF00"/>
                          </a:solidFill>
                          <a:latin typeface="Times New Roman"/>
                          <a:ea typeface="Calibri"/>
                          <a:cs typeface="Times New Roman"/>
                        </a:rPr>
                        <a:t>(2)  Gonadal Deficiency</a:t>
                      </a:r>
                      <a:endParaRPr lang="en-GB" sz="1800" dirty="0" smtClean="0">
                        <a:solidFill>
                          <a:srgbClr val="FFFF00"/>
                        </a:solidFill>
                        <a:latin typeface="Calibri"/>
                        <a:ea typeface="Calibri"/>
                        <a:cs typeface="Times New Roman"/>
                      </a:endParaRPr>
                    </a:p>
                    <a:p>
                      <a:endParaRPr lang="en-GB" dirty="0"/>
                    </a:p>
                  </a:txBody>
                  <a:tcPr>
                    <a:solidFill>
                      <a:schemeClr val="bg2">
                        <a:lumMod val="25000"/>
                      </a:schemeClr>
                    </a:solidFill>
                  </a:tcPr>
                </a:tc>
              </a:tr>
            </a:tbl>
          </a:graphicData>
        </a:graphic>
      </p:graphicFrame>
      <p:sp>
        <p:nvSpPr>
          <p:cNvPr id="6" name="TextBox 5"/>
          <p:cNvSpPr txBox="1"/>
          <p:nvPr/>
        </p:nvSpPr>
        <p:spPr>
          <a:xfrm>
            <a:off x="2362200" y="3962400"/>
            <a:ext cx="6248400" cy="2031325"/>
          </a:xfrm>
          <a:prstGeom prst="rect">
            <a:avLst/>
          </a:prstGeom>
          <a:noFill/>
        </p:spPr>
        <p:txBody>
          <a:bodyPr wrap="square" rtlCol="0">
            <a:spAutoFit/>
          </a:bodyPr>
          <a:lstStyle/>
          <a:p>
            <a:pPr marL="342900" indent="-342900">
              <a:spcAft>
                <a:spcPts val="0"/>
              </a:spcAft>
            </a:pPr>
            <a:r>
              <a:rPr lang="en-GB" b="1" i="1" dirty="0" smtClean="0">
                <a:solidFill>
                  <a:srgbClr val="FFFF00"/>
                </a:solidFill>
                <a:latin typeface="Times New Roman"/>
                <a:ea typeface="Calibri"/>
                <a:cs typeface="Times New Roman"/>
              </a:rPr>
              <a:t>Hypogonadotropic hypogonadism: </a:t>
            </a:r>
            <a:endParaRPr lang="en-GB" dirty="0" smtClean="0">
              <a:solidFill>
                <a:srgbClr val="FFFF00"/>
              </a:solidFill>
              <a:latin typeface="Times New Roman"/>
              <a:ea typeface="Calibri"/>
              <a:cs typeface="Times New Roman"/>
            </a:endParaRPr>
          </a:p>
          <a:p>
            <a:pPr marL="342900" lvl="0" indent="-342900">
              <a:spcAft>
                <a:spcPts val="0"/>
              </a:spcAft>
              <a:buFont typeface="Times New Roman"/>
              <a:buChar char="-"/>
            </a:pPr>
            <a:r>
              <a:rPr lang="en-GB" dirty="0" smtClean="0">
                <a:solidFill>
                  <a:schemeClr val="bg1"/>
                </a:solidFill>
                <a:latin typeface="Times New Roman"/>
                <a:ea typeface="Calibri"/>
                <a:cs typeface="Times New Roman"/>
              </a:rPr>
              <a:t>Idiopathic </a:t>
            </a:r>
            <a:endParaRPr lang="en-GB" dirty="0" smtClean="0">
              <a:solidFill>
                <a:schemeClr val="bg1"/>
              </a:solidFill>
              <a:latin typeface="Calibri"/>
              <a:ea typeface="Calibri"/>
              <a:cs typeface="Times New Roman"/>
            </a:endParaRPr>
          </a:p>
          <a:p>
            <a:pPr marL="342900" lvl="0" indent="-342900">
              <a:spcAft>
                <a:spcPts val="0"/>
              </a:spcAft>
              <a:buFont typeface="Times New Roman"/>
              <a:buChar char="-"/>
            </a:pPr>
            <a:r>
              <a:rPr lang="en-GB" dirty="0" smtClean="0">
                <a:solidFill>
                  <a:schemeClr val="bg1"/>
                </a:solidFill>
                <a:latin typeface="Times New Roman"/>
                <a:ea typeface="Calibri"/>
                <a:cs typeface="Times New Roman"/>
              </a:rPr>
              <a:t>FSH and LH gene mutations from pituitary gonadotropes </a:t>
            </a:r>
            <a:endParaRPr lang="en-GB" dirty="0" smtClean="0">
              <a:solidFill>
                <a:schemeClr val="bg1"/>
              </a:solidFill>
              <a:latin typeface="Calibri"/>
              <a:ea typeface="Calibri"/>
              <a:cs typeface="Times New Roman"/>
            </a:endParaRPr>
          </a:p>
          <a:p>
            <a:pPr marL="342900" indent="-342900">
              <a:spcAft>
                <a:spcPts val="0"/>
              </a:spcAft>
              <a:buFont typeface="Times New Roman"/>
              <a:buChar char="-"/>
            </a:pPr>
            <a:r>
              <a:rPr lang="en-GB" dirty="0" smtClean="0">
                <a:solidFill>
                  <a:schemeClr val="bg1"/>
                </a:solidFill>
                <a:latin typeface="Times New Roman"/>
                <a:ea typeface="Calibri"/>
                <a:cs typeface="Times New Roman"/>
              </a:rPr>
              <a:t>Low FSH and LH levels</a:t>
            </a:r>
            <a:endParaRPr lang="en-GB" dirty="0" smtClean="0">
              <a:solidFill>
                <a:schemeClr val="bg1"/>
              </a:solidFill>
              <a:latin typeface="Calibri"/>
              <a:ea typeface="Calibri"/>
              <a:cs typeface="Times New Roman"/>
            </a:endParaRPr>
          </a:p>
          <a:p>
            <a:pPr marL="342900" lvl="0" indent="-342900">
              <a:spcAft>
                <a:spcPts val="0"/>
              </a:spcAft>
              <a:buFont typeface="Times New Roman"/>
              <a:buChar char="-"/>
            </a:pPr>
            <a:r>
              <a:rPr lang="en-GB" i="1" dirty="0" smtClean="0">
                <a:solidFill>
                  <a:schemeClr val="bg1"/>
                </a:solidFill>
                <a:latin typeface="Times New Roman"/>
                <a:ea typeface="Calibri"/>
                <a:cs typeface="Times New Roman"/>
              </a:rPr>
              <a:t>KiSS-1</a:t>
            </a:r>
            <a:r>
              <a:rPr lang="en-GB" dirty="0" smtClean="0">
                <a:solidFill>
                  <a:schemeClr val="bg1"/>
                </a:solidFill>
                <a:latin typeface="Times New Roman"/>
                <a:ea typeface="Calibri"/>
                <a:cs typeface="Times New Roman"/>
              </a:rPr>
              <a:t> or GPR54 gene mutations </a:t>
            </a:r>
            <a:endParaRPr lang="en-GB" dirty="0" smtClean="0">
              <a:solidFill>
                <a:schemeClr val="bg1"/>
              </a:solidFill>
              <a:latin typeface="Calibri"/>
              <a:ea typeface="Calibri"/>
              <a:cs typeface="Times New Roman"/>
            </a:endParaRPr>
          </a:p>
          <a:p>
            <a:pPr marL="342900" lvl="0" indent="-342900">
              <a:spcAft>
                <a:spcPts val="0"/>
              </a:spcAft>
              <a:buFont typeface="Times New Roman"/>
              <a:buChar char="-"/>
            </a:pPr>
            <a:r>
              <a:rPr lang="en-GB" dirty="0" smtClean="0">
                <a:solidFill>
                  <a:schemeClr val="bg1"/>
                </a:solidFill>
                <a:latin typeface="Times New Roman"/>
                <a:ea typeface="Calibri"/>
                <a:cs typeface="Times New Roman"/>
              </a:rPr>
              <a:t>CNS congenital anomalies and panhypopituitarism</a:t>
            </a:r>
            <a:endParaRPr lang="en-GB" dirty="0" smtClean="0">
              <a:solidFill>
                <a:schemeClr val="bg1"/>
              </a:solidFill>
              <a:latin typeface="Calibri"/>
              <a:ea typeface="Calibri"/>
              <a:cs typeface="Times New Roman"/>
            </a:endParaRPr>
          </a:p>
          <a:p>
            <a:endParaRPr lang="en-GB" dirty="0">
              <a:solidFill>
                <a:schemeClr val="bg1"/>
              </a:solidFill>
            </a:endParaRPr>
          </a:p>
        </p:txBody>
      </p:sp>
      <p:sp>
        <p:nvSpPr>
          <p:cNvPr id="7" name="TextBox 6"/>
          <p:cNvSpPr txBox="1"/>
          <p:nvPr/>
        </p:nvSpPr>
        <p:spPr>
          <a:xfrm>
            <a:off x="2286000" y="914400"/>
            <a:ext cx="6629400" cy="2031325"/>
          </a:xfrm>
          <a:prstGeom prst="rect">
            <a:avLst/>
          </a:prstGeom>
          <a:noFill/>
        </p:spPr>
        <p:txBody>
          <a:bodyPr wrap="square" rtlCol="0">
            <a:spAutoFit/>
          </a:bodyPr>
          <a:lstStyle/>
          <a:p>
            <a:pPr marL="342900" lvl="0" indent="-342900">
              <a:spcAft>
                <a:spcPts val="0"/>
              </a:spcAft>
            </a:pPr>
            <a:r>
              <a:rPr lang="en-GB" b="1" i="1" dirty="0" smtClean="0">
                <a:solidFill>
                  <a:srgbClr val="FFFF00"/>
                </a:solidFill>
                <a:latin typeface="Times New Roman"/>
                <a:ea typeface="Calibri"/>
                <a:cs typeface="Times New Roman"/>
              </a:rPr>
              <a:t>Hypergonadotropic hypogonadism: </a:t>
            </a:r>
            <a:endParaRPr lang="en-GB" dirty="0" smtClean="0">
              <a:solidFill>
                <a:srgbClr val="FFFF00"/>
              </a:solidFill>
              <a:latin typeface="Calibri"/>
              <a:ea typeface="Calibri"/>
              <a:cs typeface="Times New Roman"/>
            </a:endParaRPr>
          </a:p>
          <a:p>
            <a:pPr marL="342900" lvl="0" indent="-342900">
              <a:spcAft>
                <a:spcPts val="0"/>
              </a:spcAft>
              <a:buFont typeface="Times New Roman"/>
              <a:buChar char="-"/>
            </a:pPr>
            <a:r>
              <a:rPr lang="en-GB" dirty="0" smtClean="0">
                <a:solidFill>
                  <a:schemeClr val="bg1"/>
                </a:solidFill>
                <a:latin typeface="Times New Roman"/>
                <a:ea typeface="Calibri"/>
                <a:cs typeface="Times New Roman"/>
              </a:rPr>
              <a:t>Turner syndromes </a:t>
            </a:r>
            <a:endParaRPr lang="en-GB" dirty="0" smtClean="0">
              <a:solidFill>
                <a:schemeClr val="bg1"/>
              </a:solidFill>
              <a:latin typeface="Calibri"/>
              <a:ea typeface="Calibri"/>
              <a:cs typeface="Times New Roman"/>
            </a:endParaRPr>
          </a:p>
          <a:p>
            <a:pPr marL="342900" lvl="0" indent="-342900">
              <a:spcAft>
                <a:spcPts val="0"/>
              </a:spcAft>
              <a:buFont typeface="Times New Roman"/>
              <a:buChar char="-"/>
            </a:pPr>
            <a:r>
              <a:rPr lang="en-GB" dirty="0" smtClean="0">
                <a:solidFill>
                  <a:schemeClr val="bg1"/>
                </a:solidFill>
                <a:latin typeface="Times New Roman"/>
                <a:ea typeface="Calibri"/>
                <a:cs typeface="Times New Roman"/>
              </a:rPr>
              <a:t> Chemo/radio therapies</a:t>
            </a:r>
            <a:endParaRPr lang="en-GB" dirty="0" smtClean="0">
              <a:solidFill>
                <a:schemeClr val="bg1"/>
              </a:solidFill>
              <a:latin typeface="Calibri"/>
              <a:ea typeface="Calibri"/>
              <a:cs typeface="Times New Roman"/>
            </a:endParaRPr>
          </a:p>
          <a:p>
            <a:pPr marL="342900" lvl="0" indent="-342900">
              <a:spcAft>
                <a:spcPts val="0"/>
              </a:spcAft>
              <a:buFont typeface="Times New Roman"/>
              <a:buChar char="-"/>
            </a:pPr>
            <a:r>
              <a:rPr lang="en-GB" dirty="0" smtClean="0">
                <a:solidFill>
                  <a:schemeClr val="bg1"/>
                </a:solidFill>
                <a:latin typeface="Times New Roman"/>
                <a:ea typeface="Calibri"/>
                <a:cs typeface="Times New Roman"/>
              </a:rPr>
              <a:t> Congenital gonadal </a:t>
            </a:r>
            <a:r>
              <a:rPr lang="en-GB" dirty="0" err="1" smtClean="0">
                <a:solidFill>
                  <a:schemeClr val="bg1"/>
                </a:solidFill>
                <a:latin typeface="Times New Roman"/>
                <a:ea typeface="Calibri"/>
                <a:cs typeface="Times New Roman"/>
              </a:rPr>
              <a:t>dysgenesis</a:t>
            </a:r>
            <a:r>
              <a:rPr lang="en-GB" dirty="0" smtClean="0">
                <a:solidFill>
                  <a:schemeClr val="bg1"/>
                </a:solidFill>
                <a:latin typeface="Times New Roman"/>
                <a:ea typeface="Calibri"/>
                <a:cs typeface="Times New Roman"/>
              </a:rPr>
              <a:t> or </a:t>
            </a:r>
            <a:r>
              <a:rPr lang="en-GB" dirty="0" err="1" smtClean="0">
                <a:solidFill>
                  <a:schemeClr val="bg1"/>
                </a:solidFill>
                <a:latin typeface="Times New Roman"/>
                <a:ea typeface="Calibri"/>
                <a:cs typeface="Times New Roman"/>
              </a:rPr>
              <a:t>Cryptorchidism</a:t>
            </a:r>
            <a:endParaRPr lang="en-GB" dirty="0" smtClean="0">
              <a:solidFill>
                <a:schemeClr val="bg1"/>
              </a:solidFill>
              <a:latin typeface="Calibri"/>
              <a:ea typeface="Calibri"/>
              <a:cs typeface="Times New Roman"/>
            </a:endParaRPr>
          </a:p>
          <a:p>
            <a:pPr marL="342900" lvl="0" indent="-342900">
              <a:spcAft>
                <a:spcPts val="0"/>
              </a:spcAft>
              <a:buFont typeface="Times New Roman"/>
              <a:buChar char="-"/>
            </a:pPr>
            <a:r>
              <a:rPr lang="en-GB" dirty="0" smtClean="0">
                <a:solidFill>
                  <a:schemeClr val="bg1"/>
                </a:solidFill>
                <a:latin typeface="Times New Roman"/>
                <a:ea typeface="Calibri"/>
                <a:cs typeface="Times New Roman"/>
              </a:rPr>
              <a:t>FSH, LH and androgen receptor gene mutations</a:t>
            </a:r>
            <a:endParaRPr lang="en-GB" dirty="0" smtClean="0">
              <a:solidFill>
                <a:schemeClr val="bg1"/>
              </a:solidFill>
              <a:latin typeface="Calibri"/>
              <a:ea typeface="Calibri"/>
              <a:cs typeface="Times New Roman"/>
            </a:endParaRPr>
          </a:p>
          <a:p>
            <a:pPr marL="342900" lvl="0" indent="-342900">
              <a:spcAft>
                <a:spcPts val="0"/>
              </a:spcAft>
              <a:buFont typeface="Times New Roman"/>
              <a:buChar char="-"/>
            </a:pPr>
            <a:r>
              <a:rPr lang="en-GB" dirty="0" smtClean="0">
                <a:solidFill>
                  <a:schemeClr val="bg1"/>
                </a:solidFill>
                <a:latin typeface="Times New Roman"/>
                <a:ea typeface="Calibri"/>
                <a:cs typeface="Times New Roman"/>
              </a:rPr>
              <a:t>Gonadal damage secondary to trauma, tumours, surgical removal, and infectious or autoimmune diseases.</a:t>
            </a:r>
            <a:endParaRPr lang="en-GB" dirty="0" smtClean="0">
              <a:solidFill>
                <a:schemeClr val="bg1"/>
              </a:solidFill>
              <a:latin typeface="Calibri"/>
              <a:ea typeface="Calibri"/>
              <a:cs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linds(horizontal)">
                                      <p:cBhvr>
                                        <p:cTn id="12" dur="500"/>
                                        <p:tgtEl>
                                          <p:spTgt spid="7">
                                            <p:txEl>
                                              <p:pRg st="1" end="1"/>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blinds(horizontal)">
                                      <p:cBhvr>
                                        <p:cTn id="15" dur="500"/>
                                        <p:tgtEl>
                                          <p:spTgt spid="7">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blinds(horizontal)">
                                      <p:cBhvr>
                                        <p:cTn id="18" dur="500"/>
                                        <p:tgtEl>
                                          <p:spTgt spid="7">
                                            <p:txEl>
                                              <p:pRg st="3" end="3"/>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blinds(horizontal)">
                                      <p:cBhvr>
                                        <p:cTn id="21" dur="500"/>
                                        <p:tgtEl>
                                          <p:spTgt spid="7">
                                            <p:txEl>
                                              <p:pRg st="4" end="4"/>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blinds(horizontal)">
                                      <p:cBhvr>
                                        <p:cTn id="24" dur="500"/>
                                        <p:tgtEl>
                                          <p:spTgt spid="7">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animEffect transition="in" filter="blinds(horizontal)">
                                      <p:cBhvr>
                                        <p:cTn id="29" dur="500"/>
                                        <p:tgtEl>
                                          <p:spTgt spid="6">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
                                            <p:txEl>
                                              <p:pRg st="1" end="1"/>
                                            </p:txEl>
                                          </p:spTgt>
                                        </p:tgtEl>
                                        <p:attrNameLst>
                                          <p:attrName>style.visibility</p:attrName>
                                        </p:attrNameLst>
                                      </p:cBhvr>
                                      <p:to>
                                        <p:strVal val="visible"/>
                                      </p:to>
                                    </p:set>
                                    <p:animEffect transition="in" filter="blinds(horizontal)">
                                      <p:cBhvr>
                                        <p:cTn id="34" dur="500"/>
                                        <p:tgtEl>
                                          <p:spTgt spid="6">
                                            <p:txEl>
                                              <p:pRg st="1" end="1"/>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blinds(horizontal)">
                                      <p:cBhvr>
                                        <p:cTn id="37" dur="500"/>
                                        <p:tgtEl>
                                          <p:spTgt spid="6">
                                            <p:txEl>
                                              <p:pRg st="4" end="4"/>
                                            </p:txEl>
                                          </p:spTgt>
                                        </p:tgtEl>
                                      </p:cBhvr>
                                    </p:animEffect>
                                  </p:childTnLst>
                                </p:cTn>
                              </p:par>
                              <p:par>
                                <p:cTn id="38" presetID="3" presetClass="entr" presetSubtype="10" fill="hold" nodeType="with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blinds(horizontal)">
                                      <p:cBhvr>
                                        <p:cTn id="40" dur="500"/>
                                        <p:tgtEl>
                                          <p:spTgt spid="6">
                                            <p:txEl>
                                              <p:pRg st="3" end="3"/>
                                            </p:txEl>
                                          </p:spTgt>
                                        </p:tgtEl>
                                      </p:cBhvr>
                                    </p:animEffect>
                                  </p:childTnLst>
                                </p:cTn>
                              </p:par>
                              <p:par>
                                <p:cTn id="41" presetID="3" presetClass="entr" presetSubtype="10" fill="hold" nodeType="with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blinds(horizontal)">
                                      <p:cBhvr>
                                        <p:cTn id="43" dur="500"/>
                                        <p:tgtEl>
                                          <p:spTgt spid="6">
                                            <p:txEl>
                                              <p:pRg st="2" end="2"/>
                                            </p:txEl>
                                          </p:spTgt>
                                        </p:tgtEl>
                                      </p:cBhvr>
                                    </p:animEffect>
                                  </p:childTnLst>
                                </p:cTn>
                              </p:par>
                              <p:par>
                                <p:cTn id="44" presetID="3" presetClass="entr" presetSubtype="10" fill="hold" nodeType="withEffect">
                                  <p:stCondLst>
                                    <p:cond delay="0"/>
                                  </p:stCondLst>
                                  <p:childTnLst>
                                    <p:set>
                                      <p:cBhvr>
                                        <p:cTn id="45" dur="1" fill="hold">
                                          <p:stCondLst>
                                            <p:cond delay="0"/>
                                          </p:stCondLst>
                                        </p:cTn>
                                        <p:tgtEl>
                                          <p:spTgt spid="6">
                                            <p:txEl>
                                              <p:pRg st="5" end="5"/>
                                            </p:txEl>
                                          </p:spTgt>
                                        </p:tgtEl>
                                        <p:attrNameLst>
                                          <p:attrName>style.visibility</p:attrName>
                                        </p:attrNameLst>
                                      </p:cBhvr>
                                      <p:to>
                                        <p:strVal val="visible"/>
                                      </p:to>
                                    </p:set>
                                    <p:animEffect transition="in" filter="blinds(horizontal)">
                                      <p:cBhvr>
                                        <p:cTn id="46"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2" descr="data:image/jpg;base64,/9j/4AAQSkZJRgABAQAAAQABAAD/2wCEAAkGBhQSERUUExMVFRUWFBwYGBgYFBwYGBkXGBcXHRcVFBcXHCYeFxklGRYXIC8gJCcpLSwtFR8xNTEqNSYrLSkBCQoKDgwOGg8PGiokHyEsLCwqLC0sLCwxLiwqKSkpKiovLywsLiwpLCovKSwsLCksLDUsLywpLC0sKSwsLCwsKf/AABEIAIEAdgMBIgACEQEDEQH/xAAbAAACAgMBAAAAAAAAAAAAAAAFBgAEAQIDB//EAEEQAAECAwYDBgMFBQcFAAAAAAECEQADIQQFEjFBUQZhcRMiMoGRobHR8BRCUsHhByNyk6NigoOistLxFRYzQ0T/xAAaAQACAwEBAAAAAAAAAAAAAAAAAQIDBAUG/8QALREAAgIBAwMCAwkBAAAAAAAAAAECEQMEITESE0EFYSJR8EJxgaGxwdHh8SP/2gAMAwEAAhEDEQA/APYRG4jmDHKbb0JLKUAdmPyiIFsRsIpC9ZehJ6IWfgmK9pvlLsMbAOohCga+FIcUdjXYeYBxVukFxGRAaXfCPDgU7OwRoeRD+ZaNE37gmJSUTCmZRLgPiLsASqoLHXNt2AT7b4D0SFi9eNOzmiRLkrXOLd0lICQciohWbVakd08VscKpZxNWoTWmhUdC+eVcqwE+xNpOuRhiQNN5TdLMv+bL/wB0aG85+lkV/Ol/OAoC0YgObztOlk/rI+cQW+1n/wCZA6zh+UMAxEgWmfaj/wCqSP8AFUfgmL1mWojv4cQNcLt5PWADq8SMPEgAopMcrfbeyCSQcLsSMxQsW6gDzjcGJaZIWkpORDfIjmDXyhO2tuRMnbuHSXHqPb5wm8S30UTcORVMSd+72YSGfOoXTnFtVuXZphSa5ODkRVinYH8oA8Z3jInAYFJExOmJi40IfP5mMWLVrJJx4kuUX6J3lSa+/wDkfLvwy0MNHBOJgVDxYd6uCo1JGcKXE95iVVJpiExIyIWhYcN91RwqCgKEoQrUuq/9yrKBUukMd8yT1f8AKKCJM+0q7iJkxILkpQpTUGbDYD0EbYz6uDr6fRtT6pukNHB97ArtFpmkBalGpUR3lknCCkuAAAHYgACkCrfexXNC8u8OT6uwoCRmBR1K3gHMtBlIMur4iVBzmxABByoTGthUqYsDUn05wpTUFv4OisUcbeR/4kj3S6LYTZpS1kAGWmvl8hHe77cZpKgGQMnzJpns1fUQsXXKmTwmWCyEpCVHRKEiiQNVke2ecOEmUEJCUhgKCKMGV531raP6nkJS65OS4OzxoicCSBoWPX6MV7wtglSlLP3R76e8BLotOCUmcs+OY6qMwJYEnUUNYtnlrIofi/uF5oZnjRBqrr+QgNO4skAsC7Z1SP8AUQR5iLlgvSXNPdOYplVnfCQSD5GLnwXPFOKtovvEjV4kRKyhiiheV9JlaudotTKiE6/bsmqJwh4W4FK++J+1owDZHUecKtuwrcnD1AY8ss/0i/ed1T0oLp5+cLCphMVuMW7a3O/6csbhSXxWd5Kk4mUe7qdW1LHl8I9g4a4mkYEIlshKUsEc/Spzq9X3jxYgEHpF665trkh5ZQ2QUUgrbkc+XlFit8GrX6eebpSsZ/2wT5XbylIbtFIPaAcmwlXNi3kNoU7nsSpqwVjuu1KZ7ekS0zFODMGIqdyrUljn5+5ghZL5oEhASdhAopvcvwaWWOCU5bfoP3DN6qkywgkYU+1YNTONZYVho4zBKiR/EmWlWH+80I14JXJHZqJSUIxzCPEklIUoJ/tsuTLSdFTlHSBMhIAQqaKrGKXJTRKUF2WrM95iQPEoDEpQDPOTSexzcmnxZJua3v6/v63f+JeIEzZaEII7ynUxOQyoQDqcxAu+rc8pEtJYCXVj96perbbgCperFTvG8A4KRhZBqAWJ6lan9Y3kXmZ6ZAHiIIUAC+LEqrJBNBWgjmyT70p+yRzuz28nUh6sE04UATMLgYUi0zJTk6IaSmSTybzgpZpBKyS+LUlIQt01KJwT3SsA4kTBm2z4qd1zMXdALNkVzFy1gCqFpnE5gMFJNCzioBuXheqJCkpBxLKSlIzUe8UyxuS5Z+Rjo+BSu6QwIVQPnr11iRzs6ClIBzAr1193iREyMqCOawI2SYG3mtaRiRXdO4p4WDvWIyk4q6si3QHvVXbTMAyEVbw4ClTU4sRlr/EGY/xJOfsYJXUELUVA11BzHWO993kJcs10hxlGcepFuLLKLTg6PGbxl4Zq5aFhSUlisBnIzapo+vKCdyzzhA0EUbRZlZJSpXRL+u0d7HY1hLqpydz5xWsqx/Ez1K1ePEuqcrLt5JM0hEsYiO8QGyy8s/hBHhC6BKnJnTElak1ShNWO53O23w63ZcZTMScRBUku3ka+gpBKy2gylPQaOzpPyMYJ67q/6JPpvlb0cLU+qZMyaXB34itqZnaLXImoC0BJUQCAQqWXJyH/AIZYbrAu2JkzFzFCYlBmJQlAV3CEJkHuDFpjlyk0zy1gxet7dpLONKS7AFzSvMl6PTKFG32MLJJNTG7SzWeHci7XG6o2emYpZsTnfGy/I6Wu4Z02f2ElBUTiY0w4QSMSlGjMxc/iG4EElfs5tdkQqaBLm4U5IJWU/iVgUkY2DsA/SOHBF9/ZVTkqT31JSU7qQgqxhI3GJJbNhyh4ufjWVMUWcN3lKPhSAKk7Cj1/QW0vJVqck4ZKSW1eOTz6x8azkBUqzh1zGBmKdRBqCUp0phpVmroA23DcnY/vps/tbQXdRcpQGroFDOqmOF8tSgfaZarTMWklCTMUpLDIFRKRyo0NF23me1lBCif3qRXUPV+TEeS1aRI1ZsD+ztfP8DhZbxnlSko7y0+JBwuP7ST4SKjJmxJPeCgYkK61TFkdg+LAGbPACW/pqs/tGITdGN4feP4ofkmsVrQakeY9YF33fws7bnSFqfxlMJcgDbf0APuYXizFDS5Jx6ktgnxBa0WYpXiwKL4e87gFiFPViSBrnoxhWtfFSZiii0BaA/iBBbmQBl0eA/GvE/2gpBDKSCH8wfPLlnrnA6bP7eUVMSqWBiIS/doMSj1IqdfIRTD4d0tmbNLCENpJO+fYfbJZEJs8zCsKcOFDVNIB2SaHY+W3Qwu3LfCpSsD9xWmxOo65GCdntQAKlAGpYO1BmRT8+pEGbGskaRZl0ilvDh+B2NsCUAnPC+9YELMxZoIxd0xMwBvE1A5LhyzPXNxyIIiwu5rQvJwOsU4dN2cagc/Jp5ad9MgVeU8S0eI4gQ40beF+0WxSiwMHrxuRSSUqLk5wKtd0Lk+IZinPmI0QTjHpWx1vT9RGMOhv3Bk+zKKcYJBSulfUg9Y6yp04pBM5a2rgUo4XTuCa0NDBG2XeZdnlKP38XoCmvxjhKs7MeW7fCvpEpPpRpyLFN9xbv90bSmUXNDu3o42hiuyWzOKkgaEEGlFbGumpBcEggUSjr9aB9n25QfukY04TopxyY/CsVdxVZnzZ5dFpjpY7iUQ9XO0wy9z4wCo1JLMxckkskJzF+455wMcxEi9O0cd55tnnvFVrxWyYk/cAAH91P5qeBU4FKcR5e5IHun6pBXju0ypdpC0qeYUd9A5eFROQoP8AKIVJ16LXTCG/L6A+jB1HbwSlLHFR+QPvqtW6cmjeRw/aBLxYVBJGx8njM60jGlR72FQJAqKHUx6VdXGchaAkhnADEUyGR1r8YRg1EHHJa/I8pKWUzEdfiOUGDPNMwKMOmvUO/tvGeLhLFq/cuMOZAcBWw6RQRiIB9KZ1qB8oLSNulezcg9ctuwrSRRlOOQUxbyKEx7FOmpwYkkENQiPIeF7lKldpNBEtOhpjIyS+2+ugzo73SFoCkAFSDoaYeb1w60qTTrFE9RJTUYq/n8zn+o6hZJxjHxZw7HHNKjkDAC+z9otCZaBR2+cMF4q7OWWzMbcH3CQrtViukaq8GJOtyl+0C7BLs9mAFEOn1A+UKqEDs0kPsat0j1Pi66+3sykjMVHUR57w/aEsqTMSK0c5iFKO5ow6hwjQKQr05f8AOfMmDNzgkuk5UoQNa5g0pAm8bIZayDlpBrhGaAtWykn2EZZ4VLbgeoz9xVFUP1zCmYdq1iQQlikSL4xpUYzyG3KQVKWoAlRck/xZHkGTTZoCWqSgnVueZ3J5k/KDFvuOeoqUlBUHdhn1A1gJOkqSWUlSTspJB9CIZ2MXbkrswiSg0w13dgM3DNXStOkZ/wCn4XUiYtCNADV9SDtlFmy3atehA5gge7E+gHONbxDHBomnX6LxHuK6NWOeCcujmt/2o0uySD3VV1HnF+1SkISlLP339v1EDrvJK8KQ6j9eUM95cKLSEkd6leurRan8NE9TqMcMPbu29hn4UnIWgAgEjImp9TWGRSAzAADYR55w5aFS1gGmkegyVOHhxSPNNUylMu0KU5gpZkBIYRphjYRIR2VUQi8RcLETO1lDM1EO4jKpT6QNWNOhGnXR28uqWUBAu77AuSsgjf4GPSfsfKKVru2hLVY6coi0Fl2yq7ieg+ESNJJ7o6D4RiIgDJSWypG1otykpJxGg3McUzIq3it0tCYwN2iqrckuTv5en5wBXdgXMAI7pP0B8YP22UQCAknV2ow3OhfrnFG5wVzcRyTlGDtyeT2Iq+q0bqu5MqYlMsYRR21O5OsPtlUcABOkKciTjnvtDZKoI2xRNuypaLvCi4oeUEbNMUkNiMaRkGJUIsfaVfiMZ+0q/EYr4omKGB2m2tQBLmg3iibVOKQpKlVDsSARsG/X1jusAgg5EMfOMgwAcU26eXoAA9cZ0LUHkfUVzjZa5pTSYQa+Ydx7MNI3iYoBGUEsHzYP1avvEjXFEgAEiK9s0jMSEMq2rwK6QLuL70YiRHyPwFro8Z6wxJiRIkuBG8SJEhgZiRIkAEjESJABDGIkSARgxIkSAD//2Q==">
            <a:hlinkClick r:id="rId2"/>
          </p:cNvPr>
          <p:cNvSpPr>
            <a:spLocks noChangeAspect="1" noChangeArrowheads="1"/>
          </p:cNvSpPr>
          <p:nvPr/>
        </p:nvSpPr>
        <p:spPr bwMode="auto">
          <a:xfrm>
            <a:off x="157163" y="-585788"/>
            <a:ext cx="1123950" cy="1228726"/>
          </a:xfrm>
          <a:prstGeom prst="rect">
            <a:avLst/>
          </a:prstGeom>
          <a:noFill/>
          <a:ln w="9525">
            <a:noFill/>
            <a:miter lim="800000"/>
            <a:headEnd/>
            <a:tailEnd/>
          </a:ln>
        </p:spPr>
        <p:txBody>
          <a:bodyPr/>
          <a:lstStyle/>
          <a:p>
            <a:pPr algn="l" rtl="0"/>
            <a:endParaRPr lang="en-US">
              <a:latin typeface="Trebuchet MS" pitchFamily="34" charset="0"/>
            </a:endParaRPr>
          </a:p>
        </p:txBody>
      </p:sp>
      <p:sp>
        <p:nvSpPr>
          <p:cNvPr id="51202" name="AutoShape 4" descr="data:image/jpg;base64,/9j/4AAQSkZJRgABAQAAAQABAAD/2wCEAAkGBhQSERUUExMVFRUWFBwYGBgYFBwYGBkXGBcXHRcVFBcXHCYeFxklGRYXIC8gJCcpLSwtFR8xNTEqNSYrLSkBCQoKDgwOGg8PGiokHyEsLCwqLC0sLCwxLiwqKSkpKiovLywsLiwpLCovKSwsLCksLDUsLywpLC0sKSwsLCwsKf/AABEIAIEAdgMBIgACEQEDEQH/xAAbAAACAgMBAAAAAAAAAAAAAAAFBgAEAQIDB//EAEEQAAECAwYDBgMFBQcFAAAAAAECEQADIQQFEjFBUQZhcRMiMoGRobHR8BRCUsHhByNyk6NigoOistLxFRYzQ0T/xAAaAQACAwEBAAAAAAAAAAAAAAAAAQIDBAUG/8QALREAAgIBAwMCAwkBAAAAAAAAAAECEQMEITESE0EFYSJR8EJxgaGxwdHh8SP/2gAMAwEAAhEDEQA/APYRG4jmDHKbb0JLKUAdmPyiIFsRsIpC9ZehJ6IWfgmK9pvlLsMbAOohCga+FIcUdjXYeYBxVukFxGRAaXfCPDgU7OwRoeRD+ZaNE37gmJSUTCmZRLgPiLsASqoLHXNt2AT7b4D0SFi9eNOzmiRLkrXOLd0lICQciohWbVakd08VscKpZxNWoTWmhUdC+eVcqwE+xNpOuRhiQNN5TdLMv+bL/wB0aG85+lkV/Ol/OAoC0YgObztOlk/rI+cQW+1n/wCZA6zh+UMAxEgWmfaj/wCqSP8AFUfgmL1mWojv4cQNcLt5PWADq8SMPEgAopMcrfbeyCSQcLsSMxQsW6gDzjcGJaZIWkpORDfIjmDXyhO2tuRMnbuHSXHqPb5wm8S30UTcORVMSd+72YSGfOoXTnFtVuXZphSa5ODkRVinYH8oA8Z3jInAYFJExOmJi40IfP5mMWLVrJJx4kuUX6J3lSa+/wDkfLvwy0MNHBOJgVDxYd6uCo1JGcKXE95iVVJpiExIyIWhYcN91RwqCgKEoQrUuq/9yrKBUukMd8yT1f8AKKCJM+0q7iJkxILkpQpTUGbDYD0EbYz6uDr6fRtT6pukNHB97ArtFpmkBalGpUR3lknCCkuAAAHYgACkCrfexXNC8u8OT6uwoCRmBR1K3gHMtBlIMur4iVBzmxABByoTGthUqYsDUn05wpTUFv4OisUcbeR/4kj3S6LYTZpS1kAGWmvl8hHe77cZpKgGQMnzJpns1fUQsXXKmTwmWCyEpCVHRKEiiQNVke2ecOEmUEJCUhgKCKMGV531raP6nkJS65OS4OzxoicCSBoWPX6MV7wtglSlLP3R76e8BLotOCUmcs+OY6qMwJYEnUUNYtnlrIofi/uF5oZnjRBqrr+QgNO4skAsC7Z1SP8AUQR5iLlgvSXNPdOYplVnfCQSD5GLnwXPFOKtovvEjV4kRKyhiiheV9JlaudotTKiE6/bsmqJwh4W4FK++J+1owDZHUecKtuwrcnD1AY8ss/0i/ed1T0oLp5+cLCphMVuMW7a3O/6csbhSXxWd5Kk4mUe7qdW1LHl8I9g4a4mkYEIlshKUsEc/Spzq9X3jxYgEHpF665trkh5ZQ2QUUgrbkc+XlFit8GrX6eebpSsZ/2wT5XbylIbtFIPaAcmwlXNi3kNoU7nsSpqwVjuu1KZ7ekS0zFODMGIqdyrUljn5+5ghZL5oEhASdhAopvcvwaWWOCU5bfoP3DN6qkywgkYU+1YNTONZYVho4zBKiR/EmWlWH+80I14JXJHZqJSUIxzCPEklIUoJ/tsuTLSdFTlHSBMhIAQqaKrGKXJTRKUF2WrM95iQPEoDEpQDPOTSexzcmnxZJua3v6/v63f+JeIEzZaEII7ynUxOQyoQDqcxAu+rc8pEtJYCXVj96perbbgCperFTvG8A4KRhZBqAWJ6lan9Y3kXmZ6ZAHiIIUAC+LEqrJBNBWgjmyT70p+yRzuz28nUh6sE04UATMLgYUi0zJTk6IaSmSTybzgpZpBKyS+LUlIQt01KJwT3SsA4kTBm2z4qd1zMXdALNkVzFy1gCqFpnE5gMFJNCzioBuXheqJCkpBxLKSlIzUe8UyxuS5Z+Rjo+BSu6QwIVQPnr11iRzs6ClIBzAr1193iREyMqCOawI2SYG3mtaRiRXdO4p4WDvWIyk4q6si3QHvVXbTMAyEVbw4ClTU4sRlr/EGY/xJOfsYJXUELUVA11BzHWO993kJcs10hxlGcepFuLLKLTg6PGbxl4Zq5aFhSUlisBnIzapo+vKCdyzzhA0EUbRZlZJSpXRL+u0d7HY1hLqpydz5xWsqx/Ez1K1ePEuqcrLt5JM0hEsYiO8QGyy8s/hBHhC6BKnJnTElak1ShNWO53O23w63ZcZTMScRBUku3ka+gpBKy2gylPQaOzpPyMYJ67q/6JPpvlb0cLU+qZMyaXB34itqZnaLXImoC0BJUQCAQqWXJyH/AIZYbrAu2JkzFzFCYlBmJQlAV3CEJkHuDFpjlyk0zy1gxet7dpLONKS7AFzSvMl6PTKFG32MLJJNTG7SzWeHci7XG6o2emYpZsTnfGy/I6Wu4Z02f2ElBUTiY0w4QSMSlGjMxc/iG4EElfs5tdkQqaBLm4U5IJWU/iVgUkY2DsA/SOHBF9/ZVTkqT31JSU7qQgqxhI3GJJbNhyh4ufjWVMUWcN3lKPhSAKk7Cj1/QW0vJVqck4ZKSW1eOTz6x8azkBUqzh1zGBmKdRBqCUp0phpVmroA23DcnY/vps/tbQXdRcpQGroFDOqmOF8tSgfaZarTMWklCTMUpLDIFRKRyo0NF23me1lBCif3qRXUPV+TEeS1aRI1ZsD+ztfP8DhZbxnlSko7y0+JBwuP7ST4SKjJmxJPeCgYkK61TFkdg+LAGbPACW/pqs/tGITdGN4feP4ofkmsVrQakeY9YF33fws7bnSFqfxlMJcgDbf0APuYXizFDS5Jx6ktgnxBa0WYpXiwKL4e87gFiFPViSBrnoxhWtfFSZiii0BaA/iBBbmQBl0eA/GvE/2gpBDKSCH8wfPLlnrnA6bP7eUVMSqWBiIS/doMSj1IqdfIRTD4d0tmbNLCENpJO+fYfbJZEJs8zCsKcOFDVNIB2SaHY+W3Qwu3LfCpSsD9xWmxOo65GCdntQAKlAGpYO1BmRT8+pEGbGskaRZl0ilvDh+B2NsCUAnPC+9YELMxZoIxd0xMwBvE1A5LhyzPXNxyIIiwu5rQvJwOsU4dN2cagc/Jp5ad9MgVeU8S0eI4gQ40beF+0WxSiwMHrxuRSSUqLk5wKtd0Lk+IZinPmI0QTjHpWx1vT9RGMOhv3Bk+zKKcYJBSulfUg9Y6yp04pBM5a2rgUo4XTuCa0NDBG2XeZdnlKP38XoCmvxjhKs7MeW7fCvpEpPpRpyLFN9xbv90bSmUXNDu3o42hiuyWzOKkgaEEGlFbGumpBcEggUSjr9aB9n25QfukY04TopxyY/CsVdxVZnzZ5dFpjpY7iUQ9XO0wy9z4wCo1JLMxckkskJzF+455wMcxEi9O0cd55tnnvFVrxWyYk/cAAH91P5qeBU4FKcR5e5IHun6pBXju0ypdpC0qeYUd9A5eFROQoP8AKIVJ16LXTCG/L6A+jB1HbwSlLHFR+QPvqtW6cmjeRw/aBLxYVBJGx8njM60jGlR72FQJAqKHUx6VdXGchaAkhnADEUyGR1r8YRg1EHHJa/I8pKWUzEdfiOUGDPNMwKMOmvUO/tvGeLhLFq/cuMOZAcBWw6RQRiIB9KZ1qB8oLSNulezcg9ctuwrSRRlOOQUxbyKEx7FOmpwYkkENQiPIeF7lKldpNBEtOhpjIyS+2+ugzo73SFoCkAFSDoaYeb1w60qTTrFE9RJTUYq/n8zn+o6hZJxjHxZw7HHNKjkDAC+z9otCZaBR2+cMF4q7OWWzMbcH3CQrtViukaq8GJOtyl+0C7BLs9mAFEOn1A+UKqEDs0kPsat0j1Pi66+3sykjMVHUR57w/aEsqTMSK0c5iFKO5ow6hwjQKQr05f8AOfMmDNzgkuk5UoQNa5g0pAm8bIZayDlpBrhGaAtWykn2EZZ4VLbgeoz9xVFUP1zCmYdq1iQQlikSL4xpUYzyG3KQVKWoAlRck/xZHkGTTZoCWqSgnVueZ3J5k/KDFvuOeoqUlBUHdhn1A1gJOkqSWUlSTspJB9CIZ2MXbkrswiSg0w13dgM3DNXStOkZ/wCn4XUiYtCNADV9SDtlFmy3atehA5gge7E+gHONbxDHBomnX6LxHuK6NWOeCcujmt/2o0uySD3VV1HnF+1SkISlLP339v1EDrvJK8KQ6j9eUM95cKLSEkd6leurRan8NE9TqMcMPbu29hn4UnIWgAgEjImp9TWGRSAzAADYR55w5aFS1gGmkegyVOHhxSPNNUylMu0KU5gpZkBIYRphjYRIR2VUQi8RcLETO1lDM1EO4jKpT6QNWNOhGnXR28uqWUBAu77AuSsgjf4GPSfsfKKVru2hLVY6coi0Fl2yq7ieg+ESNJJ7o6D4RiIgDJSWypG1otykpJxGg3McUzIq3it0tCYwN2iqrckuTv5en5wBXdgXMAI7pP0B8YP22UQCAknV2ow3OhfrnFG5wVzcRyTlGDtyeT2Iq+q0bqu5MqYlMsYRR21O5OsPtlUcABOkKciTjnvtDZKoI2xRNuypaLvCi4oeUEbNMUkNiMaRkGJUIsfaVfiMZ+0q/EYr4omKGB2m2tQBLmg3iibVOKQpKlVDsSARsG/X1jusAgg5EMfOMgwAcU26eXoAA9cZ0LUHkfUVzjZa5pTSYQa+Ydx7MNI3iYoBGUEsHzYP1avvEjXFEgAEiK9s0jMSEMq2rwK6QLuL70YiRHyPwFro8Z6wxJiRIkuBG8SJEhgZiRIkAEjESJABDGIkSARgxIkSAD//2Q==">
            <a:hlinkClick r:id="rId2"/>
          </p:cNvPr>
          <p:cNvSpPr>
            <a:spLocks noChangeAspect="1" noChangeArrowheads="1"/>
          </p:cNvSpPr>
          <p:nvPr/>
        </p:nvSpPr>
        <p:spPr bwMode="auto">
          <a:xfrm>
            <a:off x="157163" y="-585788"/>
            <a:ext cx="1123950" cy="1228726"/>
          </a:xfrm>
          <a:prstGeom prst="rect">
            <a:avLst/>
          </a:prstGeom>
          <a:noFill/>
          <a:ln w="9525">
            <a:noFill/>
            <a:miter lim="800000"/>
            <a:headEnd/>
            <a:tailEnd/>
          </a:ln>
        </p:spPr>
        <p:txBody>
          <a:bodyPr/>
          <a:lstStyle/>
          <a:p>
            <a:pPr algn="l" rtl="0"/>
            <a:endParaRPr lang="en-US">
              <a:latin typeface="Trebuchet MS" pitchFamily="34" charset="0"/>
            </a:endParaRPr>
          </a:p>
        </p:txBody>
      </p:sp>
      <p:sp>
        <p:nvSpPr>
          <p:cNvPr id="51203" name="AutoShape 6" descr="data:image/jpg;base64,/9j/4AAQSkZJRgABAQAAAQABAAD/2wCEAAkGBhMSERQSEhQUFRUVFxUYGBcXGBgeFBQXFBcVFBgVFxgXHCYfFxklGRQUHy8gIycpLCwsFR4xNTAqNSYsLCkBCQoKDgwOGg8PGiwkHyQsLDAsNSksLC0sLywsLCwpLCwvLy0sKSwsLCksLCwsLC0sLCwtLCopLDQsKSwsLCwsLP/AABEIAHEAlgMBIgACEQEDEQH/xAAbAAACAgMBAAAAAAAAAAAAAAAFBgAEAQIDB//EAD0QAAIABAMFBQQJBAEFAAAAAAECAAMEEQUhMRJBUWFxBiIygaETQpGxM1JicoLB0eHwBxUjkhQkNEOi8f/EABoBAAIDAQEAAAAAAAAAAAAAAAIEAQMFAAb/xAAnEQACAgEEAgEDBQAAAAAAAAAAAQIDEQQSITEFQRMiYXEyUZHR8P/aAAwDAQACEQMRAD8A8PiRar6Eyz9k6H8oqxBPZ3o9bWvfKDD9nWcXSw4iAKORmMosScSmp4XYecSdgIr2RqDfZXatwgZU0Ly22XUgjcRDDgPb6dTahXB45GDOIdtqSsW0+UUb6w/aO4OwU51RIdZTNTIpCjwGx038YDYhhQmMWlMW4q3iHTjFubWy87aaDpuiqXtmphONs/ZRueTbA5by5m0rFSAb21tvEd5lc1zc3HAxWfFbHPUixPSKU2svpEbZSf2O5ZfurPeCCy0trFnsPQUs7bNQRdSLXOVjDTPaiTJApA4CJlTlcvBO3PYpS3UZAXjLVYEFP7lTM5AsDxtaAuObJe68PjFU9PFLOQGsGs/EhHanni14BNJuRBNclEVTrilwCy3VBZgsY6JggRbq3kYHPN0iTKmZopNuEHDG3ayUy2oI1jMVErWA70SIdP7M7DB1PiqOuxNGXGKNZR7GanaQ6H8jFaLVHU2urZqY1M5GcYKsSOk+Vstbdu6Raw7CJk7wgBb2LNko3nmbDM2iCyEJTeIrLKMZtDjSYLSKAGVph3kkqD0C6DqYMU9HR2/7eX5g/MmJNSHirZdtIQ6ZSwtHeYAo18ofBglE+XsvZ80ZgfmR6Qq9p+zLU/8AkRvaSibBveQnRXH56HlFUq3nPoW1HjLqVufK+wuO9zEWMWi/hmCT6g2ky2e2p0UdWNgPMwYpGDfCRxp5uyeW+L5xiw2QIKyOwzD6Woky+S7TsP8AUBf/AGhio/6VynALTpo57Crf8JYn42gHVvGV4+587Tzs1RvffFv/AJ+0tjrDT2r7I0FFLI9vOm1BHdljYAS+jTcjYW929zyGcI2zHSguhSyra8Mvf8qNmq72EUE1jqmsVOCF3Eu1L5CO1JXhcjHOaLpA0Snc2VSekVwgpLAMUFaltrMGJAkFlNmvEg/ja9lqqb9lSJEjMNFp2B2ltvEekYbRy5lHLmSrG0tVZfqFRZst2020195Yx5mjWgvhOMzJDbUu9jqP5/8AI7I/ob1TZlrhh+bT2iS2Igph2JyKgZ9xt98h5jVeuY6RxxDDzLMC8dnqYSU1lHCRVkc4sNOExGlNmHBXzOh8jY+UDWOeUdJU3ZF95yHIbz+Xxir5kuBj496w+ijh2BS5djNAmP8AUv8A41+9bxnlp1hpp5E2YAuigZKtgoHQZARywrCLr7SYwlqcwWzZvurv65CC/wDdZCLsqjtxO1ba/wBfleLItNCtVFVCxBf78neipJNOpmOVGzmXbRenPnrwhdx/+phs0ujBXcZrDvfgX3epz5CO1b7Goss6U6qDcbE1rg8SH2lJ8opv/TuWys8qoay5lXQFlGl7hhtLnmQBbhB7n0hHWO+b21rgSpM52f3nZzpmWZmPxJJPnDEOyUxh9GwPDIsPwg39IPdluzCSJpczVcldlbKQU2vE2Z12Ay/iMegyKGkH/jQ5bxf55RMY7jPXjZYfy5T+x4LV4Q8pjcG3TMdeEcZUrOPeq/C6edk0teq5EftCf2j/AKdnZMym7+zquj9F3OeQseUBZU8cCV+hshyuUJdNT7XdOkXKnE5dOuwigmMSaBr2tDPg3YuXMG1MiqqGEZyjgRsnO0RmeESCWMUSypzImgjMLybT7K2xMVb5CD2HdlWazTjsD6o8Z/JfP4QYwrCJcjPJpn1tw5Lw66nlBNAT7pjQweo0njY/qu/gHrQSUFpcpb/WbvN65DyAjhPlcoPGmtm1l+EVpmI0qZOynoRf0gJLKNuPw1rCSS/gBBSDcZQfw3FA6eymeR/TgeWh5HONExWkPhUeaX+axt7eQ25P9beqWMIzTj7GK4xmsxw1+SrW0ZRrbt3SOuHSE29qZbZli+yffb3V+OZ5AwRFEZw2VbIbznsjrv4WOfXMiV1BMn1MwIptt95vdBUBTn1BijbJrKLU8fSytNqmmvdrk+gi5T4ex3EweocLkSRmNpt5Jy+Ai/8A3NF3IPKNWqtqP1C03l8IV3w9x7pHlG2GTSk5Nrwk7LX0Kv3WB5bLGGgYrLORELna6rky7JKXvsDtH3VBysL+98usFZiC3ZBS3fS12LaVrKAQTr8h+8EqTHm3wEYZDz/npFrDcNeZcqBYasTZF6njyFzGfC9rgZshzuG6nxQga6+nKLcitZiN0BKb2MvxO01vsiyjza5PwEE6fF5Z9yYvMMD6WHzjQhZuKWsLLQQqsGSf3wAJg36B+R58/wCBaxrtA0gGUAVfQg5EQzf36TKQuoeayi/s0W0w87HcN5XatwjzvtJ2latmiYyqgVdlFXOy3JzY+I3PIcAIi6Sisrs8n5ONalmPDBjMSSxzJ1iRWqKi0ZjO2t8mFtOZ7VnclvP9o5P2rnnJSF+frASMiNI1nrLpdyLc6umzDZnZr7r/AJQSocJtmRc+gjt2VwnbvNIvY7K9dT6EfGH3CsDUZuL8t37wLjuNfx2l3r5bOf2yAcN7PTZvhGXE6Qwyew8tR/lcseCWAHmQSfhDAGEtAQLdNw0gRi+PLJQsxAy/nXpHfBWuWjd3vHeEc6urk0iAJZSSAgJ1J95idf24CLqE7IIP6dekeeLVGpnCZMvY+EbwOPU+ghjw7CZh+jaYo+yxAHXOwjovL4XBXC1Y3BKsqzp4jA2eHCe1clEva51J4KNTHbFauTRgNPmTJr7pZclT+HK/VrDk0I9dj82snbT5KvhQaDcP5p0gpPCFbdbFSUF2w8+O5/47/eOvkN0RsQeYLMzMDuJJHrpA+hpySModaLsqDa5BG/KFJ12TXDNCi6K7Qs4dIV27+0QNFXxOcsgfdHE2MN1NQO6AMspFUZIF2rdSTrzg0uAS5AAlqFBAOmZ5E9bxlUtBU6VxeZgO9TWUKtbg/wBQbLcM9lvu3zB5Xz5b+FJQsczcCG2qpw65AH5xpTMClymYyNtbjfDSq2vgFzUuzhRUiMLOob5i28EaQK7U9ji6mbKF245XY/Vmbto7n3nJsyDDCshD4SQeG/8AeNknFDnmDkb6EHIgxZKCksMR1OnhdHDPC5rXJvEhz7YdlgZ5mSyAHzz48f15gnfGYX+LB5K2l1zcX6POZ0gqbEWjQQ01NKs0WIzhdrKNpTWPlA12qf5AjLI7dh6pPYNKuomhyyhiBtqwANidSCunPlDXT1SS85syWn3mW/wvHjnt8rRosWqTXZrUeUlVBQ29HqmOdu6eUtpTia/2fCPxafC8ef1OLvUTdqcwsMwPd6QLYxhoh/UBb5Gy1rPS9f2NeG4nTy22prFgNFXf5j+c4tYv/UmYy7FMvsk45F/Lcp55nnCReMgx0VhYRFvkLZ8dfguf8hpm1tEszZ3NyS35xd7MlTNIbept1BB+UB0axglhaf8AVKBl3jboQbehESkLwu2zU36HCW9tLQ04VivdFzpCOajPp8xui3S1VsoNM9JC5Yyj1B8VVpQzFxpAqpxlVhPXEiN8UqvEiTrE7iI2qPA0zce2dD06RZwvF77TDfY56GEQVRJtHasxppLKqkWC3dTodrQciAL3H1ojcDbqVWt0uh7n4kMzpFcY6NCQQfSE6nxn2ylkPVTqP16iKs2rjtxdDUxsWYjHjVUk5QhJyNwRroRbLrEhUrcQIQHU3I9IkVSksmVqraPke/s7y1zvGuLyhNl2t3hGqz4ntIyY5UsnmYyaFJlsbHdGyoTmAYvYxTWbaGhjbDMWEtSjC4Of7RsVNT5yMZ4ygYYgjeY1yTGuzHBGIkS0SOJyQRaWeQFYGzLlca21B8s/SKsZEcSmMdTU2mX91wWPKy3JHwi5JNwCpuNx/KF81F5bE27qqi8btYk/BWHnGGrXllVQkbKgHgSe81xoczb8MTkbq1LqWH0Mcybcc4qbJMVJfacgZypZPHvD0vFaox6a+Qsg+yLeusQ1kaWsrXIVmVqyczYtuHDmf0hfq61pjEk3ubx0lYbOmLtIjMvEeeZ/1OfKNpOCTmbZ9m2Vr25gkdclJjhG/UStfPRrRVDKDbfbLjB6fPCy12xdvXpeOEjCZqEH2TZcs9Nq/wAM+kYrqOcbky2soJOmQXW9juieMC8bJweY8FWsr9sBQuyq3OtyS1gST0AiRo+FTgCxlsBe18rXzyvx7p+EYikCcpTe6XYSWN1iRIQYqirjH0UAIkSHdP8AoGa+iRsIkSLwmEJP0DdYGxIkE/RC9kjIjMSBCOo8H4x8jGKn6RvvN8zEiRwTORiRIkSCdZO6JI8X84GJEiDmdZu+NZe/qfyjMSOYPo2H6/MxIkSKpdgs/9k=">
            <a:hlinkClick r:id="rId3"/>
          </p:cNvPr>
          <p:cNvSpPr>
            <a:spLocks noChangeAspect="1" noChangeArrowheads="1"/>
          </p:cNvSpPr>
          <p:nvPr/>
        </p:nvSpPr>
        <p:spPr bwMode="auto">
          <a:xfrm>
            <a:off x="157163" y="-509588"/>
            <a:ext cx="1428750" cy="1076326"/>
          </a:xfrm>
          <a:prstGeom prst="rect">
            <a:avLst/>
          </a:prstGeom>
          <a:noFill/>
          <a:ln w="9525">
            <a:noFill/>
            <a:miter lim="800000"/>
            <a:headEnd/>
            <a:tailEnd/>
          </a:ln>
        </p:spPr>
        <p:txBody>
          <a:bodyPr/>
          <a:lstStyle/>
          <a:p>
            <a:pPr algn="l" rtl="0"/>
            <a:endParaRPr lang="en-US">
              <a:latin typeface="Trebuchet MS" pitchFamily="34" charset="0"/>
            </a:endParaRPr>
          </a:p>
        </p:txBody>
      </p:sp>
      <p:sp>
        <p:nvSpPr>
          <p:cNvPr id="6" name="TextBox 5"/>
          <p:cNvSpPr txBox="1"/>
          <p:nvPr/>
        </p:nvSpPr>
        <p:spPr>
          <a:xfrm>
            <a:off x="2209800" y="1371600"/>
            <a:ext cx="4953000" cy="2862322"/>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rtl="0" fontAlgn="auto">
              <a:spcBef>
                <a:spcPts val="0"/>
              </a:spcBef>
              <a:spcAft>
                <a:spcPts val="0"/>
              </a:spcAft>
              <a:defRPr/>
            </a:pPr>
            <a:r>
              <a:rPr lang="en-US" sz="6000" b="1" dirty="0" smtClean="0">
                <a:ln w="11430"/>
                <a:solidFill>
                  <a:srgbClr val="FF0000"/>
                </a:solidFill>
                <a:effectLst>
                  <a:outerShdw blurRad="50800" dist="39000" dir="5460000" algn="tl">
                    <a:srgbClr val="000000">
                      <a:alpha val="38000"/>
                    </a:srgbClr>
                  </a:outerShdw>
                </a:effectLst>
                <a:latin typeface="+mn-lt"/>
                <a:cs typeface="+mn-cs"/>
              </a:rPr>
              <a:t>The End</a:t>
            </a:r>
          </a:p>
          <a:p>
            <a:pPr algn="ctr" rtl="0" fontAlgn="auto">
              <a:spcBef>
                <a:spcPts val="0"/>
              </a:spcBef>
              <a:spcAft>
                <a:spcPts val="0"/>
              </a:spcAft>
              <a:defRPr/>
            </a:pPr>
            <a:endParaRPr lang="en-US" sz="6000" b="1" dirty="0" smtClean="0">
              <a:ln w="11430"/>
              <a:solidFill>
                <a:srgbClr val="FF0000"/>
              </a:solidFill>
              <a:effectLst>
                <a:outerShdw blurRad="50800" dist="39000" dir="5460000" algn="tl">
                  <a:srgbClr val="000000">
                    <a:alpha val="38000"/>
                  </a:srgbClr>
                </a:outerShdw>
              </a:effectLst>
              <a:latin typeface="+mn-lt"/>
              <a:cs typeface="+mn-cs"/>
            </a:endParaRPr>
          </a:p>
          <a:p>
            <a:pPr algn="ctr" rtl="0" fontAlgn="auto">
              <a:spcBef>
                <a:spcPts val="0"/>
              </a:spcBef>
              <a:spcAft>
                <a:spcPts val="0"/>
              </a:spcAft>
              <a:defRPr/>
            </a:pPr>
            <a:r>
              <a:rPr lang="en-US" sz="6000" b="1" dirty="0" smtClean="0">
                <a:ln w="11430"/>
                <a:solidFill>
                  <a:srgbClr val="0070C0"/>
                </a:solidFill>
                <a:effectLst>
                  <a:outerShdw blurRad="50800" dist="39000" dir="5460000" algn="tl">
                    <a:srgbClr val="000000">
                      <a:alpha val="38000"/>
                    </a:srgbClr>
                  </a:outerShdw>
                </a:effectLst>
                <a:latin typeface="+mn-lt"/>
                <a:cs typeface="+mn-cs"/>
              </a:rPr>
              <a:t>Thank You</a:t>
            </a:r>
            <a:endParaRPr lang="en-US" sz="6000" b="1" dirty="0">
              <a:ln w="11430"/>
              <a:solidFill>
                <a:srgbClr val="0070C0"/>
              </a:solidFill>
              <a:effectLst>
                <a:outerShdw blurRad="50800" dist="39000" dir="5460000" algn="tl">
                  <a:srgbClr val="000000">
                    <a:alpha val="38000"/>
                  </a:srgbClr>
                </a:outerShdw>
              </a:effectLst>
              <a:latin typeface="+mn-lt"/>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0" y="381000"/>
            <a:ext cx="9144000" cy="592138"/>
          </a:xfrm>
          <a:noFill/>
        </p:spPr>
        <p:txBody>
          <a:bodyPr lIns="92075" tIns="46038" rIns="92075" bIns="46038">
            <a:noAutofit/>
          </a:bodyPr>
          <a:lstStyle/>
          <a:p>
            <a:pPr eaLnBrk="1" hangingPunct="1"/>
            <a:r>
              <a:rPr lang="en-US" sz="3500" dirty="0" smtClean="0">
                <a:solidFill>
                  <a:srgbClr val="FF0000"/>
                </a:solidFill>
                <a:latin typeface="Arial" pitchFamily="34" charset="0"/>
                <a:cs typeface="Arial" pitchFamily="34" charset="0"/>
              </a:rPr>
              <a:t>PUBERTY</a:t>
            </a:r>
          </a:p>
        </p:txBody>
      </p:sp>
      <p:sp>
        <p:nvSpPr>
          <p:cNvPr id="38915" name="Rectangle 3"/>
          <p:cNvSpPr>
            <a:spLocks noGrp="1" noChangeArrowheads="1"/>
          </p:cNvSpPr>
          <p:nvPr>
            <p:ph sz="quarter" idx="1"/>
          </p:nvPr>
        </p:nvSpPr>
        <p:spPr>
          <a:xfrm>
            <a:off x="381000" y="1828800"/>
            <a:ext cx="8534400" cy="4724400"/>
          </a:xfrm>
        </p:spPr>
        <p:txBody>
          <a:bodyPr lIns="92075" tIns="46038" rIns="92075" bIns="46038" rtlCol="0">
            <a:normAutofit fontScale="92500"/>
          </a:bodyPr>
          <a:lstStyle/>
          <a:p>
            <a:pPr>
              <a:lnSpc>
                <a:spcPct val="150000"/>
              </a:lnSpc>
            </a:pPr>
            <a:r>
              <a:rPr lang="en-GB" sz="2800" b="1" dirty="0" smtClean="0">
                <a:solidFill>
                  <a:srgbClr val="FF0000"/>
                </a:solidFill>
                <a:latin typeface="Arial" pitchFamily="34" charset="0"/>
                <a:cs typeface="Arial" pitchFamily="34" charset="0"/>
              </a:rPr>
              <a:t>Definition: </a:t>
            </a:r>
            <a:r>
              <a:rPr lang="en-GB" sz="2600" dirty="0" smtClean="0">
                <a:latin typeface="Arial" pitchFamily="34" charset="0"/>
                <a:cs typeface="Arial" pitchFamily="34" charset="0"/>
              </a:rPr>
              <a:t>Physiological transition from </a:t>
            </a:r>
            <a:r>
              <a:rPr lang="en-GB" sz="2600" u="sng" dirty="0" smtClean="0">
                <a:latin typeface="Arial" pitchFamily="34" charset="0"/>
                <a:cs typeface="Arial" pitchFamily="34" charset="0"/>
              </a:rPr>
              <a:t>childhood (juvenile)</a:t>
            </a:r>
            <a:r>
              <a:rPr lang="en-GB" sz="2600" dirty="0" smtClean="0">
                <a:latin typeface="Arial" pitchFamily="34" charset="0"/>
                <a:cs typeface="Arial" pitchFamily="34" charset="0"/>
              </a:rPr>
              <a:t> to </a:t>
            </a:r>
            <a:r>
              <a:rPr lang="en-GB" sz="2600" u="sng" dirty="0" smtClean="0">
                <a:latin typeface="Arial" pitchFamily="34" charset="0"/>
                <a:cs typeface="Arial" pitchFamily="34" charset="0"/>
              </a:rPr>
              <a:t>adulthood</a:t>
            </a:r>
            <a:r>
              <a:rPr lang="en-GB" sz="2600" dirty="0" smtClean="0">
                <a:latin typeface="Arial" pitchFamily="34" charset="0"/>
                <a:cs typeface="Arial" pitchFamily="34" charset="0"/>
              </a:rPr>
              <a:t>.</a:t>
            </a:r>
          </a:p>
          <a:p>
            <a:pPr>
              <a:lnSpc>
                <a:spcPct val="150000"/>
              </a:lnSpc>
              <a:buNone/>
            </a:pPr>
            <a:r>
              <a:rPr lang="en-GB" sz="2600" b="1" u="sng" dirty="0" smtClean="0">
                <a:latin typeface="Arial" pitchFamily="34" charset="0"/>
                <a:cs typeface="Arial" pitchFamily="34" charset="0"/>
              </a:rPr>
              <a:t>At puberty:</a:t>
            </a:r>
          </a:p>
          <a:p>
            <a:pPr>
              <a:lnSpc>
                <a:spcPct val="150000"/>
              </a:lnSpc>
            </a:pPr>
            <a:r>
              <a:rPr lang="en-GB" sz="2600" dirty="0" smtClean="0">
                <a:solidFill>
                  <a:srgbClr val="0070C0"/>
                </a:solidFill>
                <a:latin typeface="Arial" pitchFamily="34" charset="0"/>
                <a:cs typeface="Arial" pitchFamily="34" charset="0"/>
              </a:rPr>
              <a:t>The primary sexual organs mature (gonads).</a:t>
            </a:r>
          </a:p>
          <a:p>
            <a:pPr>
              <a:lnSpc>
                <a:spcPct val="150000"/>
              </a:lnSpc>
            </a:pPr>
            <a:r>
              <a:rPr lang="en-GB" sz="2600" dirty="0" smtClean="0">
                <a:solidFill>
                  <a:srgbClr val="0070C0"/>
                </a:solidFill>
                <a:latin typeface="Arial" pitchFamily="34" charset="0"/>
                <a:cs typeface="Arial" pitchFamily="34" charset="0"/>
              </a:rPr>
              <a:t>The secondary sexual characteristics develop.</a:t>
            </a:r>
          </a:p>
          <a:p>
            <a:pPr>
              <a:lnSpc>
                <a:spcPct val="150000"/>
              </a:lnSpc>
            </a:pPr>
            <a:r>
              <a:rPr lang="en-GB" sz="2600" dirty="0" smtClean="0">
                <a:solidFill>
                  <a:srgbClr val="0070C0"/>
                </a:solidFill>
                <a:latin typeface="Arial" pitchFamily="34" charset="0"/>
                <a:cs typeface="Arial" pitchFamily="34" charset="0"/>
              </a:rPr>
              <a:t>The adolescent experiences the adolescent growth spurt.</a:t>
            </a:r>
          </a:p>
          <a:p>
            <a:pPr>
              <a:lnSpc>
                <a:spcPct val="150000"/>
              </a:lnSpc>
            </a:pPr>
            <a:r>
              <a:rPr lang="en-GB" sz="2600" dirty="0" smtClean="0">
                <a:solidFill>
                  <a:srgbClr val="0070C0"/>
                </a:solidFill>
                <a:latin typeface="Arial" pitchFamily="34" charset="0"/>
                <a:cs typeface="Arial" pitchFamily="34" charset="0"/>
              </a:rPr>
              <a:t>The adolescent achieves the ability to procreate.</a:t>
            </a:r>
            <a:r>
              <a:rPr lang="en-GB" sz="2600" u="sng" dirty="0" smtClean="0">
                <a:solidFill>
                  <a:srgbClr val="0070C0"/>
                </a:solidFill>
                <a:latin typeface="Arial" pitchFamily="34" charset="0"/>
                <a:cs typeface="Arial" pitchFamily="34" charset="0"/>
              </a:rPr>
              <a:t> </a:t>
            </a:r>
          </a:p>
          <a:p>
            <a:pPr marL="0" indent="0">
              <a:lnSpc>
                <a:spcPct val="90000"/>
              </a:lnSpc>
              <a:buNone/>
              <a:defRPr/>
            </a:pPr>
            <a:endParaRPr lang="en-GB" sz="2400" dirty="0" smtClean="0">
              <a:solidFill>
                <a:srgbClr val="00B050"/>
              </a:solidFill>
              <a:latin typeface="Arial" pitchFamily="34" charset="0"/>
              <a:cs typeface="Arial" pitchFamily="34" charset="0"/>
            </a:endParaRPr>
          </a:p>
          <a:p>
            <a:pPr marL="0" indent="0">
              <a:lnSpc>
                <a:spcPct val="90000"/>
              </a:lnSpc>
              <a:buNone/>
              <a:defRPr/>
            </a:pPr>
            <a:endParaRPr lang="cs-CZ" sz="2400" dirty="0" smtClean="0">
              <a:solidFill>
                <a:srgbClr val="000000"/>
              </a:solidFill>
              <a:latin typeface="Arial" pitchFamily="34" charset="0"/>
              <a:cs typeface="Arial" pitchFamily="34" charset="0"/>
            </a:endParaRPr>
          </a:p>
          <a:p>
            <a:pPr lvl="1" eaLnBrk="1" fontAlgn="auto" hangingPunct="1">
              <a:lnSpc>
                <a:spcPct val="90000"/>
              </a:lnSpc>
              <a:spcAft>
                <a:spcPts val="0"/>
              </a:spcAft>
              <a:buFont typeface="Arial" pitchFamily="34" charset="0"/>
              <a:buNone/>
              <a:defRPr/>
            </a:pPr>
            <a:endParaRPr lang="cs-CZ" sz="2000" dirty="0" smtClean="0">
              <a:solidFill>
                <a:srgbClr val="000000"/>
              </a:solidFill>
              <a:latin typeface="Arial" pitchFamily="34" charset="0"/>
              <a:cs typeface="Arial" pitchFamily="34" charset="0"/>
            </a:endParaRPr>
          </a:p>
          <a:p>
            <a:pPr eaLnBrk="1" fontAlgn="auto" hangingPunct="1">
              <a:spcAft>
                <a:spcPts val="0"/>
              </a:spcAft>
              <a:buFont typeface="Arial" pitchFamily="34" charset="0"/>
              <a:buChar char="•"/>
              <a:defRPr/>
            </a:pPr>
            <a:endParaRPr lang="en-US" dirty="0" smtClean="0">
              <a:solidFill>
                <a:srgbClr val="000000"/>
              </a:solidFill>
              <a:latin typeface="Arial" pitchFamily="34" charset="0"/>
              <a:cs typeface="Arial" pitchFamily="34"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7" dur="500"/>
                                        <p:tgtEl>
                                          <p:spTgt spid="3891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915">
                                            <p:txEl>
                                              <p:pRg st="2" end="2"/>
                                            </p:txEl>
                                          </p:spTgt>
                                        </p:tgtEl>
                                        <p:attrNameLst>
                                          <p:attrName>style.visibility</p:attrName>
                                        </p:attrNameLst>
                                      </p:cBhvr>
                                      <p:to>
                                        <p:strVal val="visible"/>
                                      </p:to>
                                    </p:set>
                                    <p:animEffect transition="in" filter="blinds(horizontal)">
                                      <p:cBhvr>
                                        <p:cTn id="10" dur="500"/>
                                        <p:tgtEl>
                                          <p:spTgt spid="38915">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animEffect transition="in" filter="blinds(horizontal)">
                                      <p:cBhvr>
                                        <p:cTn id="15" dur="500"/>
                                        <p:tgtEl>
                                          <p:spTgt spid="3891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38915">
                                            <p:txEl>
                                              <p:pRg st="4" end="4"/>
                                            </p:txEl>
                                          </p:spTgt>
                                        </p:tgtEl>
                                        <p:attrNameLst>
                                          <p:attrName>style.visibility</p:attrName>
                                        </p:attrNameLst>
                                      </p:cBhvr>
                                      <p:to>
                                        <p:strVal val="visible"/>
                                      </p:to>
                                    </p:set>
                                    <p:animEffect transition="in" filter="blinds(horizontal)">
                                      <p:cBhvr>
                                        <p:cTn id="20" dur="500"/>
                                        <p:tgtEl>
                                          <p:spTgt spid="3891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38915">
                                            <p:txEl>
                                              <p:pRg st="5" end="5"/>
                                            </p:txEl>
                                          </p:spTgt>
                                        </p:tgtEl>
                                        <p:attrNameLst>
                                          <p:attrName>style.visibility</p:attrName>
                                        </p:attrNameLst>
                                      </p:cBhvr>
                                      <p:to>
                                        <p:strVal val="visible"/>
                                      </p:to>
                                    </p:set>
                                    <p:animEffect transition="in" filter="blinds(horizontal)">
                                      <p:cBhvr>
                                        <p:cTn id="25" dur="500"/>
                                        <p:tgtEl>
                                          <p:spTgt spid="389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152400" y="152400"/>
            <a:ext cx="8915400" cy="6705600"/>
          </a:xfrm>
          <a:prstGeom prst="rect">
            <a:avLst/>
          </a:prstGeom>
          <a:solidFill>
            <a:schemeClr val="bg1"/>
          </a:solidFill>
        </p:spPr>
        <p:txBody>
          <a:bodyPr vert="horz" lIns="92075" tIns="46038" rIns="92075" bIns="46038">
            <a:noAutofit/>
          </a:bodyPr>
          <a:lstStyle/>
          <a:p>
            <a:pPr marL="274320" indent="-274320" algn="ctr" fontAlgn="auto">
              <a:lnSpc>
                <a:spcPct val="150000"/>
              </a:lnSpc>
              <a:spcBef>
                <a:spcPct val="20000"/>
              </a:spcBef>
              <a:spcAft>
                <a:spcPts val="0"/>
              </a:spcAft>
              <a:buClr>
                <a:schemeClr val="accent1"/>
              </a:buClr>
              <a:buSzPct val="85000"/>
              <a:defRPr/>
            </a:pPr>
            <a:r>
              <a:rPr lang="en-GB" sz="2100" b="1" u="sng" dirty="0" smtClean="0"/>
              <a:t>Pulsatile</a:t>
            </a:r>
            <a:r>
              <a:rPr lang="en-GB" sz="2100" b="1" dirty="0" smtClean="0"/>
              <a:t> secretion of </a:t>
            </a:r>
            <a:r>
              <a:rPr lang="en-GB" sz="2100" b="1" i="1" dirty="0" smtClean="0"/>
              <a:t>GnRH</a:t>
            </a:r>
          </a:p>
          <a:p>
            <a:pPr marL="274320" indent="-274320" algn="ctr" fontAlgn="auto">
              <a:lnSpc>
                <a:spcPct val="150000"/>
              </a:lnSpc>
              <a:spcBef>
                <a:spcPct val="20000"/>
              </a:spcBef>
              <a:spcAft>
                <a:spcPts val="0"/>
              </a:spcAft>
              <a:buClr>
                <a:schemeClr val="accent1"/>
              </a:buClr>
              <a:buSzPct val="85000"/>
              <a:defRPr/>
            </a:pPr>
            <a:endParaRPr lang="en-GB" sz="2100" b="1" dirty="0" smtClean="0"/>
          </a:p>
          <a:p>
            <a:pPr marL="274320" indent="-274320" algn="ctr" fontAlgn="auto">
              <a:lnSpc>
                <a:spcPct val="150000"/>
              </a:lnSpc>
              <a:spcBef>
                <a:spcPct val="20000"/>
              </a:spcBef>
              <a:spcAft>
                <a:spcPts val="0"/>
              </a:spcAft>
              <a:buClr>
                <a:schemeClr val="accent1"/>
              </a:buClr>
              <a:buSzPct val="85000"/>
              <a:defRPr/>
            </a:pPr>
            <a:r>
              <a:rPr lang="en-GB" sz="2100" b="1" dirty="0" smtClean="0">
                <a:solidFill>
                  <a:srgbClr val="7030A0"/>
                </a:solidFill>
              </a:rPr>
              <a:t>Increased sensitivity of the GnRH receptors </a:t>
            </a:r>
            <a:r>
              <a:rPr lang="en-GB" sz="2100" b="1" dirty="0" smtClean="0"/>
              <a:t>in anterior pituitary</a:t>
            </a:r>
          </a:p>
          <a:p>
            <a:pPr marL="274320" marR="0" lvl="0" indent="-274320" algn="ctr" defTabSz="914400" rtl="0" eaLnBrk="1" fontAlgn="auto" latinLnBrk="0" hangingPunct="1">
              <a:lnSpc>
                <a:spcPct val="150000"/>
              </a:lnSpc>
              <a:spcBef>
                <a:spcPct val="20000"/>
              </a:spcBef>
              <a:spcAft>
                <a:spcPts val="0"/>
              </a:spcAft>
              <a:buClr>
                <a:schemeClr val="accent1"/>
              </a:buClr>
              <a:buSzPct val="85000"/>
              <a:tabLst/>
              <a:defRPr/>
            </a:pPr>
            <a:r>
              <a:rPr lang="en-GB" sz="2100" b="1" dirty="0" smtClean="0"/>
              <a:t> </a:t>
            </a:r>
          </a:p>
          <a:p>
            <a:pPr marL="274320" lvl="0" indent="-274320" algn="ctr" fontAlgn="auto">
              <a:lnSpc>
                <a:spcPct val="150000"/>
              </a:lnSpc>
              <a:spcBef>
                <a:spcPct val="20000"/>
              </a:spcBef>
              <a:spcAft>
                <a:spcPts val="0"/>
              </a:spcAft>
              <a:buClr>
                <a:schemeClr val="accent1"/>
              </a:buClr>
              <a:buSzPct val="85000"/>
              <a:defRPr/>
            </a:pPr>
            <a:r>
              <a:rPr lang="en-GB" sz="2100" b="1" u="sng" dirty="0" smtClean="0"/>
              <a:t>Pulsatile</a:t>
            </a:r>
            <a:r>
              <a:rPr lang="en-GB" sz="2100" b="1" dirty="0" smtClean="0"/>
              <a:t> secretion of </a:t>
            </a:r>
            <a:r>
              <a:rPr lang="en-GB" sz="2100" b="1" i="1" dirty="0" smtClean="0"/>
              <a:t>LH</a:t>
            </a:r>
            <a:r>
              <a:rPr lang="en-GB" sz="2100" b="1" dirty="0" smtClean="0"/>
              <a:t> and </a:t>
            </a:r>
            <a:r>
              <a:rPr lang="en-GB" sz="2100" b="1" i="1" dirty="0" smtClean="0"/>
              <a:t>FSH</a:t>
            </a:r>
          </a:p>
          <a:p>
            <a:pPr marL="274320" marR="0" lvl="0" indent="-274320" algn="ctr" defTabSz="914400" rtl="0" eaLnBrk="1" fontAlgn="auto" latinLnBrk="0" hangingPunct="1">
              <a:lnSpc>
                <a:spcPct val="150000"/>
              </a:lnSpc>
              <a:spcBef>
                <a:spcPct val="20000"/>
              </a:spcBef>
              <a:spcAft>
                <a:spcPts val="0"/>
              </a:spcAft>
              <a:buClr>
                <a:schemeClr val="accent1"/>
              </a:buClr>
              <a:buSzPct val="85000"/>
              <a:tabLst/>
              <a:defRPr/>
            </a:pPr>
            <a:endParaRPr lang="en-GB" sz="2100" b="1" dirty="0" smtClean="0"/>
          </a:p>
          <a:p>
            <a:pPr marL="274320" indent="-274320" algn="ctr" fontAlgn="auto">
              <a:lnSpc>
                <a:spcPct val="150000"/>
              </a:lnSpc>
              <a:spcBef>
                <a:spcPct val="20000"/>
              </a:spcBef>
              <a:spcAft>
                <a:spcPts val="0"/>
              </a:spcAft>
              <a:buClr>
                <a:schemeClr val="accent1"/>
              </a:buClr>
              <a:buSzPct val="85000"/>
              <a:defRPr/>
            </a:pPr>
            <a:r>
              <a:rPr lang="en-GB" sz="2100" dirty="0" smtClean="0"/>
              <a:t>Appearance of large </a:t>
            </a:r>
            <a:r>
              <a:rPr lang="en-GB" sz="2100" b="1" dirty="0" smtClean="0">
                <a:solidFill>
                  <a:srgbClr val="FF0000"/>
                </a:solidFill>
              </a:rPr>
              <a:t>nocturnal pulses </a:t>
            </a:r>
            <a:r>
              <a:rPr lang="en-GB" sz="2100" dirty="0" smtClean="0"/>
              <a:t>of LH during REM sleep.</a:t>
            </a:r>
          </a:p>
          <a:p>
            <a:pPr marL="274320" marR="0" lvl="0" indent="-274320" algn="ctr" defTabSz="914400" rtl="0" eaLnBrk="1" fontAlgn="auto" latinLnBrk="0" hangingPunct="1">
              <a:lnSpc>
                <a:spcPct val="150000"/>
              </a:lnSpc>
              <a:spcBef>
                <a:spcPct val="20000"/>
              </a:spcBef>
              <a:spcAft>
                <a:spcPts val="0"/>
              </a:spcAft>
              <a:buClr>
                <a:schemeClr val="accent1"/>
              </a:buClr>
              <a:buSzPct val="85000"/>
              <a:tabLst/>
              <a:defRPr/>
            </a:pPr>
            <a:endParaRPr lang="en-GB" sz="2100" b="1" dirty="0" smtClean="0"/>
          </a:p>
          <a:p>
            <a:pPr marL="4763" indent="-4763" fontAlgn="auto">
              <a:lnSpc>
                <a:spcPct val="150000"/>
              </a:lnSpc>
              <a:spcBef>
                <a:spcPct val="20000"/>
              </a:spcBef>
              <a:spcAft>
                <a:spcPts val="0"/>
              </a:spcAft>
              <a:buClr>
                <a:schemeClr val="accent1"/>
              </a:buClr>
              <a:buSzPct val="85000"/>
              <a:defRPr/>
            </a:pPr>
            <a:r>
              <a:rPr lang="en-GB" sz="2100" dirty="0" smtClean="0"/>
              <a:t>    </a:t>
            </a:r>
            <a:r>
              <a:rPr lang="cs-CZ" sz="2100" dirty="0" smtClean="0">
                <a:solidFill>
                  <a:srgbClr val="000000"/>
                </a:solidFill>
                <a:latin typeface="Arial" pitchFamily="34" charset="0"/>
                <a:cs typeface="Arial" pitchFamily="34" charset="0"/>
              </a:rPr>
              <a:t>Maturation of </a:t>
            </a:r>
            <a:r>
              <a:rPr lang="cs-CZ" sz="2100" i="1" dirty="0" smtClean="0">
                <a:solidFill>
                  <a:srgbClr val="0070C0"/>
                </a:solidFill>
                <a:latin typeface="Arial" pitchFamily="34" charset="0"/>
                <a:cs typeface="Arial" pitchFamily="34" charset="0"/>
              </a:rPr>
              <a:t>primary sexual characteristics</a:t>
            </a:r>
            <a:r>
              <a:rPr lang="cs-CZ" sz="2100" dirty="0" smtClean="0">
                <a:solidFill>
                  <a:srgbClr val="0070C0"/>
                </a:solidFill>
                <a:latin typeface="Arial" pitchFamily="34" charset="0"/>
                <a:cs typeface="Arial" pitchFamily="34" charset="0"/>
              </a:rPr>
              <a:t> </a:t>
            </a:r>
            <a:r>
              <a:rPr lang="cs-CZ" sz="2100" dirty="0" smtClean="0">
                <a:solidFill>
                  <a:srgbClr val="000000"/>
                </a:solidFill>
                <a:latin typeface="Arial" pitchFamily="34" charset="0"/>
                <a:cs typeface="Arial" pitchFamily="34" charset="0"/>
              </a:rPr>
              <a:t>(gonads</a:t>
            </a:r>
            <a:r>
              <a:rPr lang="en-US" sz="2100" dirty="0" smtClean="0">
                <a:solidFill>
                  <a:srgbClr val="000000"/>
                </a:solidFill>
                <a:latin typeface="Arial" pitchFamily="34" charset="0"/>
                <a:cs typeface="Arial" pitchFamily="34" charset="0"/>
              </a:rPr>
              <a:t>)</a:t>
            </a:r>
          </a:p>
          <a:p>
            <a:pPr marL="274320" lvl="0" indent="-274320" algn="ctr" fontAlgn="auto">
              <a:lnSpc>
                <a:spcPct val="150000"/>
              </a:lnSpc>
              <a:spcBef>
                <a:spcPct val="20000"/>
              </a:spcBef>
              <a:spcAft>
                <a:spcPts val="0"/>
              </a:spcAft>
              <a:buClr>
                <a:schemeClr val="accent1"/>
              </a:buClr>
              <a:buSzPct val="85000"/>
              <a:defRPr/>
            </a:pPr>
            <a:r>
              <a:rPr lang="en-GB" sz="2100" b="1" dirty="0" smtClean="0"/>
              <a:t>Secretion of gonadal steroid hormones </a:t>
            </a:r>
            <a:r>
              <a:rPr lang="en-GB" sz="2100" b="1" dirty="0" smtClean="0">
                <a:solidFill>
                  <a:srgbClr val="0070C0"/>
                </a:solidFill>
              </a:rPr>
              <a:t>testosterone</a:t>
            </a:r>
            <a:r>
              <a:rPr lang="en-GB" sz="2100" b="1" dirty="0" smtClean="0"/>
              <a:t> and </a:t>
            </a:r>
            <a:r>
              <a:rPr lang="en-GB" sz="2100" b="1" dirty="0" smtClean="0">
                <a:solidFill>
                  <a:srgbClr val="FF3399"/>
                </a:solidFill>
              </a:rPr>
              <a:t>estradiol</a:t>
            </a:r>
          </a:p>
          <a:p>
            <a:pPr marL="274320" lvl="0" indent="-274320" algn="ctr" fontAlgn="auto">
              <a:lnSpc>
                <a:spcPct val="150000"/>
              </a:lnSpc>
              <a:spcBef>
                <a:spcPct val="20000"/>
              </a:spcBef>
              <a:spcAft>
                <a:spcPts val="0"/>
              </a:spcAft>
              <a:buClr>
                <a:schemeClr val="accent1"/>
              </a:buClr>
              <a:buSzPct val="85000"/>
              <a:defRPr/>
            </a:pPr>
            <a:endParaRPr lang="en-GB" sz="2100" b="1" dirty="0" smtClean="0"/>
          </a:p>
          <a:p>
            <a:pPr marL="274320" lvl="0" indent="-274320" algn="ctr" fontAlgn="auto">
              <a:lnSpc>
                <a:spcPct val="150000"/>
              </a:lnSpc>
              <a:spcBef>
                <a:spcPct val="20000"/>
              </a:spcBef>
              <a:spcAft>
                <a:spcPts val="0"/>
              </a:spcAft>
              <a:buClr>
                <a:schemeClr val="accent1"/>
              </a:buClr>
              <a:buSzPct val="85000"/>
              <a:defRPr/>
            </a:pPr>
            <a:r>
              <a:rPr lang="en-GB" sz="2100" b="1" dirty="0" smtClean="0"/>
              <a:t>Appearance of the </a:t>
            </a:r>
            <a:r>
              <a:rPr lang="en-GB" sz="2100" b="1" i="1" dirty="0" smtClean="0">
                <a:solidFill>
                  <a:srgbClr val="002060"/>
                </a:solidFill>
              </a:rPr>
              <a:t>secondary sex characteristics </a:t>
            </a:r>
            <a:r>
              <a:rPr lang="en-GB" sz="2100" b="1" dirty="0" smtClean="0"/>
              <a:t>at puberty</a:t>
            </a:r>
          </a:p>
          <a:p>
            <a:pPr marL="274320" lvl="0" indent="-274320" algn="ctr" fontAlgn="auto">
              <a:lnSpc>
                <a:spcPct val="150000"/>
              </a:lnSpc>
              <a:spcBef>
                <a:spcPct val="20000"/>
              </a:spcBef>
              <a:spcAft>
                <a:spcPts val="0"/>
              </a:spcAft>
              <a:buClr>
                <a:schemeClr val="accent1"/>
              </a:buClr>
              <a:buSzPct val="85000"/>
              <a:defRPr/>
            </a:pPr>
            <a:endParaRPr lang="en-US" sz="2100" b="1" dirty="0" smtClean="0">
              <a:latin typeface="Arial" pitchFamily="34" charset="0"/>
              <a:cs typeface="Arial" pitchFamily="34" charset="0"/>
            </a:endParaRPr>
          </a:p>
          <a:p>
            <a:pPr marL="274320" indent="-274320" algn="ctr" fontAlgn="auto">
              <a:lnSpc>
                <a:spcPct val="150000"/>
              </a:lnSpc>
              <a:spcBef>
                <a:spcPct val="20000"/>
              </a:spcBef>
              <a:spcAft>
                <a:spcPts val="0"/>
              </a:spcAft>
              <a:buClr>
                <a:schemeClr val="accent1"/>
              </a:buClr>
              <a:buSzPct val="85000"/>
              <a:defRPr/>
            </a:pPr>
            <a:endParaRPr lang="en-GB" sz="2100" b="1" dirty="0" smtClean="0">
              <a:solidFill>
                <a:srgbClr val="FF3399"/>
              </a:solidFill>
            </a:endParaRPr>
          </a:p>
          <a:p>
            <a:pPr marL="274320" marR="0" lvl="0" indent="-274320" algn="ctr" defTabSz="914400" rtl="0" eaLnBrk="1" fontAlgn="auto" latinLnBrk="0" hangingPunct="1">
              <a:lnSpc>
                <a:spcPct val="150000"/>
              </a:lnSpc>
              <a:spcBef>
                <a:spcPct val="20000"/>
              </a:spcBef>
              <a:spcAft>
                <a:spcPts val="0"/>
              </a:spcAft>
              <a:buClr>
                <a:schemeClr val="accent1"/>
              </a:buClr>
              <a:buSzPct val="85000"/>
              <a:tabLst/>
              <a:defRPr/>
            </a:pPr>
            <a:endParaRPr kumimoji="0" lang="en-US" sz="21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p:txBody>
      </p:sp>
      <p:sp>
        <p:nvSpPr>
          <p:cNvPr id="6" name="Down Arrow 5"/>
          <p:cNvSpPr/>
          <p:nvPr/>
        </p:nvSpPr>
        <p:spPr>
          <a:xfrm>
            <a:off x="4267200" y="685800"/>
            <a:ext cx="6858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a:off x="4267200" y="1752600"/>
            <a:ext cx="685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4267200" y="2819400"/>
            <a:ext cx="6858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8"/>
          <p:cNvSpPr/>
          <p:nvPr/>
        </p:nvSpPr>
        <p:spPr>
          <a:xfrm>
            <a:off x="4191000" y="3962400"/>
            <a:ext cx="838200" cy="685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4267200" y="5562600"/>
            <a:ext cx="685800" cy="685800"/>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linds(horizont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linds(horizontal)">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blinds(horizontal)">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linds(horizontal)">
                                      <p:cBhvr>
                                        <p:cTn id="27" dur="500"/>
                                        <p:tgtEl>
                                          <p:spTgt spid="4">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blinds(horizontal)">
                                      <p:cBhvr>
                                        <p:cTn id="32" dur="500"/>
                                        <p:tgtEl>
                                          <p:spTgt spid="4">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Effect transition="in" filter="blinds(horizontal)">
                                      <p:cBhvr>
                                        <p:cTn id="37"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GB" sz="4000" dirty="0">
                <a:solidFill>
                  <a:srgbClr val="FF0000"/>
                </a:solidFill>
                <a:latin typeface="Arial" pitchFamily="34" charset="0"/>
                <a:cs typeface="Arial" pitchFamily="34" charset="0"/>
              </a:rPr>
              <a:t>Puberty</a:t>
            </a:r>
          </a:p>
        </p:txBody>
      </p:sp>
      <p:sp>
        <p:nvSpPr>
          <p:cNvPr id="16387" name="Rectangle 3"/>
          <p:cNvSpPr>
            <a:spLocks noGrp="1" noChangeArrowheads="1"/>
          </p:cNvSpPr>
          <p:nvPr>
            <p:ph type="body" idx="1"/>
          </p:nvPr>
        </p:nvSpPr>
        <p:spPr>
          <a:xfrm>
            <a:off x="228600" y="1676400"/>
            <a:ext cx="8534400" cy="4038600"/>
          </a:xfrm>
          <a:noFill/>
        </p:spPr>
        <p:txBody>
          <a:bodyPr>
            <a:noAutofit/>
          </a:bodyPr>
          <a:lstStyle/>
          <a:p>
            <a:pPr marL="15875" lvl="1" indent="-15875">
              <a:lnSpc>
                <a:spcPct val="170000"/>
              </a:lnSpc>
              <a:buNone/>
              <a:defRPr/>
            </a:pPr>
            <a:r>
              <a:rPr lang="cs-CZ" dirty="0" smtClean="0">
                <a:solidFill>
                  <a:srgbClr val="000000"/>
                </a:solidFill>
                <a:latin typeface="Arial" pitchFamily="34" charset="0"/>
                <a:cs typeface="Arial" pitchFamily="34" charset="0"/>
              </a:rPr>
              <a:t>Appearance of </a:t>
            </a:r>
            <a:r>
              <a:rPr lang="cs-CZ" i="1" dirty="0" smtClean="0">
                <a:solidFill>
                  <a:srgbClr val="0070C0"/>
                </a:solidFill>
                <a:latin typeface="Arial" pitchFamily="34" charset="0"/>
                <a:cs typeface="Arial" pitchFamily="34" charset="0"/>
              </a:rPr>
              <a:t>secondary sexual characteristics</a:t>
            </a:r>
            <a:r>
              <a:rPr lang="cs-CZ" dirty="0" smtClean="0">
                <a:solidFill>
                  <a:srgbClr val="0070C0"/>
                </a:solidFill>
                <a:latin typeface="Arial" pitchFamily="34" charset="0"/>
                <a:cs typeface="Arial" pitchFamily="34" charset="0"/>
              </a:rPr>
              <a:t> </a:t>
            </a:r>
            <a:r>
              <a:rPr lang="cs-CZ" dirty="0" smtClean="0">
                <a:solidFill>
                  <a:srgbClr val="000000"/>
                </a:solidFill>
                <a:latin typeface="Arial" pitchFamily="34" charset="0"/>
                <a:cs typeface="Arial" pitchFamily="34" charset="0"/>
              </a:rPr>
              <a:t>(pubic and axillary hair, female breast development, male voice changes,...)</a:t>
            </a:r>
          </a:p>
          <a:p>
            <a:pPr marL="15875" lvl="1" indent="-15875">
              <a:lnSpc>
                <a:spcPct val="170000"/>
              </a:lnSpc>
              <a:buNone/>
              <a:defRPr/>
            </a:pPr>
            <a:r>
              <a:rPr lang="en-GB" i="1" dirty="0" smtClean="0">
                <a:solidFill>
                  <a:srgbClr val="000000"/>
                </a:solidFill>
                <a:latin typeface="Arial" pitchFamily="34" charset="0"/>
                <a:cs typeface="Arial" pitchFamily="34" charset="0"/>
              </a:rPr>
              <a:t>- </a:t>
            </a:r>
            <a:r>
              <a:rPr lang="cs-CZ" b="1" i="1" dirty="0" smtClean="0">
                <a:solidFill>
                  <a:srgbClr val="000000"/>
                </a:solidFill>
                <a:latin typeface="Arial" pitchFamily="34" charset="0"/>
                <a:cs typeface="Arial" pitchFamily="34" charset="0"/>
              </a:rPr>
              <a:t>Menstruation </a:t>
            </a:r>
            <a:r>
              <a:rPr lang="cs-CZ" i="1" dirty="0" smtClean="0">
                <a:solidFill>
                  <a:srgbClr val="000000"/>
                </a:solidFill>
                <a:latin typeface="Arial" pitchFamily="34" charset="0"/>
                <a:cs typeface="Arial" pitchFamily="34" charset="0"/>
              </a:rPr>
              <a:t>and </a:t>
            </a:r>
            <a:r>
              <a:rPr lang="cs-CZ" b="1" i="1" dirty="0" smtClean="0">
                <a:solidFill>
                  <a:srgbClr val="000000"/>
                </a:solidFill>
                <a:latin typeface="Arial" pitchFamily="34" charset="0"/>
                <a:cs typeface="Arial" pitchFamily="34" charset="0"/>
              </a:rPr>
              <a:t>spermatogenesis</a:t>
            </a:r>
            <a:r>
              <a:rPr lang="cs-CZ" b="1" dirty="0" smtClean="0">
                <a:solidFill>
                  <a:srgbClr val="000000"/>
                </a:solidFill>
                <a:latin typeface="Arial" pitchFamily="34" charset="0"/>
                <a:cs typeface="Arial" pitchFamily="34" charset="0"/>
              </a:rPr>
              <a:t> </a:t>
            </a:r>
            <a:r>
              <a:rPr lang="cs-CZ" dirty="0" smtClean="0">
                <a:solidFill>
                  <a:srgbClr val="000000"/>
                </a:solidFill>
                <a:latin typeface="Arial" pitchFamily="34" charset="0"/>
                <a:cs typeface="Arial" pitchFamily="34" charset="0"/>
              </a:rPr>
              <a:t>begin</a:t>
            </a:r>
            <a:endParaRPr lang="en-GB" dirty="0">
              <a:latin typeface="Arial" pitchFamily="34" charset="0"/>
              <a:cs typeface="Arial" pitchFamily="34" charset="0"/>
            </a:endParaRPr>
          </a:p>
          <a:p>
            <a:pPr lvl="1">
              <a:lnSpc>
                <a:spcPct val="170000"/>
              </a:lnSpc>
            </a:pPr>
            <a:r>
              <a:rPr lang="en-GB" dirty="0">
                <a:latin typeface="Arial" pitchFamily="34" charset="0"/>
                <a:cs typeface="Arial" pitchFamily="34" charset="0"/>
              </a:rPr>
              <a:t>Occurs between 8 and 14yrs in </a:t>
            </a:r>
            <a:r>
              <a:rPr lang="en-GB" b="1" dirty="0">
                <a:solidFill>
                  <a:srgbClr val="FF3399"/>
                </a:solidFill>
                <a:latin typeface="Arial" pitchFamily="34" charset="0"/>
                <a:cs typeface="Arial" pitchFamily="34" charset="0"/>
              </a:rPr>
              <a:t>girls</a:t>
            </a:r>
          </a:p>
          <a:p>
            <a:pPr lvl="1">
              <a:lnSpc>
                <a:spcPct val="170000"/>
              </a:lnSpc>
            </a:pPr>
            <a:r>
              <a:rPr lang="en-GB" dirty="0">
                <a:latin typeface="Arial" pitchFamily="34" charset="0"/>
                <a:cs typeface="Arial" pitchFamily="34" charset="0"/>
              </a:rPr>
              <a:t>Occurs between 9 and 14yrs in </a:t>
            </a:r>
            <a:r>
              <a:rPr lang="en-GB" b="1" dirty="0">
                <a:solidFill>
                  <a:srgbClr val="0070C0"/>
                </a:solidFill>
                <a:latin typeface="Arial" pitchFamily="34" charset="0"/>
                <a:cs typeface="Arial" pitchFamily="34" charset="0"/>
              </a:rPr>
              <a:t>boys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horizontal)">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linds(horizontal)">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linds(horizontal)">
                                      <p:cBhvr>
                                        <p:cTn id="17" dur="500"/>
                                        <p:tgtEl>
                                          <p:spTgt spid="16387">
                                            <p:txEl>
                                              <p:pRg st="2" end="2"/>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blinds(horizontal)">
                                      <p:cBhvr>
                                        <p:cTn id="20"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228600"/>
            <a:ext cx="9144000" cy="1201738"/>
          </a:xfrm>
          <a:noFill/>
        </p:spPr>
        <p:txBody>
          <a:bodyPr lIns="92075" tIns="46038" rIns="92075" bIns="46038">
            <a:normAutofit/>
          </a:bodyPr>
          <a:lstStyle/>
          <a:p>
            <a:pPr eaLnBrk="1" hangingPunct="1"/>
            <a:r>
              <a:rPr lang="en-US" dirty="0" smtClean="0">
                <a:solidFill>
                  <a:srgbClr val="FF0000"/>
                </a:solidFill>
                <a:latin typeface="Arial" pitchFamily="34" charset="0"/>
                <a:cs typeface="Arial" pitchFamily="34" charset="0"/>
              </a:rPr>
              <a:t>Puberty – Terms &amp; Events</a:t>
            </a:r>
          </a:p>
        </p:txBody>
      </p:sp>
      <p:sp>
        <p:nvSpPr>
          <p:cNvPr id="8195" name="Rectangle 3"/>
          <p:cNvSpPr>
            <a:spLocks noGrp="1" noChangeArrowheads="1"/>
          </p:cNvSpPr>
          <p:nvPr>
            <p:ph sz="quarter" idx="1"/>
          </p:nvPr>
        </p:nvSpPr>
        <p:spPr>
          <a:xfrm>
            <a:off x="457200" y="1905000"/>
            <a:ext cx="8305800" cy="3962400"/>
          </a:xfrm>
        </p:spPr>
        <p:txBody>
          <a:bodyPr lIns="92075" tIns="46038" rIns="92075" bIns="46038">
            <a:normAutofit fontScale="92500"/>
          </a:bodyPr>
          <a:lstStyle/>
          <a:p>
            <a:pPr eaLnBrk="1" hangingPunct="1">
              <a:lnSpc>
                <a:spcPct val="150000"/>
              </a:lnSpc>
            </a:pPr>
            <a:r>
              <a:rPr lang="en-US" b="1" dirty="0" err="1" smtClean="0">
                <a:solidFill>
                  <a:srgbClr val="002060"/>
                </a:solidFill>
                <a:latin typeface="Arial" pitchFamily="34" charset="0"/>
                <a:cs typeface="Arial" pitchFamily="34" charset="0"/>
              </a:rPr>
              <a:t>Thelarche</a:t>
            </a:r>
            <a:r>
              <a:rPr lang="en-US" b="1" dirty="0" smtClean="0">
                <a:solidFill>
                  <a:srgbClr val="002060"/>
                </a:solidFill>
                <a:latin typeface="Arial" pitchFamily="34" charset="0"/>
                <a:cs typeface="Arial" pitchFamily="34" charset="0"/>
              </a:rPr>
              <a:t>: </a:t>
            </a:r>
            <a:r>
              <a:rPr lang="en-US" dirty="0" smtClean="0">
                <a:solidFill>
                  <a:srgbClr val="000000"/>
                </a:solidFill>
                <a:latin typeface="Arial" pitchFamily="34" charset="0"/>
                <a:cs typeface="Arial" pitchFamily="34" charset="0"/>
              </a:rPr>
              <a:t>development of breast</a:t>
            </a:r>
          </a:p>
          <a:p>
            <a:pPr>
              <a:lnSpc>
                <a:spcPct val="150000"/>
              </a:lnSpc>
            </a:pPr>
            <a:r>
              <a:rPr lang="en-US" b="1" dirty="0" err="1" smtClean="0">
                <a:solidFill>
                  <a:srgbClr val="002060"/>
                </a:solidFill>
                <a:latin typeface="Arial" pitchFamily="34" charset="0"/>
                <a:cs typeface="Arial" pitchFamily="34" charset="0"/>
              </a:rPr>
              <a:t>Puberache</a:t>
            </a:r>
            <a:r>
              <a:rPr lang="en-US" b="1" dirty="0" smtClean="0">
                <a:solidFill>
                  <a:srgbClr val="002060"/>
                </a:solidFill>
                <a:latin typeface="Arial" pitchFamily="34" charset="0"/>
                <a:cs typeface="Arial" pitchFamily="34" charset="0"/>
              </a:rPr>
              <a:t>: </a:t>
            </a:r>
            <a:r>
              <a:rPr lang="en-US" dirty="0" smtClean="0">
                <a:solidFill>
                  <a:srgbClr val="000000"/>
                </a:solidFill>
                <a:latin typeface="Arial" pitchFamily="34" charset="0"/>
                <a:cs typeface="Arial" pitchFamily="34" charset="0"/>
              </a:rPr>
              <a:t>development of pubic &amp; axillary hair</a:t>
            </a:r>
          </a:p>
          <a:p>
            <a:pPr eaLnBrk="1" hangingPunct="1">
              <a:lnSpc>
                <a:spcPct val="150000"/>
              </a:lnSpc>
            </a:pPr>
            <a:r>
              <a:rPr lang="en-US" b="1" dirty="0" smtClean="0">
                <a:solidFill>
                  <a:srgbClr val="002060"/>
                </a:solidFill>
                <a:latin typeface="Arial" pitchFamily="34" charset="0"/>
                <a:cs typeface="Arial" pitchFamily="34" charset="0"/>
              </a:rPr>
              <a:t>Menarche: </a:t>
            </a:r>
            <a:r>
              <a:rPr lang="en-US" dirty="0" smtClean="0">
                <a:solidFill>
                  <a:srgbClr val="000000"/>
                </a:solidFill>
                <a:latin typeface="Arial" pitchFamily="34" charset="0"/>
                <a:cs typeface="Arial" pitchFamily="34" charset="0"/>
              </a:rPr>
              <a:t>the first menstrual period</a:t>
            </a:r>
          </a:p>
          <a:p>
            <a:pPr>
              <a:lnSpc>
                <a:spcPct val="110000"/>
              </a:lnSpc>
            </a:pPr>
            <a:r>
              <a:rPr lang="en-US" b="1" dirty="0" err="1" smtClean="0">
                <a:solidFill>
                  <a:srgbClr val="002060"/>
                </a:solidFill>
                <a:latin typeface="Arial" pitchFamily="34" charset="0"/>
                <a:cs typeface="Arial" pitchFamily="34" charset="0"/>
              </a:rPr>
              <a:t>Adrenarche</a:t>
            </a:r>
            <a:r>
              <a:rPr lang="en-US" b="1" dirty="0" smtClean="0">
                <a:solidFill>
                  <a:srgbClr val="002060"/>
                </a:solidFill>
                <a:latin typeface="Arial" pitchFamily="34" charset="0"/>
                <a:cs typeface="Arial" pitchFamily="34" charset="0"/>
              </a:rPr>
              <a:t>: </a:t>
            </a:r>
            <a:r>
              <a:rPr lang="en-US" dirty="0" smtClean="0">
                <a:solidFill>
                  <a:srgbClr val="000000"/>
                </a:solidFill>
                <a:latin typeface="Arial" pitchFamily="34" charset="0"/>
                <a:cs typeface="Arial" pitchFamily="34" charset="0"/>
              </a:rPr>
              <a:t>the onset of an increase in the secretion of androgens; responsible for the development of pubic/</a:t>
            </a:r>
            <a:r>
              <a:rPr lang="en-US" dirty="0" err="1" smtClean="0">
                <a:solidFill>
                  <a:srgbClr val="000000"/>
                </a:solidFill>
                <a:latin typeface="Arial" pitchFamily="34" charset="0"/>
                <a:cs typeface="Arial" pitchFamily="34" charset="0"/>
              </a:rPr>
              <a:t>axillary</a:t>
            </a:r>
            <a:r>
              <a:rPr lang="en-US" dirty="0" smtClean="0">
                <a:solidFill>
                  <a:srgbClr val="000000"/>
                </a:solidFill>
                <a:latin typeface="Arial" pitchFamily="34" charset="0"/>
                <a:cs typeface="Arial" pitchFamily="34" charset="0"/>
              </a:rPr>
              <a:t> hair, body </a:t>
            </a:r>
            <a:r>
              <a:rPr lang="en-US" dirty="0" err="1" smtClean="0">
                <a:solidFill>
                  <a:srgbClr val="000000"/>
                </a:solidFill>
                <a:latin typeface="Arial" pitchFamily="34" charset="0"/>
                <a:cs typeface="Arial" pitchFamily="34" charset="0"/>
              </a:rPr>
              <a:t>odour</a:t>
            </a:r>
            <a:r>
              <a:rPr lang="en-US" dirty="0" smtClean="0">
                <a:solidFill>
                  <a:srgbClr val="000000"/>
                </a:solidFill>
                <a:latin typeface="Arial" pitchFamily="34" charset="0"/>
                <a:cs typeface="Arial" pitchFamily="34" charset="0"/>
              </a:rPr>
              <a:t> and acne.</a:t>
            </a:r>
          </a:p>
          <a:p>
            <a:r>
              <a:rPr lang="en-GB" b="1" dirty="0" err="1" smtClean="0">
                <a:solidFill>
                  <a:srgbClr val="002060"/>
                </a:solidFill>
                <a:latin typeface="Arial" pitchFamily="34" charset="0"/>
                <a:cs typeface="Arial" pitchFamily="34" charset="0"/>
              </a:rPr>
              <a:t>Gonadarche</a:t>
            </a:r>
            <a:r>
              <a:rPr lang="en-GB" b="1" dirty="0" smtClean="0">
                <a:solidFill>
                  <a:srgbClr val="002060"/>
                </a:solidFill>
                <a:latin typeface="Arial" pitchFamily="34" charset="0"/>
                <a:cs typeface="Arial" pitchFamily="34" charset="0"/>
              </a:rPr>
              <a:t>: </a:t>
            </a:r>
            <a:r>
              <a:rPr lang="en-GB" dirty="0" smtClean="0">
                <a:latin typeface="Arial" pitchFamily="34" charset="0"/>
                <a:cs typeface="Arial" pitchFamily="34" charset="0"/>
              </a:rPr>
              <a:t>maturation of </a:t>
            </a:r>
            <a:r>
              <a:rPr lang="en-GB" dirty="0" err="1" smtClean="0">
                <a:latin typeface="Arial" pitchFamily="34" charset="0"/>
                <a:cs typeface="Arial" pitchFamily="34" charset="0"/>
              </a:rPr>
              <a:t>gonadal</a:t>
            </a:r>
            <a:r>
              <a:rPr lang="en-GB" dirty="0" smtClean="0">
                <a:latin typeface="Arial" pitchFamily="34" charset="0"/>
                <a:cs typeface="Arial" pitchFamily="34" charset="0"/>
              </a:rPr>
              <a:t> function</a:t>
            </a:r>
            <a:endParaRPr lang="en-US" dirty="0" smtClean="0">
              <a:solidFill>
                <a:srgbClr val="000000"/>
              </a:solidFill>
              <a:latin typeface="Arial" pitchFamily="34" charset="0"/>
              <a:cs typeface="Arial" pitchFamily="34" charset="0"/>
            </a:endParaRPr>
          </a:p>
          <a:p>
            <a:pPr eaLnBrk="1" hangingPunct="1">
              <a:buNone/>
            </a:pPr>
            <a:endParaRPr lang="en-US" dirty="0" smtClean="0">
              <a:solidFill>
                <a:srgbClr val="000000"/>
              </a:solidFill>
              <a:latin typeface="Arial" pitchFamily="34" charset="0"/>
              <a:cs typeface="Arial" pitchFamily="34"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32211" t="23958" r="27965" b="21875"/>
          <a:stretch>
            <a:fillRect/>
          </a:stretch>
        </p:blipFill>
        <p:spPr bwMode="auto">
          <a:xfrm>
            <a:off x="1066800" y="1600200"/>
            <a:ext cx="7239000" cy="4724400"/>
          </a:xfrm>
          <a:prstGeom prst="rect">
            <a:avLst/>
          </a:prstGeom>
          <a:noFill/>
          <a:ln w="9525">
            <a:noFill/>
            <a:miter lim="800000"/>
            <a:headEnd/>
            <a:tailEnd/>
          </a:ln>
        </p:spPr>
      </p:pic>
      <p:sp>
        <p:nvSpPr>
          <p:cNvPr id="5" name="Rectangle 4"/>
          <p:cNvSpPr/>
          <p:nvPr/>
        </p:nvSpPr>
        <p:spPr>
          <a:xfrm>
            <a:off x="838200" y="127337"/>
            <a:ext cx="7696200" cy="1015663"/>
          </a:xfrm>
          <a:prstGeom prst="rect">
            <a:avLst/>
          </a:prstGeom>
        </p:spPr>
        <p:txBody>
          <a:bodyPr wrap="square">
            <a:spAutoFit/>
          </a:bodyPr>
          <a:lstStyle/>
          <a:p>
            <a:pPr marL="274320" indent="-274320" algn="ctr" fontAlgn="auto">
              <a:lnSpc>
                <a:spcPct val="150000"/>
              </a:lnSpc>
              <a:spcBef>
                <a:spcPct val="20000"/>
              </a:spcBef>
              <a:spcAft>
                <a:spcPts val="0"/>
              </a:spcAft>
              <a:buClr>
                <a:schemeClr val="accent1"/>
              </a:buClr>
              <a:buSzPct val="85000"/>
              <a:defRPr/>
            </a:pPr>
            <a:r>
              <a:rPr lang="en-GB" sz="2000" b="1" dirty="0" smtClean="0">
                <a:solidFill>
                  <a:srgbClr val="7030A0"/>
                </a:solidFill>
              </a:rPr>
              <a:t>Increased sensitivity of the GnRH receptors to very low gonadotropins </a:t>
            </a:r>
            <a:r>
              <a:rPr lang="en-GB" sz="2000" b="1" u="sng" dirty="0" smtClean="0">
                <a:solidFill>
                  <a:srgbClr val="7030A0"/>
                </a:solidFill>
              </a:rPr>
              <a:t>before</a:t>
            </a:r>
            <a:r>
              <a:rPr lang="en-GB" sz="2000" b="1" dirty="0" smtClean="0">
                <a:solidFill>
                  <a:srgbClr val="7030A0"/>
                </a:solidFill>
              </a:rPr>
              <a:t> puberty</a:t>
            </a:r>
            <a:endParaRPr lang="en-GB" sz="20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152400" y="4572000"/>
            <a:ext cx="8839200" cy="2209800"/>
          </a:xfrm>
          <a:solidFill>
            <a:schemeClr val="bg2"/>
          </a:solidFill>
        </p:spPr>
        <p:txBody>
          <a:bodyPr lIns="92075" tIns="46038" rIns="92075" bIns="46038">
            <a:normAutofit/>
          </a:bodyPr>
          <a:lstStyle/>
          <a:p>
            <a:pPr marL="609600" indent="-247650">
              <a:lnSpc>
                <a:spcPct val="150000"/>
              </a:lnSpc>
              <a:buFont typeface="Wingdings" pitchFamily="2" charset="2"/>
              <a:buChar char="q"/>
              <a:defRPr/>
            </a:pPr>
            <a:r>
              <a:rPr lang="en-GB" sz="2600" dirty="0" smtClean="0">
                <a:latin typeface="Arial" pitchFamily="34" charset="0"/>
                <a:cs typeface="Arial" pitchFamily="34" charset="0"/>
              </a:rPr>
              <a:t>	Nocturnal GnRH </a:t>
            </a:r>
            <a:r>
              <a:rPr lang="en-GB" sz="2600" dirty="0" err="1" smtClean="0">
                <a:latin typeface="Arial" pitchFamily="34" charset="0"/>
                <a:cs typeface="Arial" pitchFamily="34" charset="0"/>
              </a:rPr>
              <a:t>pulsatility</a:t>
            </a:r>
            <a:r>
              <a:rPr lang="en-GB" sz="2600" dirty="0" smtClean="0">
                <a:latin typeface="Arial" pitchFamily="34" charset="0"/>
                <a:cs typeface="Arial" pitchFamily="34" charset="0"/>
              </a:rPr>
              <a:t> (LH secretion) precedes phenotypic changes by several years</a:t>
            </a:r>
          </a:p>
          <a:p>
            <a:pPr marL="609600" indent="-247650" algn="just">
              <a:lnSpc>
                <a:spcPct val="90000"/>
              </a:lnSpc>
              <a:buFont typeface="Wingdings" pitchFamily="2" charset="2"/>
              <a:buChar char="q"/>
              <a:defRPr/>
            </a:pPr>
            <a:r>
              <a:rPr lang="en-GB" sz="2600" dirty="0" smtClean="0">
                <a:latin typeface="Arial" pitchFamily="34" charset="0"/>
                <a:cs typeface="Arial" pitchFamily="34" charset="0"/>
              </a:rPr>
              <a:t>	</a:t>
            </a:r>
            <a:r>
              <a:rPr lang="en-GB" sz="2600" dirty="0" smtClean="0">
                <a:solidFill>
                  <a:srgbClr val="FF0000"/>
                </a:solidFill>
                <a:latin typeface="Arial" pitchFamily="34" charset="0"/>
                <a:cs typeface="Arial" pitchFamily="34" charset="0"/>
              </a:rPr>
              <a:t>First phenotypic changes: </a:t>
            </a:r>
          </a:p>
          <a:p>
            <a:pPr marL="609600" indent="-609600">
              <a:lnSpc>
                <a:spcPct val="90000"/>
              </a:lnSpc>
              <a:buNone/>
              <a:defRPr/>
            </a:pPr>
            <a:r>
              <a:rPr lang="en-GB" sz="2600" dirty="0" smtClean="0">
                <a:latin typeface="Arial" pitchFamily="34" charset="0"/>
                <a:cs typeface="Arial" pitchFamily="34" charset="0"/>
              </a:rPr>
              <a:t>	breast development / testicular enlargement</a:t>
            </a:r>
          </a:p>
        </p:txBody>
      </p:sp>
      <p:sp>
        <p:nvSpPr>
          <p:cNvPr id="5" name="Rectangle 2"/>
          <p:cNvSpPr txBox="1">
            <a:spLocks noChangeArrowheads="1"/>
          </p:cNvSpPr>
          <p:nvPr/>
        </p:nvSpPr>
        <p:spPr>
          <a:xfrm>
            <a:off x="0" y="0"/>
            <a:ext cx="9144000" cy="1201738"/>
          </a:xfrm>
          <a:prstGeom prst="rect">
            <a:avLst/>
          </a:prstGeom>
          <a:noFill/>
        </p:spPr>
        <p:txBody>
          <a:bodyPr vert="horz" lIns="92075" tIns="46038" rIns="92075" bIns="46038" rtlCol="0" anchor="ctr">
            <a:normAutofit/>
          </a:bodyPr>
          <a:lstStyle/>
          <a:p>
            <a:pPr lvl="0" algn="ctr">
              <a:spcBef>
                <a:spcPct val="0"/>
              </a:spcBef>
            </a:pPr>
            <a:r>
              <a:rPr lang="cs-CZ" sz="3600" dirty="0" smtClean="0">
                <a:solidFill>
                  <a:srgbClr val="FF0000"/>
                </a:solidFill>
              </a:rPr>
              <a:t>Puberty – hormonal changes</a:t>
            </a:r>
            <a:endParaRPr kumimoji="0" lang="en-US" sz="3600" i="0" u="none" strike="noStrike" kern="1200" cap="none" spc="0" normalizeH="0" baseline="0" noProof="0" dirty="0" smtClean="0">
              <a:ln>
                <a:noFill/>
              </a:ln>
              <a:solidFill>
                <a:srgbClr val="FF0000"/>
              </a:solidFill>
              <a:uLnTx/>
              <a:uFillTx/>
              <a:latin typeface="+mj-lt"/>
              <a:ea typeface="+mj-ea"/>
              <a:cs typeface="+mj-cs"/>
            </a:endParaRPr>
          </a:p>
        </p:txBody>
      </p:sp>
      <p:sp>
        <p:nvSpPr>
          <p:cNvPr id="4" name="Rectangle 3"/>
          <p:cNvSpPr txBox="1">
            <a:spLocks noChangeArrowheads="1"/>
          </p:cNvSpPr>
          <p:nvPr/>
        </p:nvSpPr>
        <p:spPr>
          <a:xfrm>
            <a:off x="228600" y="1371600"/>
            <a:ext cx="8686800" cy="3352800"/>
          </a:xfrm>
          <a:prstGeom prst="rect">
            <a:avLst/>
          </a:prstGeom>
          <a:solidFill>
            <a:schemeClr val="bg2"/>
          </a:solidFill>
        </p:spPr>
        <p:txBody>
          <a:bodyPr vert="horz" lIns="92075" tIns="46038" rIns="92075" bIns="46038">
            <a:normAutofit/>
          </a:bodyPr>
          <a:lstStyle/>
          <a:p>
            <a:pPr marL="274320" lvl="0" indent="-274320" fontAlgn="auto">
              <a:lnSpc>
                <a:spcPct val="150000"/>
              </a:lnSpc>
              <a:spcBef>
                <a:spcPct val="20000"/>
              </a:spcBef>
              <a:spcAft>
                <a:spcPts val="0"/>
              </a:spcAft>
              <a:buClr>
                <a:schemeClr val="accent1"/>
              </a:buClr>
              <a:buSzPct val="85000"/>
              <a:buFont typeface="Wingdings 2"/>
              <a:buChar char=""/>
              <a:defRPr/>
            </a:pPr>
            <a:r>
              <a:rPr lang="en-US" sz="2600" dirty="0" smtClean="0">
                <a:latin typeface="Arial" pitchFamily="34" charset="0"/>
                <a:cs typeface="Arial" pitchFamily="34" charset="0"/>
              </a:rPr>
              <a:t>I</a:t>
            </a: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n young children, low gonadotropins and increased sensitivity of GnRH </a:t>
            </a:r>
            <a:r>
              <a:rPr lang="en-US" sz="2600" dirty="0" smtClean="0">
                <a:latin typeface="Arial" pitchFamily="34" charset="0"/>
                <a:cs typeface="Arial" pitchFamily="34" charset="0"/>
              </a:rPr>
              <a:t>receptors to low gonadotropins </a:t>
            </a:r>
            <a:r>
              <a:rPr lang="en-US" sz="2600" u="sng" dirty="0" smtClean="0">
                <a:latin typeface="Arial" pitchFamily="34" charset="0"/>
                <a:cs typeface="Arial" pitchFamily="34" charset="0"/>
              </a:rPr>
              <a:t>cannot</a:t>
            </a:r>
            <a:r>
              <a:rPr lang="en-US" sz="2600" dirty="0" smtClean="0">
                <a:latin typeface="Arial" pitchFamily="34" charset="0"/>
                <a:cs typeface="Arial" pitchFamily="34" charset="0"/>
              </a:rPr>
              <a:t> </a:t>
            </a: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initiate gonadal function</a:t>
            </a:r>
          </a:p>
          <a:p>
            <a:pPr marL="274320" marR="0" lvl="0" indent="-274320" algn="l" defTabSz="914400" rtl="0" eaLnBrk="1" fontAlgn="auto" latinLnBrk="0" hangingPunct="1">
              <a:lnSpc>
                <a:spcPct val="150000"/>
              </a:lnSpc>
              <a:spcBef>
                <a:spcPct val="20000"/>
              </a:spcBef>
              <a:spcAft>
                <a:spcPts val="0"/>
              </a:spcAft>
              <a:buClr>
                <a:schemeClr val="accent1"/>
              </a:buClr>
              <a:buSzPct val="85000"/>
              <a:buFont typeface="Wingdings 2"/>
              <a:buChar char=""/>
              <a:tabLst/>
              <a:defRPr/>
            </a:pPr>
            <a:r>
              <a:rPr lang="en-US" sz="2600" dirty="0" smtClean="0">
                <a:latin typeface="Arial" pitchFamily="34" charset="0"/>
                <a:cs typeface="Arial" pitchFamily="34" charset="0"/>
              </a:rPr>
              <a:t>B</a:t>
            </a:r>
            <a:r>
              <a:rPr kumimoji="0" lang="en-US" sz="26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etween</a:t>
            </a: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9-12 yrs, blood levels of LH, FSH increase.</a:t>
            </a:r>
          </a:p>
          <a:p>
            <a:pPr marL="274320" marR="0" lvl="0" indent="-274320" algn="l" defTabSz="914400" rtl="0" eaLnBrk="1" fontAlgn="auto" latinLnBrk="0" hangingPunct="1">
              <a:lnSpc>
                <a:spcPct val="150000"/>
              </a:lnSpc>
              <a:spcBef>
                <a:spcPct val="20000"/>
              </a:spcBef>
              <a:spcAft>
                <a:spcPts val="0"/>
              </a:spcAft>
              <a:buClr>
                <a:schemeClr val="accent1"/>
              </a:buClr>
              <a:buSzPct val="8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High levels of LH, FSH initiate </a:t>
            </a:r>
            <a:r>
              <a:rPr kumimoji="0" lang="en-US" sz="2600" b="0" i="0" u="none" strike="noStrike" kern="1200" cap="none" spc="0" normalizeH="0" baseline="0" noProof="0" dirty="0" err="1" smtClean="0">
                <a:ln>
                  <a:noFill/>
                </a:ln>
                <a:solidFill>
                  <a:schemeClr val="tx1"/>
                </a:solidFill>
                <a:effectLst/>
                <a:uLnTx/>
                <a:uFillTx/>
                <a:latin typeface="Arial" pitchFamily="34" charset="0"/>
                <a:ea typeface="+mn-ea"/>
                <a:cs typeface="Arial" pitchFamily="34" charset="0"/>
              </a:rPr>
              <a:t>gonadal</a:t>
            </a:r>
            <a:r>
              <a:rPr kumimoji="0" lang="en-US" sz="26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rPr>
              <a:t> development</a:t>
            </a:r>
          </a:p>
          <a:p>
            <a:pPr marL="274320" marR="0" lvl="0" indent="-274320" algn="l" defTabSz="914400" rtl="0" eaLnBrk="1" fontAlgn="auto" latinLnBrk="0" hangingPunct="1">
              <a:lnSpc>
                <a:spcPct val="150000"/>
              </a:lnSpc>
              <a:spcBef>
                <a:spcPct val="20000"/>
              </a:spcBef>
              <a:spcAft>
                <a:spcPts val="0"/>
              </a:spcAft>
              <a:buClr>
                <a:schemeClr val="accent1"/>
              </a:buClr>
              <a:buSzPct val="85000"/>
              <a:buFont typeface="Wingdings 2"/>
              <a:buChar char=""/>
              <a:tabLst/>
              <a:defRPr/>
            </a:pPr>
            <a:endParaRPr kumimoji="0" lang="en-US" sz="2600" b="0" i="0" u="none" strike="noStrike" kern="1200" cap="none" spc="0" normalizeH="0" baseline="0" noProof="0" dirty="0" smtClean="0">
              <a:ln>
                <a:noFill/>
              </a:ln>
              <a:solidFill>
                <a:srgbClr val="000000"/>
              </a:solidFill>
              <a:effectLst/>
              <a:uLnTx/>
              <a:uFillTx/>
              <a:latin typeface="Arial" pitchFamily="34" charset="0"/>
              <a:ea typeface="+mn-ea"/>
              <a:cs typeface="Arial" pitchFamily="34" charset="0"/>
            </a:endParaRPr>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Effect transition="in" filter="blinds(horizontal)">
                                      <p:cBhvr>
                                        <p:cTn id="7" dur="500"/>
                                        <p:tgtEl>
                                          <p:spTgt spid="38915">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8915">
                                            <p:txEl>
                                              <p:pRg st="1" end="1"/>
                                            </p:txEl>
                                          </p:spTgt>
                                        </p:tgtEl>
                                        <p:attrNameLst>
                                          <p:attrName>style.visibility</p:attrName>
                                        </p:attrNameLst>
                                      </p:cBhvr>
                                      <p:to>
                                        <p:strVal val="visible"/>
                                      </p:to>
                                    </p:set>
                                    <p:animEffect transition="in" filter="blinds(horizontal)">
                                      <p:cBhvr>
                                        <p:cTn id="10" dur="500"/>
                                        <p:tgtEl>
                                          <p:spTgt spid="38915">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animEffect transition="in" filter="blinds(horizontal)">
                                      <p:cBhvr>
                                        <p:cTn id="13" dur="5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228600"/>
            <a:ext cx="9144000" cy="914400"/>
          </a:xfrm>
          <a:noFill/>
        </p:spPr>
        <p:txBody>
          <a:bodyPr lIns="92075" tIns="46038" rIns="92075" bIns="46038" rtlCol="0">
            <a:normAutofit fontScale="90000"/>
          </a:bodyPr>
          <a:lstStyle/>
          <a:p>
            <a:pPr eaLnBrk="1" fontAlgn="auto" hangingPunct="1">
              <a:spcAft>
                <a:spcPts val="0"/>
              </a:spcAft>
              <a:defRPr/>
            </a:pPr>
            <a:r>
              <a:rPr lang="cs-CZ" sz="3600" dirty="0" smtClean="0">
                <a:solidFill>
                  <a:srgbClr val="FF0000"/>
                </a:solidFill>
              </a:rPr>
              <a:t>Puberty – hormonal changes</a:t>
            </a:r>
            <a:r>
              <a:rPr lang="en-US" sz="3600" dirty="0" smtClean="0">
                <a:solidFill>
                  <a:srgbClr val="FF0000"/>
                </a:solidFill>
              </a:rPr>
              <a:t/>
            </a:r>
            <a:br>
              <a:rPr lang="en-US" sz="3600" dirty="0" smtClean="0">
                <a:solidFill>
                  <a:srgbClr val="FF0000"/>
                </a:solidFill>
              </a:rPr>
            </a:br>
            <a:endParaRPr lang="en-US" sz="3600" dirty="0" smtClean="0">
              <a:solidFill>
                <a:srgbClr val="FF0000"/>
              </a:solidFill>
            </a:endParaRPr>
          </a:p>
        </p:txBody>
      </p:sp>
      <p:sp>
        <p:nvSpPr>
          <p:cNvPr id="18437" name="Freeform 1032"/>
          <p:cNvSpPr>
            <a:spLocks/>
          </p:cNvSpPr>
          <p:nvPr/>
        </p:nvSpPr>
        <p:spPr bwMode="auto">
          <a:xfrm>
            <a:off x="4108450" y="1211740"/>
            <a:ext cx="163513" cy="305472"/>
          </a:xfrm>
          <a:custGeom>
            <a:avLst/>
            <a:gdLst>
              <a:gd name="T0" fmla="*/ 26 w 207"/>
              <a:gd name="T1" fmla="*/ 92 h 367"/>
              <a:gd name="T2" fmla="*/ 51 w 207"/>
              <a:gd name="T3" fmla="*/ 46 h 367"/>
              <a:gd name="T4" fmla="*/ 38 w 207"/>
              <a:gd name="T5" fmla="*/ 46 h 367"/>
              <a:gd name="T6" fmla="*/ 38 w 207"/>
              <a:gd name="T7" fmla="*/ 0 h 367"/>
              <a:gd name="T8" fmla="*/ 13 w 207"/>
              <a:gd name="T9" fmla="*/ 0 h 367"/>
              <a:gd name="T10" fmla="*/ 13 w 207"/>
              <a:gd name="T11" fmla="*/ 46 h 367"/>
              <a:gd name="T12" fmla="*/ 0 w 207"/>
              <a:gd name="T13" fmla="*/ 46 h 367"/>
              <a:gd name="T14" fmla="*/ 26 w 207"/>
              <a:gd name="T15" fmla="*/ 92 h 367"/>
              <a:gd name="T16" fmla="*/ 0 60000 65536"/>
              <a:gd name="T17" fmla="*/ 0 60000 65536"/>
              <a:gd name="T18" fmla="*/ 0 60000 65536"/>
              <a:gd name="T19" fmla="*/ 0 60000 65536"/>
              <a:gd name="T20" fmla="*/ 0 60000 65536"/>
              <a:gd name="T21" fmla="*/ 0 60000 65536"/>
              <a:gd name="T22" fmla="*/ 0 60000 65536"/>
              <a:gd name="T23" fmla="*/ 0 60000 65536"/>
              <a:gd name="T24" fmla="*/ 0 w 207"/>
              <a:gd name="T25" fmla="*/ 0 h 367"/>
              <a:gd name="T26" fmla="*/ 207 w 207"/>
              <a:gd name="T27" fmla="*/ 367 h 3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 h="367">
                <a:moveTo>
                  <a:pt x="104" y="367"/>
                </a:moveTo>
                <a:lnTo>
                  <a:pt x="207" y="184"/>
                </a:lnTo>
                <a:lnTo>
                  <a:pt x="155" y="184"/>
                </a:lnTo>
                <a:lnTo>
                  <a:pt x="155" y="0"/>
                </a:lnTo>
                <a:lnTo>
                  <a:pt x="52" y="0"/>
                </a:lnTo>
                <a:lnTo>
                  <a:pt x="52" y="184"/>
                </a:lnTo>
                <a:lnTo>
                  <a:pt x="0" y="184"/>
                </a:lnTo>
                <a:lnTo>
                  <a:pt x="104" y="367"/>
                </a:lnTo>
                <a:close/>
              </a:path>
            </a:pathLst>
          </a:custGeom>
          <a:solidFill>
            <a:srgbClr val="00B0F0"/>
          </a:solidFill>
          <a:ln w="12700">
            <a:solidFill>
              <a:srgbClr val="0070C0"/>
            </a:solidFill>
            <a:round/>
            <a:headEnd/>
            <a:tailEnd/>
          </a:ln>
        </p:spPr>
        <p:txBody>
          <a:bodyPr/>
          <a:lstStyle/>
          <a:p>
            <a:endParaRPr lang="en-US"/>
          </a:p>
        </p:txBody>
      </p:sp>
      <p:sp>
        <p:nvSpPr>
          <p:cNvPr id="18438" name="Freeform 1033"/>
          <p:cNvSpPr>
            <a:spLocks/>
          </p:cNvSpPr>
          <p:nvPr/>
        </p:nvSpPr>
        <p:spPr bwMode="auto">
          <a:xfrm>
            <a:off x="4108450" y="1899053"/>
            <a:ext cx="163513" cy="303812"/>
          </a:xfrm>
          <a:custGeom>
            <a:avLst/>
            <a:gdLst>
              <a:gd name="T0" fmla="*/ 26 w 207"/>
              <a:gd name="T1" fmla="*/ 91 h 367"/>
              <a:gd name="T2" fmla="*/ 51 w 207"/>
              <a:gd name="T3" fmla="*/ 46 h 367"/>
              <a:gd name="T4" fmla="*/ 38 w 207"/>
              <a:gd name="T5" fmla="*/ 46 h 367"/>
              <a:gd name="T6" fmla="*/ 38 w 207"/>
              <a:gd name="T7" fmla="*/ 0 h 367"/>
              <a:gd name="T8" fmla="*/ 13 w 207"/>
              <a:gd name="T9" fmla="*/ 0 h 367"/>
              <a:gd name="T10" fmla="*/ 13 w 207"/>
              <a:gd name="T11" fmla="*/ 46 h 367"/>
              <a:gd name="T12" fmla="*/ 0 w 207"/>
              <a:gd name="T13" fmla="*/ 46 h 367"/>
              <a:gd name="T14" fmla="*/ 26 w 207"/>
              <a:gd name="T15" fmla="*/ 91 h 367"/>
              <a:gd name="T16" fmla="*/ 0 60000 65536"/>
              <a:gd name="T17" fmla="*/ 0 60000 65536"/>
              <a:gd name="T18" fmla="*/ 0 60000 65536"/>
              <a:gd name="T19" fmla="*/ 0 60000 65536"/>
              <a:gd name="T20" fmla="*/ 0 60000 65536"/>
              <a:gd name="T21" fmla="*/ 0 60000 65536"/>
              <a:gd name="T22" fmla="*/ 0 60000 65536"/>
              <a:gd name="T23" fmla="*/ 0 60000 65536"/>
              <a:gd name="T24" fmla="*/ 0 w 207"/>
              <a:gd name="T25" fmla="*/ 0 h 367"/>
              <a:gd name="T26" fmla="*/ 207 w 207"/>
              <a:gd name="T27" fmla="*/ 367 h 3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7" h="367">
                <a:moveTo>
                  <a:pt x="104" y="367"/>
                </a:moveTo>
                <a:lnTo>
                  <a:pt x="207" y="184"/>
                </a:lnTo>
                <a:lnTo>
                  <a:pt x="155" y="184"/>
                </a:lnTo>
                <a:lnTo>
                  <a:pt x="155" y="0"/>
                </a:lnTo>
                <a:lnTo>
                  <a:pt x="52" y="0"/>
                </a:lnTo>
                <a:lnTo>
                  <a:pt x="52" y="184"/>
                </a:lnTo>
                <a:lnTo>
                  <a:pt x="0" y="184"/>
                </a:lnTo>
                <a:lnTo>
                  <a:pt x="104" y="367"/>
                </a:lnTo>
                <a:close/>
              </a:path>
            </a:pathLst>
          </a:custGeom>
          <a:solidFill>
            <a:srgbClr val="00B0F0"/>
          </a:solidFill>
          <a:ln w="12700">
            <a:solidFill>
              <a:srgbClr val="0070C0"/>
            </a:solidFill>
            <a:round/>
            <a:headEnd/>
            <a:tailEnd/>
          </a:ln>
        </p:spPr>
        <p:txBody>
          <a:bodyPr/>
          <a:lstStyle/>
          <a:p>
            <a:endParaRPr lang="en-US"/>
          </a:p>
        </p:txBody>
      </p:sp>
      <p:sp>
        <p:nvSpPr>
          <p:cNvPr id="18439" name="Freeform 1034"/>
          <p:cNvSpPr>
            <a:spLocks/>
          </p:cNvSpPr>
          <p:nvPr/>
        </p:nvSpPr>
        <p:spPr bwMode="auto">
          <a:xfrm rot="3718202">
            <a:off x="3616729" y="2846989"/>
            <a:ext cx="681059" cy="445624"/>
          </a:xfrm>
          <a:custGeom>
            <a:avLst/>
            <a:gdLst>
              <a:gd name="T0" fmla="*/ 137 w 935"/>
              <a:gd name="T1" fmla="*/ 47 h 560"/>
              <a:gd name="T2" fmla="*/ 129 w 935"/>
              <a:gd name="T3" fmla="*/ 62 h 560"/>
              <a:gd name="T4" fmla="*/ 16 w 935"/>
              <a:gd name="T5" fmla="*/ 0 h 560"/>
              <a:gd name="T6" fmla="*/ 0 w 935"/>
              <a:gd name="T7" fmla="*/ 29 h 560"/>
              <a:gd name="T8" fmla="*/ 112 w 935"/>
              <a:gd name="T9" fmla="*/ 92 h 560"/>
              <a:gd name="T10" fmla="*/ 104 w 935"/>
              <a:gd name="T11" fmla="*/ 107 h 560"/>
              <a:gd name="T12" fmla="*/ 233 w 935"/>
              <a:gd name="T13" fmla="*/ 140 h 560"/>
              <a:gd name="T14" fmla="*/ 137 w 935"/>
              <a:gd name="T15" fmla="*/ 47 h 560"/>
              <a:gd name="T16" fmla="*/ 0 60000 65536"/>
              <a:gd name="T17" fmla="*/ 0 60000 65536"/>
              <a:gd name="T18" fmla="*/ 0 60000 65536"/>
              <a:gd name="T19" fmla="*/ 0 60000 65536"/>
              <a:gd name="T20" fmla="*/ 0 60000 65536"/>
              <a:gd name="T21" fmla="*/ 0 60000 65536"/>
              <a:gd name="T22" fmla="*/ 0 60000 65536"/>
              <a:gd name="T23" fmla="*/ 0 60000 65536"/>
              <a:gd name="T24" fmla="*/ 0 w 935"/>
              <a:gd name="T25" fmla="*/ 0 h 560"/>
              <a:gd name="T26" fmla="*/ 935 w 935"/>
              <a:gd name="T27" fmla="*/ 560 h 5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35" h="560">
                <a:moveTo>
                  <a:pt x="551" y="189"/>
                </a:moveTo>
                <a:lnTo>
                  <a:pt x="516" y="250"/>
                </a:lnTo>
                <a:lnTo>
                  <a:pt x="65" y="0"/>
                </a:lnTo>
                <a:lnTo>
                  <a:pt x="0" y="118"/>
                </a:lnTo>
                <a:lnTo>
                  <a:pt x="451" y="369"/>
                </a:lnTo>
                <a:lnTo>
                  <a:pt x="417" y="430"/>
                </a:lnTo>
                <a:lnTo>
                  <a:pt x="935" y="560"/>
                </a:lnTo>
                <a:lnTo>
                  <a:pt x="551" y="189"/>
                </a:lnTo>
                <a:close/>
              </a:path>
            </a:pathLst>
          </a:custGeom>
          <a:solidFill>
            <a:srgbClr val="C00000"/>
          </a:solidFill>
          <a:ln w="12700">
            <a:solidFill>
              <a:srgbClr val="000000"/>
            </a:solidFill>
            <a:round/>
            <a:headEnd/>
            <a:tailEnd/>
          </a:ln>
        </p:spPr>
        <p:txBody>
          <a:bodyPr/>
          <a:lstStyle/>
          <a:p>
            <a:endParaRPr lang="en-US"/>
          </a:p>
        </p:txBody>
      </p:sp>
      <p:sp>
        <p:nvSpPr>
          <p:cNvPr id="18440" name="Freeform 1035"/>
          <p:cNvSpPr>
            <a:spLocks/>
          </p:cNvSpPr>
          <p:nvPr/>
        </p:nvSpPr>
        <p:spPr bwMode="auto">
          <a:xfrm>
            <a:off x="1828800" y="2373863"/>
            <a:ext cx="1531937" cy="521737"/>
          </a:xfrm>
          <a:custGeom>
            <a:avLst/>
            <a:gdLst>
              <a:gd name="T0" fmla="*/ 0 w 902"/>
              <a:gd name="T1" fmla="*/ 155 h 620"/>
              <a:gd name="T2" fmla="*/ 126 w 902"/>
              <a:gd name="T3" fmla="*/ 113 h 620"/>
              <a:gd name="T4" fmla="*/ 117 w 902"/>
              <a:gd name="T5" fmla="*/ 99 h 620"/>
              <a:gd name="T6" fmla="*/ 226 w 902"/>
              <a:gd name="T7" fmla="*/ 28 h 620"/>
              <a:gd name="T8" fmla="*/ 207 w 902"/>
              <a:gd name="T9" fmla="*/ 0 h 620"/>
              <a:gd name="T10" fmla="*/ 99 w 902"/>
              <a:gd name="T11" fmla="*/ 71 h 620"/>
              <a:gd name="T12" fmla="*/ 90 w 902"/>
              <a:gd name="T13" fmla="*/ 56 h 620"/>
              <a:gd name="T14" fmla="*/ 0 w 902"/>
              <a:gd name="T15" fmla="*/ 155 h 620"/>
              <a:gd name="T16" fmla="*/ 0 60000 65536"/>
              <a:gd name="T17" fmla="*/ 0 60000 65536"/>
              <a:gd name="T18" fmla="*/ 0 60000 65536"/>
              <a:gd name="T19" fmla="*/ 0 60000 65536"/>
              <a:gd name="T20" fmla="*/ 0 60000 65536"/>
              <a:gd name="T21" fmla="*/ 0 60000 65536"/>
              <a:gd name="T22" fmla="*/ 0 60000 65536"/>
              <a:gd name="T23" fmla="*/ 0 60000 65536"/>
              <a:gd name="T24" fmla="*/ 0 w 902"/>
              <a:gd name="T25" fmla="*/ 0 h 620"/>
              <a:gd name="T26" fmla="*/ 902 w 902"/>
              <a:gd name="T27" fmla="*/ 620 h 6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2" h="620">
                <a:moveTo>
                  <a:pt x="0" y="620"/>
                </a:moveTo>
                <a:lnTo>
                  <a:pt x="507" y="453"/>
                </a:lnTo>
                <a:lnTo>
                  <a:pt x="470" y="396"/>
                </a:lnTo>
                <a:lnTo>
                  <a:pt x="902" y="115"/>
                </a:lnTo>
                <a:lnTo>
                  <a:pt x="826" y="0"/>
                </a:lnTo>
                <a:lnTo>
                  <a:pt x="394" y="281"/>
                </a:lnTo>
                <a:lnTo>
                  <a:pt x="358" y="224"/>
                </a:lnTo>
                <a:lnTo>
                  <a:pt x="0" y="620"/>
                </a:lnTo>
                <a:close/>
              </a:path>
            </a:pathLst>
          </a:custGeom>
          <a:solidFill>
            <a:srgbClr val="C00000"/>
          </a:solidFill>
          <a:ln w="12700">
            <a:solidFill>
              <a:srgbClr val="0070C0"/>
            </a:solidFill>
            <a:round/>
            <a:headEnd/>
            <a:tailEnd/>
          </a:ln>
        </p:spPr>
        <p:txBody>
          <a:bodyPr/>
          <a:lstStyle/>
          <a:p>
            <a:endParaRPr lang="en-US"/>
          </a:p>
        </p:txBody>
      </p:sp>
      <p:sp>
        <p:nvSpPr>
          <p:cNvPr id="18441" name="Freeform 1036"/>
          <p:cNvSpPr>
            <a:spLocks/>
          </p:cNvSpPr>
          <p:nvPr/>
        </p:nvSpPr>
        <p:spPr bwMode="auto">
          <a:xfrm>
            <a:off x="1428750" y="3270359"/>
            <a:ext cx="246063" cy="609285"/>
          </a:xfrm>
          <a:custGeom>
            <a:avLst/>
            <a:gdLst>
              <a:gd name="T0" fmla="*/ 39 w 310"/>
              <a:gd name="T1" fmla="*/ 184 h 734"/>
              <a:gd name="T2" fmla="*/ 78 w 310"/>
              <a:gd name="T3" fmla="*/ 92 h 734"/>
              <a:gd name="T4" fmla="*/ 58 w 310"/>
              <a:gd name="T5" fmla="*/ 92 h 734"/>
              <a:gd name="T6" fmla="*/ 58 w 310"/>
              <a:gd name="T7" fmla="*/ 0 h 734"/>
              <a:gd name="T8" fmla="*/ 19 w 310"/>
              <a:gd name="T9" fmla="*/ 0 h 734"/>
              <a:gd name="T10" fmla="*/ 19 w 310"/>
              <a:gd name="T11" fmla="*/ 92 h 734"/>
              <a:gd name="T12" fmla="*/ 0 w 310"/>
              <a:gd name="T13" fmla="*/ 92 h 734"/>
              <a:gd name="T14" fmla="*/ 39 w 310"/>
              <a:gd name="T15" fmla="*/ 184 h 734"/>
              <a:gd name="T16" fmla="*/ 0 60000 65536"/>
              <a:gd name="T17" fmla="*/ 0 60000 65536"/>
              <a:gd name="T18" fmla="*/ 0 60000 65536"/>
              <a:gd name="T19" fmla="*/ 0 60000 65536"/>
              <a:gd name="T20" fmla="*/ 0 60000 65536"/>
              <a:gd name="T21" fmla="*/ 0 60000 65536"/>
              <a:gd name="T22" fmla="*/ 0 60000 65536"/>
              <a:gd name="T23" fmla="*/ 0 60000 65536"/>
              <a:gd name="T24" fmla="*/ 0 w 310"/>
              <a:gd name="T25" fmla="*/ 0 h 734"/>
              <a:gd name="T26" fmla="*/ 310 w 310"/>
              <a:gd name="T27" fmla="*/ 734 h 7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0" h="734">
                <a:moveTo>
                  <a:pt x="155" y="734"/>
                </a:moveTo>
                <a:lnTo>
                  <a:pt x="310" y="367"/>
                </a:lnTo>
                <a:lnTo>
                  <a:pt x="233" y="367"/>
                </a:lnTo>
                <a:lnTo>
                  <a:pt x="233" y="0"/>
                </a:lnTo>
                <a:lnTo>
                  <a:pt x="79" y="0"/>
                </a:lnTo>
                <a:lnTo>
                  <a:pt x="79" y="367"/>
                </a:lnTo>
                <a:lnTo>
                  <a:pt x="0" y="367"/>
                </a:lnTo>
                <a:lnTo>
                  <a:pt x="155" y="734"/>
                </a:lnTo>
                <a:close/>
              </a:path>
            </a:pathLst>
          </a:custGeom>
          <a:solidFill>
            <a:schemeClr val="bg1">
              <a:lumMod val="65000"/>
            </a:schemeClr>
          </a:solidFill>
          <a:ln w="12700">
            <a:solidFill>
              <a:srgbClr val="000000"/>
            </a:solidFill>
            <a:round/>
            <a:headEnd/>
            <a:tailEnd/>
          </a:ln>
        </p:spPr>
        <p:txBody>
          <a:bodyPr/>
          <a:lstStyle/>
          <a:p>
            <a:endParaRPr lang="en-US"/>
          </a:p>
        </p:txBody>
      </p:sp>
      <p:grpSp>
        <p:nvGrpSpPr>
          <p:cNvPr id="2" name="Group 1044"/>
          <p:cNvGrpSpPr>
            <a:grpSpLocks/>
          </p:cNvGrpSpPr>
          <p:nvPr/>
        </p:nvGrpSpPr>
        <p:grpSpPr bwMode="auto">
          <a:xfrm>
            <a:off x="3132137" y="838200"/>
            <a:ext cx="2209800" cy="303812"/>
            <a:chOff x="1872" y="244"/>
            <a:chExt cx="1392" cy="183"/>
          </a:xfrm>
          <a:solidFill>
            <a:schemeClr val="bg1">
              <a:lumMod val="65000"/>
            </a:schemeClr>
          </a:solidFill>
        </p:grpSpPr>
        <p:sp>
          <p:nvSpPr>
            <p:cNvPr id="18562" name="Rectangle 1042"/>
            <p:cNvSpPr>
              <a:spLocks noChangeArrowheads="1"/>
            </p:cNvSpPr>
            <p:nvPr/>
          </p:nvSpPr>
          <p:spPr bwMode="auto">
            <a:xfrm>
              <a:off x="1872" y="244"/>
              <a:ext cx="1392" cy="183"/>
            </a:xfrm>
            <a:prstGeom prst="rect">
              <a:avLst/>
            </a:prstGeom>
            <a:solidFill>
              <a:srgbClr val="FFFF00"/>
            </a:solidFill>
            <a:ln w="12700">
              <a:solidFill>
                <a:schemeClr val="tx1"/>
              </a:solidFill>
              <a:miter lim="800000"/>
              <a:headEnd/>
              <a:tailEnd/>
            </a:ln>
          </p:spPr>
          <p:txBody>
            <a:bodyPr/>
            <a:lstStyle/>
            <a:p>
              <a:endParaRPr lang="en-US">
                <a:latin typeface="Times New Roman" pitchFamily="18" charset="0"/>
              </a:endParaRPr>
            </a:p>
          </p:txBody>
        </p:sp>
        <p:sp>
          <p:nvSpPr>
            <p:cNvPr id="18563" name="Rectangle 1043"/>
            <p:cNvSpPr>
              <a:spLocks noChangeArrowheads="1"/>
            </p:cNvSpPr>
            <p:nvPr/>
          </p:nvSpPr>
          <p:spPr bwMode="auto">
            <a:xfrm>
              <a:off x="1983" y="246"/>
              <a:ext cx="1148" cy="163"/>
            </a:xfrm>
            <a:prstGeom prst="rect">
              <a:avLst/>
            </a:prstGeom>
            <a:noFill/>
            <a:ln w="9525">
              <a:noFill/>
              <a:miter lim="800000"/>
              <a:headEnd/>
              <a:tailEnd/>
            </a:ln>
          </p:spPr>
          <p:txBody>
            <a:bodyPr wrap="none" lIns="0" tIns="0" rIns="0" bIns="0">
              <a:spAutoFit/>
            </a:bodyPr>
            <a:lstStyle/>
            <a:p>
              <a:r>
                <a:rPr lang="en-US" sz="1700" b="1" dirty="0"/>
                <a:t>HYPOTHALAMUS</a:t>
              </a:r>
              <a:endParaRPr lang="en-US" dirty="0">
                <a:latin typeface="Times New Roman" pitchFamily="18" charset="0"/>
              </a:endParaRPr>
            </a:p>
          </p:txBody>
        </p:sp>
      </p:grpSp>
      <p:grpSp>
        <p:nvGrpSpPr>
          <p:cNvPr id="3" name="Group 1047"/>
          <p:cNvGrpSpPr>
            <a:grpSpLocks/>
          </p:cNvGrpSpPr>
          <p:nvPr/>
        </p:nvGrpSpPr>
        <p:grpSpPr bwMode="auto">
          <a:xfrm>
            <a:off x="3403708" y="2216924"/>
            <a:ext cx="1473200" cy="526276"/>
            <a:chOff x="2078" y="1070"/>
            <a:chExt cx="928" cy="317"/>
          </a:xfrm>
          <a:solidFill>
            <a:schemeClr val="bg1">
              <a:lumMod val="65000"/>
            </a:schemeClr>
          </a:solidFill>
        </p:grpSpPr>
        <p:sp>
          <p:nvSpPr>
            <p:cNvPr id="18560" name="Rectangle 1045"/>
            <p:cNvSpPr>
              <a:spLocks noChangeArrowheads="1"/>
            </p:cNvSpPr>
            <p:nvPr/>
          </p:nvSpPr>
          <p:spPr bwMode="auto">
            <a:xfrm>
              <a:off x="2078" y="1070"/>
              <a:ext cx="928" cy="317"/>
            </a:xfrm>
            <a:prstGeom prst="rect">
              <a:avLst/>
            </a:prstGeom>
            <a:solidFill>
              <a:srgbClr val="92D050"/>
            </a:solidFill>
            <a:ln w="12700">
              <a:solidFill>
                <a:schemeClr val="tx1"/>
              </a:solidFill>
              <a:miter lim="800000"/>
              <a:headEnd/>
              <a:tailEnd/>
            </a:ln>
          </p:spPr>
          <p:txBody>
            <a:bodyPr/>
            <a:lstStyle/>
            <a:p>
              <a:endParaRPr lang="en-US">
                <a:latin typeface="Times New Roman" pitchFamily="18" charset="0"/>
              </a:endParaRPr>
            </a:p>
          </p:txBody>
        </p:sp>
        <p:sp>
          <p:nvSpPr>
            <p:cNvPr id="18561" name="Rectangle 1046"/>
            <p:cNvSpPr>
              <a:spLocks noChangeArrowheads="1"/>
            </p:cNvSpPr>
            <p:nvPr/>
          </p:nvSpPr>
          <p:spPr bwMode="auto">
            <a:xfrm>
              <a:off x="2175" y="1072"/>
              <a:ext cx="717" cy="315"/>
            </a:xfrm>
            <a:prstGeom prst="rect">
              <a:avLst/>
            </a:prstGeom>
            <a:noFill/>
            <a:ln w="9525">
              <a:noFill/>
              <a:miter lim="800000"/>
              <a:headEnd/>
              <a:tailEnd/>
            </a:ln>
          </p:spPr>
          <p:txBody>
            <a:bodyPr wrap="none" lIns="0" tIns="0" rIns="0" bIns="0">
              <a:spAutoFit/>
            </a:bodyPr>
            <a:lstStyle/>
            <a:p>
              <a:r>
                <a:rPr lang="en-US" sz="1700" b="1" dirty="0" smtClean="0"/>
                <a:t>ANTERIOR</a:t>
              </a:r>
            </a:p>
            <a:p>
              <a:r>
                <a:rPr lang="en-US" sz="1700" b="1" dirty="0" smtClean="0"/>
                <a:t>PITUITARY</a:t>
              </a:r>
              <a:endParaRPr lang="en-US" dirty="0">
                <a:latin typeface="Times New Roman" pitchFamily="18" charset="0"/>
              </a:endParaRPr>
            </a:p>
          </p:txBody>
        </p:sp>
      </p:grpSp>
      <p:grpSp>
        <p:nvGrpSpPr>
          <p:cNvPr id="4" name="Group 1051"/>
          <p:cNvGrpSpPr>
            <a:grpSpLocks/>
          </p:cNvGrpSpPr>
          <p:nvPr/>
        </p:nvGrpSpPr>
        <p:grpSpPr bwMode="auto">
          <a:xfrm>
            <a:off x="3440112" y="5981427"/>
            <a:ext cx="1436688" cy="685653"/>
            <a:chOff x="4034" y="3319"/>
            <a:chExt cx="905" cy="413"/>
          </a:xfrm>
          <a:solidFill>
            <a:schemeClr val="bg1">
              <a:lumMod val="65000"/>
            </a:schemeClr>
          </a:solidFill>
        </p:grpSpPr>
        <p:sp>
          <p:nvSpPr>
            <p:cNvPr id="18557" name="Rectangle 1048"/>
            <p:cNvSpPr>
              <a:spLocks noChangeArrowheads="1"/>
            </p:cNvSpPr>
            <p:nvPr/>
          </p:nvSpPr>
          <p:spPr bwMode="auto">
            <a:xfrm>
              <a:off x="4034" y="3319"/>
              <a:ext cx="905" cy="413"/>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18558" name="Rectangle 1049"/>
            <p:cNvSpPr>
              <a:spLocks noChangeArrowheads="1"/>
            </p:cNvSpPr>
            <p:nvPr/>
          </p:nvSpPr>
          <p:spPr bwMode="auto">
            <a:xfrm>
              <a:off x="4127" y="3336"/>
              <a:ext cx="703" cy="163"/>
            </a:xfrm>
            <a:prstGeom prst="rect">
              <a:avLst/>
            </a:prstGeom>
            <a:grpFill/>
            <a:ln w="9525">
              <a:noFill/>
              <a:miter lim="800000"/>
              <a:headEnd/>
              <a:tailEnd/>
            </a:ln>
          </p:spPr>
          <p:txBody>
            <a:bodyPr wrap="none" lIns="0" tIns="0" rIns="0" bIns="0">
              <a:spAutoFit/>
            </a:bodyPr>
            <a:lstStyle/>
            <a:p>
              <a:r>
                <a:rPr lang="en-US" sz="1700" b="1" dirty="0">
                  <a:solidFill>
                    <a:srgbClr val="000000"/>
                  </a:solidFill>
                </a:rPr>
                <a:t> </a:t>
              </a:r>
              <a:r>
                <a:rPr lang="en-US" sz="1700" b="1" dirty="0"/>
                <a:t>SOMATIC</a:t>
              </a:r>
              <a:r>
                <a:rPr lang="en-US" sz="1700" b="1" dirty="0">
                  <a:solidFill>
                    <a:srgbClr val="000000"/>
                  </a:solidFill>
                </a:rPr>
                <a:t> </a:t>
              </a:r>
              <a:endParaRPr lang="en-US" dirty="0">
                <a:latin typeface="Times New Roman" pitchFamily="18" charset="0"/>
              </a:endParaRPr>
            </a:p>
          </p:txBody>
        </p:sp>
        <p:sp>
          <p:nvSpPr>
            <p:cNvPr id="18559" name="Rectangle 1050"/>
            <p:cNvSpPr>
              <a:spLocks noChangeArrowheads="1"/>
            </p:cNvSpPr>
            <p:nvPr/>
          </p:nvSpPr>
          <p:spPr bwMode="auto">
            <a:xfrm>
              <a:off x="4169" y="3535"/>
              <a:ext cx="619" cy="163"/>
            </a:xfrm>
            <a:prstGeom prst="rect">
              <a:avLst/>
            </a:prstGeom>
            <a:grpFill/>
            <a:ln w="9525">
              <a:noFill/>
              <a:miter lim="800000"/>
              <a:headEnd/>
              <a:tailEnd/>
            </a:ln>
          </p:spPr>
          <p:txBody>
            <a:bodyPr wrap="none" lIns="0" tIns="0" rIns="0" bIns="0">
              <a:spAutoFit/>
            </a:bodyPr>
            <a:lstStyle/>
            <a:p>
              <a:r>
                <a:rPr lang="en-US" sz="1700" b="1"/>
                <a:t>GROWTH</a:t>
              </a:r>
              <a:endParaRPr lang="en-US">
                <a:latin typeface="Times New Roman" pitchFamily="18" charset="0"/>
              </a:endParaRPr>
            </a:p>
          </p:txBody>
        </p:sp>
      </p:grpSp>
      <p:grpSp>
        <p:nvGrpSpPr>
          <p:cNvPr id="5" name="Group 1054"/>
          <p:cNvGrpSpPr>
            <a:grpSpLocks/>
          </p:cNvGrpSpPr>
          <p:nvPr/>
        </p:nvGrpSpPr>
        <p:grpSpPr bwMode="auto">
          <a:xfrm>
            <a:off x="152400" y="5783866"/>
            <a:ext cx="2865438" cy="305472"/>
            <a:chOff x="244" y="3223"/>
            <a:chExt cx="1805" cy="184"/>
          </a:xfrm>
          <a:solidFill>
            <a:schemeClr val="bg1">
              <a:lumMod val="65000"/>
            </a:schemeClr>
          </a:solidFill>
        </p:grpSpPr>
        <p:sp>
          <p:nvSpPr>
            <p:cNvPr id="18555" name="Rectangle 1052"/>
            <p:cNvSpPr>
              <a:spLocks noChangeArrowheads="1"/>
            </p:cNvSpPr>
            <p:nvPr/>
          </p:nvSpPr>
          <p:spPr bwMode="auto">
            <a:xfrm>
              <a:off x="244" y="3223"/>
              <a:ext cx="1805" cy="183"/>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18556" name="Rectangle 1053"/>
            <p:cNvSpPr>
              <a:spLocks noChangeArrowheads="1"/>
            </p:cNvSpPr>
            <p:nvPr/>
          </p:nvSpPr>
          <p:spPr bwMode="auto">
            <a:xfrm>
              <a:off x="401" y="3249"/>
              <a:ext cx="1533" cy="158"/>
            </a:xfrm>
            <a:prstGeom prst="rect">
              <a:avLst/>
            </a:prstGeom>
            <a:grpFill/>
            <a:ln w="9525">
              <a:noFill/>
              <a:miter lim="800000"/>
              <a:headEnd/>
              <a:tailEnd/>
            </a:ln>
          </p:spPr>
          <p:txBody>
            <a:bodyPr wrap="none" lIns="0" tIns="0" rIns="0" bIns="0">
              <a:spAutoFit/>
            </a:bodyPr>
            <a:lstStyle/>
            <a:p>
              <a:r>
                <a:rPr lang="en-US" sz="1700" b="1" dirty="0" smtClean="0"/>
                <a:t>SEXUAL MATURATION</a:t>
              </a:r>
              <a:endParaRPr lang="en-US" dirty="0">
                <a:latin typeface="Times New Roman" pitchFamily="18" charset="0"/>
              </a:endParaRPr>
            </a:p>
          </p:txBody>
        </p:sp>
      </p:grpSp>
      <p:grpSp>
        <p:nvGrpSpPr>
          <p:cNvPr id="6" name="Group 1057"/>
          <p:cNvGrpSpPr>
            <a:grpSpLocks/>
          </p:cNvGrpSpPr>
          <p:nvPr/>
        </p:nvGrpSpPr>
        <p:grpSpPr bwMode="auto">
          <a:xfrm>
            <a:off x="3513137" y="4420588"/>
            <a:ext cx="1146175" cy="303812"/>
            <a:chOff x="4061" y="1988"/>
            <a:chExt cx="722" cy="183"/>
          </a:xfrm>
          <a:solidFill>
            <a:schemeClr val="bg1">
              <a:lumMod val="65000"/>
            </a:schemeClr>
          </a:solidFill>
        </p:grpSpPr>
        <p:sp>
          <p:nvSpPr>
            <p:cNvPr id="18553" name="Rectangle 1055"/>
            <p:cNvSpPr>
              <a:spLocks noChangeArrowheads="1"/>
            </p:cNvSpPr>
            <p:nvPr/>
          </p:nvSpPr>
          <p:spPr bwMode="auto">
            <a:xfrm>
              <a:off x="4061" y="1988"/>
              <a:ext cx="722" cy="183"/>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18554" name="Rectangle 1056"/>
            <p:cNvSpPr>
              <a:spLocks noChangeArrowheads="1"/>
            </p:cNvSpPr>
            <p:nvPr/>
          </p:nvSpPr>
          <p:spPr bwMode="auto">
            <a:xfrm>
              <a:off x="4216" y="2008"/>
              <a:ext cx="401" cy="163"/>
            </a:xfrm>
            <a:prstGeom prst="rect">
              <a:avLst/>
            </a:prstGeom>
            <a:grpFill/>
            <a:ln w="9525">
              <a:noFill/>
              <a:miter lim="800000"/>
              <a:headEnd/>
              <a:tailEnd/>
            </a:ln>
          </p:spPr>
          <p:txBody>
            <a:bodyPr wrap="none" lIns="0" tIns="0" rIns="0" bIns="0">
              <a:spAutoFit/>
            </a:bodyPr>
            <a:lstStyle/>
            <a:p>
              <a:r>
                <a:rPr lang="en-US" sz="1700" b="1" dirty="0"/>
                <a:t>LIVER</a:t>
              </a:r>
              <a:endParaRPr lang="en-US" dirty="0">
                <a:latin typeface="Times New Roman" pitchFamily="18" charset="0"/>
              </a:endParaRPr>
            </a:p>
          </p:txBody>
        </p:sp>
      </p:grpSp>
      <p:grpSp>
        <p:nvGrpSpPr>
          <p:cNvPr id="7" name="Group 1060"/>
          <p:cNvGrpSpPr>
            <a:grpSpLocks/>
          </p:cNvGrpSpPr>
          <p:nvPr/>
        </p:nvGrpSpPr>
        <p:grpSpPr bwMode="auto">
          <a:xfrm>
            <a:off x="679450" y="3956012"/>
            <a:ext cx="1792288" cy="303812"/>
            <a:chOff x="576" y="2122"/>
            <a:chExt cx="1129" cy="183"/>
          </a:xfrm>
          <a:solidFill>
            <a:schemeClr val="bg1">
              <a:lumMod val="65000"/>
            </a:schemeClr>
          </a:solidFill>
        </p:grpSpPr>
        <p:sp>
          <p:nvSpPr>
            <p:cNvPr id="18551" name="Rectangle 1058"/>
            <p:cNvSpPr>
              <a:spLocks noChangeArrowheads="1"/>
            </p:cNvSpPr>
            <p:nvPr/>
          </p:nvSpPr>
          <p:spPr bwMode="auto">
            <a:xfrm>
              <a:off x="576" y="2122"/>
              <a:ext cx="1129" cy="179"/>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18552" name="Rectangle 1059"/>
            <p:cNvSpPr>
              <a:spLocks noChangeArrowheads="1"/>
            </p:cNvSpPr>
            <p:nvPr/>
          </p:nvSpPr>
          <p:spPr bwMode="auto">
            <a:xfrm>
              <a:off x="624" y="2147"/>
              <a:ext cx="1028" cy="158"/>
            </a:xfrm>
            <a:prstGeom prst="rect">
              <a:avLst/>
            </a:prstGeom>
            <a:grpFill/>
            <a:ln w="9525">
              <a:noFill/>
              <a:miter lim="800000"/>
              <a:headEnd/>
              <a:tailEnd/>
            </a:ln>
          </p:spPr>
          <p:txBody>
            <a:bodyPr wrap="none" lIns="0" tIns="0" rIns="0" bIns="0">
              <a:spAutoFit/>
            </a:bodyPr>
            <a:lstStyle/>
            <a:p>
              <a:r>
                <a:rPr lang="en-US" sz="1700" b="1" dirty="0" smtClean="0"/>
                <a:t>TESTIS</a:t>
              </a:r>
              <a:r>
                <a:rPr lang="en-US" sz="1600" b="1" dirty="0" smtClean="0"/>
                <a:t>/ </a:t>
              </a:r>
              <a:r>
                <a:rPr lang="en-US" sz="1700" b="1" dirty="0" smtClean="0"/>
                <a:t>OVARY</a:t>
              </a:r>
              <a:endParaRPr lang="en-US" dirty="0">
                <a:latin typeface="Times New Roman" pitchFamily="18" charset="0"/>
              </a:endParaRPr>
            </a:p>
          </p:txBody>
        </p:sp>
      </p:grpSp>
      <p:sp>
        <p:nvSpPr>
          <p:cNvPr id="18453" name="Freeform 1061"/>
          <p:cNvSpPr>
            <a:spLocks/>
          </p:cNvSpPr>
          <p:nvPr/>
        </p:nvSpPr>
        <p:spPr bwMode="auto">
          <a:xfrm>
            <a:off x="1428750" y="4336192"/>
            <a:ext cx="241300" cy="534577"/>
          </a:xfrm>
          <a:custGeom>
            <a:avLst/>
            <a:gdLst>
              <a:gd name="T0" fmla="*/ 39 w 310"/>
              <a:gd name="T1" fmla="*/ 115 h 459"/>
              <a:gd name="T2" fmla="*/ 78 w 310"/>
              <a:gd name="T3" fmla="*/ 58 h 459"/>
              <a:gd name="T4" fmla="*/ 58 w 310"/>
              <a:gd name="T5" fmla="*/ 58 h 459"/>
              <a:gd name="T6" fmla="*/ 58 w 310"/>
              <a:gd name="T7" fmla="*/ 0 h 459"/>
              <a:gd name="T8" fmla="*/ 19 w 310"/>
              <a:gd name="T9" fmla="*/ 0 h 459"/>
              <a:gd name="T10" fmla="*/ 19 w 310"/>
              <a:gd name="T11" fmla="*/ 58 h 459"/>
              <a:gd name="T12" fmla="*/ 0 w 310"/>
              <a:gd name="T13" fmla="*/ 58 h 459"/>
              <a:gd name="T14" fmla="*/ 39 w 310"/>
              <a:gd name="T15" fmla="*/ 115 h 459"/>
              <a:gd name="T16" fmla="*/ 0 60000 65536"/>
              <a:gd name="T17" fmla="*/ 0 60000 65536"/>
              <a:gd name="T18" fmla="*/ 0 60000 65536"/>
              <a:gd name="T19" fmla="*/ 0 60000 65536"/>
              <a:gd name="T20" fmla="*/ 0 60000 65536"/>
              <a:gd name="T21" fmla="*/ 0 60000 65536"/>
              <a:gd name="T22" fmla="*/ 0 60000 65536"/>
              <a:gd name="T23" fmla="*/ 0 60000 65536"/>
              <a:gd name="T24" fmla="*/ 0 w 310"/>
              <a:gd name="T25" fmla="*/ 0 h 459"/>
              <a:gd name="T26" fmla="*/ 310 w 310"/>
              <a:gd name="T27" fmla="*/ 459 h 4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0" h="459">
                <a:moveTo>
                  <a:pt x="155" y="459"/>
                </a:moveTo>
                <a:lnTo>
                  <a:pt x="310" y="230"/>
                </a:lnTo>
                <a:lnTo>
                  <a:pt x="233" y="230"/>
                </a:lnTo>
                <a:lnTo>
                  <a:pt x="233" y="0"/>
                </a:lnTo>
                <a:lnTo>
                  <a:pt x="79" y="0"/>
                </a:lnTo>
                <a:lnTo>
                  <a:pt x="79" y="230"/>
                </a:lnTo>
                <a:lnTo>
                  <a:pt x="0" y="230"/>
                </a:lnTo>
                <a:lnTo>
                  <a:pt x="155" y="459"/>
                </a:lnTo>
                <a:close/>
              </a:path>
            </a:pathLst>
          </a:custGeom>
          <a:solidFill>
            <a:schemeClr val="bg1">
              <a:lumMod val="65000"/>
            </a:schemeClr>
          </a:solidFill>
          <a:ln w="12700">
            <a:solidFill>
              <a:srgbClr val="000000"/>
            </a:solidFill>
            <a:round/>
            <a:headEnd/>
            <a:tailEnd/>
          </a:ln>
        </p:spPr>
        <p:txBody>
          <a:bodyPr/>
          <a:lstStyle/>
          <a:p>
            <a:endParaRPr lang="en-US"/>
          </a:p>
        </p:txBody>
      </p:sp>
      <p:sp>
        <p:nvSpPr>
          <p:cNvPr id="18454" name="Rectangle 1062"/>
          <p:cNvSpPr>
            <a:spLocks noChangeArrowheads="1"/>
          </p:cNvSpPr>
          <p:nvPr/>
        </p:nvSpPr>
        <p:spPr bwMode="auto">
          <a:xfrm>
            <a:off x="3124200" y="1527173"/>
            <a:ext cx="2542363" cy="261610"/>
          </a:xfrm>
          <a:prstGeom prst="rect">
            <a:avLst/>
          </a:prstGeom>
          <a:solidFill>
            <a:schemeClr val="bg1">
              <a:lumMod val="65000"/>
            </a:schemeClr>
          </a:solidFill>
          <a:ln w="9525">
            <a:noFill/>
            <a:miter lim="800000"/>
            <a:headEnd/>
            <a:tailEnd/>
          </a:ln>
        </p:spPr>
        <p:txBody>
          <a:bodyPr wrap="none" lIns="0" tIns="0" rIns="0" bIns="0">
            <a:spAutoFit/>
          </a:bodyPr>
          <a:lstStyle/>
          <a:p>
            <a:r>
              <a:rPr lang="en-US" sz="1700" b="1" dirty="0" smtClean="0">
                <a:solidFill>
                  <a:srgbClr val="7030A0"/>
                </a:solidFill>
              </a:rPr>
              <a:t>GnRH, GHRH, CRH, TRH</a:t>
            </a:r>
            <a:endParaRPr lang="en-US" dirty="0">
              <a:solidFill>
                <a:srgbClr val="7030A0"/>
              </a:solidFill>
              <a:latin typeface="Times New Roman" pitchFamily="18" charset="0"/>
            </a:endParaRPr>
          </a:p>
        </p:txBody>
      </p:sp>
      <p:grpSp>
        <p:nvGrpSpPr>
          <p:cNvPr id="8" name="Group 1065"/>
          <p:cNvGrpSpPr>
            <a:grpSpLocks/>
          </p:cNvGrpSpPr>
          <p:nvPr/>
        </p:nvGrpSpPr>
        <p:grpSpPr bwMode="auto">
          <a:xfrm>
            <a:off x="3363912" y="3428999"/>
            <a:ext cx="1138238" cy="592683"/>
            <a:chOff x="3698" y="1271"/>
            <a:chExt cx="717" cy="357"/>
          </a:xfrm>
          <a:solidFill>
            <a:schemeClr val="bg1">
              <a:lumMod val="65000"/>
            </a:schemeClr>
          </a:solidFill>
        </p:grpSpPr>
        <p:sp>
          <p:nvSpPr>
            <p:cNvPr id="18549" name="Rectangle 1063"/>
            <p:cNvSpPr>
              <a:spLocks noChangeArrowheads="1"/>
            </p:cNvSpPr>
            <p:nvPr/>
          </p:nvSpPr>
          <p:spPr bwMode="auto">
            <a:xfrm>
              <a:off x="3725" y="1271"/>
              <a:ext cx="663" cy="158"/>
            </a:xfrm>
            <a:prstGeom prst="rect">
              <a:avLst/>
            </a:prstGeom>
            <a:grpFill/>
            <a:ln w="9525">
              <a:noFill/>
              <a:miter lim="800000"/>
              <a:headEnd/>
              <a:tailEnd/>
            </a:ln>
          </p:spPr>
          <p:txBody>
            <a:bodyPr wrap="none" lIns="0" tIns="0" rIns="0" bIns="0">
              <a:spAutoFit/>
            </a:bodyPr>
            <a:lstStyle/>
            <a:p>
              <a:r>
                <a:rPr lang="en-US" sz="1700" b="1" dirty="0">
                  <a:solidFill>
                    <a:srgbClr val="C00000"/>
                  </a:solidFill>
                </a:rPr>
                <a:t>GROWTH </a:t>
              </a:r>
              <a:endParaRPr lang="en-US" dirty="0">
                <a:solidFill>
                  <a:srgbClr val="C00000"/>
                </a:solidFill>
                <a:latin typeface="Times New Roman" pitchFamily="18" charset="0"/>
              </a:endParaRPr>
            </a:p>
          </p:txBody>
        </p:sp>
        <p:sp>
          <p:nvSpPr>
            <p:cNvPr id="18550" name="Rectangle 1064"/>
            <p:cNvSpPr>
              <a:spLocks noChangeArrowheads="1"/>
            </p:cNvSpPr>
            <p:nvPr/>
          </p:nvSpPr>
          <p:spPr bwMode="auto">
            <a:xfrm>
              <a:off x="3698" y="1470"/>
              <a:ext cx="717" cy="158"/>
            </a:xfrm>
            <a:prstGeom prst="rect">
              <a:avLst/>
            </a:prstGeom>
            <a:grpFill/>
            <a:ln w="9525">
              <a:noFill/>
              <a:miter lim="800000"/>
              <a:headEnd/>
              <a:tailEnd/>
            </a:ln>
          </p:spPr>
          <p:txBody>
            <a:bodyPr wrap="none" lIns="0" tIns="0" rIns="0" bIns="0">
              <a:spAutoFit/>
            </a:bodyPr>
            <a:lstStyle/>
            <a:p>
              <a:r>
                <a:rPr lang="en-US" sz="1700" b="1" dirty="0">
                  <a:solidFill>
                    <a:srgbClr val="C00000"/>
                  </a:solidFill>
                </a:rPr>
                <a:t>HORMONE</a:t>
              </a:r>
              <a:endParaRPr lang="en-US" dirty="0">
                <a:solidFill>
                  <a:srgbClr val="C00000"/>
                </a:solidFill>
                <a:latin typeface="Times New Roman" pitchFamily="18" charset="0"/>
              </a:endParaRPr>
            </a:p>
          </p:txBody>
        </p:sp>
      </p:grpSp>
      <p:sp>
        <p:nvSpPr>
          <p:cNvPr id="18456" name="Rectangle 1066"/>
          <p:cNvSpPr>
            <a:spLocks noChangeArrowheads="1"/>
          </p:cNvSpPr>
          <p:nvPr/>
        </p:nvSpPr>
        <p:spPr bwMode="auto">
          <a:xfrm>
            <a:off x="1136650" y="2915081"/>
            <a:ext cx="1005083" cy="261610"/>
          </a:xfrm>
          <a:prstGeom prst="rect">
            <a:avLst/>
          </a:prstGeom>
          <a:solidFill>
            <a:schemeClr val="bg1">
              <a:lumMod val="65000"/>
            </a:schemeClr>
          </a:solidFill>
          <a:ln w="9525">
            <a:noFill/>
            <a:miter lim="800000"/>
            <a:headEnd/>
            <a:tailEnd/>
          </a:ln>
        </p:spPr>
        <p:txBody>
          <a:bodyPr wrap="none" lIns="0" tIns="0" rIns="0" bIns="0">
            <a:spAutoFit/>
          </a:bodyPr>
          <a:lstStyle/>
          <a:p>
            <a:r>
              <a:rPr lang="en-US" sz="1700" b="1" dirty="0">
                <a:solidFill>
                  <a:srgbClr val="C00000"/>
                </a:solidFill>
              </a:rPr>
              <a:t>LH &amp; FSH</a:t>
            </a:r>
            <a:endParaRPr lang="en-US" dirty="0">
              <a:solidFill>
                <a:srgbClr val="C00000"/>
              </a:solidFill>
              <a:latin typeface="Times New Roman" pitchFamily="18" charset="0"/>
            </a:endParaRPr>
          </a:p>
        </p:txBody>
      </p:sp>
      <p:sp>
        <p:nvSpPr>
          <p:cNvPr id="18458" name="Rectangle 1068"/>
          <p:cNvSpPr>
            <a:spLocks noChangeArrowheads="1"/>
          </p:cNvSpPr>
          <p:nvPr/>
        </p:nvSpPr>
        <p:spPr bwMode="auto">
          <a:xfrm>
            <a:off x="101600" y="4953778"/>
            <a:ext cx="3022600" cy="261610"/>
          </a:xfrm>
          <a:prstGeom prst="rect">
            <a:avLst/>
          </a:prstGeom>
          <a:solidFill>
            <a:schemeClr val="bg1">
              <a:lumMod val="65000"/>
            </a:schemeClr>
          </a:solidFill>
          <a:ln w="9525">
            <a:solidFill>
              <a:schemeClr val="tx1"/>
            </a:solidFill>
            <a:miter lim="800000"/>
            <a:headEnd/>
            <a:tailEnd/>
          </a:ln>
        </p:spPr>
        <p:txBody>
          <a:bodyPr wrap="square" lIns="0" tIns="0" rIns="0" bIns="0">
            <a:spAutoFit/>
          </a:bodyPr>
          <a:lstStyle/>
          <a:p>
            <a:pPr algn="ctr"/>
            <a:r>
              <a:rPr lang="en-US" sz="1700" b="1" dirty="0"/>
              <a:t>SEX</a:t>
            </a:r>
            <a:r>
              <a:rPr lang="en-US" sz="1700" b="1" dirty="0">
                <a:solidFill>
                  <a:srgbClr val="000000"/>
                </a:solidFill>
              </a:rPr>
              <a:t> </a:t>
            </a:r>
            <a:r>
              <a:rPr lang="en-US" sz="1700" b="1" dirty="0"/>
              <a:t>STEROID</a:t>
            </a:r>
            <a:r>
              <a:rPr lang="en-US" sz="1700" b="1" dirty="0">
                <a:solidFill>
                  <a:srgbClr val="000000"/>
                </a:solidFill>
              </a:rPr>
              <a:t> </a:t>
            </a:r>
            <a:r>
              <a:rPr lang="en-US" sz="1700" b="1" dirty="0"/>
              <a:t>SYNTHESIS</a:t>
            </a:r>
            <a:endParaRPr lang="en-US" dirty="0">
              <a:latin typeface="Times New Roman" pitchFamily="18" charset="0"/>
            </a:endParaRPr>
          </a:p>
        </p:txBody>
      </p:sp>
      <p:sp>
        <p:nvSpPr>
          <p:cNvPr id="18462" name="Freeform 1103"/>
          <p:cNvSpPr>
            <a:spLocks/>
          </p:cNvSpPr>
          <p:nvPr/>
        </p:nvSpPr>
        <p:spPr bwMode="auto">
          <a:xfrm>
            <a:off x="1428750" y="5250949"/>
            <a:ext cx="241300" cy="532917"/>
          </a:xfrm>
          <a:custGeom>
            <a:avLst/>
            <a:gdLst>
              <a:gd name="T0" fmla="*/ 39 w 310"/>
              <a:gd name="T1" fmla="*/ 115 h 459"/>
              <a:gd name="T2" fmla="*/ 78 w 310"/>
              <a:gd name="T3" fmla="*/ 58 h 459"/>
              <a:gd name="T4" fmla="*/ 58 w 310"/>
              <a:gd name="T5" fmla="*/ 58 h 459"/>
              <a:gd name="T6" fmla="*/ 58 w 310"/>
              <a:gd name="T7" fmla="*/ 0 h 459"/>
              <a:gd name="T8" fmla="*/ 19 w 310"/>
              <a:gd name="T9" fmla="*/ 0 h 459"/>
              <a:gd name="T10" fmla="*/ 19 w 310"/>
              <a:gd name="T11" fmla="*/ 58 h 459"/>
              <a:gd name="T12" fmla="*/ 0 w 310"/>
              <a:gd name="T13" fmla="*/ 58 h 459"/>
              <a:gd name="T14" fmla="*/ 39 w 310"/>
              <a:gd name="T15" fmla="*/ 115 h 459"/>
              <a:gd name="T16" fmla="*/ 0 60000 65536"/>
              <a:gd name="T17" fmla="*/ 0 60000 65536"/>
              <a:gd name="T18" fmla="*/ 0 60000 65536"/>
              <a:gd name="T19" fmla="*/ 0 60000 65536"/>
              <a:gd name="T20" fmla="*/ 0 60000 65536"/>
              <a:gd name="T21" fmla="*/ 0 60000 65536"/>
              <a:gd name="T22" fmla="*/ 0 60000 65536"/>
              <a:gd name="T23" fmla="*/ 0 60000 65536"/>
              <a:gd name="T24" fmla="*/ 0 w 310"/>
              <a:gd name="T25" fmla="*/ 0 h 459"/>
              <a:gd name="T26" fmla="*/ 310 w 310"/>
              <a:gd name="T27" fmla="*/ 459 h 4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10" h="459">
                <a:moveTo>
                  <a:pt x="155" y="459"/>
                </a:moveTo>
                <a:lnTo>
                  <a:pt x="310" y="230"/>
                </a:lnTo>
                <a:lnTo>
                  <a:pt x="233" y="230"/>
                </a:lnTo>
                <a:lnTo>
                  <a:pt x="233" y="0"/>
                </a:lnTo>
                <a:lnTo>
                  <a:pt x="79" y="0"/>
                </a:lnTo>
                <a:lnTo>
                  <a:pt x="79" y="230"/>
                </a:lnTo>
                <a:lnTo>
                  <a:pt x="0" y="230"/>
                </a:lnTo>
                <a:lnTo>
                  <a:pt x="155" y="459"/>
                </a:lnTo>
                <a:close/>
              </a:path>
            </a:pathLst>
          </a:custGeom>
          <a:solidFill>
            <a:schemeClr val="bg1">
              <a:lumMod val="65000"/>
            </a:schemeClr>
          </a:solidFill>
          <a:ln w="12700">
            <a:solidFill>
              <a:srgbClr val="000000"/>
            </a:solidFill>
            <a:round/>
            <a:headEnd/>
            <a:tailEnd/>
          </a:ln>
        </p:spPr>
        <p:txBody>
          <a:bodyPr/>
          <a:lstStyle/>
          <a:p>
            <a:endParaRPr lang="en-US"/>
          </a:p>
        </p:txBody>
      </p:sp>
      <p:grpSp>
        <p:nvGrpSpPr>
          <p:cNvPr id="10" name="Group 1113"/>
          <p:cNvGrpSpPr>
            <a:grpSpLocks/>
          </p:cNvGrpSpPr>
          <p:nvPr/>
        </p:nvGrpSpPr>
        <p:grpSpPr bwMode="auto">
          <a:xfrm>
            <a:off x="3559174" y="5177439"/>
            <a:ext cx="1100138" cy="385161"/>
            <a:chOff x="4147" y="2657"/>
            <a:chExt cx="693" cy="232"/>
          </a:xfrm>
          <a:solidFill>
            <a:schemeClr val="bg1">
              <a:lumMod val="65000"/>
            </a:schemeClr>
          </a:solidFill>
        </p:grpSpPr>
        <p:sp>
          <p:nvSpPr>
            <p:cNvPr id="18512" name="Rectangle 1111"/>
            <p:cNvSpPr>
              <a:spLocks noChangeArrowheads="1"/>
            </p:cNvSpPr>
            <p:nvPr/>
          </p:nvSpPr>
          <p:spPr bwMode="auto">
            <a:xfrm>
              <a:off x="4147" y="2657"/>
              <a:ext cx="693" cy="232"/>
            </a:xfrm>
            <a:prstGeom prst="rect">
              <a:avLst/>
            </a:prstGeom>
            <a:grpFill/>
            <a:ln w="12700">
              <a:solidFill>
                <a:schemeClr val="tx1"/>
              </a:solidFill>
              <a:miter lim="800000"/>
              <a:headEnd/>
              <a:tailEnd/>
            </a:ln>
          </p:spPr>
          <p:txBody>
            <a:bodyPr/>
            <a:lstStyle/>
            <a:p>
              <a:endParaRPr lang="en-US">
                <a:solidFill>
                  <a:srgbClr val="C00000"/>
                </a:solidFill>
                <a:latin typeface="Times New Roman" pitchFamily="18" charset="0"/>
              </a:endParaRPr>
            </a:p>
          </p:txBody>
        </p:sp>
        <p:sp>
          <p:nvSpPr>
            <p:cNvPr id="18513" name="Rectangle 1112"/>
            <p:cNvSpPr>
              <a:spLocks noChangeArrowheads="1"/>
            </p:cNvSpPr>
            <p:nvPr/>
          </p:nvSpPr>
          <p:spPr bwMode="auto">
            <a:xfrm>
              <a:off x="4161" y="2682"/>
              <a:ext cx="543" cy="158"/>
            </a:xfrm>
            <a:prstGeom prst="rect">
              <a:avLst/>
            </a:prstGeom>
            <a:grpFill/>
            <a:ln w="9525">
              <a:noFill/>
              <a:miter lim="800000"/>
              <a:headEnd/>
              <a:tailEnd/>
            </a:ln>
          </p:spPr>
          <p:txBody>
            <a:bodyPr wrap="none" lIns="0" tIns="0" rIns="0" bIns="0">
              <a:spAutoFit/>
            </a:bodyPr>
            <a:lstStyle/>
            <a:p>
              <a:r>
                <a:rPr lang="en-US" sz="1700" b="1" dirty="0">
                  <a:solidFill>
                    <a:srgbClr val="C00000"/>
                  </a:solidFill>
                </a:rPr>
                <a:t>     IGF-1</a:t>
              </a:r>
              <a:endParaRPr lang="en-US" dirty="0">
                <a:solidFill>
                  <a:srgbClr val="C00000"/>
                </a:solidFill>
                <a:latin typeface="Times New Roman" pitchFamily="18" charset="0"/>
              </a:endParaRPr>
            </a:p>
          </p:txBody>
        </p:sp>
      </p:grpSp>
      <p:sp>
        <p:nvSpPr>
          <p:cNvPr id="18468" name="Freeform 1155"/>
          <p:cNvSpPr>
            <a:spLocks/>
          </p:cNvSpPr>
          <p:nvPr/>
        </p:nvSpPr>
        <p:spPr bwMode="auto">
          <a:xfrm>
            <a:off x="3973512" y="4768615"/>
            <a:ext cx="231775" cy="412985"/>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rgbClr val="000000"/>
            </a:solidFill>
            <a:round/>
            <a:headEnd/>
            <a:tailEnd/>
          </a:ln>
        </p:spPr>
        <p:txBody>
          <a:bodyPr/>
          <a:lstStyle/>
          <a:p>
            <a:endParaRPr lang="en-US"/>
          </a:p>
        </p:txBody>
      </p:sp>
      <p:sp>
        <p:nvSpPr>
          <p:cNvPr id="18471" name="Freeform 1158"/>
          <p:cNvSpPr>
            <a:spLocks/>
          </p:cNvSpPr>
          <p:nvPr/>
        </p:nvSpPr>
        <p:spPr bwMode="auto">
          <a:xfrm>
            <a:off x="3973512" y="5562600"/>
            <a:ext cx="231776" cy="342458"/>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sp>
        <p:nvSpPr>
          <p:cNvPr id="108" name="Freeform 1158"/>
          <p:cNvSpPr>
            <a:spLocks/>
          </p:cNvSpPr>
          <p:nvPr/>
        </p:nvSpPr>
        <p:spPr bwMode="auto">
          <a:xfrm>
            <a:off x="3897312" y="4038600"/>
            <a:ext cx="231776" cy="342458"/>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sp>
        <p:nvSpPr>
          <p:cNvPr id="109" name="Freeform 1035"/>
          <p:cNvSpPr>
            <a:spLocks/>
          </p:cNvSpPr>
          <p:nvPr/>
        </p:nvSpPr>
        <p:spPr bwMode="auto">
          <a:xfrm rot="14543390">
            <a:off x="4892801" y="2624147"/>
            <a:ext cx="747965" cy="542907"/>
          </a:xfrm>
          <a:custGeom>
            <a:avLst/>
            <a:gdLst>
              <a:gd name="T0" fmla="*/ 0 w 902"/>
              <a:gd name="T1" fmla="*/ 155 h 620"/>
              <a:gd name="T2" fmla="*/ 126 w 902"/>
              <a:gd name="T3" fmla="*/ 113 h 620"/>
              <a:gd name="T4" fmla="*/ 117 w 902"/>
              <a:gd name="T5" fmla="*/ 99 h 620"/>
              <a:gd name="T6" fmla="*/ 226 w 902"/>
              <a:gd name="T7" fmla="*/ 28 h 620"/>
              <a:gd name="T8" fmla="*/ 207 w 902"/>
              <a:gd name="T9" fmla="*/ 0 h 620"/>
              <a:gd name="T10" fmla="*/ 99 w 902"/>
              <a:gd name="T11" fmla="*/ 71 h 620"/>
              <a:gd name="T12" fmla="*/ 90 w 902"/>
              <a:gd name="T13" fmla="*/ 56 h 620"/>
              <a:gd name="T14" fmla="*/ 0 w 902"/>
              <a:gd name="T15" fmla="*/ 155 h 620"/>
              <a:gd name="T16" fmla="*/ 0 60000 65536"/>
              <a:gd name="T17" fmla="*/ 0 60000 65536"/>
              <a:gd name="T18" fmla="*/ 0 60000 65536"/>
              <a:gd name="T19" fmla="*/ 0 60000 65536"/>
              <a:gd name="T20" fmla="*/ 0 60000 65536"/>
              <a:gd name="T21" fmla="*/ 0 60000 65536"/>
              <a:gd name="T22" fmla="*/ 0 60000 65536"/>
              <a:gd name="T23" fmla="*/ 0 60000 65536"/>
              <a:gd name="T24" fmla="*/ 0 w 902"/>
              <a:gd name="T25" fmla="*/ 0 h 620"/>
              <a:gd name="T26" fmla="*/ 902 w 902"/>
              <a:gd name="T27" fmla="*/ 620 h 6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02" h="620">
                <a:moveTo>
                  <a:pt x="0" y="620"/>
                </a:moveTo>
                <a:lnTo>
                  <a:pt x="507" y="453"/>
                </a:lnTo>
                <a:lnTo>
                  <a:pt x="470" y="396"/>
                </a:lnTo>
                <a:lnTo>
                  <a:pt x="902" y="115"/>
                </a:lnTo>
                <a:lnTo>
                  <a:pt x="826" y="0"/>
                </a:lnTo>
                <a:lnTo>
                  <a:pt x="394" y="281"/>
                </a:lnTo>
                <a:lnTo>
                  <a:pt x="358" y="224"/>
                </a:lnTo>
                <a:lnTo>
                  <a:pt x="0" y="620"/>
                </a:lnTo>
                <a:close/>
              </a:path>
            </a:pathLst>
          </a:custGeom>
          <a:solidFill>
            <a:srgbClr val="C00000"/>
          </a:solidFill>
          <a:ln w="12700">
            <a:solidFill>
              <a:srgbClr val="0070C0"/>
            </a:solidFill>
            <a:round/>
            <a:headEnd/>
            <a:tailEnd/>
          </a:ln>
        </p:spPr>
        <p:txBody>
          <a:bodyPr/>
          <a:lstStyle/>
          <a:p>
            <a:endParaRPr lang="en-US"/>
          </a:p>
        </p:txBody>
      </p:sp>
      <p:grpSp>
        <p:nvGrpSpPr>
          <p:cNvPr id="111" name="Group 1051"/>
          <p:cNvGrpSpPr>
            <a:grpSpLocks/>
          </p:cNvGrpSpPr>
          <p:nvPr/>
        </p:nvGrpSpPr>
        <p:grpSpPr bwMode="auto">
          <a:xfrm>
            <a:off x="5268912" y="5104662"/>
            <a:ext cx="1436688" cy="762738"/>
            <a:chOff x="4034" y="3319"/>
            <a:chExt cx="905" cy="318"/>
          </a:xfrm>
          <a:solidFill>
            <a:schemeClr val="bg1">
              <a:lumMod val="65000"/>
            </a:schemeClr>
          </a:solidFill>
        </p:grpSpPr>
        <p:sp>
          <p:nvSpPr>
            <p:cNvPr id="112" name="Rectangle 1048"/>
            <p:cNvSpPr>
              <a:spLocks noChangeArrowheads="1"/>
            </p:cNvSpPr>
            <p:nvPr/>
          </p:nvSpPr>
          <p:spPr bwMode="auto">
            <a:xfrm>
              <a:off x="4034" y="3319"/>
              <a:ext cx="905" cy="318"/>
            </a:xfrm>
            <a:prstGeom prst="rect">
              <a:avLst/>
            </a:prstGeom>
            <a:grpFill/>
            <a:ln w="12700">
              <a:solidFill>
                <a:schemeClr val="tx1"/>
              </a:solidFill>
              <a:miter lim="800000"/>
              <a:headEnd/>
              <a:tailEnd/>
            </a:ln>
          </p:spPr>
          <p:txBody>
            <a:bodyPr/>
            <a:lstStyle/>
            <a:p>
              <a:endParaRPr lang="en-US">
                <a:solidFill>
                  <a:srgbClr val="C00000"/>
                </a:solidFill>
                <a:latin typeface="Times New Roman" pitchFamily="18" charset="0"/>
              </a:endParaRPr>
            </a:p>
          </p:txBody>
        </p:sp>
        <p:sp>
          <p:nvSpPr>
            <p:cNvPr id="113" name="Rectangle 1049"/>
            <p:cNvSpPr>
              <a:spLocks noChangeArrowheads="1"/>
            </p:cNvSpPr>
            <p:nvPr/>
          </p:nvSpPr>
          <p:spPr bwMode="auto">
            <a:xfrm>
              <a:off x="4123" y="3351"/>
              <a:ext cx="725" cy="109"/>
            </a:xfrm>
            <a:prstGeom prst="rect">
              <a:avLst/>
            </a:prstGeom>
            <a:grpFill/>
            <a:ln w="9525">
              <a:noFill/>
              <a:miter lim="800000"/>
              <a:headEnd/>
              <a:tailEnd/>
            </a:ln>
          </p:spPr>
          <p:txBody>
            <a:bodyPr wrap="square" lIns="0" tIns="0" rIns="0" bIns="0">
              <a:spAutoFit/>
            </a:bodyPr>
            <a:lstStyle/>
            <a:p>
              <a:r>
                <a:rPr lang="en-US" sz="1700" b="1" dirty="0" smtClean="0">
                  <a:solidFill>
                    <a:srgbClr val="C00000"/>
                  </a:solidFill>
                </a:rPr>
                <a:t>Cortisol</a:t>
              </a:r>
              <a:endParaRPr lang="en-US" dirty="0">
                <a:solidFill>
                  <a:srgbClr val="C00000"/>
                </a:solidFill>
                <a:latin typeface="Times New Roman" pitchFamily="18" charset="0"/>
              </a:endParaRPr>
            </a:p>
          </p:txBody>
        </p:sp>
      </p:grpSp>
      <p:grpSp>
        <p:nvGrpSpPr>
          <p:cNvPr id="115" name="Group 1057"/>
          <p:cNvGrpSpPr>
            <a:grpSpLocks/>
          </p:cNvGrpSpPr>
          <p:nvPr/>
        </p:nvGrpSpPr>
        <p:grpSpPr bwMode="auto">
          <a:xfrm>
            <a:off x="5181600" y="4191820"/>
            <a:ext cx="1744664" cy="380180"/>
            <a:chOff x="4109" y="1940"/>
            <a:chExt cx="1099" cy="229"/>
          </a:xfrm>
          <a:solidFill>
            <a:schemeClr val="bg1">
              <a:lumMod val="65000"/>
            </a:schemeClr>
          </a:solidFill>
        </p:grpSpPr>
        <p:sp>
          <p:nvSpPr>
            <p:cNvPr id="116" name="Rectangle 1055"/>
            <p:cNvSpPr>
              <a:spLocks noChangeArrowheads="1"/>
            </p:cNvSpPr>
            <p:nvPr/>
          </p:nvSpPr>
          <p:spPr bwMode="auto">
            <a:xfrm>
              <a:off x="4109" y="1940"/>
              <a:ext cx="1099" cy="229"/>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117" name="Rectangle 1056"/>
            <p:cNvSpPr>
              <a:spLocks noChangeArrowheads="1"/>
            </p:cNvSpPr>
            <p:nvPr/>
          </p:nvSpPr>
          <p:spPr bwMode="auto">
            <a:xfrm>
              <a:off x="4157" y="1990"/>
              <a:ext cx="963" cy="158"/>
            </a:xfrm>
            <a:prstGeom prst="rect">
              <a:avLst/>
            </a:prstGeom>
            <a:grpFill/>
            <a:ln w="9525">
              <a:noFill/>
              <a:miter lim="800000"/>
              <a:headEnd/>
              <a:tailEnd/>
            </a:ln>
          </p:spPr>
          <p:txBody>
            <a:bodyPr wrap="none" lIns="0" tIns="0" rIns="0" bIns="0">
              <a:spAutoFit/>
            </a:bodyPr>
            <a:lstStyle/>
            <a:p>
              <a:r>
                <a:rPr lang="en-US" sz="1700" b="1" dirty="0" smtClean="0"/>
                <a:t>Adrenal cortex</a:t>
              </a:r>
              <a:endParaRPr lang="en-US" dirty="0">
                <a:latin typeface="Times New Roman" pitchFamily="18" charset="0"/>
              </a:endParaRPr>
            </a:p>
          </p:txBody>
        </p:sp>
      </p:grpSp>
      <p:grpSp>
        <p:nvGrpSpPr>
          <p:cNvPr id="118" name="Group 1065"/>
          <p:cNvGrpSpPr>
            <a:grpSpLocks/>
          </p:cNvGrpSpPr>
          <p:nvPr/>
        </p:nvGrpSpPr>
        <p:grpSpPr bwMode="auto">
          <a:xfrm>
            <a:off x="5192712" y="3123373"/>
            <a:ext cx="1138238" cy="596004"/>
            <a:chOff x="3698" y="1269"/>
            <a:chExt cx="717" cy="359"/>
          </a:xfrm>
          <a:solidFill>
            <a:schemeClr val="bg1">
              <a:lumMod val="65000"/>
            </a:schemeClr>
          </a:solidFill>
        </p:grpSpPr>
        <p:sp>
          <p:nvSpPr>
            <p:cNvPr id="119" name="Rectangle 1063"/>
            <p:cNvSpPr>
              <a:spLocks noChangeArrowheads="1"/>
            </p:cNvSpPr>
            <p:nvPr/>
          </p:nvSpPr>
          <p:spPr bwMode="auto">
            <a:xfrm>
              <a:off x="3838" y="1269"/>
              <a:ext cx="381" cy="158"/>
            </a:xfrm>
            <a:prstGeom prst="rect">
              <a:avLst/>
            </a:prstGeom>
            <a:grpFill/>
            <a:ln w="9525">
              <a:noFill/>
              <a:miter lim="800000"/>
              <a:headEnd/>
              <a:tailEnd/>
            </a:ln>
          </p:spPr>
          <p:txBody>
            <a:bodyPr wrap="none" lIns="0" tIns="0" rIns="0" bIns="0">
              <a:spAutoFit/>
            </a:bodyPr>
            <a:lstStyle/>
            <a:p>
              <a:r>
                <a:rPr lang="en-US" sz="1700" b="1" dirty="0" smtClean="0">
                  <a:solidFill>
                    <a:srgbClr val="C00000"/>
                  </a:solidFill>
                </a:rPr>
                <a:t>ACTH</a:t>
              </a:r>
              <a:endParaRPr lang="en-US" dirty="0">
                <a:solidFill>
                  <a:srgbClr val="C00000"/>
                </a:solidFill>
                <a:latin typeface="Times New Roman" pitchFamily="18" charset="0"/>
              </a:endParaRPr>
            </a:p>
          </p:txBody>
        </p:sp>
        <p:sp>
          <p:nvSpPr>
            <p:cNvPr id="120" name="Rectangle 1064"/>
            <p:cNvSpPr>
              <a:spLocks noChangeArrowheads="1"/>
            </p:cNvSpPr>
            <p:nvPr/>
          </p:nvSpPr>
          <p:spPr bwMode="auto">
            <a:xfrm>
              <a:off x="3698" y="1470"/>
              <a:ext cx="717" cy="158"/>
            </a:xfrm>
            <a:prstGeom prst="rect">
              <a:avLst/>
            </a:prstGeom>
            <a:grpFill/>
            <a:ln w="9525">
              <a:noFill/>
              <a:miter lim="800000"/>
              <a:headEnd/>
              <a:tailEnd/>
            </a:ln>
          </p:spPr>
          <p:txBody>
            <a:bodyPr wrap="none" lIns="0" tIns="0" rIns="0" bIns="0">
              <a:spAutoFit/>
            </a:bodyPr>
            <a:lstStyle/>
            <a:p>
              <a:r>
                <a:rPr lang="en-US" sz="1700" b="1" dirty="0">
                  <a:solidFill>
                    <a:srgbClr val="C00000"/>
                  </a:solidFill>
                </a:rPr>
                <a:t>HORMONE</a:t>
              </a:r>
              <a:endParaRPr lang="en-US" dirty="0">
                <a:solidFill>
                  <a:srgbClr val="C00000"/>
                </a:solidFill>
                <a:latin typeface="Times New Roman" pitchFamily="18" charset="0"/>
              </a:endParaRPr>
            </a:p>
          </p:txBody>
        </p:sp>
      </p:grpSp>
      <p:sp>
        <p:nvSpPr>
          <p:cNvPr id="124" name="Freeform 1155"/>
          <p:cNvSpPr>
            <a:spLocks/>
          </p:cNvSpPr>
          <p:nvPr/>
        </p:nvSpPr>
        <p:spPr bwMode="auto">
          <a:xfrm>
            <a:off x="5715000" y="4616215"/>
            <a:ext cx="231775" cy="412985"/>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rgbClr val="000000"/>
            </a:solidFill>
            <a:round/>
            <a:headEnd/>
            <a:tailEnd/>
          </a:ln>
        </p:spPr>
        <p:txBody>
          <a:bodyPr/>
          <a:lstStyle/>
          <a:p>
            <a:endParaRPr lang="en-US"/>
          </a:p>
        </p:txBody>
      </p:sp>
      <p:sp>
        <p:nvSpPr>
          <p:cNvPr id="126" name="Freeform 1158"/>
          <p:cNvSpPr>
            <a:spLocks/>
          </p:cNvSpPr>
          <p:nvPr/>
        </p:nvSpPr>
        <p:spPr bwMode="auto">
          <a:xfrm>
            <a:off x="5726112" y="3772342"/>
            <a:ext cx="231776" cy="342458"/>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grpSp>
        <p:nvGrpSpPr>
          <p:cNvPr id="55" name="Group 1051"/>
          <p:cNvGrpSpPr>
            <a:grpSpLocks/>
          </p:cNvGrpSpPr>
          <p:nvPr/>
        </p:nvGrpSpPr>
        <p:grpSpPr bwMode="auto">
          <a:xfrm>
            <a:off x="7410448" y="4953098"/>
            <a:ext cx="1436688" cy="458123"/>
            <a:chOff x="4034" y="3319"/>
            <a:chExt cx="905" cy="191"/>
          </a:xfrm>
          <a:solidFill>
            <a:schemeClr val="bg1">
              <a:lumMod val="65000"/>
            </a:schemeClr>
          </a:solidFill>
        </p:grpSpPr>
        <p:sp>
          <p:nvSpPr>
            <p:cNvPr id="56" name="Rectangle 1048"/>
            <p:cNvSpPr>
              <a:spLocks noChangeArrowheads="1"/>
            </p:cNvSpPr>
            <p:nvPr/>
          </p:nvSpPr>
          <p:spPr bwMode="auto">
            <a:xfrm>
              <a:off x="4034" y="3319"/>
              <a:ext cx="905" cy="191"/>
            </a:xfrm>
            <a:prstGeom prst="rect">
              <a:avLst/>
            </a:prstGeom>
            <a:grpFill/>
            <a:ln w="12700">
              <a:solidFill>
                <a:schemeClr val="tx1"/>
              </a:solidFill>
              <a:miter lim="800000"/>
              <a:headEnd/>
              <a:tailEnd/>
            </a:ln>
          </p:spPr>
          <p:txBody>
            <a:bodyPr/>
            <a:lstStyle/>
            <a:p>
              <a:endParaRPr lang="en-US">
                <a:solidFill>
                  <a:srgbClr val="C00000"/>
                </a:solidFill>
                <a:latin typeface="Times New Roman" pitchFamily="18" charset="0"/>
              </a:endParaRPr>
            </a:p>
          </p:txBody>
        </p:sp>
        <p:sp>
          <p:nvSpPr>
            <p:cNvPr id="57" name="Rectangle 1049"/>
            <p:cNvSpPr>
              <a:spLocks noChangeArrowheads="1"/>
            </p:cNvSpPr>
            <p:nvPr/>
          </p:nvSpPr>
          <p:spPr bwMode="auto">
            <a:xfrm>
              <a:off x="4209" y="3369"/>
              <a:ext cx="725" cy="109"/>
            </a:xfrm>
            <a:prstGeom prst="rect">
              <a:avLst/>
            </a:prstGeom>
            <a:grpFill/>
            <a:ln w="9525">
              <a:noFill/>
              <a:miter lim="800000"/>
              <a:headEnd/>
              <a:tailEnd/>
            </a:ln>
          </p:spPr>
          <p:txBody>
            <a:bodyPr wrap="square" lIns="0" tIns="0" rIns="0" bIns="0">
              <a:spAutoFit/>
            </a:bodyPr>
            <a:lstStyle/>
            <a:p>
              <a:r>
                <a:rPr lang="en-US" sz="1700" b="1" dirty="0" smtClean="0">
                  <a:solidFill>
                    <a:srgbClr val="C00000"/>
                  </a:solidFill>
                </a:rPr>
                <a:t>Thyroid</a:t>
              </a:r>
              <a:endParaRPr lang="en-US" dirty="0">
                <a:solidFill>
                  <a:srgbClr val="C00000"/>
                </a:solidFill>
                <a:latin typeface="Times New Roman" pitchFamily="18" charset="0"/>
              </a:endParaRPr>
            </a:p>
          </p:txBody>
        </p:sp>
      </p:grpSp>
      <p:grpSp>
        <p:nvGrpSpPr>
          <p:cNvPr id="58" name="Group 1057"/>
          <p:cNvGrpSpPr>
            <a:grpSpLocks/>
          </p:cNvGrpSpPr>
          <p:nvPr/>
        </p:nvGrpSpPr>
        <p:grpSpPr bwMode="auto">
          <a:xfrm>
            <a:off x="7239000" y="4040247"/>
            <a:ext cx="1744664" cy="380180"/>
            <a:chOff x="4109" y="1940"/>
            <a:chExt cx="1099" cy="229"/>
          </a:xfrm>
          <a:solidFill>
            <a:schemeClr val="bg1">
              <a:lumMod val="65000"/>
            </a:schemeClr>
          </a:solidFill>
        </p:grpSpPr>
        <p:sp>
          <p:nvSpPr>
            <p:cNvPr id="59" name="Rectangle 1055"/>
            <p:cNvSpPr>
              <a:spLocks noChangeArrowheads="1"/>
            </p:cNvSpPr>
            <p:nvPr/>
          </p:nvSpPr>
          <p:spPr bwMode="auto">
            <a:xfrm>
              <a:off x="4109" y="1940"/>
              <a:ext cx="1099" cy="229"/>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60" name="Rectangle 1056"/>
            <p:cNvSpPr>
              <a:spLocks noChangeArrowheads="1"/>
            </p:cNvSpPr>
            <p:nvPr/>
          </p:nvSpPr>
          <p:spPr bwMode="auto">
            <a:xfrm>
              <a:off x="4157" y="1990"/>
              <a:ext cx="909" cy="158"/>
            </a:xfrm>
            <a:prstGeom prst="rect">
              <a:avLst/>
            </a:prstGeom>
            <a:grpFill/>
            <a:ln w="9525">
              <a:noFill/>
              <a:miter lim="800000"/>
              <a:headEnd/>
              <a:tailEnd/>
            </a:ln>
          </p:spPr>
          <p:txBody>
            <a:bodyPr wrap="none" lIns="0" tIns="0" rIns="0" bIns="0">
              <a:spAutoFit/>
            </a:bodyPr>
            <a:lstStyle/>
            <a:p>
              <a:r>
                <a:rPr lang="en-US" sz="1700" b="1" dirty="0" smtClean="0"/>
                <a:t>Thyroid gland</a:t>
              </a:r>
              <a:endParaRPr lang="en-US" dirty="0">
                <a:latin typeface="Times New Roman" pitchFamily="18" charset="0"/>
              </a:endParaRPr>
            </a:p>
          </p:txBody>
        </p:sp>
      </p:grpSp>
      <p:grpSp>
        <p:nvGrpSpPr>
          <p:cNvPr id="61" name="Group 1065"/>
          <p:cNvGrpSpPr>
            <a:grpSpLocks/>
          </p:cNvGrpSpPr>
          <p:nvPr/>
        </p:nvGrpSpPr>
        <p:grpSpPr bwMode="auto">
          <a:xfrm>
            <a:off x="7334248" y="2971800"/>
            <a:ext cx="1138238" cy="596004"/>
            <a:chOff x="3698" y="1269"/>
            <a:chExt cx="717" cy="359"/>
          </a:xfrm>
          <a:solidFill>
            <a:schemeClr val="bg1">
              <a:lumMod val="65000"/>
            </a:schemeClr>
          </a:solidFill>
        </p:grpSpPr>
        <p:sp>
          <p:nvSpPr>
            <p:cNvPr id="62" name="Rectangle 1063"/>
            <p:cNvSpPr>
              <a:spLocks noChangeArrowheads="1"/>
            </p:cNvSpPr>
            <p:nvPr/>
          </p:nvSpPr>
          <p:spPr bwMode="auto">
            <a:xfrm>
              <a:off x="3838" y="1269"/>
              <a:ext cx="275" cy="158"/>
            </a:xfrm>
            <a:prstGeom prst="rect">
              <a:avLst/>
            </a:prstGeom>
            <a:grpFill/>
            <a:ln w="9525">
              <a:noFill/>
              <a:miter lim="800000"/>
              <a:headEnd/>
              <a:tailEnd/>
            </a:ln>
          </p:spPr>
          <p:txBody>
            <a:bodyPr wrap="none" lIns="0" tIns="0" rIns="0" bIns="0">
              <a:spAutoFit/>
            </a:bodyPr>
            <a:lstStyle/>
            <a:p>
              <a:r>
                <a:rPr lang="en-US" sz="1700" b="1" dirty="0" smtClean="0">
                  <a:solidFill>
                    <a:srgbClr val="C00000"/>
                  </a:solidFill>
                </a:rPr>
                <a:t>TSH</a:t>
              </a:r>
              <a:endParaRPr lang="en-US" dirty="0">
                <a:solidFill>
                  <a:srgbClr val="C00000"/>
                </a:solidFill>
                <a:latin typeface="Times New Roman" pitchFamily="18" charset="0"/>
              </a:endParaRPr>
            </a:p>
          </p:txBody>
        </p:sp>
        <p:sp>
          <p:nvSpPr>
            <p:cNvPr id="63" name="Rectangle 1064"/>
            <p:cNvSpPr>
              <a:spLocks noChangeArrowheads="1"/>
            </p:cNvSpPr>
            <p:nvPr/>
          </p:nvSpPr>
          <p:spPr bwMode="auto">
            <a:xfrm>
              <a:off x="3698" y="1470"/>
              <a:ext cx="717" cy="158"/>
            </a:xfrm>
            <a:prstGeom prst="rect">
              <a:avLst/>
            </a:prstGeom>
            <a:grpFill/>
            <a:ln w="9525">
              <a:noFill/>
              <a:miter lim="800000"/>
              <a:headEnd/>
              <a:tailEnd/>
            </a:ln>
          </p:spPr>
          <p:txBody>
            <a:bodyPr wrap="none" lIns="0" tIns="0" rIns="0" bIns="0">
              <a:spAutoFit/>
            </a:bodyPr>
            <a:lstStyle/>
            <a:p>
              <a:r>
                <a:rPr lang="en-US" sz="1700" b="1" dirty="0">
                  <a:solidFill>
                    <a:srgbClr val="C00000"/>
                  </a:solidFill>
                </a:rPr>
                <a:t>HORMONE</a:t>
              </a:r>
              <a:endParaRPr lang="en-US" dirty="0">
                <a:solidFill>
                  <a:srgbClr val="C00000"/>
                </a:solidFill>
                <a:latin typeface="Times New Roman" pitchFamily="18" charset="0"/>
              </a:endParaRPr>
            </a:p>
          </p:txBody>
        </p:sp>
      </p:grpSp>
      <p:sp>
        <p:nvSpPr>
          <p:cNvPr id="64" name="Freeform 1155"/>
          <p:cNvSpPr>
            <a:spLocks/>
          </p:cNvSpPr>
          <p:nvPr/>
        </p:nvSpPr>
        <p:spPr bwMode="auto">
          <a:xfrm>
            <a:off x="7856536" y="4464642"/>
            <a:ext cx="231775" cy="412985"/>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rgbClr val="000000"/>
            </a:solidFill>
            <a:round/>
            <a:headEnd/>
            <a:tailEnd/>
          </a:ln>
        </p:spPr>
        <p:txBody>
          <a:bodyPr/>
          <a:lstStyle/>
          <a:p>
            <a:endParaRPr lang="en-US"/>
          </a:p>
        </p:txBody>
      </p:sp>
      <p:sp>
        <p:nvSpPr>
          <p:cNvPr id="65" name="Freeform 1158"/>
          <p:cNvSpPr>
            <a:spLocks/>
          </p:cNvSpPr>
          <p:nvPr/>
        </p:nvSpPr>
        <p:spPr bwMode="auto">
          <a:xfrm>
            <a:off x="7867648" y="3620769"/>
            <a:ext cx="231776" cy="342458"/>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sp>
        <p:nvSpPr>
          <p:cNvPr id="67" name="Down Arrow 66"/>
          <p:cNvSpPr/>
          <p:nvPr/>
        </p:nvSpPr>
        <p:spPr>
          <a:xfrm rot="16879192">
            <a:off x="6148950" y="1160324"/>
            <a:ext cx="287094" cy="2920574"/>
          </a:xfrm>
          <a:prstGeom prst="downArrow">
            <a:avLst>
              <a:gd name="adj1" fmla="val 40261"/>
              <a:gd name="adj2" fmla="val 158314"/>
            </a:avLst>
          </a:prstGeom>
          <a:solidFill>
            <a:srgbClr val="C00000"/>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Rectangle 1049"/>
          <p:cNvSpPr>
            <a:spLocks noChangeArrowheads="1"/>
          </p:cNvSpPr>
          <p:nvPr/>
        </p:nvSpPr>
        <p:spPr bwMode="auto">
          <a:xfrm>
            <a:off x="5410200" y="5529758"/>
            <a:ext cx="1150938" cy="261442"/>
          </a:xfrm>
          <a:prstGeom prst="rect">
            <a:avLst/>
          </a:prstGeom>
          <a:solidFill>
            <a:schemeClr val="bg1">
              <a:lumMod val="65000"/>
            </a:schemeClr>
          </a:solidFill>
          <a:ln w="9525">
            <a:noFill/>
            <a:miter lim="800000"/>
            <a:headEnd/>
            <a:tailEnd/>
          </a:ln>
        </p:spPr>
        <p:txBody>
          <a:bodyPr wrap="square" lIns="0" tIns="0" rIns="0" bIns="0">
            <a:spAutoFit/>
          </a:bodyPr>
          <a:lstStyle/>
          <a:p>
            <a:r>
              <a:rPr lang="en-US" sz="1700" b="1" dirty="0" smtClean="0">
                <a:solidFill>
                  <a:srgbClr val="C00000"/>
                </a:solidFill>
              </a:rPr>
              <a:t>Androgens</a:t>
            </a:r>
            <a:endParaRPr lang="en-US" dirty="0">
              <a:solidFill>
                <a:srgbClr val="C00000"/>
              </a:solidFill>
              <a:latin typeface="Times New Roman" pitchFamily="18" charset="0"/>
            </a:endParaRPr>
          </a:p>
        </p:txBody>
      </p:sp>
      <p:grpSp>
        <p:nvGrpSpPr>
          <p:cNvPr id="69" name="Group 1051"/>
          <p:cNvGrpSpPr>
            <a:grpSpLocks/>
          </p:cNvGrpSpPr>
          <p:nvPr/>
        </p:nvGrpSpPr>
        <p:grpSpPr bwMode="auto">
          <a:xfrm>
            <a:off x="7162800" y="6057627"/>
            <a:ext cx="1436688" cy="685653"/>
            <a:chOff x="4034" y="3319"/>
            <a:chExt cx="905" cy="413"/>
          </a:xfrm>
          <a:solidFill>
            <a:schemeClr val="bg1">
              <a:lumMod val="65000"/>
            </a:schemeClr>
          </a:solidFill>
        </p:grpSpPr>
        <p:sp>
          <p:nvSpPr>
            <p:cNvPr id="70" name="Rectangle 1048"/>
            <p:cNvSpPr>
              <a:spLocks noChangeArrowheads="1"/>
            </p:cNvSpPr>
            <p:nvPr/>
          </p:nvSpPr>
          <p:spPr bwMode="auto">
            <a:xfrm>
              <a:off x="4034" y="3319"/>
              <a:ext cx="905" cy="413"/>
            </a:xfrm>
            <a:prstGeom prst="rect">
              <a:avLst/>
            </a:prstGeom>
            <a:grpFill/>
            <a:ln w="12700">
              <a:solidFill>
                <a:schemeClr val="tx1"/>
              </a:solidFill>
              <a:miter lim="800000"/>
              <a:headEnd/>
              <a:tailEnd/>
            </a:ln>
          </p:spPr>
          <p:txBody>
            <a:bodyPr/>
            <a:lstStyle/>
            <a:p>
              <a:endParaRPr lang="en-US">
                <a:latin typeface="Times New Roman" pitchFamily="18" charset="0"/>
              </a:endParaRPr>
            </a:p>
          </p:txBody>
        </p:sp>
        <p:sp>
          <p:nvSpPr>
            <p:cNvPr id="71" name="Rectangle 1049"/>
            <p:cNvSpPr>
              <a:spLocks noChangeArrowheads="1"/>
            </p:cNvSpPr>
            <p:nvPr/>
          </p:nvSpPr>
          <p:spPr bwMode="auto">
            <a:xfrm>
              <a:off x="4250" y="3342"/>
              <a:ext cx="497" cy="158"/>
            </a:xfrm>
            <a:prstGeom prst="rect">
              <a:avLst/>
            </a:prstGeom>
            <a:grpFill/>
            <a:ln w="9525">
              <a:noFill/>
              <a:miter lim="800000"/>
              <a:headEnd/>
              <a:tailEnd/>
            </a:ln>
          </p:spPr>
          <p:txBody>
            <a:bodyPr wrap="none" lIns="0" tIns="0" rIns="0" bIns="0">
              <a:spAutoFit/>
            </a:bodyPr>
            <a:lstStyle/>
            <a:p>
              <a:r>
                <a:rPr lang="en-US" sz="1700" b="1" dirty="0" smtClean="0">
                  <a:solidFill>
                    <a:srgbClr val="000000"/>
                  </a:solidFill>
                </a:rPr>
                <a:t>TISSUE</a:t>
              </a:r>
              <a:endParaRPr lang="en-US" dirty="0">
                <a:latin typeface="Times New Roman" pitchFamily="18" charset="0"/>
              </a:endParaRPr>
            </a:p>
          </p:txBody>
        </p:sp>
        <p:sp>
          <p:nvSpPr>
            <p:cNvPr id="72" name="Rectangle 1050"/>
            <p:cNvSpPr>
              <a:spLocks noChangeArrowheads="1"/>
            </p:cNvSpPr>
            <p:nvPr/>
          </p:nvSpPr>
          <p:spPr bwMode="auto">
            <a:xfrm>
              <a:off x="4169" y="3546"/>
              <a:ext cx="619" cy="163"/>
            </a:xfrm>
            <a:prstGeom prst="rect">
              <a:avLst/>
            </a:prstGeom>
            <a:grpFill/>
            <a:ln w="9525">
              <a:noFill/>
              <a:miter lim="800000"/>
              <a:headEnd/>
              <a:tailEnd/>
            </a:ln>
          </p:spPr>
          <p:txBody>
            <a:bodyPr wrap="none" lIns="0" tIns="0" rIns="0" bIns="0">
              <a:spAutoFit/>
            </a:bodyPr>
            <a:lstStyle/>
            <a:p>
              <a:r>
                <a:rPr lang="en-US" sz="1700" b="1" dirty="0"/>
                <a:t>GROWTH</a:t>
              </a:r>
              <a:endParaRPr lang="en-US" dirty="0">
                <a:latin typeface="Times New Roman" pitchFamily="18" charset="0"/>
              </a:endParaRPr>
            </a:p>
          </p:txBody>
        </p:sp>
      </p:grpSp>
      <p:sp>
        <p:nvSpPr>
          <p:cNvPr id="73" name="Freeform 1158"/>
          <p:cNvSpPr>
            <a:spLocks/>
          </p:cNvSpPr>
          <p:nvPr/>
        </p:nvSpPr>
        <p:spPr bwMode="auto">
          <a:xfrm>
            <a:off x="8001000" y="5436144"/>
            <a:ext cx="304800" cy="583656"/>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sp>
        <p:nvSpPr>
          <p:cNvPr id="74" name="Freeform 1158"/>
          <p:cNvSpPr>
            <a:spLocks/>
          </p:cNvSpPr>
          <p:nvPr/>
        </p:nvSpPr>
        <p:spPr bwMode="auto">
          <a:xfrm rot="18538663">
            <a:off x="6794405" y="5735182"/>
            <a:ext cx="319142" cy="583656"/>
          </a:xfrm>
          <a:custGeom>
            <a:avLst/>
            <a:gdLst>
              <a:gd name="T0" fmla="*/ 35 w 275"/>
              <a:gd name="T1" fmla="*/ 207 h 826"/>
              <a:gd name="T2" fmla="*/ 69 w 275"/>
              <a:gd name="T3" fmla="*/ 103 h 826"/>
              <a:gd name="T4" fmla="*/ 52 w 275"/>
              <a:gd name="T5" fmla="*/ 103 h 826"/>
              <a:gd name="T6" fmla="*/ 52 w 275"/>
              <a:gd name="T7" fmla="*/ 0 h 826"/>
              <a:gd name="T8" fmla="*/ 18 w 275"/>
              <a:gd name="T9" fmla="*/ 0 h 826"/>
              <a:gd name="T10" fmla="*/ 18 w 275"/>
              <a:gd name="T11" fmla="*/ 103 h 826"/>
              <a:gd name="T12" fmla="*/ 0 w 275"/>
              <a:gd name="T13" fmla="*/ 103 h 826"/>
              <a:gd name="T14" fmla="*/ 35 w 275"/>
              <a:gd name="T15" fmla="*/ 207 h 826"/>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826"/>
              <a:gd name="T26" fmla="*/ 275 w 275"/>
              <a:gd name="T27" fmla="*/ 826 h 8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826">
                <a:moveTo>
                  <a:pt x="138" y="826"/>
                </a:moveTo>
                <a:lnTo>
                  <a:pt x="275" y="413"/>
                </a:lnTo>
                <a:lnTo>
                  <a:pt x="206" y="413"/>
                </a:lnTo>
                <a:lnTo>
                  <a:pt x="206" y="0"/>
                </a:lnTo>
                <a:lnTo>
                  <a:pt x="69" y="0"/>
                </a:lnTo>
                <a:lnTo>
                  <a:pt x="69" y="413"/>
                </a:lnTo>
                <a:lnTo>
                  <a:pt x="0" y="413"/>
                </a:lnTo>
                <a:lnTo>
                  <a:pt x="138" y="826"/>
                </a:lnTo>
                <a:close/>
              </a:path>
            </a:pathLst>
          </a:custGeom>
          <a:solidFill>
            <a:schemeClr val="bg1">
              <a:lumMod val="65000"/>
            </a:schemeClr>
          </a:solidFill>
          <a:ln w="12700">
            <a:solidFill>
              <a:schemeClr val="tx1"/>
            </a:solidFill>
            <a:round/>
            <a:headEnd/>
            <a:tailEnd/>
          </a:ln>
        </p:spPr>
        <p:txBody>
          <a:bodyPr/>
          <a:lstStyle/>
          <a:p>
            <a:endParaRPr lang="en-US"/>
          </a:p>
        </p:txBody>
      </p:sp>
    </p:spTree>
  </p:cSld>
  <p:clrMapOvr>
    <a:masterClrMapping/>
  </p:clrMapOvr>
  <p:transition>
    <p:pull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439"/>
                                        </p:tgtEl>
                                        <p:attrNameLst>
                                          <p:attrName>style.visibility</p:attrName>
                                        </p:attrNameLst>
                                      </p:cBhvr>
                                      <p:to>
                                        <p:strVal val="visible"/>
                                      </p:to>
                                    </p:set>
                                    <p:animEffect transition="in" filter="blinds(horizontal)">
                                      <p:cBhvr>
                                        <p:cTn id="10" dur="500"/>
                                        <p:tgtEl>
                                          <p:spTgt spid="1843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blinds(horizontal)">
                                      <p:cBhvr>
                                        <p:cTn id="13" dur="500"/>
                                        <p:tgtEl>
                                          <p:spTgt spid="108"/>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8468"/>
                                        </p:tgtEl>
                                        <p:attrNameLst>
                                          <p:attrName>style.visibility</p:attrName>
                                        </p:attrNameLst>
                                      </p:cBhvr>
                                      <p:to>
                                        <p:strVal val="visible"/>
                                      </p:to>
                                    </p:set>
                                    <p:animEffect transition="in" filter="blinds(horizontal)">
                                      <p:cBhvr>
                                        <p:cTn id="19" dur="500"/>
                                        <p:tgtEl>
                                          <p:spTgt spid="18468"/>
                                        </p:tgtEl>
                                      </p:cBhvr>
                                    </p:animEffect>
                                  </p:childTnLst>
                                </p:cTn>
                              </p:par>
                              <p:par>
                                <p:cTn id="20" presetID="3"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8471"/>
                                        </p:tgtEl>
                                        <p:attrNameLst>
                                          <p:attrName>style.visibility</p:attrName>
                                        </p:attrNameLst>
                                      </p:cBhvr>
                                      <p:to>
                                        <p:strVal val="visible"/>
                                      </p:to>
                                    </p:set>
                                    <p:animEffect transition="in" filter="blinds(horizontal)">
                                      <p:cBhvr>
                                        <p:cTn id="25" dur="500"/>
                                        <p:tgtEl>
                                          <p:spTgt spid="18471"/>
                                        </p:tgtEl>
                                      </p:cBhvr>
                                    </p:animEffect>
                                  </p:childTnLst>
                                </p:cTn>
                              </p:par>
                              <p:par>
                                <p:cTn id="26" presetID="3" presetClass="entr" presetSubtype="1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linds(horizont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linds(horizontal)">
                                      <p:cBhvr>
                                        <p:cTn id="33" dur="500"/>
                                        <p:tgtEl>
                                          <p:spTgt spid="68"/>
                                        </p:tgtEl>
                                      </p:cBhvr>
                                    </p:animEffect>
                                  </p:childTnLst>
                                </p:cTn>
                              </p:par>
                              <p:par>
                                <p:cTn id="34" presetID="3" presetClass="entr" presetSubtype="10" fill="hold" nodeType="withEffect">
                                  <p:stCondLst>
                                    <p:cond delay="0"/>
                                  </p:stCondLst>
                                  <p:childTnLst>
                                    <p:set>
                                      <p:cBhvr>
                                        <p:cTn id="35" dur="1" fill="hold">
                                          <p:stCondLst>
                                            <p:cond delay="0"/>
                                          </p:stCondLst>
                                        </p:cTn>
                                        <p:tgtEl>
                                          <p:spTgt spid="111"/>
                                        </p:tgtEl>
                                        <p:attrNameLst>
                                          <p:attrName>style.visibility</p:attrName>
                                        </p:attrNameLst>
                                      </p:cBhvr>
                                      <p:to>
                                        <p:strVal val="visible"/>
                                      </p:to>
                                    </p:set>
                                    <p:animEffect transition="in" filter="blinds(horizontal)">
                                      <p:cBhvr>
                                        <p:cTn id="36" dur="500"/>
                                        <p:tgtEl>
                                          <p:spTgt spid="11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Effect transition="in" filter="blinds(horizontal)">
                                      <p:cBhvr>
                                        <p:cTn id="39" dur="500"/>
                                        <p:tgtEl>
                                          <p:spTgt spid="124"/>
                                        </p:tgtEl>
                                      </p:cBhvr>
                                    </p:animEffect>
                                  </p:childTnLst>
                                </p:cTn>
                              </p:par>
                              <p:par>
                                <p:cTn id="40" presetID="3" presetClass="entr" presetSubtype="10" fill="hold" nodeType="withEffect">
                                  <p:stCondLst>
                                    <p:cond delay="0"/>
                                  </p:stCondLst>
                                  <p:childTnLst>
                                    <p:set>
                                      <p:cBhvr>
                                        <p:cTn id="41" dur="1" fill="hold">
                                          <p:stCondLst>
                                            <p:cond delay="0"/>
                                          </p:stCondLst>
                                        </p:cTn>
                                        <p:tgtEl>
                                          <p:spTgt spid="115"/>
                                        </p:tgtEl>
                                        <p:attrNameLst>
                                          <p:attrName>style.visibility</p:attrName>
                                        </p:attrNameLst>
                                      </p:cBhvr>
                                      <p:to>
                                        <p:strVal val="visible"/>
                                      </p:to>
                                    </p:set>
                                    <p:animEffect transition="in" filter="blinds(horizontal)">
                                      <p:cBhvr>
                                        <p:cTn id="42" dur="500"/>
                                        <p:tgtEl>
                                          <p:spTgt spid="115"/>
                                        </p:tgtEl>
                                      </p:cBhvr>
                                    </p:animEffect>
                                  </p:childTnLst>
                                </p:cTn>
                              </p:par>
                              <p:par>
                                <p:cTn id="43" presetID="3" presetClass="entr" presetSubtype="10" fill="hold" grpId="0" nodeType="withEffect">
                                  <p:stCondLst>
                                    <p:cond delay="0"/>
                                  </p:stCondLst>
                                  <p:childTnLst>
                                    <p:set>
                                      <p:cBhvr>
                                        <p:cTn id="44" dur="1" fill="hold">
                                          <p:stCondLst>
                                            <p:cond delay="0"/>
                                          </p:stCondLst>
                                        </p:cTn>
                                        <p:tgtEl>
                                          <p:spTgt spid="126"/>
                                        </p:tgtEl>
                                        <p:attrNameLst>
                                          <p:attrName>style.visibility</p:attrName>
                                        </p:attrNameLst>
                                      </p:cBhvr>
                                      <p:to>
                                        <p:strVal val="visible"/>
                                      </p:to>
                                    </p:set>
                                    <p:animEffect transition="in" filter="blinds(horizontal)">
                                      <p:cBhvr>
                                        <p:cTn id="45" dur="500"/>
                                        <p:tgtEl>
                                          <p:spTgt spid="126"/>
                                        </p:tgtEl>
                                      </p:cBhvr>
                                    </p:animEffect>
                                  </p:childTnLst>
                                </p:cTn>
                              </p:par>
                              <p:par>
                                <p:cTn id="46" presetID="3" presetClass="entr" presetSubtype="10" fill="hold" nodeType="withEffect">
                                  <p:stCondLst>
                                    <p:cond delay="0"/>
                                  </p:stCondLst>
                                  <p:childTnLst>
                                    <p:set>
                                      <p:cBhvr>
                                        <p:cTn id="47" dur="1" fill="hold">
                                          <p:stCondLst>
                                            <p:cond delay="0"/>
                                          </p:stCondLst>
                                        </p:cTn>
                                        <p:tgtEl>
                                          <p:spTgt spid="118"/>
                                        </p:tgtEl>
                                        <p:attrNameLst>
                                          <p:attrName>style.visibility</p:attrName>
                                        </p:attrNameLst>
                                      </p:cBhvr>
                                      <p:to>
                                        <p:strVal val="visible"/>
                                      </p:to>
                                    </p:set>
                                    <p:animEffect transition="in" filter="blinds(horizontal)">
                                      <p:cBhvr>
                                        <p:cTn id="48" dur="500"/>
                                        <p:tgtEl>
                                          <p:spTgt spid="118"/>
                                        </p:tgtEl>
                                      </p:cBhvr>
                                    </p:animEffect>
                                  </p:childTnLst>
                                </p:cTn>
                              </p:par>
                              <p:par>
                                <p:cTn id="49" presetID="3" presetClass="entr" presetSubtype="10" fill="hold" grpId="0" nodeType="withEffect">
                                  <p:stCondLst>
                                    <p:cond delay="0"/>
                                  </p:stCondLst>
                                  <p:childTnLst>
                                    <p:set>
                                      <p:cBhvr>
                                        <p:cTn id="50" dur="1" fill="hold">
                                          <p:stCondLst>
                                            <p:cond delay="0"/>
                                          </p:stCondLst>
                                        </p:cTn>
                                        <p:tgtEl>
                                          <p:spTgt spid="109"/>
                                        </p:tgtEl>
                                        <p:attrNameLst>
                                          <p:attrName>style.visibility</p:attrName>
                                        </p:attrNameLst>
                                      </p:cBhvr>
                                      <p:to>
                                        <p:strVal val="visible"/>
                                      </p:to>
                                    </p:set>
                                    <p:animEffect transition="in" filter="blinds(horizontal)">
                                      <p:cBhvr>
                                        <p:cTn id="51" dur="500"/>
                                        <p:tgtEl>
                                          <p:spTgt spid="109"/>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blinds(horizontal)">
                                      <p:cBhvr>
                                        <p:cTn id="56" dur="500"/>
                                        <p:tgtEl>
                                          <p:spTgt spid="55"/>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blinds(horizontal)">
                                      <p:cBhvr>
                                        <p:cTn id="59" dur="500"/>
                                        <p:tgtEl>
                                          <p:spTgt spid="64"/>
                                        </p:tgtEl>
                                      </p:cBhvr>
                                    </p:animEffect>
                                  </p:childTnLst>
                                </p:cTn>
                              </p:par>
                              <p:par>
                                <p:cTn id="60" presetID="3" presetClass="entr" presetSubtype="10" fill="hold"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blinds(horizontal)">
                                      <p:cBhvr>
                                        <p:cTn id="62" dur="500"/>
                                        <p:tgtEl>
                                          <p:spTgt spid="58"/>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blinds(horizontal)">
                                      <p:cBhvr>
                                        <p:cTn id="65" dur="500"/>
                                        <p:tgtEl>
                                          <p:spTgt spid="65"/>
                                        </p:tgtEl>
                                      </p:cBhvr>
                                    </p:animEffect>
                                  </p:childTnLst>
                                </p:cTn>
                              </p:par>
                              <p:par>
                                <p:cTn id="66" presetID="3" presetClass="entr" presetSubtype="10" fill="hold" nodeType="with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blinds(horizontal)">
                                      <p:cBhvr>
                                        <p:cTn id="68" dur="500"/>
                                        <p:tgtEl>
                                          <p:spTgt spid="61"/>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blinds(horizontal)">
                                      <p:cBhvr>
                                        <p:cTn id="71" dur="500"/>
                                        <p:tgtEl>
                                          <p:spTgt spid="67"/>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73"/>
                                        </p:tgtEl>
                                        <p:attrNameLst>
                                          <p:attrName>style.visibility</p:attrName>
                                        </p:attrNameLst>
                                      </p:cBhvr>
                                      <p:to>
                                        <p:strVal val="visible"/>
                                      </p:to>
                                    </p:set>
                                    <p:animEffect transition="in" filter="blinds(horizontal)">
                                      <p:cBhvr>
                                        <p:cTn id="74" dur="500"/>
                                        <p:tgtEl>
                                          <p:spTgt spid="73"/>
                                        </p:tgtEl>
                                      </p:cBhvr>
                                    </p:animEffect>
                                  </p:childTnLst>
                                </p:cTn>
                              </p:par>
                              <p:par>
                                <p:cTn id="75" presetID="3" presetClass="entr" presetSubtype="10" fill="hold" nodeType="with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blinds(horizontal)">
                                      <p:cBhvr>
                                        <p:cTn id="77" dur="500"/>
                                        <p:tgtEl>
                                          <p:spTgt spid="69"/>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74"/>
                                        </p:tgtEl>
                                        <p:attrNameLst>
                                          <p:attrName>style.visibility</p:attrName>
                                        </p:attrNameLst>
                                      </p:cBhvr>
                                      <p:to>
                                        <p:strVal val="visible"/>
                                      </p:to>
                                    </p:set>
                                    <p:animEffect transition="in" filter="blinds(horizontal)">
                                      <p:cBhvr>
                                        <p:cTn id="80" dur="500"/>
                                        <p:tgtEl>
                                          <p:spTgt spid="74"/>
                                        </p:tgtEl>
                                      </p:cBhvr>
                                    </p:animEffect>
                                  </p:childTnLst>
                                </p:cTn>
                              </p:par>
                            </p:childTnLst>
                          </p:cTn>
                        </p:par>
                      </p:childTnLst>
                    </p:cTn>
                  </p:par>
                  <p:par>
                    <p:cTn id="81" fill="hold">
                      <p:stCondLst>
                        <p:cond delay="indefinite"/>
                      </p:stCondLst>
                      <p:childTnLst>
                        <p:par>
                          <p:cTn id="82" fill="hold">
                            <p:stCondLst>
                              <p:cond delay="0"/>
                            </p:stCondLst>
                            <p:childTnLst>
                              <p:par>
                                <p:cTn id="83" presetID="3" presetClass="entr" presetSubtype="10" fill="hold" grpId="1" nodeType="click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blinds(horizontal)">
                                      <p:cBhvr>
                                        <p:cTn id="85" dur="500"/>
                                        <p:tgtEl>
                                          <p:spTgt spid="74"/>
                                        </p:tgtEl>
                                      </p:cBhvr>
                                    </p:animEffect>
                                  </p:childTnLst>
                                </p:cTn>
                              </p:par>
                              <p:par>
                                <p:cTn id="86" presetID="3" presetClass="entr" presetSubtype="10" fill="hold" grpId="1" nodeType="withEffect">
                                  <p:stCondLst>
                                    <p:cond delay="0"/>
                                  </p:stCondLst>
                                  <p:childTnLst>
                                    <p:set>
                                      <p:cBhvr>
                                        <p:cTn id="87" dur="1" fill="hold">
                                          <p:stCondLst>
                                            <p:cond delay="0"/>
                                          </p:stCondLst>
                                        </p:cTn>
                                        <p:tgtEl>
                                          <p:spTgt spid="73"/>
                                        </p:tgtEl>
                                        <p:attrNameLst>
                                          <p:attrName>style.visibility</p:attrName>
                                        </p:attrNameLst>
                                      </p:cBhvr>
                                      <p:to>
                                        <p:strVal val="visible"/>
                                      </p:to>
                                    </p:set>
                                    <p:animEffect transition="in" filter="blinds(horizontal)">
                                      <p:cBhvr>
                                        <p:cTn id="88" dur="500"/>
                                        <p:tgtEl>
                                          <p:spTgt spid="73"/>
                                        </p:tgtEl>
                                      </p:cBhvr>
                                    </p:animEffect>
                                  </p:childTnLst>
                                </p:cTn>
                              </p:par>
                              <p:par>
                                <p:cTn id="89" presetID="3" presetClass="entr" presetSubtype="10"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blinds(horizontal)">
                                      <p:cBhvr>
                                        <p:cTn id="9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9" grpId="0" animBg="1"/>
      <p:bldP spid="18468" grpId="0" animBg="1"/>
      <p:bldP spid="18471" grpId="0" animBg="1"/>
      <p:bldP spid="108" grpId="0" animBg="1"/>
      <p:bldP spid="109" grpId="0" animBg="1"/>
      <p:bldP spid="124" grpId="0" animBg="1"/>
      <p:bldP spid="126" grpId="0" animBg="1"/>
      <p:bldP spid="64" grpId="0" animBg="1"/>
      <p:bldP spid="65" grpId="0" animBg="1"/>
      <p:bldP spid="67" grpId="0" animBg="1"/>
      <p:bldP spid="68" grpId="0" animBg="1"/>
      <p:bldP spid="73" grpId="0" animBg="1"/>
      <p:bldP spid="73" grpId="1" animBg="1"/>
      <p:bldP spid="74" grpId="0" animBg="1"/>
      <p:bldP spid="74" grpId="1"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2346</TotalTime>
  <Words>1226</Words>
  <Application>Microsoft Office PowerPoint</Application>
  <PresentationFormat>On-screen Show (4:3)</PresentationFormat>
  <Paragraphs>226</Paragraphs>
  <Slides>23</Slides>
  <Notes>10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Civic</vt:lpstr>
      <vt:lpstr>Reproductive Physiology  </vt:lpstr>
      <vt:lpstr>Objectives</vt:lpstr>
      <vt:lpstr>PUBERTY</vt:lpstr>
      <vt:lpstr>Slide 4</vt:lpstr>
      <vt:lpstr>Puberty</vt:lpstr>
      <vt:lpstr>Puberty – Terms &amp; Events</vt:lpstr>
      <vt:lpstr>Slide 7</vt:lpstr>
      <vt:lpstr>Slide 8</vt:lpstr>
      <vt:lpstr>Puberty – hormonal changes </vt:lpstr>
      <vt:lpstr>Slide 10</vt:lpstr>
      <vt:lpstr>Physical Changes</vt:lpstr>
      <vt:lpstr>Puberty: Girls</vt:lpstr>
      <vt:lpstr>Puberty: Boys</vt:lpstr>
      <vt:lpstr>Slide 14</vt:lpstr>
      <vt:lpstr>Puberty</vt:lpstr>
      <vt:lpstr>Influencing Factors</vt:lpstr>
      <vt:lpstr>Slide 17</vt:lpstr>
      <vt:lpstr>Slide 18</vt:lpstr>
      <vt:lpstr>PRECOCIOUS  PUBERTY </vt:lpstr>
      <vt:lpstr>Slide 20</vt:lpstr>
      <vt:lpstr>Slide 21</vt:lpstr>
      <vt:lpstr>Slide 22</vt:lpstr>
      <vt:lpstr>Slide 23</vt:lpstr>
    </vt:vector>
  </TitlesOfParts>
  <Company>King Khalid University Hospital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Nervous System</dc:title>
  <dc:creator>Dr.alhader</dc:creator>
  <cp:lastModifiedBy>Mohd</cp:lastModifiedBy>
  <cp:revision>806</cp:revision>
  <dcterms:created xsi:type="dcterms:W3CDTF">2010-10-11T09:56:04Z</dcterms:created>
  <dcterms:modified xsi:type="dcterms:W3CDTF">2020-03-15T06:52:12Z</dcterms:modified>
</cp:coreProperties>
</file>