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72" r:id="rId3"/>
    <p:sldId id="270" r:id="rId4"/>
    <p:sldId id="269" r:id="rId5"/>
    <p:sldId id="294" r:id="rId6"/>
    <p:sldId id="260" r:id="rId7"/>
    <p:sldId id="266" r:id="rId8"/>
    <p:sldId id="292" r:id="rId9"/>
    <p:sldId id="289" r:id="rId10"/>
    <p:sldId id="293" r:id="rId11"/>
    <p:sldId id="257" r:id="rId12"/>
    <p:sldId id="27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5" r:id="rId21"/>
    <p:sldId id="267" r:id="rId22"/>
    <p:sldId id="262" r:id="rId23"/>
    <p:sldId id="303" r:id="rId24"/>
    <p:sldId id="274" r:id="rId25"/>
    <p:sldId id="305" r:id="rId26"/>
    <p:sldId id="275" r:id="rId27"/>
    <p:sldId id="308" r:id="rId28"/>
    <p:sldId id="307" r:id="rId29"/>
    <p:sldId id="304" r:id="rId30"/>
    <p:sldId id="291" r:id="rId31"/>
    <p:sldId id="276" r:id="rId32"/>
    <p:sldId id="277" r:id="rId33"/>
    <p:sldId id="306" r:id="rId34"/>
    <p:sldId id="278" r:id="rId35"/>
    <p:sldId id="290" r:id="rId36"/>
    <p:sldId id="279" r:id="rId37"/>
    <p:sldId id="280" r:id="rId38"/>
    <p:sldId id="271" r:id="rId39"/>
    <p:sldId id="281" r:id="rId40"/>
    <p:sldId id="283" r:id="rId41"/>
    <p:sldId id="285" r:id="rId42"/>
    <p:sldId id="282" r:id="rId43"/>
    <p:sldId id="284" r:id="rId44"/>
    <p:sldId id="286" r:id="rId45"/>
    <p:sldId id="287" r:id="rId46"/>
    <p:sldId id="28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4/14/2012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Zygote begins to divide as it travels through oviduct</a:t>
            </a:r>
          </a:p>
          <a:p>
            <a:pPr algn="l" rtl="0" eaLnBrk="1" hangingPunct="1"/>
            <a:r>
              <a:rPr lang="en-US" dirty="0" smtClean="0"/>
              <a:t>Implants into lining of uterus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356" y="28956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2" y="2872408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of fertilized ovum </a:t>
            </a: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After fertilization 3-5 days till zygote reach uterine cavity</a:t>
            </a:r>
          </a:p>
          <a:p>
            <a:pPr algn="l" rtl="0"/>
            <a:r>
              <a:rPr lang="en-US" dirty="0" smtClean="0"/>
              <a:t>Transport: fluid current + action of cilia + weak contractions of the fallopian tube</a:t>
            </a:r>
          </a:p>
          <a:p>
            <a:pPr algn="l" rtl="0"/>
            <a:r>
              <a:rPr lang="en-US" dirty="0" smtClean="0"/>
              <a:t>Isthmus (last 2cm) relaxes under effect of progesterone</a:t>
            </a:r>
          </a:p>
          <a:p>
            <a:pPr algn="l" rtl="0"/>
            <a:r>
              <a:rPr lang="en-US" dirty="0" smtClean="0"/>
              <a:t>Delayed transport allows cell division</a:t>
            </a:r>
          </a:p>
          <a:p>
            <a:pPr algn="l" rtl="0"/>
            <a:r>
              <a:rPr lang="en-US" dirty="0" err="1" smtClean="0"/>
              <a:t>Blastocyst</a:t>
            </a:r>
            <a:r>
              <a:rPr lang="en-US" dirty="0" smtClean="0"/>
              <a:t> (100 cells) enters the uterus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Fertilization</a:t>
            </a:r>
          </a:p>
          <a:p>
            <a:pPr algn="l" rtl="0"/>
            <a:r>
              <a:rPr lang="en-US" dirty="0" smtClean="0"/>
              <a:t>Development and function of the placenta</a:t>
            </a:r>
          </a:p>
          <a:p>
            <a:pPr algn="l" rtl="0"/>
            <a:r>
              <a:rPr lang="en-US" dirty="0" smtClean="0"/>
              <a:t>Placenta as an endocrine organ</a:t>
            </a:r>
          </a:p>
          <a:p>
            <a:pPr algn="l" rtl="0"/>
            <a:r>
              <a:rPr lang="en-US" dirty="0" smtClean="0"/>
              <a:t>Physiological functions of placental hormones</a:t>
            </a:r>
          </a:p>
          <a:p>
            <a:pPr algn="l" rtl="0"/>
            <a:r>
              <a:rPr lang="en-US" dirty="0" smtClean="0"/>
              <a:t>Maternal adaptation to pregnancy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Implantation </a:t>
            </a:r>
            <a:endParaRPr lang="ar-SA" dirty="0"/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314574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63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/>
              <a:t>يسمي علماء الأجنة عملية </a:t>
            </a:r>
            <a:r>
              <a:rPr lang="ar-SA" b="1" dirty="0" err="1" smtClean="0"/>
              <a:t>إنغراس</a:t>
            </a:r>
            <a:r>
              <a:rPr lang="ar-SA" b="1" dirty="0" smtClean="0"/>
              <a:t> النطفة الأمشاج المنقسمة والتي تعرف باسم الأرومة</a:t>
            </a:r>
            <a:endParaRPr lang="en-US" b="1" dirty="0" smtClean="0"/>
          </a:p>
          <a:p>
            <a:pPr algn="ctr"/>
            <a:r>
              <a:rPr lang="ar-SA" b="1" dirty="0" err="1" smtClean="0"/>
              <a:t>المتكيسة</a:t>
            </a:r>
            <a:r>
              <a:rPr lang="ar-SA" b="1" dirty="0" smtClean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 smtClean="0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Trophoblastic</a:t>
            </a:r>
            <a:r>
              <a:rPr lang="en-US" dirty="0" smtClean="0"/>
              <a:t> cords from </a:t>
            </a:r>
            <a:r>
              <a:rPr lang="en-US" dirty="0" err="1" smtClean="0"/>
              <a:t>blastocyst</a:t>
            </a:r>
            <a:endParaRPr lang="en-US" dirty="0" smtClean="0"/>
          </a:p>
          <a:p>
            <a:pPr algn="l" rtl="0"/>
            <a:r>
              <a:rPr lang="en-US" dirty="0" smtClean="0"/>
              <a:t>Blood capillaries grow in the cords</a:t>
            </a:r>
          </a:p>
          <a:p>
            <a:pPr algn="l" rtl="0"/>
            <a:r>
              <a:rPr lang="en-US" dirty="0" smtClean="0"/>
              <a:t>21 days after fertilization blood start to be pumped by fetal heart into the capillaries </a:t>
            </a:r>
          </a:p>
          <a:p>
            <a:pPr algn="l" rtl="0"/>
            <a:r>
              <a:rPr lang="en-US" dirty="0" smtClean="0"/>
              <a:t>Maternal blood sinuses develop around the </a:t>
            </a:r>
            <a:r>
              <a:rPr lang="en-US" dirty="0" err="1" smtClean="0"/>
              <a:t>trophoblastic</a:t>
            </a:r>
            <a:r>
              <a:rPr lang="en-US" dirty="0" smtClean="0"/>
              <a:t> cords</a:t>
            </a:r>
          </a:p>
          <a:p>
            <a:pPr algn="l" rtl="0"/>
            <a:r>
              <a:rPr lang="en-US" dirty="0" smtClean="0"/>
              <a:t>More and more </a:t>
            </a:r>
            <a:r>
              <a:rPr lang="en-US" dirty="0" err="1" smtClean="0"/>
              <a:t>trophoblast</a:t>
            </a:r>
            <a:r>
              <a:rPr lang="en-US" dirty="0" smtClean="0"/>
              <a:t> projections develop (placental </a:t>
            </a:r>
            <a:r>
              <a:rPr lang="en-US" dirty="0" err="1" smtClean="0"/>
              <a:t>villi</a:t>
            </a:r>
            <a:r>
              <a:rPr lang="en-US" dirty="0" smtClean="0"/>
              <a:t>)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</a:t>
            </a:r>
            <a:endParaRPr lang="en-US" dirty="0"/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21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Major function: </a:t>
            </a:r>
          </a:p>
          <a:p>
            <a:pPr lvl="1" algn="l" rtl="0"/>
            <a:r>
              <a:rPr lang="en-US" dirty="0" smtClean="0"/>
              <a:t>Respiration</a:t>
            </a:r>
          </a:p>
          <a:p>
            <a:pPr lvl="1" algn="l" rtl="0"/>
            <a:r>
              <a:rPr lang="en-US" dirty="0" smtClean="0"/>
              <a:t>Nutrition</a:t>
            </a:r>
          </a:p>
          <a:p>
            <a:pPr lvl="1" algn="l" rtl="0"/>
            <a:r>
              <a:rPr lang="en-US" dirty="0" smtClean="0"/>
              <a:t>Excretion</a:t>
            </a:r>
          </a:p>
          <a:p>
            <a:pPr algn="l" rtl="0"/>
            <a:r>
              <a:rPr lang="en-US" dirty="0" smtClean="0"/>
              <a:t>Endocrine </a:t>
            </a:r>
          </a:p>
          <a:p>
            <a:pPr algn="l" rtl="0"/>
            <a:r>
              <a:rPr lang="en-US" dirty="0" smtClean="0"/>
              <a:t>Protection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2-3 </a:t>
            </a:r>
            <a:r>
              <a:rPr lang="en-US" sz="2400" dirty="0" smtClean="0"/>
              <a:t>mm Hg higher in fetal than maternal blood  </a:t>
            </a:r>
          </a:p>
          <a:p>
            <a:pPr algn="l" rtl="0"/>
            <a:r>
              <a:rPr lang="en-US" dirty="0" smtClean="0"/>
              <a:t>Dissolved O</a:t>
            </a:r>
            <a:r>
              <a:rPr lang="en-US" baseline="-25000" dirty="0" smtClean="0"/>
              <a:t>2 </a:t>
            </a:r>
            <a:r>
              <a:rPr lang="en-US" dirty="0" smtClean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 smtClean="0"/>
              <a:t>At low PO</a:t>
            </a:r>
            <a:r>
              <a:rPr lang="en-US" baseline="-25000" dirty="0" smtClean="0"/>
              <a:t>2</a:t>
            </a:r>
            <a:r>
              <a:rPr lang="en-US" dirty="0" smtClean="0"/>
              <a:t>HbF carry 20-50% more O</a:t>
            </a:r>
            <a:r>
              <a:rPr lang="en-US" baseline="-25000" dirty="0" smtClean="0"/>
              <a:t>2</a:t>
            </a:r>
            <a:r>
              <a:rPr lang="en-US" dirty="0" smtClean="0"/>
              <a:t> than </a:t>
            </a:r>
            <a:r>
              <a:rPr lang="en-US" dirty="0" err="1" smtClean="0"/>
              <a:t>HbA</a:t>
            </a:r>
            <a:r>
              <a:rPr lang="en-US" dirty="0" smtClean="0"/>
              <a:t> (</a:t>
            </a:r>
            <a:r>
              <a:rPr lang="en-US" dirty="0" err="1" smtClean="0"/>
              <a:t>HbF</a:t>
            </a:r>
            <a:r>
              <a:rPr lang="en-US" dirty="0" smtClean="0"/>
              <a:t> has a </a:t>
            </a:r>
            <a:r>
              <a:rPr lang="en-GB" dirty="0" smtClean="0"/>
              <a:t>higher oxygen carrying capacity than </a:t>
            </a:r>
            <a:r>
              <a:rPr lang="en-US" dirty="0" err="1" smtClean="0"/>
              <a:t>HbA</a:t>
            </a:r>
            <a:r>
              <a:rPr lang="en-GB" dirty="0" smtClean="0"/>
              <a:t>)</a:t>
            </a:r>
            <a:endParaRPr lang="en-US" dirty="0" smtClean="0"/>
          </a:p>
          <a:p>
            <a:pPr lvl="1" algn="l" rtl="0"/>
            <a:r>
              <a:rPr lang="en-US" dirty="0" err="1" smtClean="0"/>
              <a:t>HbF</a:t>
            </a:r>
            <a:r>
              <a:rPr lang="en-US" dirty="0" smtClean="0"/>
              <a:t> </a:t>
            </a:r>
            <a:r>
              <a:rPr lang="en-US" dirty="0" err="1" smtClean="0"/>
              <a:t>conc</a:t>
            </a:r>
            <a:r>
              <a:rPr lang="en-US" dirty="0" smtClean="0"/>
              <a:t> 50% higher than </a:t>
            </a:r>
            <a:r>
              <a:rPr lang="en-US" dirty="0" err="1" smtClean="0"/>
              <a:t>HbA</a:t>
            </a:r>
            <a:r>
              <a:rPr lang="en-US" dirty="0" smtClean="0"/>
              <a:t> in mother</a:t>
            </a:r>
          </a:p>
          <a:p>
            <a:pPr lvl="2" algn="l" rt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 smtClean="0"/>
              <a:t>Double Bohr effect</a:t>
            </a:r>
          </a:p>
          <a:p>
            <a:pPr lvl="2" algn="l" rtl="0"/>
            <a:r>
              <a:rPr lang="en-US" dirty="0" smtClean="0"/>
              <a:t>Low pH in mother’s blood (acidic)</a:t>
            </a:r>
          </a:p>
          <a:p>
            <a:pPr lvl="2" algn="l" rtl="0"/>
            <a:r>
              <a:rPr lang="en-US" dirty="0" smtClean="0"/>
              <a:t>High pH in fetal blood (alkaline)</a:t>
            </a:r>
          </a:p>
          <a:p>
            <a:pPr algn="l" rtl="0">
              <a:buNone/>
            </a:pPr>
            <a:r>
              <a:rPr lang="en-GB" sz="2800" dirty="0" smtClean="0"/>
              <a:t> </a:t>
            </a:r>
            <a:r>
              <a:rPr lang="en-GB" sz="2400" dirty="0" smtClean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/>
              <a:t> The maternal blood gains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/>
              <a:t>On the </a:t>
            </a:r>
            <a:r>
              <a:rPr lang="en-GB" sz="2400" dirty="0" err="1" smtClean="0"/>
              <a:t>fetal</a:t>
            </a:r>
            <a:r>
              <a:rPr lang="en-GB" sz="2400" dirty="0" smtClean="0"/>
              <a:t> side of the placenta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Important factors facilitate delivery of oxygen to the </a:t>
            </a:r>
            <a:r>
              <a:rPr lang="en-GB" dirty="0" err="1" smtClean="0"/>
              <a:t>fetal</a:t>
            </a:r>
            <a:r>
              <a:rPr lang="en-GB" dirty="0" smtClean="0"/>
              <a:t> tissues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High maternal </a:t>
            </a:r>
            <a:r>
              <a:rPr lang="en-GB" dirty="0" err="1" smtClean="0"/>
              <a:t>intervillous</a:t>
            </a:r>
            <a:r>
              <a:rPr lang="en-GB" dirty="0" smtClean="0"/>
              <a:t> blood flow (almost double the </a:t>
            </a:r>
            <a:r>
              <a:rPr lang="en-GB" dirty="0" err="1" smtClean="0"/>
              <a:t>fetal</a:t>
            </a:r>
            <a:r>
              <a:rPr lang="en-GB" dirty="0" smtClean="0"/>
              <a:t> placental flow) </a:t>
            </a:r>
          </a:p>
          <a:p>
            <a:pPr algn="l" rtl="0"/>
            <a:r>
              <a:rPr lang="en-GB" dirty="0" smtClean="0"/>
              <a:t>High </a:t>
            </a:r>
            <a:r>
              <a:rPr lang="en-GB" dirty="0" err="1" smtClean="0"/>
              <a:t>fetal</a:t>
            </a:r>
            <a:r>
              <a:rPr lang="en-GB" dirty="0" smtClean="0"/>
              <a:t> haemoglobin (16 - 17 g/dl) </a:t>
            </a:r>
          </a:p>
          <a:p>
            <a:pPr algn="l" rtl="0"/>
            <a:r>
              <a:rPr lang="en-GB" dirty="0" smtClean="0"/>
              <a:t>High </a:t>
            </a:r>
            <a:r>
              <a:rPr lang="en-GB" dirty="0" err="1" smtClean="0"/>
              <a:t>fetal</a:t>
            </a:r>
            <a:r>
              <a:rPr lang="en-GB" dirty="0" smtClean="0"/>
              <a:t> cardiac output </a:t>
            </a:r>
          </a:p>
          <a:p>
            <a:pPr algn="l" rtl="0"/>
            <a:r>
              <a:rPr lang="en-GB" dirty="0" smtClean="0"/>
              <a:t>The </a:t>
            </a:r>
            <a:r>
              <a:rPr lang="en-GB" dirty="0" err="1" smtClean="0"/>
              <a:t>fetal</a:t>
            </a:r>
            <a:r>
              <a:rPr lang="en-GB" dirty="0" smtClean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/>
              <a:t>Fetus uses mainly glucose for nutrition so the </a:t>
            </a:r>
            <a:r>
              <a:rPr lang="en-US" dirty="0" err="1" smtClean="0"/>
              <a:t>trophoblast</a:t>
            </a:r>
            <a:r>
              <a:rPr lang="en-US" dirty="0" smtClean="0"/>
              <a:t> cells in placental </a:t>
            </a:r>
            <a:r>
              <a:rPr lang="en-US" dirty="0" err="1" smtClean="0"/>
              <a:t>villi</a:t>
            </a:r>
            <a:r>
              <a:rPr lang="en-US" dirty="0" smtClean="0"/>
              <a:t> transport glucose by carrier molecules; GLUT (facilitated diffusion)</a:t>
            </a:r>
          </a:p>
          <a:p>
            <a:pPr algn="l" rtl="0"/>
            <a:r>
              <a:rPr lang="en-US" dirty="0" smtClean="0"/>
              <a:t>Fatty acids diffuses due to high solubility in cell membrane (more slowly than glucose)</a:t>
            </a:r>
          </a:p>
          <a:p>
            <a:pPr algn="l" rtl="0"/>
            <a:r>
              <a:rPr lang="en-GB" dirty="0" smtClean="0"/>
              <a:t>The placenta actively transports all amino acids, with </a:t>
            </a:r>
            <a:r>
              <a:rPr lang="en-GB" dirty="0" err="1" smtClean="0"/>
              <a:t>fetal</a:t>
            </a:r>
            <a:r>
              <a:rPr lang="en-GB" dirty="0" smtClean="0"/>
              <a:t> concentrations exceeding maternal levels. 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K+, Na+ and </a:t>
            </a:r>
            <a:r>
              <a:rPr lang="en-US" dirty="0" err="1" smtClean="0"/>
              <a:t>Cl</a:t>
            </a:r>
            <a:r>
              <a:rPr lang="en-US" dirty="0" smtClean="0"/>
              <a:t>- diffuses from maternal to fetal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 smtClean="0"/>
              <a:t>Urea, uric acid and </a:t>
            </a:r>
            <a:r>
              <a:rPr lang="en-US" dirty="0" err="1" smtClean="0"/>
              <a:t>creatinine</a:t>
            </a:r>
            <a:endParaRPr lang="en-US" dirty="0" smtClean="0"/>
          </a:p>
          <a:p>
            <a:pPr algn="l" rtl="0"/>
            <a:r>
              <a:rPr lang="en-US" dirty="0" smtClean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Human Chorionic </a:t>
            </a:r>
            <a:r>
              <a:rPr lang="en-US" dirty="0" err="1" smtClean="0"/>
              <a:t>Gonadotropin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Glycoprotein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Most important function  is to maintain corpus </a:t>
            </a:r>
            <a:r>
              <a:rPr lang="en-US" dirty="0" err="1" smtClean="0"/>
              <a:t>luteum</a:t>
            </a:r>
            <a:r>
              <a:rPr lang="en-US" dirty="0" smtClean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Exerts interstitial (</a:t>
            </a:r>
            <a:r>
              <a:rPr lang="en-US" dirty="0" err="1" smtClean="0"/>
              <a:t>Leyding</a:t>
            </a:r>
            <a:r>
              <a:rPr lang="en-US" dirty="0" smtClean="0"/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hCG</a:t>
            </a:r>
            <a:r>
              <a:rPr lang="en-US" dirty="0" smtClean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Estrogen</a:t>
            </a:r>
          </a:p>
          <a:p>
            <a:pPr lvl="1" algn="l" rtl="0"/>
            <a:r>
              <a:rPr lang="en-US" dirty="0" smtClean="0"/>
              <a:t>Steroid hormone</a:t>
            </a:r>
          </a:p>
          <a:p>
            <a:pPr lvl="1" algn="l" rtl="0"/>
            <a:r>
              <a:rPr lang="en-US" dirty="0" smtClean="0"/>
              <a:t>Secreted by </a:t>
            </a:r>
            <a:r>
              <a:rPr lang="en-US" dirty="0" err="1" smtClean="0"/>
              <a:t>syncytial</a:t>
            </a:r>
            <a:r>
              <a:rPr lang="en-US" dirty="0" smtClean="0"/>
              <a:t> </a:t>
            </a:r>
            <a:r>
              <a:rPr lang="en-US" dirty="0" err="1" smtClean="0"/>
              <a:t>trophoblast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Towards end of pregnancy reaches 30×</a:t>
            </a:r>
          </a:p>
          <a:p>
            <a:pPr lvl="1" algn="l" rtl="0"/>
            <a:r>
              <a:rPr lang="en-US" dirty="0" smtClean="0"/>
              <a:t>Derived from weak androgen (DHEA) released from maternal &amp; fetal adrenals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Enlargement of uterus, breast &amp; external genitalia</a:t>
            </a:r>
          </a:p>
          <a:p>
            <a:pPr lvl="1" algn="l" rtl="0"/>
            <a:r>
              <a:rPr lang="en-US" dirty="0" smtClean="0"/>
              <a:t>Relaxation of pelvic ligaments in preparation to labor</a:t>
            </a:r>
          </a:p>
          <a:p>
            <a:pPr lvl="1" algn="l" rtl="0"/>
            <a:r>
              <a:rPr lang="en-US" dirty="0" smtClean="0"/>
              <a:t>Activation of the uterus (gap junctions)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Progsterone</a:t>
            </a:r>
            <a:endParaRPr lang="en-US" dirty="0" smtClean="0"/>
          </a:p>
          <a:p>
            <a:pPr lvl="1" algn="l" rtl="0"/>
            <a:r>
              <a:rPr lang="en-US" dirty="0" smtClean="0"/>
              <a:t>Steroid hormone</a:t>
            </a:r>
          </a:p>
          <a:p>
            <a:pPr lvl="1" algn="l" rtl="0"/>
            <a:r>
              <a:rPr lang="en-US" dirty="0" smtClean="0"/>
              <a:t>Secreted by </a:t>
            </a:r>
            <a:r>
              <a:rPr lang="en-US" dirty="0" err="1" smtClean="0"/>
              <a:t>syncytial</a:t>
            </a:r>
            <a:r>
              <a:rPr lang="en-US" dirty="0" smtClean="0"/>
              <a:t> </a:t>
            </a:r>
            <a:r>
              <a:rPr lang="en-US" dirty="0" err="1" smtClean="0"/>
              <a:t>trophoblast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Towards end of pregnancy reaches 10×</a:t>
            </a:r>
          </a:p>
          <a:p>
            <a:pPr lvl="1" algn="l" rtl="0"/>
            <a:r>
              <a:rPr lang="en-US" dirty="0" smtClean="0"/>
              <a:t>Derived from cholesterol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Provides nutrition to developing embryo</a:t>
            </a:r>
          </a:p>
          <a:p>
            <a:pPr lvl="1" algn="l" rtl="0"/>
            <a:r>
              <a:rPr lang="en-US" dirty="0" smtClean="0"/>
              <a:t>Development of </a:t>
            </a:r>
            <a:r>
              <a:rPr lang="en-US" dirty="0" err="1" smtClean="0"/>
              <a:t>decidual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Inhibit the contractility of the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Human Chorionic </a:t>
            </a:r>
            <a:r>
              <a:rPr lang="en-US" dirty="0" err="1" smtClean="0"/>
              <a:t>Somatomamotropin</a:t>
            </a:r>
            <a:endParaRPr lang="en-US" dirty="0" smtClean="0"/>
          </a:p>
          <a:p>
            <a:pPr lvl="1" algn="l" rtl="0"/>
            <a:r>
              <a:rPr lang="en-US" dirty="0" smtClean="0"/>
              <a:t>Protein hormone</a:t>
            </a:r>
          </a:p>
          <a:p>
            <a:pPr lvl="1" algn="l" rtl="0"/>
            <a:r>
              <a:rPr lang="en-US" dirty="0" smtClean="0"/>
              <a:t>Secreted by placenta around 5</a:t>
            </a:r>
            <a:r>
              <a:rPr lang="en-US" baseline="30000" dirty="0" smtClean="0"/>
              <a:t>th</a:t>
            </a:r>
            <a:r>
              <a:rPr lang="en-US" dirty="0" smtClean="0"/>
              <a:t> gestational week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Breast development (</a:t>
            </a:r>
            <a:r>
              <a:rPr lang="en-US" dirty="0" err="1" smtClean="0"/>
              <a:t>hPL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Weak growth hormone‘s action</a:t>
            </a:r>
          </a:p>
          <a:p>
            <a:pPr lvl="1" algn="l" rtl="0"/>
            <a:r>
              <a:rPr lang="en-US" dirty="0" smtClean="0"/>
              <a:t>Inhibit insulin sensitivity =↓ glucose utilization</a:t>
            </a:r>
          </a:p>
          <a:p>
            <a:pPr lvl="1" algn="l" rtl="0"/>
            <a:r>
              <a:rPr lang="en-US" dirty="0" smtClean="0"/>
              <a:t>Promote release of fatty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Relaxin</a:t>
            </a:r>
            <a:endParaRPr lang="en-US" dirty="0" smtClean="0"/>
          </a:p>
          <a:p>
            <a:pPr lvl="1" algn="l" rtl="0"/>
            <a:r>
              <a:rPr lang="en-US" dirty="0" smtClean="0"/>
              <a:t>Polypeptide </a:t>
            </a:r>
          </a:p>
          <a:p>
            <a:pPr lvl="1" algn="l" rtl="0"/>
            <a:r>
              <a:rPr lang="en-US" dirty="0" smtClean="0"/>
              <a:t>Secreted by corpus </a:t>
            </a:r>
            <a:r>
              <a:rPr lang="en-US" dirty="0" err="1" smtClean="0"/>
              <a:t>luteum</a:t>
            </a:r>
            <a:r>
              <a:rPr lang="en-US" dirty="0" smtClean="0"/>
              <a:t> and placenta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Relaxation of </a:t>
            </a:r>
            <a:r>
              <a:rPr lang="en-US" dirty="0" err="1" smtClean="0"/>
              <a:t>symphysis</a:t>
            </a:r>
            <a:r>
              <a:rPr lang="en-US" dirty="0" smtClean="0"/>
              <a:t> pubic ligament (weak)</a:t>
            </a:r>
          </a:p>
          <a:p>
            <a:pPr lvl="1" algn="l" rtl="0"/>
            <a:r>
              <a:rPr lang="en-US" dirty="0" smtClean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Anterior pituitary gland enlargement (50%)</a:t>
            </a:r>
          </a:p>
          <a:p>
            <a:pPr lvl="1" algn="l" rtl="0"/>
            <a:r>
              <a:rPr lang="en-US" dirty="0" smtClean="0"/>
              <a:t>Release of ACTH, TSH and PL increase</a:t>
            </a:r>
          </a:p>
          <a:p>
            <a:pPr lvl="1" algn="l" rtl="0"/>
            <a:r>
              <a:rPr lang="en-US" dirty="0" smtClean="0"/>
              <a:t>FSH and LH almost totally suppressed</a:t>
            </a:r>
          </a:p>
          <a:p>
            <a:pPr algn="l" rtl="0"/>
            <a:r>
              <a:rPr lang="en-US" dirty="0" smtClean="0"/>
              <a:t>Adrenal gland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glucocorticoids</a:t>
            </a:r>
            <a:r>
              <a:rPr lang="en-US" dirty="0" smtClean="0"/>
              <a:t> secretion (mobilize 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aldosterone</a:t>
            </a:r>
            <a:r>
              <a:rPr lang="en-US" dirty="0" smtClean="0"/>
              <a:t> (retain fluid)</a:t>
            </a:r>
          </a:p>
          <a:p>
            <a:pPr algn="l" rtl="0"/>
            <a:r>
              <a:rPr lang="en-US" dirty="0" smtClean="0"/>
              <a:t>Thyroid gland enlargement (50%)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thyroxine</a:t>
            </a:r>
            <a:r>
              <a:rPr lang="en-US" dirty="0" smtClean="0"/>
              <a:t> production (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Parathyroid gland enlargement </a:t>
            </a:r>
          </a:p>
          <a:p>
            <a:pPr lvl="1" algn="l" rtl="0"/>
            <a:r>
              <a:rPr lang="en-US" dirty="0" smtClean="0"/>
              <a:t>Increase PTH secretion (maintain normal Ca</a:t>
            </a:r>
            <a:r>
              <a:rPr lang="en-US" baseline="30000" dirty="0" smtClean="0"/>
              <a:t>+2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Increase in uterine size (50 gm to 1100 gm)</a:t>
            </a:r>
          </a:p>
          <a:p>
            <a:pPr algn="l" rtl="0"/>
            <a:r>
              <a:rPr lang="en-US" dirty="0" smtClean="0"/>
              <a:t>The breasts double in size</a:t>
            </a:r>
          </a:p>
          <a:p>
            <a:pPr algn="l" rtl="0"/>
            <a:r>
              <a:rPr lang="en-US" dirty="0" smtClean="0"/>
              <a:t>The vagina enlarges</a:t>
            </a:r>
          </a:p>
          <a:p>
            <a:pPr algn="l" rtl="0"/>
            <a:r>
              <a:rPr lang="en-US" dirty="0" smtClean="0"/>
              <a:t>Development of edema and acne</a:t>
            </a:r>
          </a:p>
          <a:p>
            <a:pPr algn="l" rtl="0"/>
            <a:r>
              <a:rPr lang="en-US" dirty="0" smtClean="0"/>
              <a:t>Masculine or </a:t>
            </a:r>
            <a:r>
              <a:rPr lang="en-US" dirty="0" err="1" smtClean="0"/>
              <a:t>acromegalic</a:t>
            </a:r>
            <a:r>
              <a:rPr lang="en-US" dirty="0" smtClean="0"/>
              <a:t> features </a:t>
            </a:r>
          </a:p>
          <a:p>
            <a:pPr algn="l" rtl="0"/>
            <a:r>
              <a:rPr lang="en-US" dirty="0" smtClean="0"/>
              <a:t>Weight gain 10-12 kg (last 2 trimesters)</a:t>
            </a:r>
          </a:p>
          <a:p>
            <a:pPr lvl="1" algn="l" rtl="0"/>
            <a:r>
              <a:rPr lang="en-US" dirty="0" smtClean="0"/>
              <a:t>Increase appetite </a:t>
            </a:r>
          </a:p>
          <a:p>
            <a:pPr lvl="2" algn="l" rtl="0"/>
            <a:r>
              <a:rPr lang="en-US" dirty="0" smtClean="0"/>
              <a:t>Removal of food by fetus</a:t>
            </a:r>
          </a:p>
          <a:p>
            <a:pPr lvl="2" algn="l" rtl="0"/>
            <a:r>
              <a:rPr lang="en-US" dirty="0" smtClean="0"/>
              <a:t>Hormonal effect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basal metabolic rate (15%)</a:t>
            </a:r>
          </a:p>
          <a:p>
            <a:pPr algn="l" rtl="0"/>
            <a:r>
              <a:rPr lang="en-US" dirty="0" smtClean="0"/>
              <a:t>Increase in daily requirements for</a:t>
            </a:r>
          </a:p>
          <a:p>
            <a:pPr lvl="1" algn="l" rtl="0"/>
            <a:r>
              <a:rPr lang="en-US" dirty="0" smtClean="0"/>
              <a:t>Iron</a:t>
            </a:r>
          </a:p>
          <a:p>
            <a:pPr lvl="1" algn="l" rtl="0"/>
            <a:r>
              <a:rPr lang="en-US" dirty="0" smtClean="0"/>
              <a:t>Phosphates</a:t>
            </a:r>
          </a:p>
          <a:p>
            <a:pPr lvl="1" algn="l" rtl="0"/>
            <a:r>
              <a:rPr lang="en-US" dirty="0" smtClean="0"/>
              <a:t>Calcium</a:t>
            </a:r>
          </a:p>
          <a:p>
            <a:pPr lvl="1" algn="l" rtl="0"/>
            <a:r>
              <a:rPr lang="en-US" dirty="0" smtClean="0"/>
              <a:t>Vitamins</a:t>
            </a:r>
          </a:p>
          <a:p>
            <a:pPr lvl="2" algn="l" rtl="0"/>
            <a:r>
              <a:rPr lang="en-US" dirty="0" smtClean="0"/>
              <a:t>Vitamin D (Ca</a:t>
            </a:r>
            <a:r>
              <a:rPr lang="en-US" baseline="30000" dirty="0" smtClean="0"/>
              <a:t>+2 </a:t>
            </a:r>
            <a:r>
              <a:rPr lang="en-US" dirty="0" smtClean="0"/>
              <a:t>absorption)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in COP (30-40%) by 27 weeks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Increase in blood flow through the placenta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Increase in maternal blood volume (30%) due to 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aldosterone</a:t>
            </a:r>
            <a:r>
              <a:rPr lang="en-US" dirty="0" smtClean="0"/>
              <a:t> and estrogen (</a:t>
            </a:r>
            <a:r>
              <a:rPr lang="en-US" dirty="0" smtClean="0">
                <a:latin typeface="Calibri"/>
              </a:rPr>
              <a:t>↑ ECF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Increase activity of the bone marrow  (</a:t>
            </a:r>
            <a:r>
              <a:rPr lang="en-US" dirty="0" smtClean="0">
                <a:latin typeface="Calibri"/>
              </a:rPr>
              <a:t>↑ RBCs</a:t>
            </a:r>
            <a:r>
              <a:rPr lang="en-US" dirty="0" smtClean="0"/>
              <a:t>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in O</a:t>
            </a:r>
            <a:r>
              <a:rPr lang="en-US" baseline="-25000" dirty="0" smtClean="0"/>
              <a:t>2 </a:t>
            </a:r>
            <a:r>
              <a:rPr lang="en-US" dirty="0" smtClean="0"/>
              <a:t>consumption (20%)</a:t>
            </a:r>
          </a:p>
          <a:p>
            <a:pPr lvl="1" algn="l" rtl="0"/>
            <a:r>
              <a:rPr lang="en-US" dirty="0" smtClean="0"/>
              <a:t>Increase BMR</a:t>
            </a:r>
          </a:p>
          <a:p>
            <a:pPr lvl="1" algn="l" rtl="0"/>
            <a:r>
              <a:rPr lang="en-US" dirty="0" smtClean="0"/>
              <a:t>Increase in body size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Growing uterus presses upwards (</a:t>
            </a:r>
            <a:r>
              <a:rPr lang="en-US" dirty="0" err="1" smtClean="0"/>
              <a:t>restrection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Increase in RR</a:t>
            </a:r>
          </a:p>
          <a:p>
            <a:pPr algn="l" rtl="0"/>
            <a:r>
              <a:rPr lang="en-US" dirty="0" smtClean="0"/>
              <a:t>Increase in minute ventilation(TV× RR) by 50%</a:t>
            </a:r>
          </a:p>
          <a:p>
            <a:pPr lvl="1" algn="l" rtl="0"/>
            <a:r>
              <a:rPr lang="en-US" dirty="0" smtClean="0"/>
              <a:t>Progesterone ↑sensitivity of RC to CO</a:t>
            </a:r>
            <a:r>
              <a:rPr lang="en-US" baseline="-25000" dirty="0" smtClean="0"/>
              <a:t>2</a:t>
            </a:r>
            <a:endParaRPr lang="ar-SA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After ejaculation sperms reach </a:t>
            </a:r>
            <a:r>
              <a:rPr lang="en-US" dirty="0" err="1" smtClean="0"/>
              <a:t>ampulla</a:t>
            </a:r>
            <a:r>
              <a:rPr lang="en-US" dirty="0" smtClean="0"/>
              <a:t> of fallopian tube within 30-60 min (</a:t>
            </a:r>
            <a:r>
              <a:rPr lang="en-US" dirty="0" err="1" smtClean="0"/>
              <a:t>ut</a:t>
            </a:r>
            <a:r>
              <a:rPr lang="en-US" dirty="0" smtClean="0"/>
              <a:t> cont)</a:t>
            </a:r>
          </a:p>
          <a:p>
            <a:pPr algn="l" rtl="0"/>
            <a:r>
              <a:rPr lang="en-US" dirty="0" smtClean="0"/>
              <a:t>Sperm penetrate corona </a:t>
            </a:r>
            <a:r>
              <a:rPr lang="en-US" dirty="0" err="1" smtClean="0"/>
              <a:t>radiata</a:t>
            </a:r>
            <a:r>
              <a:rPr lang="en-US" dirty="0" smtClean="0"/>
              <a:t> and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(</a:t>
            </a:r>
            <a:r>
              <a:rPr lang="en-US" dirty="0" err="1" smtClean="0"/>
              <a:t>hyaluronidase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err="1" smtClean="0"/>
              <a:t>Oocyte</a:t>
            </a:r>
            <a:r>
              <a:rPr lang="en-US" dirty="0" smtClean="0"/>
              <a:t> divides to form mature ovum (female </a:t>
            </a:r>
            <a:r>
              <a:rPr lang="en-US" dirty="0" err="1" smtClean="0"/>
              <a:t>pronucleus</a:t>
            </a:r>
            <a:r>
              <a:rPr lang="en-US" dirty="0" smtClean="0"/>
              <a:t> 23 unpaired </a:t>
            </a:r>
            <a:r>
              <a:rPr lang="en-US" dirty="0" err="1" smtClean="0"/>
              <a:t>chr</a:t>
            </a:r>
            <a:r>
              <a:rPr lang="en-US" dirty="0" smtClean="0"/>
              <a:t>) + 2</a:t>
            </a:r>
            <a:r>
              <a:rPr lang="en-US" baseline="30000" dirty="0" smtClean="0"/>
              <a:t>nd</a:t>
            </a:r>
            <a:r>
              <a:rPr lang="en-US" dirty="0" smtClean="0"/>
              <a:t> polar body</a:t>
            </a:r>
          </a:p>
          <a:p>
            <a:pPr algn="l" rtl="0"/>
            <a:r>
              <a:rPr lang="en-US" dirty="0" smtClean="0"/>
              <a:t>Head of sperm swells (male </a:t>
            </a:r>
            <a:r>
              <a:rPr lang="en-US" dirty="0" err="1" smtClean="0"/>
              <a:t>pronucleus</a:t>
            </a:r>
            <a:r>
              <a:rPr lang="en-US" dirty="0" smtClean="0"/>
              <a:t> 23 unpaired </a:t>
            </a:r>
            <a:r>
              <a:rPr lang="en-US" dirty="0" err="1" smtClean="0"/>
              <a:t>chr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Fertilized ovum (zygote) contain 23 paired </a:t>
            </a:r>
            <a:r>
              <a:rPr lang="en-US" dirty="0" err="1" smtClean="0"/>
              <a:t>chr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2143</TotalTime>
  <Words>1312</Words>
  <Application>Microsoft Office PowerPoint</Application>
  <PresentationFormat>On-screen Show (4:3)</PresentationFormat>
  <Paragraphs>305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مدني</vt:lpstr>
      <vt:lpstr>Physiology of pregnancy</vt:lpstr>
      <vt:lpstr>Objectives</vt:lpstr>
      <vt:lpstr>Fertilization </vt:lpstr>
      <vt:lpstr>Fertilization </vt:lpstr>
      <vt:lpstr>Fertilization</vt:lpstr>
      <vt:lpstr>Fertilization</vt:lpstr>
      <vt:lpstr>Fertilization </vt:lpstr>
      <vt:lpstr>Zygote</vt:lpstr>
      <vt:lpstr>Cleavage</vt:lpstr>
      <vt:lpstr>Traveling </vt:lpstr>
      <vt:lpstr>Transport of fertilized ovum </vt:lpstr>
      <vt:lpstr>Transport of fertilized ovum 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Implantation </vt:lpstr>
      <vt:lpstr>Placenta </vt:lpstr>
      <vt:lpstr>Placenta </vt:lpstr>
      <vt:lpstr>Slide 23</vt:lpstr>
      <vt:lpstr>Function of the placenta</vt:lpstr>
      <vt:lpstr>Respiration </vt:lpstr>
      <vt:lpstr>Respiration </vt:lpstr>
      <vt:lpstr>Respiration </vt:lpstr>
      <vt:lpstr>Slide 28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Slide 38</vt:lpstr>
      <vt:lpstr>Endocrine </vt:lpstr>
      <vt:lpstr>Endocrine 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Dr Hana</cp:lastModifiedBy>
  <cp:revision>174</cp:revision>
  <dcterms:created xsi:type="dcterms:W3CDTF">2011-02-12T11:40:31Z</dcterms:created>
  <dcterms:modified xsi:type="dcterms:W3CDTF">2012-04-14T05:18:04Z</dcterms:modified>
</cp:coreProperties>
</file>