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
 <Relationship Id="rId3" Type="http://schemas.openxmlformats.org/package/2006/relationships/metadata/core-properties" Target="docProps/core.xml" />
 <Relationship Id="rId1" Type="http://schemas.openxmlformats.org/officeDocument/2006/relationships/officeDocument" Target="ppt/presentation.xml" />
 <Relationship Id="rId4" Type="http://schemas.openxmlformats.org/officeDocument/2006/relationships/extended-properties" Target="docProps/app.xml" 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/>
  <p:notesSz cx="6858000" cy="9144000"/>
  <p:defaultTextStyle>
    <a:defPPr>
      <a:defRPr lang="en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4" y="-72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 />
 <Relationship Id="rId2" Type="http://schemas.openxmlformats.org/officeDocument/2006/relationships/slide" Target="slides/slide1.xml" />
 <Relationship Id="rId3" Type="http://schemas.openxmlformats.org/officeDocument/2006/relationships/slide" Target="slides/slide2.xml" />
 <Relationship Id="rId4" Type="http://schemas.openxmlformats.org/officeDocument/2006/relationships/slide" Target="slides/slide3.xml" />
 <Relationship Id="rId5" Type="http://schemas.openxmlformats.org/officeDocument/2006/relationships/slide" Target="slides/slide4.xml" />
 <Relationship Id="rId6" Type="http://schemas.openxmlformats.org/officeDocument/2006/relationships/slide" Target="slides/slide5.xml" />
 <Relationship Id="rId7" Type="http://schemas.openxmlformats.org/officeDocument/2006/relationships/slide" Target="slides/slide6.xml" />
 <Relationship Id="rId8" Type="http://schemas.openxmlformats.org/officeDocument/2006/relationships/slide" Target="slides/slide7.xml" />
 <Relationship Id="rId9" Type="http://schemas.openxmlformats.org/officeDocument/2006/relationships/slide" Target="slides/slide8.xml" />
 <Relationship Id="rId10" Type="http://schemas.openxmlformats.org/officeDocument/2006/relationships/slide" Target="slides/slide9.xml" />
 <Relationship Id="rId11" Type="http://schemas.openxmlformats.org/officeDocument/2006/relationships/slide" Target="slides/slide10.xml" />
 <Relationship Id="rId12" Type="http://schemas.openxmlformats.org/officeDocument/2006/relationships/slide" Target="slides/slide11.xml" />
 <Relationship Id="rId13" Type="http://schemas.openxmlformats.org/officeDocument/2006/relationships/slide" Target="slides/slide12.xml" />
 <Relationship Id="rId14" Type="http://schemas.openxmlformats.org/officeDocument/2006/relationships/slide" Target="slides/slide13.xml" />
 <Relationship Id="rId15" Type="http://schemas.openxmlformats.org/officeDocument/2006/relationships/slide" Target="slides/slide14.xml" />
 <Relationship Id="rId16" Type="http://schemas.openxmlformats.org/officeDocument/2006/relationships/slide" Target="slides/slide15.xml" />
 <Relationship Id="rId17" Type="http://schemas.openxmlformats.org/officeDocument/2006/relationships/slide" Target="slides/slide16.xml" />
 <Relationship Id="rId18" Type="http://schemas.openxmlformats.org/officeDocument/2006/relationships/slide" Target="slides/slide17.xml" />
 <Relationship Id="rId19" Type="http://schemas.openxmlformats.org/officeDocument/2006/relationships/slide" Target="slides/slide18.xml" />
 <Relationship Id="rId20" Type="http://schemas.openxmlformats.org/officeDocument/2006/relationships/slide" Target="slides/slide19.xml" />
 <Relationship Id="rId21" Type="http://schemas.openxmlformats.org/officeDocument/2006/relationships/slide" Target="slides/slide20.xml" />
 <Relationship Id="rId22" Type="http://schemas.openxmlformats.org/officeDocument/2006/relationships/slide" Target="slides/slide21.xml" />
 <Relationship Id="rId23" Type="http://schemas.openxmlformats.org/officeDocument/2006/relationships/slide" Target="slides/slide22.xml" />
 <Relationship Id="rId24" Type="http://schemas.openxmlformats.org/officeDocument/2006/relationships/slide" Target="slides/slide23.xml" />
 <Relationship Id="rId25" Type="http://schemas.openxmlformats.org/officeDocument/2006/relationships/slide" Target="slides/slide24.xml" />
 <Relationship Id="rId26" Type="http://schemas.openxmlformats.org/officeDocument/2006/relationships/slide" Target="slides/slide25.xml" />
 <Relationship Id="rId27" Type="http://schemas.openxmlformats.org/officeDocument/2006/relationships/slide" Target="slides/slide26.xml" />
 <Relationship Id="rId28" Type="http://schemas.openxmlformats.org/officeDocument/2006/relationships/slide" Target="slides/slide27.xml" />
 <Relationship Id="rId29" Type="http://schemas.openxmlformats.org/officeDocument/2006/relationships/slide" Target="slides/slide28.xml" />
 <Relationship Id="rId30" Type="http://schemas.openxmlformats.org/officeDocument/2006/relationships/slide" Target="slides/slide29.xml" />
 <Relationship Id="rId31" Type="http://schemas.openxmlformats.org/officeDocument/2006/relationships/slide" Target="slides/slide30.xml" />
 <Relationship Id="rId32" Type="http://schemas.openxmlformats.org/officeDocument/2006/relationships/slide" Target="slides/slide31.xml" />
 <Relationship Id="rId33" Type="http://schemas.openxmlformats.org/officeDocument/2006/relationships/slide" Target="slides/slide32.xml" />
 <Relationship Id="rId34" Type="http://schemas.openxmlformats.org/officeDocument/2006/relationships/slide" Target="slides/slide33.xml" />
 <Relationship Id="rId35" Type="http://schemas.openxmlformats.org/officeDocument/2006/relationships/slide" Target="slides/slide34.xml" />
 <Relationship Id="rId36" Type="http://schemas.openxmlformats.org/officeDocument/2006/relationships/slide" Target="slides/slide35.xml" />
 <Relationship Id="rId37" Type="http://schemas.openxmlformats.org/officeDocument/2006/relationships/slide" Target="slides/slide36.xml" />
 <Relationship Id="rId38" Type="http://schemas.openxmlformats.org/officeDocument/2006/relationships/presProps" Target="presProps.xml" />
 <Relationship Id="rId39" Type="http://schemas.openxmlformats.org/officeDocument/2006/relationships/viewProps" Target="viewProps.xml" />
 <Relationship Id="rId40" Type="http://schemas.openxmlformats.org/officeDocument/2006/relationships/theme" Target="theme/theme1.xml" />
 <Relationship Id="rId41" Type="http://schemas.openxmlformats.org/officeDocument/2006/relationships/tableStyles" Target="tableStyles.xml" />
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.jpeg" 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0.jpeg" />
</Relationships>

</file>

<file path=ppt/slides/_rels/slide1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1.jpeg" />
</Relationships>

</file>

<file path=ppt/slides/_rels/slide1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2.jpeg" />
</Relationships>

</file>

<file path=ppt/slides/_rels/slide1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3.jpeg" />
</Relationships>

</file>

<file path=ppt/slides/_rels/slide1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4.jpeg" />
</Relationships>

</file>

<file path=ppt/slides/_rels/slide1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5.jpeg" />
</Relationships>

</file>

<file path=ppt/slides/_rels/slide1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6.jpeg" />
</Relationships>

</file>

<file path=ppt/slides/_rels/slide1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7.jpeg" />
</Relationships>

</file>

<file path=ppt/slides/_rels/slide1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8.jpeg" />
</Relationships>

</file>

<file path=ppt/slides/_rels/slide1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9.jpeg" 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.jpeg" />
</Relationships>

</file>

<file path=ppt/slides/_rels/slide2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0.jpeg" />
</Relationships>

</file>

<file path=ppt/slides/_rels/slide2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1.jpeg" />
</Relationships>

</file>

<file path=ppt/slides/_rels/slide2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2.jpeg" />
</Relationships>

</file>

<file path=ppt/slides/_rels/slide2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3.jpeg" />
</Relationships>

</file>

<file path=ppt/slides/_rels/slide2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4.jpeg" />
</Relationships>

</file>

<file path=ppt/slides/_rels/slide2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5.jpeg" />
</Relationships>

</file>

<file path=ppt/slides/_rels/slide2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6.jpeg" />
</Relationships>

</file>

<file path=ppt/slides/_rels/slide2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7.jpeg" />
</Relationships>

</file>

<file path=ppt/slides/_rels/slide2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8.jpeg" />
</Relationships>

</file>

<file path=ppt/slides/_rels/slide2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9.jpeg" 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.jpeg" />
</Relationships>

</file>

<file path=ppt/slides/_rels/slide3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0.jpeg" />
</Relationships>

</file>

<file path=ppt/slides/_rels/slide3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1.jpeg" />
</Relationships>

</file>

<file path=ppt/slides/_rels/slide3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2.jpeg" />
</Relationships>

</file>

<file path=ppt/slides/_rels/slide3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3.jpeg" />
</Relationships>

</file>

<file path=ppt/slides/_rels/slide3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4.jpeg" />
</Relationships>

</file>

<file path=ppt/slides/_rels/slide3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5.jpeg" />
</Relationships>

</file>

<file path=ppt/slides/_rels/slide3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6.jpeg" 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.jpeg" 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.jpeg" 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.jpeg" 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.jpeg" 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8.jpeg" 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9.jpeg" 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041400" y="533400"/>
            <a:ext cx="81026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EBDDC3"/>
                </a:solidFill>
                <a:latin typeface="Tw Cen MT"/>
                <a:cs typeface="Tw Cen MT"/>
              </a:rPr>
              <a:t>ONSET AND PHYSIOLOGY OF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721100" y="1206500"/>
            <a:ext cx="5422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EBDDC3"/>
                </a:solidFill>
                <a:latin typeface="Tw Cen MT"/>
                <a:cs typeface="Tw Cen MT"/>
              </a:rPr>
              <a:t>LABOR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60500" y="2882900"/>
            <a:ext cx="7683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604" smtClean="0">
                <a:solidFill>
                  <a:srgbClr val="FFFFFF"/>
                </a:solidFill>
                <a:latin typeface="Tw Cen MT"/>
                <a:cs typeface="Tw Cen MT"/>
              </a:rPr>
              <a:t>Dr. Hana Alzamil</a:t>
            </a:r>
          </a:p>
          <a:p>
            <a:pPr>
              <a:lnSpc>
                <a:spcPts val="299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Hormonal changes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00200"/>
            <a:ext cx="85979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5"/>
              </a:lnSpc>
            </a:pPr>
            <a:r>
              <a:rPr lang="en-CA" sz="1655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2761" smtClean="0">
                <a:solidFill>
                  <a:srgbClr val="000000"/>
                </a:solidFill>
                <a:latin typeface="Arial"/>
                <a:cs typeface="Arial"/>
              </a:rPr>
              <a:t> Prostaglandins</a:t>
            </a:r>
          </a:p>
          <a:p>
            <a:pPr>
              <a:lnSpc>
                <a:spcPts val="3335"/>
              </a:lnSpc>
            </a:pPr>
            <a:endParaRPr lang="en-CA" sz="283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2095500"/>
            <a:ext cx="82296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1858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 Central role in initiation &amp; progression of human</a:t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labour</a:t>
            </a:r>
          </a:p>
          <a:p>
            <a:pPr>
              <a:lnSpc>
                <a:spcPts val="31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21000"/>
            <a:ext cx="8229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58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 Locally produced (intrauterine)</a:t>
            </a:r>
          </a:p>
          <a:p>
            <a:pPr>
              <a:lnSpc>
                <a:spcPts val="3220"/>
              </a:lnSpc>
            </a:pPr>
            <a:endParaRPr lang="en-CA" sz="277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3340100"/>
            <a:ext cx="8229600" cy="148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1858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 Oxytocin  and cytokines stimulate its production</a:t>
            </a:r>
            <a:br>
              <a:rPr lang="en-CA" sz="2779" smtClean="0">
                <a:solidFill>
                  <a:srgbClr val="000000"/>
                </a:solidFill>
                <a:latin typeface="Times New Roman"/>
              </a:rPr>
            </a:br>
            <a:r>
              <a:rPr lang="en-CA" sz="1858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 Prostaglandin stimulate uterine contractions by:</a:t>
            </a:r>
            <a:br>
              <a:rPr lang="en-CA" sz="2749" smtClean="0">
                <a:solidFill>
                  <a:srgbClr val="000000"/>
                </a:solidFill>
                <a:latin typeface="Times New Roman"/>
              </a:rPr>
            </a:br>
            <a:r>
              <a:rPr lang="en-CA" sz="1995" spc="-10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Direct effect:</a:t>
            </a:r>
          </a:p>
          <a:p>
            <a:pPr>
              <a:lnSpc>
                <a:spcPts val="3600"/>
              </a:lnSpc>
            </a:pPr>
            <a:endParaRPr lang="en-CA" sz="274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4724400"/>
            <a:ext cx="7454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995" spc="-10" smtClean="0">
                <a:solidFill>
                  <a:srgbClr val="A4AB81"/>
                </a:solidFill>
                <a:latin typeface="Arial Unicode MS"/>
                <a:cs typeface="Arial Unicode MS"/>
              </a:rPr>
              <a:t>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Through their own receptors</a:t>
            </a:r>
          </a:p>
          <a:p>
            <a:pPr>
              <a:lnSpc>
                <a:spcPts val="3220"/>
              </a:lnSpc>
            </a:pPr>
            <a:endParaRPr lang="en-CA" sz="2771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1900" y="5130800"/>
            <a:ext cx="7912100" cy="1016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49">
              <a:lnSpc>
                <a:spcPts val="3500"/>
              </a:lnSpc>
            </a:pPr>
            <a:r>
              <a:rPr lang="en-CA" sz="1995" spc="-10" smtClean="0">
                <a:solidFill>
                  <a:srgbClr val="A4AB81"/>
                </a:solidFill>
                <a:latin typeface="Arial Unicode MS"/>
                <a:cs typeface="Arial Unicode MS"/>
              </a:rPr>
              <a:t>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Upregulation of myometrial gap junctions</a:t>
            </a:r>
            <a:br>
              <a:rPr lang="en-CA" sz="2755" smtClean="0">
                <a:solidFill>
                  <a:srgbClr val="000000"/>
                </a:solidFill>
                <a:latin typeface="Times New Roman"/>
              </a:rPr>
            </a:br>
            <a:r>
              <a:rPr lang="en-CA" sz="1995" spc="-10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Indirect effect:</a:t>
            </a:r>
          </a:p>
          <a:p>
            <a:pPr>
              <a:lnSpc>
                <a:spcPts val="3500"/>
              </a:lnSpc>
            </a:pPr>
            <a:endParaRPr lang="en-CA" sz="275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0" y="6045200"/>
            <a:ext cx="7454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997" spc="-10" smtClean="0">
                <a:solidFill>
                  <a:srgbClr val="A4AB81"/>
                </a:solidFill>
                <a:latin typeface="Arial Unicode MS"/>
                <a:cs typeface="Arial Unicode MS"/>
              </a:rPr>
              <a:t></a:t>
            </a:r>
            <a:r>
              <a:rPr lang="en-CA" sz="2658" spc="-10" smtClean="0">
                <a:solidFill>
                  <a:srgbClr val="000000"/>
                </a:solidFill>
                <a:latin typeface="Arial"/>
                <a:cs typeface="Arial"/>
              </a:rPr>
              <a:t>Upregulation of oxytocin receptors</a:t>
            </a:r>
          </a:p>
          <a:p>
            <a:pPr>
              <a:lnSpc>
                <a:spcPts val="3220"/>
              </a:lnSpc>
            </a:pPr>
            <a:endParaRPr lang="en-CA" sz="277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419100"/>
            <a:ext cx="84455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4" smtClean="0">
                <a:solidFill>
                  <a:srgbClr val="775F54"/>
                </a:solidFill>
                <a:latin typeface="Tw Cen MT"/>
                <a:cs typeface="Tw Cen MT"/>
              </a:rPr>
              <a:t>Parturition</a:t>
            </a:r>
          </a:p>
          <a:p>
            <a:pPr>
              <a:lnSpc>
                <a:spcPts val="4370"/>
              </a:lnSpc>
            </a:pPr>
            <a:endParaRPr lang="en-CA" sz="38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Mechanical changes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8500" y="1562100"/>
            <a:ext cx="8445500" cy="1104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  <a:tabLst>
                <a:tab pos="368300" algn="l"/>
              </a:tabLst>
            </a:pPr>
            <a:r>
              <a:rPr lang="en-CA" sz="1598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2658" smtClean="0">
                <a:solidFill>
                  <a:srgbClr val="000000"/>
                </a:solidFill>
                <a:latin typeface="Arial"/>
                <a:cs typeface="Arial"/>
              </a:rPr>
              <a:t> Stretch of the uterine muscle</a:t>
            </a:r>
            <a:br>
              <a:rPr lang="en-CA" sz="2762" smtClean="0">
                <a:solidFill>
                  <a:srgbClr val="000000"/>
                </a:solidFill>
                <a:latin typeface="Times New Roman"/>
              </a:rPr>
            </a:br>
            <a:r>
              <a:rPr lang="en-CA" sz="1858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	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 Increases contractility</a:t>
            </a:r>
          </a:p>
          <a:p>
            <a:pPr>
              <a:lnSpc>
                <a:spcPts val="4000"/>
              </a:lnSpc>
            </a:pPr>
            <a:endParaRPr lang="en-CA" sz="276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500" y="2565400"/>
            <a:ext cx="8445500" cy="1600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86054">
              <a:lnSpc>
                <a:spcPts val="3950"/>
              </a:lnSpc>
              <a:tabLst>
                <a:tab pos="685800" algn="l"/>
              </a:tabLst>
            </a:pPr>
            <a:r>
              <a:rPr lang="en-CA" sz="1995" spc="-10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Fetal movements</a:t>
            </a:r>
            <a:br>
              <a:rPr lang="en-CA" sz="2761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pc="-10" smtClean="0">
                <a:solidFill>
                  <a:srgbClr val="DD8046"/>
                </a:solidFill>
                <a:latin typeface="Arial Unicode MS"/>
                <a:cs typeface="Arial Unicode MS"/>
              </a:rPr>
              <a:t>	</a:t>
            </a:r>
            <a:r>
              <a:rPr lang="en-CA" sz="2658" spc="-10" smtClean="0">
                <a:solidFill>
                  <a:srgbClr val="000000"/>
                </a:solidFill>
                <a:latin typeface="Arial"/>
                <a:cs typeface="Arial"/>
              </a:rPr>
              <a:t>Multiple pregnancy</a:t>
            </a:r>
            <a:br>
              <a:rPr lang="en-CA" sz="2747" smtClean="0">
                <a:solidFill>
                  <a:srgbClr val="000000"/>
                </a:solidFill>
                <a:latin typeface="Times New Roman"/>
              </a:rPr>
            </a:br>
            <a:r>
              <a:rPr lang="en-CA" sz="1595" spc="-10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 Stretch of the cervix</a:t>
            </a:r>
          </a:p>
          <a:p>
            <a:pPr>
              <a:lnSpc>
                <a:spcPts val="3950"/>
              </a:lnSpc>
            </a:pPr>
            <a:endParaRPr lang="en-CA" sz="274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4152900"/>
            <a:ext cx="8077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58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 Increases contractility (reflex)</a:t>
            </a:r>
          </a:p>
          <a:p>
            <a:pPr>
              <a:lnSpc>
                <a:spcPts val="3220"/>
              </a:lnSpc>
            </a:pPr>
            <a:endParaRPr lang="en-CA" sz="2771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84300" y="4572000"/>
            <a:ext cx="77597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1997" spc="-10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2658" spc="-10" smtClean="0">
                <a:solidFill>
                  <a:srgbClr val="000000"/>
                </a:solidFill>
                <a:latin typeface="Arial"/>
                <a:cs typeface="Arial"/>
              </a:rPr>
              <a:t>Membrane sweeping &amp; rupture</a:t>
            </a:r>
            <a:br>
              <a:rPr lang="en-CA" sz="2732" smtClean="0">
                <a:solidFill>
                  <a:srgbClr val="000000"/>
                </a:solidFill>
                <a:latin typeface="Times New Roman"/>
              </a:rPr>
            </a:br>
            <a:r>
              <a:rPr lang="en-CA" sz="1995" spc="-10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Fetal head</a:t>
            </a:r>
          </a:p>
          <a:p>
            <a:pPr>
              <a:lnSpc>
                <a:spcPts val="3900"/>
              </a:lnSpc>
            </a:pPr>
            <a:endParaRPr lang="en-CA" sz="273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41500" y="5613400"/>
            <a:ext cx="7302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995" spc="-10" smtClean="0">
                <a:solidFill>
                  <a:srgbClr val="A4AB81"/>
                </a:solidFill>
                <a:latin typeface="Arial Unicode MS"/>
                <a:cs typeface="Arial Unicode MS"/>
              </a:rPr>
              <a:t>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Positive feedback mechanism</a:t>
            </a:r>
          </a:p>
          <a:p>
            <a:pPr>
              <a:lnSpc>
                <a:spcPts val="3220"/>
              </a:lnSpc>
            </a:pPr>
            <a:endParaRPr lang="en-CA" sz="277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Initiation of Labor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21300" y="3429000"/>
            <a:ext cx="38227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Baby moves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19700" y="3581400"/>
            <a:ext cx="39243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69164">
              <a:lnSpc>
                <a:spcPts val="1200"/>
              </a:lnSpc>
              <a:tabLst>
                <a:tab pos="520700" algn="l"/>
              </a:tabLst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deeper into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mother’s birth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	canal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404100" y="6057900"/>
            <a:ext cx="1739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 smtClean="0">
                <a:solidFill>
                  <a:srgbClr val="6BA02E"/>
                </a:solidFill>
                <a:latin typeface="Arial Bold"/>
                <a:cs typeface="Arial Bold"/>
              </a:rPr>
              <a:t>Figure 16.19, step 1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Initiation of Labor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21300" y="3429000"/>
            <a:ext cx="38227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Baby moves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19700" y="3581400"/>
            <a:ext cx="39243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69164">
              <a:lnSpc>
                <a:spcPts val="1200"/>
              </a:lnSpc>
              <a:tabLst>
                <a:tab pos="520700" algn="l"/>
              </a:tabLst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deeper into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mother’s birth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	canal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63900" y="5575300"/>
            <a:ext cx="5880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30200" algn="l"/>
              </a:tabLst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Pressoreceptors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	in cervix of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03600" y="5880100"/>
            <a:ext cx="57404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uterus excited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04100" y="6057900"/>
            <a:ext cx="1739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 smtClean="0">
                <a:solidFill>
                  <a:srgbClr val="6BA02E"/>
                </a:solidFill>
                <a:latin typeface="Arial Bold"/>
                <a:cs typeface="Arial Bold"/>
              </a:rPr>
              <a:t>Figure 16.19, step 2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Initiation of Labor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21300" y="3429000"/>
            <a:ext cx="38227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Baby moves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19700" y="3581400"/>
            <a:ext cx="39243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69164">
              <a:lnSpc>
                <a:spcPts val="1200"/>
              </a:lnSpc>
              <a:tabLst>
                <a:tab pos="520700" algn="l"/>
              </a:tabLst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deeper into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mother’s birth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	canal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44900" y="5003800"/>
            <a:ext cx="54991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Afferent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63900" y="5156200"/>
            <a:ext cx="5880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55447">
              <a:lnSpc>
                <a:spcPts val="120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impulses to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hypothalamus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63900" y="5575300"/>
            <a:ext cx="5880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30200" algn="l"/>
              </a:tabLst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Pressoreceptors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	in cervix of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03600" y="5880100"/>
            <a:ext cx="57404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uterus excited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404100" y="6057900"/>
            <a:ext cx="1739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 smtClean="0">
                <a:solidFill>
                  <a:srgbClr val="6BA02E"/>
                </a:solidFill>
                <a:latin typeface="Arial Bold"/>
                <a:cs typeface="Arial Bold"/>
              </a:rPr>
              <a:t>Figure 16.19, step 3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Initiation of Labor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229100" y="1663700"/>
            <a:ext cx="49149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Hypothalamus sends efferent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152900" y="1803400"/>
            <a:ext cx="4991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68300" algn="l"/>
              </a:tabLst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impulses to posterior pituitary,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	where oxytocin is stored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21300" y="3429000"/>
            <a:ext cx="38227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Baby moves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219700" y="3581400"/>
            <a:ext cx="39243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69164">
              <a:lnSpc>
                <a:spcPts val="1200"/>
              </a:lnSpc>
              <a:tabLst>
                <a:tab pos="520700" algn="l"/>
              </a:tabLst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deeper into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mother’s birth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	canal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44900" y="5003800"/>
            <a:ext cx="54991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Afferent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263900" y="5156200"/>
            <a:ext cx="5880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55447">
              <a:lnSpc>
                <a:spcPts val="120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impulses to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hypothalamus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63900" y="5575300"/>
            <a:ext cx="5880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30200" algn="l"/>
              </a:tabLst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Pressoreceptors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	in cervix of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03600" y="5880100"/>
            <a:ext cx="57404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uterus excited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404100" y="6057900"/>
            <a:ext cx="1739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 smtClean="0">
                <a:solidFill>
                  <a:srgbClr val="6BA02E"/>
                </a:solidFill>
                <a:latin typeface="Arial Bold"/>
                <a:cs typeface="Arial Bold"/>
              </a:rPr>
              <a:t>Figure 16.19, step 4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Initiation of Labor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229100" y="1663700"/>
            <a:ext cx="49149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Hypothalamus sends efferent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152900" y="1803400"/>
            <a:ext cx="4991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68300" algn="l"/>
              </a:tabLst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impulses to posterior pituitary,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	where oxytocin is stored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32300" y="2222500"/>
            <a:ext cx="4711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4384">
              <a:lnSpc>
                <a:spcPts val="120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Posterior pituitary releases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oxytocin to blood; oxytocin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35500" y="2527300"/>
            <a:ext cx="45085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8" b="1" smtClean="0">
                <a:solidFill>
                  <a:srgbClr val="000000"/>
                </a:solidFill>
                <a:latin typeface="Arial Bold"/>
                <a:cs typeface="Arial Bold"/>
              </a:rPr>
              <a:t>targets mother’s uterine</a:t>
            </a:r>
          </a:p>
          <a:p>
            <a:pPr>
              <a:lnSpc>
                <a:spcPts val="1150"/>
              </a:lnSpc>
            </a:pPr>
            <a:endParaRPr lang="en-CA" sz="9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51500" y="2679700"/>
            <a:ext cx="34925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muscle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19700" y="3429000"/>
            <a:ext cx="39243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5155">
              <a:lnSpc>
                <a:spcPts val="1200"/>
              </a:lnSpc>
              <a:tabLst>
                <a:tab pos="165100" algn="l"/>
                <a:tab pos="520700" algn="l"/>
              </a:tabLst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Baby moves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	deeper into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mother’s birth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	canal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44900" y="5003800"/>
            <a:ext cx="54991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Afferent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63900" y="5156200"/>
            <a:ext cx="5880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55447">
              <a:lnSpc>
                <a:spcPts val="120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impulses to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hypothalamus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63900" y="5575300"/>
            <a:ext cx="5880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30200" algn="l"/>
              </a:tabLst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Pressoreceptors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	in cervix of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403600" y="5880100"/>
            <a:ext cx="57404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uterus excited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404100" y="6057900"/>
            <a:ext cx="1739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 smtClean="0">
                <a:solidFill>
                  <a:srgbClr val="6BA02E"/>
                </a:solidFill>
                <a:latin typeface="Arial Bold"/>
                <a:cs typeface="Arial Bold"/>
              </a:rPr>
              <a:t>Figure 16.19, step 5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Initiation of Labor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229100" y="1663700"/>
            <a:ext cx="49149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Hypothalamus sends efferent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152900" y="1803400"/>
            <a:ext cx="4991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68300" algn="l"/>
              </a:tabLst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impulses to posterior pituitary,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	where oxytocin is stored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32300" y="2222500"/>
            <a:ext cx="4711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4384">
              <a:lnSpc>
                <a:spcPts val="120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Posterior pituitary releases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oxytocin to blood; oxytocin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35500" y="2527300"/>
            <a:ext cx="45085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8" b="1" smtClean="0">
                <a:solidFill>
                  <a:srgbClr val="000000"/>
                </a:solidFill>
                <a:latin typeface="Arial Bold"/>
                <a:cs typeface="Arial Bold"/>
              </a:rPr>
              <a:t>targets mother’s uterine</a:t>
            </a:r>
          </a:p>
          <a:p>
            <a:pPr>
              <a:lnSpc>
                <a:spcPts val="1150"/>
              </a:lnSpc>
            </a:pPr>
            <a:endParaRPr lang="en-CA" sz="9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51500" y="2679700"/>
            <a:ext cx="34925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muscle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78400" y="2895600"/>
            <a:ext cx="41656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127000" algn="l"/>
              </a:tabLst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Uterus responds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	by contracting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more vigorously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19700" y="3429000"/>
            <a:ext cx="39243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5155">
              <a:lnSpc>
                <a:spcPts val="1200"/>
              </a:lnSpc>
              <a:tabLst>
                <a:tab pos="165100" algn="l"/>
                <a:tab pos="520700" algn="l"/>
              </a:tabLst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Baby moves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	deeper into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mother’s birth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	canal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44900" y="5003800"/>
            <a:ext cx="54991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Afferent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63900" y="5156200"/>
            <a:ext cx="5880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55447">
              <a:lnSpc>
                <a:spcPts val="120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impulses to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hypothalamus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263900" y="5575300"/>
            <a:ext cx="58801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Pressoreceptors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03600" y="5727700"/>
            <a:ext cx="977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92023">
              <a:lnSpc>
                <a:spcPts val="120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in cervix of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uterus excited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83100" y="5791200"/>
            <a:ext cx="28067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08432">
              <a:lnSpc>
                <a:spcPts val="1200"/>
              </a:lnSpc>
              <a:tabLst>
                <a:tab pos="152400" algn="l"/>
              </a:tabLst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Positive feedback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	mechanism continues</a:t>
            </a:r>
            <a:br>
              <a:rPr lang="en-CA" sz="996" smtClean="0">
                <a:solidFill>
                  <a:srgbClr val="000000"/>
                </a:solidFill>
                <a:latin typeface="Times New Roman"/>
              </a:rPr>
            </a:b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to cycle until interrupted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016500" y="6248400"/>
            <a:ext cx="2273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6" b="1" smtClean="0">
                <a:solidFill>
                  <a:srgbClr val="000000"/>
                </a:solidFill>
                <a:latin typeface="Arial Bold"/>
                <a:cs typeface="Arial Bold"/>
              </a:rPr>
              <a:t>by birth of baby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404100" y="6057900"/>
            <a:ext cx="16510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3" b="1" smtClean="0">
                <a:solidFill>
                  <a:srgbClr val="6BA02E"/>
                </a:solidFill>
                <a:latin typeface="Arial Bold"/>
                <a:cs typeface="Arial Bold"/>
              </a:rPr>
              <a:t>Figure 16.19, step 6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Objectives: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7780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8" smtClean="0">
                <a:solidFill>
                  <a:srgbClr val="000000"/>
                </a:solidFill>
                <a:latin typeface="Arial"/>
                <a:cs typeface="Arial"/>
              </a:rPr>
              <a:t>• Define labor/labour (parturition).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5019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• Recognize the factors triggering the onset of labor.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32385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8" smtClean="0">
                <a:solidFill>
                  <a:srgbClr val="000000"/>
                </a:solidFill>
                <a:latin typeface="Arial"/>
                <a:cs typeface="Arial"/>
              </a:rPr>
              <a:t>• Describe the hormonal changes that occur before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3873500"/>
            <a:ext cx="8255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and during labor.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5974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8" smtClean="0">
                <a:solidFill>
                  <a:srgbClr val="000000"/>
                </a:solidFill>
                <a:latin typeface="Arial"/>
                <a:cs typeface="Arial"/>
              </a:rPr>
              <a:t>• Describe the phases of uterine activity during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9000" y="5245100"/>
            <a:ext cx="8255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pregnancy and labor.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59690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8" smtClean="0">
                <a:solidFill>
                  <a:srgbClr val="000000"/>
                </a:solidFill>
                <a:latin typeface="Arial"/>
                <a:cs typeface="Arial"/>
              </a:rPr>
              <a:t>• Know the clinical stages of labor.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Phases of parturition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8500" y="1651000"/>
            <a:ext cx="8445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1922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 Phase 0</a:t>
            </a:r>
          </a:p>
          <a:p>
            <a:pPr>
              <a:lnSpc>
                <a:spcPts val="3680"/>
              </a:lnSpc>
            </a:pPr>
            <a:endParaRPr lang="en-CA" sz="306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500" y="2120900"/>
            <a:ext cx="8445500" cy="1257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66064">
              <a:lnSpc>
                <a:spcPts val="4500"/>
              </a:lnSpc>
            </a:pP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Pregnancy: uterus is relaxed (quiescent)</a:t>
            </a:r>
            <a:br>
              <a:rPr lang="en-CA" sz="3061" smtClean="0">
                <a:solidFill>
                  <a:srgbClr val="000000"/>
                </a:solidFill>
                <a:latin typeface="Times New Roman"/>
              </a:rPr>
            </a:br>
            <a:r>
              <a:rPr lang="en-CA" sz="1824" spc="-10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043" spc="-10" smtClean="0">
                <a:solidFill>
                  <a:srgbClr val="000000"/>
                </a:solidFill>
                <a:latin typeface="Arial"/>
                <a:cs typeface="Arial"/>
              </a:rPr>
              <a:t> Phase 1</a:t>
            </a:r>
          </a:p>
          <a:p>
            <a:pPr>
              <a:lnSpc>
                <a:spcPts val="4500"/>
              </a:lnSpc>
            </a:pPr>
            <a:endParaRPr lang="en-CA" sz="3061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8500" y="3263900"/>
            <a:ext cx="8445500" cy="1257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66064">
              <a:lnSpc>
                <a:spcPts val="4500"/>
              </a:lnSpc>
            </a:pPr>
            <a:r>
              <a:rPr lang="en-CA" sz="2131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043" spc="-10" smtClean="0">
                <a:solidFill>
                  <a:srgbClr val="000000"/>
                </a:solidFill>
                <a:latin typeface="Arial"/>
                <a:cs typeface="Arial"/>
              </a:rPr>
              <a:t>Activation</a:t>
            </a:r>
            <a:br>
              <a:rPr lang="en-CA" sz="3061" smtClean="0">
                <a:solidFill>
                  <a:srgbClr val="000000"/>
                </a:solidFill>
                <a:latin typeface="Times New Roman"/>
              </a:rPr>
            </a:br>
            <a:r>
              <a:rPr lang="en-CA" sz="1824" spc="-10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043" spc="-10" smtClean="0">
                <a:solidFill>
                  <a:srgbClr val="000000"/>
                </a:solidFill>
                <a:latin typeface="Arial"/>
                <a:cs typeface="Arial"/>
              </a:rPr>
              <a:t> Phase 2</a:t>
            </a:r>
          </a:p>
          <a:p>
            <a:pPr>
              <a:lnSpc>
                <a:spcPts val="4500"/>
              </a:lnSpc>
            </a:pPr>
            <a:endParaRPr lang="en-CA" sz="3061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500" y="4394200"/>
            <a:ext cx="8445500" cy="1270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66064">
              <a:lnSpc>
                <a:spcPts val="4600"/>
              </a:lnSpc>
            </a:pPr>
            <a:r>
              <a:rPr lang="en-CA" sz="2246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Stimulation:  stage 1&amp; stage 2</a:t>
            </a:r>
            <a:br>
              <a:rPr lang="en-CA" sz="3136" smtClean="0">
                <a:solidFill>
                  <a:srgbClr val="000000"/>
                </a:solidFill>
                <a:latin typeface="Times New Roman"/>
              </a:rPr>
            </a:br>
            <a:r>
              <a:rPr lang="en-CA" sz="1920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 Phase 3 = stage 3</a:t>
            </a:r>
          </a:p>
          <a:p>
            <a:pPr>
              <a:lnSpc>
                <a:spcPts val="4600"/>
              </a:lnSpc>
            </a:pPr>
            <a:endParaRPr lang="en-CA" sz="313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5613400"/>
            <a:ext cx="80772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Delivery of the placenta and uterine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involution</a:t>
            </a:r>
          </a:p>
          <a:p>
            <a:pPr>
              <a:lnSpc>
                <a:spcPts val="39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546100" y="622300"/>
            <a:ext cx="85979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3998" smtClean="0">
                <a:solidFill>
                  <a:srgbClr val="775F54"/>
                </a:solidFill>
                <a:latin typeface="Tw Cen MT"/>
                <a:cs typeface="Tw Cen MT"/>
              </a:rPr>
              <a:t>Uterine Activity  During Pregnancy</a:t>
            </a:r>
          </a:p>
          <a:p>
            <a:pPr>
              <a:lnSpc>
                <a:spcPts val="4600"/>
              </a:lnSpc>
            </a:pPr>
            <a:endParaRPr lang="en-CA" sz="399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7800" y="1282700"/>
            <a:ext cx="89662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 smtClean="0">
                <a:solidFill>
                  <a:srgbClr val="FFFFFF"/>
                </a:solidFill>
                <a:latin typeface="Tw Cen MT Bold"/>
                <a:cs typeface="Tw Cen MT Bold"/>
              </a:rPr>
              <a:t>21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2247900"/>
            <a:ext cx="16510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4" b="1" smtClean="0">
                <a:solidFill>
                  <a:srgbClr val="000000"/>
                </a:solidFill>
                <a:latin typeface="Tw Cen MT Bold"/>
                <a:cs typeface="Tw Cen MT Bold"/>
              </a:rPr>
              <a:t>Inhibitors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552700"/>
            <a:ext cx="2171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0" smtClean="0">
                <a:solidFill>
                  <a:srgbClr val="000000"/>
                </a:solidFill>
                <a:latin typeface="Tw Cen MT"/>
                <a:cs typeface="Tw Cen MT"/>
              </a:rPr>
              <a:t>Progesterone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2832100"/>
            <a:ext cx="2171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0" smtClean="0">
                <a:solidFill>
                  <a:srgbClr val="000000"/>
                </a:solidFill>
                <a:latin typeface="Tw Cen MT"/>
                <a:cs typeface="Tw Cen MT"/>
              </a:rPr>
              <a:t>Prostacycline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3098800"/>
            <a:ext cx="2171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0" smtClean="0">
                <a:solidFill>
                  <a:srgbClr val="000000"/>
                </a:solidFill>
                <a:latin typeface="Tw Cen MT"/>
                <a:cs typeface="Tw Cen MT"/>
              </a:rPr>
              <a:t>Relaxin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3378200"/>
            <a:ext cx="2171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0" smtClean="0">
                <a:solidFill>
                  <a:srgbClr val="000000"/>
                </a:solidFill>
                <a:latin typeface="Tw Cen MT"/>
                <a:cs typeface="Tw Cen MT"/>
              </a:rPr>
              <a:t>Nitric Oxide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3657600"/>
            <a:ext cx="2171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0" smtClean="0">
                <a:solidFill>
                  <a:srgbClr val="000000"/>
                </a:solidFill>
                <a:latin typeface="Tw Cen MT"/>
                <a:cs typeface="Tw Cen MT"/>
              </a:rPr>
              <a:t>Parathyroid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3911600"/>
            <a:ext cx="21717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Tw Cen MT"/>
                <a:cs typeface="Tw Cen MT"/>
              </a:rPr>
              <a:t>hormone-related</a:t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Tw Cen MT"/>
                <a:cs typeface="Tw Cen MT"/>
              </a:rPr>
              <a:t>peptide</a:t>
            </a:r>
          </a:p>
          <a:p>
            <a:pPr>
              <a:lnSpc>
                <a:spcPts val="21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52500" y="5842000"/>
            <a:ext cx="1765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4" b="1" smtClean="0">
                <a:solidFill>
                  <a:srgbClr val="000000"/>
                </a:solidFill>
                <a:latin typeface="Tw Cen MT Bold"/>
                <a:cs typeface="Tw Cen MT Bold"/>
              </a:rPr>
              <a:t>Quiescence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93800" y="6146800"/>
            <a:ext cx="1524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2" smtClean="0">
                <a:solidFill>
                  <a:srgbClr val="000000"/>
                </a:solidFill>
                <a:latin typeface="Tw Cen MT"/>
                <a:cs typeface="Tw Cen MT"/>
              </a:rPr>
              <a:t>Phase 0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022600" y="2247900"/>
            <a:ext cx="18288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4" b="1" smtClean="0">
                <a:solidFill>
                  <a:srgbClr val="000000"/>
                </a:solidFill>
                <a:latin typeface="Tw Cen MT Bold"/>
                <a:cs typeface="Tw Cen MT Bold"/>
              </a:rPr>
              <a:t>Uterotrophins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32100" y="2552700"/>
            <a:ext cx="2019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0" smtClean="0">
                <a:solidFill>
                  <a:srgbClr val="000000"/>
                </a:solidFill>
                <a:latin typeface="Tw Cen MT"/>
                <a:cs typeface="Tw Cen MT"/>
              </a:rPr>
              <a:t>  Estrogen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832100" y="2832100"/>
            <a:ext cx="2019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0" smtClean="0">
                <a:solidFill>
                  <a:srgbClr val="000000"/>
                </a:solidFill>
                <a:latin typeface="Tw Cen MT"/>
                <a:cs typeface="Tw Cen MT"/>
              </a:rPr>
              <a:t>  Progesterone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832100" y="3098800"/>
            <a:ext cx="2019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0" smtClean="0">
                <a:solidFill>
                  <a:srgbClr val="000000"/>
                </a:solidFill>
                <a:latin typeface="Tw Cen MT"/>
                <a:cs typeface="Tw Cen MT"/>
              </a:rPr>
              <a:t>  Prostaglandins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32100" y="3378200"/>
            <a:ext cx="2019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0" smtClean="0">
                <a:solidFill>
                  <a:srgbClr val="000000"/>
                </a:solidFill>
                <a:latin typeface="Tw Cen MT"/>
                <a:cs typeface="Tw Cen MT"/>
              </a:rPr>
              <a:t>  CRH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187700" y="5842000"/>
            <a:ext cx="16637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4" b="1" smtClean="0">
                <a:solidFill>
                  <a:srgbClr val="000000"/>
                </a:solidFill>
                <a:latin typeface="Tw Cen MT Bold"/>
                <a:cs typeface="Tw Cen MT Bold"/>
              </a:rPr>
              <a:t>Activation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327400" y="6146800"/>
            <a:ext cx="15240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6" smtClean="0">
                <a:solidFill>
                  <a:srgbClr val="000000"/>
                </a:solidFill>
                <a:latin typeface="Tw Cen MT"/>
                <a:cs typeface="Tw Cen MT"/>
              </a:rPr>
              <a:t>Phase 1</a:t>
            </a:r>
          </a:p>
          <a:p>
            <a:pPr>
              <a:lnSpc>
                <a:spcPts val="2300"/>
              </a:lnSpc>
            </a:pPr>
            <a:endParaRPr lang="en-CA" sz="2006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181600" y="2247900"/>
            <a:ext cx="38481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2006600" algn="l"/>
              </a:tabLst>
            </a:pPr>
            <a:r>
              <a:rPr lang="en-CA" sz="2014" b="1" smtClean="0">
                <a:solidFill>
                  <a:srgbClr val="000000"/>
                </a:solidFill>
                <a:latin typeface="Tw Cen MT Bold"/>
                <a:cs typeface="Tw Cen MT Bold"/>
              </a:rPr>
              <a:t>Uterotonins</a:t>
            </a:r>
            <a:r>
              <a:rPr lang="en-CA" sz="2014" b="1" smtClean="0">
                <a:solidFill>
                  <a:srgbClr val="000000"/>
                </a:solidFill>
                <a:latin typeface="Tw Cen MT Bold"/>
                <a:cs typeface="Tw Cen MT Bold"/>
              </a:rPr>
              <a:t>	Involution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965700" y="2552700"/>
            <a:ext cx="4064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057400" algn="l"/>
              </a:tabLst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0" smtClean="0">
                <a:solidFill>
                  <a:srgbClr val="000000"/>
                </a:solidFill>
                <a:latin typeface="Tw Cen MT"/>
                <a:cs typeface="Tw Cen MT"/>
              </a:rPr>
              <a:t>  Prostaglandins</a:t>
            </a: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	•</a:t>
            </a:r>
            <a:r>
              <a:rPr lang="en-CA" sz="1800" smtClean="0">
                <a:solidFill>
                  <a:srgbClr val="000000"/>
                </a:solidFill>
                <a:latin typeface="Tw Cen MT"/>
                <a:cs typeface="Tw Cen MT"/>
              </a:rPr>
              <a:t>  Oxytocin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965700" y="2832100"/>
            <a:ext cx="4064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1800" smtClean="0">
                <a:solidFill>
                  <a:srgbClr val="000000"/>
                </a:solidFill>
                <a:latin typeface="Tw Cen MT"/>
                <a:cs typeface="Tw Cen MT"/>
              </a:rPr>
              <a:t>  Oxytocin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194300" y="5842000"/>
            <a:ext cx="38354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1993900" algn="l"/>
              </a:tabLst>
            </a:pPr>
            <a:r>
              <a:rPr lang="en-CA" sz="2014" b="1" smtClean="0">
                <a:solidFill>
                  <a:srgbClr val="000000"/>
                </a:solidFill>
                <a:latin typeface="Tw Cen MT Bold"/>
                <a:cs typeface="Tw Cen MT Bold"/>
              </a:rPr>
              <a:t>Stimulation</a:t>
            </a:r>
            <a:r>
              <a:rPr lang="en-CA" sz="2014" b="1" smtClean="0">
                <a:solidFill>
                  <a:srgbClr val="000000"/>
                </a:solidFill>
                <a:latin typeface="Tw Cen MT Bold"/>
                <a:cs typeface="Tw Cen MT Bold"/>
              </a:rPr>
              <a:t>	Involution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384800" y="6146800"/>
            <a:ext cx="36449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1943100" algn="l"/>
              </a:tabLst>
            </a:pPr>
            <a:r>
              <a:rPr lang="en-CA" sz="2006" smtClean="0">
                <a:solidFill>
                  <a:srgbClr val="000000"/>
                </a:solidFill>
                <a:latin typeface="Tw Cen MT"/>
                <a:cs typeface="Tw Cen MT"/>
              </a:rPr>
              <a:t>Phase 2</a:t>
            </a:r>
            <a:r>
              <a:rPr lang="en-CA" sz="2006" smtClean="0">
                <a:solidFill>
                  <a:srgbClr val="000000"/>
                </a:solidFill>
                <a:latin typeface="Tw Cen MT"/>
                <a:cs typeface="Tw Cen MT"/>
              </a:rPr>
              <a:t>	Phase 3</a:t>
            </a:r>
          </a:p>
          <a:p>
            <a:pPr>
              <a:lnSpc>
                <a:spcPts val="2300"/>
              </a:lnSpc>
            </a:pPr>
            <a:endParaRPr lang="en-CA" sz="200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Phases of parturition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8500" y="1651000"/>
            <a:ext cx="8445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1922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 Phase 0 (pregnancy)</a:t>
            </a:r>
          </a:p>
          <a:p>
            <a:pPr>
              <a:lnSpc>
                <a:spcPts val="3680"/>
              </a:lnSpc>
            </a:pPr>
            <a:endParaRPr lang="en-CA" sz="314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2209800"/>
            <a:ext cx="8077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Increase in cAMP level</a:t>
            </a:r>
          </a:p>
          <a:p>
            <a:pPr>
              <a:lnSpc>
                <a:spcPts val="3680"/>
              </a:lnSpc>
            </a:pPr>
            <a:endParaRPr lang="en-CA" sz="316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2781300"/>
            <a:ext cx="8077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Increase in production of</a:t>
            </a:r>
          </a:p>
          <a:p>
            <a:pPr>
              <a:lnSpc>
                <a:spcPts val="3680"/>
              </a:lnSpc>
            </a:pPr>
            <a:endParaRPr lang="en-CA" sz="316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84300" y="3302000"/>
            <a:ext cx="77597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2400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Prostacyclin (PGI</a:t>
            </a:r>
            <a:r>
              <a:rPr lang="en-CA" sz="2136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) cause uterine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relaxation</a:t>
            </a:r>
          </a:p>
          <a:p>
            <a:pPr>
              <a:lnSpc>
                <a:spcPts val="39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84300" y="4368800"/>
            <a:ext cx="77597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400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Nitric oxide (NO)</a:t>
            </a:r>
          </a:p>
          <a:p>
            <a:pPr>
              <a:lnSpc>
                <a:spcPts val="3680"/>
              </a:lnSpc>
            </a:pPr>
            <a:endParaRPr lang="en-CA" sz="3161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84300" y="4914900"/>
            <a:ext cx="77597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cause uterine relaxation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45400" y="6464300"/>
            <a:ext cx="1498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96" smtClean="0">
                <a:solidFill>
                  <a:srgbClr val="000000"/>
                </a:solidFill>
                <a:latin typeface="Tw Cen MT"/>
                <a:cs typeface="Tw Cen MT"/>
              </a:rPr>
              <a:t>Adapted from Smith, 2007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Phases of parturition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002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679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2808" b="1" smtClean="0">
                <a:solidFill>
                  <a:srgbClr val="FF0000"/>
                </a:solidFill>
                <a:latin typeface="Arial Bold"/>
                <a:cs typeface="Arial Bold"/>
              </a:rPr>
              <a:t> Phase 1 (activation)</a:t>
            </a:r>
          </a:p>
          <a:p>
            <a:pPr>
              <a:lnSpc>
                <a:spcPts val="3220"/>
              </a:lnSpc>
            </a:pPr>
            <a:endParaRPr lang="en-CA" sz="274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2070100"/>
            <a:ext cx="8229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955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 Occurs in third trimester</a:t>
            </a:r>
          </a:p>
          <a:p>
            <a:pPr>
              <a:lnSpc>
                <a:spcPts val="3220"/>
              </a:lnSpc>
            </a:pPr>
            <a:endParaRPr lang="en-CA" sz="276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552700"/>
            <a:ext cx="82296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1955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 Promote a switch from quiescent to active</a:t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</a:p>
          <a:p>
            <a:pPr>
              <a:lnSpc>
                <a:spcPts val="30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3340100"/>
            <a:ext cx="8229600" cy="190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30"/>
              </a:lnSpc>
              <a:tabLst>
                <a:tab pos="419100" algn="l"/>
              </a:tabLst>
            </a:pPr>
            <a:r>
              <a:rPr lang="en-CA" sz="1955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 Increase excitability &amp; responsiveness by</a:t>
            </a:r>
            <a:br>
              <a:rPr lang="en-CA" sz="2777" smtClean="0">
                <a:solidFill>
                  <a:srgbClr val="000000"/>
                </a:solidFill>
                <a:latin typeface="Times New Roman"/>
              </a:rPr>
            </a:br>
            <a:r>
              <a:rPr lang="en-CA" sz="2100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Increase expression of gap junctions</a:t>
            </a:r>
            <a:br>
              <a:rPr lang="en-CA" sz="2770" smtClean="0">
                <a:solidFill>
                  <a:srgbClr val="000000"/>
                </a:solidFill>
                <a:latin typeface="Times New Roman"/>
              </a:rPr>
            </a:br>
            <a:r>
              <a:rPr lang="en-CA" sz="2100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Increase G protein-coupled</a:t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	receptors</a:t>
            </a:r>
          </a:p>
          <a:p>
            <a:pPr>
              <a:lnSpc>
                <a:spcPts val="353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5143500"/>
            <a:ext cx="7454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100" smtClean="0">
                <a:solidFill>
                  <a:srgbClr val="A4AB81"/>
                </a:solidFill>
                <a:latin typeface="Arial Unicode MS"/>
                <a:cs typeface="Arial Unicode MS"/>
              </a:rPr>
              <a:t></a:t>
            </a: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Oxytocin receptors</a:t>
            </a:r>
          </a:p>
          <a:p>
            <a:pPr>
              <a:lnSpc>
                <a:spcPts val="3220"/>
              </a:lnSpc>
            </a:pPr>
            <a:endParaRPr lang="en-CA" sz="2759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100" y="5588000"/>
            <a:ext cx="7454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100" smtClean="0">
                <a:solidFill>
                  <a:srgbClr val="A4AB81"/>
                </a:solidFill>
                <a:latin typeface="Arial Unicode MS"/>
                <a:cs typeface="Arial Unicode MS"/>
              </a:rPr>
              <a:t></a:t>
            </a: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PGF2 alpha receptors</a:t>
            </a:r>
          </a:p>
          <a:p>
            <a:pPr>
              <a:lnSpc>
                <a:spcPts val="3220"/>
              </a:lnSpc>
            </a:pPr>
            <a:endParaRPr lang="en-CA" sz="276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Phases of parturition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510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598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2668" b="1" smtClean="0">
                <a:solidFill>
                  <a:srgbClr val="FF0000"/>
                </a:solidFill>
                <a:latin typeface="Arial Bold"/>
                <a:cs typeface="Arial Bold"/>
              </a:rPr>
              <a:t> Phase 2 (stimulation)</a:t>
            </a:r>
          </a:p>
          <a:p>
            <a:pPr>
              <a:lnSpc>
                <a:spcPts val="3220"/>
              </a:lnSpc>
            </a:pPr>
            <a:endParaRPr lang="en-CA" sz="274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2082800"/>
            <a:ext cx="8229600" cy="158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1858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 Occurs in last 2-3 gestational weeks</a:t>
            </a:r>
            <a:br>
              <a:rPr lang="en-CA" sz="2773" smtClean="0">
                <a:solidFill>
                  <a:srgbClr val="000000"/>
                </a:solidFill>
                <a:latin typeface="Times New Roman"/>
              </a:rPr>
            </a:br>
            <a:r>
              <a:rPr lang="en-CA" sz="1858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 Increase in synthesis of uterotonins</a:t>
            </a:r>
            <a:br>
              <a:rPr lang="en-CA" sz="2728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pc="-10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2658" spc="-10" smtClean="0">
                <a:solidFill>
                  <a:srgbClr val="000000"/>
                </a:solidFill>
                <a:latin typeface="Arial"/>
                <a:cs typeface="Arial"/>
              </a:rPr>
              <a:t>Cytokines</a:t>
            </a:r>
          </a:p>
          <a:p>
            <a:pPr>
              <a:lnSpc>
                <a:spcPts val="3900"/>
              </a:lnSpc>
            </a:pPr>
            <a:endParaRPr lang="en-CA" sz="272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3568700"/>
            <a:ext cx="79121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1995" spc="-10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Prostaglandins</a:t>
            </a:r>
            <a:br>
              <a:rPr lang="en-CA" sz="2718" smtClean="0">
                <a:solidFill>
                  <a:srgbClr val="000000"/>
                </a:solidFill>
                <a:latin typeface="Times New Roman"/>
              </a:rPr>
            </a:br>
            <a:r>
              <a:rPr lang="en-CA" sz="1995" spc="-10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Oxytocin</a:t>
            </a:r>
          </a:p>
          <a:p>
            <a:pPr>
              <a:lnSpc>
                <a:spcPts val="3800"/>
              </a:lnSpc>
            </a:pPr>
            <a:endParaRPr lang="en-CA" sz="271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4559300"/>
            <a:ext cx="82296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1860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658" spc="-10" smtClean="0">
                <a:solidFill>
                  <a:srgbClr val="000000"/>
                </a:solidFill>
                <a:latin typeface="Arial"/>
                <a:cs typeface="Arial"/>
              </a:rPr>
              <a:t> Includes 2 stages:</a:t>
            </a:r>
            <a:br>
              <a:rPr lang="en-CA" sz="2708" smtClean="0">
                <a:solidFill>
                  <a:srgbClr val="000000"/>
                </a:solidFill>
                <a:latin typeface="Times New Roman"/>
              </a:rPr>
            </a:br>
            <a:r>
              <a:rPr lang="en-CA" sz="1995" spc="-10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Stage 1</a:t>
            </a:r>
          </a:p>
          <a:p>
            <a:pPr>
              <a:lnSpc>
                <a:spcPts val="3900"/>
              </a:lnSpc>
            </a:pPr>
            <a:endParaRPr lang="en-CA" sz="270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31900" y="5613400"/>
            <a:ext cx="7912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995" spc="-10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Stage 2</a:t>
            </a:r>
          </a:p>
          <a:p>
            <a:pPr>
              <a:lnSpc>
                <a:spcPts val="3220"/>
              </a:lnSpc>
            </a:pPr>
            <a:endParaRPr lang="en-CA" sz="270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Phases of parturition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574800"/>
            <a:ext cx="8597900" cy="2374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30"/>
              </a:lnSpc>
            </a:pPr>
            <a:r>
              <a:rPr lang="en-CA" sz="1922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16" b="1" smtClean="0">
                <a:solidFill>
                  <a:srgbClr val="FF0000"/>
                </a:solidFill>
                <a:latin typeface="Arial Bold"/>
                <a:cs typeface="Arial Bold"/>
              </a:rPr>
              <a:t> Phase 3 (uterine involution)</a:t>
            </a:r>
            <a:br>
              <a:rPr lang="en-CA" sz="3172" smtClean="0">
                <a:solidFill>
                  <a:srgbClr val="000000"/>
                </a:solidFill>
                <a:latin typeface="Times New Roman"/>
              </a:rPr>
            </a:b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Pulsatile release of oxytocin</a:t>
            </a:r>
            <a:br>
              <a:rPr lang="en-CA" sz="3165" smtClean="0">
                <a:solidFill>
                  <a:srgbClr val="000000"/>
                </a:solidFill>
                <a:latin typeface="Times New Roman"/>
              </a:rPr>
            </a:b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Delivery of the placenta</a:t>
            </a:r>
            <a:br>
              <a:rPr lang="en-CA" sz="3165" smtClean="0">
                <a:solidFill>
                  <a:srgbClr val="000000"/>
                </a:solidFill>
                <a:latin typeface="Times New Roman"/>
              </a:rPr>
            </a:b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Involution of the uterus</a:t>
            </a:r>
          </a:p>
          <a:p>
            <a:pPr>
              <a:lnSpc>
                <a:spcPts val="4430"/>
              </a:lnSpc>
            </a:pPr>
            <a:endParaRPr lang="en-CA" sz="316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886200"/>
            <a:ext cx="7912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400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Occurs in 4-5 weeks after delivery</a:t>
            </a:r>
          </a:p>
          <a:p>
            <a:pPr>
              <a:lnSpc>
                <a:spcPts val="3680"/>
              </a:lnSpc>
            </a:pPr>
            <a:endParaRPr lang="en-CA" sz="3181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31900" y="4445000"/>
            <a:ext cx="7912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402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Lactation helps in complete involution</a:t>
            </a:r>
          </a:p>
          <a:p>
            <a:pPr>
              <a:lnSpc>
                <a:spcPts val="3680"/>
              </a:lnSpc>
            </a:pPr>
            <a:endParaRPr lang="en-CA" sz="318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Mechanism of parturition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8500" y="1625600"/>
            <a:ext cx="84455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1922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 Contractions start at the fundus and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spreads to the lower segment</a:t>
            </a:r>
          </a:p>
          <a:p>
            <a:pPr>
              <a:lnSpc>
                <a:spcPts val="39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500" y="2692400"/>
            <a:ext cx="84455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1920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 The intensity of contractions is strong at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the fundus but weak at the lower segment</a:t>
            </a:r>
          </a:p>
          <a:p>
            <a:pPr>
              <a:lnSpc>
                <a:spcPts val="39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8500" y="3721100"/>
            <a:ext cx="8445500" cy="172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CA" sz="1920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 In early stages: 1 contraction/ 30 minuets</a:t>
            </a:r>
            <a:br>
              <a:rPr lang="en-CA" sz="3173" smtClean="0">
                <a:solidFill>
                  <a:srgbClr val="000000"/>
                </a:solidFill>
                <a:latin typeface="Times New Roman"/>
              </a:rPr>
            </a:br>
            <a:r>
              <a:rPr lang="en-CA" sz="1920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 As labor progress: 1 contraction/ 1-3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minutes</a:t>
            </a:r>
          </a:p>
          <a:p>
            <a:pPr>
              <a:lnSpc>
                <a:spcPts val="42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500" y="5422900"/>
            <a:ext cx="8445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1920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 Abdominal wall muscles contract</a:t>
            </a:r>
          </a:p>
          <a:p>
            <a:pPr>
              <a:lnSpc>
                <a:spcPts val="3680"/>
              </a:lnSpc>
            </a:pPr>
            <a:endParaRPr lang="en-CA" sz="316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98500" y="5994400"/>
            <a:ext cx="8445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1922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 Rhythmical contractions allows blood flow</a:t>
            </a:r>
          </a:p>
          <a:p>
            <a:pPr>
              <a:lnSpc>
                <a:spcPts val="3680"/>
              </a:lnSpc>
            </a:pPr>
            <a:endParaRPr lang="en-CA" sz="317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Onset of labor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8500" y="1498600"/>
            <a:ext cx="8445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679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 During pregnancy</a:t>
            </a:r>
          </a:p>
          <a:p>
            <a:pPr>
              <a:lnSpc>
                <a:spcPts val="3220"/>
              </a:lnSpc>
            </a:pPr>
            <a:endParaRPr lang="en-CA" sz="273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1993900"/>
            <a:ext cx="8077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955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 Periodic episodes of weak and slow</a:t>
            </a:r>
          </a:p>
          <a:p>
            <a:pPr>
              <a:lnSpc>
                <a:spcPts val="3220"/>
              </a:lnSpc>
            </a:pPr>
            <a:endParaRPr lang="en-CA" sz="277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33500" y="2413000"/>
            <a:ext cx="78105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rhythmical uterine contractions (Braxton</a:t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Hicks) 2</a:t>
            </a:r>
            <a:r>
              <a:rPr lang="en-CA" sz="1871" smtClean="0">
                <a:solidFill>
                  <a:srgbClr val="000000"/>
                </a:solidFill>
                <a:latin typeface="Arial"/>
                <a:cs typeface="Arial"/>
              </a:rPr>
              <a:t>nd</a:t>
            </a: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 trimester</a:t>
            </a:r>
          </a:p>
          <a:p>
            <a:pPr>
              <a:lnSpc>
                <a:spcPts val="33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8500" y="3365500"/>
            <a:ext cx="8445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679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 Towards end of pregnancy</a:t>
            </a:r>
          </a:p>
          <a:p>
            <a:pPr>
              <a:lnSpc>
                <a:spcPts val="3220"/>
              </a:lnSpc>
            </a:pPr>
            <a:endParaRPr lang="en-CA" sz="275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3848100"/>
            <a:ext cx="80772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1955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 Uterine contractions become progressively</a:t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stronger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66800" y="4787900"/>
            <a:ext cx="80772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1955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 Suddenly uterine contractions become very</a:t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strong leading to:</a:t>
            </a:r>
          </a:p>
          <a:p>
            <a:pPr>
              <a:lnSpc>
                <a:spcPts val="33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84300" y="5715000"/>
            <a:ext cx="7759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100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2795" smtClean="0">
                <a:solidFill>
                  <a:srgbClr val="000000"/>
                </a:solidFill>
                <a:latin typeface="Arial"/>
                <a:cs typeface="Arial"/>
              </a:rPr>
              <a:t>Cervical effacement and dilatation</a:t>
            </a:r>
          </a:p>
          <a:p>
            <a:pPr>
              <a:lnSpc>
                <a:spcPts val="3220"/>
              </a:lnSpc>
            </a:pPr>
            <a:endParaRPr lang="en-CA" sz="277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Stages of Labor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8500" y="1651000"/>
            <a:ext cx="8445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598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2658" smtClean="0">
                <a:solidFill>
                  <a:srgbClr val="000000"/>
                </a:solidFill>
                <a:latin typeface="Arial"/>
                <a:cs typeface="Arial"/>
              </a:rPr>
              <a:t> Dilation (stage 1)</a:t>
            </a:r>
          </a:p>
          <a:p>
            <a:pPr>
              <a:lnSpc>
                <a:spcPts val="3220"/>
              </a:lnSpc>
            </a:pPr>
            <a:endParaRPr lang="en-CA" sz="274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2070100"/>
            <a:ext cx="8077200" cy="1104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1858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 Cervix becomes dilated</a:t>
            </a:r>
            <a:br>
              <a:rPr lang="en-CA" sz="2760" smtClean="0">
                <a:solidFill>
                  <a:srgbClr val="000000"/>
                </a:solidFill>
                <a:latin typeface="Times New Roman"/>
              </a:rPr>
            </a:br>
            <a:r>
              <a:rPr lang="en-CA" sz="1858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 Full dilation is 10 cm</a:t>
            </a:r>
          </a:p>
          <a:p>
            <a:pPr>
              <a:lnSpc>
                <a:spcPts val="4000"/>
              </a:lnSpc>
            </a:pPr>
            <a:endParaRPr lang="en-CA" sz="276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3162300"/>
            <a:ext cx="8077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60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658" spc="-10" smtClean="0">
                <a:solidFill>
                  <a:srgbClr val="000000"/>
                </a:solidFill>
                <a:latin typeface="Arial"/>
                <a:cs typeface="Arial"/>
              </a:rPr>
              <a:t> Uterine contractions begin and increase</a:t>
            </a:r>
          </a:p>
          <a:p>
            <a:pPr>
              <a:lnSpc>
                <a:spcPts val="322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3657600"/>
            <a:ext cx="8077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58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 Cervix softens and effaces (thins)</a:t>
            </a:r>
          </a:p>
          <a:p>
            <a:pPr>
              <a:lnSpc>
                <a:spcPts val="3220"/>
              </a:lnSpc>
            </a:pPr>
            <a:endParaRPr lang="en-CA" sz="277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4076700"/>
            <a:ext cx="8077200" cy="1104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1858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656" spc="-10" smtClean="0">
                <a:solidFill>
                  <a:srgbClr val="000000"/>
                </a:solidFill>
                <a:latin typeface="Arial"/>
                <a:cs typeface="Arial"/>
              </a:rPr>
              <a:t> The amnion ruptures (“breaking the water”)</a:t>
            </a:r>
            <a:br>
              <a:rPr lang="en-CA" sz="2769" smtClean="0">
                <a:solidFill>
                  <a:srgbClr val="000000"/>
                </a:solidFill>
                <a:latin typeface="Times New Roman"/>
              </a:rPr>
            </a:br>
            <a:r>
              <a:rPr lang="en-CA" sz="1860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2658" spc="-10" smtClean="0">
                <a:solidFill>
                  <a:srgbClr val="000000"/>
                </a:solidFill>
                <a:latin typeface="Arial"/>
                <a:cs typeface="Arial"/>
              </a:rPr>
              <a:t> Longest stage at 6-12 hours</a:t>
            </a:r>
          </a:p>
          <a:p>
            <a:pPr>
              <a:lnSpc>
                <a:spcPts val="4000"/>
              </a:lnSpc>
            </a:pPr>
            <a:endParaRPr lang="en-CA" sz="276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Cervical effacement and dilatation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Parturition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8500" y="1651000"/>
            <a:ext cx="8445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1922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 Definition</a:t>
            </a:r>
          </a:p>
          <a:p>
            <a:pPr>
              <a:lnSpc>
                <a:spcPts val="3680"/>
              </a:lnSpc>
            </a:pPr>
            <a:endParaRPr lang="en-CA" sz="309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2209800"/>
            <a:ext cx="8077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Uterine contractions that lead to</a:t>
            </a:r>
          </a:p>
          <a:p>
            <a:pPr>
              <a:lnSpc>
                <a:spcPts val="3680"/>
              </a:lnSpc>
            </a:pPr>
            <a:endParaRPr lang="en-CA" sz="317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33500" y="2705100"/>
            <a:ext cx="7810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expulsion of the fetus to extrauterine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33500" y="3187700"/>
            <a:ext cx="7810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environment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3746500"/>
            <a:ext cx="8077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Towards the end of pregnancy the</a:t>
            </a:r>
          </a:p>
          <a:p>
            <a:pPr>
              <a:lnSpc>
                <a:spcPts val="3680"/>
              </a:lnSpc>
            </a:pPr>
            <a:endParaRPr lang="en-CA" sz="317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33500" y="4241800"/>
            <a:ext cx="7810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uterus become progressively more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33500" y="4711700"/>
            <a:ext cx="7810500" cy="161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excitable and develops strong rhythmic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contractions that lead to expulsion of the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fetus.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Stages of Labor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302500" y="6057900"/>
            <a:ext cx="3683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 smtClean="0">
                <a:solidFill>
                  <a:srgbClr val="6BA02E"/>
                </a:solidFill>
                <a:latin typeface="Arial Bold"/>
                <a:cs typeface="Arial Bold"/>
              </a:rPr>
              <a:t>F</a:t>
            </a:r>
          </a:p>
          <a:p>
            <a:pPr>
              <a:lnSpc>
                <a:spcPts val="1610"/>
              </a:lnSpc>
            </a:pPr>
          </a:p>
        </p:txBody>
      </p:sp>
      <p:sp>
        <p:nvSpPr>
          <p:cNvPr id="4" name="TextBox 4"/>
          <p:cNvSpPr txBox="1"/>
          <p:nvPr/>
        </p:nvSpPr>
        <p:spPr>
          <a:xfrm>
            <a:off x="8394700" y="6057900"/>
            <a:ext cx="8382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 smtClean="0">
                <a:solidFill>
                  <a:srgbClr val="6BA02E"/>
                </a:solidFill>
                <a:latin typeface="Arial Bold"/>
                <a:cs typeface="Arial Bold"/>
              </a:rPr>
              <a:t>(1 of 3)</a:t>
            </a:r>
          </a:p>
          <a:p>
            <a:pPr>
              <a:lnSpc>
                <a:spcPts val="1610"/>
              </a:lnSpc>
            </a:p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Stages of Labor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8500" y="1600200"/>
            <a:ext cx="8445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1922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 Expulsion (stage 2)</a:t>
            </a:r>
          </a:p>
          <a:p>
            <a:pPr>
              <a:lnSpc>
                <a:spcPts val="3680"/>
              </a:lnSpc>
            </a:pPr>
            <a:endParaRPr lang="en-CA" sz="314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2133600"/>
            <a:ext cx="80772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Infant passes through the cervix and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vagina</a:t>
            </a:r>
          </a:p>
          <a:p>
            <a:pPr>
              <a:lnSpc>
                <a:spcPts val="3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3098800"/>
            <a:ext cx="8077200" cy="149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246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Can last as long as 2 hours, but typically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is 50 minutes in the first birth and 20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minutes in subsequent births</a:t>
            </a:r>
          </a:p>
          <a:p>
            <a:pPr>
              <a:lnSpc>
                <a:spcPts val="34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4495800"/>
            <a:ext cx="80772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246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Normal delivery is head first (vertex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position)</a:t>
            </a:r>
          </a:p>
          <a:p>
            <a:pPr>
              <a:lnSpc>
                <a:spcPts val="34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5422900"/>
            <a:ext cx="8077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Breech presentation is buttocks-first</a:t>
            </a:r>
          </a:p>
          <a:p>
            <a:pPr>
              <a:lnSpc>
                <a:spcPts val="3680"/>
              </a:lnSpc>
            </a:pPr>
            <a:endParaRPr lang="en-CA" sz="317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Stages of Labor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302500" y="6057900"/>
            <a:ext cx="1841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 smtClean="0">
                <a:solidFill>
                  <a:srgbClr val="6BA02E"/>
                </a:solidFill>
                <a:latin typeface="Arial Bold"/>
                <a:cs typeface="Arial Bold"/>
              </a:rPr>
              <a:t>Figure 16.20 (2 of 3)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Stages of Labor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8500" y="1562100"/>
            <a:ext cx="8445500" cy="1244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CA" sz="1922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 Placental stage (stage 3)</a:t>
            </a:r>
            <a:br>
              <a:rPr lang="en-CA" sz="3165" smtClean="0">
                <a:solidFill>
                  <a:srgbClr val="000000"/>
                </a:solidFill>
                <a:latin typeface="Times New Roman"/>
              </a:rPr>
            </a:b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Delivery of the placenta</a:t>
            </a:r>
          </a:p>
          <a:p>
            <a:pPr>
              <a:lnSpc>
                <a:spcPts val="4500"/>
              </a:lnSpc>
            </a:pPr>
            <a:endParaRPr lang="en-CA" sz="316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2768600"/>
            <a:ext cx="80772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Usually accomplished within 15 minutes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after birth of infant</a:t>
            </a:r>
          </a:p>
          <a:p>
            <a:pPr>
              <a:lnSpc>
                <a:spcPts val="38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3810000"/>
            <a:ext cx="80772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Afterbirth—placenta and attached fetal</a:t>
            </a:r>
            <a:br>
              <a:rPr lang="en-CA" sz="3206" smtClean="0">
                <a:solidFill>
                  <a:srgbClr val="000000"/>
                </a:solidFill>
                <a:latin typeface="Times New Roman"/>
              </a:rPr>
            </a:b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membranes</a:t>
            </a:r>
          </a:p>
          <a:p>
            <a:pPr>
              <a:lnSpc>
                <a:spcPts val="380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4876800"/>
            <a:ext cx="8077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All placental fragments should be</a:t>
            </a:r>
          </a:p>
          <a:p>
            <a:pPr>
              <a:lnSpc>
                <a:spcPts val="3680"/>
              </a:lnSpc>
            </a:pPr>
            <a:endParaRPr lang="en-CA" sz="317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33500" y="5372100"/>
            <a:ext cx="7810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removed to avoid postpartum bleeding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Stages of Labor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302500" y="6438900"/>
            <a:ext cx="1841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 smtClean="0">
                <a:solidFill>
                  <a:srgbClr val="6BA02E"/>
                </a:solidFill>
                <a:latin typeface="Arial Bold"/>
                <a:cs typeface="Arial Bold"/>
              </a:rPr>
              <a:t>Figure 16.20 (3 of 3)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New arrival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762000" y="1651000"/>
            <a:ext cx="83820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5"/>
              </a:lnSpc>
              <a:tabLst>
                <a:tab pos="2197100" algn="l"/>
              </a:tabLst>
            </a:pPr>
            <a:r>
              <a:rPr lang="en-CA" sz="2247" b="1" spc="-10" smtClean="0">
                <a:solidFill>
                  <a:srgbClr val="6F2F9F"/>
                </a:solidFill>
                <a:latin typeface="Arial Bold"/>
                <a:cs typeface="Arial Bold"/>
              </a:rPr>
              <a:t>مت قبل هذا وكنت</a:t>
            </a:r>
            <a:r>
              <a:rPr lang="en-CA" sz="2247" b="1" spc="-20" smtClean="0">
                <a:solidFill>
                  <a:srgbClr val="6F2F9F"/>
                </a:solidFill>
                <a:latin typeface="Arial Bold"/>
                <a:cs typeface="Arial Bold"/>
              </a:rPr>
              <a:t>	{ف΄جΎءه ΎالمخΎض إلى جذع النخلة قΎلت Ύϳ لϳتني</a:t>
            </a:r>
          </a:p>
          <a:p>
            <a:pPr>
              <a:lnSpc>
                <a:spcPts val="3335"/>
              </a:lnSpc>
            </a:pPr>
            <a:endParaRPr lang="en-CA" sz="29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49300" y="2095500"/>
            <a:ext cx="83947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5"/>
              </a:lnSpc>
              <a:tabLst>
                <a:tab pos="698500" algn="l"/>
                <a:tab pos="5473700" algn="l"/>
              </a:tabLst>
            </a:pPr>
            <a:r>
              <a:rPr lang="en-CA" sz="2246" b="1" spc="-30" smtClean="0">
                <a:solidFill>
                  <a:srgbClr val="6F2F9F"/>
                </a:solidFill>
                <a:latin typeface="Arial Bold"/>
                <a:cs typeface="Arial Bold"/>
              </a:rPr>
              <a:t>تحتك</a:t>
            </a:r>
            <a:r>
              <a:rPr lang="en-CA" sz="2246" b="1" spc="-10" smtClean="0">
                <a:solidFill>
                  <a:srgbClr val="6F2F9F"/>
                </a:solidFill>
                <a:latin typeface="Arial Bold"/>
                <a:cs typeface="Arial Bold"/>
              </a:rPr>
              <a:t>	ني قد جόل ربك</a:t>
            </a:r>
            <a:r>
              <a:rPr lang="en-CA" sz="2246" b="1" spc="-20" smtClean="0">
                <a:solidFill>
                  <a:srgbClr val="6F2F9F"/>
                </a:solidFill>
                <a:latin typeface="Arial Bold"/>
                <a:cs typeface="Arial Bold"/>
              </a:rPr>
              <a:t>	نس Ύϳمنس}23{ Ύϳ</a:t>
            </a:r>
            <a:r>
              <a:rPr lang="en-CA" sz="2246" b="1" spc="-30" smtClean="0">
                <a:solidFill>
                  <a:srgbClr val="6F2F9F"/>
                </a:solidFill>
                <a:latin typeface="Arial Bold"/>
                <a:cs typeface="Arial Bold"/>
              </a:rPr>
              <a:t>فنΎداه Ύمن تحته Ύأل تحز</a:t>
            </a:r>
          </a:p>
          <a:p>
            <a:pPr>
              <a:lnSpc>
                <a:spcPts val="3335"/>
              </a:lnSpc>
            </a:pPr>
            <a:endParaRPr lang="en-CA" sz="29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3900" y="2527300"/>
            <a:ext cx="84201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5"/>
              </a:lnSpc>
              <a:tabLst>
                <a:tab pos="698500" algn="l"/>
                <a:tab pos="6337300" algn="l"/>
              </a:tabLst>
            </a:pPr>
            <a:r>
              <a:rPr lang="en-CA" sz="2246" b="1" smtClean="0">
                <a:solidFill>
                  <a:srgbClr val="6F2F9F"/>
                </a:solidFill>
                <a:latin typeface="Arial Bold"/>
                <a:cs typeface="Arial Bold"/>
              </a:rPr>
              <a:t>}</a:t>
            </a:r>
            <a:r>
              <a:rPr lang="en-CA" sz="2246" b="1" spc="-30" smtClean="0">
                <a:solidFill>
                  <a:srgbClr val="6F2F9F"/>
                </a:solidFill>
                <a:latin typeface="Arial Bold"/>
                <a:cs typeface="Arial Bold"/>
              </a:rPr>
              <a:t>	سΎقْ َلϳك رْب ΎجنΎϳ</a:t>
            </a:r>
            <a:r>
              <a:rPr lang="en-CA" sz="2246" b="1" spc="-10" smtClean="0">
                <a:solidFill>
                  <a:srgbClr val="6F2F9F"/>
                </a:solidFill>
                <a:latin typeface="Arial Bold"/>
                <a:cs typeface="Arial Bold"/>
              </a:rPr>
              <a:t>	سر}24{Ύϳ</a:t>
            </a:r>
            <a:r>
              <a:rPr lang="en-CA" sz="2246" b="1" spc="-10" smtClean="0">
                <a:solidFill>
                  <a:srgbClr val="6F2F9F"/>
                </a:solidFill>
                <a:latin typeface="Arial Bold"/>
                <a:cs typeface="Arial Bold"/>
              </a:rPr>
              <a:t>وهزي إلϳك بجذع النخلة ت</a:t>
            </a:r>
            <a:r>
              <a:rPr lang="en-CA" sz="2246" b="1" spc="-10" smtClean="0">
                <a:solidFill>
                  <a:srgbClr val="6F2F9F"/>
                </a:solidFill>
                <a:latin typeface="Arial Bold"/>
                <a:cs typeface="Arial Bold"/>
              </a:rPr>
              <a:t>25{</a:t>
            </a:r>
          </a:p>
          <a:p>
            <a:pPr>
              <a:lnSpc>
                <a:spcPts val="3335"/>
              </a:lnSpc>
            </a:pPr>
            <a:endParaRPr lang="en-CA" sz="29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08200" y="2971800"/>
            <a:ext cx="70358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5"/>
              </a:lnSpc>
            </a:pPr>
            <a:r>
              <a:rPr lang="en-CA" sz="2247" b="1" spc="-10" smtClean="0">
                <a:solidFill>
                  <a:srgbClr val="6F2F9F"/>
                </a:solidFill>
                <a:latin typeface="Arial Bold"/>
                <a:cs typeface="Arial Bold"/>
              </a:rPr>
              <a:t>فكلي واشربي وقري َϳن } Ύسورة مرϳم..</a:t>
            </a:r>
          </a:p>
          <a:p>
            <a:pPr>
              <a:lnSpc>
                <a:spcPts val="3335"/>
              </a:lnSpc>
            </a:pPr>
            <a:endParaRPr lang="en-CA" sz="290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Small group activity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8500" y="1651000"/>
            <a:ext cx="8445500" cy="54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35"/>
              </a:lnSpc>
            </a:pPr>
            <a:r>
              <a:rPr lang="en-CA" sz="1742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2906" smtClean="0">
                <a:solidFill>
                  <a:srgbClr val="000000"/>
                </a:solidFill>
                <a:latin typeface="Arial"/>
                <a:cs typeface="Arial"/>
              </a:rPr>
              <a:t> Does non pregnant uterus contract?</a:t>
            </a:r>
          </a:p>
          <a:p>
            <a:pPr>
              <a:lnSpc>
                <a:spcPts val="3335"/>
              </a:lnSpc>
            </a:pPr>
            <a:endParaRPr lang="en-CA" sz="287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Parturition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22300" y="1828800"/>
            <a:ext cx="85217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1920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 Uterus is spontaneously active.</a:t>
            </a:r>
          </a:p>
          <a:p>
            <a:pPr>
              <a:lnSpc>
                <a:spcPts val="3680"/>
              </a:lnSpc>
            </a:pPr>
            <a:endParaRPr lang="en-CA" sz="316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2300" y="2374900"/>
            <a:ext cx="85217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1920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 Spontaneous depolarization of pacemaker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cells (Telocytes).</a:t>
            </a:r>
          </a:p>
          <a:p>
            <a:pPr>
              <a:lnSpc>
                <a:spcPts val="3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2300" y="3238500"/>
            <a:ext cx="8521700" cy="1257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CA" sz="1920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 Gap junctions spread depolarization</a:t>
            </a:r>
            <a:br>
              <a:rPr lang="en-CA" sz="3156" smtClean="0">
                <a:solidFill>
                  <a:srgbClr val="000000"/>
                </a:solidFill>
                <a:latin typeface="Times New Roman"/>
              </a:rPr>
            </a:br>
            <a:r>
              <a:rPr lang="en-CA" sz="1920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  Exact trigger is unknown</a:t>
            </a:r>
          </a:p>
          <a:p>
            <a:pPr>
              <a:lnSpc>
                <a:spcPts val="4500"/>
              </a:lnSpc>
            </a:pPr>
            <a:endParaRPr lang="en-CA" sz="315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0600" y="4394200"/>
            <a:ext cx="8153400" cy="1244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CA" sz="2246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Hormonal changes</a:t>
            </a:r>
            <a:br>
              <a:rPr lang="en-CA" sz="3153" smtClean="0">
                <a:solidFill>
                  <a:srgbClr val="000000"/>
                </a:solidFill>
                <a:latin typeface="Times New Roman"/>
              </a:rPr>
            </a:b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Mechanical changes</a:t>
            </a:r>
          </a:p>
          <a:p>
            <a:pPr>
              <a:lnSpc>
                <a:spcPts val="4400"/>
              </a:lnSpc>
            </a:pPr>
            <a:endParaRPr lang="en-CA" sz="315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Telocytes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Hormonal changes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8500" y="1651000"/>
            <a:ext cx="8445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1922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 Estrogen &amp; Progesterone</a:t>
            </a:r>
          </a:p>
          <a:p>
            <a:pPr>
              <a:lnSpc>
                <a:spcPts val="3680"/>
              </a:lnSpc>
            </a:pPr>
            <a:endParaRPr lang="en-CA" sz="315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500" y="2120900"/>
            <a:ext cx="8445500" cy="1816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66064">
              <a:lnSpc>
                <a:spcPts val="4500"/>
              </a:lnSpc>
            </a:pP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Progesterone inhibit uterine contractility</a:t>
            </a:r>
            <a:br>
              <a:rPr lang="en-CA" sz="3180" smtClean="0">
                <a:solidFill>
                  <a:srgbClr val="000000"/>
                </a:solidFill>
                <a:latin typeface="Times New Roman"/>
              </a:rPr>
            </a:b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Estrogen stimulate uterine contractility</a:t>
            </a:r>
            <a:br>
              <a:rPr lang="en-CA" sz="3150" smtClean="0">
                <a:solidFill>
                  <a:srgbClr val="000000"/>
                </a:solidFill>
                <a:latin typeface="Times New Roman"/>
              </a:rPr>
            </a:br>
            <a:r>
              <a:rPr lang="en-CA" sz="1920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 From 7</a:t>
            </a:r>
            <a:r>
              <a:rPr lang="en-CA" sz="2136" smtClean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 month till term</a:t>
            </a:r>
          </a:p>
          <a:p>
            <a:pPr>
              <a:lnSpc>
                <a:spcPts val="4500"/>
              </a:lnSpc>
            </a:pPr>
            <a:endParaRPr lang="en-CA" sz="315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3873500"/>
            <a:ext cx="8077200" cy="170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50"/>
              </a:lnSpc>
            </a:pP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Progesterone secretion remain constant</a:t>
            </a:r>
            <a:br>
              <a:rPr lang="en-CA" sz="3176" smtClean="0">
                <a:solidFill>
                  <a:srgbClr val="000000"/>
                </a:solidFill>
                <a:latin typeface="Times New Roman"/>
              </a:rPr>
            </a:br>
            <a:r>
              <a:rPr lang="en-CA" sz="2246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6" smtClean="0">
                <a:solidFill>
                  <a:srgbClr val="000000"/>
                </a:solidFill>
                <a:latin typeface="Arial"/>
                <a:cs typeface="Arial"/>
              </a:rPr>
              <a:t>Estrogen secretion continuously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increase</a:t>
            </a:r>
          </a:p>
          <a:p>
            <a:pPr>
              <a:lnSpc>
                <a:spcPts val="41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0" y="5537200"/>
            <a:ext cx="8077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 Increase estrogen/progesterone ratio</a:t>
            </a:r>
          </a:p>
          <a:p>
            <a:pPr>
              <a:lnSpc>
                <a:spcPts val="3680"/>
              </a:lnSpc>
            </a:pPr>
            <a:endParaRPr lang="en-CA" sz="317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Hormonal changes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600" y="1879600"/>
            <a:ext cx="4140200" cy="1193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  <a:tabLst>
                <a:tab pos="368300" algn="l"/>
              </a:tabLst>
            </a:pPr>
            <a:r>
              <a:rPr lang="en-CA" sz="1824" spc="-10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043" spc="-10" smtClean="0">
                <a:solidFill>
                  <a:srgbClr val="000000"/>
                </a:solidFill>
                <a:latin typeface="Arial"/>
                <a:cs typeface="Arial"/>
              </a:rPr>
              <a:t> Progesteron</a:t>
            </a:r>
            <a:br>
              <a:rPr lang="en-CA" sz="3146" smtClean="0">
                <a:solidFill>
                  <a:srgbClr val="000000"/>
                </a:solidFill>
                <a:latin typeface="Times New Roman"/>
              </a:rPr>
            </a:br>
            <a:r>
              <a:rPr lang="en-CA" sz="2134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	</a:t>
            </a:r>
            <a:r>
              <a:rPr lang="en-CA" sz="3046" spc="-10" smtClean="0">
                <a:solidFill>
                  <a:srgbClr val="000000"/>
                </a:solidFill>
                <a:latin typeface="Arial"/>
                <a:cs typeface="Arial"/>
              </a:rPr>
              <a:t>▼ GAP junctions</a:t>
            </a:r>
          </a:p>
          <a:p>
            <a:pPr>
              <a:lnSpc>
                <a:spcPts val="4055"/>
              </a:lnSpc>
            </a:pPr>
            <a:endParaRPr lang="en-CA" sz="314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0900" y="2971800"/>
            <a:ext cx="37719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266700" algn="l"/>
              </a:tabLst>
            </a:pPr>
            <a:r>
              <a:rPr lang="en-CA" sz="2131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043" spc="-10" smtClean="0">
                <a:solidFill>
                  <a:srgbClr val="000000"/>
                </a:solidFill>
                <a:latin typeface="Arial"/>
                <a:cs typeface="Arial"/>
              </a:rPr>
              <a:t>▼ Oxytocin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043" smtClean="0">
                <a:solidFill>
                  <a:srgbClr val="000000"/>
                </a:solidFill>
                <a:latin typeface="Arial"/>
                <a:cs typeface="Arial"/>
              </a:rPr>
              <a:t>	receptor</a:t>
            </a:r>
          </a:p>
          <a:p>
            <a:pPr>
              <a:lnSpc>
                <a:spcPts val="3455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0900" y="3860800"/>
            <a:ext cx="3771900" cy="1193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2134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046" spc="-10" smtClean="0">
                <a:solidFill>
                  <a:srgbClr val="000000"/>
                </a:solidFill>
                <a:latin typeface="Arial"/>
                <a:cs typeface="Arial"/>
              </a:rPr>
              <a:t>▼Prostaglandins.</a:t>
            </a:r>
            <a:br>
              <a:rPr lang="en-CA" sz="3140" smtClean="0">
                <a:solidFill>
                  <a:srgbClr val="000000"/>
                </a:solidFill>
                <a:latin typeface="Times New Roman"/>
              </a:rPr>
            </a:br>
            <a:r>
              <a:rPr lang="en-CA" sz="2131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043" spc="-10" smtClean="0">
                <a:solidFill>
                  <a:srgbClr val="000000"/>
                </a:solidFill>
                <a:latin typeface="Arial"/>
                <a:cs typeface="Arial"/>
              </a:rPr>
              <a:t>▲ Resting mem.</a:t>
            </a:r>
          </a:p>
          <a:p>
            <a:pPr>
              <a:lnSpc>
                <a:spcPts val="4055"/>
              </a:lnSpc>
            </a:pPr>
            <a:endParaRPr lang="en-CA" sz="314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7600" y="4889500"/>
            <a:ext cx="35052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3043" spc="-10" smtClean="0">
                <a:solidFill>
                  <a:srgbClr val="000000"/>
                </a:solidFill>
                <a:latin typeface="Arial"/>
                <a:cs typeface="Arial"/>
              </a:rPr>
              <a:t>Potential</a:t>
            </a:r>
          </a:p>
          <a:p>
            <a:pPr>
              <a:lnSpc>
                <a:spcPts val="3325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79800" y="5537200"/>
            <a:ext cx="1143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10" b="1" smtClean="0">
                <a:solidFill>
                  <a:srgbClr val="000000"/>
                </a:solidFill>
                <a:latin typeface="Calibri Bold"/>
                <a:cs typeface="Calibri Bold"/>
              </a:rPr>
              <a:t>P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37100" y="1879600"/>
            <a:ext cx="4292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1824" spc="-10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3043" spc="-10" smtClean="0">
                <a:solidFill>
                  <a:srgbClr val="000000"/>
                </a:solidFill>
                <a:latin typeface="Arial"/>
                <a:cs typeface="Arial"/>
              </a:rPr>
              <a:t> Estrogen</a:t>
            </a:r>
          </a:p>
          <a:p>
            <a:pPr>
              <a:lnSpc>
                <a:spcPts val="3680"/>
              </a:lnSpc>
            </a:pPr>
            <a:endParaRPr lang="en-CA" sz="307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05400" y="2362200"/>
            <a:ext cx="3924300" cy="1244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CA" sz="2131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043" spc="-10" smtClean="0">
                <a:solidFill>
                  <a:srgbClr val="000000"/>
                </a:solidFill>
                <a:latin typeface="Arial"/>
                <a:cs typeface="Arial"/>
              </a:rPr>
              <a:t>▲ GAP junctions</a:t>
            </a:r>
            <a:br>
              <a:rPr lang="en-CA" sz="3119" smtClean="0">
                <a:solidFill>
                  <a:srgbClr val="000000"/>
                </a:solidFill>
                <a:latin typeface="Times New Roman"/>
              </a:rPr>
            </a:br>
            <a:r>
              <a:rPr lang="en-CA" sz="2134" spc="-1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046" spc="-10" smtClean="0">
                <a:solidFill>
                  <a:srgbClr val="000000"/>
                </a:solidFill>
                <a:latin typeface="Arial"/>
                <a:cs typeface="Arial"/>
              </a:rPr>
              <a:t>▲ Oxytocin</a:t>
            </a:r>
          </a:p>
          <a:p>
            <a:pPr>
              <a:lnSpc>
                <a:spcPts val="4435"/>
              </a:lnSpc>
            </a:pPr>
            <a:endParaRPr lang="en-CA" sz="3119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72100" y="3492500"/>
            <a:ext cx="3657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receptors.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05400" y="4051300"/>
            <a:ext cx="39243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2244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204" smtClean="0">
                <a:solidFill>
                  <a:srgbClr val="000000"/>
                </a:solidFill>
                <a:latin typeface="Arial"/>
                <a:cs typeface="Arial"/>
              </a:rPr>
              <a:t>▲ Prostaglandins</a:t>
            </a:r>
          </a:p>
          <a:p>
            <a:pPr>
              <a:lnSpc>
                <a:spcPts val="3680"/>
              </a:lnSpc>
            </a:pPr>
            <a:endParaRPr lang="en-CA" sz="314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64100" y="4546600"/>
            <a:ext cx="4165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10" b="1" smtClean="0">
                <a:solidFill>
                  <a:srgbClr val="000000"/>
                </a:solidFill>
                <a:latin typeface="Calibri Bold"/>
                <a:cs typeface="Calibri Bold"/>
              </a:rPr>
              <a:t>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81000"/>
            <a:ext cx="8445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4" smtClean="0">
                <a:solidFill>
                  <a:srgbClr val="775F54"/>
                </a:solidFill>
                <a:latin typeface="Tw Cen MT"/>
                <a:cs typeface="Tw Cen MT"/>
              </a:rPr>
              <a:t>Hormonal changes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8500" y="1612900"/>
            <a:ext cx="8445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lang="en-CA" sz="1620" smtClean="0">
                <a:solidFill>
                  <a:srgbClr val="DD8046"/>
                </a:solidFill>
                <a:latin typeface="Arial Unicode MS"/>
                <a:cs typeface="Arial Unicode MS"/>
              </a:rPr>
              <a:t></a:t>
            </a:r>
            <a:r>
              <a:rPr lang="en-CA" sz="2702" smtClean="0">
                <a:solidFill>
                  <a:srgbClr val="000000"/>
                </a:solidFill>
                <a:latin typeface="Arial"/>
                <a:cs typeface="Arial"/>
              </a:rPr>
              <a:t> Oxytocin</a:t>
            </a:r>
          </a:p>
          <a:p>
            <a:pPr>
              <a:lnSpc>
                <a:spcPts val="3105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2070100"/>
            <a:ext cx="80772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10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000" smtClean="0">
                <a:solidFill>
                  <a:srgbClr val="000000"/>
                </a:solidFill>
                <a:latin typeface="Arial"/>
                <a:cs typeface="Arial"/>
              </a:rPr>
              <a:t> Dramatic ▲of oxytocin receptors (200</a:t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Arial"/>
                <a:cs typeface="Arial"/>
              </a:rPr>
              <a:t>folds)</a:t>
            </a:r>
          </a:p>
          <a:p>
            <a:pPr>
              <a:lnSpc>
                <a:spcPts val="32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84300" y="2959100"/>
            <a:ext cx="77597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255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3002" smtClean="0">
                <a:solidFill>
                  <a:srgbClr val="000000"/>
                </a:solidFill>
                <a:latin typeface="Arial"/>
                <a:cs typeface="Arial"/>
              </a:rPr>
              <a:t>gradual transition from passive relaxed to</a:t>
            </a:r>
            <a:br>
              <a:rPr lang="en-CA" sz="3000" smtClean="0">
                <a:solidFill>
                  <a:srgbClr val="000000"/>
                </a:solidFill>
                <a:latin typeface="Times New Roman"/>
              </a:rPr>
            </a:br>
            <a:r>
              <a:rPr lang="en-CA" sz="3000" smtClean="0">
                <a:solidFill>
                  <a:srgbClr val="000000"/>
                </a:solidFill>
                <a:latin typeface="Arial"/>
                <a:cs typeface="Arial"/>
              </a:rPr>
              <a:t>active excitatory muscle</a:t>
            </a:r>
          </a:p>
          <a:p>
            <a:pPr>
              <a:lnSpc>
                <a:spcPts val="320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12900" y="3771900"/>
            <a:ext cx="75311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20"/>
              </a:lnSpc>
            </a:pPr>
            <a:r>
              <a:rPr lang="en-CA" sz="3000" smtClean="0">
                <a:solidFill>
                  <a:srgbClr val="000000"/>
                </a:solidFill>
                <a:latin typeface="Arial"/>
                <a:cs typeface="Arial"/>
              </a:rPr>
              <a:t>(↑responsiveness).</a:t>
            </a:r>
          </a:p>
          <a:p>
            <a:pPr>
              <a:lnSpc>
                <a:spcPts val="3320"/>
              </a:lnSpc>
            </a:pPr>
            <a:endParaRPr lang="en-CA" sz="30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4241800"/>
            <a:ext cx="80772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10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000" smtClean="0">
                <a:solidFill>
                  <a:srgbClr val="000000"/>
                </a:solidFill>
                <a:latin typeface="Arial"/>
                <a:cs typeface="Arial"/>
              </a:rPr>
              <a:t> Increase in Oxytocin secretion at labor</a:t>
            </a:r>
          </a:p>
          <a:p>
            <a:pPr>
              <a:lnSpc>
                <a:spcPts val="3450"/>
              </a:lnSpc>
            </a:pPr>
            <a:endParaRPr lang="en-CA" sz="297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66800" y="4699000"/>
            <a:ext cx="8077200" cy="1092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100" smtClean="0">
                <a:solidFill>
                  <a:srgbClr val="93B6D2"/>
                </a:solidFill>
                <a:latin typeface="Arial Unicode MS"/>
                <a:cs typeface="Arial Unicode MS"/>
              </a:rPr>
              <a:t></a:t>
            </a:r>
            <a:r>
              <a:rPr lang="en-CA" sz="3000" smtClean="0">
                <a:solidFill>
                  <a:srgbClr val="000000"/>
                </a:solidFill>
                <a:latin typeface="Arial"/>
                <a:cs typeface="Arial"/>
              </a:rPr>
              <a:t> Oxytocin increase uterine contractions by</a:t>
            </a:r>
            <a:br>
              <a:rPr lang="en-CA" sz="2971" smtClean="0">
                <a:solidFill>
                  <a:srgbClr val="000000"/>
                </a:solidFill>
                <a:latin typeface="Times New Roman"/>
              </a:rPr>
            </a:br>
            <a:r>
              <a:rPr lang="en-CA" sz="2255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3000" smtClean="0">
                <a:solidFill>
                  <a:srgbClr val="000000"/>
                </a:solidFill>
                <a:latin typeface="Arial"/>
                <a:cs typeface="Arial"/>
              </a:rPr>
              <a:t>Directly on its receptors</a:t>
            </a:r>
          </a:p>
          <a:p>
            <a:pPr>
              <a:lnSpc>
                <a:spcPts val="3800"/>
              </a:lnSpc>
            </a:pPr>
            <a:endParaRPr lang="en-CA" sz="2971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84300" y="5702300"/>
            <a:ext cx="77597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255" smtClean="0">
                <a:solidFill>
                  <a:srgbClr val="DD8046"/>
                </a:solidFill>
                <a:latin typeface="Arial Unicode MS"/>
                <a:cs typeface="Arial Unicode MS"/>
              </a:rPr>
              <a:t></a:t>
            </a:r>
            <a:r>
              <a:rPr lang="en-CA" sz="3000" smtClean="0">
                <a:solidFill>
                  <a:srgbClr val="000000"/>
                </a:solidFill>
                <a:latin typeface="Arial"/>
                <a:cs typeface="Arial"/>
              </a:rPr>
              <a:t>Indirectly by stimulating prostaglandin</a:t>
            </a:r>
            <a:br>
              <a:rPr lang="en-CA" sz="3002" smtClean="0">
                <a:solidFill>
                  <a:srgbClr val="000000"/>
                </a:solidFill>
                <a:latin typeface="Times New Roman"/>
              </a:rPr>
            </a:br>
            <a:r>
              <a:rPr lang="en-CA" sz="3002" smtClean="0">
                <a:solidFill>
                  <a:srgbClr val="000000"/>
                </a:solidFill>
                <a:latin typeface="Arial"/>
                <a:cs typeface="Arial"/>
              </a:rPr>
              <a:t>production</a:t>
            </a:r>
          </a:p>
          <a:p>
            <a:pPr>
              <a:lnSpc>
                <a:spcPts val="3300"/>
              </a:lnSpc>
            </a:pPr>
            <a:endParaRPr lang="en-CA" sz="3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Privet1</vt:lpstr>
    </vt:vector>
  </TitlesOfParts>
  <Company>Investintech.com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A2E_Engine</dc:creator>
  <cp:lastModifiedBy>A2E_Engine</cp:lastModifiedBy>
  <dcterms:created xsi:type="dcterms:W3CDTF">2020-04-12T23:20:06Z</dcterms:created>
  <dcterms:modified xsi:type="dcterms:W3CDTF">2020-04-12T23:20:06Z</dcterms:modified>
</cp:coreProperties>
</file>