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
 <Relationship Id="rId3" Type="http://schemas.openxmlformats.org/package/2006/relationships/metadata/core-properties" Target="docProps/core.xml" />
 <Relationship Id="rId1" Type="http://schemas.openxmlformats.org/officeDocument/2006/relationships/officeDocument" Target="ppt/presentation.xml" />
 <Relationship Id="rId4" Type="http://schemas.openxmlformats.org/officeDocument/2006/relationships/extended-properties" Target="docProps/app.xml" 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4" y="-7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 />
 <Relationship Id="rId2" Type="http://schemas.openxmlformats.org/officeDocument/2006/relationships/slide" Target="slides/slide1.xml" />
 <Relationship Id="rId3" Type="http://schemas.openxmlformats.org/officeDocument/2006/relationships/slide" Target="slides/slide2.xml" />
 <Relationship Id="rId4" Type="http://schemas.openxmlformats.org/officeDocument/2006/relationships/slide" Target="slides/slide3.xml" />
 <Relationship Id="rId5" Type="http://schemas.openxmlformats.org/officeDocument/2006/relationships/slide" Target="slides/slide4.xml" />
 <Relationship Id="rId6" Type="http://schemas.openxmlformats.org/officeDocument/2006/relationships/slide" Target="slides/slide5.xml" />
 <Relationship Id="rId7" Type="http://schemas.openxmlformats.org/officeDocument/2006/relationships/slide" Target="slides/slide6.xml" />
 <Relationship Id="rId8" Type="http://schemas.openxmlformats.org/officeDocument/2006/relationships/slide" Target="slides/slide7.xml" />
 <Relationship Id="rId9" Type="http://schemas.openxmlformats.org/officeDocument/2006/relationships/slide" Target="slides/slide8.xml" />
 <Relationship Id="rId10" Type="http://schemas.openxmlformats.org/officeDocument/2006/relationships/slide" Target="slides/slide9.xml" />
 <Relationship Id="rId11" Type="http://schemas.openxmlformats.org/officeDocument/2006/relationships/slide" Target="slides/slide10.xml" />
 <Relationship Id="rId12" Type="http://schemas.openxmlformats.org/officeDocument/2006/relationships/slide" Target="slides/slide11.xml" />
 <Relationship Id="rId13" Type="http://schemas.openxmlformats.org/officeDocument/2006/relationships/slide" Target="slides/slide12.xml" />
 <Relationship Id="rId14" Type="http://schemas.openxmlformats.org/officeDocument/2006/relationships/slide" Target="slides/slide13.xml" />
 <Relationship Id="rId15" Type="http://schemas.openxmlformats.org/officeDocument/2006/relationships/slide" Target="slides/slide14.xml" />
 <Relationship Id="rId16" Type="http://schemas.openxmlformats.org/officeDocument/2006/relationships/slide" Target="slides/slide15.xml" />
 <Relationship Id="rId17" Type="http://schemas.openxmlformats.org/officeDocument/2006/relationships/slide" Target="slides/slide16.xml" />
 <Relationship Id="rId18" Type="http://schemas.openxmlformats.org/officeDocument/2006/relationships/slide" Target="slides/slide17.xml" />
 <Relationship Id="rId19" Type="http://schemas.openxmlformats.org/officeDocument/2006/relationships/slide" Target="slides/slide18.xml" />
 <Relationship Id="rId20" Type="http://schemas.openxmlformats.org/officeDocument/2006/relationships/slide" Target="slides/slide19.xml" />
 <Relationship Id="rId21" Type="http://schemas.openxmlformats.org/officeDocument/2006/relationships/slide" Target="slides/slide20.xml" />
 <Relationship Id="rId22" Type="http://schemas.openxmlformats.org/officeDocument/2006/relationships/slide" Target="slides/slide21.xml" />
 <Relationship Id="rId23" Type="http://schemas.openxmlformats.org/officeDocument/2006/relationships/slide" Target="slides/slide22.xml" />
 <Relationship Id="rId24" Type="http://schemas.openxmlformats.org/officeDocument/2006/relationships/slide" Target="slides/slide23.xml" />
 <Relationship Id="rId25" Type="http://schemas.openxmlformats.org/officeDocument/2006/relationships/slide" Target="slides/slide24.xml" />
 <Relationship Id="rId26" Type="http://schemas.openxmlformats.org/officeDocument/2006/relationships/slide" Target="slides/slide25.xml" />
 <Relationship Id="rId27" Type="http://schemas.openxmlformats.org/officeDocument/2006/relationships/slide" Target="slides/slide26.xml" />
 <Relationship Id="rId28" Type="http://schemas.openxmlformats.org/officeDocument/2006/relationships/slide" Target="slides/slide27.xml" />
 <Relationship Id="rId29" Type="http://schemas.openxmlformats.org/officeDocument/2006/relationships/slide" Target="slides/slide28.xml" />
 <Relationship Id="rId30" Type="http://schemas.openxmlformats.org/officeDocument/2006/relationships/slide" Target="slides/slide29.xml" />
 <Relationship Id="rId31" Type="http://schemas.openxmlformats.org/officeDocument/2006/relationships/slide" Target="slides/slide30.xml" />
 <Relationship Id="rId32" Type="http://schemas.openxmlformats.org/officeDocument/2006/relationships/slide" Target="slides/slide31.xml" />
 <Relationship Id="rId33" Type="http://schemas.openxmlformats.org/officeDocument/2006/relationships/slide" Target="slides/slide32.xml" />
 <Relationship Id="rId34" Type="http://schemas.openxmlformats.org/officeDocument/2006/relationships/slide" Target="slides/slide33.xml" />
 <Relationship Id="rId35" Type="http://schemas.openxmlformats.org/officeDocument/2006/relationships/slide" Target="slides/slide34.xml" />
 <Relationship Id="rId36" Type="http://schemas.openxmlformats.org/officeDocument/2006/relationships/slide" Target="slides/slide35.xml" />
 <Relationship Id="rId37" Type="http://schemas.openxmlformats.org/officeDocument/2006/relationships/slide" Target="slides/slide36.xml" />
 <Relationship Id="rId38" Type="http://schemas.openxmlformats.org/officeDocument/2006/relationships/slide" Target="slides/slide37.xml" />
 <Relationship Id="rId39" Type="http://schemas.openxmlformats.org/officeDocument/2006/relationships/slide" Target="slides/slide38.xml" />
 <Relationship Id="rId40" Type="http://schemas.openxmlformats.org/officeDocument/2006/relationships/slide" Target="slides/slide39.xml" />
 <Relationship Id="rId41" Type="http://schemas.openxmlformats.org/officeDocument/2006/relationships/slide" Target="slides/slide40.xml" />
 <Relationship Id="rId42" Type="http://schemas.openxmlformats.org/officeDocument/2006/relationships/slide" Target="slides/slide41.xml" />
 <Relationship Id="rId43" Type="http://schemas.openxmlformats.org/officeDocument/2006/relationships/presProps" Target="presProps.xml" />
 <Relationship Id="rId44" Type="http://schemas.openxmlformats.org/officeDocument/2006/relationships/viewProps" Target="viewProps.xml" />
 <Relationship Id="rId45" Type="http://schemas.openxmlformats.org/officeDocument/2006/relationships/theme" Target="theme/theme1.xml" />
 <Relationship Id="rId46" Type="http://schemas.openxmlformats.org/officeDocument/2006/relationships/tableStyles" Target="tableStyles.xml" 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3/1/2011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.jpeg" 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0.jpeg" 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1.jpeg" 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2.jpeg" 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3.jpeg" 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4.jpeg" 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5.jpeg" 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6.jpeg" 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7.jpeg" 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8.jpeg" 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19.jpeg" 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.jpeg" 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0.jpeg" 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1.jpeg" 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2.jpeg" 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3.jpeg" 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4.jpeg" 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5.jpeg" 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6.jpeg" 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7.jpeg" 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8.jpeg" 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29.jpeg" 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.jpeg" 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0.jpeg" 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1.jpeg" 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2.jpeg" 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3.jpeg" 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4.jpeg" 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5.jpeg" 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6.jpeg" />
</Relationships>

</file>

<file path=ppt/slides/_rels/slide3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7.jpeg" />
</Relationships>

</file>

<file path=ppt/slides/_rels/slide3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8.jpeg" />
</Relationships>

</file>

<file path=ppt/slides/_rels/slide3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39.jpeg" 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.jpeg" />
</Relationships>

</file>

<file path=ppt/slides/_rels/slide4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0.jpeg" />
</Relationships>

</file>

<file path=ppt/slides/_rels/slide4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41.jpeg" 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5.jpeg" 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6.jpeg" 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7.jpeg" 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8.jpeg" 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 />
 <Relationship Id="rId2" Type="http://schemas.openxmlformats.org/officeDocument/2006/relationships/image" Target="../media/image9.jpeg" 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98500" y="3784600"/>
            <a:ext cx="8445500" cy="281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5"/>
              </a:lnSpc>
            </a:pP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Fig. 1. Mammary gland development. The postnatal development of female</a:t>
            </a:r>
            <a:br>
              <a:rPr lang="en-CA" sz="1802" smtClean="0">
                <a:solidFill>
                  <a:srgbClr val="000000"/>
                </a:solidFill>
                <a:latin typeface="Times New Roman"/>
              </a:rPr>
            </a:br>
            <a:r>
              <a:rPr lang="en-CA" sz="1802" smtClean="0">
                <a:solidFill>
                  <a:srgbClr val="000000"/>
                </a:solidFill>
                <a:latin typeface="Constantia"/>
                <a:cs typeface="Constantia"/>
              </a:rPr>
              <a:t>mammary tissue occurs in several steps regulated by hormones.</a:t>
            </a:r>
            <a:r>
              <a:rPr lang="en-CA" sz="1812" b="1" smtClean="0">
                <a:solidFill>
                  <a:srgbClr val="E90061"/>
                </a:solidFill>
                <a:latin typeface="Constantia Bold"/>
                <a:cs typeface="Constantia Bold"/>
              </a:rPr>
              <a:t> At birth</a:t>
            </a:r>
            <a:r>
              <a:rPr lang="en-CA" sz="1802" smtClean="0">
                <a:solidFill>
                  <a:srgbClr val="000000"/>
                </a:solidFill>
                <a:latin typeface="Constantia"/>
                <a:cs typeface="Constantia"/>
              </a:rPr>
              <a:t>, the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mammary epithelium consists of limited ducts.</a:t>
            </a:r>
            <a:r>
              <a:rPr lang="en-CA" sz="1810" b="1" smtClean="0">
                <a:solidFill>
                  <a:srgbClr val="E90061"/>
                </a:solidFill>
                <a:latin typeface="Constantia Bold"/>
                <a:cs typeface="Constantia Bold"/>
              </a:rPr>
              <a:t> At puberty</a:t>
            </a: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, high levels of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circulating  hormones  stimulate  both  the  proliferation  of  the  mammary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epithelial cells (MECs) and the enlargement of the surrounding fat pad. At the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onset of</a:t>
            </a:r>
            <a:r>
              <a:rPr lang="en-CA" sz="1810" b="1" smtClean="0">
                <a:solidFill>
                  <a:srgbClr val="E90061"/>
                </a:solidFill>
                <a:latin typeface="Constantia Bold"/>
                <a:cs typeface="Constantia Bold"/>
              </a:rPr>
              <a:t> pregnancy</a:t>
            </a: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, epithelial ducts elongate, branch and alveoli develop.</a:t>
            </a:r>
            <a:br>
              <a:rPr lang="en-CA" sz="1802" smtClean="0">
                <a:solidFill>
                  <a:srgbClr val="000000"/>
                </a:solidFill>
                <a:latin typeface="Times New Roman"/>
              </a:rPr>
            </a:br>
            <a:r>
              <a:rPr lang="en-CA" sz="1802" smtClean="0">
                <a:solidFill>
                  <a:srgbClr val="000000"/>
                </a:solidFill>
                <a:latin typeface="Constantia"/>
                <a:cs typeface="Constantia"/>
              </a:rPr>
              <a:t>During</a:t>
            </a:r>
            <a:r>
              <a:rPr lang="en-CA" sz="1812" b="1" smtClean="0">
                <a:solidFill>
                  <a:srgbClr val="E90061"/>
                </a:solidFill>
                <a:latin typeface="Constantia Bold"/>
                <a:cs typeface="Constantia Bold"/>
              </a:rPr>
              <a:t> lactation</a:t>
            </a:r>
            <a:r>
              <a:rPr lang="en-CA" sz="1802" smtClean="0">
                <a:solidFill>
                  <a:srgbClr val="000000"/>
                </a:solidFill>
                <a:latin typeface="Constantia"/>
                <a:cs typeface="Constantia"/>
              </a:rPr>
              <a:t>, the mammary epithelium reach its maximal development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containing numerous alveoli, which produce huge amounts of milk. Upon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E90061"/>
                </a:solidFill>
                <a:latin typeface="Constantia Bold"/>
                <a:cs typeface="Constantia Bold"/>
              </a:rPr>
              <a:t>weaning</a:t>
            </a: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, milk production ceases, the mammary alveoli regress (</a:t>
            </a:r>
            <a:r>
              <a:rPr lang="en-CA" sz="1810" b="1" smtClean="0">
                <a:solidFill>
                  <a:srgbClr val="E90061"/>
                </a:solidFill>
                <a:latin typeface="Constantia Bold"/>
                <a:cs typeface="Constantia Bold"/>
              </a:rPr>
              <a:t>involution</a:t>
            </a: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)</a:t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and the mammary epithelium returns to a non-pregnant state.</a:t>
            </a:r>
          </a:p>
          <a:p>
            <a:pPr>
              <a:lnSpc>
                <a:spcPts val="215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168400"/>
            <a:ext cx="86868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45"/>
              </a:lnSpc>
            </a:pP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Breast development </a:t>
            </a:r>
            <a:r>
              <a:rPr lang="en-CA" sz="3998" smtClean="0">
                <a:solidFill>
                  <a:srgbClr val="797979"/>
                </a:solidFill>
                <a:latin typeface="Calibri"/>
                <a:cs typeface="Calibri"/>
              </a:rPr>
              <a:t>(mamogenesis)</a:t>
            </a:r>
          </a:p>
          <a:p>
            <a:pPr>
              <a:lnSpc>
                <a:spcPts val="4945"/>
              </a:lnSpc>
            </a:pPr>
            <a:endParaRPr lang="en-CA" sz="42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685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During puberty</a:t>
            </a:r>
          </a:p>
          <a:p>
            <a:pPr>
              <a:lnSpc>
                <a:spcPts val="2990"/>
              </a:lnSpc>
            </a:pPr>
            <a:endParaRPr lang="en-CA" sz="25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425700"/>
            <a:ext cx="820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Estrogen stimulate proliferation of ducts and deposition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of fat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32512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42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2" smtClean="0">
                <a:solidFill>
                  <a:srgbClr val="000000"/>
                </a:solidFill>
                <a:latin typeface="Constantia"/>
                <a:cs typeface="Constantia"/>
              </a:rPr>
              <a:t> Progesterone stimulate development of lobules</a:t>
            </a:r>
          </a:p>
          <a:p>
            <a:pPr>
              <a:lnSpc>
                <a:spcPts val="2760"/>
              </a:lnSpc>
            </a:pPr>
            <a:endParaRPr lang="en-CA" sz="23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143000"/>
            <a:ext cx="86868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175"/>
              </a:lnSpc>
            </a:pP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Breast development (</a:t>
            </a:r>
            <a:r>
              <a:rPr lang="en-CA" sz="3998" smtClean="0">
                <a:solidFill>
                  <a:srgbClr val="797979"/>
                </a:solidFill>
                <a:latin typeface="Calibri"/>
                <a:cs typeface="Calibri"/>
              </a:rPr>
              <a:t>mamogenesis</a:t>
            </a: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5175"/>
              </a:lnSpc>
            </a:pPr>
            <a:endParaRPr lang="en-CA" sz="43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685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During pregnancy</a:t>
            </a:r>
          </a:p>
          <a:p>
            <a:pPr>
              <a:lnSpc>
                <a:spcPts val="2990"/>
              </a:lnSpc>
            </a:pPr>
            <a:endParaRPr lang="en-CA" sz="2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4384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Complete development of glandular tissue</a:t>
            </a:r>
          </a:p>
          <a:p>
            <a:pPr>
              <a:lnSpc>
                <a:spcPts val="2760"/>
              </a:lnSpc>
            </a:pPr>
            <a:endParaRPr lang="en-CA" sz="239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143000"/>
            <a:ext cx="86868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175"/>
              </a:lnSpc>
            </a:pP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Breast development (</a:t>
            </a:r>
            <a:r>
              <a:rPr lang="en-CA" sz="3998" smtClean="0">
                <a:solidFill>
                  <a:srgbClr val="797979"/>
                </a:solidFill>
                <a:latin typeface="Calibri"/>
                <a:cs typeface="Calibri"/>
              </a:rPr>
              <a:t>mamogenesis</a:t>
            </a: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5175"/>
              </a:lnSpc>
            </a:pPr>
            <a:endParaRPr lang="en-CA" sz="43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55800"/>
            <a:ext cx="8597900" cy="1219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Endocrine system plays a major role in synchronizing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development (mamogenesis) and function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(lactogenesis) of mammary gland with</a:t>
            </a:r>
            <a:r>
              <a:rPr lang="en-CA" sz="2614" b="1" smtClean="0">
                <a:solidFill>
                  <a:srgbClr val="C00000"/>
                </a:solidFill>
                <a:latin typeface="Constantia Bold"/>
                <a:cs typeface="Constantia Bold"/>
              </a:rPr>
              <a:t> reproduction</a:t>
            </a:r>
          </a:p>
          <a:p>
            <a:pPr>
              <a:lnSpc>
                <a:spcPts val="28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0861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4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6" smtClean="0">
                <a:solidFill>
                  <a:srgbClr val="000000"/>
                </a:solidFill>
                <a:latin typeface="Constantia"/>
                <a:cs typeface="Constantia"/>
              </a:rPr>
              <a:t> Three categories of hormones:</a:t>
            </a:r>
          </a:p>
          <a:p>
            <a:pPr>
              <a:lnSpc>
                <a:spcPts val="2990"/>
              </a:lnSpc>
            </a:pPr>
            <a:endParaRPr lang="en-CA" sz="26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35179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10" b="1" smtClean="0">
                <a:solidFill>
                  <a:srgbClr val="C00000"/>
                </a:solidFill>
                <a:latin typeface="Constantia Bold"/>
                <a:cs typeface="Constantia Bold"/>
              </a:rPr>
              <a:t> Reproductive hormones 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(endocrine)</a:t>
            </a:r>
          </a:p>
          <a:p>
            <a:pPr>
              <a:lnSpc>
                <a:spcPts val="2760"/>
              </a:lnSpc>
            </a:pPr>
            <a:endParaRPr lang="en-CA" sz="238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3835400"/>
            <a:ext cx="820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319">
              <a:lnSpc>
                <a:spcPts val="3100"/>
              </a:lnSpc>
            </a:pP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Estrogen, progesterone, prolactin, oxytocin and  hPL</a:t>
            </a:r>
            <a:br>
              <a:rPr lang="en-CA" sz="2388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10" b="1" smtClean="0">
                <a:solidFill>
                  <a:srgbClr val="00AF50"/>
                </a:solidFill>
                <a:latin typeface="Constantia Bold"/>
                <a:cs typeface="Constantia Bold"/>
              </a:rPr>
              <a:t> Metabolic hormones 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(endocrine)</a:t>
            </a:r>
          </a:p>
          <a:p>
            <a:pPr>
              <a:lnSpc>
                <a:spcPts val="3100"/>
              </a:lnSpc>
            </a:pPr>
            <a:endParaRPr lang="en-CA" sz="238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00" y="4597400"/>
            <a:ext cx="820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319">
              <a:lnSpc>
                <a:spcPts val="3100"/>
              </a:lnSpc>
            </a:pPr>
            <a:r>
              <a:rPr lang="en-CA" sz="1478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2" smtClean="0">
                <a:solidFill>
                  <a:srgbClr val="000000"/>
                </a:solidFill>
                <a:latin typeface="Constantia"/>
                <a:cs typeface="Constantia"/>
              </a:rPr>
              <a:t> GH, corticosteroids, thyroxin, PTH and insulin</a:t>
            </a:r>
            <a:br>
              <a:rPr lang="en-CA" sz="2387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10" b="1" smtClean="0">
                <a:solidFill>
                  <a:srgbClr val="2C70FF"/>
                </a:solidFill>
                <a:latin typeface="Constantia Bold"/>
                <a:cs typeface="Constantia Bold"/>
              </a:rPr>
              <a:t> Mammary hormones 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(autocrine)</a:t>
            </a:r>
          </a:p>
          <a:p>
            <a:pPr>
              <a:lnSpc>
                <a:spcPts val="3100"/>
              </a:lnSpc>
            </a:pPr>
            <a:endParaRPr lang="en-CA" sz="238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0" y="5435600"/>
            <a:ext cx="7937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GH, prolactin</a:t>
            </a: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, </a:t>
            </a:r>
            <a:r>
              <a:rPr lang="en-CA" sz="2004" smtClean="0">
                <a:solidFill>
                  <a:srgbClr val="000000"/>
                </a:solidFill>
                <a:latin typeface="Constantia"/>
                <a:cs typeface="Constantia"/>
              </a:rPr>
              <a:t>parathyroid hormone-related protein (PTHrP)</a:t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and  leptin</a:t>
            </a:r>
          </a:p>
          <a:p>
            <a:pPr>
              <a:lnSpc>
                <a:spcPts val="230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0668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Size of the breast &amp; lactation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62000" y="850900"/>
            <a:ext cx="83820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175"/>
              </a:lnSpc>
            </a:pPr>
            <a:r>
              <a:rPr lang="en-CA" sz="4500" smtClean="0">
                <a:solidFill>
                  <a:srgbClr val="797979"/>
                </a:solidFill>
                <a:latin typeface="Calibri"/>
                <a:cs typeface="Calibri"/>
              </a:rPr>
              <a:t>reast development (</a:t>
            </a:r>
            <a:r>
              <a:rPr lang="en-CA" sz="3995" smtClean="0">
                <a:solidFill>
                  <a:srgbClr val="797979"/>
                </a:solidFill>
                <a:latin typeface="Calibri"/>
                <a:cs typeface="Calibri"/>
              </a:rPr>
              <a:t>mammogenesis</a:t>
            </a:r>
            <a:r>
              <a:rPr lang="en-CA" sz="4500" smtClean="0">
                <a:solidFill>
                  <a:srgbClr val="797979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5175"/>
              </a:lnSpc>
            </a:pPr>
            <a:endParaRPr lang="en-CA" sz="431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399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14" b="1" smtClean="0">
                <a:solidFill>
                  <a:srgbClr val="C00000"/>
                </a:solidFill>
                <a:latin typeface="Constantia Bold"/>
                <a:cs typeface="Constantia Bold"/>
              </a:rPr>
              <a:t> Reproductive hormones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(direct effect)</a:t>
            </a:r>
          </a:p>
          <a:p>
            <a:pPr>
              <a:lnSpc>
                <a:spcPts val="299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2098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10" b="1" smtClean="0">
                <a:solidFill>
                  <a:srgbClr val="FF2BD7"/>
                </a:solidFill>
                <a:latin typeface="Constantia Bold"/>
                <a:cs typeface="Constantia Bold"/>
              </a:rPr>
              <a:t> Estrogen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(placenta)</a:t>
            </a:r>
          </a:p>
          <a:p>
            <a:pPr>
              <a:lnSpc>
                <a:spcPts val="2760"/>
              </a:lnSpc>
            </a:pPr>
            <a:endParaRPr lang="en-CA" sz="238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2578100"/>
            <a:ext cx="7937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Growth &amp; branching of ductal system (with GH)</a:t>
            </a:r>
            <a:br>
              <a:rPr lang="en-CA" sz="2079" smtClean="0">
                <a:solidFill>
                  <a:srgbClr val="000000"/>
                </a:solidFill>
                <a:latin typeface="Times New Roman"/>
              </a:rPr>
            </a:b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Fat deposition in the stroma</a:t>
            </a:r>
          </a:p>
          <a:p>
            <a:pPr>
              <a:lnSpc>
                <a:spcPts val="3000"/>
              </a:lnSpc>
            </a:pPr>
            <a:endParaRPr lang="en-CA" sz="207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34163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10" b="1" smtClean="0">
                <a:solidFill>
                  <a:srgbClr val="FF2BD7"/>
                </a:solidFill>
                <a:latin typeface="Constantia Bold"/>
                <a:cs typeface="Constantia Bold"/>
              </a:rPr>
              <a:t> Progesterone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(placenta)</a:t>
            </a:r>
          </a:p>
          <a:p>
            <a:pPr>
              <a:lnSpc>
                <a:spcPts val="2760"/>
              </a:lnSpc>
            </a:pPr>
            <a:endParaRPr lang="en-CA" sz="238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3848100"/>
            <a:ext cx="79375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Growth of lobule-alveolar system(budding of</a:t>
            </a:r>
          </a:p>
          <a:p>
            <a:pPr>
              <a:lnSpc>
                <a:spcPts val="2415"/>
              </a:lnSpc>
            </a:pPr>
            <a:endParaRPr lang="en-CA" sz="208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0500" y="4165600"/>
            <a:ext cx="76835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alveoli and secretory changes in epithelial cells )</a:t>
            </a:r>
          </a:p>
          <a:p>
            <a:pPr>
              <a:lnSpc>
                <a:spcPts val="2415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016500"/>
            <a:ext cx="85979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Although </a:t>
            </a:r>
            <a:r>
              <a:rPr lang="en-CA" sz="2614" b="1" smtClean="0">
                <a:solidFill>
                  <a:srgbClr val="FF2BD7"/>
                </a:solidFill>
                <a:latin typeface="Constantia Bold"/>
                <a:cs typeface="Constantia Bold"/>
              </a:rPr>
              <a:t>estrogen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and </a:t>
            </a:r>
            <a:r>
              <a:rPr lang="en-CA" sz="2614" b="1" smtClean="0">
                <a:solidFill>
                  <a:srgbClr val="FF2BD7"/>
                </a:solidFill>
                <a:latin typeface="Constantia Bold"/>
                <a:cs typeface="Constantia Bold"/>
              </a:rPr>
              <a:t>progesterone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are essential for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AF50"/>
                </a:solidFill>
                <a:latin typeface="Constantia"/>
                <a:cs typeface="Constantia"/>
              </a:rPr>
              <a:t>physical development 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of the breasts, they </a:t>
            </a:r>
            <a:r>
              <a:rPr lang="en-CA" sz="2604" smtClean="0">
                <a:solidFill>
                  <a:srgbClr val="C00000"/>
                </a:solidFill>
                <a:latin typeface="Constantia"/>
                <a:cs typeface="Constantia"/>
              </a:rPr>
              <a:t>inhibit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actual</a:t>
            </a:r>
            <a:br>
              <a:rPr lang="en-CA" sz="2606" smtClean="0">
                <a:solidFill>
                  <a:srgbClr val="000000"/>
                </a:solidFill>
                <a:latin typeface="Times New Roman"/>
              </a:rPr>
            </a:br>
            <a:r>
              <a:rPr lang="en-CA" sz="2606" smtClean="0">
                <a:solidFill>
                  <a:srgbClr val="000000"/>
                </a:solidFill>
                <a:latin typeface="Constantia"/>
                <a:cs typeface="Constantia"/>
              </a:rPr>
              <a:t>secretion of milk</a:t>
            </a:r>
          </a:p>
          <a:p>
            <a:pPr>
              <a:lnSpc>
                <a:spcPts val="315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143000"/>
            <a:ext cx="86868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175"/>
              </a:lnSpc>
            </a:pP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Breast development (</a:t>
            </a:r>
            <a:r>
              <a:rPr lang="en-CA" sz="3998" smtClean="0">
                <a:solidFill>
                  <a:srgbClr val="797979"/>
                </a:solidFill>
                <a:latin typeface="Calibri"/>
                <a:cs typeface="Calibri"/>
              </a:rPr>
              <a:t>mamogenesis</a:t>
            </a: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ts val="5175"/>
              </a:lnSpc>
            </a:pPr>
            <a:endParaRPr lang="en-CA" sz="4329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685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14" b="1" smtClean="0">
                <a:solidFill>
                  <a:srgbClr val="FF2BD7"/>
                </a:solidFill>
                <a:latin typeface="Constantia Bold"/>
                <a:cs typeface="Constantia Bold"/>
              </a:rPr>
              <a:t> Prolactin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(anterior pituitary)</a:t>
            </a:r>
          </a:p>
          <a:p>
            <a:pPr>
              <a:lnSpc>
                <a:spcPts val="2990"/>
              </a:lnSpc>
            </a:pPr>
            <a:endParaRPr lang="en-CA" sz="259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362200"/>
            <a:ext cx="8204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Its level increases during pregnancy (10-20 times)</a:t>
            </a:r>
            <a:br>
              <a:rPr lang="en-CA" sz="2390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Its main function is milk production</a:t>
            </a:r>
          </a:p>
          <a:p>
            <a:pPr>
              <a:lnSpc>
                <a:spcPts val="3500"/>
              </a:lnSpc>
            </a:pPr>
            <a:endParaRPr lang="en-CA" sz="239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3302000"/>
            <a:ext cx="820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Sudden drop in E &amp; P after delivery allows milk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production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41275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It is controlled mainly by hypothalamic hormone</a:t>
            </a:r>
          </a:p>
          <a:p>
            <a:pPr>
              <a:lnSpc>
                <a:spcPts val="2760"/>
              </a:lnSpc>
            </a:pPr>
            <a:endParaRPr lang="en-CA" sz="23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4559300"/>
            <a:ext cx="79375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10" b="1" smtClean="0">
                <a:solidFill>
                  <a:srgbClr val="FF0000"/>
                </a:solidFill>
                <a:latin typeface="Constantia Bold"/>
                <a:cs typeface="Constantia Bold"/>
              </a:rPr>
              <a:t> PIH (Dopamine)</a:t>
            </a:r>
          </a:p>
          <a:p>
            <a:pPr>
              <a:lnSpc>
                <a:spcPts val="2415"/>
              </a:lnSpc>
            </a:pPr>
            <a:endParaRPr lang="en-CA" sz="206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9530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14" b="1" smtClean="0">
                <a:solidFill>
                  <a:srgbClr val="FF5597"/>
                </a:solidFill>
                <a:latin typeface="Constantia Bold"/>
                <a:cs typeface="Constantia Bold"/>
              </a:rPr>
              <a:t> Human placental lactogen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(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placenta)</a:t>
            </a:r>
          </a:p>
          <a:p>
            <a:pPr>
              <a:lnSpc>
                <a:spcPts val="2990"/>
              </a:lnSpc>
            </a:pPr>
            <a:endParaRPr lang="en-CA" sz="258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39800" y="54229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Facilitate mammogenesis</a:t>
            </a:r>
          </a:p>
          <a:p>
            <a:pPr>
              <a:lnSpc>
                <a:spcPts val="2760"/>
              </a:lnSpc>
            </a:pPr>
            <a:endParaRPr lang="en-CA" sz="238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9800" y="58547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Delay milk production</a:t>
            </a:r>
          </a:p>
          <a:p>
            <a:pPr>
              <a:lnSpc>
                <a:spcPts val="2760"/>
              </a:lnSpc>
            </a:pPr>
            <a:endParaRPr lang="en-CA" sz="238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52500" y="800100"/>
            <a:ext cx="8191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797979"/>
                </a:solidFill>
                <a:latin typeface="Calibri"/>
                <a:cs typeface="Calibri"/>
              </a:rPr>
              <a:t>ctogenesis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9900" y="1600200"/>
            <a:ext cx="8674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4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6" smtClean="0">
                <a:solidFill>
                  <a:srgbClr val="000000"/>
                </a:solidFill>
                <a:latin typeface="Constantia"/>
                <a:cs typeface="Constantia"/>
              </a:rPr>
              <a:t> Lactogenesis: cellular changes by which mammary</a:t>
            </a:r>
          </a:p>
          <a:p>
            <a:pPr>
              <a:lnSpc>
                <a:spcPts val="2990"/>
              </a:lnSpc>
            </a:pPr>
            <a:endParaRPr lang="en-CA" sz="26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6600" y="1968500"/>
            <a:ext cx="84074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epithelial cells are converted from a non secretory state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to a secretory state: 2 stages</a:t>
            </a:r>
          </a:p>
          <a:p>
            <a:pPr>
              <a:lnSpc>
                <a:spcPts val="29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9900" y="2794000"/>
            <a:ext cx="8674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FF5597"/>
                </a:solidFill>
                <a:latin typeface="Constantia"/>
                <a:cs typeface="Constantia"/>
              </a:rPr>
              <a:t> Lactogenesis 1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: </a:t>
            </a:r>
            <a:r>
              <a:rPr lang="en-CA" sz="2614" b="1" smtClean="0">
                <a:solidFill>
                  <a:srgbClr val="000000"/>
                </a:solidFill>
                <a:latin typeface="Constantia Bold Italic"/>
                <a:cs typeface="Constantia Bold Italic"/>
              </a:rPr>
              <a:t>(</a:t>
            </a:r>
            <a:r>
              <a:rPr lang="en-CA" sz="2004" smtClean="0">
                <a:solidFill>
                  <a:srgbClr val="000000"/>
                </a:solidFill>
                <a:latin typeface="Constantia"/>
                <a:cs typeface="Constantia"/>
              </a:rPr>
              <a:t>Cytologic and enzymatic differentiation of alveolar</a:t>
            </a:r>
          </a:p>
          <a:p>
            <a:pPr>
              <a:lnSpc>
                <a:spcPts val="2470"/>
              </a:lnSpc>
            </a:pPr>
            <a:endParaRPr lang="en-CA" sz="216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6600" y="3111500"/>
            <a:ext cx="8407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60"/>
              </a:lnSpc>
            </a:pPr>
            <a:r>
              <a:rPr lang="en-CA" sz="2004" smtClean="0">
                <a:solidFill>
                  <a:srgbClr val="000000"/>
                </a:solidFill>
                <a:latin typeface="Constantia"/>
                <a:cs typeface="Constantia"/>
              </a:rPr>
              <a:t>epithelial cells).</a:t>
            </a:r>
          </a:p>
          <a:p>
            <a:pPr>
              <a:lnSpc>
                <a:spcPts val="226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3600" y="3467100"/>
            <a:ext cx="8280400" cy="143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Starts in </a:t>
            </a:r>
            <a:r>
              <a:rPr lang="en-CA" sz="2400" smtClean="0">
                <a:solidFill>
                  <a:srgbClr val="C00000"/>
                </a:solidFill>
                <a:latin typeface="Constantia"/>
                <a:cs typeface="Constantia"/>
              </a:rPr>
              <a:t>mid pregnancy 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and characterized by expression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of many genes involved in synthesis of milk components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(increase in the uptake transport systems for amino acids,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glucose, and calcium required for milk synthesis).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63600" y="4838700"/>
            <a:ext cx="8280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Hormones involved:</a:t>
            </a:r>
          </a:p>
          <a:p>
            <a:pPr>
              <a:lnSpc>
                <a:spcPts val="2760"/>
              </a:lnSpc>
            </a:pPr>
            <a:endParaRPr lang="en-CA" sz="2381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84300" y="5308600"/>
            <a:ext cx="342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76" smtClean="0">
                <a:solidFill>
                  <a:srgbClr val="E30058"/>
                </a:solidFill>
                <a:latin typeface="Constantia"/>
                <a:cs typeface="Constantia"/>
              </a:rPr>
              <a:t>1.</a:t>
            </a:r>
          </a:p>
          <a:p>
            <a:pPr>
              <a:lnSpc>
                <a:spcPts val="1725"/>
              </a:lnSpc>
            </a:pPr>
            <a:endParaRPr lang="en-CA" sz="147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84300" y="5664200"/>
            <a:ext cx="342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86" b="1" smtClean="0">
                <a:solidFill>
                  <a:srgbClr val="E30058"/>
                </a:solidFill>
                <a:latin typeface="Constantia Bold"/>
                <a:cs typeface="Constantia Bold"/>
              </a:rPr>
              <a:t>2.</a:t>
            </a:r>
          </a:p>
          <a:p>
            <a:pPr>
              <a:lnSpc>
                <a:spcPts val="1725"/>
              </a:lnSpc>
            </a:pPr>
            <a:endParaRPr lang="en-CA" sz="147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84300" y="6019800"/>
            <a:ext cx="342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76" smtClean="0">
                <a:solidFill>
                  <a:srgbClr val="E30058"/>
                </a:solidFill>
                <a:latin typeface="Constantia"/>
                <a:cs typeface="Constantia"/>
              </a:rPr>
              <a:t>3.</a:t>
            </a:r>
          </a:p>
          <a:p>
            <a:pPr>
              <a:lnSpc>
                <a:spcPts val="1725"/>
              </a:lnSpc>
            </a:pPr>
            <a:endParaRPr lang="en-CA" sz="147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300" y="6375400"/>
            <a:ext cx="342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76" smtClean="0">
                <a:solidFill>
                  <a:srgbClr val="E30058"/>
                </a:solidFill>
                <a:latin typeface="Constantia"/>
                <a:cs typeface="Constantia"/>
              </a:rPr>
              <a:t>4.</a:t>
            </a:r>
          </a:p>
          <a:p>
            <a:pPr>
              <a:lnSpc>
                <a:spcPts val="1725"/>
              </a:lnSpc>
            </a:pPr>
            <a:endParaRPr lang="en-CA" sz="147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41500" y="5207000"/>
            <a:ext cx="71882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Progesterone (suppresses milk secretion)</a:t>
            </a:r>
            <a:br>
              <a:rPr lang="en-CA" sz="2100" smtClean="0">
                <a:solidFill>
                  <a:srgbClr val="000000"/>
                </a:solidFill>
                <a:latin typeface="Times New Roman"/>
              </a:rPr>
            </a:br>
            <a:r>
              <a:rPr lang="en-CA" sz="2110" b="1" smtClean="0">
                <a:solidFill>
                  <a:srgbClr val="000000"/>
                </a:solidFill>
                <a:latin typeface="Constantia Bold"/>
                <a:cs typeface="Constantia Bold"/>
              </a:rPr>
              <a:t>Prolactin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and/or placental lactogen</a:t>
            </a:r>
          </a:p>
          <a:p>
            <a:pPr>
              <a:lnSpc>
                <a:spcPts val="2770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41500" y="5943600"/>
            <a:ext cx="71882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Growth hormone</a:t>
            </a:r>
          </a:p>
          <a:p>
            <a:pPr>
              <a:lnSpc>
                <a:spcPts val="2415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41500" y="6299200"/>
            <a:ext cx="71882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Glucocorticoids (</a:t>
            </a:r>
            <a:r>
              <a:rPr lang="en-CA" sz="2110" b="1" smtClean="0">
                <a:solidFill>
                  <a:srgbClr val="000000"/>
                </a:solidFill>
                <a:latin typeface="Constantia Bold"/>
                <a:cs typeface="Constantia Bold"/>
              </a:rPr>
              <a:t>Cortisol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)</a:t>
            </a:r>
          </a:p>
          <a:p>
            <a:pPr>
              <a:lnSpc>
                <a:spcPts val="2415"/>
              </a:lnSpc>
            </a:pPr>
            <a:endParaRPr lang="en-CA"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0668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Objectives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685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Physiological anatomy of the breast</a:t>
            </a:r>
          </a:p>
          <a:p>
            <a:pPr>
              <a:lnSpc>
                <a:spcPts val="299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425700"/>
            <a:ext cx="8597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Physiological changes during breast development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(</a:t>
            </a:r>
            <a:r>
              <a:rPr lang="en-CA" sz="2614" b="1" smtClean="0">
                <a:solidFill>
                  <a:srgbClr val="000000"/>
                </a:solidFill>
                <a:latin typeface="Constantia Bold"/>
                <a:cs typeface="Constantia Bold"/>
              </a:rPr>
              <a:t>Mamogenesis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)</a:t>
            </a:r>
          </a:p>
          <a:p>
            <a:pPr>
              <a:lnSpc>
                <a:spcPts val="32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3147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Physiological changes during lactation</a:t>
            </a:r>
          </a:p>
          <a:p>
            <a:pPr>
              <a:lnSpc>
                <a:spcPts val="299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632200"/>
            <a:ext cx="85979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624">
              <a:lnSpc>
                <a:spcPts val="3800"/>
              </a:lnSpc>
            </a:pP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(</a:t>
            </a:r>
            <a:r>
              <a:rPr lang="en-CA" sz="2614" b="1" smtClean="0">
                <a:solidFill>
                  <a:srgbClr val="000000"/>
                </a:solidFill>
                <a:latin typeface="Constantia Bold"/>
                <a:cs typeface="Constantia Bold"/>
              </a:rPr>
              <a:t>Lactogenesis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) and their physiological action</a:t>
            </a:r>
            <a:br>
              <a:rPr lang="en-CA" sz="2598" smtClean="0">
                <a:solidFill>
                  <a:srgbClr val="000000"/>
                </a:solidFill>
                <a:latin typeface="Times New Roman"/>
              </a:rPr>
            </a:b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Phases of lactogenesis.</a:t>
            </a:r>
          </a:p>
          <a:p>
            <a:pPr>
              <a:lnSpc>
                <a:spcPts val="3800"/>
              </a:lnSpc>
            </a:pPr>
            <a:endParaRPr lang="en-CA" sz="25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584700"/>
            <a:ext cx="85979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2474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6" smtClean="0">
                <a:solidFill>
                  <a:srgbClr val="000000"/>
                </a:solidFill>
                <a:latin typeface="Constantia"/>
                <a:cs typeface="Constantia"/>
              </a:rPr>
              <a:t> Physiological changes during </a:t>
            </a:r>
            <a:r>
              <a:rPr lang="en-CA" sz="2616" b="1" smtClean="0">
                <a:solidFill>
                  <a:srgbClr val="000000"/>
                </a:solidFill>
                <a:latin typeface="Constantia Bold"/>
                <a:cs typeface="Constantia Bold"/>
              </a:rPr>
              <a:t>Galactopoeisis.</a:t>
            </a:r>
            <a:br>
              <a:rPr lang="en-CA" sz="2600" smtClean="0">
                <a:solidFill>
                  <a:srgbClr val="000000"/>
                </a:solidFill>
                <a:latin typeface="Times New Roman"/>
              </a:rPr>
            </a:b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Endocrine and autocrine control.</a:t>
            </a:r>
          </a:p>
          <a:p>
            <a:pPr>
              <a:lnSpc>
                <a:spcPts val="380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56261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85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14" b="1" smtClean="0">
                <a:solidFill>
                  <a:srgbClr val="000000"/>
                </a:solidFill>
                <a:latin typeface="Constantia Bold"/>
                <a:cs typeface="Constantia Bold"/>
              </a:rPr>
              <a:t> Involution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(the termination of milk production).</a:t>
            </a:r>
          </a:p>
          <a:p>
            <a:pPr>
              <a:lnSpc>
                <a:spcPts val="2885"/>
              </a:lnSpc>
            </a:pPr>
            <a:endParaRPr lang="en-CA" sz="260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168400"/>
            <a:ext cx="8686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797979"/>
                </a:solidFill>
                <a:latin typeface="Calibri"/>
                <a:cs typeface="Calibri"/>
              </a:rPr>
              <a:t>Lactogenesis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55800"/>
            <a:ext cx="85979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FF5597"/>
                </a:solidFill>
                <a:latin typeface="Constantia"/>
                <a:cs typeface="Constantia"/>
              </a:rPr>
              <a:t> Lactogenesis 2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: </a:t>
            </a:r>
            <a:r>
              <a:rPr lang="en-CA" sz="2614" b="1" smtClean="0">
                <a:solidFill>
                  <a:srgbClr val="000000"/>
                </a:solidFill>
                <a:latin typeface="Constantia Bold Italic"/>
                <a:cs typeface="Constantia Bold Italic"/>
              </a:rPr>
              <a:t>(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Copious secretion of all milk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components).</a:t>
            </a:r>
          </a:p>
          <a:p>
            <a:pPr>
              <a:lnSpc>
                <a:spcPts val="28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743200"/>
            <a:ext cx="82042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Around parturition withdrawal of </a:t>
            </a:r>
            <a:r>
              <a:rPr lang="en-CA" sz="2400" smtClean="0">
                <a:solidFill>
                  <a:srgbClr val="FF0000"/>
                </a:solidFill>
                <a:latin typeface="Constantia"/>
                <a:cs typeface="Constantia"/>
              </a:rPr>
              <a:t>progesterone 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+ high</a:t>
            </a:r>
            <a:br>
              <a:rPr lang="en-CA" sz="2402" smtClean="0">
                <a:solidFill>
                  <a:srgbClr val="000000"/>
                </a:solidFill>
                <a:latin typeface="Times New Roman"/>
              </a:rPr>
            </a:br>
            <a:r>
              <a:rPr lang="en-CA" sz="2402" smtClean="0">
                <a:solidFill>
                  <a:srgbClr val="000000"/>
                </a:solidFill>
                <a:latin typeface="Constantia"/>
                <a:cs typeface="Constantia"/>
              </a:rPr>
              <a:t>level of </a:t>
            </a:r>
            <a:r>
              <a:rPr lang="en-CA" sz="2402" smtClean="0">
                <a:solidFill>
                  <a:srgbClr val="FF0000"/>
                </a:solidFill>
                <a:latin typeface="Constantia"/>
                <a:cs typeface="Constantia"/>
              </a:rPr>
              <a:t>prolactin</a:t>
            </a:r>
            <a:r>
              <a:rPr lang="en-CA" sz="2402" smtClean="0">
                <a:solidFill>
                  <a:srgbClr val="000000"/>
                </a:solidFill>
                <a:latin typeface="Constantia"/>
                <a:cs typeface="Constantia"/>
              </a:rPr>
              <a:t> leads to:</a:t>
            </a:r>
          </a:p>
          <a:p>
            <a:pPr>
              <a:lnSpc>
                <a:spcPts val="260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3441700"/>
            <a:ext cx="79375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en-CA" sz="1679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Further increase in expression of milk protein genes</a:t>
            </a:r>
            <a:br>
              <a:rPr lang="en-CA" sz="2385" smtClean="0">
                <a:solidFill>
                  <a:srgbClr val="000000"/>
                </a:solidFill>
                <a:latin typeface="Times New Roman"/>
              </a:rPr>
            </a:br>
            <a:r>
              <a:rPr lang="en-CA" sz="1679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Glands absorb increased quantities of metabolic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substrates from the blood.</a:t>
            </a:r>
          </a:p>
          <a:p>
            <a:pPr>
              <a:lnSpc>
                <a:spcPts val="285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4597400"/>
            <a:ext cx="7937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682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402" smtClean="0">
                <a:solidFill>
                  <a:srgbClr val="000000"/>
                </a:solidFill>
                <a:latin typeface="Constantia"/>
                <a:cs typeface="Constantia"/>
              </a:rPr>
              <a:t> Movement of cytoplasmic lipid droplets and casein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into alveolar Lumina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5321300"/>
            <a:ext cx="7937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679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Transfer of immunoglobulins</a:t>
            </a:r>
          </a:p>
          <a:p>
            <a:pPr>
              <a:lnSpc>
                <a:spcPts val="2760"/>
              </a:lnSpc>
            </a:pPr>
            <a:endParaRPr lang="en-CA" sz="237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0" y="5715000"/>
            <a:ext cx="7937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679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Secretion of colostrum followed by milk</a:t>
            </a:r>
          </a:p>
          <a:p>
            <a:pPr>
              <a:lnSpc>
                <a:spcPts val="2760"/>
              </a:lnSpc>
            </a:pPr>
            <a:endParaRPr lang="en-CA" sz="238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168400"/>
            <a:ext cx="8686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797979"/>
                </a:solidFill>
                <a:latin typeface="Calibri"/>
                <a:cs typeface="Calibri"/>
              </a:rPr>
              <a:t>Lactogenesis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685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Lactogenesis 2:</a:t>
            </a:r>
          </a:p>
          <a:p>
            <a:pPr>
              <a:lnSpc>
                <a:spcPts val="2990"/>
              </a:lnSpc>
            </a:pPr>
            <a:endParaRPr lang="en-CA" sz="2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425700"/>
            <a:ext cx="8204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Suckling stimulates further increase in expression of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genes involved in milk secretion with expansion of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100" y="3175000"/>
            <a:ext cx="7962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Constantia"/>
                <a:cs typeface="Constantia"/>
              </a:rPr>
              <a:t>alveolar epithelium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3530600"/>
            <a:ext cx="8204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Lactation is maintained by removal of milk</a:t>
            </a:r>
            <a:br>
              <a:rPr lang="en-CA" sz="2382" smtClean="0">
                <a:solidFill>
                  <a:srgbClr val="000000"/>
                </a:solidFill>
                <a:latin typeface="Times New Roman"/>
              </a:rPr>
            </a:br>
            <a:r>
              <a:rPr lang="en-CA" sz="2039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2 hormones involved</a:t>
            </a:r>
          </a:p>
          <a:p>
            <a:pPr>
              <a:lnSpc>
                <a:spcPts val="3500"/>
              </a:lnSpc>
            </a:pPr>
            <a:endParaRPr lang="en-CA" sz="238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4419600"/>
            <a:ext cx="7937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Prolactin (milk production)</a:t>
            </a:r>
            <a:br>
              <a:rPr lang="en-CA" sz="2076" smtClean="0">
                <a:solidFill>
                  <a:srgbClr val="000000"/>
                </a:solidFill>
                <a:latin typeface="Times New Roman"/>
              </a:rPr>
            </a:br>
            <a:r>
              <a:rPr lang="en-CA" sz="1476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100" smtClean="0">
                <a:solidFill>
                  <a:srgbClr val="000000"/>
                </a:solidFill>
                <a:latin typeface="Constantia"/>
                <a:cs typeface="Constantia"/>
              </a:rPr>
              <a:t> Oxytocin (milk let-down)</a:t>
            </a:r>
          </a:p>
          <a:p>
            <a:pPr>
              <a:lnSpc>
                <a:spcPts val="3000"/>
              </a:lnSpc>
            </a:pPr>
            <a:endParaRPr lang="en-CA" sz="207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0668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Stages of lactogenesis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60325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FF5597"/>
                </a:solidFill>
                <a:latin typeface="Constantia Bold"/>
                <a:cs typeface="Constantia Bold"/>
              </a:rPr>
              <a:t>Mamogenesis</a:t>
            </a:r>
            <a:r>
              <a:rPr lang="en-CA" sz="2410" b="1" smtClean="0">
                <a:solidFill>
                  <a:srgbClr val="FF6600"/>
                </a:solidFill>
                <a:latin typeface="Constantia Bold"/>
                <a:cs typeface="Constantia Bold"/>
              </a:rPr>
              <a:t>    Lactogenesis       </a:t>
            </a:r>
            <a:r>
              <a:rPr lang="en-CA" sz="2410" b="1" smtClean="0">
                <a:solidFill>
                  <a:srgbClr val="00AF50"/>
                </a:solidFill>
                <a:latin typeface="Constantia Bold"/>
                <a:cs typeface="Constantia Bold"/>
              </a:rPr>
              <a:t>Galctopoesis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00100" y="800100"/>
            <a:ext cx="8343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6" smtClean="0">
                <a:solidFill>
                  <a:srgbClr val="797979"/>
                </a:solidFill>
                <a:latin typeface="Calibri"/>
                <a:cs typeface="Calibri"/>
              </a:rPr>
              <a:t>ormonal regulation of lactogenesis</a:t>
            </a:r>
          </a:p>
          <a:p>
            <a:pPr>
              <a:lnSpc>
                <a:spcPts val="5060"/>
              </a:lnSpc>
            </a:pPr>
            <a:endParaRPr lang="en-CA" sz="44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256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298" spc="-10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421" spc="-10" smtClean="0">
                <a:solidFill>
                  <a:srgbClr val="000000"/>
                </a:solidFill>
                <a:latin typeface="Constantia"/>
                <a:cs typeface="Constantia"/>
              </a:rPr>
              <a:t> 1) </a:t>
            </a:r>
            <a:r>
              <a:rPr lang="en-CA" sz="2431" b="1" spc="-10" smtClean="0">
                <a:solidFill>
                  <a:srgbClr val="C00000"/>
                </a:solidFill>
                <a:latin typeface="Constantia Bold"/>
                <a:cs typeface="Constantia Bold"/>
              </a:rPr>
              <a:t>Metabolic hormones </a:t>
            </a:r>
            <a:r>
              <a:rPr lang="en-CA" sz="2421" spc="-10" smtClean="0">
                <a:solidFill>
                  <a:srgbClr val="000000"/>
                </a:solidFill>
                <a:latin typeface="Constantia"/>
                <a:cs typeface="Constantia"/>
              </a:rPr>
              <a:t>(direct effect)</a:t>
            </a:r>
          </a:p>
          <a:p>
            <a:pPr>
              <a:lnSpc>
                <a:spcPts val="299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0574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09" spc="-10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610" b="1" spc="-10" smtClean="0">
                <a:solidFill>
                  <a:srgbClr val="FF2BD7"/>
                </a:solidFill>
                <a:latin typeface="Constantia Bold"/>
                <a:cs typeface="Constantia Bold"/>
              </a:rPr>
              <a:t> GH</a:t>
            </a:r>
          </a:p>
          <a:p>
            <a:pPr>
              <a:lnSpc>
                <a:spcPts val="3220"/>
              </a:lnSpc>
            </a:pPr>
            <a:endParaRPr lang="en-CA" sz="269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2527300"/>
            <a:ext cx="793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Its secretion is stimulated by progesterone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3022600"/>
            <a:ext cx="793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Increases production of IGF-1 by the liver and</a:t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658" spc="-10" smtClean="0">
                <a:solidFill>
                  <a:srgbClr val="000000"/>
                </a:solidFill>
                <a:latin typeface="Constantia"/>
                <a:cs typeface="Constantia"/>
              </a:rPr>
              <a:t>locally.</a:t>
            </a:r>
          </a:p>
          <a:p>
            <a:pPr>
              <a:lnSpc>
                <a:spcPts val="30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00" y="3810000"/>
            <a:ext cx="82042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319">
              <a:lnSpc>
                <a:spcPts val="370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Mediate cell survival and ductal growth</a:t>
            </a:r>
            <a:br>
              <a:rPr lang="en-CA" sz="2771" smtClean="0">
                <a:solidFill>
                  <a:srgbClr val="000000"/>
                </a:solidFill>
                <a:latin typeface="Times New Roman"/>
              </a:rPr>
            </a:br>
            <a:r>
              <a:rPr lang="en-CA" sz="2257" spc="-10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666" b="1" spc="-10" smtClean="0">
                <a:solidFill>
                  <a:srgbClr val="FF2BD7"/>
                </a:solidFill>
                <a:latin typeface="Constantia Bold"/>
                <a:cs typeface="Constantia Bold"/>
              </a:rPr>
              <a:t> Corticosteroids</a:t>
            </a:r>
          </a:p>
          <a:p>
            <a:pPr>
              <a:lnSpc>
                <a:spcPts val="370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0" y="4787900"/>
            <a:ext cx="793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60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8" spc="-10" smtClean="0">
                <a:solidFill>
                  <a:srgbClr val="000000"/>
                </a:solidFill>
                <a:latin typeface="Constantia"/>
                <a:cs typeface="Constantia"/>
              </a:rPr>
              <a:t> Increases during pregnancy (five fold)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0" y="5283200"/>
            <a:ext cx="793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Involved in breast development (permissive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action on milk protein synthesis)</a:t>
            </a:r>
          </a:p>
          <a:p>
            <a:pPr>
              <a:lnSpc>
                <a:spcPts val="3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28700" y="787400"/>
            <a:ext cx="81153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5" smtClean="0">
                <a:solidFill>
                  <a:srgbClr val="797979"/>
                </a:solidFill>
                <a:latin typeface="Calibri"/>
                <a:cs typeface="Calibri"/>
              </a:rPr>
              <a:t>rmonal regulation of lactogenesis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9800" y="15494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57" spc="-10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666" b="1" spc="-10" smtClean="0">
                <a:solidFill>
                  <a:srgbClr val="FF2BD7"/>
                </a:solidFill>
                <a:latin typeface="Constantia Bold"/>
                <a:cs typeface="Constantia Bold"/>
              </a:rPr>
              <a:t> Thyroxin</a:t>
            </a:r>
          </a:p>
          <a:p>
            <a:pPr>
              <a:lnSpc>
                <a:spcPts val="3220"/>
              </a:lnSpc>
            </a:pPr>
            <a:endParaRPr lang="en-CA" sz="275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2019300"/>
            <a:ext cx="793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Essential for milk production</a:t>
            </a:r>
          </a:p>
          <a:p>
            <a:pPr>
              <a:lnSpc>
                <a:spcPts val="3220"/>
              </a:lnSpc>
            </a:pPr>
            <a:endParaRPr lang="en-CA" sz="276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2501900"/>
            <a:ext cx="793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Thyroxin &amp; TSH level decreases during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lactation</a:t>
            </a:r>
          </a:p>
          <a:p>
            <a:pPr>
              <a:lnSpc>
                <a:spcPts val="31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3365500"/>
            <a:ext cx="793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TRH increases leading to stimulation of PRL</a:t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658" spc="-10" smtClean="0">
                <a:solidFill>
                  <a:srgbClr val="000000"/>
                </a:solidFill>
                <a:latin typeface="Constantia"/>
                <a:cs typeface="Constantia"/>
              </a:rPr>
              <a:t>(nasal administration to treat inadequate</a:t>
            </a:r>
          </a:p>
          <a:p>
            <a:pPr>
              <a:lnSpc>
                <a:spcPts val="30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4127500"/>
            <a:ext cx="7683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lactation )</a:t>
            </a:r>
          </a:p>
          <a:p>
            <a:pPr>
              <a:lnSpc>
                <a:spcPts val="3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9800" y="45847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57" spc="-10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666" b="1" spc="-10" smtClean="0">
                <a:solidFill>
                  <a:srgbClr val="FF2BD7"/>
                </a:solidFill>
                <a:latin typeface="Constantia Bold"/>
                <a:cs typeface="Constantia Bold"/>
              </a:rPr>
              <a:t> Insulin</a:t>
            </a:r>
          </a:p>
          <a:p>
            <a:pPr>
              <a:lnSpc>
                <a:spcPts val="3220"/>
              </a:lnSpc>
            </a:pPr>
            <a:endParaRPr lang="en-CA" sz="274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0" y="5041900"/>
            <a:ext cx="793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8" spc="-10" smtClean="0">
                <a:solidFill>
                  <a:srgbClr val="000000"/>
                </a:solidFill>
                <a:latin typeface="Constantia"/>
                <a:cs typeface="Constantia"/>
              </a:rPr>
              <a:t> Low during lactation</a:t>
            </a:r>
          </a:p>
          <a:p>
            <a:pPr>
              <a:lnSpc>
                <a:spcPts val="3220"/>
              </a:lnSpc>
            </a:pPr>
            <a:endParaRPr lang="en-CA" sz="276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6500" y="5537200"/>
            <a:ext cx="793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1858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 Shunt of nutrients from storage depots to milk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656" spc="-10" smtClean="0">
                <a:solidFill>
                  <a:srgbClr val="000000"/>
                </a:solidFill>
                <a:latin typeface="Constantia"/>
                <a:cs typeface="Constantia"/>
              </a:rPr>
              <a:t>synthesis</a:t>
            </a:r>
          </a:p>
          <a:p>
            <a:pPr>
              <a:lnSpc>
                <a:spcPts val="3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028700" y="787400"/>
            <a:ext cx="81153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5" smtClean="0">
                <a:solidFill>
                  <a:srgbClr val="797979"/>
                </a:solidFill>
                <a:latin typeface="Calibri"/>
                <a:cs typeface="Calibri"/>
              </a:rPr>
              <a:t>rmonal regulation of lactogenesis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5875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120" spc="-10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232" spc="-10" smtClean="0">
                <a:solidFill>
                  <a:srgbClr val="000000"/>
                </a:solidFill>
                <a:latin typeface="Constantia"/>
                <a:cs typeface="Constantia"/>
              </a:rPr>
              <a:t> 2) </a:t>
            </a:r>
            <a:r>
              <a:rPr lang="en-CA" sz="2610" b="1" spc="-10" smtClean="0">
                <a:solidFill>
                  <a:srgbClr val="C00000"/>
                </a:solidFill>
                <a:latin typeface="Constantia Bold"/>
                <a:cs typeface="Constantia Bold"/>
              </a:rPr>
              <a:t>Mammary hormones</a:t>
            </a:r>
          </a:p>
          <a:p>
            <a:pPr>
              <a:lnSpc>
                <a:spcPts val="3220"/>
              </a:lnSpc>
            </a:pPr>
            <a:endParaRPr lang="en-CA" sz="26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9800" y="20193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211" spc="-10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612" b="1" spc="-10" smtClean="0">
                <a:solidFill>
                  <a:srgbClr val="FF2BD7"/>
                </a:solidFill>
                <a:latin typeface="Constantia Bold"/>
                <a:cs typeface="Constantia Bold"/>
              </a:rPr>
              <a:t> GH</a:t>
            </a:r>
          </a:p>
          <a:p>
            <a:pPr>
              <a:lnSpc>
                <a:spcPts val="3220"/>
              </a:lnSpc>
            </a:pPr>
            <a:endParaRPr lang="en-CA" sz="269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2425700"/>
            <a:ext cx="82042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319">
              <a:lnSpc>
                <a:spcPts val="3300"/>
              </a:lnSpc>
            </a:pPr>
            <a:r>
              <a:rPr lang="en-CA" sz="1819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00" spc="-10" smtClean="0">
                <a:solidFill>
                  <a:srgbClr val="000000"/>
                </a:solidFill>
                <a:latin typeface="Constantia"/>
                <a:cs typeface="Constantia"/>
              </a:rPr>
              <a:t> Progesterone stimulates its secretion</a:t>
            </a:r>
            <a:br>
              <a:rPr lang="en-CA" sz="2743" smtClean="0">
                <a:solidFill>
                  <a:srgbClr val="000000"/>
                </a:solidFill>
                <a:latin typeface="Times New Roman"/>
              </a:rPr>
            </a:br>
            <a:r>
              <a:rPr lang="en-CA" sz="2209" spc="-10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610" b="1" spc="-10" smtClean="0">
                <a:solidFill>
                  <a:srgbClr val="FF2BD7"/>
                </a:solidFill>
                <a:latin typeface="Constantia Bold"/>
                <a:cs typeface="Constantia Bold"/>
              </a:rPr>
              <a:t> Leptin</a:t>
            </a:r>
          </a:p>
          <a:p>
            <a:pPr>
              <a:lnSpc>
                <a:spcPts val="3300"/>
              </a:lnSpc>
            </a:pPr>
            <a:endParaRPr lang="en-CA" sz="274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3352800"/>
            <a:ext cx="79375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819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02" spc="-10" smtClean="0">
                <a:solidFill>
                  <a:srgbClr val="000000"/>
                </a:solidFill>
                <a:latin typeface="Constantia"/>
                <a:cs typeface="Constantia"/>
              </a:rPr>
              <a:t> Increases during pregnancy (increase adipose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600" spc="-10" smtClean="0">
                <a:solidFill>
                  <a:srgbClr val="000000"/>
                </a:solidFill>
                <a:latin typeface="Constantia"/>
                <a:cs typeface="Constantia"/>
              </a:rPr>
              <a:t>tissue)</a:t>
            </a:r>
          </a:p>
          <a:p>
            <a:pPr>
              <a:lnSpc>
                <a:spcPts val="27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00" y="4038600"/>
            <a:ext cx="8204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4319">
              <a:lnSpc>
                <a:spcPts val="3400"/>
              </a:lnSpc>
            </a:pPr>
            <a:r>
              <a:rPr lang="en-CA" sz="1819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00" spc="-10" smtClean="0">
                <a:solidFill>
                  <a:srgbClr val="000000"/>
                </a:solidFill>
                <a:latin typeface="Constantia"/>
                <a:cs typeface="Constantia"/>
              </a:rPr>
              <a:t> Decreases with lactation</a:t>
            </a:r>
            <a:br>
              <a:rPr lang="en-CA" sz="2735" smtClean="0">
                <a:solidFill>
                  <a:srgbClr val="000000"/>
                </a:solidFill>
                <a:latin typeface="Times New Roman"/>
              </a:rPr>
            </a:br>
            <a:r>
              <a:rPr lang="en-CA" sz="2209" spc="-10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610" b="1" spc="-10" smtClean="0">
                <a:solidFill>
                  <a:srgbClr val="FF2BD7"/>
                </a:solidFill>
                <a:latin typeface="Constantia Bold"/>
                <a:cs typeface="Constantia Bold"/>
              </a:rPr>
              <a:t> PTHrP</a:t>
            </a:r>
          </a:p>
          <a:p>
            <a:pPr>
              <a:lnSpc>
                <a:spcPts val="3400"/>
              </a:lnSpc>
            </a:pPr>
            <a:endParaRPr lang="en-CA" sz="273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0" y="4902200"/>
            <a:ext cx="79375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821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02" spc="-10" smtClean="0">
                <a:solidFill>
                  <a:srgbClr val="000000"/>
                </a:solidFill>
                <a:latin typeface="Constantia"/>
                <a:cs typeface="Constantia"/>
              </a:rPr>
              <a:t> Increases during lactation</a:t>
            </a:r>
            <a:br>
              <a:rPr lang="en-CA" sz="2760" smtClean="0">
                <a:solidFill>
                  <a:srgbClr val="000000"/>
                </a:solidFill>
                <a:latin typeface="Times New Roman"/>
              </a:rPr>
            </a:br>
            <a:r>
              <a:rPr lang="en-CA" sz="1819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00" spc="-10" smtClean="0">
                <a:solidFill>
                  <a:srgbClr val="000000"/>
                </a:solidFill>
                <a:latin typeface="Constantia"/>
                <a:cs typeface="Constantia"/>
              </a:rPr>
              <a:t> Mobilizes bone calcium</a:t>
            </a:r>
          </a:p>
          <a:p>
            <a:pPr>
              <a:lnSpc>
                <a:spcPts val="3300"/>
              </a:lnSpc>
            </a:pPr>
            <a:endParaRPr lang="en-CA" sz="276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0" y="5765800"/>
            <a:ext cx="793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19" spc="-10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600" spc="-10" smtClean="0">
                <a:solidFill>
                  <a:srgbClr val="000000"/>
                </a:solidFill>
                <a:latin typeface="Constantia"/>
                <a:cs typeface="Constantia"/>
              </a:rPr>
              <a:t> Increase in alkaline phosphatase</a:t>
            </a:r>
          </a:p>
          <a:p>
            <a:pPr>
              <a:lnSpc>
                <a:spcPts val="3220"/>
              </a:lnSpc>
            </a:pPr>
            <a:endParaRPr lang="en-CA" sz="277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65100" y="5067300"/>
            <a:ext cx="8978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The pathways for milk secretion and synthesis by the mammary epithelial cell. I: Exocytosis of milk protein,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lactose, and other components of the aqueous phase in Golgi-derived secretory vesicles. II: Milk fat secretion via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the milk fat globule. III: Direct movement of mono valent ions, water, and glucose across the apical membrane of</a:t>
            </a:r>
          </a:p>
          <a:p>
            <a:pPr>
              <a:lnSpc>
                <a:spcPts val="170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5100" y="5715000"/>
            <a:ext cx="89789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6" smtClean="0">
                <a:solidFill>
                  <a:srgbClr val="000000"/>
                </a:solidFill>
                <a:latin typeface="Constantia"/>
                <a:cs typeface="Constantia"/>
              </a:rPr>
              <a:t>the cell.  IV:  Transcytosis  of  components of  the interstitial  space.  V:  The paracellular pathway for plasma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5100" y="5930900"/>
            <a:ext cx="89789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65"/>
              </a:lnSpc>
            </a:pP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components and leukocytes. Pathway V is open only during pregnancy, involution, and in inflammatory states such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as mastitis. SV = Secretory vesicle; RER = Rough endoplasmic reticulum; BM = Basement membrane; MFG = Milk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fat globule; CLD = Cytoplasmic lipid droplet; N = Nucleus; PC = Plasma cell; FDA = Fat-depleted adipocyte; TJ =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Tight junction; GJ = Gap junction; D = Desmosome; ME = Myoepithelial cell.</a:t>
            </a:r>
          </a:p>
          <a:p>
            <a:pPr>
              <a:lnSpc>
                <a:spcPts val="166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0668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Small group activity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685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What is the structure of human breast?</a:t>
            </a:r>
          </a:p>
          <a:p>
            <a:pPr>
              <a:lnSpc>
                <a:spcPts val="299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619500" y="3225800"/>
            <a:ext cx="5524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smtClean="0">
                <a:solidFill>
                  <a:srgbClr val="FFFFFF"/>
                </a:solidFill>
                <a:latin typeface="Constantia Bold"/>
                <a:cs typeface="Constantia Bold"/>
              </a:rPr>
              <a:t>Galactopoeisis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68400" y="749300"/>
            <a:ext cx="7975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14" b="1" smtClean="0">
                <a:solidFill>
                  <a:srgbClr val="797979"/>
                </a:solidFill>
                <a:latin typeface="Calibri Bold"/>
                <a:cs typeface="Calibri Bold"/>
              </a:rPr>
              <a:t>lactopoeisis</a:t>
            </a:r>
          </a:p>
          <a:p>
            <a:pPr>
              <a:lnSpc>
                <a:spcPts val="5750"/>
              </a:lnSpc>
            </a:pPr>
            <a:endParaRPr lang="en-CA" sz="50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55800"/>
            <a:ext cx="8597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279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410" b="1" smtClean="0">
                <a:solidFill>
                  <a:srgbClr val="000000"/>
                </a:solidFill>
                <a:latin typeface="Constantia Bold"/>
                <a:cs typeface="Constantia Bold"/>
              </a:rPr>
              <a:t> Definition:</a:t>
            </a: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 Galactopoeisis is defined as the maintenance</a:t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Constantia"/>
                <a:cs typeface="Constantia"/>
              </a:rPr>
              <a:t>of lactation once lactation has been established.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213100"/>
            <a:ext cx="8597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412" b="1" smtClean="0">
                <a:solidFill>
                  <a:srgbClr val="000000"/>
                </a:solidFill>
                <a:latin typeface="Constantia Bold"/>
                <a:cs typeface="Constantia Bold"/>
              </a:rPr>
              <a:t> Role of Hormones</a:t>
            </a:r>
          </a:p>
          <a:p>
            <a:pPr>
              <a:lnSpc>
                <a:spcPts val="2760"/>
              </a:lnSpc>
            </a:pPr>
            <a:endParaRPr lang="en-CA" sz="23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800" y="3632200"/>
            <a:ext cx="8204200" cy="110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50"/>
              </a:lnSpc>
            </a:pPr>
            <a:r>
              <a:rPr lang="en-CA" sz="1871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205" b="1" smtClean="0">
                <a:solidFill>
                  <a:srgbClr val="FF5597"/>
                </a:solidFill>
                <a:latin typeface="Constantia Bold"/>
                <a:cs typeface="Constantia Bold"/>
              </a:rPr>
              <a:t> Prolactin</a:t>
            </a:r>
            <a:r>
              <a:rPr lang="en-CA" sz="2195" smtClean="0">
                <a:solidFill>
                  <a:srgbClr val="000000"/>
                </a:solidFill>
                <a:latin typeface="Constantia"/>
                <a:cs typeface="Constantia"/>
              </a:rPr>
              <a:t>: milking-induced surge is a direct link between the</a:t>
            </a:r>
            <a:br>
              <a:rPr lang="en-CA" sz="2195" smtClean="0">
                <a:solidFill>
                  <a:srgbClr val="000000"/>
                </a:solidFill>
                <a:latin typeface="Times New Roman"/>
              </a:rPr>
            </a:br>
            <a:r>
              <a:rPr lang="en-CA" sz="2195" smtClean="0">
                <a:solidFill>
                  <a:srgbClr val="000000"/>
                </a:solidFill>
                <a:latin typeface="Constantia"/>
                <a:cs typeface="Constantia"/>
              </a:rPr>
              <a:t>act of nursing (or milk removal) and the galactopoeitic</a:t>
            </a:r>
            <a:br>
              <a:rPr lang="en-CA" sz="2195" smtClean="0">
                <a:solidFill>
                  <a:srgbClr val="000000"/>
                </a:solidFill>
                <a:latin typeface="Times New Roman"/>
              </a:rPr>
            </a:br>
            <a:r>
              <a:rPr lang="en-CA" sz="2195" smtClean="0">
                <a:solidFill>
                  <a:srgbClr val="000000"/>
                </a:solidFill>
                <a:latin typeface="Constantia"/>
                <a:cs typeface="Constantia"/>
              </a:rPr>
              <a:t>hormones involved in maintaining lactation.</a:t>
            </a:r>
          </a:p>
          <a:p>
            <a:pPr>
              <a:lnSpc>
                <a:spcPts val="2650"/>
              </a:lnSpc>
            </a:pPr>
            <a:endParaRPr lang="en-CA" sz="21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800" y="4711700"/>
            <a:ext cx="82042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874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208" b="1" smtClean="0">
                <a:solidFill>
                  <a:srgbClr val="FF5597"/>
                </a:solidFill>
                <a:latin typeface="Constantia Bold"/>
                <a:cs typeface="Constantia Bold"/>
              </a:rPr>
              <a:t> Growth Hormone: </a:t>
            </a:r>
            <a:r>
              <a:rPr lang="en-CA" sz="2198" smtClean="0">
                <a:solidFill>
                  <a:srgbClr val="000000"/>
                </a:solidFill>
                <a:latin typeface="Constantia"/>
                <a:cs typeface="Constantia"/>
              </a:rPr>
              <a:t>support increase in synthesis of lactose,</a:t>
            </a:r>
            <a:br>
              <a:rPr lang="en-CA" sz="2195" smtClean="0">
                <a:solidFill>
                  <a:srgbClr val="000000"/>
                </a:solidFill>
                <a:latin typeface="Times New Roman"/>
              </a:rPr>
            </a:br>
            <a:r>
              <a:rPr lang="en-CA" sz="2195" smtClean="0">
                <a:solidFill>
                  <a:srgbClr val="000000"/>
                </a:solidFill>
                <a:latin typeface="Constantia"/>
                <a:cs typeface="Constantia"/>
              </a:rPr>
              <a:t>protein, and fat in the mammary gland</a:t>
            </a:r>
          </a:p>
          <a:p>
            <a:pPr>
              <a:lnSpc>
                <a:spcPts val="2600"/>
              </a:lnSpc>
            </a:pPr>
            <a:endParaRPr lang="en-CA" sz="21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9800" y="5461000"/>
            <a:ext cx="82042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1871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205" b="1" smtClean="0">
                <a:solidFill>
                  <a:srgbClr val="FF5597"/>
                </a:solidFill>
                <a:latin typeface="Constantia Bold"/>
                <a:cs typeface="Constantia Bold"/>
              </a:rPr>
              <a:t> Glucocorticoids: </a:t>
            </a:r>
            <a:r>
              <a:rPr lang="en-CA" sz="2195" smtClean="0">
                <a:solidFill>
                  <a:srgbClr val="000000"/>
                </a:solidFill>
                <a:latin typeface="Constantia"/>
                <a:cs typeface="Constantia"/>
              </a:rPr>
              <a:t>galactopoeitic in physiological doses</a:t>
            </a:r>
          </a:p>
          <a:p>
            <a:pPr>
              <a:lnSpc>
                <a:spcPts val="2530"/>
              </a:lnSpc>
            </a:pPr>
            <a:endParaRPr lang="en-CA" sz="219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939800" y="19685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376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805" b="1" smtClean="0">
                <a:solidFill>
                  <a:srgbClr val="FF5597"/>
                </a:solidFill>
                <a:latin typeface="Constantia Bold"/>
                <a:cs typeface="Constantia Bold"/>
              </a:rPr>
              <a:t> Thyroid Hormones: </a:t>
            </a:r>
            <a:r>
              <a:rPr lang="en-CA" sz="2795" smtClean="0">
                <a:solidFill>
                  <a:srgbClr val="000000"/>
                </a:solidFill>
                <a:latin typeface="Constantia"/>
                <a:cs typeface="Constantia"/>
              </a:rPr>
              <a:t>galactopoeitic</a:t>
            </a:r>
          </a:p>
          <a:p>
            <a:pPr>
              <a:lnSpc>
                <a:spcPts val="3220"/>
              </a:lnSpc>
            </a:pPr>
            <a:endParaRPr lang="en-CA" sz="278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9800" y="2997200"/>
            <a:ext cx="8204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378" smtClean="0">
                <a:solidFill>
                  <a:srgbClr val="FF388B"/>
                </a:solidFill>
                <a:latin typeface="Arial"/>
                <a:cs typeface="Arial"/>
              </a:rPr>
              <a:t></a:t>
            </a:r>
            <a:r>
              <a:rPr lang="en-CA" sz="2808" b="1" smtClean="0">
                <a:solidFill>
                  <a:srgbClr val="FF5597"/>
                </a:solidFill>
                <a:latin typeface="Constantia Bold"/>
                <a:cs typeface="Constantia Bold"/>
              </a:rPr>
              <a:t> Ovarian Hormones :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3454400"/>
            <a:ext cx="7937500" cy="151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955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805" b="1" smtClean="0">
                <a:solidFill>
                  <a:srgbClr val="FF2BD7"/>
                </a:solidFill>
                <a:latin typeface="Constantia Bold"/>
                <a:cs typeface="Constantia Bold"/>
              </a:rPr>
              <a:t> Estrogen</a:t>
            </a:r>
            <a:r>
              <a:rPr lang="en-CA" sz="2795" smtClean="0">
                <a:solidFill>
                  <a:srgbClr val="000000"/>
                </a:solidFill>
                <a:latin typeface="Constantia"/>
                <a:cs typeface="Constantia"/>
              </a:rPr>
              <a:t> in very low doses  is galactopoietic</a:t>
            </a:r>
            <a:br>
              <a:rPr lang="en-CA" sz="2773" smtClean="0">
                <a:solidFill>
                  <a:srgbClr val="000000"/>
                </a:solidFill>
                <a:latin typeface="Times New Roman"/>
              </a:rPr>
            </a:br>
            <a:r>
              <a:rPr lang="en-CA" sz="1955" smtClean="0">
                <a:solidFill>
                  <a:srgbClr val="E30058"/>
                </a:solidFill>
                <a:latin typeface="Arial"/>
                <a:cs typeface="Arial"/>
              </a:rPr>
              <a:t></a:t>
            </a:r>
            <a:r>
              <a:rPr lang="en-CA" sz="2805" b="1" smtClean="0">
                <a:solidFill>
                  <a:srgbClr val="FF2BD7"/>
                </a:solidFill>
                <a:latin typeface="Constantia Bold"/>
                <a:cs typeface="Constantia Bold"/>
              </a:rPr>
              <a:t> Progesterone</a:t>
            </a:r>
            <a:r>
              <a:rPr lang="en-CA" sz="2795" smtClean="0">
                <a:solidFill>
                  <a:srgbClr val="000000"/>
                </a:solidFill>
                <a:latin typeface="Constantia"/>
                <a:cs typeface="Constantia"/>
              </a:rPr>
              <a:t> alone has no effect on</a:t>
            </a:r>
            <a:br>
              <a:rPr lang="en-CA" sz="2798" smtClean="0">
                <a:solidFill>
                  <a:srgbClr val="000000"/>
                </a:solidFill>
                <a:latin typeface="Times New Roman"/>
              </a:rPr>
            </a:br>
            <a:r>
              <a:rPr lang="en-CA" sz="2798" smtClean="0">
                <a:solidFill>
                  <a:srgbClr val="000000"/>
                </a:solidFill>
                <a:latin typeface="Constantia"/>
                <a:cs typeface="Constantia"/>
              </a:rPr>
              <a:t>galactopoeisis because there are no</a:t>
            </a:r>
          </a:p>
          <a:p>
            <a:pPr>
              <a:lnSpc>
                <a:spcPts val="370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4851400"/>
            <a:ext cx="76835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795" smtClean="0">
                <a:solidFill>
                  <a:srgbClr val="000000"/>
                </a:solidFill>
                <a:latin typeface="Constantia"/>
                <a:cs typeface="Constantia"/>
              </a:rPr>
              <a:t>progesterone receptors in the mammary gland</a:t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000000"/>
                </a:solidFill>
                <a:latin typeface="Constantia"/>
                <a:cs typeface="Constantia"/>
              </a:rPr>
              <a:t>during lactation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3124200" y="749300"/>
            <a:ext cx="6019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5" smtClean="0">
                <a:solidFill>
                  <a:srgbClr val="797979"/>
                </a:solidFill>
                <a:latin typeface="Calibri"/>
                <a:cs typeface="Calibri"/>
              </a:rPr>
              <a:t>Suckling reflex</a:t>
            </a:r>
          </a:p>
          <a:p>
            <a:pPr>
              <a:lnSpc>
                <a:spcPts val="4600"/>
              </a:lnSpc>
            </a:pPr>
            <a:endParaRPr lang="en-CA" sz="39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924800" y="1968500"/>
            <a:ext cx="1219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What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34300" y="2247900"/>
            <a:ext cx="1409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000000"/>
                </a:solidFill>
                <a:latin typeface="Constantia"/>
                <a:cs typeface="Constantia"/>
              </a:rPr>
              <a:t>about---?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219200"/>
            <a:ext cx="86868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3998" smtClean="0">
                <a:solidFill>
                  <a:srgbClr val="797979"/>
                </a:solidFill>
                <a:latin typeface="Calibri"/>
                <a:cs typeface="Calibri"/>
              </a:rPr>
              <a:t>Suckling reflex</a:t>
            </a:r>
          </a:p>
          <a:p>
            <a:pPr>
              <a:lnSpc>
                <a:spcPts val="4600"/>
              </a:lnSpc>
            </a:pPr>
            <a:endParaRPr lang="en-CA" sz="399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546100" y="14097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4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6" smtClean="0">
                <a:solidFill>
                  <a:srgbClr val="000000"/>
                </a:solidFill>
                <a:latin typeface="Constantia"/>
                <a:cs typeface="Constantia"/>
              </a:rPr>
              <a:t> Milk production is a</a:t>
            </a:r>
          </a:p>
          <a:p>
            <a:pPr>
              <a:lnSpc>
                <a:spcPts val="2990"/>
              </a:lnSpc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95600" y="1841500"/>
            <a:ext cx="6248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604" smtClean="0">
                <a:solidFill>
                  <a:srgbClr val="FF0000"/>
                </a:solidFill>
                <a:latin typeface="Constantia"/>
                <a:cs typeface="Constantia"/>
              </a:rPr>
              <a:t>"use it or lose it"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process.</a:t>
            </a:r>
          </a:p>
          <a:p>
            <a:pPr>
              <a:lnSpc>
                <a:spcPts val="299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92200" y="2222500"/>
            <a:ext cx="80518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1663700" algn="l"/>
              </a:tabLst>
            </a:pP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The more often and effectively the baby nurses, the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	more milk will be produced</a:t>
            </a:r>
          </a:p>
          <a:p>
            <a:pPr>
              <a:lnSpc>
                <a:spcPts val="28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9972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4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6" smtClean="0">
                <a:solidFill>
                  <a:srgbClr val="000000"/>
                </a:solidFill>
                <a:latin typeface="Constantia"/>
                <a:cs typeface="Constantia"/>
              </a:rPr>
              <a:t> Milk production </a:t>
            </a:r>
            <a:r>
              <a:rPr lang="en-CA" sz="2606" smtClean="0">
                <a:solidFill>
                  <a:srgbClr val="000000"/>
                </a:solidFill>
                <a:latin typeface="Calibri"/>
                <a:cs typeface="Calibri"/>
              </a:rPr>
              <a:t>&lt;100 ml/day in day 1 postpartum</a:t>
            </a:r>
          </a:p>
          <a:p>
            <a:pPr>
              <a:lnSpc>
                <a:spcPts val="2990"/>
              </a:lnSpc>
            </a:pPr>
            <a:endParaRPr lang="en-CA" sz="26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4290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Milk production by day 3 reaches 500 ml/day</a:t>
            </a:r>
          </a:p>
          <a:p>
            <a:pPr>
              <a:lnSpc>
                <a:spcPts val="2990"/>
              </a:lnSpc>
            </a:pPr>
            <a:endParaRPr lang="en-CA" sz="260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886200"/>
            <a:ext cx="85979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Milk composition changes dramatically(↓Na</a:t>
            </a:r>
            <a:r>
              <a:rPr lang="en-CA" sz="1728" smtClean="0">
                <a:solidFill>
                  <a:srgbClr val="000000"/>
                </a:solidFill>
                <a:latin typeface="Calibri"/>
                <a:cs typeface="Calibri"/>
              </a:rPr>
              <a:t>+2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&amp; Cl</a:t>
            </a:r>
            <a:r>
              <a:rPr lang="en-CA" sz="1728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 ) due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604" smtClean="0">
                <a:solidFill>
                  <a:srgbClr val="000000"/>
                </a:solidFill>
                <a:latin typeface="Calibri"/>
                <a:cs typeface="Calibri"/>
              </a:rPr>
              <a:t>to closure of tight junctions that block paracellular</a:t>
            </a:r>
          </a:p>
          <a:p>
            <a:pPr>
              <a:lnSpc>
                <a:spcPts val="28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4597400"/>
            <a:ext cx="8331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606" smtClean="0">
                <a:solidFill>
                  <a:srgbClr val="000000"/>
                </a:solidFill>
                <a:latin typeface="Calibri"/>
                <a:cs typeface="Calibri"/>
              </a:rPr>
              <a:t>pathway</a:t>
            </a:r>
          </a:p>
          <a:p>
            <a:pPr>
              <a:lnSpc>
                <a:spcPts val="280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155700" y="1930400"/>
            <a:ext cx="7988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  <a:tabLst>
                <a:tab pos="2590800" algn="l"/>
                <a:tab pos="3162300" algn="l"/>
                <a:tab pos="7264400" algn="l"/>
              </a:tabLst>
            </a:pPr>
            <a:r>
              <a:rPr lang="en-CA" sz="2223" b="1" spc="-20" smtClean="0">
                <a:solidFill>
                  <a:srgbClr val="000000"/>
                </a:solidFill>
                <a:latin typeface="Arial Bold"/>
                <a:cs typeface="Arial Bold"/>
              </a:rPr>
              <a:t>م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ن كاملϳن لمن أراد أنϳ ت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	حولϳ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	ϳقول تόال ϰوالوالداتϳ رضόن أولدϫن</a:t>
            </a:r>
            <a:r>
              <a:rPr lang="en-CA" sz="1903" spc="-30" smtClean="0">
                <a:solidFill>
                  <a:srgbClr val="9C007E"/>
                </a:solidFill>
                <a:latin typeface="Arial"/>
                <a:cs typeface="Arial"/>
              </a:rPr>
              <a:t>	</a:t>
            </a:r>
          </a:p>
          <a:p>
            <a:pPr>
              <a:lnSpc>
                <a:spcPts val="2990"/>
              </a:lnSpc>
            </a:pPr>
            <a:endParaRPr lang="en-CA" sz="247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37200" y="2311400"/>
            <a:ext cx="3606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23" b="1" spc="-10" smtClean="0">
                <a:solidFill>
                  <a:srgbClr val="000000"/>
                </a:solidFill>
                <a:latin typeface="Constantia Bold"/>
                <a:cs typeface="Constantia Bold"/>
              </a:rPr>
              <a:t>الرضاعة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) [البق</a:t>
            </a:r>
            <a:r>
              <a:rPr lang="en-CA" sz="2223" b="1" spc="-10" smtClean="0">
                <a:solidFill>
                  <a:srgbClr val="000000"/>
                </a:solidFill>
                <a:latin typeface="Constantia Bold"/>
                <a:cs typeface="Constantia Bold"/>
              </a:rPr>
              <a:t>رة: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233] . </a:t>
            </a:r>
          </a:p>
          <a:p>
            <a:pPr>
              <a:lnSpc>
                <a:spcPts val="276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2730500"/>
            <a:ext cx="85217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2588">
              <a:lnSpc>
                <a:spcPts val="2900"/>
              </a:lnSpc>
              <a:tabLst>
                <a:tab pos="7175500" algn="l"/>
                <a:tab pos="7797800" algn="l"/>
              </a:tabLst>
            </a:pP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إشارة علمϳة دقϳقة أخرى للقرآن الكرϳم نراهϳ حدد مدة الرضاعة بما</a:t>
            </a:r>
            <a:r>
              <a:rPr lang="en-CA" sz="2223" b="1" spc="-30" smtClean="0">
                <a:solidFill>
                  <a:srgbClr val="000000"/>
                </a:solidFill>
                <a:latin typeface="Arial Bold"/>
                <a:cs typeface="Arial Bold"/>
              </a:rPr>
              <a:t>	وفي</a:t>
            </a:r>
            <a:r>
              <a:rPr lang="en-CA" sz="1903" spc="-30" smtClean="0">
                <a:solidFill>
                  <a:srgbClr val="9C007E"/>
                </a:solidFill>
                <a:latin typeface="Arial"/>
                <a:cs typeface="Arial"/>
              </a:rPr>
              <a:t>	</a:t>
            </a:r>
            <a:br>
              <a:rPr lang="en-CA" sz="2606" smtClean="0">
                <a:solidFill>
                  <a:srgbClr val="000000"/>
                </a:solidFill>
                <a:latin typeface="Times New Roman"/>
              </a:rPr>
            </a:br>
            <a:r>
              <a:rPr lang="en-CA" sz="2433" b="1" spc="-30" smtClean="0">
                <a:solidFill>
                  <a:srgbClr val="000000"/>
                </a:solidFill>
                <a:latin typeface="Arial Bold"/>
                <a:cs typeface="Arial Bold"/>
              </a:rPr>
              <a:t>ϳقرب من الحول</a:t>
            </a:r>
            <a:r>
              <a:rPr lang="en-CA" sz="2433" b="1" spc="-30" smtClean="0">
                <a:solidFill>
                  <a:srgbClr val="000000"/>
                </a:solidFill>
                <a:latin typeface="Constantia Bold"/>
                <a:cs typeface="Constantia Bold"/>
              </a:rPr>
              <a:t>ϳن </a:t>
            </a:r>
            <a:r>
              <a:rPr lang="en-CA" sz="2433" b="1" spc="-30" smtClean="0">
                <a:solidFill>
                  <a:srgbClr val="000000"/>
                </a:solidFill>
                <a:latin typeface="Arial Bold"/>
                <a:cs typeface="Arial Bold"/>
              </a:rPr>
              <a:t>، في الϳة رقم</a:t>
            </a:r>
            <a:r>
              <a:rPr lang="en-CA" sz="2433" b="1" spc="-30" smtClean="0">
                <a:solidFill>
                  <a:srgbClr val="000000"/>
                </a:solidFill>
                <a:latin typeface="Constantia Bold"/>
                <a:cs typeface="Constantia Bold"/>
              </a:rPr>
              <a:t>(14) </a:t>
            </a:r>
            <a:r>
              <a:rPr lang="en-CA" sz="2433" b="1" spc="-30" smtClean="0">
                <a:solidFill>
                  <a:srgbClr val="000000"/>
                </a:solidFill>
                <a:latin typeface="Arial Bold"/>
                <a:cs typeface="Arial Bold"/>
              </a:rPr>
              <a:t>في سورة لقمان : ووصϳنا النسان</a:t>
            </a:r>
          </a:p>
          <a:p>
            <a:pPr>
              <a:lnSpc>
                <a:spcPts val="290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3100" y="3429000"/>
            <a:ext cx="84709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815338">
              <a:lnSpc>
                <a:spcPts val="3100"/>
              </a:lnSpc>
              <a:tabLst>
                <a:tab pos="5321300" algn="l"/>
              </a:tabLst>
            </a:pPr>
            <a:r>
              <a:rPr lang="en-CA" sz="2431" b="1" spc="-30" smtClean="0">
                <a:solidFill>
                  <a:srgbClr val="000000"/>
                </a:solidFill>
                <a:latin typeface="Arial Bold"/>
                <a:cs typeface="Arial Bold"/>
              </a:rPr>
              <a:t>بوالدϳه حملته أمه وϫنـا عل ϰوϫن وفصاله في عامϳن )،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431" b="1" spc="-20" smtClean="0">
                <a:solidFill>
                  <a:srgbClr val="000000"/>
                </a:solidFill>
                <a:latin typeface="Arial Bold"/>
                <a:cs typeface="Arial Bold"/>
              </a:rPr>
              <a:t>(15)في سورة الحقاف:]  حملته أمه كر</a:t>
            </a:r>
            <a:r>
              <a:rPr lang="en-CA" sz="2431" b="1" spc="-20" smtClean="0">
                <a:solidFill>
                  <a:srgbClr val="000000"/>
                </a:solidFill>
                <a:latin typeface="Constantia Bold"/>
                <a:cs typeface="Constantia Bold"/>
              </a:rPr>
              <a:t>ϫـا </a:t>
            </a:r>
            <a:r>
              <a:rPr lang="en-CA" sz="2431" b="1" spc="-20" smtClean="0">
                <a:solidFill>
                  <a:srgbClr val="000000"/>
                </a:solidFill>
                <a:latin typeface="Arial Bold"/>
                <a:cs typeface="Arial Bold"/>
              </a:rPr>
              <a:t>ووضόته كرϫـا و</a:t>
            </a:r>
            <a:r>
              <a:rPr lang="en-CA" sz="2431" b="1" spc="-20" smtClean="0">
                <a:solidFill>
                  <a:srgbClr val="000000"/>
                </a:solidFill>
                <a:latin typeface="Constantia Bold"/>
                <a:cs typeface="Constantia Bold"/>
              </a:rPr>
              <a:t>حمله</a:t>
            </a:r>
            <a:r>
              <a:rPr lang="en-CA" sz="2431" b="1" smtClean="0">
                <a:solidFill>
                  <a:srgbClr val="000000"/>
                </a:solidFill>
                <a:latin typeface="Arial Bold"/>
                <a:cs typeface="Arial Bold"/>
              </a:rPr>
              <a:t>والϳة</a:t>
            </a:r>
            <a:r>
              <a:rPr lang="en-CA" sz="1903" spc="-30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223" b="1" spc="-30" smtClean="0">
                <a:solidFill>
                  <a:srgbClr val="000000"/>
                </a:solidFill>
                <a:latin typeface="Arial Bold"/>
                <a:cs typeface="Arial Bold"/>
              </a:rPr>
              <a:t>	وفصاله ثϼثون شهرا)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4686300"/>
            <a:ext cx="83312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91083">
              <a:lnSpc>
                <a:spcPts val="2800"/>
              </a:lnSpc>
              <a:tabLst>
                <a:tab pos="6807200" algn="l"/>
                <a:tab pos="7607300" algn="l"/>
              </a:tabLst>
            </a:pPr>
            <a:r>
              <a:rPr lang="en-CA" sz="2225" b="1" spc="-10" smtClean="0">
                <a:solidFill>
                  <a:srgbClr val="000000"/>
                </a:solidFill>
                <a:latin typeface="Arial Bold"/>
                <a:cs typeface="Arial Bold"/>
              </a:rPr>
              <a:t>منϫ ذا أن إرضاع الحولϳن لϳس حتمـا ، بلϫ و التمام ، وϳجوز</a:t>
            </a:r>
            <a:r>
              <a:rPr lang="en-CA" sz="2225" b="1" spc="-10" smtClean="0">
                <a:solidFill>
                  <a:srgbClr val="000000"/>
                </a:solidFill>
                <a:latin typeface="Arial Bold"/>
                <a:cs typeface="Arial Bold"/>
              </a:rPr>
              <a:t>	وϔϳهم</a:t>
            </a:r>
            <a:r>
              <a:rPr lang="en-CA" sz="1905" spc="-30" smtClean="0">
                <a:solidFill>
                  <a:srgbClr val="9C007E"/>
                </a:solidFill>
                <a:latin typeface="Arial"/>
                <a:cs typeface="Arial"/>
              </a:rPr>
              <a:t>	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223" b="1" spc="-30" smtClean="0">
                <a:solidFill>
                  <a:srgbClr val="000000"/>
                </a:solidFill>
                <a:latin typeface="Arial Bold"/>
                <a:cs typeface="Arial Bold"/>
              </a:rPr>
              <a:t>القتصار عل ϰما دونه ، كما أشارت الحكام السϼمϳة الخاصة بالرضاعة</a:t>
            </a:r>
          </a:p>
          <a:p>
            <a:pPr>
              <a:lnSpc>
                <a:spcPts val="28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8100" y="5384800"/>
            <a:ext cx="7835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20"/>
              </a:lnSpc>
              <a:tabLst>
                <a:tab pos="1028700" algn="l"/>
                <a:tab pos="1409700" algn="l"/>
                <a:tab pos="2514600" algn="l"/>
              </a:tabLst>
            </a:pPr>
            <a:r>
              <a:rPr lang="en-CA" sz="2223" b="1" spc="-30" smtClean="0">
                <a:solidFill>
                  <a:srgbClr val="000000"/>
                </a:solidFill>
                <a:latin typeface="Arial Bold"/>
                <a:cs typeface="Arial Bold"/>
              </a:rPr>
              <a:t>ض منهما</a:t>
            </a:r>
            <a:r>
              <a:rPr lang="en-CA" sz="2223" b="1" spc="-30" smtClean="0">
                <a:solidFill>
                  <a:srgbClr val="000000"/>
                </a:solidFill>
                <a:latin typeface="Arial Bold"/>
                <a:cs typeface="Arial Bold"/>
              </a:rPr>
              <a:t>	ترا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	ِ عن</a:t>
            </a:r>
            <a:r>
              <a:rPr lang="en-CA" sz="2223" b="1" spc="-30" smtClean="0">
                <a:solidFill>
                  <a:srgbClr val="000000"/>
                </a:solidFill>
                <a:latin typeface="Arial Bold"/>
                <a:cs typeface="Arial Bold"/>
              </a:rPr>
              <a:t>فصال</a:t>
            </a:r>
            <a:r>
              <a:rPr lang="en-CA" sz="2223" b="1" spc="-30" smtClean="0">
                <a:solidFill>
                  <a:srgbClr val="000000"/>
                </a:solidFill>
                <a:latin typeface="Arial Bold"/>
                <a:cs typeface="Arial Bold"/>
              </a:rPr>
              <a:t>	اعتمادا عل ϰقوله تόال ϰفΈن أرادا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إل ϰذلك ،</a:t>
            </a:r>
          </a:p>
          <a:p>
            <a:pPr>
              <a:lnSpc>
                <a:spcPts val="292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83000" y="5765800"/>
            <a:ext cx="54610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70"/>
              </a:lnSpc>
            </a:pPr>
            <a:r>
              <a:rPr lang="en-CA" sz="2223" b="1" spc="-10" smtClean="0">
                <a:solidFill>
                  <a:srgbClr val="000000"/>
                </a:solidFill>
                <a:latin typeface="Constantia Bold"/>
                <a:cs typeface="Constantia Bold"/>
              </a:rPr>
              <a:t>و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تشاور ف</a:t>
            </a:r>
            <a:r>
              <a:rPr lang="en-CA" sz="2223" b="1" spc="-10" smtClean="0">
                <a:solidFill>
                  <a:srgbClr val="000000"/>
                </a:solidFill>
                <a:latin typeface="Constantia Bold"/>
                <a:cs typeface="Constantia Bold"/>
              </a:rPr>
              <a:t> ϼجن</a:t>
            </a:r>
            <a:r>
              <a:rPr lang="en-CA" sz="2223" b="1" spc="-10" smtClean="0">
                <a:solidFill>
                  <a:srgbClr val="000000"/>
                </a:solidFill>
                <a:latin typeface="Arial Bold"/>
                <a:cs typeface="Arial Bold"/>
              </a:rPr>
              <a:t>اح علϳهما )الϳة 233 البقرة. </a:t>
            </a:r>
          </a:p>
          <a:p>
            <a:pPr>
              <a:lnSpc>
                <a:spcPts val="277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0668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AAP Recommendations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1955800"/>
            <a:ext cx="8610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348" spc="-10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473" spc="-10" smtClean="0">
                <a:solidFill>
                  <a:srgbClr val="000000"/>
                </a:solidFill>
                <a:latin typeface="Constantia"/>
                <a:cs typeface="Constantia"/>
              </a:rPr>
              <a:t> Exclusive breast feeding</a:t>
            </a:r>
          </a:p>
          <a:p>
            <a:pPr>
              <a:lnSpc>
                <a:spcPts val="2990"/>
              </a:lnSpc>
            </a:pPr>
            <a:endParaRPr lang="en-CA" sz="25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336800"/>
            <a:ext cx="83312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473" spc="-10" smtClean="0">
                <a:solidFill>
                  <a:srgbClr val="000000"/>
                </a:solidFill>
                <a:latin typeface="Constantia"/>
                <a:cs typeface="Constantia"/>
              </a:rPr>
              <a:t>for the first six months of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473" spc="-10" smtClean="0">
                <a:solidFill>
                  <a:srgbClr val="000000"/>
                </a:solidFill>
                <a:latin typeface="Constantia"/>
                <a:cs typeface="Constantia"/>
              </a:rPr>
              <a:t>life</a:t>
            </a:r>
          </a:p>
          <a:p>
            <a:pPr>
              <a:lnSpc>
                <a:spcPts val="31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3213100"/>
            <a:ext cx="8610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348" spc="-10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473" spc="-10" smtClean="0">
                <a:solidFill>
                  <a:srgbClr val="000000"/>
                </a:solidFill>
                <a:latin typeface="Constantia"/>
                <a:cs typeface="Constantia"/>
              </a:rPr>
              <a:t> Continued breast</a:t>
            </a:r>
          </a:p>
          <a:p>
            <a:pPr>
              <a:lnSpc>
                <a:spcPts val="2990"/>
              </a:lnSpc>
            </a:pPr>
            <a:endParaRPr lang="en-CA" sz="25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3594100"/>
            <a:ext cx="83312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473" spc="-10" smtClean="0">
                <a:solidFill>
                  <a:srgbClr val="000000"/>
                </a:solidFill>
                <a:latin typeface="Constantia"/>
                <a:cs typeface="Constantia"/>
              </a:rPr>
              <a:t>feeding for at least one</a:t>
            </a:r>
            <a:br>
              <a:rPr lang="en-CA" sz="2604" smtClean="0">
                <a:solidFill>
                  <a:srgbClr val="000000"/>
                </a:solidFill>
                <a:latin typeface="Times New Roman"/>
              </a:rPr>
            </a:br>
            <a:r>
              <a:rPr lang="en-CA" sz="2473" spc="-10" smtClean="0">
                <a:solidFill>
                  <a:srgbClr val="000000"/>
                </a:solidFill>
                <a:latin typeface="Constantia"/>
                <a:cs typeface="Constantia"/>
              </a:rPr>
              <a:t>year, ‘As long as is</a:t>
            </a:r>
          </a:p>
          <a:p>
            <a:pPr>
              <a:lnSpc>
                <a:spcPts val="320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4406900"/>
            <a:ext cx="8331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6" spc="-10" smtClean="0">
                <a:solidFill>
                  <a:srgbClr val="000000"/>
                </a:solidFill>
                <a:latin typeface="Constantia"/>
                <a:cs typeface="Constantia"/>
              </a:rPr>
              <a:t>desired by mother and</a:t>
            </a:r>
          </a:p>
          <a:p>
            <a:pPr>
              <a:lnSpc>
                <a:spcPts val="2990"/>
              </a:lnSpc>
            </a:pPr>
            <a:endParaRPr lang="en-CA" sz="26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4800600"/>
            <a:ext cx="83312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3" spc="-10" smtClean="0">
                <a:solidFill>
                  <a:srgbClr val="000000"/>
                </a:solidFill>
                <a:latin typeface="Constantia"/>
                <a:cs typeface="Constantia"/>
              </a:rPr>
              <a:t>child’.</a:t>
            </a:r>
          </a:p>
          <a:p>
            <a:pPr>
              <a:lnSpc>
                <a:spcPts val="2990"/>
              </a:lnSpc>
            </a:pPr>
            <a:endParaRPr lang="en-CA" sz="26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97100" y="6362700"/>
            <a:ext cx="69469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4546600" algn="l"/>
              </a:tabLst>
            </a:pP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American Academy of Pediatrics (2005). "Breastfeeding and the Use of Human Milk."</a:t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000000"/>
                </a:solidFill>
                <a:latin typeface="Constantia"/>
                <a:cs typeface="Constantia"/>
              </a:rPr>
              <a:t>	Pediatrics 115(2): 496-506.</a:t>
            </a:r>
          </a:p>
          <a:p>
            <a:pPr>
              <a:lnSpc>
                <a:spcPts val="170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2065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Failure of breast feeding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0668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Small group activity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685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471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2604" smtClean="0">
                <a:solidFill>
                  <a:srgbClr val="000000"/>
                </a:solidFill>
                <a:latin typeface="Constantia"/>
                <a:cs typeface="Constantia"/>
              </a:rPr>
              <a:t> Where does milk come from?</a:t>
            </a:r>
          </a:p>
          <a:p>
            <a:pPr>
              <a:lnSpc>
                <a:spcPts val="2990"/>
              </a:lnSpc>
            </a:pPr>
            <a:endParaRPr lang="en-CA" sz="259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457200" y="1066800"/>
            <a:ext cx="8686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750"/>
              </a:lnSpc>
            </a:pPr>
            <a:r>
              <a:rPr lang="en-CA" sz="5006" smtClean="0">
                <a:solidFill>
                  <a:srgbClr val="797979"/>
                </a:solidFill>
                <a:latin typeface="Calibri"/>
                <a:cs typeface="Calibri"/>
              </a:rPr>
              <a:t>Theories</a:t>
            </a:r>
          </a:p>
          <a:p>
            <a:pPr>
              <a:lnSpc>
                <a:spcPts val="5750"/>
              </a:lnSpc>
            </a:pPr>
            <a:endParaRPr lang="en-CA" sz="50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943100"/>
            <a:ext cx="85979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36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3214" b="1" smtClean="0">
                <a:solidFill>
                  <a:srgbClr val="E90061"/>
                </a:solidFill>
                <a:latin typeface="Constantia Bold"/>
                <a:cs typeface="Constantia Bold"/>
              </a:rPr>
              <a:t> Uterine milk theory</a:t>
            </a: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: Vessel connecting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the uterus to the breast (diversion of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menstrual blood to the breast)</a:t>
            </a:r>
          </a:p>
          <a:p>
            <a:pPr>
              <a:lnSpc>
                <a:spcPts val="345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352800"/>
            <a:ext cx="8597900" cy="193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5"/>
              </a:lnSpc>
            </a:pPr>
            <a:r>
              <a:rPr lang="en-CA" sz="3036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3214" b="1" smtClean="0">
                <a:solidFill>
                  <a:srgbClr val="E90061"/>
                </a:solidFill>
                <a:latin typeface="Constantia Bold"/>
                <a:cs typeface="Constantia Bold"/>
              </a:rPr>
              <a:t> Chyle theory</a:t>
            </a: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: Milk is derived directly from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chyle (milky fluid of emulsified fat absorbed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from the intestinal tract into lymphatic</a:t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system).</a:t>
            </a:r>
          </a:p>
          <a:p>
            <a:pPr>
              <a:lnSpc>
                <a:spcPts val="346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5194300"/>
            <a:ext cx="8597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036" smtClean="0">
                <a:solidFill>
                  <a:srgbClr val="9C007E"/>
                </a:solidFill>
                <a:latin typeface="Arial"/>
                <a:cs typeface="Arial"/>
              </a:rPr>
              <a:t></a:t>
            </a:r>
            <a:r>
              <a:rPr lang="en-CA" sz="3214" b="1" smtClean="0">
                <a:solidFill>
                  <a:srgbClr val="E90061"/>
                </a:solidFill>
                <a:latin typeface="Constantia Bold"/>
                <a:cs typeface="Constantia Bold"/>
              </a:rPr>
              <a:t> Synthesis theory</a:t>
            </a: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: Milk is formed from</a:t>
            </a:r>
          </a:p>
          <a:p>
            <a:pPr>
              <a:lnSpc>
                <a:spcPts val="3680"/>
              </a:lnSpc>
            </a:pPr>
            <a:endParaRPr lang="en-CA" sz="319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2800" y="5651500"/>
            <a:ext cx="8331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204" smtClean="0">
                <a:solidFill>
                  <a:srgbClr val="000000"/>
                </a:solidFill>
                <a:latin typeface="Constantia"/>
                <a:cs typeface="Constantia"/>
              </a:rPr>
              <a:t>substrates carried to the gland in the blood</a:t>
            </a:r>
          </a:p>
          <a:p>
            <a:pPr>
              <a:lnSpc>
                <a:spcPts val="346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2006600" y="355600"/>
            <a:ext cx="71374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175"/>
              </a:lnSpc>
            </a:pPr>
            <a:r>
              <a:rPr lang="en-CA" sz="4502" smtClean="0">
                <a:solidFill>
                  <a:srgbClr val="797979"/>
                </a:solidFill>
                <a:latin typeface="Calibri"/>
                <a:cs typeface="Calibri"/>
              </a:rPr>
              <a:t>Where does milk come</a:t>
            </a:r>
          </a:p>
          <a:p>
            <a:pPr>
              <a:lnSpc>
                <a:spcPts val="5175"/>
              </a:lnSpc>
            </a:pPr>
            <a:endParaRPr lang="en-CA" sz="45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06600" y="1041400"/>
            <a:ext cx="71374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175"/>
              </a:lnSpc>
            </a:pPr>
            <a:r>
              <a:rPr lang="en-CA" sz="4500" smtClean="0">
                <a:solidFill>
                  <a:srgbClr val="797979"/>
                </a:solidFill>
                <a:latin typeface="Calibri"/>
                <a:cs typeface="Calibri"/>
              </a:rPr>
              <a:t>from?</a:t>
            </a:r>
          </a:p>
          <a:p>
            <a:pPr>
              <a:lnSpc>
                <a:spcPts val="5175"/>
              </a:lnSpc>
            </a:pPr>
            <a:endParaRPr lang="en-CA" sz="4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Privet1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A2E_Engine</dc:creator>
  <cp:lastModifiedBy>A2E_Engine</cp:lastModifiedBy>
  <dcterms:created xsi:type="dcterms:W3CDTF">2020-04-19T14:44:04Z</dcterms:created>
  <dcterms:modified xsi:type="dcterms:W3CDTF">2020-04-19T14:44:04Z</dcterms:modified>
</cp:coreProperties>
</file>