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27" r:id="rId4"/>
    <p:sldId id="328" r:id="rId5"/>
    <p:sldId id="339" r:id="rId6"/>
    <p:sldId id="329" r:id="rId7"/>
    <p:sldId id="330" r:id="rId8"/>
    <p:sldId id="331" r:id="rId9"/>
    <p:sldId id="333" r:id="rId10"/>
    <p:sldId id="337" r:id="rId11"/>
    <p:sldId id="332" r:id="rId12"/>
    <p:sldId id="334" r:id="rId13"/>
    <p:sldId id="336" r:id="rId14"/>
    <p:sldId id="340" r:id="rId15"/>
    <p:sldId id="341" r:id="rId16"/>
    <p:sldId id="335" r:id="rId17"/>
    <p:sldId id="342" r:id="rId18"/>
    <p:sldId id="343" r:id="rId19"/>
    <p:sldId id="344" r:id="rId20"/>
    <p:sldId id="345" r:id="rId21"/>
    <p:sldId id="351" r:id="rId22"/>
    <p:sldId id="346" r:id="rId23"/>
    <p:sldId id="347" r:id="rId24"/>
    <p:sldId id="348" r:id="rId25"/>
    <p:sldId id="349" r:id="rId26"/>
    <p:sldId id="323" r:id="rId27"/>
    <p:sldId id="324" r:id="rId28"/>
    <p:sldId id="352" r:id="rId29"/>
    <p:sldId id="32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93" autoAdjust="0"/>
  </p:normalViewPr>
  <p:slideViewPr>
    <p:cSldViewPr>
      <p:cViewPr varScale="1">
        <p:scale>
          <a:sx n="106" d="100"/>
          <a:sy n="106" d="100"/>
        </p:scale>
        <p:origin x="17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7C798-3429-42D3-9514-DEBE69C4ACF3}" type="datetimeFigureOut">
              <a:rPr lang="en-US" smtClean="0"/>
              <a:pPr/>
              <a:t>3/7/2019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25795D-33A8-43B0-AF48-32DF161E36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4495800"/>
            <a:ext cx="5638800" cy="2133600"/>
          </a:xfrm>
          <a:solidFill>
            <a:srgbClr val="FFFF00"/>
          </a:solidFill>
        </p:spPr>
        <p:txBody>
          <a:bodyPr>
            <a:normAutofit fontScale="77500" lnSpcReduction="20000"/>
          </a:bodyPr>
          <a:lstStyle/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Ahmed </a:t>
            </a:r>
            <a:r>
              <a:rPr lang="en-US" sz="3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Fathalla</a:t>
            </a:r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Ibrahim</a:t>
            </a:r>
            <a:endParaRPr lang="en-US" sz="34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Professor of Anatomy</a:t>
            </a:r>
          </a:p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 of Medicine</a:t>
            </a:r>
          </a:p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</a:t>
            </a:r>
            <a:r>
              <a:rPr lang="en-US" sz="3400" b="1" i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Saud</a:t>
            </a:r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University</a:t>
            </a:r>
          </a:p>
          <a:p>
            <a:pPr algn="l"/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en-US" sz="3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ahmedfathala@gmail.com</a:t>
            </a:r>
            <a:endParaRPr lang="en-US" sz="3400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3581401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>
            <a:normAutofit fontScale="90000"/>
          </a:bodyPr>
          <a:lstStyle/>
          <a:p>
            <a:r>
              <a:rPr lang="en-US" sz="7300" b="1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ANATOMY OF THE FEMALE REPRODUCTIVE SYSTEM</a:t>
            </a:r>
            <a:r>
              <a:rPr lang="en-US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/>
            </a:r>
            <a:br>
              <a:rPr lang="en-US" kern="10" dirty="0" smtClean="0">
                <a:ln w="1270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0066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657600" cy="7175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UTERUS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143000"/>
            <a:ext cx="3429000" cy="5410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FUNDUS: </a:t>
            </a:r>
            <a:r>
              <a:rPr lang="en-US" sz="2800" b="1" dirty="0" smtClean="0">
                <a:solidFill>
                  <a:srgbClr val="0070C0"/>
                </a:solidFill>
              </a:rPr>
              <a:t>The part of uterus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above the level of uterine tubes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BODY: </a:t>
            </a:r>
            <a:r>
              <a:rPr lang="en-US" sz="2800" b="1" dirty="0" smtClean="0">
                <a:solidFill>
                  <a:srgbClr val="0070C0"/>
                </a:solidFill>
              </a:rPr>
              <a:t>The part of uterus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from the level of uterine tube to the level of the isthmus</a:t>
            </a:r>
          </a:p>
          <a:p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uterus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CERVIX: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The part of the uterus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below the level of the isthmus of the uterus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user1\Desktop\F66122-005-f0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0674" y="838200"/>
            <a:ext cx="4708525" cy="4800600"/>
          </a:xfrm>
          <a:prstGeom prst="rect">
            <a:avLst/>
          </a:prstGeom>
          <a:noFill/>
        </p:spPr>
      </p:pic>
      <p:cxnSp>
        <p:nvCxnSpPr>
          <p:cNvPr id="7" name="Straight Arrow Connector 6"/>
          <p:cNvCxnSpPr/>
          <p:nvPr/>
        </p:nvCxnSpPr>
        <p:spPr>
          <a:xfrm flipV="1">
            <a:off x="3276600" y="3657600"/>
            <a:ext cx="27432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52400"/>
            <a:ext cx="6019800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CERVICAL CANAL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4724400"/>
            <a:ext cx="8763000" cy="198120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OS: </a:t>
            </a:r>
            <a:r>
              <a:rPr lang="en-US" sz="2800" b="1" dirty="0" smtClean="0">
                <a:solidFill>
                  <a:srgbClr val="0070C0"/>
                </a:solidFill>
              </a:rPr>
              <a:t>opening between cavity of body of uterus &amp; cavity of cervix (cervical canal)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OS: </a:t>
            </a:r>
            <a:r>
              <a:rPr lang="en-US" sz="2800" b="1" dirty="0" smtClean="0">
                <a:solidFill>
                  <a:srgbClr val="0070C0"/>
                </a:solidFill>
              </a:rPr>
              <a:t>opening between cervical canal &amp; cavity of vagina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nulliparous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woman: </a:t>
            </a:r>
            <a:r>
              <a:rPr lang="en-US" sz="2800" b="1" dirty="0" smtClean="0">
                <a:solidFill>
                  <a:srgbClr val="0070C0"/>
                </a:solidFill>
              </a:rPr>
              <a:t>external </a:t>
            </a:r>
            <a:r>
              <a:rPr lang="en-US" sz="2800" b="1" dirty="0" err="1" smtClean="0">
                <a:solidFill>
                  <a:srgbClr val="0070C0"/>
                </a:solidFill>
              </a:rPr>
              <a:t>os</a:t>
            </a:r>
            <a:r>
              <a:rPr lang="en-US" sz="2800" b="1" dirty="0" smtClean="0">
                <a:solidFill>
                  <a:srgbClr val="0070C0"/>
                </a:solidFill>
              </a:rPr>
              <a:t> appears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circular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a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multiparous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woman: </a:t>
            </a:r>
            <a:r>
              <a:rPr lang="en-US" sz="2800" b="1" dirty="0" smtClean="0">
                <a:solidFill>
                  <a:srgbClr val="0070C0"/>
                </a:solidFill>
              </a:rPr>
              <a:t>external </a:t>
            </a:r>
            <a:r>
              <a:rPr lang="en-US" sz="2800" b="1" dirty="0" err="1" smtClean="0">
                <a:solidFill>
                  <a:srgbClr val="0070C0"/>
                </a:solidFill>
              </a:rPr>
              <a:t>os</a:t>
            </a:r>
            <a:r>
              <a:rPr lang="en-US" sz="2800" b="1" dirty="0" smtClean="0">
                <a:solidFill>
                  <a:srgbClr val="0070C0"/>
                </a:solidFill>
              </a:rPr>
              <a:t> appears as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transverse slit with an anterior &amp; a posterior lip.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9" name="Picture 3" descr="C:\Documents and Settings\user1\My Documents\My Pictures\CERVIX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838200"/>
            <a:ext cx="3838575" cy="2143125"/>
          </a:xfrm>
          <a:prstGeom prst="rect">
            <a:avLst/>
          </a:prstGeom>
          <a:noFill/>
        </p:spPr>
      </p:pic>
      <p:pic>
        <p:nvPicPr>
          <p:cNvPr id="8" name="Content Placeholder 7" descr="uterus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" y="838200"/>
            <a:ext cx="4806950" cy="3810000"/>
          </a:xfrm>
        </p:spPr>
      </p:pic>
      <p:pic>
        <p:nvPicPr>
          <p:cNvPr id="1026" name="Picture 2" descr="C:\Documents and Settings\user1\My Documents\My Pictures\external o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124200"/>
            <a:ext cx="1295401" cy="1295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105400" y="2667000"/>
            <a:ext cx="135684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Multiparous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4343400"/>
            <a:ext cx="128310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Nulliparous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4419600" y="2895600"/>
            <a:ext cx="3810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4495800" y="3962400"/>
            <a:ext cx="3810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3924300" y="4000500"/>
            <a:ext cx="1905000" cy="1676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V="1">
            <a:off x="4800600" y="3200400"/>
            <a:ext cx="4114800" cy="1524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162800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UTERUS</a:t>
            </a:r>
            <a:endParaRPr lang="en-US" sz="4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267200"/>
            <a:ext cx="8686800" cy="25908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 + BODY + SUPRAVAGINAL PART OF CERVIX: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 </a:t>
            </a:r>
            <a:r>
              <a:rPr lang="en-US" sz="2800" b="1" dirty="0" smtClean="0">
                <a:solidFill>
                  <a:srgbClr val="0070C0"/>
                </a:solidFill>
              </a:rPr>
              <a:t>superior surface of urinary bladder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  <a:r>
              <a:rPr lang="en-US" sz="2800" b="1" dirty="0" smtClean="0">
                <a:solidFill>
                  <a:srgbClr val="0070C0"/>
                </a:solidFill>
              </a:rPr>
              <a:t>  sigmoid colon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Lateral: </a:t>
            </a:r>
            <a:r>
              <a:rPr lang="en-US" sz="2800" b="1" dirty="0" smtClean="0">
                <a:solidFill>
                  <a:srgbClr val="0070C0"/>
                </a:solidFill>
              </a:rPr>
              <a:t>uterine artery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VAGINAL PART OF CERVIX: </a:t>
            </a:r>
            <a:r>
              <a:rPr lang="en-US" sz="2800" b="1" dirty="0" smtClean="0">
                <a:solidFill>
                  <a:srgbClr val="0070C0"/>
                </a:solidFill>
              </a:rPr>
              <a:t>surrounded by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vaginal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fornices</a:t>
            </a:r>
            <a:endParaRPr lang="en-US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</a:t>
            </a:r>
            <a:r>
              <a:rPr lang="en-US" sz="2800" b="1" dirty="0" smtClean="0">
                <a:solidFill>
                  <a:srgbClr val="0070C0"/>
                </a:solidFill>
              </a:rPr>
              <a:t> anterior fornix of vagina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  <a:r>
              <a:rPr lang="en-US" sz="2800" b="1" dirty="0" smtClean="0">
                <a:solidFill>
                  <a:srgbClr val="0070C0"/>
                </a:solidFill>
              </a:rPr>
              <a:t> posterior fornix of vagina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Lateral: </a:t>
            </a:r>
            <a:r>
              <a:rPr lang="en-US" sz="2800" b="1" dirty="0" smtClean="0">
                <a:solidFill>
                  <a:srgbClr val="0070C0"/>
                </a:solidFill>
              </a:rPr>
              <a:t>lateral </a:t>
            </a:r>
            <a:r>
              <a:rPr lang="en-US" sz="2800" b="1" dirty="0" err="1" smtClean="0">
                <a:solidFill>
                  <a:srgbClr val="0070C0"/>
                </a:solidFill>
              </a:rPr>
              <a:t>fornices</a:t>
            </a:r>
            <a:r>
              <a:rPr lang="en-US" sz="2800" b="1" dirty="0" smtClean="0">
                <a:solidFill>
                  <a:srgbClr val="0070C0"/>
                </a:solidFill>
              </a:rPr>
              <a:t> of vagina</a:t>
            </a:r>
          </a:p>
        </p:txBody>
      </p:sp>
      <p:pic>
        <p:nvPicPr>
          <p:cNvPr id="5" name="Picture 2" descr="C:\Documents and Settings\user1\My Documents\My Pictures\FEMALE PELV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914400"/>
            <a:ext cx="4806950" cy="3382643"/>
          </a:xfrm>
          <a:prstGeom prst="rect">
            <a:avLst/>
          </a:prstGeom>
          <a:noFill/>
        </p:spPr>
      </p:pic>
      <p:pic>
        <p:nvPicPr>
          <p:cNvPr id="6" name="Content Placeholder 7" descr="uterus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800600" y="990600"/>
            <a:ext cx="4114800" cy="3276600"/>
          </a:xfrm>
        </p:spPr>
      </p:pic>
      <p:sp>
        <p:nvSpPr>
          <p:cNvPr id="7" name="Right Arrow 6"/>
          <p:cNvSpPr/>
          <p:nvPr/>
        </p:nvSpPr>
        <p:spPr>
          <a:xfrm>
            <a:off x="5562600" y="3657600"/>
            <a:ext cx="457200" cy="152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OF UTERUS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uterus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600200"/>
            <a:ext cx="8077200" cy="45259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1\My Documents\My Pictures\POSITION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19200"/>
            <a:ext cx="1787525" cy="1933575"/>
          </a:xfrm>
          <a:prstGeom prst="rect">
            <a:avLst/>
          </a:prstGeom>
          <a:noFill/>
        </p:spPr>
      </p:pic>
      <p:pic>
        <p:nvPicPr>
          <p:cNvPr id="3075" name="Picture 3" descr="C:\Documents and Settings\user1\My Documents\My Pictures\POSITION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1219200"/>
            <a:ext cx="1774825" cy="1974850"/>
          </a:xfrm>
          <a:prstGeom prst="rect">
            <a:avLst/>
          </a:prstGeom>
          <a:noFill/>
        </p:spPr>
      </p:pic>
      <p:pic>
        <p:nvPicPr>
          <p:cNvPr id="3076" name="Picture 4" descr="C:\Documents and Settings\user1\My Documents\My Pictures\POSITION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200400"/>
            <a:ext cx="2543175" cy="14573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7" name="Picture 5" descr="C:\Documents and Settings\user1\My Documents\My Pictures\Copy of POSITION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200400"/>
            <a:ext cx="2638425" cy="13430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34991" y="5105400"/>
            <a:ext cx="336117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whole uterus </a:t>
            </a:r>
            <a:r>
              <a:rPr lang="en-US" b="1" dirty="0" smtClean="0">
                <a:solidFill>
                  <a:srgbClr val="0070C0"/>
                </a:solidFill>
              </a:rPr>
              <a:t>is bent 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 </a:t>
            </a:r>
            <a:r>
              <a:rPr lang="en-US" b="1" dirty="0" smtClean="0">
                <a:solidFill>
                  <a:srgbClr val="0070C0"/>
                </a:solidFill>
              </a:rPr>
              <a:t>on 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4724400"/>
            <a:ext cx="2501710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ANTEVERTED UTERUS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62600" y="4572000"/>
            <a:ext cx="2448106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ANTEFLEXED UTERUS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4953000"/>
            <a:ext cx="344773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of uterus </a:t>
            </a:r>
            <a:r>
              <a:rPr lang="en-US" b="1" dirty="0" smtClean="0">
                <a:solidFill>
                  <a:srgbClr val="0070C0"/>
                </a:solidFill>
              </a:rPr>
              <a:t>is bent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forward</a:t>
            </a:r>
            <a:r>
              <a:rPr lang="en-US" b="1" dirty="0" smtClean="0">
                <a:solidFill>
                  <a:srgbClr val="0070C0"/>
                </a:solidFill>
              </a:rPr>
              <a:t> on 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cervix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381000"/>
            <a:ext cx="453842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POSITIONS OF UTERUS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0" y="533400"/>
            <a:ext cx="4538422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POSITIONS OF UTERUS</a:t>
            </a:r>
          </a:p>
        </p:txBody>
      </p:sp>
      <p:pic>
        <p:nvPicPr>
          <p:cNvPr id="4098" name="Picture 2" descr="C:\Documents and Settings\user1\My Documents\My Pictures\POSITION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057400"/>
            <a:ext cx="1792287" cy="1951037"/>
          </a:xfrm>
          <a:prstGeom prst="rect">
            <a:avLst/>
          </a:prstGeom>
          <a:noFill/>
        </p:spPr>
      </p:pic>
      <p:pic>
        <p:nvPicPr>
          <p:cNvPr id="4099" name="Picture 3" descr="C:\Documents and Settings\user1\My Documents\My Pictures\POSITION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981200"/>
            <a:ext cx="1920875" cy="20351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95400" y="3962400"/>
            <a:ext cx="263270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RETROVERTED UTERUS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0" y="3962400"/>
            <a:ext cx="2583464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RETROFLEXED UTERUS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343400"/>
            <a:ext cx="437491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body </a:t>
            </a:r>
            <a:r>
              <a:rPr lang="en-US" b="1" dirty="0" smtClean="0">
                <a:solidFill>
                  <a:srgbClr val="0070C0"/>
                </a:solidFill>
              </a:rPr>
              <a:t>of uterus are bent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backward</a:t>
            </a:r>
          </a:p>
          <a:p>
            <a:r>
              <a:rPr lang="en-US" b="1" dirty="0" smtClean="0">
                <a:solidFill>
                  <a:srgbClr val="0070C0"/>
                </a:solidFill>
              </a:rPr>
              <a:t> on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vagina </a:t>
            </a:r>
            <a:r>
              <a:rPr lang="en-US" b="1" dirty="0" smtClean="0">
                <a:solidFill>
                  <a:srgbClr val="0070C0"/>
                </a:solidFill>
              </a:rPr>
              <a:t>and lie in </a:t>
            </a:r>
            <a:r>
              <a:rPr lang="en-US" b="1" dirty="0" err="1" smtClean="0">
                <a:solidFill>
                  <a:srgbClr val="0070C0"/>
                </a:solidFill>
              </a:rPr>
              <a:t>rectouterine</a:t>
            </a:r>
            <a:r>
              <a:rPr lang="en-US" b="1" dirty="0" smtClean="0">
                <a:solidFill>
                  <a:srgbClr val="0070C0"/>
                </a:solidFill>
              </a:rPr>
              <a:t> pouch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4343400"/>
            <a:ext cx="350063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of uterus </a:t>
            </a:r>
            <a:r>
              <a:rPr lang="en-US" b="1" dirty="0" smtClean="0">
                <a:solidFill>
                  <a:srgbClr val="0070C0"/>
                </a:solidFill>
              </a:rPr>
              <a:t>is bent </a:t>
            </a:r>
          </a:p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backward </a:t>
            </a:r>
            <a:r>
              <a:rPr lang="en-US" b="1" dirty="0" smtClean="0">
                <a:solidFill>
                  <a:srgbClr val="0070C0"/>
                </a:solidFill>
              </a:rPr>
              <a:t>on long axis of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cervix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53400" cy="5651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USUAL POSITION OF UTERUS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10200"/>
            <a:ext cx="8382000" cy="12954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ANTEVERTED ANTEFLEXED UTERUS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1" name="Picture 3" descr="C:\Documents and Settings\user1\Desktop\female reproductive\F66122-005-f054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0"/>
            <a:ext cx="4076700" cy="4432300"/>
          </a:xfrm>
          <a:prstGeom prst="rect">
            <a:avLst/>
          </a:prstGeom>
          <a:noFill/>
        </p:spPr>
      </p:pic>
      <p:pic>
        <p:nvPicPr>
          <p:cNvPr id="2052" name="Picture 4" descr="C:\Documents and Settings\user1\Desktop\female reproductive\F66122-005-f054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752600"/>
            <a:ext cx="3695700" cy="3289300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>
          <a:xfrm>
            <a:off x="533400" y="4495800"/>
            <a:ext cx="4572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4876800" y="4953000"/>
            <a:ext cx="4572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304800"/>
            <a:ext cx="522200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 OF UTERUS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066800"/>
            <a:ext cx="8763000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1)Ligaments at junction between 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body of uterus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(At the level of uterine tube)</a:t>
            </a:r>
            <a:endParaRPr lang="en-US" sz="2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Documents and Settings\user1\Desktop\female reproductive\Copy of F66122-005-f0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133600"/>
            <a:ext cx="4419600" cy="39243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28600" y="4038600"/>
            <a:ext cx="3223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Extends  through inguinal canal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labium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majus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2057400" y="44196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828800" y="5105400"/>
            <a:ext cx="30168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3657600"/>
            <a:ext cx="301686" cy="3693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152400"/>
            <a:ext cx="522200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 OF UTERUS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8382000" cy="16927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7030A0"/>
                </a:solidFill>
              </a:rPr>
              <a:t>Extend from </a:t>
            </a:r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cervix</a:t>
            </a:r>
            <a:r>
              <a:rPr lang="en-US" sz="2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dirty="0" smtClean="0">
                <a:solidFill>
                  <a:srgbClr val="7030A0"/>
                </a:solidFill>
              </a:rPr>
              <a:t>to:</a:t>
            </a:r>
            <a:r>
              <a:rPr lang="en-US" sz="2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(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pubocervical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</a:p>
          <a:p>
            <a:r>
              <a:rPr lang="en-US" sz="24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walls                   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(transverse cervical  or cardinal) </a:t>
            </a:r>
          </a:p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uterosacral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sacrocervical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C:\Documents and Settings\user1\Desktop\female reproductive\F66122-005-f05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971800"/>
            <a:ext cx="4876800" cy="38862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048000"/>
            <a:ext cx="377190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0" y="838200"/>
            <a:ext cx="3795463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2)Ligaments of cervix</a:t>
            </a:r>
            <a:endParaRPr lang="en-US" sz="32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09600" y="5486400"/>
            <a:ext cx="304800" cy="3048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772400" y="3505200"/>
            <a:ext cx="228600" cy="2286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685800" y="4572000"/>
            <a:ext cx="304800" cy="3048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8458200" y="3962400"/>
            <a:ext cx="228600" cy="22860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495800" y="3886200"/>
            <a:ext cx="3048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7848600" y="5334000"/>
            <a:ext cx="228600" cy="2286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user1\Desktop\female reproductive\F66122-005-f057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19400"/>
            <a:ext cx="4267200" cy="3352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0" y="228600"/>
            <a:ext cx="5088637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LEVATOR ANI MUSCLES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90600"/>
            <a:ext cx="9099735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FORM THE PELVIC FLOOR: separate pelvis from perineum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FORM PELVIC  DIAPHRAGM: traversed by urethra, vagina &amp; rectum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SUPPORT PELVIC ORGANS</a:t>
            </a:r>
          </a:p>
        </p:txBody>
      </p:sp>
      <p:pic>
        <p:nvPicPr>
          <p:cNvPr id="7172" name="Picture 4" descr="C:\Documents and Settings\user1\Desktop\female reproductive\F66122-005-f068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19400"/>
            <a:ext cx="4368800" cy="3022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5867400"/>
            <a:ext cx="92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Urethra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>
            <a:stCxn id="7" idx="3"/>
          </p:cNvCxnSpPr>
          <p:nvPr/>
        </p:nvCxnSpPr>
        <p:spPr>
          <a:xfrm flipV="1">
            <a:off x="1303432" y="6019800"/>
            <a:ext cx="1134968" cy="322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48000" y="6248400"/>
            <a:ext cx="82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>
            <a:stCxn id="10" idx="1"/>
          </p:cNvCxnSpPr>
          <p:nvPr/>
        </p:nvCxnSpPr>
        <p:spPr>
          <a:xfrm rot="10800000">
            <a:off x="2590800" y="6019800"/>
            <a:ext cx="457200" cy="4132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62400" y="5943600"/>
            <a:ext cx="913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>
            <a:stCxn id="13" idx="1"/>
          </p:cNvCxnSpPr>
          <p:nvPr/>
        </p:nvCxnSpPr>
        <p:spPr>
          <a:xfrm rot="10800000">
            <a:off x="3048000" y="5867400"/>
            <a:ext cx="914400" cy="26086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781800" y="3505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05600" y="3733800"/>
            <a:ext cx="304800" cy="228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705600" y="4495800"/>
            <a:ext cx="304800" cy="2286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162800" y="2286000"/>
            <a:ext cx="92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Urethra</a:t>
            </a:r>
            <a:endParaRPr lang="en-US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Arrow Connector 20"/>
          <p:cNvCxnSpPr>
            <a:stCxn id="19" idx="2"/>
            <a:endCxn id="16" idx="7"/>
          </p:cNvCxnSpPr>
          <p:nvPr/>
        </p:nvCxnSpPr>
        <p:spPr>
          <a:xfrm rot="5400000">
            <a:off x="6831856" y="2735358"/>
            <a:ext cx="872186" cy="71213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62600" y="2590800"/>
            <a:ext cx="824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endParaRPr lang="en-US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6" name="Straight Arrow Connector 25"/>
          <p:cNvCxnSpPr>
            <a:stCxn id="22" idx="2"/>
            <a:endCxn id="17" idx="1"/>
          </p:cNvCxnSpPr>
          <p:nvPr/>
        </p:nvCxnSpPr>
        <p:spPr>
          <a:xfrm rot="16200000" flipH="1">
            <a:off x="5958927" y="2975968"/>
            <a:ext cx="807146" cy="77547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467600" y="5943600"/>
            <a:ext cx="913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Rectum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9" name="Straight Arrow Connector 28"/>
          <p:cNvCxnSpPr>
            <a:stCxn id="27" idx="0"/>
            <a:endCxn id="18" idx="5"/>
          </p:cNvCxnSpPr>
          <p:nvPr/>
        </p:nvCxnSpPr>
        <p:spPr>
          <a:xfrm rot="16200000" flipV="1">
            <a:off x="6818803" y="4837882"/>
            <a:ext cx="1252678" cy="95875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657600" y="2362200"/>
            <a:ext cx="15994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Levator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ani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32" name="Straight Arrow Connector 31"/>
          <p:cNvCxnSpPr>
            <a:stCxn id="30" idx="2"/>
          </p:cNvCxnSpPr>
          <p:nvPr/>
        </p:nvCxnSpPr>
        <p:spPr>
          <a:xfrm rot="16200000" flipH="1">
            <a:off x="4707402" y="2573801"/>
            <a:ext cx="1290935" cy="17910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30" idx="2"/>
          </p:cNvCxnSpPr>
          <p:nvPr/>
        </p:nvCxnSpPr>
        <p:spPr>
          <a:xfrm rot="5400000">
            <a:off x="2614135" y="2724331"/>
            <a:ext cx="1743670" cy="1942738"/>
          </a:xfrm>
          <a:prstGeom prst="straightConnector1">
            <a:avLst/>
          </a:prstGeom>
          <a:ln>
            <a:prstDash val="dashDot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3" grpId="0"/>
      <p:bldP spid="16" grpId="0" animBg="1"/>
      <p:bldP spid="17" grpId="0" animBg="1"/>
      <p:bldP spid="18" grpId="0" animBg="1"/>
      <p:bldP spid="19" grpId="0"/>
      <p:bldP spid="22" grpId="0"/>
      <p:bldP spid="27" grpId="0"/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458200" cy="54864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9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the end of the lecture, students should:</a:t>
            </a: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the organs of female reproductive system.</a:t>
            </a:r>
            <a:endParaRPr lang="en-US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peritoneum </a:t>
            </a:r>
            <a:r>
              <a:rPr lang="en-US" b="1" i="1" dirty="0" smtClean="0">
                <a:solidFill>
                  <a:srgbClr val="0070C0"/>
                </a:solidFill>
              </a:rPr>
              <a:t>in female.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position</a:t>
            </a:r>
            <a:r>
              <a:rPr lang="en-US" b="1" i="1" dirty="0" smtClean="0">
                <a:solidFill>
                  <a:srgbClr val="0070C0"/>
                </a:solidFill>
              </a:rPr>
              <a:t> and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</a:t>
            </a:r>
            <a:r>
              <a:rPr lang="en-US" b="1" i="1" dirty="0" smtClean="0">
                <a:solidFill>
                  <a:srgbClr val="0070C0"/>
                </a:solidFill>
              </a:rPr>
              <a:t> of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ovaries</a:t>
            </a:r>
            <a:r>
              <a:rPr lang="en-US" b="1" i="1" dirty="0" smtClean="0">
                <a:solidFill>
                  <a:srgbClr val="0070C0"/>
                </a:solidFill>
              </a:rPr>
              <a:t>.</a:t>
            </a:r>
            <a:endParaRPr lang="en-US" b="1" i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List the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parts </a:t>
            </a:r>
            <a:r>
              <a:rPr lang="en-US" b="1" i="1" dirty="0" smtClean="0">
                <a:solidFill>
                  <a:srgbClr val="0070C0"/>
                </a:solidFill>
              </a:rPr>
              <a:t>of the 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tube</a:t>
            </a:r>
            <a:r>
              <a:rPr lang="en-US" b="1" i="1" dirty="0" smtClean="0">
                <a:solidFill>
                  <a:srgbClr val="0070C0"/>
                </a:solidFill>
              </a:rPr>
              <a:t>.</a:t>
            </a: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0070C0"/>
                </a:solidFill>
              </a:rPr>
              <a:t>Describe the anatomy of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uterus</a:t>
            </a:r>
            <a:r>
              <a:rPr lang="en-US" b="1" dirty="0" smtClean="0">
                <a:solidFill>
                  <a:srgbClr val="0070C0"/>
                </a:solidFill>
              </a:rPr>
              <a:t> regarding: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subdivisions, cavity, relations, ligaments &amp; main support.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Describe the anatomy of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r>
              <a:rPr lang="en-US" b="1" dirty="0" smtClean="0">
                <a:solidFill>
                  <a:srgbClr val="0070C0"/>
                </a:solidFill>
              </a:rPr>
              <a:t> regarding: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structure, extent, length &amp; relations</a:t>
            </a:r>
            <a:r>
              <a:rPr lang="en-US" b="1" dirty="0" smtClean="0">
                <a:solidFill>
                  <a:srgbClr val="0070C0"/>
                </a:solidFill>
              </a:rPr>
              <a:t>.</a:t>
            </a:r>
          </a:p>
          <a:p>
            <a:pPr lvl="0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70C0"/>
                </a:solidFill>
              </a:rPr>
              <a:t>Describe the </a:t>
            </a:r>
            <a:r>
              <a:rPr lang="en-US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supply (arteries, veins, lymph, nerves) </a:t>
            </a:r>
            <a:r>
              <a:rPr lang="en-US" b="1" dirty="0" smtClean="0">
                <a:solidFill>
                  <a:srgbClr val="0070C0"/>
                </a:solidFill>
              </a:rPr>
              <a:t>of female reproductive system.</a:t>
            </a:r>
          </a:p>
          <a:p>
            <a:pPr lvl="0">
              <a:buFont typeface="Wingdings" pitchFamily="2" charset="2"/>
              <a:buChar char="§"/>
            </a:pP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en-US" b="1" i="1" dirty="0" smtClean="0">
              <a:solidFill>
                <a:srgbClr val="0070C0"/>
              </a:solidFill>
            </a:endParaRPr>
          </a:p>
          <a:p>
            <a:pPr lvl="0">
              <a:buFont typeface="Wingdings" pitchFamily="2" charset="2"/>
              <a:buChar char="§"/>
            </a:pPr>
            <a:endParaRPr lang="en-US" b="1" i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1\My Documents\My Pictures\prolap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048000"/>
            <a:ext cx="5334000" cy="246697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38400" y="228600"/>
            <a:ext cx="4706545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OF UTERUS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94" y="990600"/>
            <a:ext cx="9220986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Ligaments of cervix (especially transverse cervical)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Round ligament of uterus (maintains </a:t>
            </a:r>
            <a:r>
              <a:rPr lang="en-US" sz="2400" b="1" dirty="0" err="1" smtClean="0">
                <a:solidFill>
                  <a:srgbClr val="7030A0"/>
                </a:solidFill>
              </a:rPr>
              <a:t>anteverted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anteflexed</a:t>
            </a:r>
            <a:r>
              <a:rPr lang="en-US" sz="2400" b="1" dirty="0" smtClean="0">
                <a:solidFill>
                  <a:srgbClr val="7030A0"/>
                </a:solidFill>
              </a:rPr>
              <a:t> position)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rgbClr val="7030A0"/>
                </a:solidFill>
              </a:rPr>
              <a:t>Levator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ani</a:t>
            </a:r>
            <a:r>
              <a:rPr lang="en-US" sz="2400" b="1" dirty="0" smtClean="0">
                <a:solidFill>
                  <a:srgbClr val="7030A0"/>
                </a:solidFill>
              </a:rPr>
              <a:t> muscles</a:t>
            </a:r>
            <a:endParaRPr lang="en-US" sz="24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2362200"/>
            <a:ext cx="4345870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PROLAPSE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5486400"/>
            <a:ext cx="7261219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rgbClr val="7030A0"/>
                </a:solidFill>
              </a:rPr>
              <a:t>Downward </a:t>
            </a:r>
            <a:r>
              <a:rPr lang="en-US" sz="2400" b="1" dirty="0" err="1" smtClean="0">
                <a:solidFill>
                  <a:srgbClr val="7030A0"/>
                </a:solidFill>
              </a:rPr>
              <a:t>dispalcement</a:t>
            </a:r>
            <a:r>
              <a:rPr lang="en-US" sz="2400" b="1" dirty="0" smtClean="0">
                <a:solidFill>
                  <a:srgbClr val="7030A0"/>
                </a:solidFill>
              </a:rPr>
              <a:t> of uterus due to damage of: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smtClean="0">
                <a:solidFill>
                  <a:srgbClr val="7030A0"/>
                </a:solidFill>
              </a:rPr>
              <a:t>Ligaments of uterus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b="1" dirty="0" err="1" smtClean="0">
                <a:solidFill>
                  <a:srgbClr val="7030A0"/>
                </a:solidFill>
              </a:rPr>
              <a:t>Levator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ani</a:t>
            </a:r>
            <a:r>
              <a:rPr lang="en-US" sz="2400" b="1" dirty="0" smtClean="0">
                <a:solidFill>
                  <a:srgbClr val="7030A0"/>
                </a:solidFill>
              </a:rPr>
              <a:t> muscles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53546" y="0"/>
            <a:ext cx="8229600" cy="782534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ANATOMY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13907" y="793028"/>
            <a:ext cx="4520130" cy="3403186"/>
          </a:xfrm>
          <a:prstGeom prst="rect">
            <a:avLst/>
          </a:prstGeom>
        </p:spPr>
      </p:pic>
      <p:pic>
        <p:nvPicPr>
          <p:cNvPr id="1028" name="Picture 4" descr="Image result for female pelvic organs anatomy endoscopic view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82534"/>
            <a:ext cx="4419600" cy="4026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886" y="4524126"/>
            <a:ext cx="2869714" cy="2271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26869" y="4154793"/>
            <a:ext cx="1925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Laparoscopic view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Picture 2" descr="C:\Documents and Settings\user1\Desktop\F66122-005-f058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809280"/>
            <a:ext cx="3285378" cy="20010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239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user1\Desktop\female reproductive\F66122-005-f056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295400"/>
            <a:ext cx="3975100" cy="2184400"/>
          </a:xfrm>
          <a:prstGeom prst="rect">
            <a:avLst/>
          </a:prstGeom>
          <a:noFill/>
        </p:spPr>
      </p:pic>
      <p:pic>
        <p:nvPicPr>
          <p:cNvPr id="9219" name="Picture 3" descr="C:\Documents and Settings\user1\Desktop\female reproductive\F66122-005-f056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81000"/>
            <a:ext cx="3911600" cy="3530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04800" y="41148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STRUCTURE:</a:t>
            </a:r>
            <a:r>
              <a:rPr lang="en-US" sz="2400" b="1" dirty="0" smtClean="0">
                <a:solidFill>
                  <a:srgbClr val="0070C0"/>
                </a:solidFill>
              </a:rPr>
              <a:t> Fibro-muscular tube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EXTENT:</a:t>
            </a:r>
            <a:r>
              <a:rPr lang="en-US" sz="2400" b="1" dirty="0" smtClean="0">
                <a:solidFill>
                  <a:srgbClr val="0070C0"/>
                </a:solidFill>
              </a:rPr>
              <a:t> From external </a:t>
            </a:r>
            <a:r>
              <a:rPr lang="en-US" sz="2400" b="1" dirty="0" err="1" smtClean="0">
                <a:solidFill>
                  <a:srgbClr val="0070C0"/>
                </a:solidFill>
              </a:rPr>
              <a:t>os</a:t>
            </a:r>
            <a:r>
              <a:rPr lang="en-US" sz="2400" b="1" dirty="0" smtClean="0">
                <a:solidFill>
                  <a:srgbClr val="0070C0"/>
                </a:solidFill>
              </a:rPr>
              <a:t>, along pelvis &amp; perineum, to open in the vulva (female external genitalia), behind urethral opening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LENGTH: </a:t>
            </a:r>
            <a:r>
              <a:rPr lang="en-US" sz="2400" b="1" dirty="0" smtClean="0">
                <a:solidFill>
                  <a:srgbClr val="0070C0"/>
                </a:solidFill>
              </a:rPr>
              <a:t>Its anterior wall (7.5 cm) is shorter than its posterior wall (9 cm)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FUNCTION:</a:t>
            </a:r>
            <a:r>
              <a:rPr lang="en-US" sz="2400" b="1" dirty="0" smtClean="0">
                <a:solidFill>
                  <a:srgbClr val="0070C0"/>
                </a:solidFill>
              </a:rPr>
              <a:t> 1) </a:t>
            </a:r>
            <a:r>
              <a:rPr lang="en-US" sz="2400" b="1" dirty="0" err="1" smtClean="0">
                <a:solidFill>
                  <a:srgbClr val="0070C0"/>
                </a:solidFill>
              </a:rPr>
              <a:t>Copulatory</a:t>
            </a:r>
            <a:r>
              <a:rPr lang="en-US" sz="2400" b="1" dirty="0" smtClean="0">
                <a:solidFill>
                  <a:srgbClr val="0070C0"/>
                </a:solidFill>
              </a:rPr>
              <a:t> organ &amp; 2) Birth canal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43600" y="381000"/>
            <a:ext cx="1877502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VAGINA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3810000" y="3352800"/>
            <a:ext cx="3810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user1\Desktop\female reproductive\F66122-005-f056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219200"/>
            <a:ext cx="3911600" cy="353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Content Placeholder 7" descr="uterus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371600"/>
            <a:ext cx="4114800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81000" y="52578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ANTERIOR:</a:t>
            </a:r>
            <a:r>
              <a:rPr lang="en-US" sz="2400" b="1" dirty="0" smtClean="0">
                <a:solidFill>
                  <a:srgbClr val="0070C0"/>
                </a:solidFill>
              </a:rPr>
              <a:t> Urinary bladder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pelvis) </a:t>
            </a:r>
            <a:r>
              <a:rPr lang="en-US" sz="2400" b="1" dirty="0" smtClean="0">
                <a:solidFill>
                  <a:srgbClr val="0070C0"/>
                </a:solidFill>
              </a:rPr>
              <a:t>&amp; urethra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perineum)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POSTERIOR:</a:t>
            </a:r>
            <a:r>
              <a:rPr lang="en-US" sz="2400" b="1" dirty="0" smtClean="0">
                <a:solidFill>
                  <a:srgbClr val="0070C0"/>
                </a:solidFill>
              </a:rPr>
              <a:t> Rectum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pelvis) </a:t>
            </a:r>
            <a:r>
              <a:rPr lang="en-US" sz="2400" b="1" dirty="0" smtClean="0">
                <a:solidFill>
                  <a:srgbClr val="0070C0"/>
                </a:solidFill>
              </a:rPr>
              <a:t>&amp; anal canal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perineum)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LATERAL: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err="1" smtClean="0">
                <a:solidFill>
                  <a:srgbClr val="0070C0"/>
                </a:solidFill>
              </a:rPr>
              <a:t>ureters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pelvis)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152400"/>
            <a:ext cx="5032211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 OF VAGINA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6200000" flipV="1">
            <a:off x="1181100" y="4229100"/>
            <a:ext cx="1981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>
            <a:off x="2209800" y="4114800"/>
            <a:ext cx="4038600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1676400" y="4114800"/>
            <a:ext cx="26670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0800000">
            <a:off x="3200400" y="3962400"/>
            <a:ext cx="2286000" cy="1752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819400" y="3886200"/>
            <a:ext cx="3276600" cy="22098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ARTERIAL SUPPLY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6" descr="UTERINE ARTER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676400"/>
            <a:ext cx="9144000" cy="4876800"/>
          </a:xfrm>
        </p:spPr>
      </p:pic>
      <p:sp>
        <p:nvSpPr>
          <p:cNvPr id="8" name="TextBox 7"/>
          <p:cNvSpPr txBox="1"/>
          <p:nvPr/>
        </p:nvSpPr>
        <p:spPr>
          <a:xfrm>
            <a:off x="4572000" y="1295400"/>
            <a:ext cx="2318007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abdominal aorta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4" name="Straight Arrow Connector 13"/>
          <p:cNvCxnSpPr>
            <a:stCxn id="8" idx="2"/>
          </p:cNvCxnSpPr>
          <p:nvPr/>
        </p:nvCxnSpPr>
        <p:spPr>
          <a:xfrm rot="16200000" flipH="1">
            <a:off x="6555368" y="840368"/>
            <a:ext cx="87868" cy="17365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324600" y="6019800"/>
            <a:ext cx="254274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From internal iliac artery</a:t>
            </a:r>
          </a:p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(Artery of pelvis)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9" name="Straight Arrow Connector 18"/>
          <p:cNvCxnSpPr>
            <a:stCxn id="15" idx="0"/>
          </p:cNvCxnSpPr>
          <p:nvPr/>
        </p:nvCxnSpPr>
        <p:spPr>
          <a:xfrm rot="5400000" flipH="1" flipV="1">
            <a:off x="7074587" y="5245787"/>
            <a:ext cx="1295400" cy="25262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5" idx="0"/>
          </p:cNvCxnSpPr>
          <p:nvPr/>
        </p:nvCxnSpPr>
        <p:spPr>
          <a:xfrm rot="16200000" flipV="1">
            <a:off x="7150787" y="5574613"/>
            <a:ext cx="228600" cy="66177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 flipH="1" flipV="1">
            <a:off x="7277100" y="2171700"/>
            <a:ext cx="457200" cy="228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5905500" y="3314700"/>
            <a:ext cx="10668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28600" y="228601"/>
          <a:ext cx="8763000" cy="64812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6762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ORGAN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ARTERIES</a:t>
                      </a:r>
                      <a:endParaRPr lang="en-US" sz="20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0070C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VEINS</a:t>
                      </a:r>
                      <a:endParaRPr lang="en-US" sz="2000" b="1" dirty="0">
                        <a:solidFill>
                          <a:srgbClr val="0070C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LYMPHATICS</a:t>
                      </a:r>
                      <a:endParaRPr lang="en-US" sz="20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NERVES</a:t>
                      </a:r>
                    </a:p>
                    <a:p>
                      <a:pPr algn="ctr"/>
                      <a:r>
                        <a:rPr lang="en-US" sz="20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(AUTONOMIC)</a:t>
                      </a:r>
                      <a:endParaRPr lang="en-US" sz="20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8537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OVARIES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 (ABDOMINAL AORTA)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 (TO INFERIOR VENA CAVA &amp; LEFT RENAL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VEIN)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TO PARAAORTIC LYMPH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NODES (IN ABDOMEN)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 PLEXUS (IN ABDOMEN)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97559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UTERINE</a:t>
                      </a:r>
                      <a:r>
                        <a:rPr lang="en-US" sz="20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TUBES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UTERINE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UTERINE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PARAAORTIC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INTERNAL ILIAC 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OVARIAN</a:t>
                      </a:r>
                    </a:p>
                    <a:p>
                      <a:pPr>
                        <a:buFont typeface="Wingdings" pitchFamily="2" charset="2"/>
                        <a:buChar char="§"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INFERIOR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HYPOGASTRIC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3707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UTERUS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UTERINE (INTERNAL ILIAC ARTERY IN PELVIS)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UTERINE PLEXUS (TO INTERNAL ILIAC VEIN)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TO INTERNAL ILIAC LYMPH NODES (IN PELVIS)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INFERIOR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HYPOGASTRIC PLEXUS (IN PELVIS)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3707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VAGINA</a:t>
                      </a:r>
                      <a:endParaRPr 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VAGINAL (INTERNAL ILIAC ARTERY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IN PELVIS</a:t>
                      </a: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VAGINAL PLEXUS (TO INTERNAL ILIAC VEIN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TO INTERNAL ILIAC LYMPH NODES (IN PELVIS)</a:t>
                      </a:r>
                      <a:endParaRPr lang="en-US" sz="2000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rgbClr val="0070C0"/>
                          </a:solidFill>
                        </a:rPr>
                        <a:t>INFERIOR</a:t>
                      </a:r>
                      <a:r>
                        <a:rPr lang="en-US" sz="2000" b="1" baseline="0" dirty="0" smtClean="0">
                          <a:solidFill>
                            <a:srgbClr val="0070C0"/>
                          </a:solidFill>
                        </a:rPr>
                        <a:t> HYPOGASTRIC PLEXUS (IN PELVIS)</a:t>
                      </a:r>
                      <a:endParaRPr lang="en-US" sz="2000" b="1" dirty="0" smtClean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structures is related (or attached) to the lateral end of the ovary?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Fimbriae</a:t>
            </a:r>
            <a:r>
              <a:rPr lang="en-US" b="1" dirty="0" smtClean="0">
                <a:solidFill>
                  <a:srgbClr val="0070C0"/>
                </a:solidFill>
              </a:rPr>
              <a:t> of uterine tube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Ampulla</a:t>
            </a:r>
            <a:r>
              <a:rPr lang="en-US" b="1" dirty="0" smtClean="0">
                <a:solidFill>
                  <a:srgbClr val="0070C0"/>
                </a:solidFill>
              </a:rPr>
              <a:t> of uterine tube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Ligament of ovary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Round ligament of uterus</a:t>
            </a:r>
            <a:endParaRPr lang="en-US" dirty="0"/>
          </a:p>
        </p:txBody>
      </p:sp>
      <p:sp>
        <p:nvSpPr>
          <p:cNvPr id="4" name="Left Arrow 3"/>
          <p:cNvSpPr/>
          <p:nvPr/>
        </p:nvSpPr>
        <p:spPr>
          <a:xfrm>
            <a:off x="5334000" y="3352800"/>
            <a:ext cx="9144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following structures is anterior to the uterus?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Urinary bladder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Ureter</a:t>
            </a:r>
            <a:endParaRPr lang="en-US" b="1" dirty="0" smtClean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Sigmoid colon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Ovary</a:t>
            </a:r>
          </a:p>
        </p:txBody>
      </p:sp>
      <p:sp>
        <p:nvSpPr>
          <p:cNvPr id="4" name="Left Arrow 3"/>
          <p:cNvSpPr/>
          <p:nvPr/>
        </p:nvSpPr>
        <p:spPr>
          <a:xfrm>
            <a:off x="4343400" y="2819400"/>
            <a:ext cx="9144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one of the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following groups of lymph nodes are the sentinel nodes (very first nodes affected) in cases of cancer ovary?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Superficial inguinal</a:t>
            </a: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Internal iliac</a:t>
            </a: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err="1" smtClean="0">
                <a:solidFill>
                  <a:srgbClr val="0070C0"/>
                </a:solidFill>
              </a:rPr>
              <a:t>Paraaortic</a:t>
            </a:r>
            <a:endParaRPr lang="en-US" b="1" dirty="0">
              <a:solidFill>
                <a:srgbClr val="0070C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External iliac</a:t>
            </a: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Left Arrow 4"/>
          <p:cNvSpPr/>
          <p:nvPr/>
        </p:nvSpPr>
        <p:spPr>
          <a:xfrm>
            <a:off x="3200400" y="4495800"/>
            <a:ext cx="914400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93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229600" cy="6172200"/>
          </a:xfrm>
          <a:prstGeom prst="rect">
            <a:avLst/>
          </a:prstGeom>
          <a:ln w="1905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1676400" y="2590800"/>
            <a:ext cx="569258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  <a:cs typeface="Times New Roman" pitchFamily="18" charset="0"/>
              </a:rPr>
              <a:t>THANK YOU</a:t>
            </a:r>
            <a:endParaRPr lang="en-US" sz="80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 REPRODUCTIVE SYSTEM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992" t="13416" r="8743" b="43062"/>
          <a:stretch>
            <a:fillRect/>
          </a:stretch>
        </p:blipFill>
        <p:spPr>
          <a:xfrm>
            <a:off x="457200" y="1371600"/>
            <a:ext cx="7924800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05600" y="2514600"/>
            <a:ext cx="845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OVARY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2057400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TUBE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2743200"/>
            <a:ext cx="1718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UTERUS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67200" y="4876800"/>
            <a:ext cx="33695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5334000"/>
            <a:ext cx="24018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VIEW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4400" y="228600"/>
            <a:ext cx="6858000" cy="5651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PERITONEUM IN FEMALE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user1\My Documents\My Pictures\FEMALE PELVI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990600"/>
            <a:ext cx="4953000" cy="3352800"/>
          </a:xfrm>
          <a:prstGeom prst="rect">
            <a:avLst/>
          </a:prstGeom>
          <a:noFill/>
        </p:spPr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" y="4343400"/>
            <a:ext cx="8534400" cy="23622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Rectouterine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(Douglas) pouch: </a:t>
            </a:r>
            <a:r>
              <a:rPr lang="en-US" sz="2400" b="1" dirty="0" smtClean="0">
                <a:solidFill>
                  <a:srgbClr val="0070C0"/>
                </a:solidFill>
              </a:rPr>
              <a:t>Reflection of peritoneum from rectum to upper part of posterior surface of vagina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Uterovesical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vesicouterine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pouch: </a:t>
            </a:r>
            <a:r>
              <a:rPr lang="en-US" sz="2400" b="1" dirty="0" smtClean="0">
                <a:solidFill>
                  <a:srgbClr val="0070C0"/>
                </a:solidFill>
              </a:rPr>
              <a:t>Reflection of peritoneum from uterus to upper surface of urinary bladder</a:t>
            </a:r>
          </a:p>
          <a:p>
            <a:pPr>
              <a:buFont typeface="Wingdings" pitchFamily="2" charset="2"/>
              <a:buChar char="q"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 ligament of uterus: </a:t>
            </a:r>
            <a:r>
              <a:rPr lang="en-US" sz="2400" b="1" dirty="0" smtClean="0">
                <a:solidFill>
                  <a:srgbClr val="0070C0"/>
                </a:solidFill>
              </a:rPr>
              <a:t>Extension of peritoneum from lateral wall of uterus to lateral wall of pelvis, </a:t>
            </a:r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encloses the uterine tubes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Content Placeholder 3"/>
          <p:cNvPicPr>
            <a:picLocks noChangeAspect="1"/>
          </p:cNvPicPr>
          <p:nvPr/>
        </p:nvPicPr>
        <p:blipFill>
          <a:blip r:embed="rId3" cstate="print"/>
          <a:srcRect l="2992" t="13416" r="8743" b="43062"/>
          <a:stretch>
            <a:fillRect/>
          </a:stretch>
        </p:blipFill>
        <p:spPr>
          <a:xfrm>
            <a:off x="5029200" y="990600"/>
            <a:ext cx="3810000" cy="3276600"/>
          </a:xfrm>
          <a:prstGeom prst="rect">
            <a:avLst/>
          </a:prstGeom>
        </p:spPr>
      </p:pic>
      <p:sp>
        <p:nvSpPr>
          <p:cNvPr id="8" name="Down Arrow 7"/>
          <p:cNvSpPr/>
          <p:nvPr/>
        </p:nvSpPr>
        <p:spPr>
          <a:xfrm>
            <a:off x="4419600" y="22098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>
            <a:off x="304800" y="3048000"/>
            <a:ext cx="228600" cy="2286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86400" y="1981200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</a:t>
            </a:r>
          </a:p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PELVIC PERITONEUM IN FEMALE</a:t>
            </a:r>
            <a:endParaRPr lang="en-US" b="1" dirty="0"/>
          </a:p>
        </p:txBody>
      </p:sp>
      <p:pic>
        <p:nvPicPr>
          <p:cNvPr id="1026" name="Picture 2" descr="C:\Documents and Settings\user1\Desktop\F66122-005-f058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447800"/>
            <a:ext cx="8382000" cy="5105400"/>
          </a:xfrm>
          <a:prstGeom prst="rect">
            <a:avLst/>
          </a:prstGeom>
          <a:noFill/>
        </p:spPr>
      </p:pic>
      <p:sp>
        <p:nvSpPr>
          <p:cNvPr id="7" name="Down Arrow 6"/>
          <p:cNvSpPr/>
          <p:nvPr/>
        </p:nvSpPr>
        <p:spPr>
          <a:xfrm>
            <a:off x="609600" y="3048000"/>
            <a:ext cx="4572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1143000" y="6248400"/>
            <a:ext cx="3810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8077200" y="5029200"/>
            <a:ext cx="3048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228600"/>
            <a:ext cx="3810000" cy="60960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OVARIES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876800"/>
            <a:ext cx="8686800" cy="19812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It is an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almond-shaped</a:t>
            </a:r>
            <a:r>
              <a:rPr lang="en-US" sz="2800" b="1" dirty="0" smtClean="0">
                <a:solidFill>
                  <a:srgbClr val="0070C0"/>
                </a:solidFill>
              </a:rPr>
              <a:t> organ.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It is attached to the back of the broad ligament by a peritoneal fold 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mesovarium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medial end </a:t>
            </a:r>
            <a:r>
              <a:rPr lang="en-US" sz="2800" b="1" dirty="0" smtClean="0">
                <a:solidFill>
                  <a:srgbClr val="0070C0"/>
                </a:solidFill>
              </a:rPr>
              <a:t>is attached to uterus by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 of ovary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Its lateral end </a:t>
            </a:r>
            <a:r>
              <a:rPr lang="en-US" sz="2800" b="1" dirty="0" smtClean="0">
                <a:solidFill>
                  <a:srgbClr val="0070C0"/>
                </a:solidFill>
              </a:rPr>
              <a:t>is related to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8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fimbriae</a:t>
            </a:r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uterine tube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C:\Documents and Settings\user1\My Documents\My Pictures\OVARY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914400"/>
            <a:ext cx="6629400" cy="4038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629400" y="4114800"/>
            <a:ext cx="2173544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Female pelvic organs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(Posterior view)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973580" y="2161540"/>
            <a:ext cx="1041400" cy="782320"/>
          </a:xfrm>
          <a:custGeom>
            <a:avLst/>
            <a:gdLst>
              <a:gd name="connsiteX0" fmla="*/ 937260 w 1041400"/>
              <a:gd name="connsiteY0" fmla="*/ 520700 h 782320"/>
              <a:gd name="connsiteX1" fmla="*/ 342900 w 1041400"/>
              <a:gd name="connsiteY1" fmla="*/ 33020 h 782320"/>
              <a:gd name="connsiteX2" fmla="*/ 22860 w 1041400"/>
              <a:gd name="connsiteY2" fmla="*/ 322580 h 782320"/>
              <a:gd name="connsiteX3" fmla="*/ 480060 w 1041400"/>
              <a:gd name="connsiteY3" fmla="*/ 734060 h 782320"/>
              <a:gd name="connsiteX4" fmla="*/ 967740 w 1041400"/>
              <a:gd name="connsiteY4" fmla="*/ 612140 h 782320"/>
              <a:gd name="connsiteX5" fmla="*/ 937260 w 1041400"/>
              <a:gd name="connsiteY5" fmla="*/ 520700 h 782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41400" h="782320">
                <a:moveTo>
                  <a:pt x="937260" y="520700"/>
                </a:moveTo>
                <a:cubicBezTo>
                  <a:pt x="833120" y="424180"/>
                  <a:pt x="495300" y="66040"/>
                  <a:pt x="342900" y="33020"/>
                </a:cubicBezTo>
                <a:cubicBezTo>
                  <a:pt x="190500" y="0"/>
                  <a:pt x="0" y="205740"/>
                  <a:pt x="22860" y="322580"/>
                </a:cubicBezTo>
                <a:cubicBezTo>
                  <a:pt x="45720" y="439420"/>
                  <a:pt x="322580" y="685800"/>
                  <a:pt x="480060" y="734060"/>
                </a:cubicBezTo>
                <a:cubicBezTo>
                  <a:pt x="637540" y="782320"/>
                  <a:pt x="894080" y="645160"/>
                  <a:pt x="967740" y="612140"/>
                </a:cubicBezTo>
                <a:cubicBezTo>
                  <a:pt x="1041400" y="579120"/>
                  <a:pt x="1041400" y="617220"/>
                  <a:pt x="937260" y="520700"/>
                </a:cubicBez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29200" y="2895600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BROAD </a:t>
            </a:r>
          </a:p>
          <a:p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</a:t>
            </a:r>
            <a:endParaRPr lang="en-US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5715000" y="2209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Left Arrow 12"/>
          <p:cNvSpPr/>
          <p:nvPr/>
        </p:nvSpPr>
        <p:spPr>
          <a:xfrm>
            <a:off x="7848600" y="3429000"/>
            <a:ext cx="381000" cy="152400"/>
          </a:xfrm>
          <a:prstGeom prst="lef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 Arrow 13"/>
          <p:cNvSpPr/>
          <p:nvPr/>
        </p:nvSpPr>
        <p:spPr>
          <a:xfrm>
            <a:off x="7162800" y="3733800"/>
            <a:ext cx="457200" cy="1524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Arrow 14"/>
          <p:cNvSpPr/>
          <p:nvPr/>
        </p:nvSpPr>
        <p:spPr>
          <a:xfrm>
            <a:off x="7772400" y="2133600"/>
            <a:ext cx="457200" cy="228600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/>
          <p:nvPr/>
        </p:nvCxnSpPr>
        <p:spPr>
          <a:xfrm rot="5400000" flipH="1" flipV="1">
            <a:off x="5143500" y="2628900"/>
            <a:ext cx="3048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6934200" y="1981200"/>
            <a:ext cx="685800" cy="2286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228600"/>
            <a:ext cx="5410200" cy="5651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UTERINE (FALLOPIAN) TUBES</a:t>
            </a:r>
            <a:endParaRPr lang="en-U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52400"/>
            <a:ext cx="3505200" cy="67056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It is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cm long</a:t>
            </a:r>
            <a:r>
              <a:rPr lang="en-US" sz="28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It is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enclosed in the broad ligament of uterus.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It is divided into: 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1) Intramural part: </a:t>
            </a:r>
            <a:r>
              <a:rPr lang="en-US" sz="2800" b="1" dirty="0" smtClean="0">
                <a:solidFill>
                  <a:srgbClr val="0070C0"/>
                </a:solidFill>
              </a:rPr>
              <a:t>opening into the uterine wall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2)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Isthmus:</a:t>
            </a:r>
            <a:r>
              <a:rPr lang="en-US" sz="2800" b="1" dirty="0" smtClean="0">
                <a:solidFill>
                  <a:srgbClr val="0070C0"/>
                </a:solidFill>
              </a:rPr>
              <a:t> narrowest part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3)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Ampulla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800" b="1" dirty="0" smtClean="0">
                <a:solidFill>
                  <a:srgbClr val="0070C0"/>
                </a:solidFill>
              </a:rPr>
              <a:t> widest part </a:t>
            </a:r>
            <a:r>
              <a:rPr lang="en-US" sz="28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(site of fertilization)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4)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Infundibulum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b="1" dirty="0" smtClean="0">
                <a:solidFill>
                  <a:srgbClr val="0070C0"/>
                </a:solidFill>
              </a:rPr>
              <a:t>funnel-shaped end, has finger-like processes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fimbriae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</a:t>
            </a:r>
            <a:r>
              <a:rPr lang="en-US" sz="2800" b="1" dirty="0" smtClean="0">
                <a:solidFill>
                  <a:srgbClr val="0070C0"/>
                </a:solidFill>
              </a:rPr>
              <a:t>related to ovary</a:t>
            </a:r>
          </a:p>
          <a:p>
            <a:endParaRPr lang="en-US" sz="28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3074" name="Picture 2" descr="C:\Documents and Settings\user1\My Documents\My Pictures\TUB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838200"/>
            <a:ext cx="5562600" cy="410238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19600" y="16002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57800" y="12192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12954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77200" y="160020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53200" y="205740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2819400" y="2362200"/>
            <a:ext cx="3810000" cy="2362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3" name="Down Arrow 12"/>
          <p:cNvSpPr/>
          <p:nvPr/>
        </p:nvSpPr>
        <p:spPr>
          <a:xfrm>
            <a:off x="8458200" y="3124200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4800600" cy="5651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 OF: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4114800"/>
            <a:ext cx="8534400" cy="27432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OVARIES: PRIMARY SEX ORGANS IN FEMALE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</a:rPr>
              <a:t>Production of female germ cells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</a:rPr>
              <a:t>Secretion of female sex hormones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UTERINE TUBES: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</a:rPr>
              <a:t>Site of fertilization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2800" b="1" dirty="0" smtClean="0">
                <a:solidFill>
                  <a:srgbClr val="0070C0"/>
                </a:solidFill>
              </a:rPr>
              <a:t>Transport of fertilized ovum into the uterus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8510" t="55516" r="4668" b="3203"/>
          <a:stretch>
            <a:fillRect/>
          </a:stretch>
        </p:blipFill>
        <p:spPr>
          <a:xfrm>
            <a:off x="914400" y="838200"/>
            <a:ext cx="7162800" cy="318796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105400" y="1371600"/>
            <a:ext cx="5334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5905500" y="2324100"/>
            <a:ext cx="7620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6" idx="6"/>
          </p:cNvCxnSpPr>
          <p:nvPr/>
        </p:nvCxnSpPr>
        <p:spPr>
          <a:xfrm rot="10800000">
            <a:off x="5638800" y="1524000"/>
            <a:ext cx="914400" cy="6858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5105400" y="1371600"/>
            <a:ext cx="533400" cy="304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rot="10800000" flipV="1">
            <a:off x="4495800" y="1676400"/>
            <a:ext cx="6096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 flipH="1" flipV="1">
            <a:off x="4000500" y="1562100"/>
            <a:ext cx="8382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0800000">
            <a:off x="3810000" y="11430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3429000" y="1447800"/>
            <a:ext cx="685800" cy="76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0800000">
            <a:off x="3352800" y="1676400"/>
            <a:ext cx="228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 flipV="1">
            <a:off x="3048000" y="1295400"/>
            <a:ext cx="3048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>
            <a:off x="2628900" y="1409700"/>
            <a:ext cx="4572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3050"/>
            <a:ext cx="3657600" cy="79375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UTERUS</a:t>
            </a:r>
            <a:endParaRPr lang="en-US" sz="4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143000"/>
            <a:ext cx="3810000" cy="54864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A hollow, pear-shaped muscular organ</a:t>
            </a:r>
          </a:p>
          <a:p>
            <a:pPr>
              <a:buFont typeface="Wingdings" pitchFamily="2" charset="2"/>
              <a:buChar char="q"/>
            </a:pPr>
            <a:r>
              <a:rPr lang="en-US" sz="2800" b="1" dirty="0" smtClean="0">
                <a:solidFill>
                  <a:srgbClr val="0070C0"/>
                </a:solidFill>
              </a:rPr>
              <a:t>Divided into: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n-US" sz="2800" b="1" dirty="0" smtClean="0">
                <a:solidFill>
                  <a:srgbClr val="0070C0"/>
                </a:solidFill>
              </a:rPr>
              <a:t> no cavity</a:t>
            </a:r>
            <a:endParaRPr lang="en-US" sz="28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Body:</a:t>
            </a:r>
            <a:r>
              <a:rPr lang="en-US" sz="2800" b="1" dirty="0" smtClean="0">
                <a:solidFill>
                  <a:srgbClr val="0070C0"/>
                </a:solidFill>
              </a:rPr>
              <a:t> cavity is 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triangular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Cervix: </a:t>
            </a:r>
            <a:r>
              <a:rPr lang="en-US" sz="2800" b="1" dirty="0" smtClean="0">
                <a:solidFill>
                  <a:srgbClr val="0070C0"/>
                </a:solidFill>
              </a:rPr>
              <a:t>cavity is 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fusiform</a:t>
            </a:r>
            <a:r>
              <a:rPr lang="en-US" sz="2800" b="1" dirty="0" smtClean="0">
                <a:solidFill>
                  <a:srgbClr val="0070C0"/>
                </a:solidFill>
              </a:rPr>
              <a:t>, divided into:</a:t>
            </a:r>
          </a:p>
          <a:p>
            <a:pPr marL="514350" indent="-514350"/>
            <a:r>
              <a:rPr lang="en-US" sz="2800" b="1" dirty="0" smtClean="0">
                <a:solidFill>
                  <a:srgbClr val="0070C0"/>
                </a:solidFill>
              </a:rPr>
              <a:t>	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28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Supravaginal</a:t>
            </a:r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part</a:t>
            </a:r>
          </a:p>
          <a:p>
            <a:pPr marL="514350" indent="-514350"/>
            <a:r>
              <a:rPr lang="en-US" sz="2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*Vaginal part</a:t>
            </a:r>
          </a:p>
          <a:p>
            <a:pPr>
              <a:buFont typeface="Wingdings" pitchFamily="2" charset="2"/>
              <a:buChar char="q"/>
            </a:pPr>
            <a:endParaRPr lang="en-US" sz="2800" b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q"/>
            </a:pP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338" t="6993" r="6441" b="45455"/>
          <a:stretch>
            <a:fillRect/>
          </a:stretch>
        </p:blipFill>
        <p:spPr>
          <a:xfrm>
            <a:off x="3886200" y="0"/>
            <a:ext cx="5111750" cy="3697846"/>
          </a:xfrm>
          <a:prstGeom prst="rect">
            <a:avLst/>
          </a:prstGeom>
        </p:spPr>
      </p:pic>
      <p:pic>
        <p:nvPicPr>
          <p:cNvPr id="6" name="Picture 2" descr="C:\Documents and Settings\user1\My Documents\My Pictures\uter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352800"/>
            <a:ext cx="4578350" cy="3308287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5181600" y="1295400"/>
            <a:ext cx="1905000" cy="76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943600" y="1066800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3’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638800" y="457200"/>
            <a:ext cx="1447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19800" y="0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2’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6019800" y="1447800"/>
            <a:ext cx="9144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172200" y="1447800"/>
            <a:ext cx="460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1’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24400" y="4191000"/>
            <a:ext cx="1109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Fundus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00600" y="4953000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3429000" y="5715000"/>
            <a:ext cx="1752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2667000" y="6096000"/>
            <a:ext cx="2438400" cy="76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7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2742</TotalTime>
  <Words>1116</Words>
  <Application>Microsoft Office PowerPoint</Application>
  <PresentationFormat>On-screen Show (4:3)</PresentationFormat>
  <Paragraphs>210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Algerian</vt:lpstr>
      <vt:lpstr>Arial</vt:lpstr>
      <vt:lpstr>Arial Black</vt:lpstr>
      <vt:lpstr>Calibri</vt:lpstr>
      <vt:lpstr>Times New Roman</vt:lpstr>
      <vt:lpstr>Wingdings</vt:lpstr>
      <vt:lpstr>Office Theme</vt:lpstr>
      <vt:lpstr>ANATOMY OF THE FEMALE REPRODUCTIVE SYSTEM </vt:lpstr>
      <vt:lpstr>OBJECTIVES</vt:lpstr>
      <vt:lpstr>FEMALE REPRODUCTIVE SYSTEM</vt:lpstr>
      <vt:lpstr>PELVIC PERITONEUM IN FEMALE</vt:lpstr>
      <vt:lpstr>PELVIC PERITONEUM IN FEMALE</vt:lpstr>
      <vt:lpstr>THE OVARIES</vt:lpstr>
      <vt:lpstr>THE UTERINE (FALLOPIAN) TUBES</vt:lpstr>
      <vt:lpstr>FUNCTION OF:</vt:lpstr>
      <vt:lpstr>THE UTERUS</vt:lpstr>
      <vt:lpstr>THE UTERUS</vt:lpstr>
      <vt:lpstr>THE CERVICAL CANAL</vt:lpstr>
      <vt:lpstr>RELATIONS OF UTERUS</vt:lpstr>
      <vt:lpstr>FUNCTION OF UTERUS</vt:lpstr>
      <vt:lpstr>PowerPoint Presentation</vt:lpstr>
      <vt:lpstr>PowerPoint Presentation</vt:lpstr>
      <vt:lpstr>USUAL POSITION OF UTERUS</vt:lpstr>
      <vt:lpstr>PowerPoint Presentation</vt:lpstr>
      <vt:lpstr>PowerPoint Presentation</vt:lpstr>
      <vt:lpstr>PowerPoint Presentation</vt:lpstr>
      <vt:lpstr>PowerPoint Presentation</vt:lpstr>
      <vt:lpstr>FEMALE PELVIC ANATOMY</vt:lpstr>
      <vt:lpstr>PowerPoint Presentation</vt:lpstr>
      <vt:lpstr>PowerPoint Presentation</vt:lpstr>
      <vt:lpstr>ARTERIAL SUPPLY </vt:lpstr>
      <vt:lpstr>PowerPoint Presentation</vt:lpstr>
      <vt:lpstr>QUESTION 1</vt:lpstr>
      <vt:lpstr>QUESTION 2</vt:lpstr>
      <vt:lpstr>QUESTION 3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MUSCLES INVOLVED IN RESPIRATION </dc:title>
  <dc:creator>user</dc:creator>
  <cp:lastModifiedBy>Ahmed Ibrahim</cp:lastModifiedBy>
  <cp:revision>421</cp:revision>
  <dcterms:created xsi:type="dcterms:W3CDTF">2010-01-27T08:25:16Z</dcterms:created>
  <dcterms:modified xsi:type="dcterms:W3CDTF">2019-03-07T11:58:42Z</dcterms:modified>
</cp:coreProperties>
</file>