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4" r:id="rId17"/>
    <p:sldId id="259" r:id="rId18"/>
    <p:sldId id="291" r:id="rId19"/>
    <p:sldId id="292" r:id="rId20"/>
    <p:sldId id="290" r:id="rId21"/>
    <p:sldId id="258" r:id="rId22"/>
    <p:sldId id="300" r:id="rId23"/>
    <p:sldId id="301" r:id="rId24"/>
    <p:sldId id="30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8"/>
    <p:restoredTop sz="94627"/>
  </p:normalViewPr>
  <p:slideViewPr>
    <p:cSldViewPr>
      <p:cViewPr varScale="1">
        <p:scale>
          <a:sx n="105" d="100"/>
          <a:sy n="105" d="100"/>
        </p:scale>
        <p:origin x="15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B5F82-38C7-DA46-A56A-7BDA1DA8226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8B909-A73C-044F-8055-9028121C2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23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1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0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9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45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6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79E82-BAC6-4C43-8391-529D62634795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BCC47-80F9-4EDE-9602-C913EC9D4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B4AEF-FF7E-47C7-AF7A-8515ADF983C4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DAE15-1012-4BCE-A384-41DA23B7B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83F0E-722A-4B30-9C1F-C3F7116A71C0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3F52-F4F1-482E-B932-B15C0406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4130F-8F06-44EB-BF65-AD63135807F1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A981C-CFB3-4C16-BD10-A5A25013A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F525E-8BB1-4D82-98C5-07F4B6F097C0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FA01-003B-4056-8D33-314AA82CE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1E21-BFA9-4536-B029-8A7F64A30D58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CE599-FE6D-4CC5-AD70-E04678FB78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075B1-5ABF-4909-A232-A5751F921D35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6FE4-9839-45D3-9026-DA7BD1A8C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E7A37-FA0F-4E89-9EC2-89B8397A9460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98049-41E5-491B-954C-E2634A935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C0F2F-3DBB-48B6-B34A-2161EC3D91EC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B1E12-0B28-41CB-BF1A-EBD82013F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FD049-F96E-4082-B379-2B692B7A75F1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7B93-B5F3-4501-9535-4C3BA0B0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1105B-4CEC-47A0-A013-00BC3995DADB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14186F-6122-4F9A-9218-A61B7BCE3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0FCC58-FC1D-4615-85E7-CBE410321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 smtClean="0"/>
              <a:pPr>
                <a:defRPr/>
              </a:pPr>
              <a:t>3/19/2020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sa/url?sa=t&amp;rct=j&amp;q=&amp;esrc=s&amp;source=web&amp;cd=1&amp;cad=rja&amp;uact=8&amp;ved=2ahUKEwj8_oXAlfPgAhVElxoKHeYXBgIQFjAAegQIChAC&amp;url=https://www.springer.com/cda/content/document/cda_downloaddocument/9783540783541-c1.pdf&amp;usg=AOvVaw06Wli7-64054XVLh7rKXE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7851648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Congenital Adrenal Hyperplasia and Testicular Feminization Syndromes</a:t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7854950" cy="914400"/>
          </a:xfrm>
        </p:spPr>
        <p:txBody>
          <a:bodyPr>
            <a:normAutofit/>
          </a:bodyPr>
          <a:lstStyle/>
          <a:p>
            <a:pPr marR="0" algn="ctr"/>
            <a:r>
              <a:rPr lang="en-US" sz="2200" b="1">
                <a:solidFill>
                  <a:schemeClr val="tx1"/>
                </a:solidFill>
                <a:latin typeface="Times New Roman"/>
                <a:cs typeface="Times New Roman"/>
              </a:rPr>
              <a:t>Reproductive Block</a:t>
            </a:r>
            <a:endParaRPr lang="en-US" sz="2200" b="1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Times New Roman"/>
                <a:cs typeface="Times New Roman"/>
              </a:rPr>
              <a:t>21</a:t>
            </a:r>
            <a:r>
              <a:rPr lang="en-US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b="1" dirty="0" err="1">
                <a:latin typeface="Times New Roman"/>
                <a:cs typeface="Times New Roman"/>
              </a:rPr>
              <a:t>ydroxylase</a:t>
            </a:r>
            <a:r>
              <a:rPr lang="en-US" b="1" dirty="0">
                <a:latin typeface="Times New Roman"/>
                <a:cs typeface="Times New Roman"/>
              </a:rPr>
              <a:t> Deficiency </a:t>
            </a:r>
            <a:endParaRPr lang="x-none" b="1" i="1" dirty="0">
              <a:latin typeface="Times New Roman"/>
              <a:cs typeface="Times New Roman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The most common type of CAH </a:t>
            </a:r>
            <a:r>
              <a:rPr lang="en-US" b="1" dirty="0">
                <a:solidFill>
                  <a:srgbClr val="C00000"/>
                </a:solidFill>
                <a:latin typeface="Times New Roman"/>
                <a:cs typeface="Times New Roman"/>
                <a:sym typeface="Wingdings" pitchFamily="2" charset="2"/>
              </a:rPr>
              <a:t>(90%)</a:t>
            </a:r>
          </a:p>
          <a:p>
            <a:endParaRPr lang="en-US" dirty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Clinically:</a:t>
            </a:r>
            <a:endParaRPr lang="en-US" dirty="0">
              <a:latin typeface="Times New Roman"/>
              <a:cs typeface="Times New Roman"/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Complete enzyme defect: </a:t>
            </a:r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 stimulation of adrenal androgen production 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 virilization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>
                <a:latin typeface="Times New Roman"/>
                <a:cs typeface="Times New Roman"/>
                <a:sym typeface="Wingdings" pitchFamily="2" charset="2"/>
              </a:rPr>
              <a:t>hirsutism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Laboratory diagnosis:  plasma [17--hydroxyprogesterone] as early as 4 days after birth</a:t>
            </a:r>
            <a:endParaRPr lang="x-none" dirty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/>
              <a:t>21</a:t>
            </a:r>
            <a:r>
              <a:rPr lang="en-US" sz="4000" b="1" dirty="0">
                <a:sym typeface="Symbol"/>
              </a:rPr>
              <a:t> -</a:t>
            </a:r>
            <a:r>
              <a:rPr lang="en-US" sz="4000" b="1" dirty="0" err="1">
                <a:sym typeface="Symbol"/>
              </a:rPr>
              <a:t>H</a:t>
            </a:r>
            <a:r>
              <a:rPr lang="en-US" sz="4000" b="1" dirty="0" err="1"/>
              <a:t>ydroxylase</a:t>
            </a:r>
            <a:r>
              <a:rPr lang="en-US" sz="4000" b="1" dirty="0"/>
              <a:t> Deficiency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8568166" cy="5111994"/>
              <a:chOff x="42434" y="1066800"/>
              <a:chExt cx="8568166" cy="511199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2434" y="1066800"/>
                <a:ext cx="8568166" cy="5111994"/>
                <a:chOff x="42434" y="1066800"/>
                <a:chExt cx="8568166" cy="5111994"/>
              </a:xfrm>
            </p:grpSpPr>
            <p:sp>
              <p:nvSpPr>
                <p:cNvPr id="2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6934200" y="4333830"/>
                  <a:ext cx="16764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Times New Roman"/>
                      <a:cs typeface="Times New Roman"/>
                    </a:rPr>
                    <a:t>Virilization of  ♀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42434" y="1066800"/>
                  <a:ext cx="8491966" cy="5111994"/>
                  <a:chOff x="42434" y="1060206"/>
                  <a:chExt cx="8491966" cy="5111994"/>
                </a:xfrm>
              </p:grpSpPr>
              <p:sp>
                <p:nvSpPr>
                  <p:cNvPr id="21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10400" y="5108987"/>
                    <a:ext cx="15240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Precocious sexual development in ♂</a:t>
                    </a:r>
                  </a:p>
                </p:txBody>
              </p:sp>
              <p:grpSp>
                <p:nvGrpSpPr>
                  <p:cNvPr id="34" name="Group 33"/>
                  <p:cNvGrpSpPr>
                    <a:grpSpLocks noChangeAspect="1"/>
                  </p:cNvGrpSpPr>
                  <p:nvPr/>
                </p:nvGrpSpPr>
                <p:grpSpPr>
                  <a:xfrm>
                    <a:off x="42434" y="1060206"/>
                    <a:ext cx="6129766" cy="5111994"/>
                    <a:chOff x="-273547" y="1628344"/>
                    <a:chExt cx="7822307" cy="6523519"/>
                  </a:xfrm>
                </p:grpSpPr>
                <p:pic>
                  <p:nvPicPr>
                    <p:cNvPr id="35" name="Picture 34" descr="CAH and TFS.jpg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273547" y="1628344"/>
                      <a:ext cx="7822307" cy="6523519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6" name="TextBox 35"/>
                    <p:cNvSpPr txBox="1"/>
                    <p:nvPr/>
                  </p:nvSpPr>
                  <p:spPr>
                    <a:xfrm rot="16913635">
                      <a:off x="3459062" y="4695643"/>
                      <a:ext cx="710241" cy="96226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300" b="1" dirty="0"/>
                        <a:t>X</a:t>
                      </a:r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 rot="16886664">
                      <a:off x="5022090" y="5154774"/>
                      <a:ext cx="394542" cy="9033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/>
                        <a:t>X</a:t>
                      </a:r>
                    </a:p>
                  </p:txBody>
                </p:sp>
              </p:grpSp>
              <p:sp>
                <p:nvSpPr>
                  <p:cNvPr id="16" name="TextBox 1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5640289" y="4716318"/>
                    <a:ext cx="1981200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In peripheral tissues</a:t>
                    </a: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6363205" y="1082269"/>
                    <a:ext cx="190004" cy="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47"/>
                  <p:cNvGrpSpPr>
                    <a:grpSpLocks noChangeAspect="1"/>
                  </p:cNvGrpSpPr>
                  <p:nvPr/>
                </p:nvGrpSpPr>
                <p:grpSpPr>
                  <a:xfrm rot="16200000">
                    <a:off x="6514116" y="4756916"/>
                    <a:ext cx="916398" cy="381001"/>
                    <a:chOff x="6826200" y="5257800"/>
                    <a:chExt cx="3125796" cy="611190"/>
                  </a:xfrm>
                </p:grpSpPr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6826200" y="5562600"/>
                      <a:ext cx="3124201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 rot="5400000">
                      <a:off x="9798008" y="5715002"/>
                      <a:ext cx="304800" cy="3176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 rot="5400000">
                      <a:off x="6674600" y="5714212"/>
                      <a:ext cx="304800" cy="159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rot="5400000">
                      <a:off x="8274007" y="5410200"/>
                      <a:ext cx="304800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000" b="1" dirty="0">
                <a:latin typeface="Times New Roman"/>
                <a:cs typeface="Times New Roman"/>
              </a:rPr>
              <a:t>21</a:t>
            </a:r>
            <a:r>
              <a:rPr lang="en-US" sz="3000" b="1" dirty="0">
                <a:latin typeface="Times New Roman"/>
                <a:cs typeface="Times New Roman"/>
                <a:sym typeface="Symbol"/>
              </a:rPr>
              <a:t> -H</a:t>
            </a:r>
            <a:r>
              <a:rPr lang="en-US" sz="3000" b="1" dirty="0">
                <a:latin typeface="Times New Roman"/>
                <a:cs typeface="Times New Roman"/>
              </a:rPr>
              <a:t>ydroxylase Deficiency………….</a:t>
            </a:r>
            <a:r>
              <a:rPr lang="en-US" sz="3000" b="1" dirty="0">
                <a:solidFill>
                  <a:srgbClr val="C00000"/>
                </a:solidFill>
                <a:latin typeface="Times New Roman"/>
                <a:cs typeface="Times New Roman"/>
              </a:rPr>
              <a:t>CONT’D </a:t>
            </a:r>
            <a:r>
              <a:rPr lang="en-US" sz="3000" b="1" dirty="0">
                <a:latin typeface="Times New Roman"/>
                <a:cs typeface="Times New Roman"/>
              </a:rPr>
              <a:t>             </a:t>
            </a:r>
            <a:endParaRPr lang="en-US" sz="3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534400" cy="55499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Autosomal recessive condition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Impaired synthesis of both cortisol &amp; aldosterone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 [cortisol]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</a:t>
            </a:r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 ACTH secretion 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dirty="0">
                <a:latin typeface="Times New Roman"/>
                <a:ea typeface="NEJMQuadraat-Regular"/>
                <a:cs typeface="Times New Roman"/>
              </a:rPr>
              <a:t>Accumulated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17-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-hydroxyp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rogesterone </a:t>
            </a:r>
            <a:r>
              <a:rPr lang="en-US" altLang="zh-TW" dirty="0">
                <a:latin typeface="Times New Roman"/>
                <a:ea typeface="NEJMQuadraat-Regular"/>
                <a:cs typeface="Times New Roman"/>
              </a:rPr>
              <a:t>are diverted to the biosynthesis of sex hormones </a:t>
            </a:r>
            <a:r>
              <a:rPr lang="en-US" altLang="zh-TW" dirty="0">
                <a:latin typeface="Times New Roman"/>
                <a:ea typeface="NEJMQuadraat-Regular"/>
                <a:cs typeface="Times New Roman"/>
                <a:sym typeface="Wingdings" pitchFamily="2" charset="2"/>
              </a:rPr>
              <a:t></a:t>
            </a:r>
            <a:r>
              <a:rPr lang="en-US" altLang="zh-TW" dirty="0">
                <a:latin typeface="Times New Roman"/>
                <a:ea typeface="NEJMQuadraat-Regular"/>
                <a:cs typeface="Times New Roman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Severe cases: mineralocorticoid deficiency  salt &amp; H</a:t>
            </a:r>
            <a:r>
              <a:rPr lang="en-US" baseline="-25000" dirty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O loss  </a:t>
            </a:r>
            <a:r>
              <a:rPr lang="en-US" dirty="0" err="1">
                <a:latin typeface="Times New Roman"/>
                <a:cs typeface="Times New Roman"/>
                <a:sym typeface="Wingdings" pitchFamily="2" charset="2"/>
              </a:rPr>
              <a:t>hypovolemia</a:t>
            </a: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 &amp; shock  neonatal adrenal crisis </a:t>
            </a:r>
            <a:endParaRPr lang="en-US" dirty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>
                <a:latin typeface="Times New Roman"/>
                <a:cs typeface="Times New Roman"/>
              </a:rPr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>
                <a:latin typeface="Times New Roman"/>
                <a:cs typeface="Times New Roman"/>
              </a:rPr>
              <a:t>21</a:t>
            </a:r>
            <a:r>
              <a:rPr lang="en-US" sz="3000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>
                <a:latin typeface="Times New Roman"/>
                <a:cs typeface="Times New Roman"/>
              </a:rPr>
              <a:t>ydroxylase</a:t>
            </a:r>
            <a:r>
              <a:rPr lang="en-US" sz="3000" b="1" dirty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Genetics</a:t>
            </a:r>
            <a:r>
              <a:rPr lang="en-US" sz="3000" b="1" dirty="0">
                <a:latin typeface="Times New Roman"/>
                <a:cs typeface="Times New Roman"/>
                <a:sym typeface="Symbol"/>
              </a:rPr>
              <a:t> </a:t>
            </a:r>
            <a:endParaRPr lang="en-US" altLang="zh-TW" sz="3000" b="1" dirty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Mutations in the 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>
                <a:latin typeface="Times New Roman"/>
                <a:ea typeface="NEJMQuadraat-Regular" charset="-120"/>
                <a:cs typeface="Times New Roman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>
                <a:latin typeface="Times New Roman"/>
                <a:ea typeface="NEJMQuadraat-Regular" charset="-120"/>
                <a:cs typeface="Times New Roman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>
                <a:latin typeface="Times New Roman"/>
                <a:ea typeface="NEJMQuadraat-Regular" charset="-120"/>
                <a:cs typeface="Times New Roman"/>
              </a:rPr>
              <a:t>Missense</a:t>
            </a:r>
            <a:endParaRPr lang="en-US" altLang="zh-TW" sz="2200" dirty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dirty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	For prenatal diagnosis and confirmation of diagnosis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2200" dirty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>
                <a:latin typeface="Times New Roman"/>
                <a:cs typeface="Times New Roman"/>
              </a:rPr>
              <a:t>21</a:t>
            </a:r>
            <a:r>
              <a:rPr lang="en-US" sz="3000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>
                <a:latin typeface="Times New Roman"/>
                <a:cs typeface="Times New Roman"/>
              </a:rPr>
              <a:t>ydroxylase</a:t>
            </a:r>
            <a:r>
              <a:rPr lang="en-US" sz="3000" b="1" dirty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>
                <a:solidFill>
                  <a:srgbClr val="FF0000"/>
                </a:solidFill>
                <a:latin typeface="Times New Roman"/>
                <a:ea typeface="NEJMQuadraat-SmallCaps" charset="-120"/>
                <a:cs typeface="Times New Roman"/>
              </a:rPr>
              <a:t>Diagnosis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Serum sample taken at least 2 days after birth (earlier samples may contain maternally derived 17-</a:t>
            </a:r>
            <a:r>
              <a:rPr lang="en-US" dirty="0">
                <a:latin typeface="Times New Roman"/>
                <a:cs typeface="Times New Roman"/>
                <a:sym typeface="Symbol" pitchFamily="18" charset="2"/>
              </a:rPr>
              <a:t></a:t>
            </a:r>
            <a:r>
              <a:rPr lang="en-US" dirty="0">
                <a:latin typeface="Times New Roman"/>
                <a:cs typeface="Times New Roman"/>
              </a:rPr>
              <a:t>-hydroxyprogesterone)</a:t>
            </a:r>
          </a:p>
          <a:p>
            <a:pPr marL="114300" indent="0">
              <a:lnSpc>
                <a:spcPct val="90000"/>
              </a:lnSpc>
              <a:buNone/>
            </a:pP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latin typeface="Times New Roman"/>
                <a:ea typeface="NEJMQuadraat-Regular"/>
                <a:cs typeface="Times New Roman"/>
              </a:rPr>
              <a:t>Classic (complete) deficiency is characterized by </a:t>
            </a:r>
            <a:r>
              <a:rPr lang="en-US" altLang="zh-TW" dirty="0">
                <a:latin typeface="Times New Roman"/>
                <a:cs typeface="Times New Roman"/>
              </a:rPr>
              <a:t>markedly </a:t>
            </a:r>
            <a:r>
              <a:rPr lang="en-US" altLang="zh-TW" dirty="0">
                <a:solidFill>
                  <a:srgbClr val="C00000"/>
                </a:solidFill>
                <a:latin typeface="Times New Roman"/>
                <a:cs typeface="Times New Roman"/>
              </a:rPr>
              <a:t>elevated</a:t>
            </a:r>
            <a:r>
              <a:rPr lang="en-US" altLang="zh-TW" dirty="0">
                <a:latin typeface="Times New Roman"/>
                <a:cs typeface="Times New Roman"/>
              </a:rPr>
              <a:t> serum levels of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17-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-</a:t>
            </a:r>
            <a:r>
              <a:rPr lang="en-US" altLang="zh-TW" dirty="0">
                <a:solidFill>
                  <a:srgbClr val="C00000"/>
                </a:solidFill>
                <a:latin typeface="Times New Roman"/>
                <a:cs typeface="Times New Roman"/>
              </a:rPr>
              <a:t>hydroxyprogesterone</a:t>
            </a:r>
          </a:p>
          <a:p>
            <a:pPr marL="114300" indent="0">
              <a:lnSpc>
                <a:spcPct val="90000"/>
              </a:lnSpc>
              <a:buNone/>
            </a:pPr>
            <a:endParaRPr lang="en-US" altLang="zh-TW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latin typeface="Times New Roman"/>
                <a:cs typeface="Times New Roman"/>
              </a:rPr>
              <a:t>Late-onset (partial) deficiency may require </a:t>
            </a:r>
            <a:r>
              <a:rPr lang="en-US" altLang="zh-TW" dirty="0" err="1">
                <a:latin typeface="Times New Roman"/>
                <a:cs typeface="Times New Roman"/>
              </a:rPr>
              <a:t>corticotropin</a:t>
            </a:r>
            <a:r>
              <a:rPr lang="en-US" altLang="zh-TW" dirty="0">
                <a:latin typeface="Times New Roman"/>
                <a:cs typeface="Times New Roman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Measure base-line and stimulated levels of </a:t>
            </a:r>
            <a:r>
              <a:rPr lang="en-US" sz="2400" dirty="0">
                <a:latin typeface="Times New Roman"/>
                <a:cs typeface="Times New Roman"/>
              </a:rPr>
              <a:t>17-</a:t>
            </a:r>
            <a:r>
              <a:rPr lang="en-US" sz="2400" dirty="0">
                <a:latin typeface="Times New Roman"/>
                <a:cs typeface="Times New Roman"/>
                <a:sym typeface="Symbol" pitchFamily="18" charset="2"/>
              </a:rPr>
              <a:t>-</a:t>
            </a: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High level of </a:t>
            </a:r>
            <a:r>
              <a:rPr lang="en-US" sz="2400" dirty="0">
                <a:latin typeface="Times New Roman"/>
                <a:cs typeface="Times New Roman"/>
              </a:rPr>
              <a:t>17-</a:t>
            </a:r>
            <a:r>
              <a:rPr lang="en-US" sz="2400" dirty="0">
                <a:latin typeface="Times New Roman"/>
                <a:cs typeface="Times New Roman"/>
                <a:sym typeface="Symbol" pitchFamily="18" charset="2"/>
              </a:rPr>
              <a:t></a:t>
            </a:r>
            <a:r>
              <a:rPr lang="en-US" sz="2400" dirty="0">
                <a:latin typeface="Times New Roman"/>
                <a:cs typeface="Times New Roman"/>
              </a:rPr>
              <a:t>-</a:t>
            </a:r>
            <a:r>
              <a:rPr lang="en-US" altLang="zh-TW" sz="2200" dirty="0">
                <a:latin typeface="Times New Roman"/>
                <a:ea typeface="NEJMQuadraat-Regular"/>
                <a:cs typeface="Times New Roman"/>
              </a:rPr>
              <a:t>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79248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b="1" dirty="0">
                <a:latin typeface="Times New Roman"/>
                <a:ea typeface="NEJMQuadraat-SmallCaps" charset="-120"/>
                <a:cs typeface="Times New Roman"/>
                <a:sym typeface="Symbol"/>
              </a:rPr>
              <a:t>  -</a:t>
            </a:r>
            <a:r>
              <a:rPr lang="en-US" altLang="zh-TW" b="1" dirty="0" err="1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b="1" dirty="0" err="1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b="1" dirty="0">
                <a:latin typeface="Times New Roman"/>
                <a:ea typeface="NEJMQuadraat-SmallCaps" charset="-120"/>
                <a:cs typeface="Times New Roman"/>
              </a:rPr>
              <a:t> Deficiency </a:t>
            </a: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381000" y="2042279"/>
            <a:ext cx="815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leads to high concentrations of  11-deoxycortisol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Leads to high levels of 11-deoxycorticosterone with mineralocorticoid effect (salt and water retention)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Suppresses renin/angiotensin system            low-renin hypertension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Masculinization in females (FPH) and early virilization in males</a:t>
            </a:r>
          </a:p>
          <a:p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24400" y="3962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>
                <a:ea typeface="NEJMQuadraat-SmallCaps" charset="-120"/>
              </a:rPr>
              <a:t>11</a:t>
            </a:r>
            <a:r>
              <a:rPr lang="en-US" altLang="zh-TW" sz="4000" b="1" dirty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>
                <a:ea typeface="NEJMQuadraat-SmallCaps" charset="-120"/>
              </a:rPr>
              <a:t>ydroxylase</a:t>
            </a:r>
            <a:r>
              <a:rPr lang="en-US" altLang="zh-TW" sz="4000" b="1" dirty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6129766" cy="5111994"/>
              <a:chOff x="42434" y="1066800"/>
              <a:chExt cx="6129766" cy="5111994"/>
            </a:xfrm>
          </p:grpSpPr>
          <p:grpSp>
            <p:nvGrpSpPr>
              <p:cNvPr id="34" name="Group 33"/>
              <p:cNvGrpSpPr>
                <a:grpSpLocks noChangeAspect="1"/>
              </p:cNvGrpSpPr>
              <p:nvPr/>
            </p:nvGrpSpPr>
            <p:grpSpPr>
              <a:xfrm>
                <a:off x="42434" y="1066800"/>
                <a:ext cx="6129766" cy="5111994"/>
                <a:chOff x="-273547" y="1628344"/>
                <a:chExt cx="7822307" cy="6523519"/>
              </a:xfrm>
            </p:grpSpPr>
            <p:pic>
              <p:nvPicPr>
                <p:cNvPr id="35" name="Picture 34" descr="CAH and TFS.jp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73547" y="1628344"/>
                  <a:ext cx="7822307" cy="6523519"/>
                </a:xfrm>
                <a:prstGeom prst="rect">
                  <a:avLst/>
                </a:prstGeom>
              </p:spPr>
            </p:pic>
            <p:sp>
              <p:nvSpPr>
                <p:cNvPr id="36" name="TextBox 35"/>
                <p:cNvSpPr txBox="1"/>
                <p:nvPr/>
              </p:nvSpPr>
              <p:spPr>
                <a:xfrm>
                  <a:off x="2787160" y="5906920"/>
                  <a:ext cx="677510" cy="903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/>
                    <a:t>X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723213" y="6073216"/>
                  <a:ext cx="394541" cy="903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/>
                    <a:t>X</a:t>
                  </a: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934200" y="4333830"/>
              <a:ext cx="1676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Virilization of  ♀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010400" y="5115581"/>
              <a:ext cx="152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Precocious sexual development in ♂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 rot="16200000">
              <a:off x="5640289" y="4722912"/>
              <a:ext cx="1981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In peripheral tissues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16200000">
              <a:off x="6513854" y="4954244"/>
              <a:ext cx="91593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972811" y="4495812"/>
              <a:ext cx="190005" cy="93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971824" y="5411742"/>
              <a:ext cx="190005" cy="46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81815" y="4943073"/>
              <a:ext cx="190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8335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8382000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 (Androgen Insensitivity Syndrome)</a:t>
            </a:r>
            <a:b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sz="46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" y="704850"/>
            <a:ext cx="8534400" cy="1143000"/>
          </a:xfrm>
        </p:spPr>
        <p:txBody>
          <a:bodyPr/>
          <a:lstStyle/>
          <a:p>
            <a:r>
              <a:rPr lang="en-US" sz="4000" b="1" dirty="0">
                <a:latin typeface="Times New Roman"/>
                <a:cs typeface="Times New Roman"/>
              </a:rPr>
              <a:t>Disorders of Male Sexual Differentiation</a:t>
            </a:r>
            <a:endParaRPr lang="x-none" sz="4000" b="1" dirty="0">
              <a:latin typeface="Times New Roman"/>
              <a:cs typeface="Times New Roma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They are </a:t>
            </a:r>
            <a:r>
              <a:rPr lang="en-US" b="1" dirty="0">
                <a:latin typeface="Times New Roman"/>
                <a:cs typeface="Times New Roman"/>
              </a:rPr>
              <a:t>rare</a:t>
            </a:r>
            <a:r>
              <a:rPr lang="en-US" dirty="0">
                <a:latin typeface="Times New Roman"/>
                <a:cs typeface="Times New Roman"/>
              </a:rPr>
              <a:t> group of disorders</a:t>
            </a:r>
          </a:p>
          <a:p>
            <a:r>
              <a:rPr lang="en-US" dirty="0">
                <a:latin typeface="Times New Roman"/>
                <a:cs typeface="Times New Roman"/>
              </a:rPr>
              <a:t>The defect may be in: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Androgen </a:t>
            </a:r>
            <a:r>
              <a:rPr lang="en-US" sz="2200" b="1" dirty="0">
                <a:latin typeface="Times New Roman"/>
                <a:cs typeface="Times New Roman"/>
              </a:rPr>
              <a:t>receptors</a:t>
            </a:r>
            <a:r>
              <a:rPr lang="en-US" sz="2200" dirty="0">
                <a:latin typeface="Times New Roman"/>
                <a:cs typeface="Times New Roman"/>
              </a:rPr>
              <a:t> (inactive androgen receptors  </a:t>
            </a:r>
            <a:r>
              <a:rPr lang="en-US" sz="2200" dirty="0">
                <a:latin typeface="Times New Roman"/>
                <a:cs typeface="Times New Roman"/>
                <a:sym typeface="Wingdings" pitchFamily="2" charset="2"/>
              </a:rPr>
              <a:t> target tissues cannot respond to stimulation by circulating testosterone; </a:t>
            </a:r>
            <a:r>
              <a:rPr lang="en-US" sz="2200" dirty="0">
                <a:latin typeface="Times New Roman"/>
                <a:cs typeface="Times New Roman"/>
              </a:rPr>
              <a:t>e.g., </a:t>
            </a:r>
            <a:r>
              <a:rPr lang="en-US" sz="2200" b="1" dirty="0">
                <a:latin typeface="Times New Roman"/>
                <a:cs typeface="Times New Roman"/>
              </a:rPr>
              <a:t>Testicular feminization syndrome</a:t>
            </a:r>
            <a:r>
              <a:rPr lang="en-US" sz="2200" dirty="0"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>
                <a:latin typeface="Times New Roman"/>
                <a:cs typeface="Times New Roman"/>
              </a:rPr>
              <a:t>Control of testicular function by the </a:t>
            </a:r>
            <a:r>
              <a:rPr lang="en-US" sz="4000" b="1" dirty="0" err="1">
                <a:latin typeface="Times New Roman"/>
                <a:cs typeface="Times New Roman"/>
              </a:rPr>
              <a:t>gonadotrophins</a:t>
            </a:r>
            <a:endParaRPr lang="x-none" sz="4000" b="1" dirty="0">
              <a:latin typeface="Times New Roman"/>
              <a:cs typeface="Times New Rom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x-none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Anterior Pituitary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Testis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7360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FSH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950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LH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6892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Testosterone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788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Inhibin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2064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/>
                <a:cs typeface="Times New Roman"/>
              </a:rPr>
              <a:t>Spermatogenesis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200400" y="2819400"/>
            <a:ext cx="10063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GnRH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x-none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AR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600" b="1" dirty="0">
                <a:latin typeface="Times New Roman"/>
                <a:cs typeface="Times New Roman"/>
              </a:rPr>
              <a:t>Objectives</a:t>
            </a:r>
            <a:endParaRPr lang="x-none" sz="4600" b="1" dirty="0">
              <a:latin typeface="Times New Roman"/>
              <a:cs typeface="Times New Roman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/>
                <a:cs typeface="Times New Roman"/>
              </a:rPr>
              <a:t>Adrenal </a:t>
            </a:r>
            <a:r>
              <a:rPr lang="en-US" sz="2200" dirty="0" err="1">
                <a:latin typeface="Times New Roman"/>
                <a:cs typeface="Times New Roman"/>
              </a:rPr>
              <a:t>steroidogenesis</a:t>
            </a:r>
            <a:endParaRPr lang="en-US" sz="22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/>
                <a:cs typeface="Times New Roman"/>
              </a:rPr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>
                <a:latin typeface="Times New Roman"/>
                <a:cs typeface="Times New Roman"/>
              </a:rPr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>
                <a:latin typeface="Times New Roman"/>
                <a:cs typeface="Times New Roman"/>
              </a:rPr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>
                <a:latin typeface="Times New Roman"/>
                <a:cs typeface="Times New Roman"/>
              </a:rPr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/>
                <a:cs typeface="Times New Roman"/>
              </a:rPr>
              <a:t>Testicular feminization syndrome</a:t>
            </a:r>
            <a:endParaRPr lang="x-none" sz="2200" dirty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915400" cy="628650"/>
          </a:xfrm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5000625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46, XY karyotype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In peripheral tissue, testosterone will be converted by </a:t>
            </a:r>
            <a:r>
              <a:rPr lang="en-US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aromatase</a:t>
            </a:r>
            <a:r>
              <a:rPr lang="en-US" sz="2200" dirty="0">
                <a:latin typeface="Times New Roman"/>
                <a:cs typeface="Times New Roman"/>
              </a:rPr>
              <a:t> into estradiol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Patients have normal testes &amp; produce normal amounts of </a:t>
            </a:r>
            <a:r>
              <a:rPr lang="en-US" sz="2200" dirty="0" err="1">
                <a:latin typeface="Times New Roman"/>
                <a:cs typeface="Times New Roman"/>
              </a:rPr>
              <a:t>müllerian</a:t>
            </a:r>
            <a:r>
              <a:rPr lang="en-US" sz="2200" dirty="0">
                <a:latin typeface="Times New Roman"/>
                <a:cs typeface="Times New Roman"/>
              </a:rPr>
              <a:t>-inhibiting factor (MIF), therefore, affected individuals </a:t>
            </a:r>
            <a:r>
              <a:rPr lang="en-US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do not have </a:t>
            </a:r>
            <a:r>
              <a:rPr lang="en-US" sz="2200" dirty="0">
                <a:latin typeface="Times New Roman"/>
                <a:cs typeface="Times New Roman"/>
              </a:rPr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35798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09800" y="46466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 New Roman"/>
                <a:cs typeface="Times New Roman"/>
              </a:rPr>
              <a:t>Clinical Picture: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153400" cy="4389437"/>
          </a:xfrm>
        </p:spPr>
        <p:txBody>
          <a:bodyPr>
            <a:normAutofit/>
          </a:bodyPr>
          <a:lstStyle/>
          <a:p>
            <a:pPr marL="290513" lvl="2" algn="just"/>
            <a:r>
              <a:rPr lang="en-US" sz="2200" b="1" dirty="0">
                <a:latin typeface="Times New Roman"/>
                <a:cs typeface="Times New Roman"/>
              </a:rPr>
              <a:t>Complete androgen insensitivity syndrome (</a:t>
            </a:r>
            <a:r>
              <a:rPr lang="en-US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CAIS</a:t>
            </a:r>
            <a:r>
              <a:rPr lang="en-US" sz="2200" b="1" dirty="0">
                <a:latin typeface="Times New Roman"/>
                <a:cs typeface="Times New Roman"/>
              </a:rPr>
              <a:t>): </a:t>
            </a:r>
            <a:r>
              <a:rPr lang="en-US" sz="2200" dirty="0">
                <a:latin typeface="Times New Roman"/>
                <a:cs typeface="Times New Roman"/>
              </a:rPr>
              <a:t>female external genitalia with normal labia, clitoris, and vaginal </a:t>
            </a:r>
            <a:r>
              <a:rPr lang="en-US" sz="2200" dirty="0" err="1">
                <a:latin typeface="Times New Roman"/>
                <a:cs typeface="Times New Roman"/>
              </a:rPr>
              <a:t>introitus</a:t>
            </a:r>
            <a:r>
              <a:rPr lang="en-US" sz="2200" dirty="0">
                <a:latin typeface="Times New Roman"/>
                <a:cs typeface="Times New Roman"/>
              </a:rPr>
              <a:t> (MPH)</a:t>
            </a:r>
          </a:p>
          <a:p>
            <a:pPr marL="290513" lvl="2" algn="just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marL="290513" lvl="2" algn="just"/>
            <a:r>
              <a:rPr lang="en-US" sz="2200" b="1" dirty="0">
                <a:latin typeface="Times New Roman"/>
                <a:cs typeface="Times New Roman"/>
              </a:rPr>
              <a:t>Partial androgen insensitivity syndrome (</a:t>
            </a:r>
            <a:r>
              <a:rPr lang="en-US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PAIS</a:t>
            </a:r>
            <a:r>
              <a:rPr lang="en-US" sz="2200" b="1" dirty="0">
                <a:latin typeface="Times New Roman"/>
                <a:cs typeface="Times New Roman"/>
              </a:rPr>
              <a:t>): </a:t>
            </a:r>
            <a:r>
              <a:rPr lang="en-US" sz="2200" dirty="0">
                <a:latin typeface="Times New Roman"/>
                <a:cs typeface="Times New Roman"/>
              </a:rPr>
              <a:t>mildly </a:t>
            </a:r>
            <a:r>
              <a:rPr lang="en-US" sz="2200" dirty="0" err="1">
                <a:latin typeface="Times New Roman"/>
                <a:cs typeface="Times New Roman"/>
              </a:rPr>
              <a:t>virilized</a:t>
            </a:r>
            <a:r>
              <a:rPr lang="en-US" sz="2200" dirty="0">
                <a:latin typeface="Times New Roman"/>
                <a:cs typeface="Times New Roman"/>
              </a:rPr>
              <a:t> female external genitalia (</a:t>
            </a:r>
            <a:r>
              <a:rPr lang="en-US" sz="2200" dirty="0" err="1">
                <a:latin typeface="Times New Roman"/>
                <a:cs typeface="Times New Roman"/>
              </a:rPr>
              <a:t>clitorimegaly</a:t>
            </a:r>
            <a:r>
              <a:rPr lang="en-US" sz="2200" dirty="0">
                <a:latin typeface="Times New Roman"/>
                <a:cs typeface="Times New Roman"/>
              </a:rPr>
              <a:t> without other external anomalies) to mildly </a:t>
            </a:r>
            <a:r>
              <a:rPr lang="en-US" sz="2200" dirty="0" err="1">
                <a:latin typeface="Times New Roman"/>
                <a:cs typeface="Times New Roman"/>
              </a:rPr>
              <a:t>undervirilized</a:t>
            </a:r>
            <a:r>
              <a:rPr lang="en-US" sz="2200" dirty="0">
                <a:latin typeface="Times New Roman"/>
                <a:cs typeface="Times New Roman"/>
              </a:rPr>
              <a:t> male external genitalia (</a:t>
            </a:r>
            <a:r>
              <a:rPr lang="en-US" sz="2200" dirty="0" err="1">
                <a:latin typeface="Times New Roman"/>
                <a:cs typeface="Times New Roman"/>
              </a:rPr>
              <a:t>hypospadias</a:t>
            </a:r>
            <a:r>
              <a:rPr lang="en-US" sz="2200" dirty="0">
                <a:latin typeface="Times New Roman"/>
                <a:cs typeface="Times New Roman"/>
              </a:rPr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5105400"/>
          </a:xfrm>
        </p:spPr>
        <p:txBody>
          <a:bodyPr>
            <a:normAutofit lnSpcReduction="10000"/>
          </a:bodyPr>
          <a:lstStyle/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err="1">
                <a:latin typeface="Times New Roman"/>
                <a:cs typeface="Times New Roman"/>
              </a:rPr>
              <a:t>Karyotype</a:t>
            </a:r>
            <a:r>
              <a:rPr lang="en-US" sz="2200" b="1" dirty="0">
                <a:latin typeface="Times New Roman"/>
                <a:cs typeface="Times New Roman"/>
              </a:rPr>
              <a:t>:</a:t>
            </a:r>
            <a:r>
              <a:rPr lang="en-US" sz="2200" dirty="0">
                <a:latin typeface="Times New Roman"/>
                <a:cs typeface="Times New Roman"/>
              </a:rPr>
              <a:t> differentiate an </a:t>
            </a:r>
            <a:r>
              <a:rPr lang="en-US" sz="2200" dirty="0" err="1">
                <a:latin typeface="Times New Roman"/>
                <a:cs typeface="Times New Roman"/>
              </a:rPr>
              <a:t>undermasculinized</a:t>
            </a:r>
            <a:r>
              <a:rPr lang="en-US" sz="2200" dirty="0">
                <a:latin typeface="Times New Roman"/>
                <a:cs typeface="Times New Roman"/>
              </a:rPr>
              <a:t> male from a </a:t>
            </a:r>
            <a:r>
              <a:rPr lang="en-US" sz="2200" dirty="0" err="1">
                <a:latin typeface="Times New Roman"/>
                <a:cs typeface="Times New Roman"/>
              </a:rPr>
              <a:t>masculinized</a:t>
            </a:r>
            <a:r>
              <a:rPr lang="en-US" sz="2200" dirty="0">
                <a:latin typeface="Times New Roman"/>
                <a:cs typeface="Times New Roman"/>
              </a:rPr>
              <a:t> female. </a:t>
            </a: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>
                <a:latin typeface="Times New Roman"/>
                <a:cs typeface="Times New Roman"/>
              </a:rPr>
              <a:t>Fluorescent in situ hybridization (FISH): </a:t>
            </a:r>
            <a:r>
              <a:rPr lang="en-US" sz="2200" dirty="0">
                <a:latin typeface="Times New Roman"/>
                <a:cs typeface="Times New Roman"/>
              </a:rPr>
              <a:t>Presence of a Y chromosome can be confirmed by probes for the </a:t>
            </a:r>
            <a:r>
              <a:rPr lang="en-US" sz="2200" i="1" dirty="0">
                <a:latin typeface="Times New Roman"/>
                <a:cs typeface="Times New Roman"/>
              </a:rPr>
              <a:t>SRY</a:t>
            </a:r>
            <a:r>
              <a:rPr lang="en-US" sz="2200" dirty="0">
                <a:latin typeface="Times New Roman"/>
                <a:cs typeface="Times New Roman"/>
              </a:rPr>
              <a:t> region of the Y chromosome. These offer a much quicker turnaround time than conventional </a:t>
            </a:r>
            <a:r>
              <a:rPr lang="en-US" sz="2200" dirty="0" err="1">
                <a:latin typeface="Times New Roman"/>
                <a:cs typeface="Times New Roman"/>
              </a:rPr>
              <a:t>karyotypes</a:t>
            </a:r>
            <a:r>
              <a:rPr lang="en-US" sz="2200" dirty="0">
                <a:latin typeface="Times New Roman"/>
                <a:cs typeface="Times New Roman"/>
              </a:rPr>
              <a:t>.</a:t>
            </a:r>
            <a:endParaRPr lang="en-US" sz="2200" b="1" dirty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>
                <a:latin typeface="Times New Roman"/>
                <a:cs typeface="Times New Roman"/>
              </a:rPr>
              <a:t>Increased (or normal) testosterone and </a:t>
            </a:r>
            <a:r>
              <a:rPr lang="en-US" sz="2200" b="1" dirty="0" err="1">
                <a:latin typeface="Times New Roman"/>
                <a:cs typeface="Times New Roman"/>
              </a:rPr>
              <a:t>dihydrotestosterone</a:t>
            </a:r>
            <a:r>
              <a:rPr lang="en-US" sz="2200" b="1" dirty="0">
                <a:latin typeface="Times New Roman"/>
                <a:cs typeface="Times New Roman"/>
              </a:rPr>
              <a:t> blood levels</a:t>
            </a: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>
                <a:latin typeface="Times New Roman"/>
                <a:cs typeface="Times New Roman"/>
              </a:rPr>
              <a:t>DNA 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>
                <a:latin typeface="Times New Roman"/>
                <a:cs typeface="Times New Roman"/>
              </a:rPr>
              <a:t>	Complete or partial gene deletions, point mutations, or small insertions/deletions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24800" cy="933450"/>
          </a:xfrm>
        </p:spPr>
        <p:txBody>
          <a:bodyPr/>
          <a:lstStyle/>
          <a:p>
            <a:pPr marL="109538" indent="-109538"/>
            <a:r>
              <a:rPr lang="en-US" b="1" dirty="0">
                <a:latin typeface="Times New Roman"/>
                <a:cs typeface="Times New Roman"/>
              </a:rPr>
              <a:t>Laboratory Diagnosis</a:t>
            </a:r>
            <a:endParaRPr lang="en-US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3000" b="1" dirty="0">
                <a:latin typeface="Times New Roman"/>
                <a:cs typeface="Times New Roman"/>
              </a:rPr>
              <a:t>Further Investigations</a:t>
            </a:r>
            <a:endParaRPr lang="en-US" sz="3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>
                <a:latin typeface="Times New Roman"/>
                <a:cs typeface="Times New Roman"/>
              </a:rPr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>
                <a:latin typeface="Times New Roman"/>
                <a:cs typeface="Times New Roman"/>
              </a:rPr>
              <a:t>Absence of fallopian tubes and uterus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3000" b="1" dirty="0">
                <a:latin typeface="Times New Roman"/>
                <a:cs typeface="Times New Roman"/>
              </a:rPr>
              <a:t>References</a:t>
            </a:r>
            <a:endParaRPr lang="en-US" sz="3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marL="615950" lvl="1" indent="-342900">
              <a:buClr>
                <a:schemeClr val="accent3"/>
              </a:buClr>
              <a:buSzPct val="95000"/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Lippincott’s Illustrated Reviews Biochemistry: 6</a:t>
            </a:r>
            <a:r>
              <a:rPr lang="en-US" alt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Chapters 18 (Pages 219 - 244).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5950" lvl="1" indent="-342900">
              <a:buClr>
                <a:schemeClr val="accent3"/>
              </a:buClr>
              <a:buSzPct val="95000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Physiology of Testicular Function: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shorturl.at/aMVYZ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8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4038600" cy="1123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Times New Roman"/>
                <a:cs typeface="Times New Roman"/>
              </a:rPr>
              <a:t>Adrenal Glands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343400" cy="4419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The adrenal glands comprise 3 separate hormone systems: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>
              <a:latin typeface="Times New Roman"/>
              <a:cs typeface="Times New Roman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>
                <a:latin typeface="Times New Roman"/>
                <a:cs typeface="Times New Roman"/>
              </a:rPr>
              <a:t>The </a:t>
            </a:r>
            <a:r>
              <a:rPr lang="en-US" sz="2000" b="1" dirty="0" err="1">
                <a:latin typeface="Times New Roman"/>
                <a:cs typeface="Times New Roman"/>
              </a:rPr>
              <a:t>zona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glomerulosa</a:t>
            </a:r>
            <a:r>
              <a:rPr lang="en-US" sz="2000" b="1" dirty="0">
                <a:latin typeface="Times New Roman"/>
                <a:cs typeface="Times New Roman"/>
              </a:rPr>
              <a:t>: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Secretes aldosterone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>
                <a:latin typeface="Times New Roman"/>
                <a:cs typeface="Times New Roman"/>
              </a:rPr>
              <a:t>The </a:t>
            </a:r>
            <a:r>
              <a:rPr lang="en-US" sz="2000" b="1" dirty="0" err="1">
                <a:latin typeface="Times New Roman"/>
                <a:cs typeface="Times New Roman"/>
              </a:rPr>
              <a:t>zona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fasciculata</a:t>
            </a:r>
            <a:r>
              <a:rPr lang="en-US" sz="2000" b="1" dirty="0">
                <a:latin typeface="Times New Roman"/>
                <a:cs typeface="Times New Roman"/>
              </a:rPr>
              <a:t> &amp; </a:t>
            </a:r>
            <a:r>
              <a:rPr lang="en-US" sz="2000" b="1" dirty="0" err="1">
                <a:latin typeface="Times New Roman"/>
                <a:cs typeface="Times New Roman"/>
              </a:rPr>
              <a:t>reticularis</a:t>
            </a:r>
            <a:r>
              <a:rPr lang="en-US" sz="2000" b="1" dirty="0">
                <a:latin typeface="Times New Roman"/>
                <a:cs typeface="Times New Roman"/>
              </a:rPr>
              <a:t>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Secrete cortisol &amp; the adrenal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 androgens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>
                <a:latin typeface="Times New Roman"/>
                <a:cs typeface="Times New Roman"/>
              </a:rPr>
              <a:t>The adrenal medulla: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Secretes </a:t>
            </a:r>
            <a:r>
              <a:rPr lang="en-US" sz="2000" dirty="0" err="1">
                <a:latin typeface="Times New Roman"/>
                <a:cs typeface="Times New Roman"/>
              </a:rPr>
              <a:t>catecholamines</a:t>
            </a:r>
            <a:r>
              <a:rPr lang="en-US" sz="2000" dirty="0">
                <a:latin typeface="Times New Roman"/>
                <a:cs typeface="Times New Roman"/>
              </a:rPr>
              <a:t> (mainly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  epinephrine)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725" y="1381806"/>
            <a:ext cx="3982475" cy="53999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cs typeface="Times New Roman"/>
              </a:rPr>
              <a:t>Hermaphroditism or Intersex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163"/>
            <a:ext cx="83058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A person who has neither standard male or standard female anatomy.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>
                <a:latin typeface="Times New Roman"/>
                <a:cs typeface="Times New Roman"/>
              </a:rPr>
              <a:t>Discrepancy between the type of gonads and the external genitalia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Female </a:t>
            </a:r>
            <a:r>
              <a:rPr lang="en-US" dirty="0" err="1">
                <a:latin typeface="Times New Roman"/>
                <a:cs typeface="Times New Roman"/>
              </a:rPr>
              <a:t>pseudohermaphrodite</a:t>
            </a:r>
            <a:r>
              <a:rPr lang="en-US" dirty="0">
                <a:latin typeface="Times New Roman"/>
                <a:cs typeface="Times New Roman"/>
              </a:rPr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Male </a:t>
            </a:r>
            <a:r>
              <a:rPr lang="en-US" dirty="0" err="1">
                <a:latin typeface="Times New Roman"/>
                <a:cs typeface="Times New Roman"/>
              </a:rPr>
              <a:t>pseudohermaphrodite</a:t>
            </a:r>
            <a:r>
              <a:rPr lang="en-US" dirty="0">
                <a:latin typeface="Times New Roman"/>
                <a:cs typeface="Times New Roman"/>
              </a:rPr>
              <a:t> (MPH, only testis)</a:t>
            </a:r>
            <a:endParaRPr lang="x-none" dirty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x-none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677400" cy="1143000"/>
          </a:xfrm>
        </p:spPr>
        <p:txBody>
          <a:bodyPr/>
          <a:lstStyle/>
          <a:p>
            <a:r>
              <a:rPr lang="en-US" sz="4200" b="1" dirty="0" err="1">
                <a:latin typeface="Times New Roman"/>
                <a:cs typeface="Times New Roman"/>
              </a:rPr>
              <a:t>Glucocorticoids</a:t>
            </a:r>
            <a:r>
              <a:rPr lang="en-US" sz="4200" b="1" dirty="0">
                <a:latin typeface="Times New Roman"/>
                <a:cs typeface="Times New Roman"/>
              </a:rPr>
              <a:t> &amp; </a:t>
            </a:r>
            <a:r>
              <a:rPr lang="en-US" sz="4200" b="1" dirty="0" err="1">
                <a:latin typeface="Times New Roman"/>
                <a:cs typeface="Times New Roman"/>
              </a:rPr>
              <a:t>Mineralocorticoids</a:t>
            </a:r>
            <a:endParaRPr lang="x-none" sz="4200" b="1" dirty="0">
              <a:latin typeface="Times New Roman"/>
              <a:cs typeface="Times New Roman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>
                <a:latin typeface="Times New Roman"/>
                <a:cs typeface="Times New Roman"/>
              </a:rPr>
              <a:t>Glucocorticoids</a:t>
            </a:r>
            <a:r>
              <a:rPr lang="en-US" b="1" i="1" dirty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Steroids with </a:t>
            </a:r>
            <a:r>
              <a:rPr lang="en-US" sz="2200" dirty="0" err="1">
                <a:latin typeface="Times New Roman"/>
                <a:cs typeface="Times New Roman"/>
              </a:rPr>
              <a:t>cortisol</a:t>
            </a:r>
            <a:r>
              <a:rPr lang="en-US" sz="2200" dirty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Potent metabolic regulators &amp; </a:t>
            </a:r>
            <a:r>
              <a:rPr lang="en-US" sz="2200" dirty="0" err="1">
                <a:latin typeface="Times New Roman"/>
                <a:cs typeface="Times New Roman"/>
              </a:rPr>
              <a:t>immunosuppressants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endParaRPr lang="en-US" sz="2200" dirty="0">
              <a:latin typeface="Times New Roman"/>
              <a:cs typeface="Times New Roman"/>
            </a:endParaRPr>
          </a:p>
          <a:p>
            <a:r>
              <a:rPr lang="en-US" b="1" i="1" dirty="0" err="1">
                <a:latin typeface="Times New Roman"/>
                <a:cs typeface="Times New Roman"/>
              </a:rPr>
              <a:t>Mineralocorticoids</a:t>
            </a:r>
            <a:r>
              <a:rPr lang="en-US" b="1" i="1" dirty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Steroids with </a:t>
            </a:r>
            <a:r>
              <a:rPr lang="en-US" sz="2200" dirty="0" err="1">
                <a:latin typeface="Times New Roman"/>
                <a:cs typeface="Times New Roman"/>
              </a:rPr>
              <a:t>aldosterone</a:t>
            </a:r>
            <a:r>
              <a:rPr lang="en-US" sz="2200" dirty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>
                <a:latin typeface="Times New Roman"/>
                <a:cs typeface="Times New Roman"/>
              </a:rPr>
              <a:t>Promote renal sodium reabsorption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28600" y="2362200"/>
            <a:ext cx="8229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600" b="1" dirty="0" err="1">
                <a:solidFill>
                  <a:srgbClr val="C00000"/>
                </a:solidFill>
                <a:latin typeface="Times New Roman"/>
                <a:cs typeface="Times New Roman"/>
              </a:rPr>
              <a:t>Steroidogenesis</a:t>
            </a:r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 and </a:t>
            </a:r>
          </a:p>
          <a:p>
            <a:pPr algn="ctr"/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Congenital adrenal hyperplasia syndrome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H and TF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201792" cy="6839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latin typeface="Times New Roman"/>
                <a:cs typeface="Times New Roman"/>
              </a:rPr>
              <a:t>Congenital Adrenal Hyperplasia (CAH) Syndromes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637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It is the result of an inherited enzyme defect in steroid biosynthesis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</a:rPr>
              <a:t>The adrenals :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Cannot secrete  cortisol </a:t>
            </a:r>
            <a:r>
              <a:rPr lang="en-US" sz="2200" dirty="0">
                <a:latin typeface="Times New Roman"/>
                <a:cs typeface="Times New Roman"/>
                <a:sym typeface="Wingdings" pitchFamily="2" charset="2"/>
              </a:rPr>
              <a:t> absent negative feedback to the pituitary)  ACTH continues to drive steroid biosynthesis  adrenal hyperplasia and accumulation of cortisol precursors (depending on which enzyme is lacking)</a:t>
            </a:r>
            <a:endParaRPr lang="en-US" sz="2200" dirty="0">
              <a:latin typeface="Times New Roman"/>
              <a:cs typeface="Times New Roman"/>
            </a:endParaRP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>
                <a:latin typeface="Times New Roman"/>
                <a:cs typeface="Times New Roman"/>
              </a:rPr>
              <a:t>Cannot secrete  aldosterone </a:t>
            </a:r>
            <a:r>
              <a:rPr lang="en-US" sz="2200" dirty="0">
                <a:latin typeface="Times New Roman"/>
                <a:cs typeface="Times New Roman"/>
                <a:sym typeface="Wingdings" pitchFamily="2" charset="2"/>
              </a:rPr>
              <a:t> electrolyte disturbances</a:t>
            </a: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>
                <a:latin typeface="Times New Roman"/>
                <a:cs typeface="Times New Roman"/>
                <a:sym typeface="Wingdings" pitchFamily="2" charset="2"/>
              </a:rPr>
              <a:t>Hyponatremia</a:t>
            </a:r>
            <a:endParaRPr lang="en-US" sz="2200" dirty="0">
              <a:latin typeface="Times New Roman"/>
              <a:cs typeface="Times New Roman"/>
              <a:sym typeface="Wingdings" pitchFamily="2" charset="2"/>
            </a:endParaRP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>
                <a:latin typeface="Times New Roman"/>
                <a:cs typeface="Times New Roman"/>
                <a:sym typeface="Wingdings" pitchFamily="2" charset="2"/>
              </a:rPr>
              <a:t>Hyperkalemia</a:t>
            </a:r>
            <a:endParaRPr lang="en-US" sz="2200" dirty="0">
              <a:latin typeface="Times New Roman"/>
              <a:cs typeface="Times New Roman"/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cs typeface="Times New Roman"/>
              </a:rPr>
              <a:t>CAH Syndromes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5981125" cy="2462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>
                <a:latin typeface="Times New Roman"/>
                <a:cs typeface="Times New Roman"/>
              </a:rPr>
              <a:t> 21</a:t>
            </a:r>
            <a:r>
              <a:rPr lang="en-US" sz="2200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>
                <a:latin typeface="Times New Roman"/>
                <a:cs typeface="Times New Roman"/>
              </a:rPr>
              <a:t>ydroxylase</a:t>
            </a:r>
            <a:r>
              <a:rPr lang="en-US" sz="2200" b="1" dirty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</a:pPr>
            <a:endParaRPr lang="en-US" sz="2200" b="1" dirty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  <a:sym typeface="Symbol"/>
              </a:rPr>
              <a:t> -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200" b="1" dirty="0">
              <a:latin typeface="Times New Roman"/>
              <a:ea typeface="NEJMQuadraat-SmallCaps" charset="-120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sz="2200" b="1" dirty="0">
                <a:latin typeface="Times New Roman"/>
                <a:cs typeface="Times New Roman"/>
              </a:rPr>
              <a:t>17</a:t>
            </a:r>
            <a:r>
              <a:rPr lang="en-US" sz="2200" b="1" dirty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>
                <a:latin typeface="Times New Roman"/>
                <a:cs typeface="Times New Roman"/>
              </a:rPr>
              <a:t>ydroxylase</a:t>
            </a:r>
            <a:r>
              <a:rPr lang="en-US" sz="2200" b="1" dirty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200" b="1" dirty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>
                <a:latin typeface="Times New Roman"/>
                <a:cs typeface="Times New Roman"/>
              </a:rPr>
              <a:t> 3 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  <a:sym typeface="Symbol"/>
              </a:rPr>
              <a:t>-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</a:rPr>
              <a:t>ydroxysteroid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altLang="zh-TW" sz="2200" b="1" dirty="0" err="1">
                <a:latin typeface="Times New Roman"/>
                <a:ea typeface="NEJMQuadraat-SmallCaps" charset="-120"/>
                <a:cs typeface="Times New Roman"/>
              </a:rPr>
              <a:t>dehydrogenase</a:t>
            </a:r>
            <a:r>
              <a:rPr lang="en-US" altLang="zh-TW" sz="2200" b="1" dirty="0">
                <a:latin typeface="Times New Roman"/>
                <a:ea typeface="NEJMQuadraat-SmallCaps" charset="-120"/>
                <a:cs typeface="Times New Roman"/>
              </a:rPr>
              <a:t> deficiency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2213154</TotalTime>
  <Words>828</Words>
  <Application>Microsoft Office PowerPoint</Application>
  <PresentationFormat>عرض على الشاشة (4:3)</PresentationFormat>
  <Paragraphs>166</Paragraphs>
  <Slides>24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36" baseType="lpstr">
      <vt:lpstr>Arial</vt:lpstr>
      <vt:lpstr>Calibri</vt:lpstr>
      <vt:lpstr>Cambria</vt:lpstr>
      <vt:lpstr>Majalla UI</vt:lpstr>
      <vt:lpstr>NEJMQuadraat-Regular</vt:lpstr>
      <vt:lpstr>NEJMQuadraat-SmallCaps</vt:lpstr>
      <vt:lpstr>新細明體</vt:lpstr>
      <vt:lpstr>Symbol</vt:lpstr>
      <vt:lpstr>Times New Roman</vt:lpstr>
      <vt:lpstr>Wingdings</vt:lpstr>
      <vt:lpstr>Wingdings 2</vt:lpstr>
      <vt:lpstr>Adjacency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عرض تقديمي في PowerPoint</vt:lpstr>
      <vt:lpstr>عرض تقديمي في PowerPoint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Deficiency………….CONT’D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Clinical Picture:</vt:lpstr>
      <vt:lpstr>Laboratory Diagnosis</vt:lpstr>
      <vt:lpstr>Further Investigations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Yahya Hakami Fahad</cp:lastModifiedBy>
  <cp:revision>139</cp:revision>
  <cp:lastPrinted>2015-04-01T06:29:33Z</cp:lastPrinted>
  <dcterms:created xsi:type="dcterms:W3CDTF">2011-02-09T19:47:46Z</dcterms:created>
  <dcterms:modified xsi:type="dcterms:W3CDTF">2020-03-19T08:02:06Z</dcterms:modified>
</cp:coreProperties>
</file>