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2" r:id="rId4"/>
    <p:sldId id="28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85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3" r:id="rId29"/>
    <p:sldId id="284" r:id="rId30"/>
    <p:sldId id="26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54AEA1C-459C-4A27-9FC2-B16D0BE7A4BF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3A9C4B-4B27-4B4C-B7F5-79366037F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EA1C-459C-4A27-9FC2-B16D0BE7A4BF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9C4B-4B27-4B4C-B7F5-79366037F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54AEA1C-459C-4A27-9FC2-B16D0BE7A4BF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B3A9C4B-4B27-4B4C-B7F5-79366037F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EA1C-459C-4A27-9FC2-B16D0BE7A4BF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3A9C4B-4B27-4B4C-B7F5-79366037F7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EA1C-459C-4A27-9FC2-B16D0BE7A4BF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B3A9C4B-4B27-4B4C-B7F5-79366037F7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54AEA1C-459C-4A27-9FC2-B16D0BE7A4BF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B3A9C4B-4B27-4B4C-B7F5-79366037F7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54AEA1C-459C-4A27-9FC2-B16D0BE7A4BF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B3A9C4B-4B27-4B4C-B7F5-79366037F7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EA1C-459C-4A27-9FC2-B16D0BE7A4BF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3A9C4B-4B27-4B4C-B7F5-79366037F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EA1C-459C-4A27-9FC2-B16D0BE7A4BF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3A9C4B-4B27-4B4C-B7F5-79366037F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EA1C-459C-4A27-9FC2-B16D0BE7A4BF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3A9C4B-4B27-4B4C-B7F5-79366037F7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54AEA1C-459C-4A27-9FC2-B16D0BE7A4BF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B3A9C4B-4B27-4B4C-B7F5-79366037F7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54AEA1C-459C-4A27-9FC2-B16D0BE7A4BF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B3A9C4B-4B27-4B4C-B7F5-79366037F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3276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 genital system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Fathalla Ibrahim</a:t>
            </a:r>
            <a:endParaRPr lang="en-US" sz="4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TESTIS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Seminiferous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cords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develop into: </a:t>
            </a:r>
            <a:r>
              <a:rPr lang="en-US" sz="32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semineferous</a:t>
            </a:r>
            <a:r>
              <a:rPr 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tubules</a:t>
            </a:r>
          </a:p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Semineferous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tubules remain solid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until puberty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Its walls are composed of:</a:t>
            </a:r>
          </a:p>
          <a:p>
            <a:pPr>
              <a:buFontTx/>
              <a:buAutoNum type="arabicPeriod"/>
            </a:pPr>
            <a:r>
              <a:rPr lang="en-US" sz="32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Sertoli</a:t>
            </a:r>
            <a:r>
              <a:rPr 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cells: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derived from surface epithelium of testis </a:t>
            </a:r>
            <a:r>
              <a:rPr 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mesothelial</a:t>
            </a:r>
            <a:r>
              <a:rPr 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cells)</a:t>
            </a:r>
          </a:p>
          <a:p>
            <a:pPr>
              <a:buFontTx/>
              <a:buAutoNum type="arabicPeriod"/>
            </a:pPr>
            <a:r>
              <a:rPr lang="en-US" sz="32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Spermatogonia</a:t>
            </a:r>
            <a:r>
              <a:rPr 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derived from </a:t>
            </a:r>
            <a:r>
              <a:rPr 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primordial germ cells</a:t>
            </a: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By eighth week, </a:t>
            </a:r>
            <a:r>
              <a:rPr lang="en-US" sz="32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mesenchyme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surrounding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semineferous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cords gives rise to </a:t>
            </a:r>
            <a:r>
              <a:rPr 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interstitial cells (of </a:t>
            </a:r>
            <a:r>
              <a:rPr lang="en-US" sz="32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Leydig</a:t>
            </a:r>
            <a:r>
              <a:rPr 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secreting testosterone</a:t>
            </a:r>
          </a:p>
          <a:p>
            <a:endParaRPr lang="en-US" sz="32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877" y="228600"/>
            <a:ext cx="9016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DEVELOPMENT OF TESTIS (SUMMARY)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650" y="1143000"/>
            <a:ext cx="3180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Regression of cortex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&amp; differentiation of medulla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2125" y="1905000"/>
            <a:ext cx="4372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70C0"/>
                </a:solidFill>
                <a:cs typeface="Arial" pitchFamily="34" charset="0"/>
              </a:rPr>
              <a:t>Gonadal</a:t>
            </a:r>
            <a:r>
              <a:rPr lang="en-US" sz="2000" b="1" dirty="0" smtClean="0">
                <a:solidFill>
                  <a:srgbClr val="0070C0"/>
                </a:solidFill>
                <a:cs typeface="Arial" pitchFamily="34" charset="0"/>
              </a:rPr>
              <a:t> cords extend to medulla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cs typeface="Arial" pitchFamily="34" charset="0"/>
              </a:rPr>
              <a:t>&amp; form </a:t>
            </a:r>
            <a:r>
              <a:rPr lang="en-US" sz="2000" b="1" dirty="0" err="1" smtClean="0">
                <a:solidFill>
                  <a:srgbClr val="0070C0"/>
                </a:solidFill>
                <a:cs typeface="Arial" pitchFamily="34" charset="0"/>
              </a:rPr>
              <a:t>medullary</a:t>
            </a:r>
            <a:r>
              <a:rPr lang="en-US" sz="2000" b="1" dirty="0" smtClean="0">
                <a:solidFill>
                  <a:srgbClr val="0070C0"/>
                </a:solidFill>
                <a:cs typeface="Arial" pitchFamily="34" charset="0"/>
              </a:rPr>
              <a:t> (</a:t>
            </a:r>
            <a:r>
              <a:rPr lang="en-US" sz="2000" b="1" dirty="0" err="1" smtClean="0">
                <a:solidFill>
                  <a:srgbClr val="0070C0"/>
                </a:solidFill>
                <a:cs typeface="Arial" pitchFamily="34" charset="0"/>
              </a:rPr>
              <a:t>semineferous</a:t>
            </a:r>
            <a:r>
              <a:rPr lang="en-US" sz="2000" b="1" dirty="0" smtClean="0">
                <a:solidFill>
                  <a:srgbClr val="0070C0"/>
                </a:solidFill>
                <a:cs typeface="Arial" pitchFamily="34" charset="0"/>
              </a:rPr>
              <a:t>) cords</a:t>
            </a:r>
            <a:endParaRPr lang="en-US" sz="20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6727" y="2514600"/>
            <a:ext cx="2059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cs typeface="Arial" pitchFamily="34" charset="0"/>
              </a:rPr>
              <a:t>Appearance  of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cs typeface="Arial" pitchFamily="34" charset="0"/>
              </a:rPr>
              <a:t>Tunica </a:t>
            </a:r>
            <a:r>
              <a:rPr lang="en-US" sz="2000" b="1" dirty="0" err="1" smtClean="0">
                <a:solidFill>
                  <a:srgbClr val="0070C0"/>
                </a:solidFill>
                <a:cs typeface="Arial" pitchFamily="34" charset="0"/>
              </a:rPr>
              <a:t>Albuginea</a:t>
            </a:r>
            <a:endParaRPr lang="en-US" sz="2000" b="1" dirty="0">
              <a:solidFill>
                <a:srgbClr val="0070C0"/>
              </a:solidFill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0668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819400" y="1447800"/>
            <a:ext cx="76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00400" y="18288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286500" y="2171700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629400" y="2514600"/>
            <a:ext cx="1981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8600" y="3733800"/>
            <a:ext cx="3581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70C0"/>
                </a:solidFill>
              </a:rPr>
              <a:t>Semineferous</a:t>
            </a:r>
            <a:r>
              <a:rPr lang="en-US" sz="2000" b="1" dirty="0" smtClean="0">
                <a:solidFill>
                  <a:srgbClr val="0070C0"/>
                </a:solidFill>
              </a:rPr>
              <a:t> cords give rise to:</a:t>
            </a:r>
          </a:p>
          <a:p>
            <a:pPr algn="ctr"/>
            <a:r>
              <a:rPr lang="en-US" sz="2000" b="1" dirty="0" err="1" smtClean="0">
                <a:solidFill>
                  <a:srgbClr val="0070C0"/>
                </a:solidFill>
              </a:rPr>
              <a:t>Semineferous</a:t>
            </a:r>
            <a:r>
              <a:rPr lang="en-US" sz="2000" b="1" dirty="0" smtClean="0">
                <a:solidFill>
                  <a:srgbClr val="0070C0"/>
                </a:solidFill>
              </a:rPr>
              <a:t> tubules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7237" y="3733800"/>
            <a:ext cx="4282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70C0"/>
                </a:solidFill>
              </a:rPr>
              <a:t>Mesenchyme</a:t>
            </a:r>
            <a:r>
              <a:rPr lang="en-US" sz="2000" b="1" dirty="0" smtClean="0">
                <a:solidFill>
                  <a:srgbClr val="0070C0"/>
                </a:solidFill>
              </a:rPr>
              <a:t> surrounding tubules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gives rise to: Interstitial cells of </a:t>
            </a:r>
            <a:r>
              <a:rPr lang="en-US" sz="2000" b="1" dirty="0" err="1" smtClean="0">
                <a:solidFill>
                  <a:srgbClr val="0070C0"/>
                </a:solidFill>
              </a:rPr>
              <a:t>Leydig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4953000"/>
            <a:ext cx="18091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Germ cells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2000" b="1" dirty="0" err="1" smtClean="0">
                <a:solidFill>
                  <a:srgbClr val="0070C0"/>
                </a:solidFill>
              </a:rPr>
              <a:t>Spermatogonia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914400" y="5334000"/>
            <a:ext cx="228600" cy="2286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438400" y="4953000"/>
            <a:ext cx="19607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70C0"/>
                </a:solidFill>
              </a:rPr>
              <a:t>Mesothelial</a:t>
            </a:r>
            <a:r>
              <a:rPr lang="en-US" sz="2000" b="1" dirty="0" smtClean="0">
                <a:solidFill>
                  <a:srgbClr val="0070C0"/>
                </a:solidFill>
              </a:rPr>
              <a:t> cells</a:t>
            </a:r>
          </a:p>
          <a:p>
            <a:pPr algn="ctr"/>
            <a:endParaRPr lang="en-US" sz="20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000" b="1" dirty="0" err="1" smtClean="0">
                <a:solidFill>
                  <a:srgbClr val="0070C0"/>
                </a:solidFill>
              </a:rPr>
              <a:t>Sertoli</a:t>
            </a:r>
            <a:r>
              <a:rPr lang="en-US" sz="2000" b="1" dirty="0" smtClean="0">
                <a:solidFill>
                  <a:srgbClr val="0070C0"/>
                </a:solidFill>
              </a:rPr>
              <a:t> cells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3200400" y="5410200"/>
            <a:ext cx="228600" cy="2286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6" idx="2"/>
          </p:cNvCxnSpPr>
          <p:nvPr/>
        </p:nvCxnSpPr>
        <p:spPr>
          <a:xfrm rot="5400000">
            <a:off x="2874794" y="1947893"/>
            <a:ext cx="968514" cy="229850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2"/>
          </p:cNvCxnSpPr>
          <p:nvPr/>
        </p:nvCxnSpPr>
        <p:spPr>
          <a:xfrm rot="16200000" flipH="1">
            <a:off x="4779793" y="2341393"/>
            <a:ext cx="1044714" cy="15876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2"/>
          </p:cNvCxnSpPr>
          <p:nvPr/>
        </p:nvCxnSpPr>
        <p:spPr>
          <a:xfrm rot="5400000">
            <a:off x="1439801" y="4297286"/>
            <a:ext cx="435114" cy="7239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1" idx="2"/>
          </p:cNvCxnSpPr>
          <p:nvPr/>
        </p:nvCxnSpPr>
        <p:spPr>
          <a:xfrm rot="16200000" flipH="1">
            <a:off x="2354200" y="4106800"/>
            <a:ext cx="358914" cy="10286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1" grpId="0"/>
      <p:bldP spid="22" grpId="0"/>
      <p:bldP spid="23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71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DEVELOPMENT OF MALE GENITAL DUCTS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5153" y="1066800"/>
            <a:ext cx="2414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Leydig’s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cells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71183" y="1066800"/>
            <a:ext cx="2127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Sertoli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cells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133600"/>
            <a:ext cx="3139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Testosterone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(8</a:t>
            </a:r>
            <a:r>
              <a:rPr lang="en-US" sz="2400" b="1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week)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8131" y="2209800"/>
            <a:ext cx="49036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Müllerian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inhibiting substance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(Anti-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Müllerian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hormone)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(7</a:t>
            </a:r>
            <a:r>
              <a:rPr lang="en-US" sz="2400" b="1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week)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276600"/>
            <a:ext cx="456124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Masculine differentiation of</a:t>
            </a:r>
          </a:p>
          <a:p>
            <a:pPr marL="457200" indent="-457200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mesonephric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duct: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epididymis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marL="457200" indent="-457200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 deferens, seminal glands, </a:t>
            </a:r>
          </a:p>
          <a:p>
            <a:pPr marL="457200" indent="-457200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ejaculatory duct.</a:t>
            </a:r>
          </a:p>
          <a:p>
            <a:pPr marL="457200" indent="-457200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	Masculine differentiation of</a:t>
            </a:r>
          </a:p>
          <a:p>
            <a:pPr marL="457200" indent="-457200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external genitalia</a:t>
            </a:r>
          </a:p>
          <a:p>
            <a:pPr marL="457200" indent="-457200" algn="ctr"/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3429000"/>
            <a:ext cx="38403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Suppression of development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paramesonephric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Müllerian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duct 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524000" y="1676400"/>
            <a:ext cx="304800" cy="3810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1447800" y="2743200"/>
            <a:ext cx="381000" cy="4572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400800" y="1752600"/>
            <a:ext cx="304800" cy="4572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477000" y="3124200"/>
            <a:ext cx="304800" cy="3810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MALE GENITAL GLANDS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4876800" cy="496363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SEMINAL GLAND: </a:t>
            </a:r>
            <a:r>
              <a:rPr lang="en-US" sz="2800" b="1" dirty="0" err="1" smtClean="0">
                <a:solidFill>
                  <a:srgbClr val="0070C0"/>
                </a:solidFill>
              </a:rPr>
              <a:t>mesodermal</a:t>
            </a:r>
            <a:r>
              <a:rPr lang="en-US" sz="2800" b="1" dirty="0" smtClean="0">
                <a:solidFill>
                  <a:srgbClr val="0070C0"/>
                </a:solidFill>
              </a:rPr>
              <a:t> outgrowth from </a:t>
            </a:r>
            <a:r>
              <a:rPr lang="en-US" sz="2800" b="1" dirty="0" err="1" smtClean="0">
                <a:solidFill>
                  <a:srgbClr val="0070C0"/>
                </a:solidFill>
              </a:rPr>
              <a:t>mesonephric</a:t>
            </a:r>
            <a:r>
              <a:rPr lang="en-US" sz="2800" b="1" dirty="0" smtClean="0">
                <a:solidFill>
                  <a:srgbClr val="0070C0"/>
                </a:solidFill>
              </a:rPr>
              <a:t> duct.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PROSTATE GLAND: </a:t>
            </a:r>
            <a:r>
              <a:rPr lang="en-US" sz="2800" b="1" dirty="0" err="1" smtClean="0">
                <a:solidFill>
                  <a:srgbClr val="0070C0"/>
                </a:solidFill>
              </a:rPr>
              <a:t>endodermal</a:t>
            </a:r>
            <a:r>
              <a:rPr lang="en-US" sz="2800" b="1" dirty="0" smtClean="0">
                <a:solidFill>
                  <a:srgbClr val="0070C0"/>
                </a:solidFill>
              </a:rPr>
              <a:t> outgrowth from prostatic urethra.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BULBOURETHRAL GLAND: </a:t>
            </a:r>
            <a:r>
              <a:rPr lang="en-US" sz="2800" b="1" dirty="0" err="1" smtClean="0">
                <a:solidFill>
                  <a:srgbClr val="0070C0"/>
                </a:solidFill>
              </a:rPr>
              <a:t>endodermal</a:t>
            </a:r>
            <a:r>
              <a:rPr lang="en-US" sz="2800" b="1" dirty="0" smtClean="0">
                <a:solidFill>
                  <a:srgbClr val="0070C0"/>
                </a:solidFill>
              </a:rPr>
              <a:t> outgrowth from spongy urethra.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	</a:t>
            </a:r>
            <a:r>
              <a:rPr lang="en-US" sz="2800" b="1" dirty="0" err="1" smtClean="0">
                <a:solidFill>
                  <a:srgbClr val="0070C0"/>
                </a:solidFill>
              </a:rPr>
              <a:t>Stroma</a:t>
            </a:r>
            <a:r>
              <a:rPr lang="en-US" sz="2800" b="1" dirty="0" smtClean="0">
                <a:solidFill>
                  <a:srgbClr val="0070C0"/>
                </a:solidFill>
              </a:rPr>
              <a:t> &amp; smooth muscles in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	2 &amp; 3 are derived from surrounding </a:t>
            </a:r>
            <a:r>
              <a:rPr lang="en-US" sz="2800" b="1" dirty="0" err="1" smtClean="0">
                <a:solidFill>
                  <a:srgbClr val="0070C0"/>
                </a:solidFill>
              </a:rPr>
              <a:t>mesenchyme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>
              <a:buFont typeface="Arial" charset="0"/>
              <a:buChar char="•"/>
            </a:pPr>
            <a:endParaRPr lang="en-US" sz="2800" dirty="0"/>
          </a:p>
        </p:txBody>
      </p:sp>
      <p:pic>
        <p:nvPicPr>
          <p:cNvPr id="8" name="Picture 6" descr="male 00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600200"/>
            <a:ext cx="420387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52400" y="5029200"/>
            <a:ext cx="4343400" cy="12954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00400" y="1752600"/>
            <a:ext cx="4114800" cy="11430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276600" y="2895600"/>
            <a:ext cx="3581400" cy="762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95800" y="3352800"/>
            <a:ext cx="2438400" cy="7620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DEVELOPMENT OF 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 INTERNAL GENITALIA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89566"/>
            <a:ext cx="4495800" cy="503983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MESODERMAL STRUCTURES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Testis:</a:t>
            </a:r>
            <a:r>
              <a:rPr lang="en-US" sz="2800" b="1" dirty="0" smtClean="0">
                <a:solidFill>
                  <a:srgbClr val="0070C0"/>
                </a:solidFill>
              </a:rPr>
              <a:t> from medulla of genital ridge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Semineferous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tubules: </a:t>
            </a:r>
            <a:r>
              <a:rPr lang="en-US" sz="2800" b="1" dirty="0" smtClean="0">
                <a:solidFill>
                  <a:srgbClr val="0070C0"/>
                </a:solidFill>
              </a:rPr>
              <a:t>from medullar cords of ridge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Sertoli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cells: </a:t>
            </a:r>
            <a:r>
              <a:rPr lang="en-US" sz="2800" b="1" dirty="0" smtClean="0">
                <a:solidFill>
                  <a:srgbClr val="0070C0"/>
                </a:solidFill>
              </a:rPr>
              <a:t>from </a:t>
            </a:r>
            <a:r>
              <a:rPr lang="en-US" sz="2800" b="1" dirty="0" err="1" smtClean="0">
                <a:solidFill>
                  <a:srgbClr val="0070C0"/>
                </a:solidFill>
              </a:rPr>
              <a:t>mesothelial</a:t>
            </a:r>
            <a:r>
              <a:rPr lang="en-US" sz="2800" b="1" dirty="0" smtClean="0">
                <a:solidFill>
                  <a:srgbClr val="0070C0"/>
                </a:solidFill>
              </a:rPr>
              <a:t> cells of ridge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Leydig’s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cells: </a:t>
            </a:r>
            <a:r>
              <a:rPr lang="en-US" sz="2800" b="1" dirty="0" smtClean="0">
                <a:solidFill>
                  <a:srgbClr val="0070C0"/>
                </a:solidFill>
              </a:rPr>
              <a:t>from </a:t>
            </a:r>
            <a:r>
              <a:rPr lang="en-US" sz="2800" b="1" dirty="0" err="1" smtClean="0">
                <a:solidFill>
                  <a:srgbClr val="0070C0"/>
                </a:solidFill>
              </a:rPr>
              <a:t>mesenchyme</a:t>
            </a:r>
            <a:r>
              <a:rPr lang="en-US" sz="2800" b="1" dirty="0" smtClean="0">
                <a:solidFill>
                  <a:srgbClr val="0070C0"/>
                </a:solidFill>
              </a:rPr>
              <a:t> surrounding the tubules</a:t>
            </a:r>
          </a:p>
          <a:p>
            <a:pPr marL="457200" indent="-457200"/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Epididymis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vas deferens, seminal glands, ejaculatory duct: </a:t>
            </a:r>
            <a:r>
              <a:rPr lang="en-US" sz="2800" b="1" dirty="0" smtClean="0">
                <a:solidFill>
                  <a:srgbClr val="0070C0"/>
                </a:solidFill>
              </a:rPr>
              <a:t>from </a:t>
            </a:r>
            <a:r>
              <a:rPr lang="en-US" sz="2800" b="1" dirty="0" err="1" smtClean="0">
                <a:solidFill>
                  <a:srgbClr val="0070C0"/>
                </a:solidFill>
              </a:rPr>
              <a:t>mesonephric</a:t>
            </a:r>
            <a:r>
              <a:rPr lang="en-US" sz="2800" b="1" dirty="0" smtClean="0">
                <a:solidFill>
                  <a:srgbClr val="0070C0"/>
                </a:solidFill>
              </a:rPr>
              <a:t> duct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589566"/>
            <a:ext cx="4648200" cy="503983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ENDODERMAL STRUCTURES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Spermotogonia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>
                <a:solidFill>
                  <a:srgbClr val="0070C0"/>
                </a:solidFill>
              </a:rPr>
              <a:t> from primordial germ cells of yolk sac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Prostate gland: </a:t>
            </a:r>
            <a:r>
              <a:rPr lang="en-US" b="1" dirty="0" smtClean="0">
                <a:solidFill>
                  <a:srgbClr val="0070C0"/>
                </a:solidFill>
              </a:rPr>
              <a:t>from prostatic urethra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Bulbourethral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glands: </a:t>
            </a:r>
            <a:r>
              <a:rPr lang="en-US" b="1" dirty="0" smtClean="0">
                <a:solidFill>
                  <a:srgbClr val="0070C0"/>
                </a:solidFill>
              </a:rPr>
              <a:t>from spongy urethra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752600" y="4191000"/>
            <a:ext cx="533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1981200"/>
            <a:ext cx="914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1\My Documents\My Pictures\external genita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038600"/>
            <a:ext cx="55626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5" descr="m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72200" y="228600"/>
            <a:ext cx="2662696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2401" y="228600"/>
            <a:ext cx="5638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FF0000"/>
                </a:solidFill>
              </a:rPr>
              <a:t>Genital tubercle: </a:t>
            </a:r>
            <a:r>
              <a:rPr lang="en-US" sz="2800" b="1" dirty="0" smtClean="0">
                <a:solidFill>
                  <a:srgbClr val="0070C0"/>
                </a:solidFill>
              </a:rPr>
              <a:t>produced from </a:t>
            </a:r>
            <a:r>
              <a:rPr lang="en-US" sz="2800" b="1" dirty="0" err="1" smtClean="0">
                <a:solidFill>
                  <a:srgbClr val="0070C0"/>
                </a:solidFill>
              </a:rPr>
              <a:t>mesenchyme</a:t>
            </a:r>
            <a:r>
              <a:rPr lang="en-US" sz="2800" b="1" dirty="0" smtClean="0">
                <a:solidFill>
                  <a:srgbClr val="0070C0"/>
                </a:solidFill>
              </a:rPr>
              <a:t> at the cranial end of </a:t>
            </a:r>
            <a:r>
              <a:rPr lang="en-US" sz="2800" b="1" dirty="0" err="1" smtClean="0">
                <a:solidFill>
                  <a:srgbClr val="0070C0"/>
                </a:solidFill>
              </a:rPr>
              <a:t>cloacal</a:t>
            </a:r>
            <a:r>
              <a:rPr lang="en-US" sz="2800" b="1" dirty="0" smtClean="0">
                <a:solidFill>
                  <a:srgbClr val="0070C0"/>
                </a:solidFill>
              </a:rPr>
              <a:t> membrane. It elongates to 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form a </a:t>
            </a:r>
            <a:r>
              <a:rPr lang="en-US" sz="2800" b="1" dirty="0" smtClean="0">
                <a:solidFill>
                  <a:srgbClr val="FF0000"/>
                </a:solidFill>
              </a:rPr>
              <a:t>primordial phallus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Urogenital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folds: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develop on each side of </a:t>
            </a:r>
            <a:r>
              <a:rPr lang="en-US" sz="2800" b="1" dirty="0" err="1" smtClean="0">
                <a:solidFill>
                  <a:srgbClr val="0070C0"/>
                </a:solidFill>
              </a:rPr>
              <a:t>cloacal</a:t>
            </a:r>
            <a:r>
              <a:rPr lang="en-US" sz="2800" b="1" dirty="0" smtClean="0">
                <a:solidFill>
                  <a:srgbClr val="0070C0"/>
                </a:solidFill>
              </a:rPr>
              <a:t> membrane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err="1" smtClean="0">
                <a:solidFill>
                  <a:srgbClr val="7030A0"/>
                </a:solidFill>
              </a:rPr>
              <a:t>Labioscrotal</a:t>
            </a:r>
            <a:r>
              <a:rPr lang="en-US" sz="2800" b="1" dirty="0" smtClean="0">
                <a:solidFill>
                  <a:srgbClr val="7030A0"/>
                </a:solidFill>
              </a:rPr>
              <a:t> swellings: </a:t>
            </a:r>
            <a:r>
              <a:rPr lang="en-US" sz="2800" b="1" dirty="0" smtClean="0">
                <a:solidFill>
                  <a:srgbClr val="0070C0"/>
                </a:solidFill>
              </a:rPr>
              <a:t>develop on 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each side of </a:t>
            </a:r>
            <a:r>
              <a:rPr lang="en-US" sz="2800" b="1" dirty="0" err="1" smtClean="0">
                <a:solidFill>
                  <a:srgbClr val="0070C0"/>
                </a:solidFill>
              </a:rPr>
              <a:t>urogenital</a:t>
            </a:r>
            <a:r>
              <a:rPr lang="en-US" sz="2800" b="1" dirty="0" smtClean="0">
                <a:solidFill>
                  <a:srgbClr val="0070C0"/>
                </a:solidFill>
              </a:rPr>
              <a:t> folds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4648200"/>
            <a:ext cx="2940164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INDIFFERENT STAGE</a:t>
            </a:r>
          </a:p>
          <a:p>
            <a:pPr algn="ct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</a:p>
          <a:p>
            <a:pPr algn="ct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GENITALIA</a:t>
            </a:r>
          </a:p>
          <a:p>
            <a:pPr algn="ct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(from 4</a:t>
            </a:r>
            <a:r>
              <a:rPr lang="en-US" sz="2000" b="1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7</a:t>
            </a:r>
            <a:r>
              <a:rPr lang="en-US" sz="2000" b="1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week)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895600" y="685800"/>
            <a:ext cx="37338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7924800" y="1371600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5029200" y="4724400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H="1">
            <a:off x="1447800" y="2133600"/>
            <a:ext cx="35814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H="1">
            <a:off x="1638300" y="2857500"/>
            <a:ext cx="2362200" cy="1371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>
            <a:off x="1295400" y="3810000"/>
            <a:ext cx="2667000" cy="1600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MALE EXTERNAL GENITALIA</a:t>
            </a:r>
            <a:b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(stimulated by testosterone)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4648200" cy="5334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Begins </a:t>
            </a:r>
            <a:r>
              <a:rPr lang="en-US" b="1" dirty="0" smtClean="0">
                <a:solidFill>
                  <a:srgbClr val="0070C0"/>
                </a:solidFill>
              </a:rPr>
              <a:t>at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b="1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 differentiation </a:t>
            </a:r>
            <a:r>
              <a:rPr lang="en-US" b="1" dirty="0" smtClean="0">
                <a:solidFill>
                  <a:srgbClr val="0070C0"/>
                </a:solidFill>
              </a:rPr>
              <a:t>at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-US" b="1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phallus </a:t>
            </a:r>
            <a:r>
              <a:rPr lang="en-US" b="1" dirty="0" smtClean="0">
                <a:solidFill>
                  <a:srgbClr val="0070C0"/>
                </a:solidFill>
              </a:rPr>
              <a:t>enlarges to form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penis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urogenital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folds </a:t>
            </a:r>
            <a:r>
              <a:rPr lang="en-US" b="1" dirty="0" smtClean="0">
                <a:solidFill>
                  <a:srgbClr val="0070C0"/>
                </a:solidFill>
              </a:rPr>
              <a:t>fuse to form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spongy (penile) urethra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labioscrotal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folds (swellings) </a:t>
            </a:r>
            <a:r>
              <a:rPr lang="en-US" b="1" dirty="0" smtClean="0">
                <a:solidFill>
                  <a:srgbClr val="0070C0"/>
                </a:solidFill>
              </a:rPr>
              <a:t>fuse to form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scrotum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 descr="male 0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589087"/>
            <a:ext cx="4191000" cy="51713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838200"/>
            <a:ext cx="1895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Processus</a:t>
            </a:r>
            <a:r>
              <a:rPr lang="en-US" dirty="0" smtClean="0"/>
              <a:t> </a:t>
            </a:r>
            <a:r>
              <a:rPr lang="en-US" dirty="0" err="1" smtClean="0"/>
              <a:t>vaginalis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05000" y="1143000"/>
            <a:ext cx="6858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13447" y="1471246"/>
            <a:ext cx="650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Testis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200400" y="1600200"/>
            <a:ext cx="4572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14600" y="3352800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Inguinal canal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 flipV="1">
            <a:off x="2133600" y="3048000"/>
            <a:ext cx="381000" cy="4894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24200" y="2286000"/>
            <a:ext cx="1510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Gubernaculum</a:t>
            </a:r>
          </a:p>
          <a:p>
            <a:pPr algn="ctr"/>
            <a:r>
              <a:rPr lang="en-US" dirty="0" smtClean="0"/>
              <a:t>testis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743200" y="2317512"/>
            <a:ext cx="381000" cy="2732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05000" y="4953000"/>
            <a:ext cx="893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Scrotum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1524000" y="4267200"/>
            <a:ext cx="504421" cy="6858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14600" y="201443"/>
            <a:ext cx="2761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Vessels, nerves &amp; lymphatics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f testis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713447" y="870466"/>
            <a:ext cx="253795" cy="1252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67506" y="5328194"/>
            <a:ext cx="1616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Tunica </a:t>
            </a:r>
            <a:r>
              <a:rPr lang="en-US" dirty="0" err="1" smtClean="0"/>
              <a:t>vaginalis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943600" y="5410200"/>
            <a:ext cx="609600" cy="2873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924800" y="4495800"/>
            <a:ext cx="1106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Spermatic</a:t>
            </a:r>
          </a:p>
          <a:p>
            <a:pPr algn="ctr"/>
            <a:r>
              <a:rPr lang="en-US" dirty="0" smtClean="0"/>
              <a:t>cord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7772400" y="3722132"/>
            <a:ext cx="685800" cy="6974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14400" y="6019800"/>
            <a:ext cx="429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38600" y="5997191"/>
            <a:ext cx="429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76646" y="5997190"/>
            <a:ext cx="429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95600" y="2932331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Ring</a:t>
            </a:r>
            <a:endParaRPr lang="en-US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2743200" y="2796643"/>
            <a:ext cx="152400" cy="25570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361795" y="3780534"/>
            <a:ext cx="1351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Superficial Ring</a:t>
            </a:r>
            <a:endParaRPr lang="en-US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2028420" y="3657600"/>
            <a:ext cx="314730" cy="27324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328034" y="127337"/>
            <a:ext cx="3763403" cy="10156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sz="1400" dirty="0" smtClean="0"/>
              <a:t>Internal Descent: from posterior abdominal wall </a:t>
            </a:r>
          </a:p>
          <a:p>
            <a:r>
              <a:rPr lang="en-US" sz="1400" dirty="0" smtClean="0"/>
              <a:t>                           to Deep Ring</a:t>
            </a:r>
          </a:p>
          <a:p>
            <a:endParaRPr lang="en-US" sz="1400" dirty="0"/>
          </a:p>
          <a:p>
            <a:r>
              <a:rPr lang="en-US" sz="1400" dirty="0" smtClean="0"/>
              <a:t>- External Descent: from Deep Ring to scrotum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7653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981200" y="0"/>
            <a:ext cx="44958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DESCENT OF TESTIS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7" descr="male 00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533400"/>
            <a:ext cx="5791200" cy="625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user1\Desktop\F71683-109-f01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522304" cy="2667000"/>
          </a:xfrm>
          <a:prstGeom prst="rect">
            <a:avLst/>
          </a:prstGeom>
          <a:noFill/>
        </p:spPr>
      </p:pic>
      <p:pic>
        <p:nvPicPr>
          <p:cNvPr id="2053" name="Picture 5" descr="C:\Documents and Settings\user1\Desktop\F71683-109-f017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8600"/>
            <a:ext cx="3924300" cy="303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Picture 6" descr="C:\Documents and Settings\user1\Desktop\F71683-109-f017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352800"/>
            <a:ext cx="3860800" cy="2946400"/>
          </a:xfrm>
          <a:prstGeom prst="rect">
            <a:avLst/>
          </a:prstGeom>
          <a:noFill/>
        </p:spPr>
      </p:pic>
      <p:pic>
        <p:nvPicPr>
          <p:cNvPr id="2055" name="Picture 7" descr="C:\Documents and Settings\user1\Desktop\F71683-109-f017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3700" y="3276600"/>
            <a:ext cx="4940300" cy="3022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133600" y="2895600"/>
            <a:ext cx="1378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Labioscrotal</a:t>
            </a:r>
            <a:r>
              <a:rPr lang="en-US" sz="1400" dirty="0" smtClean="0"/>
              <a:t> fold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6248400"/>
            <a:ext cx="735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Scrotum</a:t>
            </a:r>
            <a:endParaRPr lang="en-US" sz="1400" dirty="0"/>
          </a:p>
        </p:txBody>
      </p:sp>
      <p:sp>
        <p:nvSpPr>
          <p:cNvPr id="14" name="Freeform 13"/>
          <p:cNvSpPr/>
          <p:nvPr/>
        </p:nvSpPr>
        <p:spPr>
          <a:xfrm>
            <a:off x="6835140" y="1417320"/>
            <a:ext cx="541020" cy="622300"/>
          </a:xfrm>
          <a:custGeom>
            <a:avLst/>
            <a:gdLst>
              <a:gd name="connsiteX0" fmla="*/ 266700 w 541020"/>
              <a:gd name="connsiteY0" fmla="*/ 0 h 622300"/>
              <a:gd name="connsiteX1" fmla="*/ 7620 w 541020"/>
              <a:gd name="connsiteY1" fmla="*/ 533400 h 622300"/>
              <a:gd name="connsiteX2" fmla="*/ 312420 w 541020"/>
              <a:gd name="connsiteY2" fmla="*/ 533400 h 622300"/>
              <a:gd name="connsiteX3" fmla="*/ 541020 w 541020"/>
              <a:gd name="connsiteY3" fmla="*/ 30480 h 622300"/>
              <a:gd name="connsiteX4" fmla="*/ 541020 w 541020"/>
              <a:gd name="connsiteY4" fmla="*/ 3048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020" h="622300">
                <a:moveTo>
                  <a:pt x="266700" y="0"/>
                </a:moveTo>
                <a:cubicBezTo>
                  <a:pt x="133350" y="222250"/>
                  <a:pt x="0" y="444500"/>
                  <a:pt x="7620" y="533400"/>
                </a:cubicBezTo>
                <a:cubicBezTo>
                  <a:pt x="15240" y="622300"/>
                  <a:pt x="223520" y="617220"/>
                  <a:pt x="312420" y="533400"/>
                </a:cubicBezTo>
                <a:cubicBezTo>
                  <a:pt x="401320" y="449580"/>
                  <a:pt x="541020" y="30480"/>
                  <a:pt x="541020" y="30480"/>
                </a:cubicBezTo>
                <a:lnTo>
                  <a:pt x="541020" y="30480"/>
                </a:lnTo>
              </a:path>
            </a:pathLst>
          </a:cu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29200" y="1752600"/>
            <a:ext cx="1175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Inguinal canal</a:t>
            </a:r>
            <a:endParaRPr lang="en-US" sz="1400" dirty="0"/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2703467" y="2782933"/>
            <a:ext cx="304800" cy="729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0"/>
          </p:cNvCxnSpPr>
          <p:nvPr/>
        </p:nvCxnSpPr>
        <p:spPr>
          <a:xfrm rot="16200000" flipV="1">
            <a:off x="6508529" y="5912071"/>
            <a:ext cx="304800" cy="3678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6" idx="3"/>
          </p:cNvCxnSpPr>
          <p:nvPr/>
        </p:nvCxnSpPr>
        <p:spPr>
          <a:xfrm flipV="1">
            <a:off x="6204522" y="1752600"/>
            <a:ext cx="729678" cy="1538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96000" y="304800"/>
            <a:ext cx="1868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Internal descent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6800" y="3429000"/>
            <a:ext cx="1924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External descent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the end of the lecture, students should be able to: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List the causes of differentiation of genitalia into the male type.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Describe the origin of each part of the male internal &amp; external genitalia.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List the causes &amp; describe the events of descent of testis.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List the common anomalies of male </a:t>
            </a:r>
            <a:r>
              <a:rPr lang="en-US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genital system &amp;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describe the causes of each of them.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DESCENT OF TESTIS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8006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Gubernaculum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mesenchymal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band extending from inferior pole of gonad to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labioscrotal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fold.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Inguinal canal: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pathway formed by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gubernaculum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through layers of anterior abdominal wall.</a:t>
            </a:r>
          </a:p>
          <a:p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Processus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vaginalis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peritoneal fold passing through inguinal canal before testis to facilitate its descent.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DESCENT OF TESTIS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50292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Definition: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Descent of testis from posterior abdominal wall to deep inguinal ring.</a:t>
            </a: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Time: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During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  <a:r>
              <a:rPr lang="en-US" sz="3200" b="1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week</a:t>
            </a: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Cause: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relative movement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resulting from elongation of cranial part of abdomen away from its caudal part (future pelvic cavity).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DESCENT OF TESTIS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50292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Definition: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Descent of testis from deep inguinal ring, through inguinal canal, to scrotum</a:t>
            </a:r>
          </a:p>
          <a:p>
            <a:pPr marL="609600" indent="-609600">
              <a:lnSpc>
                <a:spcPct val="90000"/>
              </a:lnSpc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Time: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Begins in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r>
              <a:rPr lang="en-US" sz="3200" b="1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month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takes 2 to 3 days</a:t>
            </a:r>
          </a:p>
          <a:p>
            <a:pPr marL="609600" indent="-609600">
              <a:lnSpc>
                <a:spcPct val="80000"/>
              </a:lnSpc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Causes: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Controlled by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androgens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Guided by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gubernaculum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Facilitated by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processus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vaginalis</a:t>
            </a:r>
            <a:endParaRPr lang="en-US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Helped by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increased intra-abdominal pressure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resulting from growth of abdominal viscera</a:t>
            </a:r>
          </a:p>
          <a:p>
            <a:pPr marL="609600" indent="-609600">
              <a:lnSpc>
                <a:spcPct val="90000"/>
              </a:lnSpc>
            </a:pPr>
            <a:endParaRPr lang="en-US" sz="32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DESCENT OF TESTIS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85048" cy="4876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More than 97% of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full-term</a:t>
            </a: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new born males have both testes in scrotum.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During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first 3 months after birth</a:t>
            </a: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most </a:t>
            </a:r>
            <a:r>
              <a:rPr lang="en-US" sz="3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undescended</a:t>
            </a: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testes descend into scrotum.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 spontaneous descent occurs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after the age of 1 year</a:t>
            </a: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DESCENT OF TESTIS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85048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Complete descent of testis is associated by: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Degeneration of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gubernaculum</a:t>
            </a:r>
            <a:endParaRPr lang="en-US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Obliteration of stalk of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processus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vaginalis</a:t>
            </a:r>
            <a:endParaRPr lang="en-US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Persistence of part of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processus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vaginalis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surrounding the testis in the scrotum to form “tunica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vaginalis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” 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CHRYPTORCHIDISM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(UNDESCENDED TESTIS)</a:t>
            </a:r>
            <a:endParaRPr lang="en-US" sz="36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589566"/>
            <a:ext cx="5257800" cy="4887434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Incidence: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up to 30% of premature &amp; 3-4% of full term males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Cause: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deficiency of androgens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Common sites: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look to figure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Complications: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Sterility, if bilateral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Testicular cancer (20-44%)</a:t>
            </a:r>
          </a:p>
          <a:p>
            <a:endParaRPr lang="en-US" dirty="0"/>
          </a:p>
        </p:txBody>
      </p:sp>
      <p:pic>
        <p:nvPicPr>
          <p:cNvPr id="7" name="Content Placeholder 6" descr="male 00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9800" y="1981200"/>
            <a:ext cx="2775712" cy="3695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CONGENITAL INGUINAL HERNIA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89566"/>
            <a:ext cx="4724400" cy="5039834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Definition: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Herniation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a loop of intestine through a non-obliterated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processus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vaginalis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          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A: incomplete                 B: complete (in scrotum)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Cause: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processus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vaginalis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does not obliterate &amp; remains in open communication with the peritoneal cavity.</a:t>
            </a:r>
          </a:p>
        </p:txBody>
      </p:sp>
      <p:pic>
        <p:nvPicPr>
          <p:cNvPr id="6" name="Picture 4" descr="8D46EC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34381" t="9956" r="10602" b="60379"/>
          <a:stretch>
            <a:fillRect/>
          </a:stretch>
        </p:blipFill>
        <p:spPr bwMode="auto">
          <a:xfrm>
            <a:off x="4845050" y="2590800"/>
            <a:ext cx="4056800" cy="2057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1\My Documents\My Pictures\hydrocele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3733800" cy="3348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Documents and Settings\user1\My Documents\My Pictures\Copy of hydroce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685800"/>
            <a:ext cx="3200399" cy="3262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4191000"/>
            <a:ext cx="4267199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HYDROCELE OF SPERMATIC CORD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Accumulation of fluid in spermatic cord due to a non-obliterated portion of stalk of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processus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vaginalis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4514" y="4191000"/>
            <a:ext cx="4679486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HYDROCELE OF TESTIS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Accumulation of fluid in tunica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vaginalis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(in scrotum) due to non-obliteration 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the whole stalk of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Processus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vaginalis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48768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Which one of the following structure is a derivative of male urethra?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Seminal gland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Prostate gland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Vas deferens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Ejaculatory duct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3886200" y="3276600"/>
            <a:ext cx="457200" cy="2286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85048" cy="50292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Which one of the following cells are responsible for masculine differentiation of external genitalia?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Sertoli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cells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Leydig’s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cells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Mesothelial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cells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Primordial germ cells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4114800" y="3657600"/>
            <a:ext cx="533400" cy="3048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TESTIS &amp; EPIDIDYMIS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C:\Documents and Settings\user1\Desktop\F66122-005-f046b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199"/>
            <a:ext cx="6629400" cy="5064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Langu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  <p:sp>
        <p:nvSpPr>
          <p:cNvPr id="6" name="TextBox 5"/>
          <p:cNvSpPr txBox="1"/>
          <p:nvPr/>
        </p:nvSpPr>
        <p:spPr>
          <a:xfrm>
            <a:off x="1447800" y="2590800"/>
            <a:ext cx="56925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THANK YOU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 GENITAL SYSTEM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user1\Desktop\F66122-005-f046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4600" y="1600199"/>
            <a:ext cx="4038600" cy="5139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ale 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96413" cy="6858000"/>
          </a:xfrm>
          <a:prstGeom prst="rect">
            <a:avLst/>
          </a:prstGeom>
          <a:noFill/>
          <a:ln/>
        </p:spPr>
      </p:pic>
      <p:sp>
        <p:nvSpPr>
          <p:cNvPr id="5" name="Rounded Rectangle 4"/>
          <p:cNvSpPr/>
          <p:nvPr/>
        </p:nvSpPr>
        <p:spPr>
          <a:xfrm>
            <a:off x="6172200" y="3124200"/>
            <a:ext cx="1066800" cy="3048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334000" y="1828800"/>
            <a:ext cx="914400" cy="4572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4953000" y="5943600"/>
            <a:ext cx="381000" cy="2286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4876800" y="6629400"/>
            <a:ext cx="381000" cy="2286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 GONADS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9530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During 5</a:t>
            </a:r>
            <a:r>
              <a:rPr lang="en-US" sz="3200" b="1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week: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gonadal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development occurs.</a:t>
            </a:r>
          </a:p>
          <a:p>
            <a:pPr marL="609600" indent="-609600">
              <a:lnSpc>
                <a:spcPct val="90000"/>
              </a:lnSpc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Until 7</a:t>
            </a:r>
            <a:r>
              <a:rPr lang="en-US" sz="3200" b="1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week: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gonads are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similar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 both sexes.</a:t>
            </a:r>
          </a:p>
          <a:p>
            <a:pPr marL="609600" indent="-609600">
              <a:lnSpc>
                <a:spcPct val="9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Gonads are derived from </a:t>
            </a:r>
            <a:r>
              <a:rPr 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sources: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Mesothelium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mesodermal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epithelium lining the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coelomic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cavity)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Underlying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mesenchyme</a:t>
            </a:r>
            <a:endParaRPr lang="en-US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Primordial germ cells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INDIFFERENT GONADS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Gonadal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ridge: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bulge on the medial side of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mesonephros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produced by: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Proliferation of </a:t>
            </a:r>
            <a:r>
              <a:rPr lang="en-US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mesothelium</a:t>
            </a:r>
            <a:r>
              <a:rPr lang="en-US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(cortex)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Proliferation of </a:t>
            </a:r>
            <a:r>
              <a:rPr lang="en-US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mesenchyme</a:t>
            </a:r>
            <a:r>
              <a:rPr lang="en-US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(medulla)</a:t>
            </a:r>
          </a:p>
          <a:p>
            <a:pPr marL="609600" indent="-609600">
              <a:lnSpc>
                <a:spcPct val="80000"/>
              </a:lnSpc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Gonadal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(primary sex) cords: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proliferating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mesothelial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cells fuse to form cords.</a:t>
            </a:r>
          </a:p>
          <a:p>
            <a:pPr marL="609600" indent="-609600">
              <a:lnSpc>
                <a:spcPct val="80000"/>
              </a:lnSpc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Primordial germ cells: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endodermal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cells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the yolk sac migrate along dorsal mesentery of hindgut to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gonadal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ridges &amp; become incorporated into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gonadal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cords.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ale 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0"/>
            <a:ext cx="6553200" cy="6858000"/>
          </a:xfrm>
          <a:prstGeom prst="rect">
            <a:avLst/>
          </a:prstGeom>
          <a:noFill/>
          <a:ln/>
        </p:spPr>
      </p:pic>
      <p:sp>
        <p:nvSpPr>
          <p:cNvPr id="5" name="Rectangle 4"/>
          <p:cNvSpPr/>
          <p:nvPr/>
        </p:nvSpPr>
        <p:spPr>
          <a:xfrm>
            <a:off x="1676400" y="0"/>
            <a:ext cx="15240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3276600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Medulla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1219200" y="3581400"/>
            <a:ext cx="304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eft Arrow 8"/>
          <p:cNvSpPr/>
          <p:nvPr/>
        </p:nvSpPr>
        <p:spPr>
          <a:xfrm>
            <a:off x="3124200" y="2133600"/>
            <a:ext cx="228600" cy="1524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685800" y="3581400"/>
            <a:ext cx="152400" cy="304800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5486400"/>
            <a:ext cx="1051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Germ cells</a:t>
            </a:r>
            <a:endParaRPr lang="en-US" sz="1600" dirty="0"/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 rot="16200000" flipH="1">
            <a:off x="1041673" y="5537474"/>
            <a:ext cx="118648" cy="6936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8600" y="6096000"/>
            <a:ext cx="1510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Mesothelial</a:t>
            </a:r>
            <a:r>
              <a:rPr lang="en-US" sz="1600" dirty="0" smtClean="0"/>
              <a:t> cells</a:t>
            </a:r>
            <a:endParaRPr lang="en-US" sz="1600" dirty="0"/>
          </a:p>
        </p:txBody>
      </p:sp>
      <p:cxnSp>
        <p:nvCxnSpPr>
          <p:cNvPr id="19" name="Straight Arrow Connector 18"/>
          <p:cNvCxnSpPr>
            <a:stCxn id="17" idx="2"/>
          </p:cNvCxnSpPr>
          <p:nvPr/>
        </p:nvCxnSpPr>
        <p:spPr>
          <a:xfrm rot="16200000" flipH="1">
            <a:off x="1651764" y="5766564"/>
            <a:ext cx="42448" cy="13784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TESTIS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7630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Y chromosome </a:t>
            </a:r>
            <a:r>
              <a:rPr lang="en-US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has a testis-determining factor (</a:t>
            </a:r>
            <a:r>
              <a:rPr lang="en-US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TDF)</a:t>
            </a:r>
            <a:r>
              <a:rPr lang="en-US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that differentiates gonad into testis.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7</a:t>
            </a:r>
            <a:r>
              <a:rPr lang="en-US" sz="3000" b="1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week:</a:t>
            </a:r>
          </a:p>
          <a:p>
            <a:pPr>
              <a:lnSpc>
                <a:spcPct val="90000"/>
              </a:lnSpc>
            </a:pPr>
            <a:r>
              <a:rPr lang="en-US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Regression of cortex &amp; </a:t>
            </a:r>
            <a:r>
              <a:rPr lang="en-US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differentiation of medulla into testis.</a:t>
            </a:r>
          </a:p>
          <a:p>
            <a:pPr>
              <a:lnSpc>
                <a:spcPct val="90000"/>
              </a:lnSpc>
            </a:pPr>
            <a:r>
              <a:rPr lang="en-US" sz="3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Gonadal</a:t>
            </a:r>
            <a:r>
              <a:rPr lang="en-US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cords condense &amp; </a:t>
            </a:r>
            <a:r>
              <a:rPr lang="en-US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extend into medulla to form </a:t>
            </a:r>
            <a:r>
              <a:rPr lang="en-US" sz="3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seminiferous</a:t>
            </a:r>
            <a:r>
              <a:rPr lang="en-US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cords.</a:t>
            </a:r>
          </a:p>
          <a:p>
            <a:pPr>
              <a:lnSpc>
                <a:spcPct val="90000"/>
              </a:lnSpc>
            </a:pPr>
            <a:r>
              <a:rPr lang="en-US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characteristic feature is the development of a thick fibrous capsule </a:t>
            </a:r>
            <a:r>
              <a:rPr lang="en-US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(tunica </a:t>
            </a:r>
            <a:r>
              <a:rPr lang="en-US" sz="3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albuginea</a:t>
            </a:r>
            <a:r>
              <a:rPr lang="en-US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r>
              <a:rPr lang="en-US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that separates the enlarging testis from </a:t>
            </a:r>
            <a:r>
              <a:rPr lang="en-US" sz="3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mesonephros</a:t>
            </a:r>
            <a:r>
              <a:rPr lang="en-US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629</TotalTime>
  <Words>1071</Words>
  <Application>Microsoft Office PowerPoint</Application>
  <PresentationFormat>On-screen Show (4:3)</PresentationFormat>
  <Paragraphs>183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Algerian</vt:lpstr>
      <vt:lpstr>Arial</vt:lpstr>
      <vt:lpstr>Tw Cen MT</vt:lpstr>
      <vt:lpstr>Wingdings</vt:lpstr>
      <vt:lpstr>Wingdings 2</vt:lpstr>
      <vt:lpstr>Median</vt:lpstr>
      <vt:lpstr>Development  of  male genital system</vt:lpstr>
      <vt:lpstr>OBJECTIVES</vt:lpstr>
      <vt:lpstr>TESTIS &amp; EPIDIDYMIS</vt:lpstr>
      <vt:lpstr>MALE GENITAL SYSTEM</vt:lpstr>
      <vt:lpstr>PowerPoint Presentation</vt:lpstr>
      <vt:lpstr>DEVELOPMENT OF  GONADS</vt:lpstr>
      <vt:lpstr>INDIFFERENT GONADS</vt:lpstr>
      <vt:lpstr>PowerPoint Presentation</vt:lpstr>
      <vt:lpstr>DEVELOPMENT OF TESTIS</vt:lpstr>
      <vt:lpstr>DEVELOPMENT OF TESTIS</vt:lpstr>
      <vt:lpstr>PowerPoint Presentation</vt:lpstr>
      <vt:lpstr>PowerPoint Presentation</vt:lpstr>
      <vt:lpstr>DEVELOPMENT OF MALE GENITAL GLANDS</vt:lpstr>
      <vt:lpstr>SUMMARY OF DEVELOPMENT OF  MALE INTERNAL GENITALIA</vt:lpstr>
      <vt:lpstr>PowerPoint Presentation</vt:lpstr>
      <vt:lpstr>DEVELOPMENT OF MALE EXTERNAL GENITALIA (stimulated by testosterone)</vt:lpstr>
      <vt:lpstr>PowerPoint Presentation</vt:lpstr>
      <vt:lpstr>DESCENT OF TESTIS</vt:lpstr>
      <vt:lpstr>PowerPoint Presentation</vt:lpstr>
      <vt:lpstr>DESCENT OF TESTIS</vt:lpstr>
      <vt:lpstr>INTERNAL DESCENT OF TESTIS</vt:lpstr>
      <vt:lpstr>EXTERNAL DESCENT OF TESTIS</vt:lpstr>
      <vt:lpstr>EXTERNAL DESCENT OF TESTIS</vt:lpstr>
      <vt:lpstr>EXTERNAL DESCENT OF TESTIS</vt:lpstr>
      <vt:lpstr>CHRYPTORCHIDISM (UNDESCENDED TESTIS)</vt:lpstr>
      <vt:lpstr>CONGENITAL INGUINAL HERNIA</vt:lpstr>
      <vt:lpstr>PowerPoint Presentation</vt:lpstr>
      <vt:lpstr>QUESTION 1</vt:lpstr>
      <vt:lpstr>QUESTION 2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 of  male genital system</dc:title>
  <dc:creator>user1</dc:creator>
  <cp:lastModifiedBy>Ahmed Ibrahim</cp:lastModifiedBy>
  <cp:revision>88</cp:revision>
  <dcterms:created xsi:type="dcterms:W3CDTF">2012-03-31T10:51:32Z</dcterms:created>
  <dcterms:modified xsi:type="dcterms:W3CDTF">2020-03-24T12:28:24Z</dcterms:modified>
</cp:coreProperties>
</file>