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Action1.xml" ContentType="application/vnd.ms-office.inkAction+xml"/>
  <Override PartName="/ppt/notesSlides/notesSlide5.xml" ContentType="application/vnd.openxmlformats-officedocument.presentationml.notesSlide+xml"/>
  <Override PartName="/ppt/ink/inkAction2.xml" ContentType="application/vnd.ms-office.inkAction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 bookmarkIdSeed="2">
  <p:sldMasterIdLst>
    <p:sldMasterId id="2147483937" r:id="rId1"/>
  </p:sldMasterIdLst>
  <p:notesMasterIdLst>
    <p:notesMasterId r:id="rId19"/>
  </p:notesMasterIdLst>
  <p:handoutMasterIdLst>
    <p:handoutMasterId r:id="rId20"/>
  </p:handoutMasterIdLst>
  <p:sldIdLst>
    <p:sldId id="400" r:id="rId2"/>
    <p:sldId id="455" r:id="rId3"/>
    <p:sldId id="482" r:id="rId4"/>
    <p:sldId id="461" r:id="rId5"/>
    <p:sldId id="464" r:id="rId6"/>
    <p:sldId id="501" r:id="rId7"/>
    <p:sldId id="484" r:id="rId8"/>
    <p:sldId id="488" r:id="rId9"/>
    <p:sldId id="509" r:id="rId10"/>
    <p:sldId id="474" r:id="rId11"/>
    <p:sldId id="475" r:id="rId12"/>
    <p:sldId id="510" r:id="rId13"/>
    <p:sldId id="511" r:id="rId14"/>
    <p:sldId id="477" r:id="rId15"/>
    <p:sldId id="478" r:id="rId16"/>
    <p:sldId id="479" r:id="rId17"/>
    <p:sldId id="493" r:id="rId18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392"/>
    <a:srgbClr val="3333FF"/>
    <a:srgbClr val="FF3300"/>
    <a:srgbClr val="660033"/>
    <a:srgbClr val="FF9900"/>
    <a:srgbClr val="FF0000"/>
    <a:srgbClr val="2E77AA"/>
    <a:srgbClr val="753435"/>
    <a:srgbClr val="CC0000"/>
    <a:srgbClr val="749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A6699-1BB7-474A-AD10-78FED064C29C}" v="5" dt="2020-04-10T13:55:12.978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56" autoAdjust="0"/>
    <p:restoredTop sz="94295" autoAdjust="0"/>
  </p:normalViewPr>
  <p:slideViewPr>
    <p:cSldViewPr>
      <p:cViewPr varScale="1">
        <p:scale>
          <a:sx n="107" d="100"/>
          <a:sy n="107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56B5E1B-8CE3-41A4-B755-96F1258F3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4-10T13:52:04.14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act:action type="add" startTime="7373">
    <iact:property name="dataType"/>
    <iact:actionData xml:id="d0">
      <inkml:trace xmlns:inkml="http://www.w3.org/2003/InkML" xml:id="stk0" contextRef="#ctx0" brushRef="#br0">9699 15019 0,'-44'0'60,"22"0"-56,0 0 6,0 0 0,-1 22-5,1-22 5,-22 0-1,22 0 8,-22 0-12,44-22 79,0-23-75,22-21-7,0 0 8,0 21 1,22 1-5,23-45 6,21 23-10,-66-1 7,89-21 6,-89 66-12,0-23 6,23 1-6,-23 0 7,0 22 2,0 22-8,-66-23 42,-111 1-39,-44-22 2,-45 0-4,-22-23 5,-22 1-1,-44-1-3,89 1 4,43 22-4,1-1 4,66 45 1,67 0-7,44 0 5,-1 0-2,46 0 58,43 0-54,-22 0-2,45 0-4,-67 0 13,0 0-10,0 0 4,-44 0 327,-111-22-329,23 0-4,-45-22 4,0-1 2,0 1-8,22 0 6,66-1-6,-21 1 7,43 0-6,45-23 5,-22 23 0,22-22-4,0-23 4,22-66-6,45-44 6,44 21 0,-1 23-4,-21 0 4,22-22-4,-23 88 5</inkml:trace>
    </iact:actionData>
  </iact:action>
  <iact:action type="add" startTime="8579">
    <iact:property name="dataType"/>
    <iact:actionData xml:id="d1">
      <inkml:trace xmlns:inkml="http://www.w3.org/2003/InkML" xml:id="stk1" contextRef="#ctx0" brushRef="#br0">7485 11940 0</inkml:trace>
    </iact:actionData>
  </iact:action>
  <iact:action type="add" startTime="9579">
    <iact:property name="dataType"/>
    <iact:actionData xml:id="d2">
      <inkml:trace xmlns:inkml="http://www.w3.org/2003/InkML" xml:id="stk2" contextRef="#ctx0" brushRef="#br0">10031 9282 0,'23'0'111,"43"-23"-100,45-65-2,44-1-5,22 1 6,22-1-4,-22 23 5,1-1-1,-23 23-5,22-45 5,-22 45-3,22-23 2,-66 23-5,-1 44 8,45-66 15,-132 66-26,-1 0 11,0 0-2,-44 0 40,-67 0-47,23 0 8,-45 0-1,-44-22-4,-22-1 4,110 23-6,45 0 6,44-44 36,23 22-36,65-22-4,1 44 4,44-45-5,22 1 4,-44 44 1,-66-22-3,-23 22 3,-66 0 35,-67 0-41,-22 0 6,45 0-4,22 0 4,-23 0 0,1 0-6,22 0 6,21 0 248,1 22-248,22 0 14</inkml:trace>
    </iact:actionData>
  </iact:action>
  <iact:action type="add" startTime="11200">
    <iact:property name="dataType"/>
    <iact:actionData xml:id="d3">
      <inkml:trace xmlns:inkml="http://www.w3.org/2003/InkML" xml:id="stk3" contextRef="#ctx0" brushRef="#br0">10098 7665 0,'22'0'17,"22"0"-7,23-23-1,-23 23-5,67-22 8,0 22-8,-45 0 7,-44 0-2,0 0-3,-44 0 45,-22-22-42,-45 0-4,1-22 5,21-1 2,23 1-8,0 22 6,44 0 6,0-23-1,22 23-9,0-22 5,44 22-2,23-45-5,44 23 6,-89 22-4,0 0 4,-21 22 1</inkml:trace>
    </iact:actionData>
  </iact:action>
  <iact:action type="add" startTime="11537">
    <iact:property name="dataType"/>
    <iact:actionData xml:id="d4">
      <inkml:trace xmlns:inkml="http://www.w3.org/2003/InkML" xml:id="stk4" contextRef="#ctx0" brushRef="#br0">10607 7155 0,'-133'67'3,"89"-1"4,22-44 3,-22 22 9,22-21-13,-1 21-1,23-22 4,-44 22 1,22 1-6,22-1 8,0-22-8,0 0 7,0 0-1,0 1-5,-22-23 101</inkml:trace>
    </iact:actionData>
  </iact:action>
  <iact:action type="add" startTime="11921">
    <iact:property name="dataType"/>
    <iact:actionData xml:id="d5">
      <inkml:trace xmlns:inkml="http://www.w3.org/2003/InkML" xml:id="stk5" contextRef="#ctx0" brushRef="#br0">10142 7908 0</inkml:trace>
    </iact:actionData>
  </iact:action>
  <iact:action type="add" startTime="12359">
    <iact:property name="dataType"/>
    <iact:actionData xml:id="d6">
      <inkml:trace xmlns:inkml="http://www.w3.org/2003/InkML" xml:id="stk6" contextRef="#ctx0" brushRef="#br0">9876 10168 0,'0'22'35,"-44"0"-26,-89 67 0,-22-45-1,-66-22 2,22 0-5,-67-22 5,44 0-1,112 0-4,-1 0 4,0 0-3,89 0 5,0 0-2,0 0 313,0 22-296,-1-22-22,1 22 6,0 1 1</inkml:trace>
    </iact:actionData>
  </iact:action>
  <iact:action type="add" startTime="13277">
    <iact:property name="dataType"/>
    <iact:actionData xml:id="d7">
      <inkml:trace xmlns:inkml="http://www.w3.org/2003/InkML" xml:id="stk7" contextRef="#ctx0" brushRef="#br0">7662 11718 0,'-66'22'3,"66"1"3,-23 21 5,23-22 3,0 0 1,23-22-4,21 22-1,-22 0-6,22-22 8,-44 23-8,0-1 26,0 0-21,-44 22 1,0-44-3,22 22 3,-1-22-7,23 22 9,-22-22 0,-22 0 95,-155 0-93,66 0-11,-753-110 29,908 110 20,22-22-40,1-1-8,-1 23 7,0 0-1,-22 0-5,-88 0 95,-89 0-90,-44-88-3,-111-1 2,-244-88 1,0-22-6,-176-1 6,87 23-3,-264-22 6,442 66-7,154 111-1,156-23 7,133 23-6,111 22 21,88-22-16,67 22-5,21 0 4,1 0-1,221 0-4,-132 0 4,-45-22-3,22-22 4,-66-45 0,-178 45-6,-110 44 48,-155 0-39,22 0-6,0 0-3,66 0 6,23 0-4,154 0 50,67-22-51,89-23 11,-23 1-13,112-23 3,-90-43 4,-21-1-6,-45 45 8,-44-23-7,-89 22 5,-110 67 37,-45 0-39,-44 0-4,88 0 6,45 0-4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4-10T13:52:04.14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act:action type="add" startTime="941">
    <iact:property name="dataType"/>
    <iact:actionData xml:id="d0">
      <inkml:trace xmlns:inkml="http://www.w3.org/2003/InkML" xml:id="stk0" contextRef="#ctx0" brushRef="#br0">9611 1285 0</inkml:trace>
    </iact:actionData>
  </iact:action>
  <iact:action type="add" startTime="6704">
    <iact:property name="dataType"/>
    <iact:actionData xml:id="d1">
      <inkml:trace xmlns:inkml="http://www.w3.org/2003/InkML" xml:id="stk1" contextRef="#ctx0" brushRef="#br0">23296 11297 0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0CE57E4-C5F3-4571-A0E2-3FC3C099F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91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E57E4-C5F3-4571-A0E2-3FC3C099FF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6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3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39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3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5022F-C4C5-4673-9FD2-41736B055B9F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1879863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5022F-C4C5-4673-9FD2-41736B055B9F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2112690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5022F-C4C5-4673-9FD2-41736B055B9F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3821780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76942-4C9F-4D7B-9E7B-4D97D5337C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5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5C378-02DA-4604-83C5-10C6D9950922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144480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5022F-C4C5-4673-9FD2-41736B055B9F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297705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283191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4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4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4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11/relationships/inkAction" Target="../ink/inkAction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11/relationships/inkAction" Target="../ink/inkAction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hotos of Human Developing In The Wo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32" y="928254"/>
            <a:ext cx="3703881" cy="50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85007" y="466589"/>
            <a:ext cx="4363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5400" kern="0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PLACENTA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581400" y="5250873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KHALEEL ALYAHYA, PHD, MED</a:t>
            </a:r>
          </a:p>
          <a:p>
            <a:pPr>
              <a:defRPr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COLLEGE OF MEDICINE </a:t>
            </a:r>
          </a:p>
          <a:p>
            <a:pPr>
              <a:defRPr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@KHALEELYA</a:t>
            </a:r>
          </a:p>
        </p:txBody>
      </p:sp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ECCE3680-04D9-46EA-815D-F67109E544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10"/>
    </mc:Choice>
    <mc:Fallback xmlns="">
      <p:transition spd="slow" advTm="31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635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PLACENTAL MEMBRANE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0" y="914400"/>
            <a:ext cx="5029200" cy="5867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It is a composite thin membrane of extra fetal tissues which separates the fetal and maternal bloods. 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Up to (20) weeks, it is composed of </a:t>
            </a:r>
            <a:r>
              <a:rPr lang="en-US" spc="30" dirty="0">
                <a:solidFill>
                  <a:srgbClr val="FF9900"/>
                </a:solidFill>
                <a:latin typeface="+mn-lt"/>
                <a:cs typeface="+mn-cs"/>
              </a:rPr>
              <a:t>four</a:t>
            </a: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 layers: </a:t>
            </a:r>
          </a:p>
          <a:p>
            <a:pPr lvl="2" indent="-4572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pc="30" dirty="0">
                <a:solidFill>
                  <a:srgbClr val="0070C0"/>
                </a:solidFill>
                <a:latin typeface="+mn-lt"/>
                <a:cs typeface="+mn-cs"/>
              </a:rPr>
              <a:t>Syncytiotrophoblast.</a:t>
            </a:r>
          </a:p>
          <a:p>
            <a:pPr lvl="2" indent="-4572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pc="30" dirty="0" err="1">
                <a:solidFill>
                  <a:srgbClr val="0070C0"/>
                </a:solidFill>
                <a:latin typeface="+mn-lt"/>
                <a:cs typeface="+mn-cs"/>
              </a:rPr>
              <a:t>Cytotrophoblast</a:t>
            </a:r>
            <a:r>
              <a:rPr lang="en-US" spc="30" dirty="0">
                <a:solidFill>
                  <a:srgbClr val="0070C0"/>
                </a:solidFill>
                <a:latin typeface="+mn-lt"/>
                <a:cs typeface="+mn-cs"/>
              </a:rPr>
              <a:t>.</a:t>
            </a:r>
          </a:p>
          <a:p>
            <a:pPr lvl="2" indent="-4572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pc="30" dirty="0">
                <a:solidFill>
                  <a:srgbClr val="0070C0"/>
                </a:solidFill>
                <a:latin typeface="+mn-lt"/>
                <a:cs typeface="+mn-cs"/>
              </a:rPr>
              <a:t>Connective tissue of the villus.</a:t>
            </a:r>
          </a:p>
          <a:p>
            <a:pPr lvl="2" indent="-4572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pc="30" dirty="0">
                <a:solidFill>
                  <a:srgbClr val="0070C0"/>
                </a:solidFill>
                <a:latin typeface="+mn-lt"/>
                <a:cs typeface="+mn-cs"/>
              </a:rPr>
              <a:t>Endothelium of fetal capillaries.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At full term it becomes thinner and composed of </a:t>
            </a:r>
            <a:r>
              <a:rPr lang="en-US" spc="30" dirty="0">
                <a:solidFill>
                  <a:srgbClr val="FF9900"/>
                </a:solidFill>
                <a:latin typeface="+mn-lt"/>
                <a:cs typeface="+mn-cs"/>
              </a:rPr>
              <a:t>three</a:t>
            </a: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 layers only:</a:t>
            </a:r>
          </a:p>
          <a:p>
            <a:pPr lvl="2" indent="-4572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pc="30" dirty="0" err="1">
                <a:solidFill>
                  <a:srgbClr val="0070C0"/>
                </a:solidFill>
                <a:latin typeface="+mn-lt"/>
                <a:cs typeface="+mn-cs"/>
              </a:rPr>
              <a:t>Syncytiotrohoblast</a:t>
            </a:r>
            <a:r>
              <a:rPr lang="en-US" spc="30" dirty="0">
                <a:solidFill>
                  <a:srgbClr val="0070C0"/>
                </a:solidFill>
                <a:latin typeface="+mn-lt"/>
                <a:cs typeface="+mn-cs"/>
              </a:rPr>
              <a:t>.</a:t>
            </a:r>
          </a:p>
          <a:p>
            <a:pPr lvl="2" indent="-4572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pc="30" dirty="0">
                <a:solidFill>
                  <a:srgbClr val="0070C0"/>
                </a:solidFill>
                <a:latin typeface="+mn-lt"/>
                <a:cs typeface="+mn-cs"/>
              </a:rPr>
              <a:t>Connective tissue.</a:t>
            </a:r>
          </a:p>
          <a:p>
            <a:pPr lvl="2" indent="-4572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pc="30" dirty="0">
                <a:solidFill>
                  <a:srgbClr val="0070C0"/>
                </a:solidFill>
                <a:latin typeface="+mn-lt"/>
                <a:cs typeface="+mn-cs"/>
              </a:rPr>
              <a:t>Endothelium of the capillaries.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At some sites, the </a:t>
            </a:r>
            <a:r>
              <a:rPr lang="en-US" spc="30" dirty="0" err="1">
                <a:solidFill>
                  <a:schemeClr val="bg1"/>
                </a:solidFill>
                <a:latin typeface="+mn-lt"/>
                <a:cs typeface="+mn-cs"/>
              </a:rPr>
              <a:t>syncytio</a:t>
            </a: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 comes in direct contact with the endothelium of the capillaries  and forms </a:t>
            </a:r>
            <a:r>
              <a:rPr lang="en-US" spc="30" dirty="0" err="1">
                <a:solidFill>
                  <a:schemeClr val="bg1"/>
                </a:solidFill>
                <a:latin typeface="+mn-lt"/>
                <a:cs typeface="+mn-cs"/>
              </a:rPr>
              <a:t>Vasculosyncytial</a:t>
            </a: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 placental membrane. 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z="2000" spc="3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marR="0" lvl="1" indent="-342900" algn="just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lang="en-US" sz="2000" spc="3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AutoShape 2" descr="Image result for Superior cerebral ve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uperior cerebral ve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651684" cy="310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5534E1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45372" r="11134" b="13576"/>
          <a:stretch>
            <a:fillRect/>
          </a:stretch>
        </p:blipFill>
        <p:spPr bwMode="auto">
          <a:xfrm>
            <a:off x="5846704" y="3962400"/>
            <a:ext cx="2370666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3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558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FUNCTIONS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990600"/>
            <a:ext cx="4838700" cy="55152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Metabolic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Synthesis of Glycogen, Cholesterol and Fatty Acids.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They supply the fetus with nutrients and energy.</a:t>
            </a:r>
          </a:p>
          <a:p>
            <a:pPr marL="27432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Transportation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Gases: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Exchange of O2, CO2 and CO is through simple diffusion.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 fetus extracts (20 –30) ml of O2/minute from the maternal blood.</a:t>
            </a:r>
          </a:p>
          <a:p>
            <a:pPr marL="731520" lvl="2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Nutrients and Electrolytes: </a:t>
            </a:r>
          </a:p>
          <a:p>
            <a:pPr marL="1188720" lvl="3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Water, Amino acids, Carbohydrates, Vitamins and Free Fatty Acids are rapidly transferred to the fetus.</a:t>
            </a:r>
          </a:p>
          <a:p>
            <a:pPr marL="731520" lvl="2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Maternal Antibodies: 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Maternal immunoglobulin G gives  the fetus passive immunity to some infectious diseases (measles, small box) and not to others (chicken box).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66" name="Picture 2" descr="Image result for FUNCTIONS OF PLAC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38" y="1433945"/>
            <a:ext cx="4004162" cy="22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3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558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FUNCTIONS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990600"/>
            <a:ext cx="4762500" cy="55152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731520" lvl="2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Drugs and Drug metabolites:</a:t>
            </a:r>
          </a:p>
          <a:p>
            <a:pPr marL="1188720" lvl="3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They cross the placenta by simple diffusion.</a:t>
            </a:r>
          </a:p>
          <a:p>
            <a:pPr marL="1188720" lvl="3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They can affect the fetus directly or indirectly by interfering with placental metabolism.</a:t>
            </a:r>
          </a:p>
          <a:p>
            <a:pPr marL="731520" lvl="2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Hormones: 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Protein hormones do not reach the embryo in sufficient amounts.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Some of these hormones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Thyroxine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&amp; Testosterone which may cause masculinization of a female fetus) can cross the placental membrane. </a:t>
            </a:r>
          </a:p>
          <a:p>
            <a:pPr marL="731520" lvl="2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Waste products:</a:t>
            </a:r>
          </a:p>
          <a:p>
            <a:pPr marL="1188720" lvl="3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Urea and uric acid pass through the placental membrane by simple diffusion.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Image result for FUNCTIONS OF PLAC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38" y="1295400"/>
            <a:ext cx="4004162" cy="22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1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558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FUNCTIONS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990600"/>
            <a:ext cx="4762500" cy="55152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Endocrine Synthesis: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3300"/>
                </a:solidFill>
                <a:latin typeface="+mj-lt"/>
              </a:rPr>
              <a:t>Progesterone: 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Maintains pregnancy if the corpus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luteum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is not functioning well.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3300"/>
                </a:solidFill>
                <a:latin typeface="+mj-lt"/>
              </a:rPr>
              <a:t> Estrogen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Stimulates uterine growth and development of the mammary glands.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3300"/>
                </a:solidFill>
                <a:latin typeface="+mj-lt"/>
              </a:rPr>
              <a:t>hCS or </a:t>
            </a:r>
            <a:r>
              <a:rPr lang="en-US" dirty="0" err="1">
                <a:solidFill>
                  <a:srgbClr val="FF3300"/>
                </a:solidFill>
                <a:latin typeface="+mj-lt"/>
              </a:rPr>
              <a:t>Hpl</a:t>
            </a:r>
            <a:r>
              <a:rPr lang="en-US" dirty="0">
                <a:solidFill>
                  <a:srgbClr val="FF3300"/>
                </a:solidFill>
                <a:latin typeface="+mj-lt"/>
              </a:rPr>
              <a:t>: 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Human placental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lactogen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(human chorionic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somatomammotropin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 a growth hormone that gives the fetus the priority on maternal blood glucose.</a:t>
            </a: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It promotes breast development for milk production.</a:t>
            </a:r>
          </a:p>
          <a:p>
            <a:pPr marL="73152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hCG: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1188720" lvl="3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Human chorionic gonadotropin maintains the corpus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luteum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used as indicator of pregnancy. </a:t>
            </a:r>
          </a:p>
          <a:p>
            <a:pPr marL="27432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Image result for FUNCTIONS OF PLAC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38" y="1219200"/>
            <a:ext cx="4004162" cy="22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5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4636" y="13855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algn="ctr" rtl="0">
              <a:defRPr/>
            </a:pPr>
            <a:endParaRPr lang="en-US" sz="3200" b="1" cap="all" spc="50" dirty="0">
              <a:solidFill>
                <a:srgbClr val="0070C0"/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43000"/>
            <a:ext cx="4800600" cy="2142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Fetal drug addiction can be due to some drugs as Heroin.</a:t>
            </a:r>
          </a:p>
          <a:p>
            <a:pPr marL="285750" indent="-28575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All sedatives and analgesics can affect the fetus to some degree.</a:t>
            </a:r>
          </a:p>
          <a:p>
            <a:pPr marL="285750" indent="-28575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Drugs used for management of labor can cause respiratory distress to the newborn. </a:t>
            </a:r>
          </a:p>
          <a:p>
            <a:pPr marL="285750" marR="0" lvl="1" indent="-285750" algn="just" defTabSz="914400" rtl="0" eaLnBrk="0" latinLnBrk="0" hangingPunct="0">
              <a:lnSpc>
                <a:spcPct val="10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tabLst/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marR="0" lvl="0" indent="-285750" algn="just" defTabSz="914400" rtl="0" eaLnBrk="0" latinLnBrk="0" hangingPunct="0">
              <a:lnSpc>
                <a:spcPct val="10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tabLst/>
              <a:defRPr/>
            </a:pPr>
            <a:endParaRPr lang="ar-S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0800"/>
            <a:ext cx="9144000" cy="558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DRUG ADDICTION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7800" y="990600"/>
            <a:ext cx="3851564" cy="4331732"/>
            <a:chOff x="5257800" y="990600"/>
            <a:chExt cx="3851564" cy="4331732"/>
          </a:xfrm>
        </p:grpSpPr>
        <p:pic>
          <p:nvPicPr>
            <p:cNvPr id="12290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990600"/>
              <a:ext cx="3429000" cy="432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57800" y="4953000"/>
              <a:ext cx="3851564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819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algn="ctr" rtl="0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ANOMALIES OF PLACENTA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0" y="1270000"/>
            <a:ext cx="5029200" cy="38687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1" indent="-285750" algn="just" rtl="0" eaLnBrk="0" hangingPunct="0"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Placenta </a:t>
            </a:r>
            <a:r>
              <a:rPr lang="en-US" sz="2000" dirty="0" err="1">
                <a:solidFill>
                  <a:srgbClr val="0070C0"/>
                </a:solidFill>
                <a:latin typeface="+mj-lt"/>
              </a:rPr>
              <a:t>Accreta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800100" lvl="2" indent="-342900" algn="just" rtl="0" eaLnBrk="0" hangingPunct="0"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Abnormal absence of chorionic villi with partial or complete absence of the decidua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basalis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lvl="1" indent="-285750" algn="just" rtl="0" eaLnBrk="0" hangingPunct="0"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Placenta </a:t>
            </a:r>
            <a:r>
              <a:rPr lang="en-US" sz="2000" dirty="0" err="1">
                <a:solidFill>
                  <a:srgbClr val="0070C0"/>
                </a:solidFill>
                <a:latin typeface="+mj-lt"/>
              </a:rPr>
              <a:t>Percreta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800100" lvl="2" indent="-34290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Chorionic villi penetrate the myometrium to the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perimetrium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800100" lvl="2" indent="-34290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 most common presenting sign of these two anomalies is trimester bleeding.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85750" lvl="1" indent="-28575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Placenta </a:t>
            </a:r>
            <a:r>
              <a:rPr lang="en-US" sz="2000" dirty="0" err="1">
                <a:solidFill>
                  <a:srgbClr val="0070C0"/>
                </a:solidFill>
                <a:latin typeface="+mj-lt"/>
              </a:rPr>
              <a:t>Previa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800100" lvl="2" indent="-34290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 blastocyst is implanted close to or overlying the internal uterine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800100" lvl="2" indent="-34290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It is associated with late pregnancy bleeding.</a:t>
            </a:r>
          </a:p>
          <a:p>
            <a:pPr marL="800100" lvl="2" indent="-342900" algn="just" rtl="0" eaLnBrk="0" hangingPunct="0">
              <a:lnSpc>
                <a:spcPct val="9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Delivery is through Cesarean section.</a:t>
            </a:r>
          </a:p>
          <a:p>
            <a:pPr marL="285750" marR="0" lvl="1" indent="-285750" algn="just" defTabSz="914400" rtl="0" eaLnBrk="0" latinLnBrk="0" hangingPunct="0">
              <a:lnSpc>
                <a:spcPct val="100000"/>
              </a:lnSpc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tabLst/>
              <a:defRPr/>
            </a:pPr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1028" descr="46B9C5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4912" r="41002" b="42390"/>
          <a:stretch>
            <a:fillRect/>
          </a:stretch>
        </p:blipFill>
        <p:spPr>
          <a:xfrm>
            <a:off x="5486400" y="1447800"/>
            <a:ext cx="3422650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24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algn="ctr" rtl="0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Fate of Placenta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0" y="1270000"/>
            <a:ext cx="4419600" cy="147732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1" indent="-285750" algn="just" rtl="0" eaLnBrk="0" hangingPunct="0"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 strong uterine contractions that continue after birth compress uterine blood vessels  to limit bleeding &amp; cause the placenta to detach from the uterine wall (within 15 minutes after birth of the infant).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6145"/>
            <a:ext cx="4425950" cy="3117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7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QUESTIONS!</a:t>
            </a:r>
          </a:p>
        </p:txBody>
      </p:sp>
    </p:spTree>
    <p:extLst>
      <p:ext uri="{BB962C8B-B14F-4D97-AF65-F5344CB8AC3E}">
        <p14:creationId xmlns:p14="http://schemas.microsoft.com/office/powerpoint/2010/main" val="122794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69" y="1295400"/>
            <a:ext cx="4921695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bg1"/>
                </a:solidFill>
              </a:rPr>
              <a:t>It is a </a:t>
            </a:r>
            <a:r>
              <a:rPr lang="en-US" sz="1800" dirty="0" err="1">
                <a:solidFill>
                  <a:schemeClr val="bg1"/>
                </a:solidFill>
              </a:rPr>
              <a:t>fetomaternal</a:t>
            </a:r>
            <a:r>
              <a:rPr lang="en-US" sz="1800" dirty="0">
                <a:solidFill>
                  <a:schemeClr val="bg1"/>
                </a:solidFill>
              </a:rPr>
              <a:t> structure.</a:t>
            </a: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bg1"/>
                </a:solidFill>
              </a:rPr>
              <a:t>Formed by the beginning of the 4</a:t>
            </a:r>
            <a:r>
              <a:rPr lang="en-US" sz="1800" baseline="30000" dirty="0">
                <a:solidFill>
                  <a:schemeClr val="bg1"/>
                </a:solidFill>
              </a:rPr>
              <a:t>th</a:t>
            </a:r>
            <a:r>
              <a:rPr lang="en-US" sz="1800" dirty="0">
                <a:solidFill>
                  <a:schemeClr val="bg1"/>
                </a:solidFill>
              </a:rPr>
              <a:t> month.</a:t>
            </a: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bg1"/>
                </a:solidFill>
              </a:rPr>
              <a:t>It is the primary site for exchange of gases and nutrients between mother and fetus.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7136" y="0"/>
            <a:ext cx="9144000" cy="620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200" kern="0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  <a:ea typeface="+mn-ea"/>
                <a:cs typeface="Arial" pitchFamily="34" charset="0"/>
              </a:rPr>
              <a:t>INTRODUCTION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64" y="106680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"/>
    </mc:Choice>
    <mc:Fallback xmlns="">
      <p:transition spd="slow" advTm="21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3931095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Fetal Part:</a:t>
            </a:r>
          </a:p>
          <a:p>
            <a:pPr lvl="1"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Villous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Chorion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lvl="1"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It is the bushy area at the embryonic pole.</a:t>
            </a:r>
          </a:p>
          <a:p>
            <a:pPr lvl="1"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Its villi  are more in number, enlarged and branch profusely.</a:t>
            </a:r>
          </a:p>
          <a:p>
            <a:pPr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Maternal Part:</a:t>
            </a:r>
          </a:p>
          <a:p>
            <a:pPr lvl="1"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Decidua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Basalis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lvl="1"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Decidua (Gravid Endometrium) :</a:t>
            </a:r>
          </a:p>
          <a:p>
            <a:pPr lvl="2"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defRPr/>
            </a:pPr>
            <a:r>
              <a:rPr lang="en-US" sz="1500" dirty="0">
                <a:solidFill>
                  <a:schemeClr val="bg1"/>
                </a:solidFill>
                <a:latin typeface="+mj-lt"/>
              </a:rPr>
              <a:t>It is the functional layer of the endometrium during pregnancy which is shed after parturition. </a:t>
            </a:r>
          </a:p>
          <a:p>
            <a:pPr lvl="1" algn="just" rtl="0">
              <a:lnSpc>
                <a:spcPct val="8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7136" y="25121"/>
            <a:ext cx="9144000" cy="620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200" kern="0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  <a:ea typeface="+mn-ea"/>
                <a:cs typeface="Arial" pitchFamily="34" charset="0"/>
              </a:rPr>
              <a:t>F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ORMATION</a:t>
            </a:r>
          </a:p>
        </p:txBody>
      </p:sp>
      <p:pic>
        <p:nvPicPr>
          <p:cNvPr id="1026" name="Picture 2" descr="Study 26 Terms | Placenta Flashcards | Quizlet">
            <a:extLst>
              <a:ext uri="{FF2B5EF4-FFF2-40B4-BE49-F238E27FC236}">
                <a16:creationId xmlns:a16="http://schemas.microsoft.com/office/drawing/2014/main" id="{3E99172C-6B9B-4DB1-8ECD-6A8413E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08534"/>
            <a:ext cx="4762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79"/>
    </mc:Choice>
    <mc:Fallback xmlns="">
      <p:transition spd="slow" advTm="972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0" y="1263908"/>
            <a:ext cx="5105400" cy="279153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j-lt"/>
                <a:cs typeface="+mn-cs"/>
              </a:rPr>
              <a:t>Discoid in shape.</a:t>
            </a:r>
          </a:p>
          <a:p>
            <a:pPr marL="342900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j-lt"/>
                <a:cs typeface="+mn-cs"/>
              </a:rPr>
              <a:t>Weighs (500 – 600)g.</a:t>
            </a:r>
          </a:p>
          <a:p>
            <a:pPr marL="342900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j-lt"/>
                <a:cs typeface="+mn-cs"/>
              </a:rPr>
              <a:t>Diameter 15-25 cm.</a:t>
            </a:r>
          </a:p>
          <a:p>
            <a:pPr marL="342900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j-lt"/>
                <a:cs typeface="+mn-cs"/>
              </a:rPr>
              <a:t>Thickness 2-3 cm.</a:t>
            </a:r>
          </a:p>
          <a:p>
            <a:pPr marL="342900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j-lt"/>
                <a:cs typeface="+mn-cs"/>
              </a:rPr>
              <a:t>Umbilical cord is attached to the center. </a:t>
            </a:r>
          </a:p>
          <a:p>
            <a:pPr marL="342900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j-lt"/>
                <a:cs typeface="+mn-cs"/>
              </a:rPr>
              <a:t>It has two surfaces:</a:t>
            </a:r>
          </a:p>
          <a:p>
            <a:pPr marL="8001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rgbClr val="0070C0"/>
                </a:solidFill>
                <a:latin typeface="+mj-lt"/>
                <a:cs typeface="+mn-cs"/>
              </a:rPr>
              <a:t>Fetal</a:t>
            </a:r>
          </a:p>
          <a:p>
            <a:pPr marL="8001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rgbClr val="0070C0"/>
                </a:solidFill>
                <a:latin typeface="+mj-lt"/>
                <a:cs typeface="+mn-cs"/>
              </a:rPr>
              <a:t>Maternal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37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 rtl="0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FULL TERM PLACENTA</a:t>
            </a:r>
          </a:p>
        </p:txBody>
      </p:sp>
      <p:pic>
        <p:nvPicPr>
          <p:cNvPr id="3076" name="Picture 4" descr="Image result for plac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8544"/>
            <a:ext cx="4048125" cy="337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E6724F-5B93-4FC5-9B80-C149C880607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18040" y="2559960"/>
              <a:ext cx="3938760" cy="285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E6724F-5B93-4FC5-9B80-C149C8806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680" y="2550600"/>
                <a:ext cx="3957480" cy="28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6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21"/>
    </mc:Choice>
    <mc:Fallback xmlns="">
      <p:transition spd="slow" advTm="3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37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 rtl="0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Surfaces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8291" y="1282332"/>
            <a:ext cx="4638009" cy="42011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ar-SA" sz="2000" b="1" spc="30" dirty="0">
                <a:solidFill>
                  <a:srgbClr val="FF3300"/>
                </a:solidFill>
                <a:latin typeface="+mj-lt"/>
              </a:rPr>
              <a:t>FETAL SURFACE</a:t>
            </a:r>
          </a:p>
          <a:p>
            <a:pPr marL="8001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ar-SA" spc="30" dirty="0">
                <a:solidFill>
                  <a:schemeClr val="bg1"/>
                </a:solidFill>
                <a:latin typeface="+mn-lt"/>
                <a:cs typeface="+mn-cs"/>
              </a:rPr>
              <a:t>Smooth because it is covered with the amnion.</a:t>
            </a:r>
          </a:p>
          <a:p>
            <a:pPr marL="8001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ar-SA" spc="30" dirty="0">
                <a:solidFill>
                  <a:schemeClr val="bg1"/>
                </a:solidFill>
                <a:latin typeface="+mn-lt"/>
                <a:cs typeface="+mn-cs"/>
              </a:rPr>
              <a:t>The umbilical cord is attached to its center.</a:t>
            </a:r>
          </a:p>
          <a:p>
            <a:pPr marL="8001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ar-SA" spc="30" dirty="0">
                <a:solidFill>
                  <a:schemeClr val="bg1"/>
                </a:solidFill>
                <a:latin typeface="+mn-lt"/>
                <a:cs typeface="+mn-cs"/>
              </a:rPr>
              <a:t>The chorionic vessels are radiating from the umbilical cord. </a:t>
            </a:r>
          </a:p>
          <a:p>
            <a:pPr marL="342900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ar-SA" sz="2000" b="1" spc="30" dirty="0">
                <a:solidFill>
                  <a:srgbClr val="FF3300"/>
                </a:solidFill>
                <a:latin typeface="+mj-lt"/>
              </a:rPr>
              <a:t>MATERNAL SURFACE</a:t>
            </a:r>
          </a:p>
          <a:p>
            <a:pPr marL="8001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Rough.</a:t>
            </a:r>
          </a:p>
          <a:p>
            <a:pPr marL="8001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Formed of (15 –20) irregular convex areas (Cotyledons) which are separated by grooves (placental septa). </a:t>
            </a:r>
          </a:p>
          <a:p>
            <a:pPr marL="8001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Each cotyledon is covered by a thin layer of decidua </a:t>
            </a:r>
            <a:r>
              <a:rPr lang="en-US" spc="30" dirty="0" err="1">
                <a:solidFill>
                  <a:schemeClr val="bg1"/>
                </a:solidFill>
                <a:latin typeface="+mn-lt"/>
                <a:cs typeface="+mn-cs"/>
              </a:rPr>
              <a:t>basalis</a:t>
            </a: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  <a:endParaRPr lang="en-US" altLang="ar-SA" sz="2000" spc="3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35" y="1282332"/>
            <a:ext cx="4358165" cy="2451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D534D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59773" b="78288"/>
          <a:stretch>
            <a:fillRect/>
          </a:stretch>
        </p:blipFill>
        <p:spPr>
          <a:xfrm>
            <a:off x="5867400" y="4114800"/>
            <a:ext cx="2781300" cy="207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37BEA3-5367-41C2-8FEF-64A0473D617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459960" y="462600"/>
              <a:ext cx="4926960" cy="360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37BEA3-5367-41C2-8FEF-64A0473D61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0600" y="453240"/>
                <a:ext cx="4945680" cy="36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8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2"/>
    </mc:Choice>
    <mc:Fallback xmlns="">
      <p:transition spd="slow" advTm="8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rtl="0" eaLnBrk="0" hangingPunct="0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Structure of a Cotyledon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1295400"/>
            <a:ext cx="4533900" cy="1846659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It consists of two or more stem villi with their many branch villi. 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It receives (80-100) maternal spiral arteries that enter the </a:t>
            </a:r>
            <a:r>
              <a:rPr lang="en-US" sz="2000" spc="30" dirty="0" err="1">
                <a:solidFill>
                  <a:schemeClr val="bg1"/>
                </a:solidFill>
                <a:latin typeface="+mn-lt"/>
                <a:cs typeface="+mn-cs"/>
              </a:rPr>
              <a:t>intervillous</a:t>
            </a: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 spaces at regular intervals.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z="2000" spc="3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146" name="Picture 2" descr="Image result for Structure of a PLACENTA Cotyle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2" y="4038600"/>
            <a:ext cx="33734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73" y="936466"/>
            <a:ext cx="3645151" cy="3102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1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558800"/>
          </a:xfrm>
          <a:prstGeom prst="rect">
            <a:avLst/>
          </a:prstGeom>
        </p:spPr>
        <p:txBody>
          <a:bodyPr/>
          <a:lstStyle/>
          <a:p>
            <a:pPr algn="ctr" rtl="0" eaLnBrk="0" hangingPunct="0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INTERVILLOUS SPACE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50799" y="933662"/>
            <a:ext cx="4749801" cy="2876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Large blood filled spaces which are freely communicating.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They receive spiral arteries from the lacunae in the </a:t>
            </a:r>
            <a:r>
              <a:rPr lang="en-US" sz="2000" spc="30" dirty="0">
                <a:solidFill>
                  <a:srgbClr val="0070C0"/>
                </a:solidFill>
                <a:latin typeface="+mn-lt"/>
                <a:cs typeface="+mn-cs"/>
              </a:rPr>
              <a:t>syncytiotrophoblast</a:t>
            </a: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The spaces are drained through endometrial veins.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Both arteries and veins pass through pores in the </a:t>
            </a:r>
            <a:r>
              <a:rPr lang="en-US" sz="2000" spc="30" dirty="0">
                <a:solidFill>
                  <a:srgbClr val="FF0000"/>
                </a:solidFill>
                <a:latin typeface="+mn-lt"/>
                <a:cs typeface="+mn-cs"/>
              </a:rPr>
              <a:t>cytotrophoblastic</a:t>
            </a:r>
            <a:r>
              <a:rPr lang="en-US" sz="2000" spc="30" dirty="0">
                <a:solidFill>
                  <a:schemeClr val="bg1"/>
                </a:solidFill>
                <a:latin typeface="+mn-lt"/>
                <a:cs typeface="+mn-cs"/>
              </a:rPr>
              <a:t> shell.</a:t>
            </a: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124200" cy="2658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91" y="1004883"/>
            <a:ext cx="4029700" cy="24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rtl="0" eaLnBrk="0" hangingPunct="0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Fetal Placental Circulation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1204913"/>
            <a:ext cx="4025900" cy="4281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333FF"/>
                </a:solidFill>
                <a:latin typeface="+mn-lt"/>
                <a:cs typeface="+mn-cs"/>
              </a:rPr>
              <a:t>Two Umbilical Arteries:</a:t>
            </a:r>
          </a:p>
          <a:p>
            <a:pPr marL="80010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Carry poorly oxygenated blood from the fetus to the placenta.</a:t>
            </a:r>
          </a:p>
          <a:p>
            <a:pPr marL="80010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Within the branch chorionic villi, they form: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 err="1">
                <a:solidFill>
                  <a:srgbClr val="00B0F0"/>
                </a:solidFill>
                <a:latin typeface="+mn-lt"/>
                <a:cs typeface="+mn-cs"/>
              </a:rPr>
              <a:t>Arterio</a:t>
            </a:r>
            <a:r>
              <a:rPr lang="en-US" sz="2000" spc="30" dirty="0">
                <a:solidFill>
                  <a:srgbClr val="00B0F0"/>
                </a:solidFill>
                <a:latin typeface="+mn-lt"/>
                <a:cs typeface="+mn-cs"/>
              </a:rPr>
              <a:t>-capillary venous network:</a:t>
            </a:r>
          </a:p>
          <a:p>
            <a:pPr marL="80010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It brings the fetal blood extremely close to the maternal blood.</a:t>
            </a:r>
          </a:p>
          <a:p>
            <a:pPr marL="800100" lvl="2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The well oxygenated fetal blood in the capillaries passes into veins accompanying the chorionic arteries.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C00000"/>
                </a:solidFill>
                <a:latin typeface="+mn-lt"/>
                <a:cs typeface="+mn-cs"/>
              </a:rPr>
              <a:t>At the umbilical cord, they form the One Umbilical Vein. 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z="2000" spc="3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z="2000" spc="3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z="2000" spc="3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marR="0" lvl="1" indent="-342900" algn="just" defTabSz="914400" rtl="0" fontAlgn="auto" latinLnBrk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lang="en-US" sz="2000" spc="3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ClipArt Placeholder 5" descr="5534E1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49519" r="48378" b="13576"/>
          <a:stretch>
            <a:fillRect/>
          </a:stretch>
        </p:blipFill>
        <p:spPr>
          <a:xfrm>
            <a:off x="5321342" y="1021556"/>
            <a:ext cx="3550906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09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rtl="0" eaLnBrk="0" hangingPunct="0">
              <a:defRPr/>
            </a:pPr>
            <a:r>
              <a:rPr lang="en-US" sz="3200" b="1" cap="all" spc="5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MATERNAL Placental Circulation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76200" y="1066801"/>
            <a:ext cx="4343400" cy="4419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80 –100 spiral endometrial arteries discharge into the </a:t>
            </a:r>
            <a:r>
              <a:rPr lang="en-US" spc="30" dirty="0" err="1">
                <a:solidFill>
                  <a:schemeClr val="bg1"/>
                </a:solidFill>
                <a:latin typeface="+mn-lt"/>
                <a:cs typeface="+mn-cs"/>
              </a:rPr>
              <a:t>intervillous</a:t>
            </a: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 space.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The blood is propelled in jet like fountains by the maternal blood pressure.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The pressure  of this entering blood is higher than that in the </a:t>
            </a:r>
            <a:r>
              <a:rPr lang="en-US" spc="30" dirty="0" err="1">
                <a:solidFill>
                  <a:schemeClr val="bg1"/>
                </a:solidFill>
                <a:latin typeface="+mn-lt"/>
                <a:cs typeface="+mn-cs"/>
              </a:rPr>
              <a:t>intervillous</a:t>
            </a: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 space. </a:t>
            </a:r>
          </a:p>
          <a:p>
            <a:pPr marL="342900" lvl="1" indent="-342900" algn="just" rt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It forms a roof of the space.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As the pressure dissipates, the blood flows slowly around the branch villi. 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Exchange of metabolites and gases with the fetal blood.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chemeClr val="bg1"/>
                </a:solidFill>
                <a:latin typeface="+mn-lt"/>
                <a:cs typeface="+mn-cs"/>
              </a:rPr>
              <a:t>As the pressure decreases, the blood flows back from the chorionic plate and enter the endometrial veins to the maternal circulation.</a:t>
            </a: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pc="3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pc="3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pc="3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lvl="1" indent="-342900" algn="just" rtl="0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pc="3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marR="0" lvl="1" indent="-342900" algn="just" defTabSz="914400" rtl="0" fontAlgn="auto" latinLnBrk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lang="en-US" spc="3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53" y="3851564"/>
            <a:ext cx="3346884" cy="284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3809"/>
            <a:ext cx="4458390" cy="24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5091"/>
      </p:ext>
    </p:extLst>
  </p:cSld>
  <p:clrMapOvr>
    <a:masterClrMapping/>
  </p:clrMapOvr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1018</Words>
  <Application>Microsoft Office PowerPoint</Application>
  <PresentationFormat>On-screen Show (4:3)</PresentationFormat>
  <Paragraphs>149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Bodoni MT Black</vt:lpstr>
      <vt:lpstr>Calibri</vt:lpstr>
      <vt:lpstr>Times New Roman</vt:lpstr>
      <vt:lpstr>Wingdings</vt:lpstr>
      <vt:lpstr>أفق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31</cp:revision>
  <cp:lastPrinted>1601-01-01T00:00:00Z</cp:lastPrinted>
  <dcterms:created xsi:type="dcterms:W3CDTF">1601-01-01T00:00:00Z</dcterms:created>
  <dcterms:modified xsi:type="dcterms:W3CDTF">2020-04-10T13:58:26Z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