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Century Schoolbook"/>
      <p:regular r:id="rId38"/>
      <p:bold r:id="rId39"/>
      <p:italic r:id="rId40"/>
      <p:boldItalic r:id="rId41"/>
    </p:embeddedFont>
    <p:embeddedFont>
      <p:font typeface="Libre Baskerville"/>
      <p:regular r:id="rId42"/>
      <p:bold r:id="rId43"/>
      <p: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glHQxLxR7YHCyhuGB9bulTo8rm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Schoolbook-italic.fntdata"/><Relationship Id="rId42" Type="http://schemas.openxmlformats.org/officeDocument/2006/relationships/font" Target="fonts/LibreBaskerville-regular.fntdata"/><Relationship Id="rId41" Type="http://schemas.openxmlformats.org/officeDocument/2006/relationships/font" Target="fonts/CenturySchoolbook-boldItalic.fntdata"/><Relationship Id="rId44" Type="http://schemas.openxmlformats.org/officeDocument/2006/relationships/font" Target="fonts/LibreBaskerville-italic.fntdata"/><Relationship Id="rId43" Type="http://schemas.openxmlformats.org/officeDocument/2006/relationships/font" Target="fonts/LibreBaskerville-bold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CenturySchoolbook-bold.fntdata"/><Relationship Id="rId38" Type="http://schemas.openxmlformats.org/officeDocument/2006/relationships/font" Target="fonts/CenturySchoolbook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" name="Google Shape;32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Relationship Id="rId4" Type="http://schemas.openxmlformats.org/officeDocument/2006/relationships/image" Target="../media/image10.jpg"/><Relationship Id="rId5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1196753"/>
            <a:ext cx="7774632" cy="240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Open Sans"/>
              <a:buNone/>
            </a:pPr>
            <a:r>
              <a:rPr lang="en-US" sz="54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Candida infection </a:t>
            </a:r>
            <a:br>
              <a:rPr lang="en-US" sz="54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54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Tricpmonas vaginalis</a:t>
            </a:r>
            <a:br>
              <a:rPr lang="en-US" sz="54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54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Bacterial vaginosis </a:t>
            </a:r>
            <a:endParaRPr sz="54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:\Documents and Settings\Dr.Fauzia\My Documents\My Pictures\can.jpg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3789040"/>
            <a:ext cx="238125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457200" y="274638"/>
            <a:ext cx="7931224" cy="1786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FF0000"/>
                </a:solidFill>
              </a:rPr>
              <a:t>Candida infections</a:t>
            </a:r>
            <a:br>
              <a:rPr lang="en-US" sz="3959">
                <a:solidFill>
                  <a:srgbClr val="FF0000"/>
                </a:solidFill>
              </a:rPr>
            </a:br>
            <a:r>
              <a:rPr b="1" lang="en-US" sz="3959">
                <a:solidFill>
                  <a:srgbClr val="FF0000"/>
                </a:solidFill>
              </a:rPr>
              <a:t>yeast infection</a:t>
            </a:r>
            <a:r>
              <a:rPr lang="en-US" sz="3959">
                <a:solidFill>
                  <a:srgbClr val="FF0000"/>
                </a:solidFill>
              </a:rPr>
              <a:t> </a:t>
            </a:r>
            <a:br>
              <a:rPr lang="en-US" sz="3959">
                <a:solidFill>
                  <a:srgbClr val="FF0000"/>
                </a:solidFill>
              </a:rPr>
            </a:br>
            <a:r>
              <a:rPr b="1" lang="en-US" sz="3959">
                <a:solidFill>
                  <a:srgbClr val="FF0000"/>
                </a:solidFill>
              </a:rPr>
              <a:t>moniliasis</a:t>
            </a:r>
            <a:endParaRPr sz="3959">
              <a:solidFill>
                <a:srgbClr val="FF0000"/>
              </a:solidFill>
            </a:endParaRPr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467544" y="19888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51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Char char="•"/>
            </a:pPr>
            <a:r>
              <a:rPr b="1" lang="en-US" sz="2800">
                <a:solidFill>
                  <a:srgbClr val="FFFF00"/>
                </a:solidFill>
              </a:rPr>
              <a:t>Candidiasis</a:t>
            </a:r>
            <a:r>
              <a:rPr lang="en-US" sz="2800"/>
              <a:t> </a:t>
            </a:r>
            <a:r>
              <a:rPr lang="en-US" sz="2800">
                <a:solidFill>
                  <a:schemeClr val="lt1"/>
                </a:solidFill>
              </a:rPr>
              <a:t>or </a:t>
            </a:r>
            <a:r>
              <a:rPr b="1" lang="en-US" sz="2800">
                <a:solidFill>
                  <a:schemeClr val="lt1"/>
                </a:solidFill>
              </a:rPr>
              <a:t>thrush</a:t>
            </a:r>
            <a:r>
              <a:rPr lang="en-US" sz="2800">
                <a:solidFill>
                  <a:schemeClr val="lt1"/>
                </a:solidFill>
              </a:rPr>
              <a:t> is a </a:t>
            </a:r>
            <a:r>
              <a:rPr lang="en-US" sz="2800" u="sng">
                <a:solidFill>
                  <a:srgbClr val="FFFF00"/>
                </a:solidFill>
              </a:rPr>
              <a:t>fungal infection </a:t>
            </a:r>
            <a:r>
              <a:rPr lang="en-US" sz="2800">
                <a:solidFill>
                  <a:schemeClr val="lt1"/>
                </a:solidFill>
              </a:rPr>
              <a:t>(mycosis) of any of the </a:t>
            </a:r>
            <a:r>
              <a:rPr i="1" lang="en-US" sz="2800" u="sng">
                <a:solidFill>
                  <a:schemeClr val="lt1"/>
                </a:solidFill>
              </a:rPr>
              <a:t>Candida</a:t>
            </a:r>
            <a:r>
              <a:rPr lang="en-US" sz="2800">
                <a:solidFill>
                  <a:schemeClr val="lt1"/>
                </a:solidFill>
              </a:rPr>
              <a:t> species </a:t>
            </a:r>
            <a:r>
              <a:rPr lang="en-US" sz="2800" u="sng">
                <a:solidFill>
                  <a:schemeClr val="lt1"/>
                </a:solidFill>
              </a:rPr>
              <a:t>(yeasts) </a:t>
            </a:r>
            <a:r>
              <a:rPr lang="en-US" sz="2800">
                <a:solidFill>
                  <a:schemeClr val="lt1"/>
                </a:solidFill>
              </a:rPr>
              <a:t>of which </a:t>
            </a:r>
            <a:r>
              <a:rPr i="1" lang="en-US" sz="2800" u="sng">
                <a:solidFill>
                  <a:srgbClr val="FFFF00"/>
                </a:solidFill>
              </a:rPr>
              <a:t>Candida albicans</a:t>
            </a:r>
            <a:r>
              <a:rPr lang="en-US" sz="2800" u="sng">
                <a:solidFill>
                  <a:srgbClr val="FFFF00"/>
                </a:solidFill>
              </a:rPr>
              <a:t> </a:t>
            </a:r>
            <a:r>
              <a:rPr lang="en-US" sz="2800">
                <a:solidFill>
                  <a:schemeClr val="lt1"/>
                </a:solidFill>
              </a:rPr>
              <a:t>is the most common.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</a:rPr>
              <a:t>Common superficial infections of skin and</a:t>
            </a:r>
            <a:r>
              <a:rPr lang="en-US" sz="2800" u="sng">
                <a:solidFill>
                  <a:schemeClr val="lt1"/>
                </a:solidFill>
              </a:rPr>
              <a:t> </a:t>
            </a:r>
            <a:r>
              <a:rPr lang="en-US" sz="2800" u="sng">
                <a:solidFill>
                  <a:srgbClr val="FFFF00"/>
                </a:solidFill>
              </a:rPr>
              <a:t>mucosal </a:t>
            </a:r>
            <a:r>
              <a:rPr lang="en-US" sz="2800">
                <a:solidFill>
                  <a:schemeClr val="lt1"/>
                </a:solidFill>
              </a:rPr>
              <a:t>membranes by </a:t>
            </a:r>
            <a:r>
              <a:rPr i="1" lang="en-US" sz="2800">
                <a:solidFill>
                  <a:schemeClr val="lt1"/>
                </a:solidFill>
              </a:rPr>
              <a:t>Candida</a:t>
            </a:r>
            <a:r>
              <a:rPr lang="en-US" sz="2800">
                <a:solidFill>
                  <a:schemeClr val="lt1"/>
                </a:solidFill>
              </a:rPr>
              <a:t> causing local </a:t>
            </a:r>
            <a:r>
              <a:rPr lang="en-US" sz="2800" u="sng">
                <a:solidFill>
                  <a:srgbClr val="FFFF00"/>
                </a:solidFill>
              </a:rPr>
              <a:t>inflammation </a:t>
            </a:r>
            <a:r>
              <a:rPr lang="en-US" sz="2800">
                <a:solidFill>
                  <a:schemeClr val="lt1"/>
                </a:solidFill>
              </a:rPr>
              <a:t>and discomfort.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Dr.Fauzia\My Documents\My Pictures\difference-yeast-infection-bladder-infection-200X200.jpg"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692696"/>
            <a:ext cx="5760640" cy="532859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395536" y="188640"/>
            <a:ext cx="8075240" cy="1498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Candidal vulvovaginitis</a:t>
            </a:r>
            <a:br>
              <a:rPr lang="en-US" sz="40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40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vaginal thrush</a:t>
            </a:r>
            <a:endParaRPr sz="40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7" name="Google Shape;157;p12"/>
          <p:cNvSpPr txBox="1"/>
          <p:nvPr>
            <p:ph idx="1" type="body"/>
          </p:nvPr>
        </p:nvSpPr>
        <p:spPr>
          <a:xfrm>
            <a:off x="395536" y="1700808"/>
            <a:ext cx="8229600" cy="489654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Infection of the vagina’s </a:t>
            </a:r>
            <a:r>
              <a:rPr lang="en-US" sz="259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mucous membranes </a:t>
            </a: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</a:t>
            </a:r>
            <a:r>
              <a:rPr i="1" lang="en-US" sz="259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Candida albicans.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75% of adult women</a:t>
            </a:r>
            <a:endParaRPr i="1" sz="2590" u="sng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Found naturally in the vagina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Hormonal changes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Change in vaginal acidity.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2590"/>
              <a:buChar char="•"/>
            </a:pPr>
            <a:r>
              <a:rPr lang="en-US" sz="259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Broad-spectrum  </a:t>
            </a: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antibiotics.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2590"/>
              <a:buChar char="•"/>
            </a:pPr>
            <a:r>
              <a:rPr lang="en-US" sz="259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Use of corticosteroid medications </a:t>
            </a:r>
            <a:endParaRPr sz="259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2590"/>
              <a:buChar char="•"/>
            </a:pPr>
            <a:r>
              <a:rPr lang="en-US" sz="259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Pregnancy.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i="1" lang="en-US" sz="259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20-30</a:t>
            </a: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years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•"/>
            </a:pPr>
            <a:r>
              <a:rPr lang="en-US" sz="259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Poorly controlled </a:t>
            </a:r>
            <a:r>
              <a:rPr lang="en-US" sz="2590" u="sng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diabetes mellitus. </a:t>
            </a:r>
            <a:endParaRPr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i="1" sz="2960" u="sng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827584" y="836712"/>
            <a:ext cx="6624736" cy="503001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None/>
            </a:pPr>
            <a:r>
              <a:rPr lang="en-US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Risk factors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Antibiotics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Pregnancy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Diabetes (poorly controlled)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Immunodeficiency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Contraceptives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Sexual behaviour</a:t>
            </a:r>
            <a:endParaRPr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Tight-fitting clothing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Female hygiene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type="title"/>
          </p:nvPr>
        </p:nvSpPr>
        <p:spPr>
          <a:xfrm>
            <a:off x="46754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Libre Baskerville"/>
              <a:buNone/>
            </a:pPr>
            <a:r>
              <a:rPr b="1" lang="en-US" sz="4800">
                <a:solidFill>
                  <a:srgbClr val="FFFF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Symptoms</a:t>
            </a:r>
            <a:endParaRPr sz="4800">
              <a:solidFill>
                <a:srgbClr val="FFFF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8" name="Google Shape;168;p14"/>
          <p:cNvSpPr txBox="1"/>
          <p:nvPr>
            <p:ph idx="1" type="body"/>
          </p:nvPr>
        </p:nvSpPr>
        <p:spPr>
          <a:xfrm>
            <a:off x="323528" y="1340768"/>
            <a:ext cx="8229600" cy="452596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Vulval itching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Vulval soreness and irritation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Superficial </a:t>
            </a:r>
            <a:r>
              <a:rPr lang="en-US" sz="2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dyspareunia</a:t>
            </a: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Dysuria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Odourless vaginal discharge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thin and watery or thick and white (</a:t>
            </a:r>
            <a:r>
              <a:rPr lang="en-US" sz="24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cheese-like)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Erythema</a:t>
            </a: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(redness)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Fissuring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satellite lesions.</a:t>
            </a:r>
            <a:endParaRPr/>
          </a:p>
          <a:p>
            <a:pPr indent="-1651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103FF9"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4221088"/>
            <a:ext cx="4320480" cy="24892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Types of candidal vulvovaginitis</a:t>
            </a:r>
            <a:endParaRPr sz="40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539552" y="1700808"/>
            <a:ext cx="8003232" cy="452596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en-US" sz="2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Uncomplicated thrush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single episode/less than four episodes in a year.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mild or moderate symptoms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caused by the Candida albicans 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b="1" lang="en-US" sz="28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Complicated thrush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four or more episodes in a year.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severe symptoms.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 u="sng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Pregnancy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poorly controlled diabetes/immune deficiency.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not caused by the Candida albicans 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 u="sng"/>
          </a:p>
          <a:p>
            <a:pPr indent="-1079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  <a:p>
            <a:pPr indent="-1079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07950" lvl="1" marL="74295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Diagnosis</a:t>
            </a:r>
            <a:r>
              <a:rPr lang="en-US">
                <a:solidFill>
                  <a:srgbClr val="FFFF00"/>
                </a:solidFill>
              </a:rPr>
              <a:t>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179512" y="1412776"/>
            <a:ext cx="8507288" cy="544522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History &amp; symptoms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physical and pelvic exam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Candidiasis can be similar to other diseases: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Sexually transmitted diseases </a:t>
            </a:r>
            <a:endParaRPr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Chlamydia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Trichomoniasis 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Bcterial vaginosis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</a:pPr>
            <a:r>
              <a:rPr lang="en-US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Gonorrhea </a:t>
            </a:r>
            <a:endParaRPr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103FF10" id="182" name="Google Shape;1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4221088"/>
            <a:ext cx="3787080" cy="263691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Dr.Fauzia\My Documents\My Pictures\CandidiasisPhotoLG.jpg" id="187" name="Google Shape;1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2" y="692696"/>
            <a:ext cx="6048672" cy="504056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sp>
        <p:nvSpPr>
          <p:cNvPr id="188" name="Google Shape;188;p17"/>
          <p:cNvSpPr txBox="1"/>
          <p:nvPr/>
        </p:nvSpPr>
        <p:spPr>
          <a:xfrm>
            <a:off x="3203848" y="6093296"/>
            <a:ext cx="30243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Candida albicans </a:t>
            </a:r>
            <a:endParaRPr sz="2400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entury Schoolbook"/>
              <a:buNone/>
            </a:pPr>
            <a:r>
              <a:rPr b="1" lang="en-US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Treatment</a:t>
            </a:r>
            <a:endParaRPr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Google Shape;194;p18"/>
          <p:cNvSpPr txBox="1"/>
          <p:nvPr>
            <p:ph idx="1" type="body"/>
          </p:nvPr>
        </p:nvSpPr>
        <p:spPr>
          <a:xfrm>
            <a:off x="683568" y="1268760"/>
            <a:ext cx="7643192" cy="525658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Butoconazole cream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Clotrimazole</a:t>
            </a:r>
            <a:endParaRPr sz="2800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1% cream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tablet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Miconazole</a:t>
            </a:r>
            <a:endParaRPr sz="2800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2% cream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 suppository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Nystatin</a:t>
            </a:r>
            <a:endParaRPr sz="2800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tablet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Oral Agent: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Fluconazole- oral one tablet in single dose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lang="en-US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Treatment</a:t>
            </a:r>
            <a:r>
              <a:rPr lang="en-US"/>
              <a:t> </a:t>
            </a:r>
            <a:endParaRPr/>
          </a:p>
        </p:txBody>
      </p:sp>
      <p:sp>
        <p:nvSpPr>
          <p:cNvPr id="200" name="Google Shape;200;p19"/>
          <p:cNvSpPr txBox="1"/>
          <p:nvPr>
            <p:ph idx="1" type="body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Char char="•"/>
            </a:pPr>
            <a:r>
              <a:rPr lang="en-US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Short-course topical formulations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single dose and regimens of 1–3 days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effectively treat uncomplicated candidal vulvovaginitis</a:t>
            </a:r>
            <a:endParaRPr sz="24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Topical azole drugs are more effective than nystatin</a:t>
            </a:r>
            <a:endParaRPr sz="24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Azole drugs relief of symptoms in 80%–90% of cases.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Char char="•"/>
            </a:pPr>
            <a:r>
              <a:rPr lang="en-US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Treatment failure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up to 20% of cases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If the symptoms do not clear within 7–14 days</a:t>
            </a:r>
            <a:endParaRPr sz="24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539552" y="1556792"/>
            <a:ext cx="4038600" cy="482453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Females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Cervicitis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Vulvovaginitis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Urethritis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Bacterial vaginosis (BV)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Salpingitis (pelvic inflammatory disease [PID])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Endometritis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Genital ulcers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Pregnant females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Disease in the neonate</a:t>
            </a:r>
            <a:r>
              <a:rPr b="0" i="0" lang="en-US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Children and postmenopausal women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4716016" y="1556792"/>
            <a:ext cx="4038600" cy="23042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Males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Urethritis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Epididymitis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Prostatitis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Genital ulcers </a:t>
            </a:r>
            <a:endParaRPr/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2411760" y="620688"/>
            <a:ext cx="453650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Type of infection</a:t>
            </a:r>
            <a:endParaRPr sz="40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/>
          <p:nvPr/>
        </p:nvSpPr>
        <p:spPr>
          <a:xfrm>
            <a:off x="467544" y="18864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entury Schoolboo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Trichomoniasis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0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sexually-transmitted infection) </a:t>
            </a:r>
            <a:endParaRPr b="0" i="0" sz="40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251520" y="1556792"/>
            <a:ext cx="4762872" cy="511256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Symptoms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Purulent vaginal discharge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yellow or greenish in color</a:t>
            </a:r>
            <a:endParaRPr b="0" i="0" sz="2800" u="none" cap="none" strike="noStrike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Vulvar irritation (strawberry)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Dysurea</a:t>
            </a:r>
            <a:endParaRPr b="0" i="0" sz="2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Dyspareunia</a:t>
            </a:r>
            <a:endParaRPr b="0" i="0" sz="2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Abnormal vaginal odor 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03FF5" id="207" name="Google Shape;20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1556792"/>
            <a:ext cx="3657600" cy="27051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pic>
        <p:nvPicPr>
          <p:cNvPr descr="103FF6" id="208" name="Google Shape;20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4077072"/>
            <a:ext cx="3657600" cy="25654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sp>
        <p:nvSpPr>
          <p:cNvPr id="209" name="Google Shape;209;p20"/>
          <p:cNvSpPr/>
          <p:nvPr/>
        </p:nvSpPr>
        <p:spPr>
          <a:xfrm>
            <a:off x="5220072" y="6309320"/>
            <a:ext cx="3284874" cy="36933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wet mount's fast results </a:t>
            </a:r>
            <a:endParaRPr sz="18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/>
        </p:nvSpPr>
        <p:spPr>
          <a:xfrm>
            <a:off x="683568" y="4941168"/>
            <a:ext cx="7488832" cy="101566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Culture is considered the gold standard for the diagnosis of trichomoniasis. Its disadvantages include cost and prolonged time before diagnosis</a:t>
            </a:r>
            <a:endParaRPr sz="20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Ameboid trichomonad on vaginal epithelial cell" id="215" name="Google Shape;21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332656"/>
            <a:ext cx="5184576" cy="44644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entury Schoolboo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Management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457200" y="1628800"/>
            <a:ext cx="8291264" cy="489654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</a:t>
            </a:r>
            <a:r>
              <a:rPr b="0" i="0" lang="en-US" sz="28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onfirm the diagnosis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Wet preparation (miss 30%)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Culture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Gram Stain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Confirm all current sexual partners treated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</a:t>
            </a:r>
            <a:r>
              <a:rPr b="0" i="0" lang="en-US" sz="28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ral metronidazole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500 mg bid for 7 days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 g daily for 3-5 days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If Rx failure -Consultation with experts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Susceptibility testing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Higher dose of metronidazole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Alternative Tinidazole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/>
          <p:nvPr/>
        </p:nvSpPr>
        <p:spPr>
          <a:xfrm>
            <a:off x="251520" y="1916832"/>
            <a:ext cx="4419600" cy="452596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Lactobacillus acidophilus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Gardnerella vaginalis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Mycoplasma hominis</a:t>
            </a:r>
            <a:endParaRPr b="1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Mobiluncus species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Anaerobes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Bacteroides (Porphyromonas)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Peptostreptococcus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Fusobacterium</a:t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Prevotella </a:t>
            </a:r>
            <a:endParaRPr b="1" i="0" sz="2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179512" y="260648"/>
            <a:ext cx="6192688" cy="126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Times New Roman"/>
              <a:buNone/>
            </a:pPr>
            <a:r>
              <a:rPr b="1" i="1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Bacterial Vaginosis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t/>
            </a:r>
            <a:endParaRPr b="1" i="1" sz="5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imes New Roman"/>
              <a:buNone/>
            </a:pPr>
            <a:br>
              <a:rPr b="1" i="1" lang="en-US" sz="60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23"/>
          <p:cNvSpPr txBox="1"/>
          <p:nvPr>
            <p:ph idx="4" type="body"/>
          </p:nvPr>
        </p:nvSpPr>
        <p:spPr>
          <a:xfrm>
            <a:off x="4860032" y="1916832"/>
            <a:ext cx="4104456" cy="45365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Lactobacilli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 with other microorganisms for adherence to epithelial cells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</a:pPr>
            <a:r>
              <a:rPr b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antimicrobial compounds such as organic acids (which lower the vaginal pH) hydrogen peroxide, and bacteriocin-like substances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29" name="Google Shape;229;p23"/>
          <p:cNvSpPr txBox="1"/>
          <p:nvPr>
            <p:ph idx="1" type="body"/>
          </p:nvPr>
        </p:nvSpPr>
        <p:spPr>
          <a:xfrm>
            <a:off x="179512" y="1052736"/>
            <a:ext cx="280831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Floral imbalance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lactobac" id="230" name="Google Shape;230;p2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248" y="0"/>
            <a:ext cx="2114872" cy="1764432"/>
          </a:xfrm>
          <a:prstGeom prst="rect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pic>
        <p:nvPicPr>
          <p:cNvPr descr="lactobac" id="231" name="Google Shape;2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0"/>
            <a:ext cx="2151856" cy="1772816"/>
          </a:xfrm>
          <a:prstGeom prst="rect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thog13" id="236" name="Google Shape;2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28600"/>
            <a:ext cx="84582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 txBox="1"/>
          <p:nvPr/>
        </p:nvSpPr>
        <p:spPr>
          <a:xfrm>
            <a:off x="179512" y="1412776"/>
            <a:ext cx="4824536" cy="50292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Marked reduction in lactobacillus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Decreased hydrogen peroxide production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Polymicrobial superficial infection:  overgrowth of G. vaginalis and anaerobic bacteria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Lactobacilli predominate after metronidazole treatment </a:t>
            </a:r>
            <a:endParaRPr/>
          </a:p>
        </p:txBody>
      </p:sp>
      <p:sp>
        <p:nvSpPr>
          <p:cNvPr id="242" name="Google Shape;242;p25"/>
          <p:cNvSpPr txBox="1"/>
          <p:nvPr/>
        </p:nvSpPr>
        <p:spPr>
          <a:xfrm>
            <a:off x="457200" y="274638"/>
            <a:ext cx="8075240" cy="994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1" lang="en-US" sz="4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Pathogenesis</a:t>
            </a:r>
            <a:endParaRPr b="1" i="1" sz="4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lactobac" id="243" name="Google Shape;24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484784"/>
            <a:ext cx="3810000" cy="2727896"/>
          </a:xfrm>
          <a:prstGeom prst="rect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/>
        </p:nvSpPr>
        <p:spPr>
          <a:xfrm>
            <a:off x="323528" y="1196752"/>
            <a:ext cx="7010400" cy="53522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most common vaginal infection in women of childbearing age-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29% </a:t>
            </a:r>
            <a:endParaRPr sz="24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factors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or new sexual partners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(sexual activity alteration of vaginal pH)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age of first sexual intercourse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Douching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Cigarette smoking </a:t>
            </a:r>
            <a:endParaRPr b="1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IUD </a:t>
            </a:r>
            <a:endParaRPr b="1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*Although sexual activity is a risk factor for the infection, bacterial vaginosis can occur in women who have never had vaginal intercourse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lue cell" id="249" name="Google Shape;2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2835" y="0"/>
            <a:ext cx="1951165" cy="1628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/>
        </p:nvSpPr>
        <p:spPr>
          <a:xfrm>
            <a:off x="457200" y="274638"/>
            <a:ext cx="569897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1" lang="en-US" sz="4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Epidemiology</a:t>
            </a:r>
            <a:endParaRPr b="1" i="1" sz="4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/>
        </p:nvSpPr>
        <p:spPr>
          <a:xfrm>
            <a:off x="395536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b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251520" y="1124744"/>
            <a:ext cx="4536504" cy="554461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cases (50-75%) </a:t>
            </a: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Homogenous grey vaginal discharge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Dysuria and dyspareunia rare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Pruritus and inflammation are absent </a:t>
            </a:r>
            <a:endParaRPr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Fishy vaginal discharge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During menstruation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After intercourse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Minimal itching or irritation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Absence of inflammation is the basis of the term "vaginosis" rather than vaginitis</a:t>
            </a:r>
            <a:r>
              <a:rPr lang="en-US" sz="2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/>
          </a:p>
          <a:p>
            <a:pPr indent="-215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103FF11"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124744"/>
            <a:ext cx="4110608" cy="288734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  <p:sp>
        <p:nvSpPr>
          <p:cNvPr id="258" name="Google Shape;258;p27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1" lang="en-US" sz="4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Features</a:t>
            </a:r>
            <a:endParaRPr b="1" i="1" sz="4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BV DC" id="259" name="Google Shape;25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3789040"/>
            <a:ext cx="4104456" cy="2871341"/>
          </a:xfrm>
          <a:prstGeom prst="rect">
            <a:avLst/>
          </a:prstGeom>
          <a:gradFill>
            <a:gsLst>
              <a:gs pos="0">
                <a:schemeClr val="dk1"/>
              </a:gs>
              <a:gs pos="80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/>
          <p:nvPr/>
        </p:nvSpPr>
        <p:spPr>
          <a:xfrm>
            <a:off x="467544" y="0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1" lang="en-US" sz="4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Diagnostic Methods</a:t>
            </a:r>
            <a:endParaRPr b="1" i="1" sz="4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251520" y="908720"/>
            <a:ext cx="4883968" cy="594928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Clinical/Microscopic Criteria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 Stain (“Gold Standard”)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Clue cells </a:t>
            </a: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saline wet mount of vaginal discharge (on &gt;20% cells)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Bacteria adhered to epithelial cells; most reliable single indicator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Vaginal pH &gt; 4.5 </a:t>
            </a:r>
            <a:endParaRPr b="1" i="1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levated pH and increased amine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0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Sensitivity 87%; Specificity 92%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Culture- poor predictive value for G. vaginalis as prevalent in healthy asymptomatic women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1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i="1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DNA probes- expensive, poor predictive value alone </a:t>
            </a:r>
            <a:endParaRPr i="1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1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lue cell www" id="266" name="Google Shape;2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908720"/>
            <a:ext cx="3672408" cy="1765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ue cell" id="267" name="Google Shape;2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2636912"/>
            <a:ext cx="3672408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H" id="268" name="Google Shape;26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0072" y="5229200"/>
            <a:ext cx="3672408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9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b="1" i="1" lang="en-US" sz="4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</a:t>
            </a:r>
            <a:r>
              <a:rPr b="1" i="1" lang="en-US" sz="4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Gram Stain</a:t>
            </a:r>
            <a:endParaRPr b="1" i="1" sz="4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am_s2" id="274" name="Google Shape;2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84784"/>
            <a:ext cx="6215608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m_2" id="275" name="Google Shape;27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1484784"/>
            <a:ext cx="2487488" cy="2241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m_1" id="276" name="Google Shape;27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216" y="3861048"/>
            <a:ext cx="2399184" cy="22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Abnormal vaginal secretion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611560" y="1556792"/>
            <a:ext cx="8136904" cy="482453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Normal physiological vaginal secretion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infection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Trichimoniasis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Vulvovaginitis candiasis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Bacterial vaginnosis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Desquamative inflammatory vaginitis</a:t>
            </a:r>
            <a:endParaRPr b="0" i="0" sz="3200" u="none" cap="none" strike="noStrike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Cervicitis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Infectious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Noninfectious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Esterogen deficiency</a:t>
            </a:r>
            <a:endParaRPr/>
          </a:p>
          <a:p>
            <a:pPr indent="-1333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1" lang="en-US" sz="4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Treatment Recommendations</a:t>
            </a:r>
            <a:endParaRPr b="1" i="1" sz="4400" u="sng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228600" y="1447800"/>
            <a:ext cx="8915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 metronidazole 500 mg bid x 7 days </a:t>
            </a:r>
            <a:r>
              <a:rPr b="1" i="1" lang="en-US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($5)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84-96% cure rate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dose therapy (2g) may be less effective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Oral Clindamycin 300 mg bid x 7 days </a:t>
            </a:r>
            <a:r>
              <a:rPr b="1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($28)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effective 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Topical treatments (higher recurrence rates)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Metronidazole gel (0.75%) 5 g PV qhs x 5 days </a:t>
            </a:r>
            <a:r>
              <a:rPr b="1" i="1" lang="en-US" sz="2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($30)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70-80% cure rate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Clindamycin cream (2%) 5 g PV qhs x 7 days </a:t>
            </a:r>
            <a:r>
              <a:rPr b="1" i="1" lang="en-US" sz="24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($31)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Less effective 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lead to Clindamycin resistant anaerobic bacteria</a:t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/>
        </p:nvSpPr>
        <p:spPr>
          <a:xfrm>
            <a:off x="457200" y="457200"/>
            <a:ext cx="8229600" cy="109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entury Schoolbook"/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Specimen Obtained during gynecological examination</a:t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457200" y="1916832"/>
            <a:ext cx="8219256" cy="45365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secretion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Saline wet preparation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KOH wet preparation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Cervical cultural and non cultural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GC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C.trachomatis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culture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Candida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Trichomonas vaginalis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Cervical cytological examination if not documented within previous 12 months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/>
          <p:nvPr/>
        </p:nvSpPr>
        <p:spPr>
          <a:xfrm>
            <a:off x="381000" y="381000"/>
            <a:ext cx="8229600" cy="1371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Georgia"/>
              </a:rPr>
              <a:t>Routine bacterial cultures </a:t>
            </a:r>
            <a:b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Georgia"/>
              </a:rPr>
            </a:br>
            <a:r>
              <a:rPr b="0" i="0">
                <a:ln>
                  <a:noFill/>
                </a:ln>
                <a:gradFill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atin typeface="Georgia"/>
              </a:rPr>
              <a:t>not helpful</a:t>
            </a:r>
          </a:p>
        </p:txBody>
      </p:sp>
      <p:sp>
        <p:nvSpPr>
          <p:cNvPr id="294" name="Google Shape;294;p32"/>
          <p:cNvSpPr txBox="1"/>
          <p:nvPr/>
        </p:nvSpPr>
        <p:spPr>
          <a:xfrm>
            <a:off x="323528" y="1916832"/>
            <a:ext cx="8363272" cy="475252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Routine NOT helpful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Wet mount-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60% sensitive </a:t>
            </a:r>
            <a:r>
              <a:rPr lang="en-US" sz="24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(Trichomoniasis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40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BV )</a:t>
            </a:r>
            <a:endParaRPr b="0" i="0" sz="24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Abnormal or foul odor using a (KOH) "whiff test,"</a:t>
            </a:r>
            <a:endParaRPr b="0" i="0" sz="24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Gram stain is useful to diagnose BV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Using the Nugent scoring system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A wet mount+ a yeast culture and </a:t>
            </a:r>
            <a:r>
              <a:rPr b="0" i="1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Trichomonas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culture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Recommended tests to diagnose vaginitis.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Performing only a wet mount, without yeast or </a:t>
            </a:r>
            <a:r>
              <a:rPr b="0" i="1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Trichomonas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culture,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50% of either of these agents of vaginitis will be missed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sensitive DNA probe assay is available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Combines the detection of yeasts,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Trichomonas,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and G.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vaginalis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as a marker for BV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entury Schoolboo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History &amp; symptoms of valvovaginitis 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23528" y="1988840"/>
            <a:ext cx="4038600" cy="468052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General gyneclogical history( age Neonatal ,pregnancy,prepubescent,atrophic post menop)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en-US" sz="24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</a:t>
            </a: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nset,,Esterogen depletion)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Menstrual history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Pregnancy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Sexual Hx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Contraception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Sexual relationship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Prior infection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4499992" y="1981200"/>
            <a:ext cx="4392488" cy="468816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General medical Hx</a:t>
            </a:r>
            <a:endParaRPr b="0" i="0" sz="24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Allergies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DM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Malignancies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Immunodeficiecy</a:t>
            </a:r>
            <a:endParaRPr b="0" i="0" sz="20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Medication OCP&lt;steroids,duches</a:t>
            </a:r>
            <a:endParaRPr b="0" i="0" sz="2400" u="none" cap="none" strike="noStrike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Symptoms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Discharge(quality scanty)physiological OCP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Oder(BV,FB,EV fistula)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Valvular disconfort(HSV)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Dyspareunia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Abdominal pain (tricho) PID</a:t>
            </a:r>
            <a:endParaRPr/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Examination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457200" y="1981200"/>
            <a:ext cx="4038600" cy="404008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Breast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Adequate illumination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Magnification if possible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Give a patient mirror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Inspect external genetalia</a:t>
            </a:r>
            <a:endParaRPr b="0" i="0" sz="2400" u="none" cap="none" strike="noStrike">
              <a:solidFill>
                <a:srgbClr val="FFC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Lesions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Erythema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mucosa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Erythema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Lesion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Secretion</a:t>
            </a:r>
            <a:endParaRPr/>
          </a:p>
          <a:p>
            <a:pPr indent="-1905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4572000" y="1988840"/>
            <a:ext cx="4038600" cy="404008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Examination of cervix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Ectropion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Lesions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Erythema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Endocervical secretion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Collect cervical and vaginal specimen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C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Bimanual examination</a:t>
            </a:r>
            <a:endParaRPr/>
          </a:p>
          <a:p>
            <a:pPr indent="-158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457200" y="1981200"/>
            <a:ext cx="4038600" cy="396808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Desquamated vaginal epithelial cell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Lactobacilli dominate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PH 3.5 to 4.6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Oderless</a:t>
            </a:r>
            <a:endParaRPr b="0" i="0" sz="24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 itching or irritation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Deonot soil underclothing1 </a:t>
            </a:r>
            <a:endParaRPr/>
          </a:p>
        </p:txBody>
      </p:sp>
      <p:pic>
        <p:nvPicPr>
          <p:cNvPr descr="103FF2"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981200"/>
            <a:ext cx="40132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entury Schoolboo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Characteristic of normal vaginal secretion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/>
        </p:nvSpPr>
        <p:spPr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entury Schoolbook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human vagina </a:t>
            </a:r>
            <a:br>
              <a:rPr b="0" i="0" lang="en-US" sz="40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0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"/>
          <p:cNvSpPr txBox="1"/>
          <p:nvPr/>
        </p:nvSpPr>
        <p:spPr>
          <a:xfrm>
            <a:off x="457200" y="1556792"/>
            <a:ext cx="4038600" cy="507260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Lined with 25 layers of epithelium cells.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Separation of microbial pathogens from the normal genital microbiota. </a:t>
            </a:r>
            <a:endParaRPr/>
          </a:p>
        </p:txBody>
      </p:sp>
      <p:pic>
        <p:nvPicPr>
          <p:cNvPr descr="103FF1" id="126" name="Google Shape;1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657600"/>
            <a:ext cx="4038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4648200" y="1556792"/>
            <a:ext cx="4038600" cy="499640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Lactobacilli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Corynebacterium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spp.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Gardnerella vaginalis</a:t>
            </a:r>
            <a:endParaRPr b="0" i="1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coagulase-negative staphylococci,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Staphylococcus aureus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Streptococcus agalactiae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Enterococcus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spp.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Escherichia coli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Anaerobes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Yeasts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3FF4"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692696"/>
            <a:ext cx="6768752" cy="50858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/>
        </p:nvSpPr>
        <p:spPr>
          <a:xfrm>
            <a:off x="2699792" y="6165304"/>
            <a:ext cx="41044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Vaginal PH examination </a:t>
            </a:r>
            <a:endParaRPr sz="2400">
              <a:solidFill>
                <a:srgbClr val="FFFF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457200" y="457200"/>
            <a:ext cx="8229600" cy="1027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entury Schoolbook"/>
              <a:buNone/>
            </a:pPr>
            <a:r>
              <a:rPr b="0" i="0" lang="en-US" sz="44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Cassification of vulvovaginitis</a:t>
            </a:r>
            <a:endParaRPr b="0" i="0" sz="4400" u="none" cap="none" strike="noStrike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395536" y="2060848"/>
            <a:ext cx="3610744" cy="367240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Uncomplicated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Sporadic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 underlying disease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Candida albican</a:t>
            </a:r>
            <a:endParaRPr b="0" i="1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Not pregnanat</a:t>
            </a:r>
            <a:endParaRPr b="0" i="0" sz="20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Mild to moderate severity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Any available topical agent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Fluconazole 150mg as a single oral dose </a:t>
            </a:r>
            <a:endParaRPr/>
          </a:p>
          <a:p>
            <a:pPr indent="-1714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4355976" y="1340768"/>
            <a:ext cx="4392600" cy="521250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FF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Complicated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Underlying illness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HIV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DM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Recurrent infection 4 or more per year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Non albican candida</a:t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Pregnancy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Sever infection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Culture confirmation mandatory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Antifungal suscep. Testing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Treat for 10-14 days with vaginal or oral agent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Other  topical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Boric acid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 fluorocytocine</a:t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Consider treatment of the partners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Long term suppressive treatment for frequently recurrent diseases</a:t>
            </a:r>
            <a:endParaRPr/>
          </a:p>
          <a:p>
            <a:pPr indent="-184150" lvl="1" marL="74295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2011-02-06T08:40:40Z</dcterms:created>
  <dc:creator>Dr.Fauzia</dc:creator>
</cp:coreProperties>
</file>