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45"/>
  </p:notesMasterIdLst>
  <p:sldIdLst>
    <p:sldId id="256" r:id="rId2"/>
    <p:sldId id="332" r:id="rId3"/>
    <p:sldId id="257" r:id="rId4"/>
    <p:sldId id="262" r:id="rId5"/>
    <p:sldId id="271" r:id="rId6"/>
    <p:sldId id="264" r:id="rId7"/>
    <p:sldId id="265" r:id="rId8"/>
    <p:sldId id="276" r:id="rId9"/>
    <p:sldId id="273" r:id="rId10"/>
    <p:sldId id="329" r:id="rId11"/>
    <p:sldId id="269" r:id="rId12"/>
    <p:sldId id="272" r:id="rId13"/>
    <p:sldId id="277" r:id="rId14"/>
    <p:sldId id="284" r:id="rId15"/>
    <p:sldId id="285" r:id="rId16"/>
    <p:sldId id="280" r:id="rId17"/>
    <p:sldId id="281" r:id="rId18"/>
    <p:sldId id="279" r:id="rId19"/>
    <p:sldId id="287" r:id="rId20"/>
    <p:sldId id="288" r:id="rId21"/>
    <p:sldId id="290" r:id="rId22"/>
    <p:sldId id="291" r:id="rId23"/>
    <p:sldId id="293" r:id="rId24"/>
    <p:sldId id="294" r:id="rId25"/>
    <p:sldId id="305" r:id="rId26"/>
    <p:sldId id="306" r:id="rId27"/>
    <p:sldId id="307" r:id="rId28"/>
    <p:sldId id="308" r:id="rId29"/>
    <p:sldId id="309" r:id="rId30"/>
    <p:sldId id="310" r:id="rId31"/>
    <p:sldId id="311" r:id="rId32"/>
    <p:sldId id="313" r:id="rId33"/>
    <p:sldId id="314" r:id="rId34"/>
    <p:sldId id="315" r:id="rId35"/>
    <p:sldId id="316" r:id="rId36"/>
    <p:sldId id="317" r:id="rId37"/>
    <p:sldId id="333" r:id="rId38"/>
    <p:sldId id="334" r:id="rId39"/>
    <p:sldId id="318" r:id="rId40"/>
    <p:sldId id="319" r:id="rId41"/>
    <p:sldId id="322" r:id="rId42"/>
    <p:sldId id="283" r:id="rId43"/>
    <p:sldId id="28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3"/>
  </p:normalViewPr>
  <p:slideViewPr>
    <p:cSldViewPr>
      <p:cViewPr>
        <p:scale>
          <a:sx n="76" d="100"/>
          <a:sy n="76" d="100"/>
        </p:scale>
        <p:origin x="-1206" y="144"/>
      </p:cViewPr>
      <p:guideLst>
        <p:guide orient="horz" pos="2160"/>
        <p:guide pos="2880"/>
      </p:guideLst>
    </p:cSldViewPr>
  </p:slideViewPr>
  <p:notesTextViewPr>
    <p:cViewPr>
      <p:scale>
        <a:sx n="1" d="1"/>
        <a:sy n="1" d="1"/>
      </p:scale>
      <p:origin x="0" y="0"/>
    </p:cViewPr>
  </p:notesTextViewPr>
  <p:sorterViewPr>
    <p:cViewPr>
      <p:scale>
        <a:sx n="100" d="100"/>
        <a:sy n="100" d="100"/>
      </p:scale>
      <p:origin x="0" y="70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3T14:00:27.631"/>
    </inkml:context>
    <inkml:brush xml:id="br0">
      <inkml:brushProperty name="width" value="0.025" units="cm"/>
      <inkml:brushProperty name="height" value="0.025" units="cm"/>
    </inkml:brush>
  </inkml:definitions>
  <inkml:trace contextRef="#ctx0" brushRef="#br0">3339 414 24575,'-35'-48'0,"-1"0"0,2 6 0,0 6 0,-11 4 0,-1 13 0,-8-12 0,3 13 0,-5-10 0,0 1 0,1 8 0,-1-7 0,-10 9 0,-2 5 0,-20 2-403,38 9 0,-1 2 403,-5-1 0,-1 0 0,1 0 0,-1 0 0,2 0 0,0 0 0,-40 0 0,-5 0 0,10 0 0,0 0 0,-3 0-278,18 0 278,-17 0 0,22 0 0,-1 0 0,10 0 0,0 5 0,-6 1 0,-1 10 0,-9 6 0,4 7 0,-10 4 0,3 1 0,7 4 0,2-8 795,14 7-795,6-13 289,3 8-289,18-13 0,-7 12 0,13-8 0,-8 16 0,4 5 0,-11 12 0,-5 11 0,-2 1 0,-4 9 0,5-8 0,16-2 0,-2-12 0,18-10 0,-3-7 0,10-4 0,1-1 0,5 6 0,0 1 0,0 14 0,0-2 0,0 14 0,0-9 0,0 4 0,5-10 0,11-7 0,8 0 0,9-14 0,6 12 0,0-17 0,6 12 0,0-4 0,-6 2 0,5 3 0,0 6 0,-3-8 0,13 12 0,-9-18 0,16 12 0,11-17 0,3 7 0,8-9 0,-10-6 0,-1 4 0,-10-4 0,-1 1 0,-6 3 0,6-4 0,1 1 0,10 8 0,1-13 0,11 3-531,5-6 531,6-4 0,-42-2 0,0-1 0,-2 0 0,-1-1 0,3-2 0,0 0 0,42 0 0,0 0 0,-6 0 0,0 0 0,-4 0 0,13-10 0,-12 2 0,-34-4 0,1-2 0,42-9 0,-44 7 0,-1-2 0,-2 0 0,-1-2 0,1-2 0,-2-1 0,39-23 0,-2-8 0,-5 3 0,-10-5 0,8 0 0,-8-5 0,10 4 0,-36 23 0,-1-2 0,-3 2 0,-1-1 0,2-1 0,-1-1 0,24-30 0,-11 6 0,-13 11 0,-16 10 0,-10 3 0,-7 18 0,-5-7 531,0 9-531,0-6 0,0-4 0,0-2 0,-5-4 0,-2-1 0,-9-4 0,4 3 0,-9-3 0,3 4 0,-4 6 0,-5-4 0,3 8 0,-8 2 0,3-4 0,1 12 0,-9-17 0,7 12 0,-9-13 0,1 9 0,3-5 0,-8 6 0,8 0 0,-8-1 0,13 6 0,-7 1 0,18 5 0,-2 4 0,5 2 0,-51-54 0,25 22 0,0-1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3T14:00:28.100"/>
    </inkml:context>
    <inkml:brush xml:id="br0">
      <inkml:brushProperty name="width" value="0.025" units="cm"/>
      <inkml:brushProperty name="height" value="0.025" units="cm"/>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3T14:08:02.763"/>
    </inkml:context>
    <inkml:brush xml:id="br0">
      <inkml:brushProperty name="width" value="0.025" units="cm"/>
      <inkml:brushProperty name="height" value="0.025" units="cm"/>
    </inkml:brush>
  </inkml:definitions>
  <inkml:trace contextRef="#ctx0" brushRef="#br0">648 324 24575,'-51'7'0,"0"-1"0,-37 4 0,55-10 0,4 0 0,-8 10 0,12 2 0,-12 10 0,8 6 0,1-5 0,-4 10 0,8-5 0,-8 6 0,13-1 0,-7 5 0,9-3 0,-1 9 0,-3 0 0,9 2 0,-4 9 0,5-9 0,4 3 0,2-4 0,5 0 0,0-1 0,0 1 0,0 0 0,0-6 0,0 5 0,0-5 0,0-4 0,0 7 0,5-12 0,6 4 0,7 3 0,-1-12 0,9 12 0,-2-14 0,4 10 0,10-15 0,-14 8 0,19-8 0,-14-1 0,10-1 0,-6-5 0,6 0 0,-5 1 0,10-6 0,-4-1 0,4-5 0,1 0 0,0 0 0,-1 0 0,6 0 0,-4-5 0,3-6 0,1-12 0,-9-10 0,7-2 0,-13-3 0,3-1 0,-9-6 0,3 0 0,-13-10 0,7 9 0,-9-3 0,1 9 0,-7-4 0,-1 5 0,-9-1 0,4-3 0,-5 8 0,0-14 0,0 9 0,0-10 0,-5 0 0,4 4 0,-19-3 0,6 4 0,-13 0 0,0 11 0,-2 2 0,-4 9 0,-6 6 0,-1 1 0,-9 5 0,8-1 0,-3 6 0,11 1 0,9 5 0,-2 0 0,14 0 0,-4 0 0,15-15 0,2-3 0</inkml:trace>
  <inkml:trace contextRef="#ctx0" brushRef="#br0" timeOffset="1834">4611 570 24575,'26'-47'0,"0"1"0,18-33 0,-12 77 0,6-8 0,-2 9 0,18-9 0,-14 9 0,10-4 0,-5 5 0,-1 0 0,6 0 0,-9 0 0,2 5 0,-9 6 0,-1 12 0,-4 0 0,-2 14 0,-4-7 0,-6 9 0,-1-1 0,-5-3 0,-5 3 0,-1 1 0,-5 0 0,0 11 0,0-4 0,0 8 0,0 2 0,-5 1 0,-1 9 0,-15-9 0,-2 9 0,-11-14 0,-4 7 0,3-13 0,-4 4 0,1-5 0,-2-1 0,-4 1 0,-1-5 0,5-2 0,-3-9 0,13-2 0,-7-5 0,18-4 0,-7-7 0,14-6 0,-9 0 0,13 1 0,-12 5 0,8-5 0,0 4 0,-3-9 0,9 4 0,-6-5 0,1 0 0,30 0 0,-3 0 0,27 0 0,-4-5 0,5-1 0,22-5 0,14 0 0,10 5-535,9-4 535,-8 9 0,3-4 0,-9 5 0,-2 0-115,-10 0 115,-1 0 0,-10 0 0,-1-5 0,-11 3 0,0-8 532,-10 4-532,-7 0 118,-10 1-118,-7 5 0,-10-5 0,-1-1 0,-5-5 0,10-5 0,62-32 0,-24 19 0,0-1 0</inkml:trace>
  <inkml:trace contextRef="#ctx0" brushRef="#br0" timeOffset="3634">11734 23 24575,'-61'-12'0,"5"2"0,39 20 0,-1-3 0,2 14 0,0-4 0,-1 16 0,-11 1 0,-10 16 0,-8 6 0,-15 16-656,-1 2 656,31-30 0,0 0 0,-30 36 0,35-36 0,2 0 0,-26 30-111,10 3 111,7-10 0,5-5 0,11-1 0,1-5 0,5 0 0,0-6 652,4 0-652,2 0 115,5-4-115,0 3 0,0-4 0,10-5 0,3-2 0,14-5 0,2-4 0,4 3 0,6-8 0,5-2 0,2-6 0,9-5 0,-4 1 0,4-1 0,1-5 0,5-1 0,1-5 0,10 0 0,1 0 0,5 0 0,-5 0 0,4-15 0,-13 1 0,6-18 0,-18 4 0,3-11 0,-15 9 0,-2-7 0,-14 9 0,-3-1 0,-10-3 0,-5 8 0,-1-8 0,-5 8 0,0-3 0,0 5 0,0 0 0,-5 4 0,-1 2 0,-15 5 0,-3 5 0,-14 1 0,-7 5 0,-1 0 0,-3 0 0,4 0 0,0 0 0,1 0 0,-1 0 0,-5 0 0,0 0 0,-11 0 0,-6 5 0,-26 16-518,42-7 0,-1 2 518,-5 3 0,1 1 0,2-2 0,3-2 0,-29 6 0,9-1 0,26-8 0,6 3 0,12-10 0,4-1 1036,6-5-1036,1 0 0,-55-10 0,-14-3 0</inkml:trace>
  <inkml:trace contextRef="#ctx0" brushRef="#br0" timeOffset="7060">2066 1173 24575,'-16'-6'0,"14"1"0,42 5 0,5 0 0,4 0 0,2 0 0,10 0 0,1 0 0,10 0 0,-4 0 0,14 0 0,-8 0 0,10 0 0,-1 0 0,6-5-626,1 3 626,10-7 0,-5 2 0,-45 2 0,1-1 0,-1 1 0,0-1 0,0 0 0,1 1 0,1-1 0,1 1 0,-2-1 0,0 1 0,-1-4 0,0 1 0,45 1 0,-6-3 0,0 5 0,-9-1 0,-9 0 0,-10 1 0,-20 5 0,-4 0 0,-29 0 0,-4 0 626,-16-5-626,1-1 0,0-1 0,-5-3 0,-1-1 0,-1-1 0,-3-4 0,4 0 0,-6 3 0,-4-8 0,4 14 0,-5-13 0,11 7 0,-4-4 0,3 1 0,6 5 0,-3 0 0,19 4 0,-3 2 0,15 5 0,2 5 0,-6 2 0,8 4 0,-8-5 0,11 9 0,4-8 0,1 9 0,6-4 0,-1 4 0,-4 1 0,-2 0 0,-9 10 0,-2-9 0,-10 9 0,-1-4 0,-5-1 0,0 0 0,0-4 0,-5-2 0,-1-10 0,-10-1 0,-2-5 0</inkml:trace>
  <inkml:trace contextRef="#ctx0" brushRef="#br0" timeOffset="8776">6688 894 24575,'62'18'0,"-2"-3"0,1-15 0,16 0 0,-28 2 0,2 1-750,8 0 1,2 0 749,10 3 0,1 0 0,1-1 0,1 1 0,6-1 0,1 1-757,-2 0 1,0-1 756,4 1 0,0-1 0,-6 1 0,-2-1 0,1 1 0,-2 0 0,2-1 0,-3 1-523,-9 0 0,-1-1 523,6-2 0,-2 0 0,-10 2 0,-1 0-158,0-4 0,0-1 158,-5 3 0,-2-1 0,46-2 0,-16 0 0,3 0 0,-14 0 945,4 0-945,0 0 0,1 0 1832,-5 0-1832,-7 0 1203,-6 0-1203,-19-5 394,6 4-394,-19-4 0,5 5 0,-11 0 0,9 0 0,-12 0 0,12 0 0,-9 0 0,6 0 0,-6 0 0,4 0 0,-9 0 0,0-5 0,-8-1 0,-4-5 0,0 0 0,-4-1 0,-8-4 0,-5 4 0,-5-4 0,-1 5 0,1-6 0,-5 5 0,-2-4 0,-4 0 0,-6-2 0,5 1 0,0-9 0,-3 7 0,7-3 0,-3 6 0,0 5 0,10-5 0,-10 8 0,10-2 0,-9 5 0,8-1 0,-8-5 0,8 5 0,-3-4 0,5 4 0,4-6 0,-3 1 0,4 0 0,4 0 0,-1 0 0,7 5 0,-4-4 0,0 8 0,0-7 0,5 2 0,-4 1 0,4 1 0,-6 5 0,21 0 0,5 5 0,19 1 0,6 6 0,0-6 0,11 9 0,1-8 0,10 14 0,11-4 0,12 11 0,-3-5 0,0 10 0,-19-10 0,-6 9 0,-6-8 0,-15 8 0,2-8 0,-24 3 0,7-5 0,-18 6 0,2-10 0,-4 13 0,0-12 0,-4 13 0,-18-8 0,-7 8 0,-11-8 0,-3 3 0,8-5 0,1 1 0,2-1 0,9 0 0,-10 1 0,15-1 0,-13 5 0,12-3 0,-3 3 0,1-5 0,3-4 0,6-2 0,-8-5 0,13-5 0,-5-11 0,17-12 0,8-12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3T14:08:22.308"/>
    </inkml:context>
    <inkml:brush xml:id="br0">
      <inkml:brushProperty name="width" value="0.025" units="cm"/>
      <inkml:brushProperty name="height" value="0.025" units="cm"/>
    </inkml:brush>
  </inkml:definitions>
  <inkml:trace contextRef="#ctx0" brushRef="#br0">771 0 24575,'-97'13'0,"0"-3"0,61-1 0,-18-1 0,8 13 0,-9 1 0,9 2 0,2 8 0,5-3 0,1 4 0,8 6 0,-12 5 0,17 7 0,-12 5 0,18-5 0,-7 3 0,14-8 0,-4-1 0,9-7 0,3 1 0,4 1 0,0 4 0,0 1 0,0 4 0,9-3 0,9 9 0,5-9 0,10-2 0,-5-5 0,6-11 0,4 0 0,2-11 0,4-1 0,1-5 0,5 1 0,6-6 0,1-1 0,13-5 0,-6 0 0,8 0 0,-1-20 0,-2-10 0,3-21 0,-10-5 0,-2 1 0,-14-1 0,-7 0 0,-7-5 0,-8-1 0,-7-5 0,-2 5 0,-14-4 0,4 14 0,-5-7 0,0 18 0,0-3 0,-5 11 0,-1 4 0,-20-3 0,-9 14 0,-11-8 0,-8 8 0,13 1 0,2-4 0,7 8 0,8-8 0,2 14 0,16-28 0,7 4 0</inkml:trace>
  <inkml:trace contextRef="#ctx0" brushRef="#br0" timeOffset="1201">2144 860 24575,'71'-19'0,"-8"4"0,-25 15 0,7 0 0,6 0 0,10 0 0,6 0 0,11 0 0,6 0-602,15 0 602,-2 0 0,-42 0 0,1 0 0,-1 0 0,1 0 0,2 0 0,2 0 0,6 0 0,1 0-620,0 2 1,1 1 619,-1 0 0,1 0 0,6 3 0,0 0 0,-6-3 0,0 0 0,4-1 0,1 1 0,4 0 0,0-1 0,-5-2 0,-1 1 0,4 1 0,0 1 0,0-1 0,-1 1 0,-6 0 0,0 0 0,4 0 0,0 0 0,-2 3 0,-1-2 0,1-3 0,0 0 0,-2 3 0,-1 1 0,5-4 0,-1 0 0,-8 1 0,-1 1 0,5-3 0,-1 0 0,-4 0 0,-1 0 0,-2 0 0,0 0-300,-3 0 1,-1 0 299,1 0 0,-1 0 0,-2 0 0,0 0 0,3 0 0,0 0 0,2 0 0,1 0 0,2 0 0,0 0 0,1 0 0,1 0-514,3-1 0,0 2 514,1 1 0,0 1 0,-2-3 0,0 1 0,4 1 0,0 1 0,-7-3 0,0 0 0,5 0 0,-1 0 0,-4-1 0,0 2 0,2 1 0,0 1 0,-3 0 0,1 0 0,-3 0 0,-1 0 0,-1 2 0,-2 0 112,-2-4 0,-1-1-112,39 5 0,-3-5 0,-15 0 0,-6 0 1146,-16 0-1146,-12 0 152,-27 0 1,11-39 0,-9-11-1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3T14:08:24.860"/>
    </inkml:context>
    <inkml:brush xml:id="br0">
      <inkml:brushProperty name="width" value="0.025" units="cm"/>
      <inkml:brushProperty name="height" value="0.025" units="cm"/>
    </inkml:brush>
  </inkml:definitions>
  <inkml:trace contextRef="#ctx0" brushRef="#br0">536 324 24575,'-42'47'0,"6"0"0,15-13 0,-2 5 0,-11 16 0,-4 7 0,-7 11 0,-1 10-300,18-41 1,1 1 299,-13 46 0,-4 0 0,11-9 0,9-3 0,3-15 0,10-7 0,0-5 0,4-5 0,2-6 0,5 0 599,0-11-599,0 5 0,10-10 0,3 4 0,14-4 0,2-1 0,9-5 0,2 0 0,4-6 0,6 0 0,-4-5 0,9-1 0,-10-5 0,10 0 0,-4 0 0,5 0 0,-1 0 0,1-10 0,0-2 0,0-21 0,-5 4 0,-7-10 0,-5 6 0,-16-1 0,-1 6 0,-11 0 0,-5 6 0,-1 5 0,-5-4 0,0 3 0,0-4 0,0 0 0,-5-1 0,-1 1 0,-5 0 0,-6 4 0,-5 2 0,-1 0 0,-10 4 0,0-4 0,-7 9 0,-5-3 0,1 9 0,4-9 0,-3 9 0,3-4 0,0 5 0,2 0 0,-1 0 0,5 0 0,-5 0 0,1 5 0,8-4 0,-2 4 0,14-5 0,-57-20 0,-11-4 0</inkml:trace>
  <inkml:trace contextRef="#ctx0" brushRef="#br0" timeOffset="2974">1954 1038 24575,'89'0'0,"-35"-2"0,2-1 0,-3 1 0,3-2-1424,16-6 0,3-1 1424,-4 3 0,1-2 0,8-9 0,1 0 0,-5 7 0,0 0 0,-3-7 0,-1 0 0,-7 7 0,-1 1 0,-3-3 0,-1 0 212,-5 5 1,-3 1-213,39-3 577,-15 6-577,-25 5 0,-17 0 0,-13 0 1448,-15-5-1448,-16-41 0,-48-30 0,16 17 0,1-1 0</inkml:trace>
  <inkml:trace contextRef="#ctx0" brushRef="#br0" timeOffset="3491">3305 290 24575,'61'46'0,"-5"-2"0,-34-11 0,16-4 0,3-2 0,4-5 0,-2-4 0,-8-2 0,9 0 0,-15-4 0,4 4 0,-11-9 0,0 3 0,5-4 0,-3 5 0,8 0 0,2 0 0,1-4 0,-2 2 0,-1-2 0,-8 9 0,-7-4 0,-7 4 0,-10-5 0,0 6 0,0 0 0,0 10 0,-10 2 0,-7 9 0,-22 2 0,3 10 0,-12 0 0,13 6 0,-8-5 0,13-1 0,-7-1 0,8-3 0,1 9 0,-4-14 0,8 7 0,-8-13 0,13-7 0,3-7 0,1-9 0,-2-11 0,-12-2 0</inkml:trace>
  <inkml:trace contextRef="#ctx0" brushRef="#br0" timeOffset="3816">4868 89 24575,'-31'87'0,"16"-34"0,5 0 0,10 39-1207,0-30 0,0 3 1207,0-5 0,0 1 0,-1 12 0,2 0 0,4-12 0,0 0 0,-2 8 0,1-1 0,4-10 0,1-3 235,-3-1 1,-1-2-236,1 32 468,-1-17-468,0-8 0,1-23 0,5 2 1229,0-21-1229,1-6 0,4-6 0,6-10 0,7-1 0</inkml:trace>
  <inkml:trace contextRef="#ctx0" brushRef="#br0" timeOffset="4341">5482 324 24575,'51'-55'0,"0"-1"0,0 7 0,2 7 0,-8 14 0,0 6 0,2 4 0,1 3 0,41-8 0,-15 12 0,-3 6 0,-20 15 0,-1 17 0,-21 19 0,-3 21 0,-19 16 0,-2 8-388,-5-37 1,0 2 387,0-2 0,0 0 0,-4 5 0,-2-1 0,-4-7 0,-3 0 0,-4 2 0,-5-2 0,-29 29 0,0 2 0,-4-25 0,14-7 0,3-12 0,16-9 0,5-12 0,11-2 0,1-9 775,5 5-775,0 1 0,10-6 0,13-1 0,6-5 0,20 0 0,29 0 0,14 0-1587,-7-2 0,6-1 1587,-4-3 0,7-1 0,-4-1 0,-15 1 0,-3-1 0,-1-2 0,27-11 0,-3-1-655,-12 4 1,-2 1 654,-7-2 0,-3-1-128,-15 6 1,-5 0 127,21-18 0,-32 18 0,-21 3 0,-8 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3T14:08:46.229"/>
    </inkml:context>
    <inkml:brush xml:id="br0">
      <inkml:brushProperty name="width" value="0.025" units="cm"/>
      <inkml:brushProperty name="height" value="0.025" units="cm"/>
    </inkml:brush>
  </inkml:definitions>
  <inkml:trace contextRef="#ctx0" brushRef="#br0">2312 381 24575,'-72'0'0,"5"0"0,38 0 0,-14 0 0,-3 0 0,-10 0 0,-5 4 0,-1 3 0,-10 9 0,4 1 0,1 5 0,1-4 0,-1 8 0,-6-7 0,0 13 0,1-9 0,5 0 0,5-2 0,1-9 0,5 4 0,5-10 0,-3-1 0,3 0 0,0-3 0,-3 8 0,13-9 0,-8 4 0,10-5 0,-1 0 0,-4 0 0,5 0 0,-1 0 0,-8 0 0,7 0 0,-4 0 0,2 0 0,8 0 0,-3 0 0,4 0 0,-4 0 0,8 0 0,-7 0 0,13 0 0,-8 0 0,13 0 0,-2 0 0,10 0 0,0 0 0,5-10 0,1 2 0,5-18 0,0 13 0,10-13 0,2 8 0,10 1 0,6-4 0,-5 3 0,9 1 0,-3-9 0,4 7 0,1-3 0,-1 1 0,-4 4 0,-2-1 0,-4 7 0,-6 1 0,-6 4 0,-6-5 0,-5 0 0,-5 4 0,-11 7 0,-8 17 0,-4 6 0,-4 11 0,8 4 0,-3-3 0,-1 3 0,5 1 0,-4 0 0,4 1 0,-4-1 0,8-6 0,-2-4 0,10-2 0,0-10 0,5-1 0,1-4 0,20 4 0,8 6 0,17 2 0,5 8 0,-1-9 0,6 10 0,-4-10 0,3 5 0,-4-11 0,-10-1 0,2 0 0,-18-3 0,7 8 0,-9-4 0,0 0 0,14 4 0,9 27 0,27 11 0,-27-14 0,-1-1 0</inkml:trace>
  <inkml:trace contextRef="#ctx0" brushRef="#br0" timeOffset="633">1407 12 24575,'44'-6'0,"7"1"0,20 15 0,14 2 0,0 11 0,3 4 0,-14-9 0,-7 9 0,-7-10 0,-14-5 0,-2 3 0,-11-4 0,-4 2 0,-2 3 0,-10-5 0,0 5 0,-6 2 0,0-1 0,0 9 0,-5-12 0,-1 17 0,-5-13 0,0 14 0,0-3 0,-5 9 0,-11 2 0,-12 10 0,-12 1 0,-5 4 0,1 1 0,4-5 0,-4 4 0,15-14 0,-4 2 0,11-4 0,-5 0 0,3 1 0,-3-7 0,5-5 0,4-11 0,2-6 0,25-36 0,4-12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3T14:08:49.480"/>
    </inkml:context>
    <inkml:brush xml:id="br0">
      <inkml:brushProperty name="width" value="0.025" units="cm"/>
      <inkml:brushProperty name="height" value="0.025" units="cm"/>
    </inkml:brush>
  </inkml:definitions>
  <inkml:trace contextRef="#ctx0" brushRef="#br0">11 0 24575,'0'39'0,"0"11"0,0 2 0,0 13 0,0-8 0,0-1 0,0-6 0,0-10 0,0-2 0,0-9 0,0-2 0,0-5 0,0-4 0,0-2 0,0-5 0,-5-35 0,-1-8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3T14:08:51.221"/>
    </inkml:context>
    <inkml:brush xml:id="br0">
      <inkml:brushProperty name="width" value="0.025" units="cm"/>
      <inkml:brushProperty name="height" value="0.025" units="cm"/>
    </inkml:brush>
  </inkml:definitions>
  <inkml:trace contextRef="#ctx0" brushRef="#br0">23 268 24575,'-13'57'0,"4"3"0,9-14 0,0 3 0,0-9 0,4-1 0,-2-16 0,3 3 0,-5-13 0,0 3 0,0 0 0,0-4 0,0 9 0,0-8 0,0 3 0,0-20 0,0-13 0,0-18 0,0-20 0,0 3 0,10-8 0,7 4 0,7 5 0,8 6 0,-14 12 0,13 10 0,-12 12 0,3 6 0,4 5 0,-12 0 0,22 0 0,-16 0 0,17 5 0,-8 16 0,-1 4 0,-1 14 0,-9-1 0,-2-3 0,-5-2 0,-5-5 0,-1-11 0,-5-1 0,0-30 0,0-25 0,10-36 0,3-15 0,4 5 0,4 13 0,-4 17 0,1 10 0,3 16 0,-9 13 0,4 11 0,0 5 0,-3 15 0,8 4 0,-9 24 0,9 3 0,-8 10 0,3 0 0,-10 0 0,4-1 0,-9-4 0,9-1 0,-8-10 0,2-12 0,-4-7 0,0-10 0,15 25 0,4 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3T14:08:55.547"/>
    </inkml:context>
    <inkml:brush xml:id="br0">
      <inkml:brushProperty name="width" value="0.025" units="cm"/>
      <inkml:brushProperty name="height" value="0.025" units="cm"/>
    </inkml:brush>
  </inkml:definitions>
  <inkml:trace contextRef="#ctx0" brushRef="#br0">0 201 24575,'34'-12'0,"-1"-3"0,11 14 0,-3-9 0,8 9 0,1-4 0,-4 5 0,3 0 0,-9 0 0,-2 0 0,-9 5 0,3 1 0,-8 10 0,-2-4 0,-6 15 0,-5-14 0,-4 18 0,-2-12 0,-5 13 0,0-8 0,0 13 0,0-12 0,-5 17 0,-7-12 0,-5 3 0,-10 4 0,-2-17 0,1 16 0,-4-22 0,8 12 0,-8-14 0,13 4 0,-12-5 0,12-4 0,-3 3 0,6-4 0,0 5 0,3 0 0,-3-5 0,5-1 0,10-5 0,2 0 0,5-5 0,4 4 0,-3-4 0,4 5 0,0 0 0,0 0 0,-5-5 0,4 4 0,-4-4 0,6 0 0,-1 4 0,0-4 0,0 5 0,0 0 0,0 0 0,0 0 0,1 0 0,-1 0 0,0 0 0,0 0 0,0 0 0,0 0 0,1 0 0,-1 0 0,0 0 0,0 0 0,0 0 0,0 0 0,1 5 0,-1 1 0,0 0 0,-5 4 0,9-4 0,-8 1 0,10 2 0,-6-2 0,0 4 0,0 5 0,5-4 0,-3 9 0,-2-3 0,-1-1 0,-4 9 0,5-12 0,0 12 0,-5-9 0,-1 6 0,0 4 0,-3-4 0,3 10 0,-5-10 0,0 10 0,0-10 0,0 9 0,0-13 0,0 12 0,0-17 0,0 12 0,0-14 0,0 4 0,-5-10 0,3 4 0,-13-3 0,3-1 0,-5-1 0,-4 0 0,3-4 0,1 4 0,-4 0 0,3-4 0,-9 4 0,4-5 0,-5 0 0,1 0 0,8 0 0,-12 0 0,13 0 0,-14 0 0,8 0 0,-8 0 0,8 0 0,-3 0 0,9 0 0,-3 0 0,4 0 0,0 0 0,1 0 0,-1 0 0,5 0 0,-4 0 0,0 0 0,-2 0 0,1 0 0,1 0 0,20-30 0,3-7 0</inkml:trace>
  <inkml:trace contextRef="#ctx0" brushRef="#br0" timeOffset="1335">1295 213 24575,'-6'79'0,"6"-2"0,16-10 0,-2-10 0,12 2 0,-9-13 0,1 4 0,-7-15 0,-6 2 0,-5-13 0,0 3 0,0-10 0,0-35 0,0-30 0,0-32 0,0-19-528,0 8 528,0-3 0,5 14 0,11 8 0,7 17 0,6 15 0,8 13 0,-7 15 0,8 7 528,1 5-528,0 5 0,1 12 0,4 16 0,-5 18 0,11 11 0,-14 5 0,6-5 0,-23-1 0,-3-5 0,-11-6 0,-5 0 0,0-10 0,0-7 0,0-10 0,0-47 0,0-19 0,0-47 0,-1 40 0,2 0 0,5-1 0,3 0 0,9-44 0,11 16 0,3 19 0,-3 20 0,-1 13 0,-1 15 0,-4 8 0,4 4 0,-3 0 0,3 19 0,5 6 0,-7 25 0,7 6 0,-10 6 0,-4 5 0,-2 0 0,-10-5 0,-1-7 0,-5-10 0,0-6 0,0-16 0,0-2 0,15 5 0,4 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304773-00B0-41B3-8AA2-539D3EB8658F}" type="datetimeFigureOut">
              <a:rPr lang="en-US" smtClean="0"/>
              <a:t>4/25/2020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57D9BC-3065-48FA-9E9E-E6AC78ABAC74}" type="slidenum">
              <a:rPr lang="en-US" smtClean="0"/>
              <a:t>‹#›</a:t>
            </a:fld>
            <a:endParaRPr lang="en-US"/>
          </a:p>
        </p:txBody>
      </p:sp>
    </p:spTree>
    <p:extLst>
      <p:ext uri="{BB962C8B-B14F-4D97-AF65-F5344CB8AC3E}">
        <p14:creationId xmlns:p14="http://schemas.microsoft.com/office/powerpoint/2010/main" val="356550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7D9BC-3065-48FA-9E9E-E6AC78ABAC74}" type="slidenum">
              <a:rPr lang="en-US" smtClean="0"/>
              <a:t>18</a:t>
            </a:fld>
            <a:endParaRPr lang="en-US"/>
          </a:p>
        </p:txBody>
      </p:sp>
    </p:spTree>
    <p:extLst>
      <p:ext uri="{BB962C8B-B14F-4D97-AF65-F5344CB8AC3E}">
        <p14:creationId xmlns:p14="http://schemas.microsoft.com/office/powerpoint/2010/main" val="41336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821966-95A4-417A-B1CC-E93060F37FD7}"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E2508-CAF3-4219-BB40-AC6E986C0580}"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21966-95A4-417A-B1CC-E93060F37FD7}"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E2508-CAF3-4219-BB40-AC6E986C05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21966-95A4-417A-B1CC-E93060F37FD7}"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E2508-CAF3-4219-BB40-AC6E986C05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821966-95A4-417A-B1CC-E93060F37FD7}"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E2508-CAF3-4219-BB40-AC6E986C0580}"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21966-95A4-417A-B1CC-E93060F37FD7}"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E2508-CAF3-4219-BB40-AC6E986C05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821966-95A4-417A-B1CC-E93060F37FD7}"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E2508-CAF3-4219-BB40-AC6E986C0580}"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821966-95A4-417A-B1CC-E93060F37FD7}" type="datetimeFigureOut">
              <a:rPr lang="en-US" smtClean="0"/>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8E2508-CAF3-4219-BB40-AC6E986C058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821966-95A4-417A-B1CC-E93060F37FD7}" type="datetimeFigureOut">
              <a:rPr lang="en-US" smtClean="0"/>
              <a:t>4/25/2020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8E2508-CAF3-4219-BB40-AC6E986C05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21966-95A4-417A-B1CC-E93060F37FD7}" type="datetimeFigureOut">
              <a:rPr lang="en-US" smtClean="0"/>
              <a:t>4/25/2020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8E2508-CAF3-4219-BB40-AC6E986C05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821966-95A4-417A-B1CC-E93060F37FD7}"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E2508-CAF3-4219-BB40-AC6E986C05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821966-95A4-417A-B1CC-E93060F37FD7}"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E2508-CAF3-4219-BB40-AC6E986C0580}"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4821966-95A4-417A-B1CC-E93060F37FD7}" type="datetimeFigureOut">
              <a:rPr lang="en-US" smtClean="0"/>
              <a:t>4/25/2020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18E2508-CAF3-4219-BB40-AC6E986C05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customXml" Target="../ink/ink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0.png"/><Relationship Id="rId12" Type="http://schemas.openxmlformats.org/officeDocument/2006/relationships/customXml" Target="../ink/ink8.xml"/><Relationship Id="rId2"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62.png"/><Relationship Id="rId5" Type="http://schemas.openxmlformats.org/officeDocument/2006/relationships/image" Target="../media/image59.png"/><Relationship Id="rId15" Type="http://schemas.openxmlformats.org/officeDocument/2006/relationships/image" Target="../media/image64.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61.png"/><Relationship Id="rId14" Type="http://schemas.openxmlformats.org/officeDocument/2006/relationships/customXml" Target="../ink/ink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419600"/>
            <a:ext cx="9525000" cy="2057400"/>
          </a:xfrm>
        </p:spPr>
        <p:txBody>
          <a:bodyPr>
            <a:normAutofit fontScale="55000" lnSpcReduction="20000"/>
          </a:bodyPr>
          <a:lstStyle/>
          <a:p>
            <a:pPr algn="ctr">
              <a:defRPr/>
            </a:pPr>
            <a:r>
              <a:rPr lang="en-US" sz="7400" b="1" dirty="0">
                <a:latin typeface="Garamond" charset="0"/>
              </a:rPr>
              <a:t>Dr Hani Alhalal , MBBS ,FRCSC</a:t>
            </a:r>
          </a:p>
          <a:p>
            <a:pPr algn="ctr">
              <a:defRPr/>
            </a:pPr>
            <a:r>
              <a:rPr lang="en-US" sz="5000" b="1" dirty="0">
                <a:latin typeface="Garamond" charset="0"/>
              </a:rPr>
              <a:t>Gynecologic </a:t>
            </a:r>
            <a:r>
              <a:rPr lang="en-US" sz="5000" b="1" dirty="0" smtClean="0">
                <a:latin typeface="Garamond" charset="0"/>
              </a:rPr>
              <a:t>Oncology</a:t>
            </a:r>
            <a:endParaRPr lang="en-US" sz="5000" b="1" dirty="0">
              <a:latin typeface="Garamond" charset="0"/>
            </a:endParaRPr>
          </a:p>
          <a:p>
            <a:pPr algn="ctr">
              <a:defRPr/>
            </a:pPr>
            <a:r>
              <a:rPr lang="en-US" sz="5000" b="1" dirty="0">
                <a:latin typeface="Garamond" charset="0"/>
              </a:rPr>
              <a:t>Consultant</a:t>
            </a:r>
          </a:p>
          <a:p>
            <a:pPr algn="ctr">
              <a:defRPr/>
            </a:pPr>
            <a:r>
              <a:rPr lang="en-US" sz="5000" b="1" dirty="0">
                <a:latin typeface="Garamond" charset="0"/>
              </a:rPr>
              <a:t>KSU medical city </a:t>
            </a:r>
          </a:p>
          <a:p>
            <a:endParaRPr lang="en-US" dirty="0"/>
          </a:p>
        </p:txBody>
      </p:sp>
      <p:sp>
        <p:nvSpPr>
          <p:cNvPr id="2" name="Title 1"/>
          <p:cNvSpPr>
            <a:spLocks noGrp="1"/>
          </p:cNvSpPr>
          <p:nvPr>
            <p:ph type="ctrTitle"/>
          </p:nvPr>
        </p:nvSpPr>
        <p:spPr>
          <a:xfrm>
            <a:off x="609600" y="2133600"/>
            <a:ext cx="7403951" cy="1676401"/>
          </a:xfrm>
        </p:spPr>
        <p:txBody>
          <a:bodyPr/>
          <a:lstStyle/>
          <a:p>
            <a:pPr marL="182880" indent="0">
              <a:buNone/>
            </a:pPr>
            <a:r>
              <a:rPr lang="en-US" dirty="0"/>
              <a:t/>
            </a:r>
            <a:br>
              <a:rPr lang="en-US" dirty="0"/>
            </a:br>
            <a:r>
              <a:rPr lang="en-US" dirty="0"/>
              <a:t>     </a:t>
            </a:r>
            <a:r>
              <a:rPr lang="en-US" sz="6600" dirty="0"/>
              <a:t>HPV VACCINE </a:t>
            </a:r>
          </a:p>
        </p:txBody>
      </p:sp>
      <p:pic>
        <p:nvPicPr>
          <p:cNvPr id="4" name="Picture 3"/>
          <p:cNvPicPr>
            <a:picLocks noChangeAspect="1"/>
          </p:cNvPicPr>
          <p:nvPr/>
        </p:nvPicPr>
        <p:blipFill>
          <a:blip r:embed="rId2"/>
          <a:stretch>
            <a:fillRect/>
          </a:stretch>
        </p:blipFill>
        <p:spPr>
          <a:xfrm>
            <a:off x="1676400" y="197729"/>
            <a:ext cx="5734050" cy="2469272"/>
          </a:xfrm>
          <a:prstGeom prst="rect">
            <a:avLst/>
          </a:prstGeom>
        </p:spPr>
      </p:pic>
    </p:spTree>
    <p:extLst>
      <p:ext uri="{BB962C8B-B14F-4D97-AF65-F5344CB8AC3E}">
        <p14:creationId xmlns:p14="http://schemas.microsoft.com/office/powerpoint/2010/main" val="244981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45720" indent="0">
              <a:buNone/>
            </a:pPr>
            <a:endParaRPr lang="en-US" dirty="0"/>
          </a:p>
          <a:p>
            <a:pPr marL="45720" indent="0">
              <a:buNone/>
            </a:pPr>
            <a:endParaRPr lang="en-US" dirty="0"/>
          </a:p>
          <a:p>
            <a:pPr marL="45720" indent="0">
              <a:buNone/>
            </a:pPr>
            <a:r>
              <a:rPr lang="en-US" b="1" u="sng" dirty="0"/>
              <a:t>Saudi Food and Drug Administration approved prophylactic HPV vaccine in 2010</a:t>
            </a:r>
          </a:p>
        </p:txBody>
      </p:sp>
    </p:spTree>
    <p:extLst>
      <p:ext uri="{BB962C8B-B14F-4D97-AF65-F5344CB8AC3E}">
        <p14:creationId xmlns:p14="http://schemas.microsoft.com/office/powerpoint/2010/main" val="4139987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45720" indent="0" algn="ctr">
              <a:buNone/>
            </a:pPr>
            <a:endParaRPr lang="en-US" sz="4000" b="1" dirty="0">
              <a:solidFill>
                <a:schemeClr val="accent1">
                  <a:lumMod val="75000"/>
                </a:schemeClr>
              </a:solidFill>
            </a:endParaRPr>
          </a:p>
          <a:p>
            <a:pPr marL="45720" indent="0" algn="ctr">
              <a:buNone/>
            </a:pPr>
            <a:r>
              <a:rPr lang="en-US" sz="4000" b="1" dirty="0">
                <a:solidFill>
                  <a:schemeClr val="accent1">
                    <a:lumMod val="75000"/>
                  </a:schemeClr>
                </a:solidFill>
              </a:rPr>
              <a:t>Three  different vaccines have been developed against HPV :</a:t>
            </a:r>
          </a:p>
          <a:p>
            <a:pPr>
              <a:buFont typeface="Wingdings" pitchFamily="2" charset="2"/>
              <a:buChar char="Ø"/>
            </a:pPr>
            <a:endParaRPr lang="en-US" dirty="0"/>
          </a:p>
          <a:p>
            <a:pPr marL="45720" indent="0">
              <a:buNone/>
            </a:pPr>
            <a:endParaRPr lang="en-US" dirty="0"/>
          </a:p>
        </p:txBody>
      </p:sp>
    </p:spTree>
    <p:extLst>
      <p:ext uri="{BB962C8B-B14F-4D97-AF65-F5344CB8AC3E}">
        <p14:creationId xmlns:p14="http://schemas.microsoft.com/office/powerpoint/2010/main" val="21923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953000"/>
            <a:ext cx="6512511" cy="1143000"/>
          </a:xfrm>
        </p:spPr>
        <p:txBody>
          <a:bodyPr/>
          <a:lstStyle/>
          <a:p>
            <a:pPr marL="0" indent="0" algn="l">
              <a:buNone/>
            </a:pPr>
            <a:r>
              <a:rPr lang="pt-BR" sz="2400" dirty="0"/>
              <a:t>   FDA licensed  Gardasil in  June 8, 2006. </a:t>
            </a:r>
            <a:endParaRPr lang="en-US" sz="2400"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62000" y="381000"/>
            <a:ext cx="7449656" cy="4187466"/>
          </a:xfr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 xmlns:a16="http://schemas.microsoft.com/office/drawing/2014/main" id="{FFA05E2A-0A50-284B-8CB5-924735C25BEB}"/>
                  </a:ext>
                </a:extLst>
              </p14:cNvPr>
              <p14:cNvContentPartPr/>
              <p14:nvPr/>
            </p14:nvContentPartPr>
            <p14:xfrm>
              <a:off x="2095975" y="2247156"/>
              <a:ext cx="1463400" cy="832680"/>
            </p14:xfrm>
          </p:contentPart>
        </mc:Choice>
        <mc:Fallback xmlns="">
          <p:pic>
            <p:nvPicPr>
              <p:cNvPr id="3" name="Ink 2">
                <a:extLst>
                  <a:ext uri="{FF2B5EF4-FFF2-40B4-BE49-F238E27FC236}">
                    <a16:creationId xmlns:a16="http://schemas.microsoft.com/office/drawing/2014/main" id="{FFA05E2A-0A50-284B-8CB5-924735C25BEB}"/>
                  </a:ext>
                </a:extLst>
              </p:cNvPr>
              <p:cNvPicPr/>
              <p:nvPr/>
            </p:nvPicPr>
            <p:blipFill>
              <a:blip r:embed="rId4"/>
              <a:stretch>
                <a:fillRect/>
              </a:stretch>
            </p:blipFill>
            <p:spPr>
              <a:xfrm>
                <a:off x="2091655" y="2242836"/>
                <a:ext cx="1472040" cy="841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 xmlns:a16="http://schemas.microsoft.com/office/drawing/2014/main" id="{19779892-8C04-7140-954F-0EB588664A20}"/>
                  </a:ext>
                </a:extLst>
              </p14:cNvPr>
              <p14:cNvContentPartPr/>
              <p14:nvPr/>
            </p14:nvContentPartPr>
            <p14:xfrm>
              <a:off x="3020455" y="3521196"/>
              <a:ext cx="360" cy="360"/>
            </p14:xfrm>
          </p:contentPart>
        </mc:Choice>
        <mc:Fallback xmlns="">
          <p:pic>
            <p:nvPicPr>
              <p:cNvPr id="5" name="Ink 4">
                <a:extLst>
                  <a:ext uri="{FF2B5EF4-FFF2-40B4-BE49-F238E27FC236}">
                    <a16:creationId xmlns:a16="http://schemas.microsoft.com/office/drawing/2014/main" id="{19779892-8C04-7140-954F-0EB588664A20}"/>
                  </a:ext>
                </a:extLst>
              </p:cNvPr>
              <p:cNvPicPr/>
              <p:nvPr/>
            </p:nvPicPr>
            <p:blipFill>
              <a:blip r:embed="rId6"/>
              <a:stretch>
                <a:fillRect/>
              </a:stretch>
            </p:blipFill>
            <p:spPr>
              <a:xfrm>
                <a:off x="3016135" y="3516876"/>
                <a:ext cx="9000" cy="9000"/>
              </a:xfrm>
              <a:prstGeom prst="rect">
                <a:avLst/>
              </a:prstGeom>
            </p:spPr>
          </p:pic>
        </mc:Fallback>
      </mc:AlternateContent>
    </p:spTree>
    <p:extLst>
      <p:ext uri="{BB962C8B-B14F-4D97-AF65-F5344CB8AC3E}">
        <p14:creationId xmlns:p14="http://schemas.microsoft.com/office/powerpoint/2010/main" val="307070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054019" y="-1193703"/>
            <a:ext cx="6629400" cy="4526280"/>
          </a:xfrm>
        </p:spPr>
        <p:txBody>
          <a:bodyPr>
            <a:normAutofit fontScale="92500" lnSpcReduction="10000"/>
          </a:bodyPr>
          <a:lstStyle/>
          <a:p>
            <a:pPr>
              <a:buClr>
                <a:schemeClr val="accent1">
                  <a:lumMod val="75000"/>
                </a:schemeClr>
              </a:buClr>
              <a:buFont typeface="Wingdings" pitchFamily="2" charset="2"/>
              <a:buChar char="ü"/>
            </a:pPr>
            <a:r>
              <a:rPr lang="en-US" dirty="0"/>
              <a:t>a </a:t>
            </a:r>
            <a:r>
              <a:rPr lang="en-US" dirty="0" err="1"/>
              <a:t>quadri-valent</a:t>
            </a:r>
            <a:r>
              <a:rPr lang="en-US" dirty="0"/>
              <a:t> HPV vaccine, targets HPV types </a:t>
            </a:r>
            <a:r>
              <a:rPr lang="en-US" dirty="0">
                <a:solidFill>
                  <a:schemeClr val="accent6"/>
                </a:solidFill>
              </a:rPr>
              <a:t>6, 11, 16, and 18</a:t>
            </a:r>
          </a:p>
          <a:p>
            <a:pPr marL="45720" indent="0">
              <a:buClr>
                <a:schemeClr val="accent1">
                  <a:lumMod val="75000"/>
                </a:schemeClr>
              </a:buClr>
              <a:buNone/>
            </a:pPr>
            <a:endParaRPr lang="en-US" dirty="0"/>
          </a:p>
          <a:p>
            <a:pPr>
              <a:buClr>
                <a:schemeClr val="accent1">
                  <a:lumMod val="75000"/>
                </a:schemeClr>
              </a:buClr>
              <a:buFont typeface="Wingdings" pitchFamily="2" charset="2"/>
              <a:buChar char="ü"/>
            </a:pPr>
            <a:r>
              <a:rPr lang="en-US" dirty="0"/>
              <a:t>It is  approved for the prevention of cervical cancer and cervical and vulvar intra epithelial </a:t>
            </a:r>
            <a:r>
              <a:rPr lang="en-US" dirty="0" err="1"/>
              <a:t>neoplasia</a:t>
            </a:r>
            <a:r>
              <a:rPr lang="en-US" dirty="0"/>
              <a:t> in young women</a:t>
            </a:r>
          </a:p>
          <a:p>
            <a:pPr marL="45720" indent="0">
              <a:buClr>
                <a:schemeClr val="accent1">
                  <a:lumMod val="75000"/>
                </a:schemeClr>
              </a:buClr>
              <a:buNone/>
            </a:pPr>
            <a:endParaRPr lang="en-US" dirty="0"/>
          </a:p>
          <a:p>
            <a:pPr>
              <a:buClr>
                <a:schemeClr val="accent1">
                  <a:lumMod val="75000"/>
                </a:schemeClr>
              </a:buClr>
              <a:buFont typeface="Wingdings" pitchFamily="2" charset="2"/>
              <a:buChar char="ü"/>
            </a:pPr>
            <a:r>
              <a:rPr lang="en-US" dirty="0"/>
              <a:t>approved for both </a:t>
            </a:r>
            <a:r>
              <a:rPr lang="en-US" dirty="0">
                <a:solidFill>
                  <a:srgbClr val="FF0000"/>
                </a:solidFill>
              </a:rPr>
              <a:t>men and women </a:t>
            </a:r>
            <a:r>
              <a:rPr lang="en-US" dirty="0"/>
              <a:t>from the ages of </a:t>
            </a:r>
            <a:r>
              <a:rPr lang="en-US" dirty="0">
                <a:solidFill>
                  <a:srgbClr val="FF0000"/>
                </a:solidFill>
              </a:rPr>
              <a:t>9 to 26</a:t>
            </a:r>
            <a:r>
              <a:rPr lang="en-US" dirty="0"/>
              <a:t> for the prevention of genital warts, anal cancers, and anal intraepithelial </a:t>
            </a:r>
            <a:r>
              <a:rPr lang="en-US" dirty="0" err="1"/>
              <a:t>neoplasias</a:t>
            </a:r>
            <a:r>
              <a:rPr lang="en-US" dirty="0"/>
              <a:t>.</a:t>
            </a:r>
          </a:p>
          <a:p>
            <a:pPr>
              <a:buClr>
                <a:schemeClr val="accent1">
                  <a:lumMod val="75000"/>
                </a:schemeClr>
              </a:buClr>
              <a:buFont typeface="Wingdings" pitchFamily="2" charset="2"/>
              <a:buChar char="ü"/>
            </a:pPr>
            <a:endParaRPr lang="en-US" dirty="0"/>
          </a:p>
          <a:p>
            <a:pPr>
              <a:buClr>
                <a:schemeClr val="accent1">
                  <a:lumMod val="75000"/>
                </a:schemeClr>
              </a:buClr>
              <a:buFont typeface="Wingdings" pitchFamily="2" charset="2"/>
              <a:buChar char="ü"/>
            </a:pPr>
            <a:r>
              <a:rPr lang="en-US" dirty="0"/>
              <a:t>In October 2018, it was approved too for women at age </a:t>
            </a:r>
            <a:r>
              <a:rPr lang="en-US" dirty="0">
                <a:solidFill>
                  <a:srgbClr val="FF0000"/>
                </a:solidFill>
              </a:rPr>
              <a:t>27-45</a:t>
            </a:r>
            <a:r>
              <a:rPr lang="en-US" dirty="0"/>
              <a:t> y. </a:t>
            </a:r>
          </a:p>
          <a:p>
            <a:pPr>
              <a:buClr>
                <a:schemeClr val="accent1">
                  <a:lumMod val="75000"/>
                </a:schemeClr>
              </a:buClr>
              <a:buFont typeface="Wingdings" pitchFamily="2" charset="2"/>
              <a:buChar char="ü"/>
            </a:pPr>
            <a:endParaRPr lang="en-US" dirty="0"/>
          </a:p>
        </p:txBody>
      </p:sp>
    </p:spTree>
    <p:extLst>
      <p:ext uri="{BB962C8B-B14F-4D97-AF65-F5344CB8AC3E}">
        <p14:creationId xmlns:p14="http://schemas.microsoft.com/office/powerpoint/2010/main" val="339212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38800" y="4462210"/>
            <a:ext cx="3017782" cy="719390"/>
          </a:xfrm>
          <a:prstGeom prst="rect">
            <a:avLst/>
          </a:prstGeom>
        </p:spPr>
      </p:pic>
      <p:sp>
        <p:nvSpPr>
          <p:cNvPr id="2" name="Title 1"/>
          <p:cNvSpPr>
            <a:spLocks noGrp="1"/>
          </p:cNvSpPr>
          <p:nvPr>
            <p:ph type="title"/>
          </p:nvPr>
        </p:nvSpPr>
        <p:spPr>
          <a:xfrm>
            <a:off x="1981200" y="5181600"/>
            <a:ext cx="6512511" cy="1143000"/>
          </a:xfrm>
        </p:spPr>
        <p:txBody>
          <a:bodyPr/>
          <a:lstStyle/>
          <a:p>
            <a:endParaRPr lang="en-US" dirty="0"/>
          </a:p>
        </p:txBody>
      </p:sp>
      <p:sp>
        <p:nvSpPr>
          <p:cNvPr id="3" name="Content Placeholder 2"/>
          <p:cNvSpPr>
            <a:spLocks noGrp="1"/>
          </p:cNvSpPr>
          <p:nvPr>
            <p:ph sz="quarter" idx="13"/>
          </p:nvPr>
        </p:nvSpPr>
        <p:spPr/>
        <p:txBody>
          <a:bodyPr>
            <a:normAutofit/>
          </a:bodyPr>
          <a:lstStyle/>
          <a:p>
            <a:pPr>
              <a:buClr>
                <a:schemeClr val="tx2">
                  <a:lumMod val="60000"/>
                  <a:lumOff val="40000"/>
                </a:schemeClr>
              </a:buClr>
              <a:buFont typeface="Wingdings" panose="05000000000000000000" pitchFamily="2" charset="2"/>
              <a:buChar char="Ø"/>
            </a:pPr>
            <a:r>
              <a:rPr lang="en-US" dirty="0"/>
              <a:t>Two large, randomized, double-blind, placebo-controlled trials have evaluated the efficacy of this vaccine in more than 17,000 adolescents and young females :</a:t>
            </a:r>
          </a:p>
          <a:p>
            <a:pPr marL="502920" indent="-457200">
              <a:buClr>
                <a:schemeClr val="tx2">
                  <a:lumMod val="60000"/>
                  <a:lumOff val="40000"/>
                </a:schemeClr>
              </a:buClr>
              <a:buFont typeface="+mj-lt"/>
              <a:buAutoNum type="arabicPeriod"/>
            </a:pPr>
            <a:r>
              <a:rPr lang="en-US" dirty="0"/>
              <a:t>Among HPV-naïve populations, the </a:t>
            </a:r>
            <a:r>
              <a:rPr lang="en-US" dirty="0">
                <a:solidFill>
                  <a:srgbClr val="FF0000"/>
                </a:solidFill>
              </a:rPr>
              <a:t>efficacy for preventing CIN2 or more severe disease due to HPV types included in the vaccine, was 97 to 100 %</a:t>
            </a:r>
          </a:p>
          <a:p>
            <a:endParaRPr lang="en-US" dirty="0"/>
          </a:p>
        </p:txBody>
      </p:sp>
    </p:spTree>
    <p:extLst>
      <p:ext uri="{BB962C8B-B14F-4D97-AF65-F5344CB8AC3E}">
        <p14:creationId xmlns:p14="http://schemas.microsoft.com/office/powerpoint/2010/main" val="273727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638800"/>
            <a:ext cx="6512511" cy="1143000"/>
          </a:xfrm>
        </p:spPr>
        <p:txBody>
          <a:bodyPr/>
          <a:lstStyle/>
          <a:p>
            <a:pPr marL="0" indent="0">
              <a:buNone/>
            </a:pPr>
            <a:r>
              <a:rPr lang="en-US" sz="1400" dirty="0">
                <a:solidFill>
                  <a:schemeClr val="bg2">
                    <a:lumMod val="75000"/>
                  </a:schemeClr>
                </a:solidFill>
              </a:rPr>
              <a:t>The National Cancer Institute</a:t>
            </a:r>
            <a:br>
              <a:rPr lang="en-US" sz="1400" dirty="0">
                <a:solidFill>
                  <a:schemeClr val="bg2">
                    <a:lumMod val="75000"/>
                  </a:schemeClr>
                </a:solidFill>
              </a:rPr>
            </a:br>
            <a:r>
              <a:rPr lang="en-US" sz="1400" dirty="0">
                <a:solidFill>
                  <a:schemeClr val="bg2">
                    <a:lumMod val="75000"/>
                  </a:schemeClr>
                </a:solidFill>
              </a:rPr>
              <a:t> Reviewed: November 2, 2016</a:t>
            </a:r>
            <a:r>
              <a:rPr lang="en-US" dirty="0"/>
              <a:t/>
            </a:r>
            <a:br>
              <a:rPr lang="en-US" dirty="0"/>
            </a:br>
            <a:endParaRPr lang="en-US" dirty="0"/>
          </a:p>
        </p:txBody>
      </p:sp>
      <p:sp>
        <p:nvSpPr>
          <p:cNvPr id="3" name="Content Placeholder 2"/>
          <p:cNvSpPr>
            <a:spLocks noGrp="1"/>
          </p:cNvSpPr>
          <p:nvPr>
            <p:ph sz="quarter" idx="13"/>
          </p:nvPr>
        </p:nvSpPr>
        <p:spPr>
          <a:xfrm>
            <a:off x="381000" y="381000"/>
            <a:ext cx="7620000" cy="4572000"/>
          </a:xfrm>
        </p:spPr>
        <p:txBody>
          <a:bodyPr>
            <a:normAutofit/>
          </a:bodyPr>
          <a:lstStyle/>
          <a:p>
            <a:endParaRPr lang="en-US" dirty="0"/>
          </a:p>
          <a:p>
            <a:endParaRPr lang="en-US" dirty="0"/>
          </a:p>
          <a:p>
            <a:pPr marL="45720" indent="0">
              <a:buNone/>
            </a:pPr>
            <a:r>
              <a:rPr lang="en-US" dirty="0">
                <a:solidFill>
                  <a:schemeClr val="tx2">
                    <a:lumMod val="60000"/>
                    <a:lumOff val="40000"/>
                  </a:schemeClr>
                </a:solidFill>
              </a:rPr>
              <a:t>2.</a:t>
            </a:r>
            <a:r>
              <a:rPr lang="en-US" dirty="0"/>
              <a:t>In the overall population of study participants (</a:t>
            </a:r>
            <a:r>
              <a:rPr lang="en-US" dirty="0">
                <a:solidFill>
                  <a:srgbClr val="FF0000"/>
                </a:solidFill>
              </a:rPr>
              <a:t>with or without prior HPV infection</a:t>
            </a:r>
            <a:r>
              <a:rPr lang="en-US" dirty="0"/>
              <a:t>), the </a:t>
            </a:r>
            <a:r>
              <a:rPr lang="en-US" dirty="0">
                <a:solidFill>
                  <a:srgbClr val="FF0000"/>
                </a:solidFill>
              </a:rPr>
              <a:t>efficacy</a:t>
            </a:r>
            <a:r>
              <a:rPr lang="en-US" dirty="0"/>
              <a:t> of for preventing CIN2, or more severe disease due to HPV types included in the vaccine was significantly lower at approximately </a:t>
            </a:r>
            <a:r>
              <a:rPr lang="en-US" b="1" u="sng" dirty="0">
                <a:solidFill>
                  <a:srgbClr val="FF0000"/>
                </a:solidFill>
              </a:rPr>
              <a:t>44 % </a:t>
            </a:r>
            <a:r>
              <a:rPr lang="en-US" dirty="0"/>
              <a:t>after a mean follow-up period of 3 years. </a:t>
            </a:r>
          </a:p>
          <a:p>
            <a:pPr marL="45720" indent="0">
              <a:buNone/>
            </a:pPr>
            <a:r>
              <a:rPr lang="en-US" dirty="0"/>
              <a:t>This reduction in efficacy reflects the fact that the vast majority of enrollees in this trial were </a:t>
            </a:r>
            <a:r>
              <a:rPr lang="en-US" u="sng" dirty="0">
                <a:solidFill>
                  <a:schemeClr val="tx2">
                    <a:lumMod val="60000"/>
                    <a:lumOff val="40000"/>
                  </a:schemeClr>
                </a:solidFill>
              </a:rPr>
              <a:t>already sexually active and many had been previously infected with vaccine HPV types</a:t>
            </a:r>
          </a:p>
          <a:p>
            <a:endParaRPr lang="en-US" dirty="0"/>
          </a:p>
        </p:txBody>
      </p:sp>
    </p:spTree>
    <p:extLst>
      <p:ext uri="{BB962C8B-B14F-4D97-AF65-F5344CB8AC3E}">
        <p14:creationId xmlns:p14="http://schemas.microsoft.com/office/powerpoint/2010/main" val="11205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6512511" cy="1143000"/>
          </a:xfrm>
        </p:spPr>
        <p:txBody>
          <a:bodyPr/>
          <a:lstStyle/>
          <a:p>
            <a:pPr marL="0" indent="0" algn="l">
              <a:buNone/>
            </a:pPr>
            <a:r>
              <a:rPr lang="en-US" sz="2400" dirty="0"/>
              <a:t> is approved In December 2014, the United States' Food and Drug Administration (FDA) for women and girls aged 9 to 26 and men and boys aged 9 to 15.</a:t>
            </a: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57200" y="304800"/>
            <a:ext cx="8264940" cy="4275089"/>
          </a:xfrm>
        </p:spPr>
      </p:pic>
    </p:spTree>
    <p:extLst>
      <p:ext uri="{BB962C8B-B14F-4D97-AF65-F5344CB8AC3E}">
        <p14:creationId xmlns:p14="http://schemas.microsoft.com/office/powerpoint/2010/main" val="233135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562600"/>
            <a:ext cx="6512511" cy="1143000"/>
          </a:xfrm>
        </p:spPr>
        <p:txBody>
          <a:bodyPr/>
          <a:lstStyle/>
          <a:p>
            <a:pPr marL="0" indent="0">
              <a:buNone/>
            </a:pPr>
            <a:r>
              <a:rPr lang="en-US" sz="1400" dirty="0">
                <a:solidFill>
                  <a:schemeClr val="bg2">
                    <a:lumMod val="75000"/>
                  </a:schemeClr>
                </a:solidFill>
              </a:rPr>
              <a:t>The National Cancer Institute</a:t>
            </a:r>
            <a:br>
              <a:rPr lang="en-US" sz="1400" dirty="0">
                <a:solidFill>
                  <a:schemeClr val="bg2">
                    <a:lumMod val="75000"/>
                  </a:schemeClr>
                </a:solidFill>
              </a:rPr>
            </a:br>
            <a:r>
              <a:rPr lang="en-US" sz="1400" dirty="0">
                <a:solidFill>
                  <a:schemeClr val="bg2">
                    <a:lumMod val="75000"/>
                  </a:schemeClr>
                </a:solidFill>
              </a:rPr>
              <a:t> Reviewed: November 2, 2016</a:t>
            </a:r>
            <a:r>
              <a:rPr lang="en-US" sz="2000" dirty="0">
                <a:solidFill>
                  <a:schemeClr val="bg2">
                    <a:lumMod val="75000"/>
                  </a:schemeClr>
                </a:solidFill>
              </a:rPr>
              <a:t/>
            </a:r>
            <a:br>
              <a:rPr lang="en-US" sz="2000" dirty="0">
                <a:solidFill>
                  <a:schemeClr val="bg2">
                    <a:lumMod val="75000"/>
                  </a:schemeClr>
                </a:solidFill>
              </a:rPr>
            </a:br>
            <a:r>
              <a:rPr lang="en-US" sz="2000" dirty="0">
                <a:solidFill>
                  <a:schemeClr val="bg2">
                    <a:lumMod val="75000"/>
                  </a:schemeClr>
                </a:solidFill>
              </a:rPr>
              <a:t> </a:t>
            </a:r>
          </a:p>
        </p:txBody>
      </p:sp>
      <p:sp>
        <p:nvSpPr>
          <p:cNvPr id="3" name="Content Placeholder 2"/>
          <p:cNvSpPr>
            <a:spLocks noGrp="1"/>
          </p:cNvSpPr>
          <p:nvPr>
            <p:ph sz="quarter" idx="13"/>
          </p:nvPr>
        </p:nvSpPr>
        <p:spPr>
          <a:xfrm>
            <a:off x="457200" y="381000"/>
            <a:ext cx="7848600" cy="4876800"/>
          </a:xfrm>
        </p:spPr>
        <p:txBody>
          <a:bodyPr>
            <a:normAutofit/>
          </a:bodyPr>
          <a:lstStyle/>
          <a:p>
            <a:pPr marL="45720" indent="0">
              <a:buNone/>
            </a:pPr>
            <a:endParaRPr lang="en-US" dirty="0"/>
          </a:p>
          <a:p>
            <a:pPr>
              <a:buClr>
                <a:schemeClr val="accent1">
                  <a:lumMod val="75000"/>
                </a:schemeClr>
              </a:buClr>
              <a:buFont typeface="Wingdings" pitchFamily="2" charset="2"/>
              <a:buChar char="ü"/>
            </a:pPr>
            <a:r>
              <a:rPr lang="en-US" sz="2000" dirty="0"/>
              <a:t>a 9-valent vaccine, targets the same HPV types as the </a:t>
            </a:r>
            <a:r>
              <a:rPr lang="en-US" sz="2000" dirty="0" err="1"/>
              <a:t>quadri</a:t>
            </a:r>
            <a:r>
              <a:rPr lang="en-US" sz="2000" dirty="0"/>
              <a:t>-valent vaccine (6, 11, 16, and 18) as well as types </a:t>
            </a:r>
            <a:r>
              <a:rPr lang="en-US" sz="2000" dirty="0">
                <a:solidFill>
                  <a:srgbClr val="FF0000"/>
                </a:solidFill>
              </a:rPr>
              <a:t>31,33, 45, 52, and 58 .</a:t>
            </a:r>
          </a:p>
          <a:p>
            <a:pPr marL="45720" indent="0">
              <a:buClr>
                <a:schemeClr val="accent1">
                  <a:lumMod val="75000"/>
                </a:schemeClr>
              </a:buClr>
              <a:buNone/>
            </a:pPr>
            <a:endParaRPr lang="en-US" sz="2000" dirty="0"/>
          </a:p>
          <a:p>
            <a:pPr>
              <a:buClr>
                <a:schemeClr val="accent1">
                  <a:lumMod val="75000"/>
                </a:schemeClr>
              </a:buClr>
              <a:buFont typeface="Wingdings" pitchFamily="2" charset="2"/>
              <a:buChar char="ü"/>
            </a:pPr>
            <a:r>
              <a:rPr lang="en-US" sz="2000" dirty="0"/>
              <a:t>An international trial reported the efficacy of this vaccine in approximately 14,000 females aged 16 to 26 years who were randomly assigned to receive the vaccine :</a:t>
            </a:r>
          </a:p>
          <a:p>
            <a:pPr>
              <a:buClr>
                <a:schemeClr val="accent1">
                  <a:lumMod val="75000"/>
                </a:schemeClr>
              </a:buClr>
              <a:buFont typeface="Wingdings" pitchFamily="2" charset="2"/>
              <a:buChar char="ü"/>
            </a:pPr>
            <a:endParaRPr lang="en-US" sz="2000" dirty="0"/>
          </a:p>
          <a:p>
            <a:pPr marL="45720" indent="0">
              <a:buClr>
                <a:schemeClr val="accent1">
                  <a:lumMod val="75000"/>
                </a:schemeClr>
              </a:buClr>
              <a:buNone/>
            </a:pPr>
            <a:r>
              <a:rPr lang="en-US" sz="2000" dirty="0">
                <a:solidFill>
                  <a:schemeClr val="tx2">
                    <a:lumMod val="60000"/>
                    <a:lumOff val="40000"/>
                  </a:schemeClr>
                </a:solidFill>
              </a:rPr>
              <a:t>1.</a:t>
            </a:r>
            <a:r>
              <a:rPr lang="en-US" sz="2000" dirty="0"/>
              <a:t>Among HPV-naïve populations, the </a:t>
            </a:r>
            <a:r>
              <a:rPr lang="en-US" sz="2000" dirty="0">
                <a:solidFill>
                  <a:srgbClr val="FF0000"/>
                </a:solidFill>
              </a:rPr>
              <a:t>efficacy</a:t>
            </a:r>
            <a:r>
              <a:rPr lang="en-US" sz="2000" dirty="0"/>
              <a:t> of 9-valent vaccine for preventing CIN2 or more severe disease, VIN2 or 3, and VaIN2 or 3 associated with HPV types 31, 33, 45, 52, and 58 was </a:t>
            </a:r>
            <a:r>
              <a:rPr lang="en-US" sz="2000" b="1" u="sng" dirty="0">
                <a:solidFill>
                  <a:srgbClr val="FF0000"/>
                </a:solidFill>
              </a:rPr>
              <a:t>97 %</a:t>
            </a:r>
          </a:p>
          <a:p>
            <a:pPr>
              <a:buClr>
                <a:schemeClr val="accent1">
                  <a:lumMod val="75000"/>
                </a:schemeClr>
              </a:buClr>
              <a:buFont typeface="Wingdings" pitchFamily="2" charset="2"/>
              <a:buChar char="ü"/>
            </a:pPr>
            <a:endParaRPr lang="en-US" sz="2000" dirty="0"/>
          </a:p>
          <a:p>
            <a:pPr>
              <a:buClr>
                <a:schemeClr val="accent1">
                  <a:lumMod val="75000"/>
                </a:schemeClr>
              </a:buClr>
              <a:buFont typeface="Wingdings" pitchFamily="2" charset="2"/>
              <a:buChar char="ü"/>
            </a:pPr>
            <a:endParaRPr lang="en-US" sz="2000" dirty="0"/>
          </a:p>
          <a:p>
            <a:pPr>
              <a:buClr>
                <a:schemeClr val="accent1">
                  <a:lumMod val="75000"/>
                </a:schemeClr>
              </a:buClr>
              <a:buFont typeface="Wingdings" pitchFamily="2" charset="2"/>
              <a:buChar char="ü"/>
            </a:pPr>
            <a:endParaRPr lang="en-US" sz="2000" dirty="0"/>
          </a:p>
        </p:txBody>
      </p:sp>
    </p:spTree>
    <p:extLst>
      <p:ext uri="{BB962C8B-B14F-4D97-AF65-F5344CB8AC3E}">
        <p14:creationId xmlns:p14="http://schemas.microsoft.com/office/powerpoint/2010/main" val="356565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33400" y="304800"/>
            <a:ext cx="8229600" cy="4572000"/>
          </a:xfrm>
        </p:spPr>
      </p:pic>
      <p:sp>
        <p:nvSpPr>
          <p:cNvPr id="5" name="Title 1"/>
          <p:cNvSpPr>
            <a:spLocks noGrp="1"/>
          </p:cNvSpPr>
          <p:nvPr>
            <p:ph type="title"/>
          </p:nvPr>
        </p:nvSpPr>
        <p:spPr>
          <a:xfrm>
            <a:off x="762000" y="4876800"/>
            <a:ext cx="6817311" cy="1371600"/>
          </a:xfrm>
        </p:spPr>
        <p:txBody>
          <a:bodyPr/>
          <a:lstStyle/>
          <a:p>
            <a:pPr marL="0" indent="0" algn="l">
              <a:buClr>
                <a:schemeClr val="accent1">
                  <a:lumMod val="75000"/>
                </a:schemeClr>
              </a:buClr>
              <a:buNone/>
            </a:pPr>
            <a:r>
              <a:rPr lang="en-US" sz="2000" b="0" dirty="0">
                <a:solidFill>
                  <a:srgbClr val="222222"/>
                </a:solidFill>
                <a:effectLst/>
                <a:latin typeface="+mn-lt"/>
              </a:rPr>
              <a:t>-a bivalent vaccine, targets HPV types 16 and 18</a:t>
            </a:r>
            <a:br>
              <a:rPr lang="en-US" sz="2000" b="0" dirty="0">
                <a:solidFill>
                  <a:srgbClr val="222222"/>
                </a:solidFill>
                <a:effectLst/>
                <a:latin typeface="+mn-lt"/>
              </a:rPr>
            </a:br>
            <a:r>
              <a:rPr lang="en-US" sz="2000" b="0" dirty="0">
                <a:solidFill>
                  <a:srgbClr val="222222"/>
                </a:solidFill>
                <a:effectLst/>
                <a:latin typeface="+mn-lt"/>
              </a:rPr>
              <a:t/>
            </a:r>
            <a:br>
              <a:rPr lang="en-US" sz="2000" b="0" dirty="0">
                <a:solidFill>
                  <a:srgbClr val="222222"/>
                </a:solidFill>
                <a:effectLst/>
                <a:latin typeface="+mn-lt"/>
              </a:rPr>
            </a:br>
            <a:r>
              <a:rPr lang="en-US" sz="2000" b="0" dirty="0">
                <a:solidFill>
                  <a:srgbClr val="222222"/>
                </a:solidFill>
                <a:effectLst/>
                <a:latin typeface="+mn-lt"/>
              </a:rPr>
              <a:t>-is approved for girls and women aged 9 to 25 for the prevention of cervical cancer and CIN.</a:t>
            </a:r>
            <a:endParaRPr lang="en-US" sz="2000" dirty="0">
              <a:latin typeface="+mn-lt"/>
            </a:endParaRPr>
          </a:p>
        </p:txBody>
      </p:sp>
    </p:spTree>
    <p:extLst>
      <p:ext uri="{BB962C8B-B14F-4D97-AF65-F5344CB8AC3E}">
        <p14:creationId xmlns:p14="http://schemas.microsoft.com/office/powerpoint/2010/main" val="254975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762000" y="731520"/>
            <a:ext cx="7848600" cy="5516880"/>
          </a:xfrm>
        </p:spPr>
        <p:txBody>
          <a:bodyPr>
            <a:normAutofit/>
          </a:bodyPr>
          <a:lstStyle/>
          <a:p>
            <a:pPr>
              <a:buClr>
                <a:schemeClr val="tx2">
                  <a:lumMod val="60000"/>
                  <a:lumOff val="40000"/>
                </a:schemeClr>
              </a:buClr>
              <a:buFont typeface="Wingdings" panose="05000000000000000000" pitchFamily="2" charset="2"/>
              <a:buChar char="Ø"/>
            </a:pPr>
            <a:r>
              <a:rPr lang="en-US" dirty="0"/>
              <a:t>One large randomized clinical trial in more than 18,000 young females aged 15 to 25 years demonstrated the efficacy of bivalent HPV vaccine .</a:t>
            </a:r>
          </a:p>
          <a:p>
            <a:pPr marL="45720" indent="0">
              <a:buNone/>
            </a:pPr>
            <a:endParaRPr lang="en-US" dirty="0"/>
          </a:p>
          <a:p>
            <a:pPr marL="45720" indent="0">
              <a:buNone/>
            </a:pPr>
            <a:r>
              <a:rPr lang="en-US" dirty="0"/>
              <a:t>•Among HPV-naïve patients, the </a:t>
            </a:r>
            <a:r>
              <a:rPr lang="en-US" dirty="0">
                <a:solidFill>
                  <a:srgbClr val="FF0000"/>
                </a:solidFill>
              </a:rPr>
              <a:t>efficacy</a:t>
            </a:r>
            <a:r>
              <a:rPr lang="en-US" dirty="0"/>
              <a:t> of the vaccine for preventing CIN2 or more severe disease due to HPV types included in the vaccine was </a:t>
            </a:r>
            <a:r>
              <a:rPr lang="en-US" b="1" u="sng" dirty="0">
                <a:solidFill>
                  <a:srgbClr val="FF0000"/>
                </a:solidFill>
              </a:rPr>
              <a:t>93 %</a:t>
            </a:r>
            <a:endParaRPr lang="en-US" dirty="0">
              <a:solidFill>
                <a:srgbClr val="FF0000"/>
              </a:solidFill>
            </a:endParaRPr>
          </a:p>
          <a:p>
            <a:pPr marL="45720" indent="0">
              <a:buNone/>
            </a:pPr>
            <a:endParaRPr lang="en-US" dirty="0"/>
          </a:p>
        </p:txBody>
      </p:sp>
    </p:spTree>
    <p:extLst>
      <p:ext uri="{BB962C8B-B14F-4D97-AF65-F5344CB8AC3E}">
        <p14:creationId xmlns:p14="http://schemas.microsoft.com/office/powerpoint/2010/main" val="183393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697" y="-1387322"/>
            <a:ext cx="6512511" cy="1143000"/>
          </a:xfrm>
        </p:spPr>
        <p:txBody>
          <a:bodyPr/>
          <a:lstStyle/>
          <a:p>
            <a:endParaRPr lang="en-US"/>
          </a:p>
        </p:txBody>
      </p:sp>
      <p:sp>
        <p:nvSpPr>
          <p:cNvPr id="3" name="Content Placeholder 2"/>
          <p:cNvSpPr>
            <a:spLocks noGrp="1"/>
          </p:cNvSpPr>
          <p:nvPr>
            <p:ph sz="quarter" idx="13"/>
          </p:nvPr>
        </p:nvSpPr>
        <p:spPr>
          <a:xfrm>
            <a:off x="457200" y="2362200"/>
            <a:ext cx="7467600" cy="6019800"/>
          </a:xfrm>
        </p:spPr>
        <p:txBody>
          <a:bodyPr>
            <a:normAutofit/>
          </a:bodyPr>
          <a:lstStyle/>
          <a:p>
            <a:pPr marL="502920" indent="-457200">
              <a:buClr>
                <a:schemeClr val="bg2">
                  <a:lumMod val="75000"/>
                </a:schemeClr>
              </a:buClr>
              <a:buFont typeface="+mj-lt"/>
              <a:buAutoNum type="arabicPeriod"/>
            </a:pPr>
            <a:r>
              <a:rPr lang="en-US" sz="2400" dirty="0">
                <a:solidFill>
                  <a:schemeClr val="tx1"/>
                </a:solidFill>
              </a:rPr>
              <a:t>WHAT IS HPV </a:t>
            </a:r>
          </a:p>
          <a:p>
            <a:pPr marL="502920" indent="-457200">
              <a:buClr>
                <a:schemeClr val="bg2">
                  <a:lumMod val="75000"/>
                </a:schemeClr>
              </a:buClr>
              <a:buFont typeface="+mj-lt"/>
              <a:buAutoNum type="arabicPeriod"/>
            </a:pPr>
            <a:r>
              <a:rPr lang="en-US" sz="2400" dirty="0">
                <a:solidFill>
                  <a:schemeClr val="tx1"/>
                </a:solidFill>
              </a:rPr>
              <a:t> HPV RELEATED INFECTIONS</a:t>
            </a:r>
          </a:p>
          <a:p>
            <a:pPr marL="502920" indent="-457200">
              <a:buClr>
                <a:schemeClr val="bg2">
                  <a:lumMod val="75000"/>
                </a:schemeClr>
              </a:buClr>
              <a:buFont typeface="+mj-lt"/>
              <a:buAutoNum type="arabicPeriod"/>
            </a:pPr>
            <a:r>
              <a:rPr lang="en-US" sz="2400" dirty="0">
                <a:solidFill>
                  <a:schemeClr val="tx1"/>
                </a:solidFill>
              </a:rPr>
              <a:t>PREVELANCE IN U.S AND SAUDI ARABIA</a:t>
            </a:r>
          </a:p>
          <a:p>
            <a:pPr marL="502920" indent="-457200">
              <a:buClr>
                <a:schemeClr val="bg2">
                  <a:lumMod val="75000"/>
                </a:schemeClr>
              </a:buClr>
              <a:buFont typeface="+mj-lt"/>
              <a:buAutoNum type="arabicPeriod"/>
            </a:pPr>
            <a:r>
              <a:rPr lang="en-US" sz="2400" dirty="0">
                <a:solidFill>
                  <a:schemeClr val="tx1"/>
                </a:solidFill>
              </a:rPr>
              <a:t>TYPES OF VACCINES AVILABLE</a:t>
            </a:r>
          </a:p>
          <a:p>
            <a:pPr marL="502920" indent="-457200">
              <a:buClr>
                <a:schemeClr val="bg2">
                  <a:lumMod val="75000"/>
                </a:schemeClr>
              </a:buClr>
              <a:buFont typeface="+mj-lt"/>
              <a:buAutoNum type="arabicPeriod"/>
            </a:pPr>
            <a:r>
              <a:rPr lang="en-US" sz="2400" dirty="0">
                <a:solidFill>
                  <a:schemeClr val="tx1"/>
                </a:solidFill>
              </a:rPr>
              <a:t>TIME OF VACCINATION</a:t>
            </a:r>
          </a:p>
          <a:p>
            <a:pPr marL="502920" indent="-457200">
              <a:buClr>
                <a:schemeClr val="bg2">
                  <a:lumMod val="75000"/>
                </a:schemeClr>
              </a:buClr>
              <a:buFont typeface="+mj-lt"/>
              <a:buAutoNum type="arabicPeriod"/>
            </a:pPr>
            <a:r>
              <a:rPr lang="en-US" sz="2400" dirty="0">
                <a:solidFill>
                  <a:schemeClr val="tx1"/>
                </a:solidFill>
              </a:rPr>
              <a:t>DOSES AND ADMINISTRATIONS</a:t>
            </a:r>
          </a:p>
          <a:p>
            <a:pPr marL="502920" indent="-457200">
              <a:buClr>
                <a:schemeClr val="bg2">
                  <a:lumMod val="75000"/>
                </a:schemeClr>
              </a:buClr>
              <a:buFont typeface="+mj-lt"/>
              <a:buAutoNum type="arabicPeriod"/>
            </a:pPr>
            <a:r>
              <a:rPr lang="en-US" sz="2400" dirty="0">
                <a:solidFill>
                  <a:schemeClr val="tx1"/>
                </a:solidFill>
              </a:rPr>
              <a:t>DURATION OF PROTECTION</a:t>
            </a:r>
          </a:p>
          <a:p>
            <a:pPr marL="502920" indent="-457200">
              <a:buClr>
                <a:schemeClr val="bg2">
                  <a:lumMod val="75000"/>
                </a:schemeClr>
              </a:buClr>
              <a:buFont typeface="+mj-lt"/>
              <a:buAutoNum type="arabicPeriod"/>
            </a:pPr>
            <a:r>
              <a:rPr lang="en-US" sz="2400" dirty="0">
                <a:solidFill>
                  <a:schemeClr val="tx1"/>
                </a:solidFill>
              </a:rPr>
              <a:t>SAFETY OF THE VACCINE </a:t>
            </a:r>
          </a:p>
          <a:p>
            <a:pPr marL="502920" indent="-457200">
              <a:buClr>
                <a:schemeClr val="bg2">
                  <a:lumMod val="75000"/>
                </a:schemeClr>
              </a:buClr>
              <a:buFont typeface="+mj-lt"/>
              <a:buAutoNum type="arabicPeriod"/>
            </a:pPr>
            <a:endParaRPr lang="en-US" sz="2400" dirty="0">
              <a:solidFill>
                <a:schemeClr val="tx1"/>
              </a:solidFill>
            </a:endParaRPr>
          </a:p>
          <a:p>
            <a:pPr marL="502920" indent="-457200">
              <a:buClr>
                <a:schemeClr val="bg2">
                  <a:lumMod val="75000"/>
                </a:schemeClr>
              </a:buClr>
              <a:buFont typeface="+mj-lt"/>
              <a:buAutoNum type="arabicPeriod"/>
            </a:pPr>
            <a:endParaRPr lang="en-US" sz="2400" dirty="0">
              <a:solidFill>
                <a:schemeClr val="tx1"/>
              </a:solidFill>
            </a:endParaRPr>
          </a:p>
          <a:p>
            <a:pPr marL="502920" indent="-457200">
              <a:buClr>
                <a:schemeClr val="bg2">
                  <a:lumMod val="75000"/>
                </a:schemeClr>
              </a:buClr>
              <a:buFont typeface="+mj-lt"/>
              <a:buAutoNum type="arabicPeriod"/>
            </a:pPr>
            <a:endParaRPr lang="en-US" sz="2400" dirty="0">
              <a:solidFill>
                <a:schemeClr val="tx1"/>
              </a:solidFill>
            </a:endParaRPr>
          </a:p>
          <a:p>
            <a:pPr marL="502920" indent="-457200">
              <a:buClr>
                <a:schemeClr val="bg2">
                  <a:lumMod val="75000"/>
                </a:schemeClr>
              </a:buClr>
              <a:buFont typeface="+mj-lt"/>
              <a:buAutoNum type="arabicPeriod"/>
            </a:pPr>
            <a:endParaRPr lang="en-US" sz="24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351" y="-393700"/>
            <a:ext cx="4133850" cy="2755900"/>
          </a:xfrm>
          <a:prstGeom prst="rect">
            <a:avLst/>
          </a:prstGeom>
        </p:spPr>
      </p:pic>
    </p:spTree>
    <p:extLst>
      <p:ext uri="{BB962C8B-B14F-4D97-AF65-F5344CB8AC3E}">
        <p14:creationId xmlns:p14="http://schemas.microsoft.com/office/powerpoint/2010/main" val="993213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181600"/>
            <a:ext cx="6512511" cy="1143000"/>
          </a:xfrm>
        </p:spPr>
        <p:txBody>
          <a:bodyPr/>
          <a:lstStyle/>
          <a:p>
            <a:r>
              <a:rPr lang="en-US" sz="1400" dirty="0">
                <a:solidFill>
                  <a:srgbClr val="B4DCFA">
                    <a:lumMod val="75000"/>
                  </a:srgbClr>
                </a:solidFill>
              </a:rPr>
              <a:t>The National Cancer Institute</a:t>
            </a:r>
            <a:br>
              <a:rPr lang="en-US" sz="1400" dirty="0">
                <a:solidFill>
                  <a:srgbClr val="B4DCFA">
                    <a:lumMod val="75000"/>
                  </a:srgbClr>
                </a:solidFill>
              </a:rPr>
            </a:br>
            <a:r>
              <a:rPr lang="en-US" sz="1400" dirty="0">
                <a:solidFill>
                  <a:srgbClr val="B4DCFA">
                    <a:lumMod val="75000"/>
                  </a:srgbClr>
                </a:solidFill>
              </a:rPr>
              <a:t> Reviewed: November 2, 2016</a:t>
            </a:r>
            <a:r>
              <a:rPr lang="en-US" sz="2000" dirty="0">
                <a:solidFill>
                  <a:srgbClr val="B4DCFA">
                    <a:lumMod val="75000"/>
                  </a:srgbClr>
                </a:solidFill>
              </a:rPr>
              <a:t/>
            </a:r>
            <a:br>
              <a:rPr lang="en-US" sz="2000" dirty="0">
                <a:solidFill>
                  <a:srgbClr val="B4DCFA">
                    <a:lumMod val="75000"/>
                  </a:srgbClr>
                </a:solidFill>
              </a:rPr>
            </a:br>
            <a:endParaRPr lang="en-US" dirty="0"/>
          </a:p>
        </p:txBody>
      </p:sp>
      <p:sp>
        <p:nvSpPr>
          <p:cNvPr id="3" name="Content Placeholder 2"/>
          <p:cNvSpPr>
            <a:spLocks noGrp="1"/>
          </p:cNvSpPr>
          <p:nvPr>
            <p:ph sz="quarter" idx="13"/>
          </p:nvPr>
        </p:nvSpPr>
        <p:spPr/>
        <p:txBody>
          <a:bodyPr/>
          <a:lstStyle/>
          <a:p>
            <a:pPr marL="45720" indent="0">
              <a:buNone/>
            </a:pPr>
            <a:endParaRPr lang="en-US" dirty="0"/>
          </a:p>
        </p:txBody>
      </p:sp>
      <p:sp>
        <p:nvSpPr>
          <p:cNvPr id="4" name="Rectangle 3"/>
          <p:cNvSpPr/>
          <p:nvPr/>
        </p:nvSpPr>
        <p:spPr>
          <a:xfrm>
            <a:off x="1066800" y="457200"/>
            <a:ext cx="6858000" cy="2585323"/>
          </a:xfrm>
          <a:prstGeom prst="rect">
            <a:avLst/>
          </a:prstGeom>
        </p:spPr>
        <p:txBody>
          <a:bodyPr wrap="square">
            <a:spAutoFit/>
          </a:bodyPr>
          <a:lstStyle/>
          <a:p>
            <a:endParaRPr lang="en-US" dirty="0"/>
          </a:p>
          <a:p>
            <a:endParaRPr lang="en-US" dirty="0"/>
          </a:p>
          <a:p>
            <a:endParaRPr lang="en-US" dirty="0"/>
          </a:p>
          <a:p>
            <a:r>
              <a:rPr lang="en-US" dirty="0"/>
              <a:t>•In the overall population of study participants (</a:t>
            </a:r>
            <a:r>
              <a:rPr lang="en-US" dirty="0">
                <a:solidFill>
                  <a:srgbClr val="FF0000"/>
                </a:solidFill>
              </a:rPr>
              <a:t>with and without prior HPV infection</a:t>
            </a:r>
            <a:r>
              <a:rPr lang="en-US" dirty="0"/>
              <a:t>), vaccine efficacy for preventing CIN2 or more severe disease due to HPV types included in the vaccine was significantly </a:t>
            </a:r>
            <a:r>
              <a:rPr lang="en-US" dirty="0">
                <a:solidFill>
                  <a:srgbClr val="FF0000"/>
                </a:solidFill>
              </a:rPr>
              <a:t>lower at </a:t>
            </a:r>
            <a:r>
              <a:rPr lang="en-US" b="1" u="sng" dirty="0">
                <a:solidFill>
                  <a:srgbClr val="FF0000"/>
                </a:solidFill>
              </a:rPr>
              <a:t>53 %</a:t>
            </a:r>
            <a:r>
              <a:rPr lang="en-US" b="1" u="sng" dirty="0">
                <a:solidFill>
                  <a:schemeClr val="tx2">
                    <a:lumMod val="60000"/>
                    <a:lumOff val="40000"/>
                  </a:schemeClr>
                </a:solidFill>
              </a:rPr>
              <a:t> </a:t>
            </a:r>
            <a:r>
              <a:rPr lang="en-US" dirty="0"/>
              <a:t>after a mean follow-up period of approximately 3 years. </a:t>
            </a:r>
          </a:p>
          <a:p>
            <a:endParaRPr lang="en-US" dirty="0"/>
          </a:p>
        </p:txBody>
      </p:sp>
    </p:spTree>
    <p:extLst>
      <p:ext uri="{BB962C8B-B14F-4D97-AF65-F5344CB8AC3E}">
        <p14:creationId xmlns:p14="http://schemas.microsoft.com/office/powerpoint/2010/main" val="419920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45720" indent="0" algn="ctr">
              <a:buNone/>
            </a:pPr>
            <a:endParaRPr lang="en-US" sz="4400" b="1" u="sng" dirty="0">
              <a:solidFill>
                <a:schemeClr val="tx2">
                  <a:lumMod val="60000"/>
                  <a:lumOff val="40000"/>
                </a:schemeClr>
              </a:solidFill>
            </a:endParaRPr>
          </a:p>
          <a:p>
            <a:pPr marL="45720" indent="0" algn="ctr">
              <a:buNone/>
            </a:pPr>
            <a:r>
              <a:rPr lang="en-US" sz="4400" b="1" u="sng" dirty="0">
                <a:solidFill>
                  <a:schemeClr val="tx2">
                    <a:lumMod val="60000"/>
                    <a:lumOff val="40000"/>
                  </a:schemeClr>
                </a:solidFill>
              </a:rPr>
              <a:t>When?</a:t>
            </a:r>
          </a:p>
        </p:txBody>
      </p:sp>
    </p:spTree>
    <p:extLst>
      <p:ext uri="{BB962C8B-B14F-4D97-AF65-F5344CB8AC3E}">
        <p14:creationId xmlns:p14="http://schemas.microsoft.com/office/powerpoint/2010/main" val="1700178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457200" y="731520"/>
            <a:ext cx="8077200" cy="5059680"/>
          </a:xfrm>
        </p:spPr>
        <p:txBody>
          <a:bodyPr>
            <a:normAutofit lnSpcReduction="10000"/>
          </a:bodyPr>
          <a:lstStyle/>
          <a:p>
            <a:pPr marL="45720" indent="0">
              <a:buNone/>
            </a:pPr>
            <a:r>
              <a:rPr lang="en-US" b="1" u="sng" dirty="0">
                <a:solidFill>
                  <a:schemeClr val="bg2">
                    <a:lumMod val="75000"/>
                  </a:schemeClr>
                </a:solidFill>
              </a:rPr>
              <a:t>American Cancer Society (ACS) guidelines </a:t>
            </a:r>
          </a:p>
          <a:p>
            <a:pPr marL="45720" indent="0">
              <a:buNone/>
            </a:pPr>
            <a:r>
              <a:rPr lang="en-US" dirty="0"/>
              <a:t>should be routinely offered to </a:t>
            </a:r>
          </a:p>
          <a:p>
            <a:pPr marL="45720" indent="0">
              <a:buNone/>
            </a:pPr>
            <a:endParaRPr lang="en-US" dirty="0"/>
          </a:p>
          <a:p>
            <a:pPr marL="45720" indent="0">
              <a:buNone/>
            </a:pPr>
            <a:r>
              <a:rPr lang="en-US" dirty="0">
                <a:solidFill>
                  <a:schemeClr val="bg2">
                    <a:lumMod val="75000"/>
                  </a:schemeClr>
                </a:solidFill>
              </a:rPr>
              <a:t>1.</a:t>
            </a:r>
            <a:r>
              <a:rPr lang="en-US" dirty="0"/>
              <a:t>females aged </a:t>
            </a:r>
            <a:r>
              <a:rPr lang="en-US" dirty="0">
                <a:solidFill>
                  <a:srgbClr val="FF0000"/>
                </a:solidFill>
              </a:rPr>
              <a:t>11 to 12 years</a:t>
            </a:r>
            <a:r>
              <a:rPr lang="en-US" dirty="0"/>
              <a:t>; immunization </a:t>
            </a:r>
            <a:r>
              <a:rPr lang="en-US" dirty="0">
                <a:solidFill>
                  <a:srgbClr val="FF0000"/>
                </a:solidFill>
              </a:rPr>
              <a:t>may begin at 9 </a:t>
            </a:r>
            <a:r>
              <a:rPr lang="en-US" dirty="0"/>
              <a:t>years of age .</a:t>
            </a:r>
          </a:p>
          <a:p>
            <a:pPr marL="45720" indent="0">
              <a:buNone/>
            </a:pPr>
            <a:endParaRPr lang="en-US" dirty="0"/>
          </a:p>
          <a:p>
            <a:pPr marL="45720" indent="0">
              <a:buNone/>
            </a:pPr>
            <a:r>
              <a:rPr lang="en-US" dirty="0"/>
              <a:t> </a:t>
            </a:r>
            <a:r>
              <a:rPr lang="en-US" dirty="0">
                <a:solidFill>
                  <a:schemeClr val="bg2">
                    <a:lumMod val="75000"/>
                  </a:schemeClr>
                </a:solidFill>
              </a:rPr>
              <a:t>2.</a:t>
            </a:r>
            <a:r>
              <a:rPr lang="en-US" dirty="0"/>
              <a:t>catch-up vaccination for females aged 13 to 18 who have not been previously vaccinated or completed their vaccine series. </a:t>
            </a:r>
          </a:p>
          <a:p>
            <a:pPr marL="45720" indent="0">
              <a:buNone/>
            </a:pPr>
            <a:endParaRPr lang="en-US" dirty="0"/>
          </a:p>
          <a:p>
            <a:pPr marL="45720" indent="0">
              <a:buNone/>
            </a:pPr>
            <a:r>
              <a:rPr lang="en-US" dirty="0">
                <a:solidFill>
                  <a:schemeClr val="bg2">
                    <a:lumMod val="75000"/>
                  </a:schemeClr>
                </a:solidFill>
              </a:rPr>
              <a:t>3.</a:t>
            </a:r>
            <a:r>
              <a:rPr lang="en-US" dirty="0"/>
              <a:t>The ACS notes that there is insufficient evidence to recommend for or against vaccination of females aged 19 to 26 years.</a:t>
            </a:r>
          </a:p>
        </p:txBody>
      </p:sp>
      <mc:AlternateContent xmlns:mc="http://schemas.openxmlformats.org/markup-compatibility/2006" xmlns:p14="http://schemas.microsoft.com/office/powerpoint/2010/main">
        <mc:Choice Requires="p14">
          <p:contentPart p14:bwMode="auto" r:id="rId2">
            <p14:nvContentPartPr>
              <p14:cNvPr id="9" name="Ink 9">
                <a:extLst>
                  <a:ext uri="{FF2B5EF4-FFF2-40B4-BE49-F238E27FC236}">
                    <a16:creationId xmlns="" xmlns:a16="http://schemas.microsoft.com/office/drawing/2014/main" id="{55721C88-002B-DB49-83EA-4DF39334542E}"/>
                  </a:ext>
                </a:extLst>
              </p14:cNvPr>
              <p14:cNvContentPartPr/>
              <p14:nvPr/>
            </p14:nvContentPartPr>
            <p14:xfrm>
              <a:off x="512695" y="5679396"/>
              <a:ext cx="4408920" cy="631440"/>
            </p14:xfrm>
          </p:contentPart>
        </mc:Choice>
        <mc:Fallback xmlns="">
          <p:pic>
            <p:nvPicPr>
              <p:cNvPr id="9" name="Ink 9">
                <a:extLst>
                  <a:ext uri="{FF2B5EF4-FFF2-40B4-BE49-F238E27FC236}">
                    <a16:creationId xmlns:a16="http://schemas.microsoft.com/office/drawing/2014/main" id="{55721C88-002B-DB49-83EA-4DF39334542E}"/>
                  </a:ext>
                </a:extLst>
              </p:cNvPr>
              <p:cNvPicPr/>
              <p:nvPr/>
            </p:nvPicPr>
            <p:blipFill>
              <a:blip r:embed="rId3"/>
              <a:stretch>
                <a:fillRect/>
              </a:stretch>
            </p:blipFill>
            <p:spPr>
              <a:xfrm>
                <a:off x="508375" y="5675076"/>
                <a:ext cx="4417559" cy="640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3">
                <a:extLst>
                  <a:ext uri="{FF2B5EF4-FFF2-40B4-BE49-F238E27FC236}">
                    <a16:creationId xmlns="" xmlns:a16="http://schemas.microsoft.com/office/drawing/2014/main" id="{DBAE02EC-35CC-BF43-939E-CF1BF6EBF19E}"/>
                  </a:ext>
                </a:extLst>
              </p14:cNvPr>
              <p14:cNvContentPartPr/>
              <p14:nvPr/>
            </p14:nvContentPartPr>
            <p14:xfrm>
              <a:off x="761815" y="6330636"/>
              <a:ext cx="3155040" cy="430560"/>
            </p14:xfrm>
          </p:contentPart>
        </mc:Choice>
        <mc:Fallback xmlns="">
          <p:pic>
            <p:nvPicPr>
              <p:cNvPr id="13" name="Ink 13">
                <a:extLst>
                  <a:ext uri="{FF2B5EF4-FFF2-40B4-BE49-F238E27FC236}">
                    <a16:creationId xmlns:a16="http://schemas.microsoft.com/office/drawing/2014/main" id="{DBAE02EC-35CC-BF43-939E-CF1BF6EBF19E}"/>
                  </a:ext>
                </a:extLst>
              </p:cNvPr>
              <p:cNvPicPr/>
              <p:nvPr/>
            </p:nvPicPr>
            <p:blipFill>
              <a:blip r:embed="rId5"/>
              <a:stretch>
                <a:fillRect/>
              </a:stretch>
            </p:blipFill>
            <p:spPr>
              <a:xfrm>
                <a:off x="757495" y="6326316"/>
                <a:ext cx="3163679"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20">
                <a:extLst>
                  <a:ext uri="{FF2B5EF4-FFF2-40B4-BE49-F238E27FC236}">
                    <a16:creationId xmlns="" xmlns:a16="http://schemas.microsoft.com/office/drawing/2014/main" id="{AAAF5497-AD0F-BB4A-8C06-AF1A23A05A42}"/>
                  </a:ext>
                </a:extLst>
              </p14:cNvPr>
              <p14:cNvContentPartPr/>
              <p14:nvPr/>
            </p14:nvContentPartPr>
            <p14:xfrm>
              <a:off x="4145815" y="6181956"/>
              <a:ext cx="2741040" cy="610920"/>
            </p14:xfrm>
          </p:contentPart>
        </mc:Choice>
        <mc:Fallback xmlns="">
          <p:pic>
            <p:nvPicPr>
              <p:cNvPr id="20" name="Ink 20">
                <a:extLst>
                  <a:ext uri="{FF2B5EF4-FFF2-40B4-BE49-F238E27FC236}">
                    <a16:creationId xmlns:a16="http://schemas.microsoft.com/office/drawing/2014/main" id="{AAAF5497-AD0F-BB4A-8C06-AF1A23A05A42}"/>
                  </a:ext>
                </a:extLst>
              </p:cNvPr>
              <p:cNvPicPr/>
              <p:nvPr/>
            </p:nvPicPr>
            <p:blipFill>
              <a:blip r:embed="rId7"/>
              <a:stretch>
                <a:fillRect/>
              </a:stretch>
            </p:blipFill>
            <p:spPr>
              <a:xfrm>
                <a:off x="4141496" y="6177639"/>
                <a:ext cx="2749679" cy="61955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4">
                <a:extLst>
                  <a:ext uri="{FF2B5EF4-FFF2-40B4-BE49-F238E27FC236}">
                    <a16:creationId xmlns="" xmlns:a16="http://schemas.microsoft.com/office/drawing/2014/main" id="{B3B0D5A2-6202-A847-8B4E-5401C27C2D0B}"/>
                  </a:ext>
                </a:extLst>
              </p14:cNvPr>
              <p14:cNvContentPartPr/>
              <p14:nvPr/>
            </p14:nvContentPartPr>
            <p14:xfrm>
              <a:off x="1131535" y="5514516"/>
              <a:ext cx="832320" cy="478800"/>
            </p14:xfrm>
          </p:contentPart>
        </mc:Choice>
        <mc:Fallback xmlns="">
          <p:pic>
            <p:nvPicPr>
              <p:cNvPr id="24" name="Ink 24">
                <a:extLst>
                  <a:ext uri="{FF2B5EF4-FFF2-40B4-BE49-F238E27FC236}">
                    <a16:creationId xmlns:a16="http://schemas.microsoft.com/office/drawing/2014/main" id="{B3B0D5A2-6202-A847-8B4E-5401C27C2D0B}"/>
                  </a:ext>
                </a:extLst>
              </p:cNvPr>
              <p:cNvPicPr/>
              <p:nvPr/>
            </p:nvPicPr>
            <p:blipFill>
              <a:blip r:embed="rId9"/>
              <a:stretch>
                <a:fillRect/>
              </a:stretch>
            </p:blipFill>
            <p:spPr>
              <a:xfrm>
                <a:off x="1127215" y="5510193"/>
                <a:ext cx="840960" cy="48744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6" name="Ink 25">
                <a:extLst>
                  <a:ext uri="{FF2B5EF4-FFF2-40B4-BE49-F238E27FC236}">
                    <a16:creationId xmlns="" xmlns:a16="http://schemas.microsoft.com/office/drawing/2014/main" id="{10257A28-DEDD-5A4F-B49F-919D87C91D4A}"/>
                  </a:ext>
                </a:extLst>
              </p14:cNvPr>
              <p14:cNvContentPartPr/>
              <p14:nvPr/>
            </p14:nvContentPartPr>
            <p14:xfrm>
              <a:off x="1513495" y="6189876"/>
              <a:ext cx="4320" cy="205200"/>
            </p14:xfrm>
          </p:contentPart>
        </mc:Choice>
        <mc:Fallback xmlns="">
          <p:pic>
            <p:nvPicPr>
              <p:cNvPr id="26" name="Ink 25">
                <a:extLst>
                  <a:ext uri="{FF2B5EF4-FFF2-40B4-BE49-F238E27FC236}">
                    <a16:creationId xmlns:a16="http://schemas.microsoft.com/office/drawing/2014/main" id="{10257A28-DEDD-5A4F-B49F-919D87C91D4A}"/>
                  </a:ext>
                </a:extLst>
              </p:cNvPr>
              <p:cNvPicPr/>
              <p:nvPr/>
            </p:nvPicPr>
            <p:blipFill>
              <a:blip r:embed="rId11"/>
              <a:stretch>
                <a:fillRect/>
              </a:stretch>
            </p:blipFill>
            <p:spPr>
              <a:xfrm>
                <a:off x="1509175" y="6185556"/>
                <a:ext cx="129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Ink 26">
                <a:extLst>
                  <a:ext uri="{FF2B5EF4-FFF2-40B4-BE49-F238E27FC236}">
                    <a16:creationId xmlns="" xmlns:a16="http://schemas.microsoft.com/office/drawing/2014/main" id="{CA23BF92-7B97-DC45-8CD1-B3E100B1A31C}"/>
                  </a:ext>
                </a:extLst>
              </p14:cNvPr>
              <p14:cNvContentPartPr/>
              <p14:nvPr/>
            </p14:nvContentPartPr>
            <p14:xfrm>
              <a:off x="1718335" y="6137676"/>
              <a:ext cx="281520" cy="257400"/>
            </p14:xfrm>
          </p:contentPart>
        </mc:Choice>
        <mc:Fallback xmlns="">
          <p:pic>
            <p:nvPicPr>
              <p:cNvPr id="27" name="Ink 26">
                <a:extLst>
                  <a:ext uri="{FF2B5EF4-FFF2-40B4-BE49-F238E27FC236}">
                    <a16:creationId xmlns:a16="http://schemas.microsoft.com/office/drawing/2014/main" id="{CA23BF92-7B97-DC45-8CD1-B3E100B1A31C}"/>
                  </a:ext>
                </a:extLst>
              </p:cNvPr>
              <p:cNvPicPr/>
              <p:nvPr/>
            </p:nvPicPr>
            <p:blipFill>
              <a:blip r:embed="rId13"/>
              <a:stretch>
                <a:fillRect/>
              </a:stretch>
            </p:blipFill>
            <p:spPr>
              <a:xfrm>
                <a:off x="1714015" y="6133356"/>
                <a:ext cx="2901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30">
                <a:extLst>
                  <a:ext uri="{FF2B5EF4-FFF2-40B4-BE49-F238E27FC236}">
                    <a16:creationId xmlns="" xmlns:a16="http://schemas.microsoft.com/office/drawing/2014/main" id="{4D879462-9979-F047-BBE2-D3EE81FF20A7}"/>
                  </a:ext>
                </a:extLst>
              </p14:cNvPr>
              <p14:cNvContentPartPr/>
              <p14:nvPr/>
            </p14:nvContentPartPr>
            <p14:xfrm>
              <a:off x="3060775" y="6141636"/>
              <a:ext cx="868680" cy="478440"/>
            </p14:xfrm>
          </p:contentPart>
        </mc:Choice>
        <mc:Fallback xmlns="">
          <p:pic>
            <p:nvPicPr>
              <p:cNvPr id="30" name="Ink 30">
                <a:extLst>
                  <a:ext uri="{FF2B5EF4-FFF2-40B4-BE49-F238E27FC236}">
                    <a16:creationId xmlns:a16="http://schemas.microsoft.com/office/drawing/2014/main" id="{4D879462-9979-F047-BBE2-D3EE81FF20A7}"/>
                  </a:ext>
                </a:extLst>
              </p:cNvPr>
              <p:cNvPicPr/>
              <p:nvPr/>
            </p:nvPicPr>
            <p:blipFill>
              <a:blip r:embed="rId15"/>
              <a:stretch>
                <a:fillRect/>
              </a:stretch>
            </p:blipFill>
            <p:spPr>
              <a:xfrm>
                <a:off x="3056453" y="6137319"/>
                <a:ext cx="877324" cy="487074"/>
              </a:xfrm>
              <a:prstGeom prst="rect">
                <a:avLst/>
              </a:prstGeom>
            </p:spPr>
          </p:pic>
        </mc:Fallback>
      </mc:AlternateContent>
    </p:spTree>
    <p:extLst>
      <p:ext uri="{BB962C8B-B14F-4D97-AF65-F5344CB8AC3E}">
        <p14:creationId xmlns:p14="http://schemas.microsoft.com/office/powerpoint/2010/main" val="30238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85800" y="731520"/>
            <a:ext cx="6858000" cy="3474720"/>
          </a:xfrm>
        </p:spPr>
        <p:txBody>
          <a:bodyPr/>
          <a:lstStyle/>
          <a:p>
            <a:pPr marL="45720" indent="0">
              <a:buNone/>
            </a:pPr>
            <a:endParaRPr lang="en-US" b="1" u="sng" dirty="0">
              <a:solidFill>
                <a:schemeClr val="bg2">
                  <a:lumMod val="75000"/>
                </a:schemeClr>
              </a:solidFill>
            </a:endParaRPr>
          </a:p>
          <a:p>
            <a:pPr marL="45720" indent="0" algn="ctr">
              <a:buNone/>
            </a:pPr>
            <a:endParaRPr lang="en-US" sz="2800" b="1" u="sng" dirty="0">
              <a:solidFill>
                <a:schemeClr val="tx2">
                  <a:lumMod val="60000"/>
                  <a:lumOff val="40000"/>
                </a:schemeClr>
              </a:solidFill>
            </a:endParaRPr>
          </a:p>
          <a:p>
            <a:pPr marL="45720" indent="0" algn="ctr">
              <a:buNone/>
            </a:pPr>
            <a:r>
              <a:rPr lang="en-US" sz="2800" b="1" u="sng" dirty="0">
                <a:solidFill>
                  <a:schemeClr val="tx2">
                    <a:lumMod val="60000"/>
                    <a:lumOff val="40000"/>
                  </a:schemeClr>
                </a:solidFill>
              </a:rPr>
              <a:t>IMMUNIZATION IN SPECIAL PATIENT POPULATIONS</a:t>
            </a:r>
          </a:p>
        </p:txBody>
      </p:sp>
    </p:spTree>
    <p:extLst>
      <p:ext uri="{BB962C8B-B14F-4D97-AF65-F5344CB8AC3E}">
        <p14:creationId xmlns:p14="http://schemas.microsoft.com/office/powerpoint/2010/main" val="1992123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45720" indent="0">
              <a:buNone/>
            </a:pPr>
            <a:endParaRPr lang="en-US" sz="4400" b="1" dirty="0">
              <a:solidFill>
                <a:schemeClr val="tx2">
                  <a:lumMod val="60000"/>
                  <a:lumOff val="40000"/>
                </a:schemeClr>
              </a:solidFill>
            </a:endParaRPr>
          </a:p>
          <a:p>
            <a:pPr marL="45720" indent="0" algn="ctr">
              <a:buNone/>
            </a:pPr>
            <a:r>
              <a:rPr lang="en-US" sz="4400" b="1" dirty="0">
                <a:solidFill>
                  <a:schemeClr val="tx2">
                    <a:lumMod val="60000"/>
                    <a:lumOff val="40000"/>
                  </a:schemeClr>
                </a:solidFill>
              </a:rPr>
              <a:t>What about ?</a:t>
            </a:r>
          </a:p>
          <a:p>
            <a:pPr marL="45720" indent="0" algn="ctr">
              <a:buNone/>
            </a:pPr>
            <a:r>
              <a:rPr lang="en-US" sz="4400" b="1" dirty="0">
                <a:solidFill>
                  <a:schemeClr val="tx2">
                    <a:lumMod val="60000"/>
                    <a:lumOff val="40000"/>
                  </a:schemeClr>
                </a:solidFill>
              </a:rPr>
              <a:t>Pregnant females?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4267200"/>
            <a:ext cx="3491134" cy="226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8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609600" y="381000"/>
            <a:ext cx="7924800" cy="5562600"/>
          </a:xfrm>
        </p:spPr>
        <p:txBody>
          <a:bodyPr/>
          <a:lstStyle/>
          <a:p>
            <a:pPr marL="45720" indent="0">
              <a:buClr>
                <a:schemeClr val="accent1">
                  <a:lumMod val="75000"/>
                </a:schemeClr>
              </a:buClr>
              <a:buNone/>
            </a:pPr>
            <a:r>
              <a:rPr lang="en-US" b="1" u="sng" dirty="0">
                <a:solidFill>
                  <a:schemeClr val="bg2">
                    <a:lumMod val="75000"/>
                  </a:schemeClr>
                </a:solidFill>
              </a:rPr>
              <a:t>According to CDC RECOMMENDATIONS</a:t>
            </a:r>
          </a:p>
          <a:p>
            <a:pPr>
              <a:buClr>
                <a:schemeClr val="accent1">
                  <a:lumMod val="75000"/>
                </a:schemeClr>
              </a:buClr>
              <a:buFont typeface="Wingdings" panose="05000000000000000000" pitchFamily="2" charset="2"/>
              <a:buChar char="ü"/>
            </a:pPr>
            <a:endParaRPr lang="en-US" b="1" u="sng" dirty="0">
              <a:solidFill>
                <a:schemeClr val="bg2">
                  <a:lumMod val="75000"/>
                </a:schemeClr>
              </a:solidFill>
            </a:endParaRPr>
          </a:p>
          <a:p>
            <a:pPr>
              <a:buClr>
                <a:schemeClr val="accent1">
                  <a:lumMod val="75000"/>
                </a:schemeClr>
              </a:buClr>
              <a:buFont typeface="Wingdings" panose="05000000000000000000" pitchFamily="2" charset="2"/>
              <a:buChar char="ü"/>
            </a:pPr>
            <a:r>
              <a:rPr lang="en-US" b="1" u="sng" dirty="0">
                <a:solidFill>
                  <a:schemeClr val="bg2">
                    <a:lumMod val="75000"/>
                  </a:schemeClr>
                </a:solidFill>
              </a:rPr>
              <a:t>not recommended</a:t>
            </a:r>
            <a:endParaRPr lang="en-US" dirty="0"/>
          </a:p>
          <a:p>
            <a:pPr marL="45720" indent="0">
              <a:buNone/>
            </a:pPr>
            <a:r>
              <a:rPr lang="en-US" dirty="0"/>
              <a:t>given that safety in this setting has not been thoroughly evaluated .</a:t>
            </a:r>
          </a:p>
          <a:p>
            <a:pPr marL="45720" indent="0">
              <a:buNone/>
            </a:pPr>
            <a:endParaRPr lang="en-US" dirty="0"/>
          </a:p>
          <a:p>
            <a:pPr marL="45720" indent="0">
              <a:buNone/>
            </a:pPr>
            <a:endParaRPr lang="en-US" dirty="0"/>
          </a:p>
          <a:p>
            <a:pPr>
              <a:buClr>
                <a:schemeClr val="accent1">
                  <a:lumMod val="75000"/>
                </a:schemeClr>
              </a:buClr>
              <a:buFont typeface="Wingdings" panose="05000000000000000000" pitchFamily="2" charset="2"/>
              <a:buChar char="ü"/>
            </a:pPr>
            <a:r>
              <a:rPr lang="en-US" dirty="0"/>
              <a:t>If a woman is found to be pregnant after initiating the vaccination series, the remainder of the three-dose regimen should be delayed until after completion of the pregnancy </a:t>
            </a:r>
          </a:p>
        </p:txBody>
      </p:sp>
    </p:spTree>
    <p:extLst>
      <p:ext uri="{BB962C8B-B14F-4D97-AF65-F5344CB8AC3E}">
        <p14:creationId xmlns:p14="http://schemas.microsoft.com/office/powerpoint/2010/main" val="1064364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81000" y="381000"/>
            <a:ext cx="8229600" cy="5867400"/>
          </a:xfrm>
        </p:spPr>
        <p:txBody>
          <a:bodyPr>
            <a:normAutofit/>
          </a:bodyPr>
          <a:lstStyle/>
          <a:p>
            <a:pPr marL="45720" indent="0">
              <a:buClr>
                <a:schemeClr val="bg2">
                  <a:lumMod val="50000"/>
                </a:schemeClr>
              </a:buClr>
              <a:buNone/>
            </a:pPr>
            <a:r>
              <a:rPr lang="en-US" dirty="0"/>
              <a:t> </a:t>
            </a:r>
          </a:p>
          <a:p>
            <a:pPr>
              <a:buClr>
                <a:schemeClr val="bg2">
                  <a:lumMod val="50000"/>
                </a:schemeClr>
              </a:buClr>
              <a:buFont typeface="Wingdings" panose="05000000000000000000" pitchFamily="2" charset="2"/>
              <a:buChar char="Ø"/>
            </a:pPr>
            <a:r>
              <a:rPr lang="en-US" dirty="0"/>
              <a:t>In </a:t>
            </a:r>
            <a:r>
              <a:rPr lang="en-US" dirty="0" err="1"/>
              <a:t>quadri</a:t>
            </a:r>
            <a:r>
              <a:rPr lang="en-US" dirty="0"/>
              <a:t> valent HPV vaccine trials, the composite rate of adverse pregnancy outcome (spontaneous abortion, late fetal death, congenital anomaly) was similar for the 3819 females who became pregnant and controls who did not receive the vaccine (22.6 versus 23.1 percent)</a:t>
            </a:r>
          </a:p>
          <a:p>
            <a:pPr>
              <a:buClr>
                <a:schemeClr val="bg2">
                  <a:lumMod val="50000"/>
                </a:schemeClr>
              </a:buClr>
              <a:buFont typeface="Wingdings" panose="05000000000000000000" pitchFamily="2" charset="2"/>
              <a:buChar char="Ø"/>
            </a:pPr>
            <a:endParaRPr lang="en-US" dirty="0"/>
          </a:p>
          <a:p>
            <a:pPr>
              <a:buClr>
                <a:schemeClr val="bg2">
                  <a:lumMod val="50000"/>
                </a:schemeClr>
              </a:buClr>
              <a:buFont typeface="Wingdings" panose="05000000000000000000" pitchFamily="2" charset="2"/>
              <a:buChar char="Ø"/>
            </a:pPr>
            <a:r>
              <a:rPr lang="en-US" dirty="0"/>
              <a:t>Similarly reassuring findings have been reported for the bivalent HPV vaccine and for the 9-valent HPV vaccine , although data are more limited</a:t>
            </a:r>
          </a:p>
          <a:p>
            <a:pPr>
              <a:buClr>
                <a:schemeClr val="bg2">
                  <a:lumMod val="50000"/>
                </a:schemeClr>
              </a:buClr>
              <a:buFont typeface="Wingdings" panose="05000000000000000000" pitchFamily="2" charset="2"/>
              <a:buChar char="Ø"/>
            </a:pPr>
            <a:endParaRPr lang="en-US" dirty="0"/>
          </a:p>
          <a:p>
            <a:pPr>
              <a:buClr>
                <a:schemeClr val="bg2">
                  <a:lumMod val="50000"/>
                </a:schemeClr>
              </a:buClr>
              <a:buFont typeface="Wingdings" panose="05000000000000000000" pitchFamily="2" charset="2"/>
              <a:buChar char="Ø"/>
            </a:pPr>
            <a:r>
              <a:rPr lang="en-US" dirty="0"/>
              <a:t>Safe in lactating females as it dose not affect the infant breast feeding</a:t>
            </a:r>
          </a:p>
        </p:txBody>
      </p:sp>
    </p:spTree>
    <p:extLst>
      <p:ext uri="{BB962C8B-B14F-4D97-AF65-F5344CB8AC3E}">
        <p14:creationId xmlns:p14="http://schemas.microsoft.com/office/powerpoint/2010/main" val="149814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143000" y="12492"/>
            <a:ext cx="6400800" cy="3474720"/>
          </a:xfrm>
        </p:spPr>
        <p:txBody>
          <a:bodyPr>
            <a:noAutofit/>
          </a:bodyPr>
          <a:lstStyle/>
          <a:p>
            <a:pPr marL="45720" indent="0" algn="ctr">
              <a:buNone/>
            </a:pPr>
            <a:endParaRPr lang="en-US" sz="4400" dirty="0">
              <a:solidFill>
                <a:schemeClr val="bg2">
                  <a:lumMod val="75000"/>
                </a:schemeClr>
              </a:solidFill>
            </a:endParaRPr>
          </a:p>
          <a:p>
            <a:pPr marL="45720" indent="0" algn="ctr">
              <a:buNone/>
            </a:pPr>
            <a:endParaRPr lang="en-US" sz="4400" dirty="0">
              <a:solidFill>
                <a:schemeClr val="bg2">
                  <a:lumMod val="75000"/>
                </a:schemeClr>
              </a:solidFill>
            </a:endParaRPr>
          </a:p>
          <a:p>
            <a:pPr marL="45720" indent="0" algn="ctr">
              <a:buNone/>
            </a:pPr>
            <a:r>
              <a:rPr lang="en-US" sz="3200" dirty="0">
                <a:solidFill>
                  <a:schemeClr val="bg2">
                    <a:lumMod val="75000"/>
                  </a:schemeClr>
                </a:solidFill>
              </a:rPr>
              <a:t>Immunization in females with pre-existing cervical abnormalities or genital warts </a:t>
            </a:r>
          </a:p>
        </p:txBody>
      </p:sp>
    </p:spTree>
    <p:extLst>
      <p:ext uri="{BB962C8B-B14F-4D97-AF65-F5344CB8AC3E}">
        <p14:creationId xmlns:p14="http://schemas.microsoft.com/office/powerpoint/2010/main" val="3622682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432933" y="86392"/>
            <a:ext cx="8001000" cy="5791200"/>
          </a:xfrm>
        </p:spPr>
        <p:txBody>
          <a:bodyPr>
            <a:normAutofit/>
          </a:bodyPr>
          <a:lstStyle/>
          <a:p>
            <a:pPr>
              <a:buClr>
                <a:schemeClr val="bg2">
                  <a:lumMod val="50000"/>
                </a:schemeClr>
              </a:buClr>
              <a:buFont typeface="Wingdings" panose="05000000000000000000" pitchFamily="2" charset="2"/>
              <a:buChar char="Ø"/>
            </a:pPr>
            <a:r>
              <a:rPr lang="en-US" dirty="0"/>
              <a:t>A history of genital warts, abnormal cytology, or +VE HPV DNA test result is not evidence of prior infection with any or all of the vaccine HPV types</a:t>
            </a:r>
          </a:p>
          <a:p>
            <a:pPr>
              <a:buClr>
                <a:schemeClr val="bg2">
                  <a:lumMod val="50000"/>
                </a:schemeClr>
              </a:buClr>
              <a:buFont typeface="Wingdings" panose="05000000000000000000" pitchFamily="2" charset="2"/>
              <a:buChar char="Ø"/>
            </a:pPr>
            <a:endParaRPr lang="en-US" dirty="0"/>
          </a:p>
          <a:p>
            <a:pPr>
              <a:buClr>
                <a:schemeClr val="bg2">
                  <a:lumMod val="50000"/>
                </a:schemeClr>
              </a:buClr>
              <a:buFont typeface="Wingdings" panose="05000000000000000000" pitchFamily="2" charset="2"/>
              <a:buChar char="Ø"/>
            </a:pPr>
            <a:r>
              <a:rPr lang="en-US" dirty="0">
                <a:solidFill>
                  <a:srgbClr val="FF0000"/>
                </a:solidFill>
              </a:rPr>
              <a:t>vaccination can still provide protection </a:t>
            </a:r>
            <a:r>
              <a:rPr lang="en-US" dirty="0"/>
              <a:t>against infection with HPV vaccine types not already acquired. </a:t>
            </a:r>
          </a:p>
          <a:p>
            <a:pPr>
              <a:buClr>
                <a:schemeClr val="bg2">
                  <a:lumMod val="50000"/>
                </a:schemeClr>
              </a:buClr>
              <a:buFont typeface="Wingdings" panose="05000000000000000000" pitchFamily="2" charset="2"/>
              <a:buChar char="Ø"/>
            </a:pPr>
            <a:r>
              <a:rPr lang="en-US" dirty="0"/>
              <a:t>assessment with Pap testing or screening for existing HPV infection is NOT indicated  as part of the determination for HPV vaccine candidacy. </a:t>
            </a:r>
          </a:p>
          <a:p>
            <a:pPr>
              <a:buClr>
                <a:schemeClr val="bg2">
                  <a:lumMod val="50000"/>
                </a:schemeClr>
              </a:buClr>
              <a:buFont typeface="Wingdings" panose="05000000000000000000" pitchFamily="2" charset="2"/>
              <a:buChar char="Ø"/>
            </a:pPr>
            <a:endParaRPr lang="en-US" dirty="0"/>
          </a:p>
          <a:p>
            <a:pPr>
              <a:buClr>
                <a:schemeClr val="bg2">
                  <a:lumMod val="50000"/>
                </a:schemeClr>
              </a:buClr>
              <a:buFont typeface="Wingdings" panose="05000000000000000000" pitchFamily="2" charset="2"/>
              <a:buChar char="Ø"/>
            </a:pPr>
            <a:r>
              <a:rPr lang="en-US" dirty="0"/>
              <a:t>these patients should be advised that vaccination will have no therapeutic effect on pre-existing HPV infection or CIN , and the potential benefit of HPV vaccination is not as great as if they were vaccinated before they started having sex.</a:t>
            </a:r>
          </a:p>
          <a:p>
            <a:endParaRPr lang="en-US" dirty="0"/>
          </a:p>
        </p:txBody>
      </p:sp>
    </p:spTree>
    <p:extLst>
      <p:ext uri="{BB962C8B-B14F-4D97-AF65-F5344CB8AC3E}">
        <p14:creationId xmlns:p14="http://schemas.microsoft.com/office/powerpoint/2010/main" val="18840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algn="ctr"/>
            <a:endParaRPr lang="en-US" sz="2800" b="1" dirty="0">
              <a:solidFill>
                <a:schemeClr val="bg2">
                  <a:lumMod val="75000"/>
                </a:schemeClr>
              </a:solidFill>
            </a:endParaRPr>
          </a:p>
          <a:p>
            <a:pPr algn="ctr"/>
            <a:endParaRPr lang="en-US" sz="2800" b="1" dirty="0">
              <a:solidFill>
                <a:schemeClr val="bg2">
                  <a:lumMod val="75000"/>
                </a:schemeClr>
              </a:solidFill>
            </a:endParaRPr>
          </a:p>
          <a:p>
            <a:pPr marL="45720" indent="0" algn="ctr">
              <a:buNone/>
            </a:pPr>
            <a:r>
              <a:rPr lang="en-US" sz="2800" b="1" dirty="0">
                <a:solidFill>
                  <a:schemeClr val="bg2">
                    <a:lumMod val="75000"/>
                  </a:schemeClr>
                </a:solidFill>
              </a:rPr>
              <a:t>Transplant recipients and HIV-infected patients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27660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84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762000" y="381000"/>
            <a:ext cx="6629400" cy="5745480"/>
          </a:xfrm>
        </p:spPr>
        <p:txBody>
          <a:bodyPr>
            <a:normAutofit/>
          </a:bodyPr>
          <a:lstStyle/>
          <a:p>
            <a:pPr marL="45720" indent="0">
              <a:buNone/>
            </a:pPr>
            <a:r>
              <a:rPr lang="en-US" b="1" dirty="0"/>
              <a:t>  </a:t>
            </a:r>
            <a:r>
              <a:rPr lang="en-US" sz="2400" b="1" u="sng" dirty="0">
                <a:solidFill>
                  <a:schemeClr val="tx2">
                    <a:lumMod val="60000"/>
                    <a:lumOff val="40000"/>
                  </a:schemeClr>
                </a:solidFill>
              </a:rPr>
              <a:t>Human papillomavirus</a:t>
            </a:r>
            <a:endParaRPr lang="en-US" b="1" dirty="0"/>
          </a:p>
          <a:p>
            <a:pPr>
              <a:buClr>
                <a:schemeClr val="accent1">
                  <a:lumMod val="75000"/>
                </a:schemeClr>
              </a:buClr>
              <a:buFont typeface="Wingdings" pitchFamily="2" charset="2"/>
              <a:buChar char="ü"/>
            </a:pPr>
            <a:r>
              <a:rPr lang="en-US" b="1" dirty="0"/>
              <a:t>DNA virus from the papillomavirus family</a:t>
            </a:r>
          </a:p>
          <a:p>
            <a:pPr>
              <a:buClr>
                <a:schemeClr val="accent1">
                  <a:lumMod val="75000"/>
                </a:schemeClr>
              </a:buClr>
              <a:buFont typeface="Wingdings" pitchFamily="2" charset="2"/>
              <a:buChar char="ü"/>
            </a:pPr>
            <a:r>
              <a:rPr lang="en-US" b="1" dirty="0"/>
              <a:t>over 150 types are known</a:t>
            </a:r>
          </a:p>
          <a:p>
            <a:pPr>
              <a:buClr>
                <a:schemeClr val="accent1">
                  <a:lumMod val="75000"/>
                </a:schemeClr>
              </a:buClr>
              <a:buFont typeface="Wingdings" pitchFamily="2" charset="2"/>
              <a:buChar char="ü"/>
            </a:pPr>
            <a:r>
              <a:rPr lang="en-US" b="1" dirty="0"/>
              <a:t>More than 40 types are transmitted through sexual contact and infect the anus and genitals.</a:t>
            </a:r>
          </a:p>
          <a:p>
            <a:pPr>
              <a:buClr>
                <a:schemeClr val="accent1">
                  <a:lumMod val="75000"/>
                </a:schemeClr>
              </a:buClr>
              <a:buFont typeface="Wingdings" pitchFamily="2" charset="2"/>
              <a:buChar char="ü"/>
            </a:pPr>
            <a:r>
              <a:rPr lang="en-US" b="1" dirty="0"/>
              <a:t> spread by sustained direct skin-to-skin contact with vaginal and anal sex</a:t>
            </a:r>
          </a:p>
          <a:p>
            <a:pPr>
              <a:buClr>
                <a:schemeClr val="accent1">
                  <a:lumMod val="75000"/>
                </a:schemeClr>
              </a:buClr>
              <a:buFont typeface="Wingdings" pitchFamily="2" charset="2"/>
              <a:buChar char="ü"/>
            </a:pPr>
            <a:r>
              <a:rPr lang="en-US" b="1" dirty="0"/>
              <a:t>It does not spread via common items like toilet seats</a:t>
            </a:r>
          </a:p>
          <a:p>
            <a:pPr>
              <a:buClr>
                <a:schemeClr val="accent1">
                  <a:lumMod val="75000"/>
                </a:schemeClr>
              </a:buClr>
              <a:buFont typeface="Wingdings" pitchFamily="2" charset="2"/>
              <a:buChar char="ü"/>
            </a:pPr>
            <a:r>
              <a:rPr lang="en-US" b="1" dirty="0"/>
              <a:t>cannot be cultured without living tissue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0828" y="4696691"/>
            <a:ext cx="2820881" cy="2175164"/>
          </a:xfrm>
          <a:prstGeom prst="rect">
            <a:avLst/>
          </a:prstGeom>
        </p:spPr>
      </p:pic>
    </p:spTree>
    <p:extLst>
      <p:ext uri="{BB962C8B-B14F-4D97-AF65-F5344CB8AC3E}">
        <p14:creationId xmlns:p14="http://schemas.microsoft.com/office/powerpoint/2010/main" val="260284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066800" y="381000"/>
            <a:ext cx="6477000" cy="3825240"/>
          </a:xfrm>
        </p:spPr>
        <p:txBody>
          <a:bodyPr/>
          <a:lstStyle/>
          <a:p>
            <a:pPr>
              <a:buClr>
                <a:schemeClr val="bg2">
                  <a:lumMod val="75000"/>
                </a:schemeClr>
              </a:buClr>
              <a:buFont typeface="Wingdings" panose="05000000000000000000" pitchFamily="2" charset="2"/>
              <a:buChar char="v"/>
            </a:pPr>
            <a:endParaRPr lang="en-US" dirty="0"/>
          </a:p>
          <a:p>
            <a:pPr>
              <a:buClr>
                <a:schemeClr val="bg2">
                  <a:lumMod val="75000"/>
                </a:schemeClr>
              </a:buClr>
              <a:buFont typeface="Wingdings" panose="05000000000000000000" pitchFamily="2" charset="2"/>
              <a:buChar char="v"/>
            </a:pPr>
            <a:endParaRPr lang="en-US" dirty="0"/>
          </a:p>
          <a:p>
            <a:pPr>
              <a:buClr>
                <a:schemeClr val="bg2">
                  <a:lumMod val="75000"/>
                </a:schemeClr>
              </a:buClr>
              <a:buFont typeface="Wingdings" panose="05000000000000000000" pitchFamily="2" charset="2"/>
              <a:buChar char="v"/>
            </a:pPr>
            <a:r>
              <a:rPr lang="en-US" dirty="0"/>
              <a:t>Studies of the HPV </a:t>
            </a:r>
            <a:r>
              <a:rPr lang="en-US" dirty="0" err="1"/>
              <a:t>quadrivalent</a:t>
            </a:r>
            <a:r>
              <a:rPr lang="en-US" dirty="0"/>
              <a:t> vaccine in HIV-infected adult men and women aged 16 to 23 years , boys and girls aged 7 to 12 years  suggest that it is both immunogenic and </a:t>
            </a:r>
            <a:r>
              <a:rPr lang="en-US" dirty="0">
                <a:solidFill>
                  <a:srgbClr val="FF0000"/>
                </a:solidFill>
              </a:rPr>
              <a:t>safe</a:t>
            </a:r>
            <a:r>
              <a:rPr lang="en-US" dirty="0"/>
              <a:t> in these populations.</a:t>
            </a:r>
          </a:p>
          <a:p>
            <a:pPr>
              <a:buClr>
                <a:schemeClr val="bg2">
                  <a:lumMod val="75000"/>
                </a:schemeClr>
              </a:buClr>
              <a:buFont typeface="Wingdings" panose="05000000000000000000" pitchFamily="2" charset="2"/>
              <a:buChar char="v"/>
            </a:pPr>
            <a:endParaRPr lang="en-US" dirty="0"/>
          </a:p>
          <a:p>
            <a:pPr>
              <a:buClr>
                <a:schemeClr val="bg2">
                  <a:lumMod val="75000"/>
                </a:schemeClr>
              </a:buClr>
              <a:buFont typeface="Wingdings" panose="05000000000000000000" pitchFamily="2" charset="2"/>
              <a:buChar char="v"/>
            </a:pPr>
            <a:r>
              <a:rPr lang="en-US" dirty="0"/>
              <a:t>efficacy data are not yet available.  </a:t>
            </a:r>
          </a:p>
        </p:txBody>
      </p:sp>
      <p:pic>
        <p:nvPicPr>
          <p:cNvPr id="4" name="Picture 3"/>
          <p:cNvPicPr>
            <a:picLocks noChangeAspect="1"/>
          </p:cNvPicPr>
          <p:nvPr/>
        </p:nvPicPr>
        <p:blipFill>
          <a:blip r:embed="rId2"/>
          <a:stretch>
            <a:fillRect/>
          </a:stretch>
        </p:blipFill>
        <p:spPr>
          <a:xfrm>
            <a:off x="1066800" y="387531"/>
            <a:ext cx="5249111" cy="591363"/>
          </a:xfrm>
          <a:prstGeom prst="rect">
            <a:avLst/>
          </a:prstGeom>
        </p:spPr>
      </p:pic>
    </p:spTree>
    <p:extLst>
      <p:ext uri="{BB962C8B-B14F-4D97-AF65-F5344CB8AC3E}">
        <p14:creationId xmlns:p14="http://schemas.microsoft.com/office/powerpoint/2010/main" val="1279000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a:buClr>
                <a:schemeClr val="bg2">
                  <a:lumMod val="75000"/>
                </a:schemeClr>
              </a:buClr>
              <a:buFont typeface="Wingdings" panose="05000000000000000000" pitchFamily="2" charset="2"/>
              <a:buChar char="v"/>
            </a:pPr>
            <a:r>
              <a:rPr lang="en-US" dirty="0"/>
              <a:t>For solid organ transplant recipient</a:t>
            </a:r>
          </a:p>
          <a:p>
            <a:pPr marL="45720" indent="0">
              <a:buClr>
                <a:schemeClr val="bg2">
                  <a:lumMod val="75000"/>
                </a:schemeClr>
              </a:buClr>
              <a:buNone/>
            </a:pPr>
            <a:r>
              <a:rPr lang="en-US" dirty="0"/>
              <a:t>It is safe to be given 3 to</a:t>
            </a:r>
            <a:r>
              <a:rPr lang="en-US" dirty="0">
                <a:solidFill>
                  <a:srgbClr val="FF0000"/>
                </a:solidFill>
              </a:rPr>
              <a:t> 6 months following </a:t>
            </a:r>
            <a:r>
              <a:rPr lang="en-US" dirty="0" err="1">
                <a:solidFill>
                  <a:srgbClr val="FF0000"/>
                </a:solidFill>
              </a:rPr>
              <a:t>trasplantation</a:t>
            </a:r>
            <a:endParaRPr lang="en-US" dirty="0">
              <a:solidFill>
                <a:srgbClr val="FF0000"/>
              </a:solidFill>
            </a:endParaRPr>
          </a:p>
        </p:txBody>
      </p:sp>
    </p:spTree>
    <p:extLst>
      <p:ext uri="{BB962C8B-B14F-4D97-AF65-F5344CB8AC3E}">
        <p14:creationId xmlns:p14="http://schemas.microsoft.com/office/powerpoint/2010/main" val="2279398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52400" y="381000"/>
            <a:ext cx="8458200" cy="5638800"/>
          </a:xfrm>
        </p:spPr>
        <p:txBody>
          <a:bodyPr>
            <a:normAutofit/>
          </a:bodyPr>
          <a:lstStyle/>
          <a:p>
            <a:pPr marL="45720" indent="0">
              <a:buNone/>
            </a:pPr>
            <a:r>
              <a:rPr lang="en-US" b="1" dirty="0">
                <a:solidFill>
                  <a:schemeClr val="accent1">
                    <a:lumMod val="75000"/>
                  </a:schemeClr>
                </a:solidFill>
              </a:rPr>
              <a:t>VACCINE DOSE AND ADMINISTRATION</a:t>
            </a:r>
          </a:p>
          <a:p>
            <a:pPr marL="45720" indent="0">
              <a:buNone/>
            </a:pPr>
            <a:endParaRPr lang="en-US" b="1" dirty="0">
              <a:solidFill>
                <a:schemeClr val="accent1">
                  <a:lumMod val="75000"/>
                </a:schemeClr>
              </a:solidFill>
            </a:endParaRPr>
          </a:p>
          <a:p>
            <a:pPr marL="45720" indent="0">
              <a:buNone/>
            </a:pPr>
            <a:r>
              <a:rPr lang="en-US" b="1" dirty="0">
                <a:solidFill>
                  <a:schemeClr val="accent1">
                    <a:lumMod val="75000"/>
                  </a:schemeClr>
                </a:solidFill>
              </a:rPr>
              <a:t>According To CDC GUIDELINES ON DEC 2016 </a:t>
            </a:r>
          </a:p>
          <a:p>
            <a:pPr marL="45720" indent="0">
              <a:buNone/>
            </a:pPr>
            <a:r>
              <a:rPr lang="en-US" u="sng" dirty="0">
                <a:solidFill>
                  <a:schemeClr val="accent2">
                    <a:lumMod val="75000"/>
                  </a:schemeClr>
                </a:solidFill>
              </a:rPr>
              <a:t>Immunization schedule — In the United States, as of 2016, the recommended dosing schedule depends on the age of the patient </a:t>
            </a:r>
          </a:p>
          <a:p>
            <a:pPr marL="45720" indent="0">
              <a:buNone/>
            </a:pPr>
            <a:endParaRPr lang="en-US" dirty="0"/>
          </a:p>
          <a:p>
            <a:pPr>
              <a:buClr>
                <a:schemeClr val="bg2">
                  <a:lumMod val="75000"/>
                </a:schemeClr>
              </a:buClr>
              <a:buFont typeface="Arial" panose="020B0604020202020204" pitchFamily="34" charset="0"/>
              <a:buChar char="•"/>
            </a:pPr>
            <a:r>
              <a:rPr lang="en-US" dirty="0"/>
              <a:t>Individuals </a:t>
            </a:r>
            <a:r>
              <a:rPr lang="en-US" dirty="0">
                <a:solidFill>
                  <a:srgbClr val="FF0000"/>
                </a:solidFill>
              </a:rPr>
              <a:t>younger than 15 years </a:t>
            </a:r>
            <a:r>
              <a:rPr lang="en-US" dirty="0"/>
              <a:t>should receive </a:t>
            </a:r>
            <a:r>
              <a:rPr lang="en-US" dirty="0">
                <a:solidFill>
                  <a:srgbClr val="FF0000"/>
                </a:solidFill>
              </a:rPr>
              <a:t>two doses </a:t>
            </a:r>
            <a:r>
              <a:rPr lang="en-US" dirty="0"/>
              <a:t>of HPV vaccine at least six months apart. </a:t>
            </a:r>
          </a:p>
          <a:p>
            <a:pPr marL="45720" indent="0">
              <a:buNone/>
            </a:pPr>
            <a:endParaRPr lang="en-US" dirty="0"/>
          </a:p>
        </p:txBody>
      </p:sp>
    </p:spTree>
    <p:extLst>
      <p:ext uri="{BB962C8B-B14F-4D97-AF65-F5344CB8AC3E}">
        <p14:creationId xmlns:p14="http://schemas.microsoft.com/office/powerpoint/2010/main" val="2251537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84865" y="950639"/>
            <a:ext cx="7620000" cy="5257800"/>
          </a:xfrm>
        </p:spPr>
        <p:txBody>
          <a:bodyPr>
            <a:normAutofit/>
          </a:bodyPr>
          <a:lstStyle/>
          <a:p>
            <a:pPr marL="45720" indent="0">
              <a:buClr>
                <a:schemeClr val="bg2">
                  <a:lumMod val="75000"/>
                </a:schemeClr>
              </a:buClr>
              <a:buNone/>
            </a:pPr>
            <a:r>
              <a:rPr lang="en-US" dirty="0"/>
              <a:t>Individuals </a:t>
            </a:r>
            <a:r>
              <a:rPr lang="en-US" dirty="0">
                <a:solidFill>
                  <a:srgbClr val="FF0000"/>
                </a:solidFill>
              </a:rPr>
              <a:t>15 years or older</a:t>
            </a:r>
            <a:r>
              <a:rPr lang="en-US" dirty="0"/>
              <a:t> should receive </a:t>
            </a:r>
            <a:r>
              <a:rPr lang="en-US" dirty="0">
                <a:solidFill>
                  <a:srgbClr val="FF0000"/>
                </a:solidFill>
              </a:rPr>
              <a:t>three</a:t>
            </a:r>
            <a:r>
              <a:rPr lang="en-US" dirty="0"/>
              <a:t> doses of HPV vaccine over a </a:t>
            </a:r>
            <a:r>
              <a:rPr lang="en-US" dirty="0">
                <a:solidFill>
                  <a:srgbClr val="FF0000"/>
                </a:solidFill>
              </a:rPr>
              <a:t>minimum of 24 weeks.</a:t>
            </a:r>
            <a:r>
              <a:rPr lang="en-US" dirty="0"/>
              <a:t> </a:t>
            </a:r>
          </a:p>
          <a:p>
            <a:pPr>
              <a:buClr>
                <a:schemeClr val="bg2">
                  <a:lumMod val="75000"/>
                </a:schemeClr>
              </a:buClr>
              <a:buFont typeface="Arial" panose="020B0604020202020204" pitchFamily="34" charset="0"/>
              <a:buChar char="•"/>
            </a:pPr>
            <a:r>
              <a:rPr lang="en-US" dirty="0"/>
              <a:t>The minimum interval between the first two doses is 4 weeks and the minimum interval between the second and third doses is 12 weeks. </a:t>
            </a:r>
          </a:p>
          <a:p>
            <a:pPr>
              <a:buClr>
                <a:schemeClr val="bg2">
                  <a:lumMod val="75000"/>
                </a:schemeClr>
              </a:buClr>
              <a:buFont typeface="Arial" panose="020B0604020202020204" pitchFamily="34" charset="0"/>
              <a:buChar char="•"/>
            </a:pPr>
            <a:endParaRPr lang="en-US" dirty="0"/>
          </a:p>
          <a:p>
            <a:pPr>
              <a:buClr>
                <a:schemeClr val="bg2">
                  <a:lumMod val="75000"/>
                </a:schemeClr>
              </a:buClr>
              <a:buFont typeface="Arial" panose="020B0604020202020204" pitchFamily="34" charset="0"/>
              <a:buChar char="•"/>
            </a:pPr>
            <a:r>
              <a:rPr lang="en-US" dirty="0"/>
              <a:t>The Gardasil and Gardasil 9 are typically administered in three doses at time zero, and at two and six months of follow-up. </a:t>
            </a:r>
          </a:p>
          <a:p>
            <a:pPr>
              <a:buClr>
                <a:schemeClr val="bg2">
                  <a:lumMod val="75000"/>
                </a:schemeClr>
              </a:buClr>
              <a:buFont typeface="Arial" panose="020B0604020202020204" pitchFamily="34" charset="0"/>
              <a:buChar char="•"/>
            </a:pPr>
            <a:r>
              <a:rPr lang="en-US" dirty="0" err="1"/>
              <a:t>Cervarix</a:t>
            </a:r>
            <a:r>
              <a:rPr lang="en-US" dirty="0"/>
              <a:t> follow a similar three-dose schedule for those older than 15 years, the bivalent vaccine is typically administered in three doses at time zero, and at one and six months of follow-up.</a:t>
            </a:r>
          </a:p>
          <a:p>
            <a:endParaRPr lang="en-US" dirty="0"/>
          </a:p>
        </p:txBody>
      </p:sp>
    </p:spTree>
    <p:extLst>
      <p:ext uri="{BB962C8B-B14F-4D97-AF65-F5344CB8AC3E}">
        <p14:creationId xmlns:p14="http://schemas.microsoft.com/office/powerpoint/2010/main" val="163937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45720" indent="0">
              <a:buNone/>
            </a:pPr>
            <a:r>
              <a:rPr lang="en-US" b="1" dirty="0">
                <a:solidFill>
                  <a:schemeClr val="bg2">
                    <a:lumMod val="50000"/>
                  </a:schemeClr>
                </a:solidFill>
              </a:rPr>
              <a:t>Interrupted schedules</a:t>
            </a:r>
          </a:p>
          <a:p>
            <a:pPr marL="45720" indent="0">
              <a:buNone/>
            </a:pPr>
            <a:endParaRPr lang="en-US" b="1" dirty="0">
              <a:solidFill>
                <a:schemeClr val="bg2">
                  <a:lumMod val="50000"/>
                </a:schemeClr>
              </a:solidFill>
            </a:endParaRPr>
          </a:p>
          <a:p>
            <a:pPr marL="45720" indent="0">
              <a:buNone/>
            </a:pPr>
            <a:r>
              <a:rPr lang="en-US" dirty="0"/>
              <a:t>if the vaccination series is interrupted for any length of time, it can be resumed without restarting the series.</a:t>
            </a:r>
          </a:p>
        </p:txBody>
      </p:sp>
    </p:spTree>
    <p:extLst>
      <p:ext uri="{BB962C8B-B14F-4D97-AF65-F5344CB8AC3E}">
        <p14:creationId xmlns:p14="http://schemas.microsoft.com/office/powerpoint/2010/main" val="1833582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609600" y="533400"/>
            <a:ext cx="7848600" cy="5638800"/>
          </a:xfrm>
        </p:spPr>
        <p:txBody>
          <a:bodyPr>
            <a:normAutofit/>
          </a:bodyPr>
          <a:lstStyle/>
          <a:p>
            <a:pPr marL="45720" indent="0">
              <a:buNone/>
            </a:pPr>
            <a:endParaRPr lang="en-US" sz="3200" b="1" dirty="0">
              <a:solidFill>
                <a:schemeClr val="tx2">
                  <a:lumMod val="60000"/>
                  <a:lumOff val="40000"/>
                </a:schemeClr>
              </a:solidFill>
            </a:endParaRPr>
          </a:p>
          <a:p>
            <a:pPr marL="45720" indent="0" algn="ctr">
              <a:buNone/>
            </a:pPr>
            <a:r>
              <a:rPr lang="en-US" sz="3200" b="1" dirty="0">
                <a:solidFill>
                  <a:schemeClr val="tx2">
                    <a:lumMod val="60000"/>
                    <a:lumOff val="40000"/>
                  </a:schemeClr>
                </a:solidFill>
              </a:rPr>
              <a:t>For how long ?</a:t>
            </a:r>
          </a:p>
          <a:p>
            <a:pPr marL="45720" indent="0" algn="ctr">
              <a:buNone/>
            </a:pPr>
            <a:endParaRPr lang="en-US" sz="3200" b="1" dirty="0">
              <a:solidFill>
                <a:schemeClr val="tx2">
                  <a:lumMod val="60000"/>
                  <a:lumOff val="40000"/>
                </a:schemeClr>
              </a:solidFill>
            </a:endParaRPr>
          </a:p>
          <a:p>
            <a:pPr marL="45720" indent="0" algn="ctr">
              <a:buNone/>
            </a:pPr>
            <a:r>
              <a:rPr lang="en-US" sz="3200" b="1" dirty="0">
                <a:solidFill>
                  <a:schemeClr val="tx2">
                    <a:lumMod val="60000"/>
                    <a:lumOff val="40000"/>
                  </a:schemeClr>
                </a:solidFill>
              </a:rPr>
              <a:t>Duration of protection ?</a:t>
            </a:r>
          </a:p>
          <a:p>
            <a:pPr marL="45720" indent="0">
              <a:buNone/>
            </a:pPr>
            <a:endParaRPr lang="en-US" b="1" dirty="0">
              <a:solidFill>
                <a:schemeClr val="tx2">
                  <a:lumMod val="60000"/>
                  <a:lumOff val="4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183" y="3420533"/>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341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5486400"/>
            <a:ext cx="6512511" cy="1143000"/>
          </a:xfrm>
        </p:spPr>
        <p:txBody>
          <a:bodyPr/>
          <a:lstStyle/>
          <a:p>
            <a:r>
              <a:rPr lang="en-US" sz="1600" dirty="0"/>
              <a:t>CDC GUIDELINES DEC2016</a:t>
            </a:r>
          </a:p>
        </p:txBody>
      </p:sp>
      <p:sp>
        <p:nvSpPr>
          <p:cNvPr id="3" name="Content Placeholder 2"/>
          <p:cNvSpPr>
            <a:spLocks noGrp="1"/>
          </p:cNvSpPr>
          <p:nvPr>
            <p:ph sz="quarter" idx="13"/>
          </p:nvPr>
        </p:nvSpPr>
        <p:spPr>
          <a:xfrm>
            <a:off x="609600" y="533400"/>
            <a:ext cx="7848600" cy="5715000"/>
          </a:xfrm>
        </p:spPr>
        <p:txBody>
          <a:bodyPr>
            <a:normAutofit/>
          </a:bodyPr>
          <a:lstStyle/>
          <a:p>
            <a:pPr marL="45720" indent="0">
              <a:buClr>
                <a:schemeClr val="bg2">
                  <a:lumMod val="75000"/>
                </a:schemeClr>
              </a:buClr>
              <a:buNone/>
            </a:pPr>
            <a:endParaRPr lang="en-US" dirty="0"/>
          </a:p>
          <a:p>
            <a:pPr>
              <a:buClr>
                <a:schemeClr val="bg2">
                  <a:lumMod val="75000"/>
                </a:schemeClr>
              </a:buClr>
              <a:buFont typeface="Wingdings" panose="05000000000000000000" pitchFamily="2" charset="2"/>
              <a:buChar char="v"/>
            </a:pPr>
            <a:r>
              <a:rPr lang="en-US" dirty="0">
                <a:solidFill>
                  <a:schemeClr val="bg2">
                    <a:lumMod val="50000"/>
                  </a:schemeClr>
                </a:solidFill>
              </a:rPr>
              <a:t>IN ALL CLINICAL TRIALS </a:t>
            </a:r>
            <a:r>
              <a:rPr lang="en-US" dirty="0"/>
              <a:t>Persistent antibody levels and protection against HPV infection have been </a:t>
            </a:r>
            <a:r>
              <a:rPr lang="en-US" dirty="0">
                <a:solidFill>
                  <a:srgbClr val="FF0000"/>
                </a:solidFill>
              </a:rPr>
              <a:t>reported up to 10 years following vaccination . </a:t>
            </a:r>
          </a:p>
          <a:p>
            <a:pPr>
              <a:buClr>
                <a:schemeClr val="bg2">
                  <a:lumMod val="75000"/>
                </a:schemeClr>
              </a:buClr>
              <a:buFont typeface="Wingdings" panose="05000000000000000000" pitchFamily="2" charset="2"/>
              <a:buChar char="v"/>
            </a:pPr>
            <a:endParaRPr lang="en-US" dirty="0"/>
          </a:p>
          <a:p>
            <a:pPr>
              <a:buClr>
                <a:schemeClr val="bg2">
                  <a:lumMod val="75000"/>
                </a:schemeClr>
              </a:buClr>
              <a:buFont typeface="Wingdings" panose="05000000000000000000" pitchFamily="2" charset="2"/>
              <a:buChar char="v"/>
            </a:pPr>
            <a:r>
              <a:rPr lang="en-US" dirty="0"/>
              <a:t>Of note, the precise level of antibody needed for protection against infection is unknown. </a:t>
            </a:r>
          </a:p>
          <a:p>
            <a:pPr>
              <a:buClr>
                <a:schemeClr val="bg2">
                  <a:lumMod val="75000"/>
                </a:schemeClr>
              </a:buClr>
              <a:buFont typeface="Wingdings" panose="05000000000000000000" pitchFamily="2" charset="2"/>
              <a:buChar char="v"/>
            </a:pPr>
            <a:endParaRPr lang="en-US" dirty="0"/>
          </a:p>
          <a:p>
            <a:pPr>
              <a:buClr>
                <a:schemeClr val="bg2">
                  <a:lumMod val="75000"/>
                </a:schemeClr>
              </a:buClr>
              <a:buFont typeface="Wingdings" panose="05000000000000000000" pitchFamily="2" charset="2"/>
              <a:buChar char="v"/>
            </a:pPr>
            <a:r>
              <a:rPr lang="en-US" dirty="0"/>
              <a:t>Further data will become available in the future as female and male participants in vaccine studies are followed over time.</a:t>
            </a:r>
          </a:p>
          <a:p>
            <a:pPr marL="45720" indent="0">
              <a:buNone/>
            </a:pPr>
            <a:endParaRPr lang="en-US" dirty="0"/>
          </a:p>
        </p:txBody>
      </p:sp>
    </p:spTree>
    <p:extLst>
      <p:ext uri="{BB962C8B-B14F-4D97-AF65-F5344CB8AC3E}">
        <p14:creationId xmlns:p14="http://schemas.microsoft.com/office/powerpoint/2010/main" val="8461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 y="228600"/>
            <a:ext cx="8777652" cy="6400800"/>
          </a:xfrm>
        </p:spPr>
      </p:pic>
    </p:spTree>
    <p:extLst>
      <p:ext uri="{BB962C8B-B14F-4D97-AF65-F5344CB8AC3E}">
        <p14:creationId xmlns:p14="http://schemas.microsoft.com/office/powerpoint/2010/main" val="4260788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914400" y="533400"/>
            <a:ext cx="7543800" cy="5867400"/>
          </a:xfrm>
        </p:spPr>
        <p:txBody>
          <a:bodyPr>
            <a:normAutofit/>
          </a:bodyPr>
          <a:lstStyle/>
          <a:p>
            <a:pPr marL="45720" indent="0">
              <a:buNone/>
            </a:pPr>
            <a:r>
              <a:rPr lang="en-US" dirty="0">
                <a:solidFill>
                  <a:schemeClr val="bg2">
                    <a:lumMod val="50000"/>
                  </a:schemeClr>
                </a:solidFill>
              </a:rPr>
              <a:t>Results:</a:t>
            </a:r>
          </a:p>
          <a:p>
            <a:pPr>
              <a:buClr>
                <a:schemeClr val="bg2">
                  <a:lumMod val="50000"/>
                </a:schemeClr>
              </a:buClr>
              <a:buFont typeface="Wingdings" panose="05000000000000000000" pitchFamily="2" charset="2"/>
              <a:buChar char="v"/>
            </a:pPr>
            <a:r>
              <a:rPr lang="en-US" dirty="0"/>
              <a:t> </a:t>
            </a:r>
            <a:r>
              <a:rPr lang="en-US" dirty="0">
                <a:solidFill>
                  <a:schemeClr val="tx1"/>
                </a:solidFill>
              </a:rPr>
              <a:t>HPV-16 and -18 antibodies peaked at Month 7 and gradually plateaued at Months 18–24 and</a:t>
            </a:r>
          </a:p>
          <a:p>
            <a:pPr marL="45720" indent="0">
              <a:buClr>
                <a:schemeClr val="bg2">
                  <a:lumMod val="50000"/>
                </a:schemeClr>
              </a:buClr>
              <a:buNone/>
            </a:pPr>
            <a:r>
              <a:rPr lang="en-US" dirty="0">
                <a:solidFill>
                  <a:schemeClr val="tx1"/>
                </a:solidFill>
              </a:rPr>
              <a:t> remained stable through 6.4 years</a:t>
            </a:r>
          </a:p>
          <a:p>
            <a:pPr marL="45720" indent="0">
              <a:buClr>
                <a:schemeClr val="bg2">
                  <a:lumMod val="50000"/>
                </a:schemeClr>
              </a:buClr>
              <a:buNone/>
            </a:pPr>
            <a:endParaRPr lang="en-US" dirty="0">
              <a:solidFill>
                <a:schemeClr val="tx1"/>
              </a:solidFill>
            </a:endParaRPr>
          </a:p>
          <a:p>
            <a:pPr>
              <a:buClr>
                <a:schemeClr val="bg2">
                  <a:lumMod val="50000"/>
                </a:schemeClr>
              </a:buClr>
              <a:buFont typeface="Wingdings" panose="05000000000000000000" pitchFamily="2" charset="2"/>
              <a:buChar char="v"/>
            </a:pPr>
            <a:r>
              <a:rPr lang="en-US" dirty="0">
                <a:solidFill>
                  <a:schemeClr val="tx1"/>
                </a:solidFill>
              </a:rPr>
              <a:t> Mean antibody levels at the last time point were several fold higher than those associated with natural infection. </a:t>
            </a:r>
          </a:p>
          <a:p>
            <a:pPr marL="45720" indent="0">
              <a:buClr>
                <a:schemeClr val="bg2">
                  <a:lumMod val="50000"/>
                </a:schemeClr>
              </a:buClr>
              <a:buNone/>
            </a:pPr>
            <a:endParaRPr lang="en-US" dirty="0">
              <a:solidFill>
                <a:schemeClr val="tx1"/>
              </a:solidFill>
            </a:endParaRPr>
          </a:p>
          <a:p>
            <a:pPr>
              <a:buClr>
                <a:schemeClr val="bg2">
                  <a:lumMod val="50000"/>
                </a:schemeClr>
              </a:buClr>
              <a:buFont typeface="Wingdings" panose="05000000000000000000" pitchFamily="2" charset="2"/>
              <a:buChar char="v"/>
            </a:pPr>
            <a:r>
              <a:rPr lang="en-US" dirty="0">
                <a:solidFill>
                  <a:schemeClr val="tx1"/>
                </a:solidFill>
              </a:rPr>
              <a:t>The study predict that HPV-16 and -18 mean antibody levels will remain well above those associated with natural infection for at least 20 years</a:t>
            </a:r>
          </a:p>
        </p:txBody>
      </p:sp>
    </p:spTree>
    <p:extLst>
      <p:ext uri="{BB962C8B-B14F-4D97-AF65-F5344CB8AC3E}">
        <p14:creationId xmlns:p14="http://schemas.microsoft.com/office/powerpoint/2010/main" val="3983754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45720" indent="0" algn="ctr">
              <a:buNone/>
            </a:pPr>
            <a:r>
              <a:rPr lang="en-US" sz="4400" b="1" dirty="0">
                <a:solidFill>
                  <a:schemeClr val="bg2">
                    <a:lumMod val="50000"/>
                  </a:schemeClr>
                </a:solidFill>
              </a:rPr>
              <a:t>Vaccine safety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4443413" cy="444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091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78820" y="381000"/>
            <a:ext cx="8675076" cy="5638799"/>
          </a:xfrm>
        </p:spPr>
      </p:pic>
    </p:spTree>
    <p:extLst>
      <p:ext uri="{BB962C8B-B14F-4D97-AF65-F5344CB8AC3E}">
        <p14:creationId xmlns:p14="http://schemas.microsoft.com/office/powerpoint/2010/main" val="1084651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52400" y="897448"/>
            <a:ext cx="6400800" cy="3474720"/>
          </a:xfrm>
        </p:spPr>
        <p:txBody>
          <a:bodyPr>
            <a:normAutofit/>
          </a:bodyPr>
          <a:lstStyle/>
          <a:p>
            <a:pPr marL="45720" indent="0">
              <a:buNone/>
            </a:pPr>
            <a:r>
              <a:rPr lang="en-US" sz="2000" dirty="0"/>
              <a:t>All vaccines use virus-like particles (VLPs)</a:t>
            </a:r>
          </a:p>
          <a:p>
            <a:pPr marL="45720" indent="0">
              <a:buNone/>
            </a:pPr>
            <a:r>
              <a:rPr lang="en-US" sz="2000" dirty="0"/>
              <a:t>which mimic the viral capsid. </a:t>
            </a:r>
          </a:p>
          <a:p>
            <a:pPr marL="45720" indent="0">
              <a:buNone/>
            </a:pPr>
            <a:endParaRPr lang="en-US" sz="2000" dirty="0"/>
          </a:p>
          <a:p>
            <a:pPr marL="45720" indent="0">
              <a:buNone/>
            </a:pPr>
            <a:r>
              <a:rPr lang="en-US" sz="2000" dirty="0"/>
              <a:t>VLPs do not contain genetic material and are produced in biologic systems, which have well-established safety records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0"/>
            <a:ext cx="3556726" cy="2000658"/>
          </a:xfrm>
          <a:prstGeom prst="rect">
            <a:avLst/>
          </a:prstGeom>
        </p:spPr>
      </p:pic>
    </p:spTree>
    <p:extLst>
      <p:ext uri="{BB962C8B-B14F-4D97-AF65-F5344CB8AC3E}">
        <p14:creationId xmlns:p14="http://schemas.microsoft.com/office/powerpoint/2010/main" val="703180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04800" y="381000"/>
            <a:ext cx="7772400" cy="5257800"/>
          </a:xfrm>
        </p:spPr>
        <p:txBody>
          <a:bodyPr>
            <a:normAutofit/>
          </a:bodyPr>
          <a:lstStyle/>
          <a:p>
            <a:pPr>
              <a:buClr>
                <a:schemeClr val="bg2">
                  <a:lumMod val="75000"/>
                </a:schemeClr>
              </a:buClr>
              <a:buFont typeface="Wingdings" panose="05000000000000000000" pitchFamily="2" charset="2"/>
              <a:buChar char="v"/>
            </a:pPr>
            <a:r>
              <a:rPr lang="en-US" dirty="0">
                <a:solidFill>
                  <a:schemeClr val="tx1"/>
                </a:solidFill>
              </a:rPr>
              <a:t>Among serious events, headache, nausea, vomiting, fatigue, dizziness, syncope, and generalized weakness were the most frequently reported.</a:t>
            </a:r>
          </a:p>
          <a:p>
            <a:pPr>
              <a:buClr>
                <a:schemeClr val="bg2">
                  <a:lumMod val="75000"/>
                </a:schemeClr>
              </a:buClr>
              <a:buFont typeface="Wingdings" panose="05000000000000000000" pitchFamily="2" charset="2"/>
              <a:buChar char="v"/>
            </a:pPr>
            <a:r>
              <a:rPr lang="en-US" dirty="0">
                <a:solidFill>
                  <a:schemeClr val="tx1"/>
                </a:solidFill>
              </a:rPr>
              <a:t> There is no increased risk of </a:t>
            </a:r>
            <a:r>
              <a:rPr lang="en-US" dirty="0" err="1">
                <a:solidFill>
                  <a:schemeClr val="tx1"/>
                </a:solidFill>
              </a:rPr>
              <a:t>Guillain-Barré</a:t>
            </a:r>
            <a:r>
              <a:rPr lang="en-US" dirty="0">
                <a:solidFill>
                  <a:schemeClr val="tx1"/>
                </a:solidFill>
              </a:rPr>
              <a:t> Syndrome compared with other vaccines in similar age groups</a:t>
            </a:r>
          </a:p>
          <a:p>
            <a:pPr marL="45720" indent="0">
              <a:buClr>
                <a:schemeClr val="bg2">
                  <a:lumMod val="75000"/>
                </a:schemeClr>
              </a:buClr>
              <a:buNone/>
            </a:pPr>
            <a:endParaRPr lang="en-US" dirty="0">
              <a:solidFill>
                <a:schemeClr val="tx1"/>
              </a:solidFill>
            </a:endParaRPr>
          </a:p>
          <a:p>
            <a:pPr>
              <a:buClr>
                <a:schemeClr val="bg2">
                  <a:lumMod val="75000"/>
                </a:schemeClr>
              </a:buClr>
              <a:buFont typeface="Wingdings" panose="05000000000000000000" pitchFamily="2" charset="2"/>
              <a:buChar char="v"/>
            </a:pPr>
            <a:endParaRPr lang="en-US" dirty="0">
              <a:solidFill>
                <a:schemeClr val="tx1"/>
              </a:solidFill>
            </a:endParaRPr>
          </a:p>
          <a:p>
            <a:pPr>
              <a:buClr>
                <a:schemeClr val="bg2">
                  <a:lumMod val="75000"/>
                </a:schemeClr>
              </a:buClr>
              <a:buFont typeface="Wingdings" panose="05000000000000000000" pitchFamily="2" charset="2"/>
              <a:buChar char="v"/>
            </a:pPr>
            <a:r>
              <a:rPr lang="en-US" dirty="0">
                <a:solidFill>
                  <a:schemeClr val="tx1"/>
                </a:solidFill>
              </a:rPr>
              <a:t>Through 2011, 72 post-vaccination deaths had been reported, of which 34 were confirmed. There was no unusual pattern or clustering to the deaths that would suggest that they were caused by the vaccine </a:t>
            </a:r>
          </a:p>
          <a:p>
            <a:endParaRPr lang="en-US" dirty="0"/>
          </a:p>
        </p:txBody>
      </p:sp>
    </p:spTree>
    <p:extLst>
      <p:ext uri="{BB962C8B-B14F-4D97-AF65-F5344CB8AC3E}">
        <p14:creationId xmlns:p14="http://schemas.microsoft.com/office/powerpoint/2010/main" val="16242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152400" y="886562"/>
            <a:ext cx="6400800" cy="3474720"/>
          </a:xfrm>
        </p:spPr>
        <p:txBody>
          <a:bodyPr>
            <a:normAutofit fontScale="92500" lnSpcReduction="20000"/>
          </a:bodyPr>
          <a:lstStyle/>
          <a:p>
            <a:endParaRPr lang="en-US" dirty="0"/>
          </a:p>
          <a:p>
            <a:pPr>
              <a:buClr>
                <a:schemeClr val="bg2">
                  <a:lumMod val="75000"/>
                </a:schemeClr>
              </a:buClr>
              <a:buFont typeface="Wingdings" panose="05000000000000000000" pitchFamily="2" charset="2"/>
              <a:buChar char="v"/>
            </a:pPr>
            <a:endParaRPr lang="en-US" dirty="0"/>
          </a:p>
          <a:p>
            <a:pPr marL="45720" indent="0">
              <a:buClr>
                <a:schemeClr val="bg2">
                  <a:lumMod val="75000"/>
                </a:schemeClr>
              </a:buClr>
              <a:buNone/>
            </a:pPr>
            <a:r>
              <a:rPr lang="en-US" dirty="0"/>
              <a:t>A small massage to take here is </a:t>
            </a:r>
          </a:p>
          <a:p>
            <a:pPr>
              <a:buClr>
                <a:schemeClr val="bg2">
                  <a:lumMod val="75000"/>
                </a:schemeClr>
              </a:buClr>
              <a:buFont typeface="Wingdings" panose="05000000000000000000" pitchFamily="2" charset="2"/>
              <a:buChar char="v"/>
            </a:pPr>
            <a:r>
              <a:rPr lang="en-US" dirty="0"/>
              <a:t>-HPV vaccination appears to be safe and effective in preventing subsequent infection in older women, but the overall benefit is less than that in younger females </a:t>
            </a:r>
          </a:p>
          <a:p>
            <a:pPr>
              <a:buClr>
                <a:schemeClr val="bg2">
                  <a:lumMod val="75000"/>
                </a:schemeClr>
              </a:buClr>
              <a:buFont typeface="Wingdings" panose="05000000000000000000" pitchFamily="2" charset="2"/>
              <a:buChar char="v"/>
            </a:pPr>
            <a:endParaRPr lang="en-US" dirty="0"/>
          </a:p>
          <a:p>
            <a:pPr>
              <a:buClr>
                <a:schemeClr val="bg2">
                  <a:lumMod val="75000"/>
                </a:schemeClr>
              </a:buClr>
              <a:buFont typeface="Wingdings" panose="05000000000000000000" pitchFamily="2" charset="2"/>
              <a:buChar char="v"/>
            </a:pPr>
            <a:r>
              <a:rPr lang="en-US" dirty="0"/>
              <a:t>-the need to vaccinate individuals before the onset of sexual activity to gain the greatest benefit and maximize cost effectiveness.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377" y="152400"/>
            <a:ext cx="2419350" cy="233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44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marL="45720" indent="0">
              <a:buNone/>
            </a:pPr>
            <a:r>
              <a:rPr lang="en-US" dirty="0"/>
              <a:t>-None of the three  vaccines treats or accelerates the clearance of pre-existing vaccine-type HPV infections or related disease.</a:t>
            </a:r>
          </a:p>
        </p:txBody>
      </p:sp>
    </p:spTree>
    <p:extLst>
      <p:ext uri="{BB962C8B-B14F-4D97-AF65-F5344CB8AC3E}">
        <p14:creationId xmlns:p14="http://schemas.microsoft.com/office/powerpoint/2010/main" val="14663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 y="95250"/>
            <a:ext cx="8910108" cy="6625432"/>
          </a:xfrm>
        </p:spPr>
      </p:pic>
    </p:spTree>
    <p:extLst>
      <p:ext uri="{BB962C8B-B14F-4D97-AF65-F5344CB8AC3E}">
        <p14:creationId xmlns:p14="http://schemas.microsoft.com/office/powerpoint/2010/main" val="1421450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7" y="1734698"/>
            <a:ext cx="7380383" cy="4056502"/>
          </a:xfrm>
        </p:spPr>
        <p:txBody>
          <a:bodyPr/>
          <a:lstStyle/>
          <a:p>
            <a:pPr algn="l">
              <a:buClr>
                <a:schemeClr val="tx2">
                  <a:lumMod val="60000"/>
                  <a:lumOff val="40000"/>
                </a:schemeClr>
              </a:buClr>
              <a:buFont typeface="Wingdings" pitchFamily="2" charset="2"/>
              <a:buChar char="Ø"/>
            </a:pPr>
            <a:r>
              <a:rPr lang="en-US" sz="2000" dirty="0">
                <a:solidFill>
                  <a:schemeClr val="accent2">
                    <a:lumMod val="75000"/>
                  </a:schemeClr>
                </a:solidFill>
                <a:effectLst/>
                <a:latin typeface="+mn-lt"/>
              </a:rPr>
              <a:t>Cervical cancer and precursor lesions</a:t>
            </a:r>
            <a:r>
              <a:rPr lang="en-US" sz="2000" b="0" dirty="0">
                <a:solidFill>
                  <a:srgbClr val="000000"/>
                </a:solidFill>
                <a:effectLst/>
                <a:latin typeface="+mn-lt"/>
              </a:rPr>
              <a:t> </a:t>
            </a:r>
            <a:br>
              <a:rPr lang="en-US" sz="2000" b="0" dirty="0">
                <a:solidFill>
                  <a:srgbClr val="000000"/>
                </a:solidFill>
                <a:effectLst/>
                <a:latin typeface="+mn-lt"/>
              </a:rPr>
            </a:br>
            <a:r>
              <a:rPr lang="en-US" sz="2000" b="0" dirty="0">
                <a:solidFill>
                  <a:srgbClr val="000000"/>
                </a:solidFill>
                <a:effectLst/>
                <a:latin typeface="+mn-lt"/>
              </a:rPr>
              <a:t>-is the third most common female cancer worldwide</a:t>
            </a:r>
            <a:br>
              <a:rPr lang="en-US" sz="2000" b="0" dirty="0">
                <a:solidFill>
                  <a:srgbClr val="000000"/>
                </a:solidFill>
                <a:effectLst/>
                <a:latin typeface="+mn-lt"/>
              </a:rPr>
            </a:br>
            <a:r>
              <a:rPr lang="en-US" sz="2000" b="0" dirty="0">
                <a:solidFill>
                  <a:srgbClr val="000000"/>
                </a:solidFill>
                <a:effectLst/>
                <a:latin typeface="+mn-lt"/>
              </a:rPr>
              <a:t/>
            </a:r>
            <a:br>
              <a:rPr lang="en-US" sz="2000" b="0" dirty="0">
                <a:solidFill>
                  <a:srgbClr val="000000"/>
                </a:solidFill>
                <a:effectLst/>
                <a:latin typeface="+mn-lt"/>
              </a:rPr>
            </a:br>
            <a:r>
              <a:rPr lang="en-US" sz="2000" b="0" u="sng" dirty="0">
                <a:solidFill>
                  <a:schemeClr val="tx2">
                    <a:lumMod val="60000"/>
                    <a:lumOff val="40000"/>
                  </a:schemeClr>
                </a:solidFill>
                <a:effectLst/>
                <a:latin typeface="+mn-lt"/>
              </a:rPr>
              <a:t>-IN U.S</a:t>
            </a:r>
            <a:r>
              <a:rPr lang="en-US" sz="1800" b="0" u="sng" dirty="0">
                <a:solidFill>
                  <a:schemeClr val="tx2">
                    <a:lumMod val="60000"/>
                    <a:lumOff val="40000"/>
                  </a:schemeClr>
                </a:solidFill>
                <a:effectLst/>
                <a:latin typeface="+mn-lt"/>
              </a:rPr>
              <a:t/>
            </a:r>
            <a:br>
              <a:rPr lang="en-US" sz="1800" b="0" u="sng" dirty="0">
                <a:solidFill>
                  <a:schemeClr val="tx2">
                    <a:lumMod val="60000"/>
                    <a:lumOff val="40000"/>
                  </a:schemeClr>
                </a:solidFill>
                <a:effectLst/>
                <a:latin typeface="+mn-lt"/>
              </a:rPr>
            </a:br>
            <a:r>
              <a:rPr lang="en-US" sz="1800" b="0" dirty="0">
                <a:solidFill>
                  <a:schemeClr val="tx1"/>
                </a:solidFill>
                <a:effectLst/>
                <a:latin typeface="+mn-lt"/>
              </a:rPr>
              <a:t>-THE ESTIMATED ANNUAL </a:t>
            </a:r>
            <a:r>
              <a:rPr lang="en-US" sz="1800" b="0" dirty="0">
                <a:solidFill>
                  <a:srgbClr val="FF0000"/>
                </a:solidFill>
                <a:effectLst/>
                <a:latin typeface="+mn-lt"/>
              </a:rPr>
              <a:t>INCIDENCE</a:t>
            </a:r>
            <a:r>
              <a:rPr lang="en-US" sz="1800" b="0" dirty="0">
                <a:solidFill>
                  <a:schemeClr val="tx1"/>
                </a:solidFill>
                <a:effectLst/>
                <a:latin typeface="+mn-lt"/>
              </a:rPr>
              <a:t> OF </a:t>
            </a:r>
            <a:r>
              <a:rPr lang="en-US" sz="1800" b="0" dirty="0">
                <a:solidFill>
                  <a:srgbClr val="FF0000"/>
                </a:solidFill>
                <a:effectLst/>
                <a:latin typeface="+mn-lt"/>
              </a:rPr>
              <a:t>CIN</a:t>
            </a:r>
            <a:r>
              <a:rPr lang="en-US" sz="1800" b="0" dirty="0">
                <a:solidFill>
                  <a:schemeClr val="tx1"/>
                </a:solidFill>
                <a:effectLst/>
                <a:latin typeface="+mn-lt"/>
              </a:rPr>
              <a:t> AMONG FEMALE is </a:t>
            </a:r>
            <a:r>
              <a:rPr lang="en-US" sz="1800" b="0" dirty="0">
                <a:solidFill>
                  <a:srgbClr val="FF0000"/>
                </a:solidFill>
                <a:effectLst/>
                <a:latin typeface="+mn-lt"/>
              </a:rPr>
              <a:t>0.5</a:t>
            </a:r>
            <a:r>
              <a:rPr lang="en-US" sz="1800" b="0" dirty="0">
                <a:solidFill>
                  <a:schemeClr val="tx1"/>
                </a:solidFill>
                <a:effectLst/>
                <a:latin typeface="+mn-lt"/>
              </a:rPr>
              <a:t>%</a:t>
            </a:r>
            <a:r>
              <a:rPr lang="en-US" sz="2000" b="0" dirty="0">
                <a:solidFill>
                  <a:schemeClr val="tx1"/>
                </a:solidFill>
                <a:effectLst/>
                <a:latin typeface="+mn-lt"/>
              </a:rPr>
              <a:t/>
            </a:r>
            <a:br>
              <a:rPr lang="en-US" sz="2000" b="0" dirty="0">
                <a:solidFill>
                  <a:schemeClr val="tx1"/>
                </a:solidFill>
                <a:effectLst/>
                <a:latin typeface="+mn-lt"/>
              </a:rPr>
            </a:br>
            <a:r>
              <a:rPr lang="en-US" sz="2000" b="0" dirty="0">
                <a:solidFill>
                  <a:srgbClr val="000000"/>
                </a:solidFill>
                <a:effectLst/>
                <a:latin typeface="+mn-lt"/>
              </a:rPr>
              <a:t/>
            </a:r>
            <a:br>
              <a:rPr lang="en-US" sz="2000" b="0" dirty="0">
                <a:solidFill>
                  <a:srgbClr val="000000"/>
                </a:solidFill>
                <a:effectLst/>
                <a:latin typeface="+mn-lt"/>
              </a:rPr>
            </a:br>
            <a:r>
              <a:rPr lang="en-US" sz="2000" b="0" dirty="0">
                <a:solidFill>
                  <a:srgbClr val="000000"/>
                </a:solidFill>
                <a:effectLst/>
                <a:latin typeface="+mn-lt"/>
              </a:rPr>
              <a:t> -HPV TYPE </a:t>
            </a:r>
            <a:r>
              <a:rPr lang="en-US" sz="2000" b="0" dirty="0">
                <a:solidFill>
                  <a:srgbClr val="FF0000"/>
                </a:solidFill>
                <a:effectLst/>
                <a:latin typeface="+mn-lt"/>
              </a:rPr>
              <a:t>16 AND 18</a:t>
            </a:r>
            <a:r>
              <a:rPr lang="en-US" sz="2000" b="0" dirty="0">
                <a:solidFill>
                  <a:srgbClr val="000000"/>
                </a:solidFill>
                <a:effectLst/>
                <a:latin typeface="+mn-lt"/>
              </a:rPr>
              <a:t> :  70% of cervical cancer  and 50 % of precancerous lesions </a:t>
            </a:r>
            <a:br>
              <a:rPr lang="en-US" sz="2000" b="0" dirty="0">
                <a:solidFill>
                  <a:srgbClr val="000000"/>
                </a:solidFill>
                <a:effectLst/>
                <a:latin typeface="+mn-lt"/>
              </a:rPr>
            </a:br>
            <a:r>
              <a:rPr lang="en-US" sz="2000" b="0" dirty="0">
                <a:solidFill>
                  <a:srgbClr val="000000"/>
                </a:solidFill>
                <a:effectLst/>
                <a:latin typeface="+mn-lt"/>
              </a:rPr>
              <a:t> </a:t>
            </a:r>
            <a:br>
              <a:rPr lang="en-US" sz="2000" b="0" dirty="0">
                <a:solidFill>
                  <a:srgbClr val="000000"/>
                </a:solidFill>
                <a:effectLst/>
                <a:latin typeface="+mn-lt"/>
              </a:rPr>
            </a:br>
            <a:r>
              <a:rPr lang="en-US" sz="2000" b="0" dirty="0">
                <a:solidFill>
                  <a:srgbClr val="000000"/>
                </a:solidFill>
                <a:effectLst/>
                <a:latin typeface="+mn-lt"/>
              </a:rPr>
              <a:t>-HPV types </a:t>
            </a:r>
            <a:r>
              <a:rPr lang="en-US" sz="2000" b="0" dirty="0">
                <a:solidFill>
                  <a:srgbClr val="FF0000"/>
                </a:solidFill>
                <a:effectLst/>
                <a:latin typeface="+mn-lt"/>
              </a:rPr>
              <a:t>31, 33, 45, 52, and 58</a:t>
            </a:r>
            <a:r>
              <a:rPr lang="en-US" sz="2000" b="0" dirty="0">
                <a:solidFill>
                  <a:srgbClr val="000000"/>
                </a:solidFill>
                <a:effectLst/>
                <a:latin typeface="+mn-lt"/>
              </a:rPr>
              <a:t> : 19 % of invasive cervical cancers</a:t>
            </a:r>
            <a:endParaRPr lang="en-US" sz="2000" b="0" dirty="0">
              <a:latin typeface="+mn-lt"/>
            </a:endParaRPr>
          </a:p>
        </p:txBody>
      </p:sp>
      <p:sp>
        <p:nvSpPr>
          <p:cNvPr id="3" name="Content Placeholder 2"/>
          <p:cNvSpPr>
            <a:spLocks noGrp="1"/>
          </p:cNvSpPr>
          <p:nvPr>
            <p:ph sz="quarter" idx="13"/>
          </p:nvPr>
        </p:nvSpPr>
        <p:spPr>
          <a:xfrm>
            <a:off x="652927" y="289560"/>
            <a:ext cx="6324600" cy="944880"/>
          </a:xfrm>
        </p:spPr>
        <p:txBody>
          <a:bodyPr>
            <a:noAutofit/>
          </a:bodyPr>
          <a:lstStyle/>
          <a:p>
            <a:pPr marL="45720" indent="0">
              <a:buNone/>
            </a:pPr>
            <a:r>
              <a:rPr lang="en-US" sz="2400" b="1" u="sng" dirty="0">
                <a:solidFill>
                  <a:schemeClr val="tx2">
                    <a:lumMod val="60000"/>
                    <a:lumOff val="40000"/>
                  </a:schemeClr>
                </a:solidFill>
              </a:rPr>
              <a:t>DISEASE ASSOCIATIONS:</a:t>
            </a:r>
          </a:p>
          <a:p>
            <a:pPr marL="45720" indent="0">
              <a:buNone/>
            </a:pPr>
            <a:endParaRPr lang="en-US" sz="2000" b="1" u="sng" dirty="0"/>
          </a:p>
          <a:p>
            <a:pPr>
              <a:buClr>
                <a:schemeClr val="bg2">
                  <a:lumMod val="25000"/>
                </a:schemeClr>
              </a:buClr>
              <a:buFont typeface="Wingdings" pitchFamily="2" charset="2"/>
              <a:buChar char="v"/>
            </a:pPr>
            <a:r>
              <a:rPr lang="en-US" sz="2400" b="1" u="sng" dirty="0">
                <a:solidFill>
                  <a:schemeClr val="tx2">
                    <a:lumMod val="60000"/>
                    <a:lumOff val="40000"/>
                  </a:schemeClr>
                </a:solidFill>
              </a:rPr>
              <a:t>HPV-related disease in females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52400"/>
            <a:ext cx="2643233" cy="2480597"/>
          </a:xfrm>
          <a:prstGeom prst="rect">
            <a:avLst/>
          </a:prstGeom>
        </p:spPr>
      </p:pic>
    </p:spTree>
    <p:extLst>
      <p:ext uri="{BB962C8B-B14F-4D97-AF65-F5344CB8AC3E}">
        <p14:creationId xmlns:p14="http://schemas.microsoft.com/office/powerpoint/2010/main" val="725786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914400" y="731520"/>
            <a:ext cx="7239000" cy="5288280"/>
          </a:xfrm>
        </p:spPr>
        <p:txBody>
          <a:bodyPr>
            <a:normAutofit/>
          </a:bodyPr>
          <a:lstStyle/>
          <a:p>
            <a:pPr>
              <a:buClr>
                <a:schemeClr val="tx2">
                  <a:lumMod val="60000"/>
                  <a:lumOff val="40000"/>
                </a:schemeClr>
              </a:buClr>
              <a:buFont typeface="Wingdings" pitchFamily="2" charset="2"/>
              <a:buChar char="Ø"/>
            </a:pPr>
            <a:r>
              <a:rPr lang="en-US" b="1" dirty="0">
                <a:solidFill>
                  <a:schemeClr val="accent2">
                    <a:lumMod val="75000"/>
                  </a:schemeClr>
                </a:solidFill>
              </a:rPr>
              <a:t>Genital warts —</a:t>
            </a:r>
          </a:p>
          <a:p>
            <a:pPr>
              <a:buClr>
                <a:schemeClr val="accent1">
                  <a:lumMod val="75000"/>
                </a:schemeClr>
              </a:buClr>
              <a:buFont typeface="Arial" pitchFamily="34" charset="0"/>
              <a:buChar char="•"/>
            </a:pPr>
            <a:endParaRPr lang="en-US" dirty="0"/>
          </a:p>
          <a:p>
            <a:pPr>
              <a:buClr>
                <a:schemeClr val="accent1">
                  <a:lumMod val="75000"/>
                </a:schemeClr>
              </a:buClr>
              <a:buFont typeface="Arial" pitchFamily="34" charset="0"/>
              <a:buChar char="•"/>
            </a:pPr>
            <a:r>
              <a:rPr lang="en-US" dirty="0"/>
              <a:t>HPV types</a:t>
            </a:r>
            <a:r>
              <a:rPr lang="en-US" dirty="0">
                <a:solidFill>
                  <a:srgbClr val="FF0000"/>
                </a:solidFill>
              </a:rPr>
              <a:t> 6 and 11</a:t>
            </a:r>
            <a:r>
              <a:rPr lang="en-US" dirty="0"/>
              <a:t>: 90% of genital warts.</a:t>
            </a:r>
          </a:p>
          <a:p>
            <a:pPr>
              <a:buClr>
                <a:schemeClr val="accent1">
                  <a:lumMod val="75000"/>
                </a:schemeClr>
              </a:buClr>
              <a:buFont typeface="Arial" pitchFamily="34" charset="0"/>
              <a:buChar char="•"/>
            </a:pPr>
            <a:endParaRPr lang="en-US" dirty="0"/>
          </a:p>
          <a:p>
            <a:pPr>
              <a:buClr>
                <a:schemeClr val="accent1">
                  <a:lumMod val="75000"/>
                </a:schemeClr>
              </a:buClr>
              <a:buFont typeface="Arial" pitchFamily="34" charset="0"/>
              <a:buChar char="•"/>
            </a:pPr>
            <a:r>
              <a:rPr lang="en-US" dirty="0"/>
              <a:t>Physical  and psychological discomfort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4191000"/>
            <a:ext cx="3352800" cy="2514600"/>
          </a:xfrm>
          <a:prstGeom prst="rect">
            <a:avLst/>
          </a:prstGeom>
        </p:spPr>
      </p:pic>
    </p:spTree>
    <p:extLst>
      <p:ext uri="{BB962C8B-B14F-4D97-AF65-F5344CB8AC3E}">
        <p14:creationId xmlns:p14="http://schemas.microsoft.com/office/powerpoint/2010/main" val="339955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45720" indent="0" algn="ctr">
              <a:buNone/>
            </a:pPr>
            <a:r>
              <a:rPr lang="en-US" sz="8800" b="1" dirty="0">
                <a:solidFill>
                  <a:schemeClr val="tx2">
                    <a:lumMod val="60000"/>
                    <a:lumOff val="40000"/>
                  </a:schemeClr>
                </a:solidFill>
              </a:rPr>
              <a:t>1989</a:t>
            </a:r>
          </a:p>
          <a:p>
            <a:pPr marL="45720" indent="0" algn="ctr">
              <a:buNone/>
            </a:pPr>
            <a:r>
              <a:rPr lang="en-US" sz="2400" b="1" dirty="0">
                <a:solidFill>
                  <a:schemeClr val="tx2">
                    <a:lumMod val="60000"/>
                    <a:lumOff val="40000"/>
                  </a:schemeClr>
                </a:solidFill>
              </a:rPr>
              <a:t>HPV VACCINE?</a:t>
            </a:r>
          </a:p>
          <a:p>
            <a:pPr marL="45720" indent="0" algn="ctr">
              <a:buNone/>
            </a:pPr>
            <a:endParaRPr lang="en-US" sz="2000" b="1" dirty="0">
              <a:solidFill>
                <a:schemeClr val="tx2">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743200"/>
            <a:ext cx="3886200" cy="3667125"/>
          </a:xfrm>
          <a:prstGeom prst="rect">
            <a:avLst/>
          </a:prstGeom>
        </p:spPr>
      </p:pic>
    </p:spTree>
    <p:extLst>
      <p:ext uri="{BB962C8B-B14F-4D97-AF65-F5344CB8AC3E}">
        <p14:creationId xmlns:p14="http://schemas.microsoft.com/office/powerpoint/2010/main" val="310808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a:bodyPr>
          <a:lstStyle/>
          <a:p>
            <a:pPr marL="45720" indent="0" algn="ctr">
              <a:buNone/>
            </a:pPr>
            <a:r>
              <a:rPr lang="en-US" sz="4800" b="1" dirty="0">
                <a:solidFill>
                  <a:schemeClr val="tx2">
                    <a:lumMod val="60000"/>
                    <a:lumOff val="40000"/>
                  </a:schemeClr>
                </a:solidFill>
              </a:rPr>
              <a:t>U.S FDA Approved ?</a:t>
            </a:r>
          </a:p>
          <a:p>
            <a:pPr marL="45720" indent="0" algn="ctr">
              <a:buNone/>
            </a:pPr>
            <a:endParaRPr lang="en-US" sz="4800" b="1" dirty="0">
              <a:solidFill>
                <a:schemeClr val="tx2">
                  <a:lumMod val="60000"/>
                  <a:lumOff val="40000"/>
                </a:schemeClr>
              </a:solidFill>
            </a:endParaRPr>
          </a:p>
          <a:p>
            <a:pPr marL="45720" indent="0" algn="ctr">
              <a:buNone/>
            </a:pPr>
            <a:r>
              <a:rPr lang="en-US" sz="4800" b="1" dirty="0">
                <a:solidFill>
                  <a:schemeClr val="tx1"/>
                </a:solidFill>
              </a:rPr>
              <a:t>2006</a:t>
            </a:r>
          </a:p>
        </p:txBody>
      </p:sp>
    </p:spTree>
    <p:extLst>
      <p:ext uri="{BB962C8B-B14F-4D97-AF65-F5344CB8AC3E}">
        <p14:creationId xmlns:p14="http://schemas.microsoft.com/office/powerpoint/2010/main" val="225236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8729</TotalTime>
  <Words>1556</Words>
  <Application>Microsoft Office PowerPoint</Application>
  <PresentationFormat>On-screen Show (4:3)</PresentationFormat>
  <Paragraphs>172</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Slipstream</vt:lpstr>
      <vt:lpstr>      HPV VACCINE </vt:lpstr>
      <vt:lpstr>PowerPoint Presentation</vt:lpstr>
      <vt:lpstr>PowerPoint Presentation</vt:lpstr>
      <vt:lpstr>PowerPoint Presentation</vt:lpstr>
      <vt:lpstr>PowerPoint Presentation</vt:lpstr>
      <vt:lpstr>Cervical cancer and precursor lesions  -is the third most common female cancer worldwide  -IN U.S -THE ESTIMATED ANNUAL INCIDENCE OF CIN AMONG FEMALE is 0.5%   -HPV TYPE 16 AND 18 :  70% of cervical cancer  and 50 % of precancerous lesions    -HPV types 31, 33, 45, 52, and 58 : 19 % of invasive cervical cancers</vt:lpstr>
      <vt:lpstr>PowerPoint Presentation</vt:lpstr>
      <vt:lpstr>PowerPoint Presentation</vt:lpstr>
      <vt:lpstr>PowerPoint Presentation</vt:lpstr>
      <vt:lpstr>PowerPoint Presentation</vt:lpstr>
      <vt:lpstr>PowerPoint Presentation</vt:lpstr>
      <vt:lpstr>   FDA licensed  Gardasil in  June 8, 2006. </vt:lpstr>
      <vt:lpstr>PowerPoint Presentation</vt:lpstr>
      <vt:lpstr>PowerPoint Presentation</vt:lpstr>
      <vt:lpstr>The National Cancer Institute  Reviewed: November 2, 2016 </vt:lpstr>
      <vt:lpstr> is approved In December 2014, the United States' Food and Drug Administration (FDA) for women and girls aged 9 to 26 and men and boys aged 9 to 15.</vt:lpstr>
      <vt:lpstr>The National Cancer Institute  Reviewed: November 2, 2016  </vt:lpstr>
      <vt:lpstr>-a bivalent vaccine, targets HPV types 16 and 18  -is approved for girls and women aged 9 to 25 for the prevention of cervical cancer and CIN.</vt:lpstr>
      <vt:lpstr>PowerPoint Presentation</vt:lpstr>
      <vt:lpstr>The National Cancer Institute  Reviewed: November 2, 2016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CDC GUIDELINES DEC2016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GLOBAL</dc:creator>
  <cp:lastModifiedBy>pc</cp:lastModifiedBy>
  <cp:revision>160</cp:revision>
  <dcterms:created xsi:type="dcterms:W3CDTF">2017-01-09T09:15:10Z</dcterms:created>
  <dcterms:modified xsi:type="dcterms:W3CDTF">2020-04-25T15:02:35Z</dcterms:modified>
</cp:coreProperties>
</file>