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5" r:id="rId29"/>
    <p:sldId id="285" r:id="rId30"/>
    <p:sldId id="286" r:id="rId31"/>
    <p:sldId id="287" r:id="rId32"/>
    <p:sldId id="288" r:id="rId33"/>
    <p:sldId id="291" r:id="rId34"/>
    <p:sldId id="296"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p:scale>
          <a:sx n="100" d="100"/>
          <a:sy n="100" d="100"/>
        </p:scale>
        <p:origin x="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BA72-620B-42F4-9C57-2A3E40DDC21C}" type="datetimeFigureOut">
              <a:rPr lang="en-US" smtClean="0"/>
              <a:t>3/25/19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7F41B-42FB-4C05-B185-CAAE4E65430B}" type="slidenum">
              <a:rPr lang="en-US" smtClean="0"/>
              <a:t>‹#›</a:t>
            </a:fld>
            <a:endParaRPr lang="en-US"/>
          </a:p>
        </p:txBody>
      </p:sp>
    </p:spTree>
    <p:extLst>
      <p:ext uri="{BB962C8B-B14F-4D97-AF65-F5344CB8AC3E}">
        <p14:creationId xmlns:p14="http://schemas.microsoft.com/office/powerpoint/2010/main" val="47655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4880-5E2C-430A-ABBC-99C423AE6124}" type="slidenum">
              <a:rPr lang="en-US" altLang="en-US" smtClean="0"/>
              <a:pPr/>
              <a:t>1</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9511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3F965-0422-4F8B-A247-6EA285879A1E}" type="slidenum">
              <a:rPr lang="en-US" altLang="en-US" smtClean="0"/>
              <a:pPr/>
              <a:t>28</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174956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5801-DFAC-4614-8306-B035D8913AC8}" type="slidenum">
              <a:rPr lang="en-US" altLang="en-US" smtClean="0"/>
              <a:pPr/>
              <a:t>32</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24124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6968C-5839-4CE7-9BCF-A27DCD1FC6AD}" type="slidenum">
              <a:rPr lang="en-US" altLang="en-US" smtClean="0"/>
              <a:pPr/>
              <a:t>33</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106876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1255FA-8981-4B51-AEE2-35EDACA5BC7E}" type="slidenum">
              <a:rPr lang="en-US" altLang="en-US" smtClean="0"/>
              <a:pPr/>
              <a:t>34</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292573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576B9-C822-498C-837F-AF30ED87E7A5}" type="slidenum">
              <a:rPr lang="en-US" altLang="en-US" smtClean="0"/>
              <a:pPr/>
              <a:t>35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9893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64D70-4290-43F9-BA59-8883E24A0F9C}" type="slidenum">
              <a:rPr lang="en-US" altLang="en-US" smtClean="0"/>
              <a:pPr/>
              <a:t>36</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4705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37CF79-29EA-4552-917C-EFFD57920004}" type="slidenum">
              <a:rPr lang="en-US" altLang="en-US" smtClean="0"/>
              <a:pPr/>
              <a:t>17</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412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8E9BC8-2844-4E0B-ACFD-CB06281D5E21}" type="slidenum">
              <a:rPr lang="en-US" altLang="en-US" smtClean="0"/>
              <a:pPr/>
              <a:t>18</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99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E6925C-D919-4754-B2B5-096BE5D8CCB0}" type="slidenum">
              <a:rPr lang="en-US" altLang="en-US" smtClean="0"/>
              <a:pPr/>
              <a:t>19</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587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DC6A-28E9-4ABD-B642-5FC3BF33648B}" type="slidenum">
              <a:rPr lang="en-US" altLang="en-US" smtClean="0"/>
              <a:pPr/>
              <a:t>20</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6836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6C666-13C3-4042-840E-E1B9F232B4AE}" type="slidenum">
              <a:rPr lang="en-US" altLang="en-US" smtClean="0"/>
              <a:pPr/>
              <a:t>23</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391003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38F98-75D4-460D-9FC2-0B402EA75399}" type="slidenum">
              <a:rPr lang="en-US" altLang="en-US" smtClean="0"/>
              <a:pPr/>
              <a:t>25</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45313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0E76B2-7D11-4219-9F2D-EB05EEFC8C49}" type="slidenum">
              <a:rPr lang="en-US" altLang="en-US" smtClean="0"/>
              <a:pPr/>
              <a:t>26</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3306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4FB87-D81D-436F-BF36-107DB1287682}" type="slidenum">
              <a:rPr lang="en-US" altLang="en-US" smtClean="0"/>
              <a:pPr/>
              <a:t>27</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p>
        </p:txBody>
      </p:sp>
    </p:spTree>
    <p:extLst>
      <p:ext uri="{BB962C8B-B14F-4D97-AF65-F5344CB8AC3E}">
        <p14:creationId xmlns:p14="http://schemas.microsoft.com/office/powerpoint/2010/main" val="294710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9486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0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Tree>
    <p:extLst>
      <p:ext uri="{BB962C8B-B14F-4D97-AF65-F5344CB8AC3E}">
        <p14:creationId xmlns:p14="http://schemas.microsoft.com/office/powerpoint/2010/main" val="12503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3C31EC31-ABD6-40BB-952F-84FF0384D884}" type="slidenum">
              <a:rPr lang="en-US"/>
              <a:pPr>
                <a:defRPr/>
              </a:pPr>
              <a:t>‹#›</a:t>
            </a:fld>
            <a:endParaRPr lang="en-US"/>
          </a:p>
        </p:txBody>
      </p:sp>
    </p:spTree>
    <p:extLst>
      <p:ext uri="{BB962C8B-B14F-4D97-AF65-F5344CB8AC3E}">
        <p14:creationId xmlns:p14="http://schemas.microsoft.com/office/powerpoint/2010/main" val="15161155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F799505E-4965-4025-8C3E-837166979FA8}" type="slidenum">
              <a:rPr lang="en-US"/>
              <a:pPr>
                <a:defRPr/>
              </a:pPr>
              <a:t>‹#›</a:t>
            </a:fld>
            <a:endParaRPr lang="en-US"/>
          </a:p>
        </p:txBody>
      </p:sp>
    </p:spTree>
    <p:extLst>
      <p:ext uri="{BB962C8B-B14F-4D97-AF65-F5344CB8AC3E}">
        <p14:creationId xmlns:p14="http://schemas.microsoft.com/office/powerpoint/2010/main" val="39394668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12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Tree>
    <p:extLst>
      <p:ext uri="{BB962C8B-B14F-4D97-AF65-F5344CB8AC3E}">
        <p14:creationId xmlns:p14="http://schemas.microsoft.com/office/powerpoint/2010/main" val="1919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612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83B9F7E-E7BF-43CF-ADBA-62E6A5D5E2EA}" type="datetimeFigureOut">
              <a:rPr lang="en-US" smtClean="0"/>
              <a:t>3/25/19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0A144-732A-4065-8046-875B585F1364}" type="slidenum">
              <a:rPr lang="en-US" smtClean="0"/>
              <a:t>‹#›</a:t>
            </a:fld>
            <a:endParaRPr lang="en-US"/>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8558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83B9F7E-E7BF-43CF-ADBA-62E6A5D5E2EA}" type="datetimeFigureOut">
              <a:rPr lang="en-US" smtClean="0"/>
              <a:t>3/25/19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0A144-732A-4065-8046-875B585F1364}"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89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B9F7E-E7BF-43CF-ADBA-62E6A5D5E2EA}" type="datetimeFigureOut">
              <a:rPr lang="en-US" smtClean="0"/>
              <a:t>3/25/19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15838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Tree>
    <p:extLst>
      <p:ext uri="{BB962C8B-B14F-4D97-AF65-F5344CB8AC3E}">
        <p14:creationId xmlns:p14="http://schemas.microsoft.com/office/powerpoint/2010/main" val="190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83B9F7E-E7BF-43CF-ADBA-62E6A5D5E2EA}" type="datetimeFigureOut">
              <a:rPr lang="en-US" smtClean="0"/>
              <a:t>3/25/19</a:t>
            </a:fld>
            <a:endParaRPr lang="en-US"/>
          </a:p>
        </p:txBody>
      </p:sp>
      <p:sp>
        <p:nvSpPr>
          <p:cNvPr id="9" name="Slide Number Placeholder 8"/>
          <p:cNvSpPr>
            <a:spLocks noGrp="1"/>
          </p:cNvSpPr>
          <p:nvPr>
            <p:ph type="sldNum" sz="quarter" idx="11"/>
          </p:nvPr>
        </p:nvSpPr>
        <p:spPr/>
        <p:txBody>
          <a:bodyPr/>
          <a:lstStyle/>
          <a:p>
            <a:fld id="{F300A144-732A-4065-8046-875B585F136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9743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F300A144-732A-4065-8046-875B585F1364}"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1"/>
                </a:solidFill>
              </a:defRPr>
            </a:lvl1pPr>
          </a:lstStyle>
          <a:p>
            <a:fld id="{E83B9F7E-E7BF-43CF-ADBA-62E6A5D5E2EA}" type="datetimeFigureOut">
              <a:rPr lang="en-US" smtClean="0"/>
              <a:t>3/25/19</a:t>
            </a:fld>
            <a:endParaRPr lang="en-US"/>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8306287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home.ccr.cancer.gov/inthejournals/archives/images/guis_img.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794" y="3336925"/>
            <a:ext cx="6070600" cy="990600"/>
          </a:xfrm>
        </p:spPr>
        <p:txBody>
          <a:bodyPr rtlCol="0">
            <a:normAutofit/>
          </a:bodyPr>
          <a:lstStyle/>
          <a:p>
            <a:pPr defTabSz="685983">
              <a:defRPr/>
            </a:pPr>
            <a:r>
              <a:rPr lang="en-US" b="1" dirty="0" smtClean="0"/>
              <a:t>Reference</a:t>
            </a:r>
            <a:r>
              <a:rPr lang="en-US" b="1" dirty="0"/>
              <a:t>: Robbins &amp; </a:t>
            </a:r>
            <a:r>
              <a:rPr lang="en-US" b="1" dirty="0" err="1"/>
              <a:t>Cotran</a:t>
            </a:r>
            <a:r>
              <a:rPr lang="en-US" b="1" dirty="0"/>
              <a:t> Pathology and Rubin’s Pathology</a:t>
            </a:r>
          </a:p>
          <a:p>
            <a:pPr defTabSz="685983">
              <a:defRPr/>
            </a:pPr>
            <a:endParaRPr lang="en-US" dirty="0"/>
          </a:p>
        </p:txBody>
      </p:sp>
      <p:sp>
        <p:nvSpPr>
          <p:cNvPr id="2050" name="Rectangle 2"/>
          <p:cNvSpPr>
            <a:spLocks noGrp="1" noChangeArrowheads="1"/>
          </p:cNvSpPr>
          <p:nvPr>
            <p:ph type="ctrTitle"/>
          </p:nvPr>
        </p:nvSpPr>
        <p:spPr>
          <a:xfrm>
            <a:off x="3048000" y="1320800"/>
            <a:ext cx="5310188" cy="1625600"/>
          </a:xfrm>
        </p:spPr>
        <p:txBody>
          <a:bodyPr rtlCol="0">
            <a:normAutofit fontScale="90000"/>
          </a:bodyPr>
          <a:lstStyle/>
          <a:p>
            <a:pPr defTabSz="685983">
              <a:defRPr/>
            </a:pPr>
            <a:r>
              <a:rPr lang="en-US" sz="4800" dirty="0"/>
              <a:t>Pathology of Uterine Cervix</a:t>
            </a:r>
            <a:br>
              <a:rPr lang="en-US" sz="4800" dirty="0"/>
            </a:br>
            <a:endParaRPr lang="en-US" sz="3200" dirty="0"/>
          </a:p>
        </p:txBody>
      </p:sp>
    </p:spTree>
    <p:extLst>
      <p:ext uri="{BB962C8B-B14F-4D97-AF65-F5344CB8AC3E}">
        <p14:creationId xmlns:p14="http://schemas.microsoft.com/office/powerpoint/2010/main" val="25554264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7749" r="17749"/>
          <a:stretch>
            <a:fillRect/>
          </a:stretch>
        </p:blipFill>
        <p:spPr>
          <a:xfrm>
            <a:off x="604839" y="1248457"/>
            <a:ext cx="4257675" cy="4645025"/>
          </a:xfrm>
        </p:spPr>
      </p:pic>
      <p:sp>
        <p:nvSpPr>
          <p:cNvPr id="18436" name="Content Placeholder 2"/>
          <p:cNvSpPr>
            <a:spLocks noGrp="1"/>
          </p:cNvSpPr>
          <p:nvPr>
            <p:ph type="body" sz="half" idx="2"/>
          </p:nvPr>
        </p:nvSpPr>
        <p:spPr>
          <a:xfrm>
            <a:off x="5478236" y="1203326"/>
            <a:ext cx="5600700" cy="5688013"/>
          </a:xfrm>
        </p:spPr>
        <p:txBody>
          <a:bodyPr/>
          <a:lstStyle/>
          <a:p>
            <a:pPr marL="285750" indent="-285750" algn="l">
              <a:buFont typeface="Arial" panose="020B0604020202020204" pitchFamily="34" charset="0"/>
              <a:buChar char="•"/>
            </a:pPr>
            <a:r>
              <a:rPr lang="en-US" altLang="en-US" dirty="0" smtClean="0"/>
              <a:t>Common</a:t>
            </a:r>
            <a:r>
              <a:rPr lang="ar-SA" altLang="en-US" dirty="0" smtClean="0"/>
              <a:t>.</a:t>
            </a:r>
            <a:endParaRPr lang="en-US" altLang="en-US" dirty="0"/>
          </a:p>
          <a:p>
            <a:pPr marL="285750" indent="-285750" algn="l">
              <a:buFont typeface="Arial" panose="020B0604020202020204" pitchFamily="34" charset="0"/>
              <a:buChar char="•"/>
            </a:pPr>
            <a:r>
              <a:rPr lang="en-US" altLang="en-US" dirty="0"/>
              <a:t>Involves cervix and </a:t>
            </a:r>
            <a:r>
              <a:rPr lang="en-US" altLang="en-US" dirty="0" smtClean="0"/>
              <a:t>vagina</a:t>
            </a:r>
            <a:r>
              <a:rPr lang="ar-SA" altLang="en-US" dirty="0" smtClean="0"/>
              <a:t>.</a:t>
            </a:r>
            <a:r>
              <a:rPr lang="en-US" altLang="en-US" dirty="0" smtClean="0"/>
              <a:t> </a:t>
            </a:r>
            <a:endParaRPr lang="en-US" altLang="en-US" dirty="0"/>
          </a:p>
          <a:p>
            <a:pPr marL="285750" indent="-285750" algn="l">
              <a:buFont typeface="Arial" panose="020B0604020202020204" pitchFamily="34" charset="0"/>
              <a:buChar char="•"/>
            </a:pPr>
            <a:r>
              <a:rPr lang="en-US" altLang="en-US" dirty="0"/>
              <a:t>Associated with diabetes </a:t>
            </a:r>
            <a:r>
              <a:rPr lang="en-US" altLang="en-US" dirty="0" smtClean="0"/>
              <a:t>mellitus, </a:t>
            </a:r>
            <a:r>
              <a:rPr lang="en-US" altLang="en-US" dirty="0"/>
              <a:t>pregnancy, antibiotic therapy, oral contraceptive use and immunosuppression.</a:t>
            </a:r>
          </a:p>
          <a:p>
            <a:pPr marL="285750" indent="-285750" algn="l">
              <a:buFont typeface="Arial" panose="020B0604020202020204" pitchFamily="34" charset="0"/>
              <a:buChar char="•"/>
            </a:pPr>
            <a:r>
              <a:rPr lang="en-US" altLang="en-US" dirty="0"/>
              <a:t>Characterized by white patchy mucosal lesions with thick curdy white discharge and vulvovaginal </a:t>
            </a:r>
            <a:r>
              <a:rPr lang="en-US" altLang="en-US" dirty="0" err="1" smtClean="0"/>
              <a:t>pruritis</a:t>
            </a:r>
            <a:r>
              <a:rPr lang="en-US" altLang="en-US" dirty="0" smtClean="0"/>
              <a:t>. </a:t>
            </a:r>
            <a:r>
              <a:rPr lang="en-US" altLang="en-US" dirty="0"/>
              <a:t>Ulcers may develop. </a:t>
            </a:r>
          </a:p>
          <a:p>
            <a:pPr marL="285750" indent="-285750" algn="l">
              <a:buFont typeface="Arial" panose="020B0604020202020204" pitchFamily="34" charset="0"/>
              <a:buChar char="•"/>
            </a:pPr>
            <a:r>
              <a:rPr lang="en-US" altLang="en-US" dirty="0"/>
              <a:t>Cytology smears show: Fungal colonies in the form of spores and branching </a:t>
            </a:r>
            <a:r>
              <a:rPr lang="en-US" altLang="en-US" dirty="0" smtClean="0"/>
              <a:t>pseudo hyphae </a:t>
            </a:r>
            <a:r>
              <a:rPr lang="en-US" altLang="en-US" dirty="0"/>
              <a:t>on the cervical epithelium. Chronic inflammatory cells are present. </a:t>
            </a:r>
          </a:p>
        </p:txBody>
      </p:sp>
      <p:sp>
        <p:nvSpPr>
          <p:cNvPr id="18434" name="Title 1"/>
          <p:cNvSpPr>
            <a:spLocks noGrp="1"/>
          </p:cNvSpPr>
          <p:nvPr>
            <p:ph type="title"/>
          </p:nvPr>
        </p:nvSpPr>
        <p:spPr>
          <a:xfrm>
            <a:off x="1992314" y="328614"/>
            <a:ext cx="4751387" cy="719137"/>
          </a:xfrm>
        </p:spPr>
        <p:txBody>
          <a:bodyPr/>
          <a:lstStyle/>
          <a:p>
            <a:pPr eaLnBrk="1" hangingPunct="1"/>
            <a:r>
              <a:rPr lang="en-US" altLang="en-US" b="1">
                <a:solidFill>
                  <a:schemeClr val="tx1"/>
                </a:solidFill>
              </a:rPr>
              <a:t>Candidiasis (moniliasis)</a:t>
            </a:r>
          </a:p>
        </p:txBody>
      </p:sp>
      <p:sp>
        <p:nvSpPr>
          <p:cNvPr id="18437" name="Rectangle 5"/>
          <p:cNvSpPr>
            <a:spLocks noChangeArrowheads="1"/>
          </p:cNvSpPr>
          <p:nvPr/>
        </p:nvSpPr>
        <p:spPr bwMode="auto">
          <a:xfrm>
            <a:off x="387804" y="6073326"/>
            <a:ext cx="495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"Candida pap 1" by Nephron - Own work. Licensed under CC BY-SA 3.0 via Wikimedia Commons - http://commons.wikimedia.org/wiki/File:Candida_pap_1.jpg#/media/File:Candida_pap_1.jpg</a:t>
            </a:r>
          </a:p>
        </p:txBody>
      </p:sp>
    </p:spTree>
    <p:extLst>
      <p:ext uri="{BB962C8B-B14F-4D97-AF65-F5344CB8AC3E}">
        <p14:creationId xmlns:p14="http://schemas.microsoft.com/office/powerpoint/2010/main" val="42020157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rtlCol="0">
            <a:normAutofit/>
          </a:bodyPr>
          <a:lstStyle/>
          <a:p>
            <a:pPr defTabSz="685983">
              <a:defRPr/>
            </a:pPr>
            <a:r>
              <a:rPr lang="en-US" sz="2401" b="1" dirty="0" err="1"/>
              <a:t>Trichomoniasis</a:t>
            </a:r>
            <a:r>
              <a:rPr lang="en-US" sz="2401" b="1" dirty="0"/>
              <a:t> </a:t>
            </a:r>
            <a:endParaRPr lang="en-US" sz="2401" dirty="0"/>
          </a:p>
        </p:txBody>
      </p:sp>
      <p:sp>
        <p:nvSpPr>
          <p:cNvPr id="4" name="Content Placeholder 3"/>
          <p:cNvSpPr>
            <a:spLocks noGrp="1"/>
          </p:cNvSpPr>
          <p:nvPr>
            <p:ph type="body" sz="quarter" idx="4294967295"/>
          </p:nvPr>
        </p:nvSpPr>
        <p:spPr>
          <a:xfrm>
            <a:off x="609600" y="1518558"/>
            <a:ext cx="5080906" cy="4987018"/>
          </a:xfrm>
        </p:spPr>
        <p:txBody>
          <a:bodyPr rtlCol="0">
            <a:normAutofit fontScale="77500" lnSpcReduction="20000"/>
          </a:bodyPr>
          <a:lstStyle/>
          <a:p>
            <a:pPr marL="320040" indent="-320040" defTabSz="685983">
              <a:defRPr/>
            </a:pPr>
            <a:r>
              <a:rPr lang="en-US" sz="2600" dirty="0"/>
              <a:t>It is caused by a unicellular flagellated protozoan called Trichomonas vaginalis. </a:t>
            </a:r>
          </a:p>
          <a:p>
            <a:pPr marL="320040" indent="-320040" defTabSz="685983">
              <a:defRPr/>
            </a:pPr>
            <a:r>
              <a:rPr lang="en-US" sz="2600" dirty="0"/>
              <a:t>It is sexually transmitted  </a:t>
            </a:r>
            <a:r>
              <a:rPr lang="en-US" sz="2600" dirty="0" smtClean="0"/>
              <a:t>disease</a:t>
            </a:r>
            <a:r>
              <a:rPr lang="ar-SA" sz="2600" dirty="0" smtClean="0"/>
              <a:t>.</a:t>
            </a:r>
            <a:endParaRPr lang="en-US" sz="2600" dirty="0"/>
          </a:p>
          <a:p>
            <a:pPr marL="320040" indent="-320040" defTabSz="685983">
              <a:defRPr/>
            </a:pPr>
            <a:r>
              <a:rPr lang="en-US" sz="2600" dirty="0"/>
              <a:t>Involves the vagina and cervix.</a:t>
            </a:r>
          </a:p>
          <a:p>
            <a:pPr marL="320040" indent="-320040" defTabSz="685983">
              <a:buNone/>
              <a:defRPr/>
            </a:pPr>
            <a:r>
              <a:rPr lang="en-US" sz="2600" b="1" dirty="0"/>
              <a:t>Clinical </a:t>
            </a:r>
            <a:r>
              <a:rPr lang="en-US" sz="2600" b="1" dirty="0" smtClean="0"/>
              <a:t>presentation</a:t>
            </a:r>
            <a:r>
              <a:rPr lang="ar-SA" sz="2600" b="1" dirty="0" smtClean="0"/>
              <a:t>:</a:t>
            </a:r>
            <a:endParaRPr lang="en-US" sz="2600" dirty="0"/>
          </a:p>
          <a:p>
            <a:pPr marL="320040" indent="-320040" defTabSz="685983">
              <a:defRPr/>
            </a:pPr>
            <a:r>
              <a:rPr lang="en-US" sz="2600" dirty="0"/>
              <a:t>Greenish-yellow frothy and foul smelling vaginal discharge </a:t>
            </a:r>
            <a:r>
              <a:rPr lang="ar-SA" sz="2600" dirty="0" smtClean="0"/>
              <a:t>.</a:t>
            </a:r>
            <a:r>
              <a:rPr lang="en-US" sz="2600" dirty="0" smtClean="0"/>
              <a:t> </a:t>
            </a:r>
            <a:endParaRPr lang="en-US" sz="2600" dirty="0"/>
          </a:p>
          <a:p>
            <a:pPr marL="320040" indent="-320040" defTabSz="685983">
              <a:defRPr/>
            </a:pPr>
            <a:r>
              <a:rPr lang="en-US" sz="2600" dirty="0"/>
              <a:t>Painful </a:t>
            </a:r>
            <a:r>
              <a:rPr lang="en-US" sz="2600" dirty="0" smtClean="0"/>
              <a:t>urination</a:t>
            </a:r>
            <a:r>
              <a:rPr lang="ar-SA" sz="2600" dirty="0" smtClean="0"/>
              <a:t>.</a:t>
            </a:r>
            <a:endParaRPr lang="en-US" sz="2600" dirty="0"/>
          </a:p>
          <a:p>
            <a:pPr marL="320040" indent="-320040" defTabSz="685983">
              <a:defRPr/>
            </a:pPr>
            <a:r>
              <a:rPr lang="en-US" sz="2600" dirty="0"/>
              <a:t>vulvovaginal itching or </a:t>
            </a:r>
            <a:r>
              <a:rPr lang="en-US" sz="2600" dirty="0" smtClean="0"/>
              <a:t>irritation</a:t>
            </a:r>
            <a:r>
              <a:rPr lang="ar-SA" sz="2600" dirty="0" smtClean="0"/>
              <a:t>.</a:t>
            </a:r>
            <a:endParaRPr lang="en-US" sz="2600" dirty="0"/>
          </a:p>
          <a:p>
            <a:pPr marL="320040" indent="-320040" defTabSz="685983">
              <a:defRPr/>
            </a:pPr>
            <a:r>
              <a:rPr lang="en-US" sz="2600" dirty="0"/>
              <a:t>dyspareunia</a:t>
            </a:r>
          </a:p>
          <a:p>
            <a:pPr marL="0" indent="0" defTabSz="685983">
              <a:buNone/>
              <a:defRPr/>
            </a:pPr>
            <a:r>
              <a:rPr lang="en-US" sz="2400" b="1" dirty="0"/>
              <a:t>Pap smear (cytology) shows: </a:t>
            </a:r>
          </a:p>
          <a:p>
            <a:pPr marL="182880" indent="-182880" defTabSz="685983">
              <a:defRPr/>
            </a:pPr>
            <a:r>
              <a:rPr lang="en-US" sz="2400" dirty="0"/>
              <a:t>The organism can be identified in the in Pap smear slides  in a background of i</a:t>
            </a:r>
            <a:r>
              <a:rPr lang="en-US" sz="2600" dirty="0"/>
              <a:t>nflammatory cells. </a:t>
            </a:r>
          </a:p>
          <a:p>
            <a:pPr marL="182880" indent="-182880" defTabSz="685983">
              <a:defRPr/>
            </a:pPr>
            <a:r>
              <a:rPr lang="en-US" sz="2600" dirty="0"/>
              <a:t>They can also be visualized by examination of a saline wet preparation in which the motile </a:t>
            </a:r>
            <a:r>
              <a:rPr lang="en-US" sz="2600" dirty="0" err="1"/>
              <a:t>trophozoites</a:t>
            </a:r>
            <a:r>
              <a:rPr lang="en-US" sz="2600" dirty="0"/>
              <a:t> are seen.</a:t>
            </a:r>
          </a:p>
          <a:p>
            <a:pPr marL="320040" indent="-320040" defTabSz="685983">
              <a:defRPr/>
            </a:pPr>
            <a:endParaRPr lang="en-US" dirty="0">
              <a:solidFill>
                <a:schemeClr val="tx1">
                  <a:lumMod val="75000"/>
                  <a:lumOff val="25000"/>
                </a:schemeClr>
              </a:solidFill>
            </a:endParaRPr>
          </a:p>
          <a:p>
            <a:pPr marL="320040" indent="-320040" defTabSz="685983">
              <a:buFont typeface="Wingdings"/>
              <a:buChar char=""/>
              <a:defRPr/>
            </a:pPr>
            <a:endParaRPr lang="en-US" dirty="0">
              <a:solidFill>
                <a:schemeClr val="tx1">
                  <a:lumMod val="75000"/>
                  <a:lumOff val="25000"/>
                </a:schemeClr>
              </a:solidFill>
            </a:endParaRPr>
          </a:p>
        </p:txBody>
      </p:sp>
      <p:sp>
        <p:nvSpPr>
          <p:cNvPr id="5" name="Rectangle 4"/>
          <p:cNvSpPr/>
          <p:nvPr/>
        </p:nvSpPr>
        <p:spPr>
          <a:xfrm>
            <a:off x="6816725" y="6561139"/>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19461" name="Picture 9" descr="http://137.189.150.85/cytopathology/Slide/31-7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1" y="360521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3176"/>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ChangeArrowheads="1"/>
          </p:cNvSpPr>
          <p:nvPr/>
        </p:nvSpPr>
        <p:spPr bwMode="auto">
          <a:xfrm>
            <a:off x="6573838" y="33829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Tree>
    <p:extLst>
      <p:ext uri="{BB962C8B-B14F-4D97-AF65-F5344CB8AC3E}">
        <p14:creationId xmlns:p14="http://schemas.microsoft.com/office/powerpoint/2010/main" val="11723471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506186" y="1844675"/>
            <a:ext cx="10580913" cy="4267200"/>
          </a:xfrm>
        </p:spPr>
        <p:txBody>
          <a:bodyPr rtlCol="0">
            <a:normAutofit/>
          </a:bodyPr>
          <a:lstStyle/>
          <a:p>
            <a:pPr indent="-342900" defTabSz="685983">
              <a:defRPr/>
            </a:pPr>
            <a:r>
              <a:rPr lang="en-US" dirty="0" err="1">
                <a:solidFill>
                  <a:schemeClr val="tx1"/>
                </a:solidFill>
              </a:rPr>
              <a:t>Clamydia</a:t>
            </a:r>
            <a:r>
              <a:rPr lang="en-US" dirty="0">
                <a:solidFill>
                  <a:schemeClr val="tx1"/>
                </a:solidFill>
              </a:rPr>
              <a:t> </a:t>
            </a:r>
            <a:r>
              <a:rPr lang="en-US" dirty="0" err="1">
                <a:solidFill>
                  <a:schemeClr val="tx1"/>
                </a:solidFill>
              </a:rPr>
              <a:t>trachomatis</a:t>
            </a:r>
            <a:r>
              <a:rPr lang="en-US" dirty="0">
                <a:solidFill>
                  <a:schemeClr val="tx1"/>
                </a:solidFill>
              </a:rPr>
              <a:t> is an obligate, gram-negative intracellular pathogen.</a:t>
            </a:r>
          </a:p>
          <a:p>
            <a:pPr indent="-342900" defTabSz="685983">
              <a:defRPr/>
            </a:pPr>
            <a:r>
              <a:rPr lang="en-US" dirty="0" err="1">
                <a:solidFill>
                  <a:schemeClr val="tx1"/>
                </a:solidFill>
              </a:rPr>
              <a:t>Clamydial</a:t>
            </a:r>
            <a:r>
              <a:rPr lang="en-US" dirty="0">
                <a:solidFill>
                  <a:schemeClr val="tx1"/>
                </a:solidFill>
              </a:rPr>
              <a:t> </a:t>
            </a:r>
            <a:r>
              <a:rPr lang="en-US" dirty="0" err="1">
                <a:solidFill>
                  <a:schemeClr val="tx1"/>
                </a:solidFill>
              </a:rPr>
              <a:t>cervicitis</a:t>
            </a:r>
            <a:r>
              <a:rPr lang="en-US" dirty="0">
                <a:solidFill>
                  <a:schemeClr val="tx1"/>
                </a:solidFill>
              </a:rPr>
              <a:t> is the most common sexually transmitted disease in the developed countries. It may coexist with </a:t>
            </a:r>
            <a:r>
              <a:rPr lang="en-US" dirty="0" err="1">
                <a:solidFill>
                  <a:schemeClr val="tx1"/>
                </a:solidFill>
              </a:rPr>
              <a:t>Neisseria</a:t>
            </a:r>
            <a:r>
              <a:rPr lang="en-US" dirty="0">
                <a:solidFill>
                  <a:schemeClr val="tx1"/>
                </a:solidFill>
              </a:rPr>
              <a:t> </a:t>
            </a:r>
            <a:r>
              <a:rPr lang="en-US" dirty="0" err="1">
                <a:solidFill>
                  <a:schemeClr val="tx1"/>
                </a:solidFill>
              </a:rPr>
              <a:t>gonorrhoeae</a:t>
            </a:r>
            <a:r>
              <a:rPr lang="en-US" dirty="0">
                <a:solidFill>
                  <a:schemeClr val="tx1"/>
                </a:solidFill>
              </a:rPr>
              <a:t> infection.</a:t>
            </a:r>
          </a:p>
          <a:p>
            <a:pPr indent="-342900" defTabSz="685983">
              <a:defRPr/>
            </a:pPr>
            <a:r>
              <a:rPr lang="en-US" dirty="0">
                <a:solidFill>
                  <a:schemeClr val="tx1"/>
                </a:solidFill>
              </a:rPr>
              <a:t>It is a frequent cause of pelvic inflammatory disease.</a:t>
            </a:r>
          </a:p>
          <a:p>
            <a:pPr indent="-342900" defTabSz="685983">
              <a:defRPr/>
            </a:pPr>
            <a:r>
              <a:rPr lang="en-US" dirty="0">
                <a:solidFill>
                  <a:schemeClr val="tx1"/>
                </a:solidFill>
              </a:rPr>
              <a:t>Chlamydial infection can also cause a condition known as lymphogranuloma </a:t>
            </a:r>
            <a:r>
              <a:rPr lang="en-US" dirty="0" err="1" smtClean="0">
                <a:solidFill>
                  <a:schemeClr val="tx1"/>
                </a:solidFill>
              </a:rPr>
              <a:t>venereum</a:t>
            </a:r>
            <a:r>
              <a:rPr lang="ar-SA" dirty="0" smtClean="0">
                <a:solidFill>
                  <a:schemeClr val="tx1"/>
                </a:solidFill>
              </a:rPr>
              <a:t>.</a:t>
            </a:r>
            <a:endParaRPr lang="en-US" dirty="0">
              <a:solidFill>
                <a:schemeClr val="tx1"/>
              </a:solidFill>
            </a:endParaRPr>
          </a:p>
          <a:p>
            <a:pPr marL="0" indent="0" defTabSz="685983">
              <a:buNone/>
              <a:defRPr/>
            </a:pPr>
            <a:endParaRPr lang="en-US" b="1" dirty="0">
              <a:solidFill>
                <a:schemeClr val="tx1"/>
              </a:solidFill>
            </a:endParaRPr>
          </a:p>
          <a:p>
            <a:pPr marL="0" indent="0" defTabSz="685983">
              <a:buNone/>
              <a:defRPr/>
            </a:pPr>
            <a:r>
              <a:rPr lang="en-US" b="1" dirty="0">
                <a:solidFill>
                  <a:schemeClr val="tx1"/>
                </a:solidFill>
              </a:rPr>
              <a:t>Clinically</a:t>
            </a:r>
            <a:endParaRPr lang="en-US" dirty="0">
              <a:solidFill>
                <a:schemeClr val="tx1"/>
              </a:solidFill>
            </a:endParaRPr>
          </a:p>
          <a:p>
            <a:pPr indent="-342900" defTabSz="685983">
              <a:defRPr/>
            </a:pPr>
            <a:r>
              <a:rPr lang="en-US" dirty="0">
                <a:solidFill>
                  <a:schemeClr val="tx1"/>
                </a:solidFill>
              </a:rPr>
              <a:t>Is most often asymptomatic.</a:t>
            </a:r>
          </a:p>
          <a:p>
            <a:pPr indent="-342900" defTabSz="685983">
              <a:defRPr/>
            </a:pPr>
            <a:r>
              <a:rPr lang="en-US" dirty="0">
                <a:solidFill>
                  <a:schemeClr val="tx1"/>
                </a:solidFill>
              </a:rPr>
              <a:t>In symptomatic cases there is a mucopurulent cervical discharge with a reddened, congested and edematous cervix. It may be associated with urethritis.</a:t>
            </a:r>
          </a:p>
          <a:p>
            <a:pPr marL="91440" indent="-91440" defTabSz="685983">
              <a:buFont typeface="Wingdings 3" charset="2"/>
              <a:buChar char=""/>
              <a:defRPr/>
            </a:pPr>
            <a:endParaRPr lang="en-US" dirty="0">
              <a:solidFill>
                <a:schemeClr val="tx1">
                  <a:lumMod val="75000"/>
                  <a:lumOff val="25000"/>
                </a:schemeClr>
              </a:solidFill>
            </a:endParaRPr>
          </a:p>
        </p:txBody>
      </p:sp>
      <p:sp>
        <p:nvSpPr>
          <p:cNvPr id="2" name="Title 1"/>
          <p:cNvSpPr>
            <a:spLocks noGrp="1"/>
          </p:cNvSpPr>
          <p:nvPr>
            <p:ph type="title"/>
          </p:nvPr>
        </p:nvSpPr>
        <p:spPr>
          <a:xfrm>
            <a:off x="2063751" y="609600"/>
            <a:ext cx="6418263" cy="1320800"/>
          </a:xfrm>
        </p:spPr>
        <p:txBody>
          <a:bodyPr rtlCol="0">
            <a:normAutofit/>
          </a:bodyPr>
          <a:lstStyle/>
          <a:p>
            <a:pPr defTabSz="685983">
              <a:defRPr/>
            </a:pPr>
            <a:r>
              <a:rPr lang="en-US" sz="2401" b="1" dirty="0"/>
              <a:t>Chlamydia trachomatis Cervicitis</a:t>
            </a:r>
            <a:r>
              <a:rPr lang="en-US" sz="2401" dirty="0"/>
              <a:t> </a:t>
            </a:r>
            <a:br>
              <a:rPr lang="en-US" sz="2401" dirty="0"/>
            </a:br>
            <a:endParaRPr lang="en-US" sz="2401" dirty="0"/>
          </a:p>
        </p:txBody>
      </p:sp>
    </p:spTree>
    <p:extLst>
      <p:ext uri="{BB962C8B-B14F-4D97-AF65-F5344CB8AC3E}">
        <p14:creationId xmlns:p14="http://schemas.microsoft.com/office/powerpoint/2010/main" val="34164396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4508" r="14508"/>
          <a:stretch>
            <a:fillRect/>
          </a:stretch>
        </p:blipFill>
        <p:spPr>
          <a:xfrm>
            <a:off x="1159103" y="1136650"/>
            <a:ext cx="4257675" cy="4645025"/>
          </a:xfrm>
        </p:spPr>
      </p:pic>
      <p:sp>
        <p:nvSpPr>
          <p:cNvPr id="23555" name="Content Placeholder 2"/>
          <p:cNvSpPr>
            <a:spLocks noGrp="1"/>
          </p:cNvSpPr>
          <p:nvPr>
            <p:ph type="body" sz="half" idx="2"/>
          </p:nvPr>
        </p:nvSpPr>
        <p:spPr>
          <a:xfrm>
            <a:off x="6229350" y="1803400"/>
            <a:ext cx="4759779" cy="4165600"/>
          </a:xfrm>
        </p:spPr>
        <p:txBody>
          <a:bodyPr rtlCol="0">
            <a:normAutofit lnSpcReduction="10000"/>
          </a:bodyPr>
          <a:lstStyle/>
          <a:p>
            <a:pPr marL="182563" indent="-182563">
              <a:defRPr/>
            </a:pPr>
            <a:endParaRPr lang="en-US" altLang="en-US" dirty="0"/>
          </a:p>
          <a:p>
            <a:pPr marL="285750" indent="-285750">
              <a:buFont typeface="Arial" panose="020B0604020202020204" pitchFamily="34" charset="0"/>
              <a:buChar char="•"/>
              <a:defRPr/>
            </a:pPr>
            <a:endParaRPr lang="en-US" altLang="en-US" sz="2000" dirty="0"/>
          </a:p>
          <a:p>
            <a:pPr marL="285750" indent="-285750" algn="l">
              <a:buFont typeface="Arial" panose="020B0604020202020204" pitchFamily="34" charset="0"/>
              <a:buChar char="•"/>
              <a:defRPr/>
            </a:pPr>
            <a:r>
              <a:rPr lang="en-US" altLang="en-US" sz="2000" dirty="0"/>
              <a:t>HSV Type 2 infection accounts for majority of genital herpes cases and is spread by sexual contact.</a:t>
            </a:r>
          </a:p>
          <a:p>
            <a:pPr marL="285750" indent="-285750" algn="l">
              <a:buFont typeface="Arial" panose="020B0604020202020204" pitchFamily="34" charset="0"/>
              <a:buChar char="•"/>
              <a:defRPr/>
            </a:pPr>
            <a:r>
              <a:rPr lang="en-US" altLang="en-US" sz="2000" dirty="0"/>
              <a:t>It produces vesicles and ulcers that can involve the cervix, vagina, vulva, urethra and perianal skin.</a:t>
            </a:r>
          </a:p>
          <a:p>
            <a:pPr marL="285750" indent="-285750" algn="l">
              <a:buFont typeface="Arial" panose="020B0604020202020204" pitchFamily="34" charset="0"/>
              <a:buChar char="•"/>
              <a:defRPr/>
            </a:pPr>
            <a:r>
              <a:rPr lang="en-US" altLang="en-US" sz="2000" dirty="0"/>
              <a:t>Pap smears show multinucleated cells with </a:t>
            </a:r>
            <a:r>
              <a:rPr lang="en-US" altLang="en-US" sz="2000" dirty="0" err="1"/>
              <a:t>intranuclear</a:t>
            </a:r>
            <a:r>
              <a:rPr lang="en-US" altLang="en-US" sz="2000" dirty="0"/>
              <a:t> “</a:t>
            </a:r>
            <a:r>
              <a:rPr lang="en-US" altLang="en-US" sz="2000" dirty="0" err="1"/>
              <a:t>Cowdry</a:t>
            </a:r>
            <a:r>
              <a:rPr lang="en-US" altLang="en-US" sz="2000" dirty="0"/>
              <a:t> type” viral inclusions (nuclei have ground glass appearance due to accumulation of viral particles). </a:t>
            </a:r>
          </a:p>
        </p:txBody>
      </p:sp>
      <p:sp>
        <p:nvSpPr>
          <p:cNvPr id="23556" name="Title 1"/>
          <p:cNvSpPr>
            <a:spLocks noGrp="1"/>
          </p:cNvSpPr>
          <p:nvPr>
            <p:ph type="title"/>
          </p:nvPr>
        </p:nvSpPr>
        <p:spPr>
          <a:xfrm>
            <a:off x="2135188" y="476251"/>
            <a:ext cx="7027862" cy="460375"/>
          </a:xfrm>
        </p:spPr>
        <p:txBody>
          <a:bodyPr rtlCol="0">
            <a:normAutofit/>
          </a:bodyPr>
          <a:lstStyle/>
          <a:p>
            <a:pPr>
              <a:defRPr/>
            </a:pPr>
            <a:r>
              <a:rPr lang="en-US" altLang="en-US" b="1" dirty="0"/>
              <a:t>Herpes simplex virus (HSV) Cervicitis</a:t>
            </a:r>
            <a:endParaRPr lang="en-US" altLang="en-US" dirty="0"/>
          </a:p>
        </p:txBody>
      </p:sp>
      <p:sp>
        <p:nvSpPr>
          <p:cNvPr id="21509" name="Rectangle 3"/>
          <p:cNvSpPr>
            <a:spLocks noChangeArrowheads="1"/>
          </p:cNvSpPr>
          <p:nvPr/>
        </p:nvSpPr>
        <p:spPr bwMode="auto">
          <a:xfrm>
            <a:off x="1001940" y="5969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Tree>
    <p:extLst>
      <p:ext uri="{BB962C8B-B14F-4D97-AF65-F5344CB8AC3E}">
        <p14:creationId xmlns:p14="http://schemas.microsoft.com/office/powerpoint/2010/main" val="4164256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408215" y="1412875"/>
            <a:ext cx="10442122" cy="5249182"/>
          </a:xfrm>
        </p:spPr>
        <p:txBody>
          <a:bodyPr rtlCol="0">
            <a:normAutofit/>
          </a:bodyPr>
          <a:lstStyle/>
          <a:p>
            <a:pPr marL="91440" indent="-91440" defTabSz="685983">
              <a:buFont typeface="Wingdings 3" charset="2"/>
              <a:buChar char=""/>
              <a:defRPr/>
            </a:pPr>
            <a:endParaRPr lang="en-US" dirty="0">
              <a:solidFill>
                <a:schemeClr val="tx1"/>
              </a:solidFill>
            </a:endParaRPr>
          </a:p>
          <a:p>
            <a:pPr lvl="1" indent="-342900" defTabSz="685983">
              <a:defRPr/>
            </a:pPr>
            <a:r>
              <a:rPr lang="en-US" sz="1800" dirty="0">
                <a:solidFill>
                  <a:schemeClr val="tx1"/>
                </a:solidFill>
              </a:rPr>
              <a:t>HPV infection of the cervix is common.</a:t>
            </a:r>
          </a:p>
          <a:p>
            <a:pPr lvl="1" indent="-342900" defTabSz="685983">
              <a:defRPr/>
            </a:pPr>
            <a:r>
              <a:rPr lang="en-US" sz="1800" dirty="0">
                <a:solidFill>
                  <a:schemeClr val="tx1"/>
                </a:solidFill>
              </a:rPr>
              <a:t>Over 20 serotypes of HPV infect the female genital areas and cause a variety of  different lesions depending on the serotypes.</a:t>
            </a:r>
          </a:p>
          <a:p>
            <a:pPr marL="297180" lvl="1" indent="0" defTabSz="685983">
              <a:buNone/>
              <a:defRPr/>
            </a:pPr>
            <a:endParaRPr lang="en-US" sz="1800" dirty="0">
              <a:solidFill>
                <a:schemeClr val="tx1"/>
              </a:solidFill>
            </a:endParaRPr>
          </a:p>
          <a:p>
            <a:pPr marL="0" indent="0" defTabSz="685983">
              <a:buNone/>
              <a:defRPr/>
            </a:pPr>
            <a:r>
              <a:rPr lang="en-US" sz="1800" b="1" dirty="0">
                <a:solidFill>
                  <a:schemeClr val="tx1"/>
                </a:solidFill>
              </a:rPr>
              <a:t>Clinical behavior</a:t>
            </a:r>
            <a:endParaRPr lang="en-US" sz="1800" dirty="0">
              <a:solidFill>
                <a:schemeClr val="tx1"/>
              </a:solidFill>
            </a:endParaRPr>
          </a:p>
          <a:p>
            <a:pPr lvl="1" indent="-342900" defTabSz="685983">
              <a:defRPr/>
            </a:pPr>
            <a:r>
              <a:rPr lang="en-US" sz="1800" dirty="0"/>
              <a:t>HPV infection causes </a:t>
            </a:r>
            <a:r>
              <a:rPr lang="en-US" sz="1800" b="1" dirty="0" err="1"/>
              <a:t>koilocytic</a:t>
            </a:r>
            <a:r>
              <a:rPr lang="en-US" sz="1800" b="1" dirty="0"/>
              <a:t> atypia </a:t>
            </a:r>
            <a:r>
              <a:rPr lang="en-US" sz="1800" dirty="0"/>
              <a:t>in the cervical squamous </a:t>
            </a:r>
            <a:r>
              <a:rPr lang="en-US" sz="1800" dirty="0" smtClean="0"/>
              <a:t>epithelium</a:t>
            </a:r>
            <a:r>
              <a:rPr lang="ar-SA" sz="1800" dirty="0" smtClean="0"/>
              <a:t>.</a:t>
            </a:r>
            <a:endParaRPr lang="en-US" sz="1800" dirty="0"/>
          </a:p>
          <a:p>
            <a:pPr lvl="1" indent="-342900" defTabSz="685983">
              <a:defRPr/>
            </a:pPr>
            <a:r>
              <a:rPr lang="en-US" sz="1800" dirty="0">
                <a:solidFill>
                  <a:schemeClr val="tx1"/>
                </a:solidFill>
              </a:rPr>
              <a:t>HPV infection is associated with increased risk of subsequent cervical cancer.</a:t>
            </a:r>
          </a:p>
          <a:p>
            <a:pPr marL="297180" lvl="1" indent="0" defTabSz="685983">
              <a:buNone/>
              <a:defRPr/>
            </a:pPr>
            <a:endParaRPr lang="en-US" sz="1800" dirty="0">
              <a:solidFill>
                <a:schemeClr val="tx1"/>
              </a:solidFill>
            </a:endParaRPr>
          </a:p>
          <a:p>
            <a:pPr marL="0" indent="0" defTabSz="685983">
              <a:buNone/>
              <a:defRPr/>
            </a:pPr>
            <a:r>
              <a:rPr lang="en-US" sz="1800" b="1" dirty="0">
                <a:solidFill>
                  <a:schemeClr val="tx1"/>
                </a:solidFill>
              </a:rPr>
              <a:t>HPV infection may cause any of the following depending on the HPV serotype:</a:t>
            </a:r>
          </a:p>
          <a:p>
            <a:pPr marL="1120140" lvl="2" indent="-457200" defTabSz="685983">
              <a:buFont typeface="+mj-lt"/>
              <a:buAutoNum type="arabicParenR"/>
              <a:defRPr/>
            </a:pPr>
            <a:r>
              <a:rPr lang="en-US" b="1" dirty="0" err="1">
                <a:solidFill>
                  <a:schemeClr val="tx1"/>
                </a:solidFill>
              </a:rPr>
              <a:t>Condyloma</a:t>
            </a:r>
            <a:r>
              <a:rPr lang="en-US" dirty="0">
                <a:solidFill>
                  <a:schemeClr val="tx1"/>
                </a:solidFill>
              </a:rPr>
              <a:t>: </a:t>
            </a:r>
            <a:r>
              <a:rPr lang="en-US" dirty="0"/>
              <a:t>Usually caused by HPV serotypes </a:t>
            </a:r>
            <a:r>
              <a:rPr lang="en-US" dirty="0">
                <a:solidFill>
                  <a:srgbClr val="FF0000"/>
                </a:solidFill>
              </a:rPr>
              <a:t>6</a:t>
            </a:r>
            <a:r>
              <a:rPr lang="en-US" dirty="0"/>
              <a:t> and </a:t>
            </a:r>
            <a:r>
              <a:rPr lang="en-US" dirty="0">
                <a:solidFill>
                  <a:srgbClr val="FF0000"/>
                </a:solidFill>
              </a:rPr>
              <a:t>11</a:t>
            </a:r>
            <a:r>
              <a:rPr lang="en-US" dirty="0"/>
              <a:t>. It</a:t>
            </a:r>
            <a:r>
              <a:rPr lang="en-US" dirty="0">
                <a:solidFill>
                  <a:schemeClr val="tx1"/>
                </a:solidFill>
              </a:rPr>
              <a:t> develops in the squamous epithelium of the </a:t>
            </a:r>
            <a:r>
              <a:rPr lang="en-US" dirty="0" err="1">
                <a:solidFill>
                  <a:schemeClr val="tx1"/>
                </a:solidFill>
              </a:rPr>
              <a:t>ectocervix</a:t>
            </a:r>
            <a:r>
              <a:rPr lang="en-US" dirty="0">
                <a:solidFill>
                  <a:schemeClr val="tx1"/>
                </a:solidFill>
              </a:rPr>
              <a:t>. The lesions may be flat or </a:t>
            </a:r>
            <a:r>
              <a:rPr lang="en-US" dirty="0" err="1">
                <a:solidFill>
                  <a:schemeClr val="tx1"/>
                </a:solidFill>
              </a:rPr>
              <a:t>exophytic</a:t>
            </a:r>
            <a:r>
              <a:rPr lang="en-US" dirty="0">
                <a:solidFill>
                  <a:schemeClr val="tx1"/>
                </a:solidFill>
              </a:rPr>
              <a:t> (</a:t>
            </a:r>
            <a:r>
              <a:rPr lang="en-US" dirty="0"/>
              <a:t>called </a:t>
            </a:r>
            <a:r>
              <a:rPr lang="en-US" dirty="0" err="1"/>
              <a:t>exophytic</a:t>
            </a:r>
            <a:r>
              <a:rPr lang="en-US" dirty="0"/>
              <a:t> </a:t>
            </a:r>
            <a:r>
              <a:rPr lang="en-US" dirty="0" err="1"/>
              <a:t>condyloma</a:t>
            </a:r>
            <a:r>
              <a:rPr lang="en-US" dirty="0"/>
              <a:t> </a:t>
            </a:r>
            <a:r>
              <a:rPr lang="en-US" dirty="0" err="1">
                <a:solidFill>
                  <a:schemeClr val="tx1"/>
                </a:solidFill>
              </a:rPr>
              <a:t>acuminatum</a:t>
            </a:r>
            <a:r>
              <a:rPr lang="en-US" dirty="0">
                <a:solidFill>
                  <a:schemeClr val="tx1"/>
                </a:solidFill>
              </a:rPr>
              <a:t>). </a:t>
            </a:r>
          </a:p>
          <a:p>
            <a:pPr marL="1120140" lvl="2" indent="-457200" defTabSz="685983">
              <a:buFont typeface="+mj-lt"/>
              <a:buAutoNum type="arabicParenR"/>
              <a:defRPr/>
            </a:pPr>
            <a:r>
              <a:rPr lang="en-US" b="1" dirty="0">
                <a:solidFill>
                  <a:schemeClr val="tx1"/>
                </a:solidFill>
              </a:rPr>
              <a:t>Mild dysplasia:</a:t>
            </a:r>
            <a:r>
              <a:rPr lang="en-US" dirty="0">
                <a:solidFill>
                  <a:schemeClr val="tx1"/>
                </a:solidFill>
              </a:rPr>
              <a:t> is usually caused by "low risk" HPV serotypes</a:t>
            </a:r>
            <a:r>
              <a:rPr lang="en-US" dirty="0">
                <a:solidFill>
                  <a:srgbClr val="FF0000"/>
                </a:solidFill>
              </a:rPr>
              <a:t>, 6</a:t>
            </a:r>
            <a:r>
              <a:rPr lang="en-US" dirty="0">
                <a:solidFill>
                  <a:schemeClr val="tx1"/>
                </a:solidFill>
              </a:rPr>
              <a:t> and </a:t>
            </a:r>
            <a:r>
              <a:rPr lang="en-US" dirty="0">
                <a:solidFill>
                  <a:srgbClr val="FF0000"/>
                </a:solidFill>
              </a:rPr>
              <a:t>11</a:t>
            </a:r>
            <a:r>
              <a:rPr lang="en-US" dirty="0">
                <a:solidFill>
                  <a:schemeClr val="tx1"/>
                </a:solidFill>
              </a:rPr>
              <a:t>.</a:t>
            </a:r>
          </a:p>
          <a:p>
            <a:pPr marL="1120140" lvl="2" indent="-457200" defTabSz="685983">
              <a:buFont typeface="+mj-lt"/>
              <a:buAutoNum type="arabicParenR"/>
              <a:defRPr/>
            </a:pPr>
            <a:r>
              <a:rPr lang="en-US" b="1" dirty="0">
                <a:solidFill>
                  <a:schemeClr val="tx1"/>
                </a:solidFill>
              </a:rPr>
              <a:t>High- grade dysplasia:</a:t>
            </a:r>
            <a:r>
              <a:rPr lang="en-US" dirty="0">
                <a:solidFill>
                  <a:schemeClr val="tx1"/>
                </a:solidFill>
              </a:rPr>
              <a:t> is caused by "high risk” HPV (types </a:t>
            </a:r>
            <a:r>
              <a:rPr lang="en-US" dirty="0">
                <a:solidFill>
                  <a:srgbClr val="FF0000"/>
                </a:solidFill>
              </a:rPr>
              <a:t>16</a:t>
            </a:r>
            <a:r>
              <a:rPr lang="en-US" dirty="0">
                <a:solidFill>
                  <a:schemeClr val="tx1"/>
                </a:solidFill>
              </a:rPr>
              <a:t> and </a:t>
            </a:r>
            <a:r>
              <a:rPr lang="en-US" dirty="0">
                <a:solidFill>
                  <a:srgbClr val="FF0000"/>
                </a:solidFill>
              </a:rPr>
              <a:t>18</a:t>
            </a:r>
            <a:r>
              <a:rPr lang="en-US" dirty="0">
                <a:solidFill>
                  <a:schemeClr val="tx1"/>
                </a:solidFill>
              </a:rPr>
              <a:t>) and moderate risk HPV (types </a:t>
            </a:r>
            <a:r>
              <a:rPr lang="en-US" dirty="0">
                <a:solidFill>
                  <a:srgbClr val="FF0000"/>
                </a:solidFill>
              </a:rPr>
              <a:t>31</a:t>
            </a:r>
            <a:r>
              <a:rPr lang="en-US" dirty="0">
                <a:solidFill>
                  <a:schemeClr val="tx1"/>
                </a:solidFill>
              </a:rPr>
              <a:t>, </a:t>
            </a:r>
            <a:r>
              <a:rPr lang="en-US" dirty="0">
                <a:solidFill>
                  <a:srgbClr val="FF0000"/>
                </a:solidFill>
              </a:rPr>
              <a:t>33</a:t>
            </a:r>
            <a:r>
              <a:rPr lang="en-US" dirty="0">
                <a:solidFill>
                  <a:schemeClr val="tx1"/>
                </a:solidFill>
              </a:rPr>
              <a:t> and </a:t>
            </a:r>
            <a:r>
              <a:rPr lang="en-US" dirty="0">
                <a:solidFill>
                  <a:srgbClr val="FF0000"/>
                </a:solidFill>
              </a:rPr>
              <a:t>35</a:t>
            </a:r>
            <a:r>
              <a:rPr lang="en-US" dirty="0">
                <a:solidFill>
                  <a:schemeClr val="tx1"/>
                </a:solidFill>
              </a:rPr>
              <a:t>).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20482" name="Title 1"/>
          <p:cNvSpPr>
            <a:spLocks noGrp="1"/>
          </p:cNvSpPr>
          <p:nvPr>
            <p:ph type="title"/>
          </p:nvPr>
        </p:nvSpPr>
        <p:spPr>
          <a:xfrm>
            <a:off x="2063750" y="620713"/>
            <a:ext cx="8459788" cy="442912"/>
          </a:xfrm>
        </p:spPr>
        <p:txBody>
          <a:bodyPr rtlCol="0">
            <a:normAutofit fontScale="90000"/>
          </a:bodyPr>
          <a:lstStyle/>
          <a:p>
            <a:pPr defTabSz="685983">
              <a:defRPr/>
            </a:pPr>
            <a:r>
              <a:rPr lang="en-US" sz="3200" b="1" dirty="0"/>
              <a:t>Human papilloma virus (HPV) infection</a:t>
            </a:r>
            <a:endParaRPr lang="en-US" sz="3200" dirty="0"/>
          </a:p>
        </p:txBody>
      </p:sp>
    </p:spTree>
    <p:extLst>
      <p:ext uri="{BB962C8B-B14F-4D97-AF65-F5344CB8AC3E}">
        <p14:creationId xmlns:p14="http://schemas.microsoft.com/office/powerpoint/2010/main" val="38459696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10139" y="336551"/>
            <a:ext cx="5449887" cy="3686175"/>
          </a:xfrm>
        </p:spPr>
      </p:pic>
      <p:sp>
        <p:nvSpPr>
          <p:cNvPr id="10" name="Text Placeholder 9"/>
          <p:cNvSpPr>
            <a:spLocks noGrp="1"/>
          </p:cNvSpPr>
          <p:nvPr>
            <p:ph type="body" idx="1"/>
          </p:nvPr>
        </p:nvSpPr>
        <p:spPr>
          <a:xfrm>
            <a:off x="5159375" y="4264025"/>
            <a:ext cx="5310188" cy="2593975"/>
          </a:xfrm>
        </p:spPr>
        <p:txBody>
          <a:bodyPr rtlCol="0">
            <a:normAutofit fontScale="92500" lnSpcReduction="20000"/>
          </a:bodyPr>
          <a:lstStyle/>
          <a:p>
            <a:pPr defTabSz="685983">
              <a:defRPr/>
            </a:pPr>
            <a:r>
              <a:rPr sz="1900" dirty="0"/>
              <a:t>KOILOCYTES: </a:t>
            </a:r>
          </a:p>
          <a:p>
            <a:pPr defTabSz="685983">
              <a:defRPr/>
            </a:pPr>
            <a:r>
              <a:rPr sz="1900" dirty="0"/>
              <a:t>are squamous epithelial cells that has undergone structural change due to infection of the cell by HPV. They show </a:t>
            </a:r>
            <a:r>
              <a:rPr sz="1900" dirty="0" err="1"/>
              <a:t>koilocytosis</a:t>
            </a:r>
            <a:r>
              <a:rPr sz="1900" dirty="0"/>
              <a:t> or </a:t>
            </a:r>
            <a:r>
              <a:rPr sz="1900" dirty="0" err="1"/>
              <a:t>koilocytic</a:t>
            </a:r>
            <a:r>
              <a:rPr sz="1900" dirty="0"/>
              <a:t> atypia which is the following cellular changes:</a:t>
            </a:r>
          </a:p>
          <a:p>
            <a:pPr marL="800100" lvl="1" indent="-342900" defTabSz="685983">
              <a:buFont typeface="Arial" panose="020B0604020202020204" pitchFamily="34" charset="0"/>
              <a:buChar char="•"/>
              <a:defRPr/>
            </a:pPr>
            <a:r>
              <a:rPr lang="en-US" sz="1900" dirty="0"/>
              <a:t>Nuclear enlargement </a:t>
            </a:r>
            <a:r>
              <a:rPr lang="ar-SA" sz="1900" dirty="0" smtClean="0"/>
              <a:t>.</a:t>
            </a:r>
            <a:endParaRPr lang="en-US" sz="1900" dirty="0"/>
          </a:p>
          <a:p>
            <a:pPr marL="800100" lvl="1" indent="-342900" defTabSz="685983">
              <a:buFont typeface="Arial" panose="020B0604020202020204" pitchFamily="34" charset="0"/>
              <a:buChar char="•"/>
              <a:defRPr/>
            </a:pPr>
            <a:r>
              <a:rPr lang="en-US" sz="1900" dirty="0"/>
              <a:t>Irregular nuclear </a:t>
            </a:r>
            <a:r>
              <a:rPr lang="en-US" sz="1900" dirty="0" smtClean="0"/>
              <a:t>membrane</a:t>
            </a:r>
            <a:r>
              <a:rPr lang="ar-SA" sz="1900" dirty="0" smtClean="0"/>
              <a:t>.</a:t>
            </a:r>
            <a:endParaRPr lang="en-US" sz="1900" dirty="0"/>
          </a:p>
          <a:p>
            <a:pPr marL="800100" lvl="1" indent="-342900" defTabSz="685983">
              <a:buFont typeface="Arial" panose="020B0604020202020204" pitchFamily="34" charset="0"/>
              <a:buChar char="•"/>
              <a:defRPr/>
            </a:pPr>
            <a:r>
              <a:rPr lang="en-US" sz="1900" dirty="0"/>
              <a:t>Nuclear </a:t>
            </a:r>
            <a:r>
              <a:rPr lang="en-US" sz="1900" dirty="0" err="1" smtClean="0"/>
              <a:t>hyperchromasia</a:t>
            </a:r>
            <a:r>
              <a:rPr lang="ar-SA" sz="1900" dirty="0" smtClean="0"/>
              <a:t>.</a:t>
            </a:r>
            <a:endParaRPr lang="en-US" sz="1900" dirty="0"/>
          </a:p>
          <a:p>
            <a:pPr marL="800100" lvl="1" indent="-342900" defTabSz="685983">
              <a:buFont typeface="Arial" panose="020B0604020202020204" pitchFamily="34" charset="0"/>
              <a:buChar char="•"/>
              <a:defRPr/>
            </a:pPr>
            <a:r>
              <a:rPr lang="en-US" sz="1900" dirty="0"/>
              <a:t>Perinuclear halo (clear area around the nucleus).</a:t>
            </a:r>
          </a:p>
          <a:p>
            <a:pPr defTabSz="685983">
              <a:defRPr/>
            </a:pPr>
            <a:endParaRPr dirty="0"/>
          </a:p>
        </p:txBody>
      </p:sp>
      <p:sp>
        <p:nvSpPr>
          <p:cNvPr id="23556" name="Rectangle 4"/>
          <p:cNvSpPr>
            <a:spLocks noChangeArrowheads="1"/>
          </p:cNvSpPr>
          <p:nvPr/>
        </p:nvSpPr>
        <p:spPr bwMode="auto">
          <a:xfrm>
            <a:off x="5897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39416" y="1167888"/>
            <a:ext cx="4800600" cy="3143250"/>
          </a:xfrm>
          <a:prstGeom prst="rect">
            <a:avLst/>
          </a:prstGeom>
          <a:scene3d>
            <a:camera prst="orthographicFront">
              <a:rot lat="0" lon="0" rev="16200000"/>
            </a:camera>
            <a:lightRig rig="threePt" dir="t"/>
          </a:scene3d>
        </p:spPr>
      </p:pic>
      <p:sp>
        <p:nvSpPr>
          <p:cNvPr id="23558" name="Rectangle 6"/>
          <p:cNvSpPr>
            <a:spLocks noChangeArrowheads="1"/>
          </p:cNvSpPr>
          <p:nvPr/>
        </p:nvSpPr>
        <p:spPr bwMode="auto">
          <a:xfrm>
            <a:off x="1919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3559" name="Text Placeholder 8"/>
          <p:cNvSpPr txBox="1">
            <a:spLocks/>
          </p:cNvSpPr>
          <p:nvPr/>
        </p:nvSpPr>
        <p:spPr bwMode="auto">
          <a:xfrm>
            <a:off x="1703389" y="4492626"/>
            <a:ext cx="38068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342900" indent="-136525"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685800" indent="-136525"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0287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13716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18288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2860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27432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2004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spcBef>
                <a:spcPct val="0"/>
              </a:spcBef>
              <a:buFont typeface="Corbel" panose="020B0503020204020204" pitchFamily="34" charset="0"/>
              <a:buNone/>
            </a:pPr>
            <a:r>
              <a:rPr lang="en-US" altLang="en-US" sz="2800" b="1">
                <a:solidFill>
                  <a:schemeClr val="tx1"/>
                </a:solidFill>
              </a:rPr>
              <a:t>Normal</a:t>
            </a:r>
            <a:r>
              <a:rPr lang="en-US" altLang="en-US" sz="2800" b="1"/>
              <a:t> </a:t>
            </a:r>
          </a:p>
        </p:txBody>
      </p:sp>
    </p:spTree>
    <p:extLst>
      <p:ext uri="{BB962C8B-B14F-4D97-AF65-F5344CB8AC3E}">
        <p14:creationId xmlns:p14="http://schemas.microsoft.com/office/powerpoint/2010/main" val="7668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9189" y="2590800"/>
            <a:ext cx="7189332" cy="1625600"/>
          </a:xfrm>
        </p:spPr>
        <p:txBody>
          <a:bodyPr rtlCol="0">
            <a:normAutofit/>
          </a:bodyPr>
          <a:lstStyle/>
          <a:p>
            <a:pPr algn="ctr" defTabSz="685983">
              <a:defRPr/>
            </a:pPr>
            <a:r>
              <a:rPr lang="en-US" sz="2400" b="1" dirty="0">
                <a:solidFill>
                  <a:srgbClr val="FF0000"/>
                </a:solidFill>
              </a:rPr>
              <a:t>CERVICAL INTRAEPITHELIAL NEOPLASIA (CIN)</a:t>
            </a:r>
            <a:br>
              <a:rPr lang="en-US" sz="2400" b="1" dirty="0">
                <a:solidFill>
                  <a:srgbClr val="FF0000"/>
                </a:solidFill>
              </a:rPr>
            </a:br>
            <a:r>
              <a:rPr lang="en-US" sz="2400" b="1" dirty="0">
                <a:solidFill>
                  <a:srgbClr val="FF0000"/>
                </a:solidFill>
              </a:rPr>
              <a:t>Also known as  SQUAMOUS INTRAEPITHELIAL LESIONS (SIL)</a:t>
            </a:r>
            <a:r>
              <a:rPr lang="en-US" sz="2400" b="1" dirty="0"/>
              <a:t/>
            </a:r>
            <a:br>
              <a:rPr lang="en-US" sz="2400" b="1" dirty="0"/>
            </a:br>
            <a:r>
              <a:rPr lang="en-US" sz="2400" b="1" dirty="0">
                <a:solidFill>
                  <a:schemeClr val="bg2">
                    <a:lumMod val="50000"/>
                  </a:schemeClr>
                </a:solidFill>
              </a:rPr>
              <a:t> </a:t>
            </a:r>
            <a:r>
              <a:rPr lang="en-US" sz="2400" b="1" dirty="0">
                <a:solidFill>
                  <a:schemeClr val="tx1"/>
                </a:solidFill>
              </a:rPr>
              <a:t>&amp;</a:t>
            </a:r>
            <a:r>
              <a:rPr lang="en-US" sz="2400" b="1" dirty="0">
                <a:solidFill>
                  <a:schemeClr val="bg2">
                    <a:lumMod val="50000"/>
                  </a:schemeClr>
                </a:solidFill>
              </a:rPr>
              <a:t> </a:t>
            </a:r>
            <a:br>
              <a:rPr lang="en-US" sz="2400" b="1" dirty="0">
                <a:solidFill>
                  <a:schemeClr val="bg2">
                    <a:lumMod val="50000"/>
                  </a:schemeClr>
                </a:solidFill>
              </a:rPr>
            </a:br>
            <a:r>
              <a:rPr lang="en-US" sz="2400" b="1" dirty="0">
                <a:solidFill>
                  <a:schemeClr val="bg2">
                    <a:lumMod val="50000"/>
                  </a:schemeClr>
                </a:solidFill>
              </a:rPr>
              <a:t>CERVICAL CARCINOMA</a:t>
            </a:r>
          </a:p>
        </p:txBody>
      </p:sp>
    </p:spTree>
    <p:extLst>
      <p:ext uri="{BB962C8B-B14F-4D97-AF65-F5344CB8AC3E}">
        <p14:creationId xmlns:p14="http://schemas.microsoft.com/office/powerpoint/2010/main" val="55655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726621" y="1534886"/>
            <a:ext cx="9862457" cy="4535714"/>
          </a:xfrm>
        </p:spPr>
        <p:txBody>
          <a:bodyPr rtlCol="0">
            <a:normAutofit/>
          </a:bodyPr>
          <a:lstStyle/>
          <a:p>
            <a:pPr marL="91440" indent="-91440" defTabSz="685983">
              <a:buFont typeface="Wingdings 3" charset="2"/>
              <a:buChar char=""/>
              <a:defRPr/>
            </a:pPr>
            <a:endParaRPr lang="en-US" dirty="0">
              <a:solidFill>
                <a:schemeClr val="tx1"/>
              </a:solidFill>
            </a:endParaRPr>
          </a:p>
          <a:p>
            <a:pPr indent="-342900" defTabSz="685983">
              <a:defRPr/>
            </a:pPr>
            <a:r>
              <a:rPr lang="en-US" dirty="0">
                <a:solidFill>
                  <a:schemeClr val="tx1"/>
                </a:solidFill>
              </a:rPr>
              <a:t>Most common cervical cancer is </a:t>
            </a:r>
            <a:r>
              <a:rPr lang="en-US" b="1" dirty="0">
                <a:solidFill>
                  <a:srgbClr val="FF0000"/>
                </a:solidFill>
              </a:rPr>
              <a:t>squamous cell carcinoma</a:t>
            </a:r>
            <a:r>
              <a:rPr lang="en-US" dirty="0">
                <a:solidFill>
                  <a:schemeClr val="tx1"/>
                </a:solidFill>
              </a:rPr>
              <a:t>. Other types are </a:t>
            </a:r>
            <a:r>
              <a:rPr lang="en-US" dirty="0">
                <a:solidFill>
                  <a:srgbClr val="FF0000"/>
                </a:solidFill>
              </a:rPr>
              <a:t>adenocarcinoma</a:t>
            </a:r>
            <a:r>
              <a:rPr lang="en-US" dirty="0">
                <a:solidFill>
                  <a:schemeClr val="tx1"/>
                </a:solidFill>
              </a:rPr>
              <a:t>, neuroendocrine carcinoma etc. </a:t>
            </a:r>
          </a:p>
          <a:p>
            <a:pPr indent="-342900" defTabSz="685983">
              <a:defRPr/>
            </a:pPr>
            <a:r>
              <a:rPr lang="en-US" dirty="0">
                <a:solidFill>
                  <a:schemeClr val="tx1"/>
                </a:solidFill>
              </a:rPr>
              <a:t>Cervical carcinoma used to be a major causes of cancer-related death in women.</a:t>
            </a:r>
          </a:p>
          <a:p>
            <a:pPr indent="-342900" defTabSz="685983">
              <a:defRPr/>
            </a:pPr>
            <a:r>
              <a:rPr lang="en-US" dirty="0">
                <a:solidFill>
                  <a:schemeClr val="tx1"/>
                </a:solidFill>
              </a:rPr>
              <a:t>Nowadays there is dramatic improvement in management of this disease because now there is early diagnosis (and therefore early treatment). As a result deaths due to cervical cancer are decreasing. The early diagnosis is due to the use of a screening </a:t>
            </a:r>
            <a:r>
              <a:rPr lang="en-US" dirty="0" smtClean="0">
                <a:solidFill>
                  <a:schemeClr val="tx1"/>
                </a:solidFill>
              </a:rPr>
              <a:t>method/program </a:t>
            </a:r>
            <a:r>
              <a:rPr lang="en-US" dirty="0">
                <a:solidFill>
                  <a:schemeClr val="tx1"/>
                </a:solidFill>
              </a:rPr>
              <a:t>called PAP screening test.</a:t>
            </a:r>
          </a:p>
          <a:p>
            <a:pPr indent="-342900" defTabSz="685983">
              <a:defRPr/>
            </a:pPr>
            <a:r>
              <a:rPr lang="en-US" dirty="0">
                <a:solidFill>
                  <a:schemeClr val="tx1"/>
                </a:solidFill>
              </a:rPr>
              <a:t>The </a:t>
            </a:r>
            <a:r>
              <a:rPr lang="en-US" b="1" dirty="0">
                <a:solidFill>
                  <a:schemeClr val="tx1"/>
                </a:solidFill>
              </a:rPr>
              <a:t>wide use of PAP screening program has lowered the incidence </a:t>
            </a:r>
            <a:r>
              <a:rPr lang="en-US" dirty="0">
                <a:solidFill>
                  <a:schemeClr val="tx1"/>
                </a:solidFill>
              </a:rPr>
              <a:t>of invasive  cancer and deaths by it.</a:t>
            </a:r>
          </a:p>
          <a:p>
            <a:pPr marL="91440" indent="-91440" defTabSz="685983">
              <a:buFont typeface="Wingdings 3" charset="2"/>
              <a:buChar char=""/>
              <a:defRPr/>
            </a:pPr>
            <a:endParaRPr lang="en-US" dirty="0">
              <a:solidFill>
                <a:schemeClr val="tx1">
                  <a:lumMod val="75000"/>
                  <a:lumOff val="25000"/>
                </a:schemeClr>
              </a:solidFill>
            </a:endParaRPr>
          </a:p>
        </p:txBody>
      </p:sp>
      <p:sp>
        <p:nvSpPr>
          <p:cNvPr id="22530" name="Rectangle 2"/>
          <p:cNvSpPr>
            <a:spLocks noGrp="1" noChangeArrowheads="1"/>
          </p:cNvSpPr>
          <p:nvPr>
            <p:ph type="title"/>
          </p:nvPr>
        </p:nvSpPr>
        <p:spPr/>
        <p:txBody>
          <a:bodyPr rtlCol="0">
            <a:normAutofit/>
          </a:bodyPr>
          <a:lstStyle/>
          <a:p>
            <a:pPr defTabSz="685983">
              <a:defRPr/>
            </a:pPr>
            <a:r>
              <a:rPr lang="en-US" sz="2401" b="1" dirty="0"/>
              <a:t>Cervix Carcinoma</a:t>
            </a:r>
          </a:p>
        </p:txBody>
      </p:sp>
    </p:spTree>
    <p:extLst>
      <p:ext uri="{BB962C8B-B14F-4D97-AF65-F5344CB8AC3E}">
        <p14:creationId xmlns:p14="http://schemas.microsoft.com/office/powerpoint/2010/main" val="4436684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40871" y="1196976"/>
            <a:ext cx="6033408" cy="5516563"/>
          </a:xfrm>
        </p:spPr>
        <p:txBody>
          <a:bodyPr rtlCol="0">
            <a:normAutofit lnSpcReduction="10000"/>
          </a:bodyPr>
          <a:lstStyle/>
          <a:p>
            <a:pPr marL="91440" indent="-91440" defTabSz="685983">
              <a:buNone/>
              <a:defRPr/>
            </a:pPr>
            <a:endParaRPr lang="en-US" dirty="0">
              <a:solidFill>
                <a:schemeClr val="tx1"/>
              </a:solidFill>
            </a:endParaRPr>
          </a:p>
          <a:p>
            <a:pPr indent="-342900" defTabSz="685983">
              <a:defRPr/>
            </a:pPr>
            <a:r>
              <a:rPr lang="en-US" sz="2300" dirty="0"/>
              <a:t>All invasive squamous cell carcinomas arise from non invasive pre-cancerous cervical squamous epithelium called </a:t>
            </a:r>
            <a:r>
              <a:rPr lang="en-US" sz="2300" b="1" dirty="0">
                <a:solidFill>
                  <a:srgbClr val="FF0000"/>
                </a:solidFill>
              </a:rPr>
              <a:t>cervical intraepithelial neoplasia (CIN) or squamous intraepithelial lesions (SIL).</a:t>
            </a:r>
          </a:p>
          <a:p>
            <a:pPr indent="-342900" defTabSz="685983">
              <a:defRPr/>
            </a:pPr>
            <a:r>
              <a:rPr lang="en-US" sz="2300" b="1" dirty="0"/>
              <a:t>Note: not all cases of CIN/SIL progress to invasive cancer and some cases of CIN/SIL may spontaneously regress</a:t>
            </a:r>
            <a:r>
              <a:rPr lang="en-US" sz="2300" dirty="0"/>
              <a:t>. </a:t>
            </a:r>
          </a:p>
          <a:p>
            <a:pPr indent="-342900" defTabSz="685983">
              <a:defRPr/>
            </a:pPr>
            <a:r>
              <a:rPr lang="en-US" sz="2300" dirty="0"/>
              <a:t>Cases of high grade CIN/SIL have a higher risk of progression to cancer. High grade CIN/SIL are associated the high-risk HPV serotypes.</a:t>
            </a:r>
          </a:p>
          <a:p>
            <a:pPr indent="-342900" defTabSz="685983">
              <a:defRPr/>
            </a:pPr>
            <a:r>
              <a:rPr lang="en-US" sz="2300" dirty="0"/>
              <a:t>Timely detection and diagnosis of CIN/SIL is essential in preventing the development of invasive carcinoma.</a:t>
            </a:r>
          </a:p>
          <a:p>
            <a:pPr marL="91440" indent="-91440" defTabSz="685983">
              <a:buFont typeface="Wingdings 3" charset="2"/>
              <a:buChar char=""/>
              <a:defRPr/>
            </a:pPr>
            <a:endParaRPr lang="en-US" dirty="0">
              <a:solidFill>
                <a:schemeClr val="tx1">
                  <a:lumMod val="75000"/>
                  <a:lumOff val="25000"/>
                </a:schemeClr>
              </a:solidFill>
            </a:endParaRPr>
          </a:p>
        </p:txBody>
      </p:sp>
      <p:sp>
        <p:nvSpPr>
          <p:cNvPr id="23554" name="Rectangle 2"/>
          <p:cNvSpPr>
            <a:spLocks noGrp="1" noChangeArrowheads="1"/>
          </p:cNvSpPr>
          <p:nvPr>
            <p:ph type="title"/>
          </p:nvPr>
        </p:nvSpPr>
        <p:spPr>
          <a:xfrm>
            <a:off x="1746251" y="260350"/>
            <a:ext cx="8842375" cy="1320800"/>
          </a:xfrm>
        </p:spPr>
        <p:txBody>
          <a:bodyPr rtlCol="0">
            <a:normAutofit fontScale="90000"/>
          </a:bodyPr>
          <a:lstStyle/>
          <a:p>
            <a:pPr defTabSz="685983">
              <a:defRPr/>
            </a:pPr>
            <a:r>
              <a:rPr lang="en-US" sz="2700" b="1" dirty="0"/>
              <a:t>Precancerous lesion of cervical carcinoma: cervical intraepithelial neoplasia (CIN) or squamous intraepithelial lesions (SIL).</a:t>
            </a:r>
            <a:r>
              <a:rPr lang="en-US" sz="2800" b="1" dirty="0">
                <a:solidFill>
                  <a:schemeClr val="tx1">
                    <a:lumMod val="75000"/>
                    <a:lumOff val="25000"/>
                  </a:schemeClr>
                </a:solidFill>
              </a:rPr>
              <a:t/>
            </a:r>
            <a:br>
              <a:rPr lang="en-US" sz="2800" b="1" dirty="0">
                <a:solidFill>
                  <a:schemeClr val="tx1">
                    <a:lumMod val="75000"/>
                    <a:lumOff val="25000"/>
                  </a:schemeClr>
                </a:solidFill>
              </a:rPr>
            </a:br>
            <a:endParaRPr lang="en-US" sz="2800" b="1" dirty="0"/>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970" y="2083644"/>
            <a:ext cx="3728585" cy="41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22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808265" y="1803400"/>
            <a:ext cx="9464450" cy="4267200"/>
          </a:xfrm>
        </p:spPr>
        <p:txBody>
          <a:bodyPr rtlCol="0">
            <a:normAutofit fontScale="77500" lnSpcReduction="20000"/>
          </a:bodyPr>
          <a:lstStyle/>
          <a:p>
            <a:pPr marL="91440" indent="-91440" defTabSz="685983">
              <a:buFont typeface="Wingdings 3" charset="2"/>
              <a:buChar char=""/>
              <a:defRPr/>
            </a:pPr>
            <a:endParaRPr lang="en-US" dirty="0"/>
          </a:p>
          <a:p>
            <a:pPr marL="457200" indent="-457200" defTabSz="685983">
              <a:defRPr/>
            </a:pPr>
            <a:r>
              <a:rPr lang="en-US" sz="3100" dirty="0"/>
              <a:t>CIN are precancerous lesions of the cervix.</a:t>
            </a:r>
          </a:p>
          <a:p>
            <a:pPr marL="457200" indent="-457200" defTabSz="685983">
              <a:defRPr/>
            </a:pPr>
            <a:r>
              <a:rPr lang="en-US" sz="3100" dirty="0"/>
              <a:t>Pre-cancer changes can precede the development of invasive cancer by many years.</a:t>
            </a:r>
          </a:p>
          <a:p>
            <a:pPr marL="457200" indent="-457200" defTabSz="685983">
              <a:defRPr/>
            </a:pPr>
            <a:r>
              <a:rPr lang="en-US" sz="3100" dirty="0"/>
              <a:t>Cervical intraepithelial neoplasia (CIN) terminology is used for histological </a:t>
            </a:r>
            <a:r>
              <a:rPr lang="en-US" sz="3100" dirty="0" smtClean="0"/>
              <a:t>reporting</a:t>
            </a:r>
            <a:r>
              <a:rPr lang="ar-SA" sz="3100" dirty="0" smtClean="0"/>
              <a:t>.</a:t>
            </a:r>
            <a:r>
              <a:rPr lang="en-US" sz="3100" dirty="0" smtClean="0"/>
              <a:t> </a:t>
            </a:r>
            <a:endParaRPr lang="en-US" sz="3100" dirty="0"/>
          </a:p>
          <a:p>
            <a:pPr marL="457200" indent="-457200" defTabSz="685983">
              <a:defRPr/>
            </a:pPr>
            <a:r>
              <a:rPr lang="en-US" sz="3100" b="1" dirty="0"/>
              <a:t>CIN lesions may begin as Low Grade CIN and progress to High Grade CIN, or they might start straight away as High Grade CIN.</a:t>
            </a:r>
          </a:p>
          <a:p>
            <a:pPr marL="457200" indent="-457200" defTabSz="685983">
              <a:defRPr/>
            </a:pPr>
            <a:r>
              <a:rPr lang="en-US" sz="3100" dirty="0"/>
              <a:t>On the basis of histology, pre-cancer lesions are graded as follows:</a:t>
            </a:r>
          </a:p>
          <a:p>
            <a:pPr marL="1188720" lvl="3" indent="-457200" defTabSz="685983">
              <a:buFont typeface="Wingdings" panose="05000000000000000000" pitchFamily="2" charset="2"/>
              <a:buChar char="Ø"/>
              <a:defRPr/>
            </a:pPr>
            <a:r>
              <a:rPr lang="en-US" sz="3100" dirty="0"/>
              <a:t>CIN I : Mild </a:t>
            </a:r>
            <a:r>
              <a:rPr lang="en-US" sz="3100" dirty="0" smtClean="0"/>
              <a:t>Dysplasia</a:t>
            </a:r>
            <a:r>
              <a:rPr lang="ar-SA" sz="3100" dirty="0" smtClean="0"/>
              <a:t>.</a:t>
            </a:r>
            <a:endParaRPr lang="en-US" sz="3100" dirty="0"/>
          </a:p>
          <a:p>
            <a:pPr marL="1188720" lvl="3" indent="-457200" defTabSz="685983">
              <a:buFont typeface="Wingdings" panose="05000000000000000000" pitchFamily="2" charset="2"/>
              <a:buChar char="Ø"/>
              <a:defRPr/>
            </a:pPr>
            <a:r>
              <a:rPr lang="en-US" sz="3100" dirty="0"/>
              <a:t>CIN II : Moderate Dysplasia </a:t>
            </a:r>
            <a:r>
              <a:rPr lang="ar-SA" sz="3100" dirty="0" smtClean="0"/>
              <a:t>.</a:t>
            </a:r>
            <a:endParaRPr lang="en-US" sz="3100" dirty="0"/>
          </a:p>
          <a:p>
            <a:pPr marL="1188720" lvl="3" indent="-457200" defTabSz="685983">
              <a:buFont typeface="Wingdings" panose="05000000000000000000" pitchFamily="2" charset="2"/>
              <a:buChar char="Ø"/>
              <a:defRPr/>
            </a:pPr>
            <a:r>
              <a:rPr lang="en-US" sz="3100" dirty="0"/>
              <a:t>CIN III : Severe Dysplasia and Carcinoma in situ (CIS).</a:t>
            </a:r>
          </a:p>
          <a:p>
            <a:pPr marL="274320" lvl="1" indent="-182880" defTabSz="685983">
              <a:buFont typeface="Wingdings 3" charset="2"/>
              <a:buChar char=""/>
              <a:defRPr/>
            </a:pPr>
            <a:endParaRPr lang="en-US" sz="2600" dirty="0">
              <a:solidFill>
                <a:schemeClr val="tx1">
                  <a:lumMod val="75000"/>
                  <a:lumOff val="25000"/>
                </a:schemeClr>
              </a:solidFill>
            </a:endParaRPr>
          </a:p>
        </p:txBody>
      </p:sp>
      <p:sp>
        <p:nvSpPr>
          <p:cNvPr id="24578" name="Rectangle 2"/>
          <p:cNvSpPr>
            <a:spLocks noGrp="1" noChangeArrowheads="1"/>
          </p:cNvSpPr>
          <p:nvPr>
            <p:ph type="title"/>
          </p:nvPr>
        </p:nvSpPr>
        <p:spPr/>
        <p:txBody>
          <a:bodyPr rtlCol="0">
            <a:normAutofit/>
          </a:bodyPr>
          <a:lstStyle/>
          <a:p>
            <a:pPr defTabSz="685983">
              <a:defRPr/>
            </a:pPr>
            <a:r>
              <a:rPr lang="en-US" sz="2401" b="1" dirty="0"/>
              <a:t>Cervical intraepithelial neoplasia (CIN)</a:t>
            </a:r>
          </a:p>
        </p:txBody>
      </p:sp>
    </p:spTree>
    <p:extLst>
      <p:ext uri="{BB962C8B-B14F-4D97-AF65-F5344CB8AC3E}">
        <p14:creationId xmlns:p14="http://schemas.microsoft.com/office/powerpoint/2010/main" val="20830602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417638"/>
            <a:ext cx="10160000" cy="4800600"/>
          </a:xfrm>
        </p:spPr>
        <p:txBody>
          <a:bodyPr rtlCol="0">
            <a:normAutofit/>
          </a:bodyPr>
          <a:lstStyle/>
          <a:p>
            <a:pPr marL="0" indent="0" defTabSz="685983">
              <a:buNone/>
              <a:defRPr/>
            </a:pPr>
            <a:endParaRPr lang="en-US" dirty="0"/>
          </a:p>
          <a:p>
            <a:pPr marL="457200" indent="-457200" defTabSz="685983">
              <a:buFont typeface="+mj-lt"/>
              <a:buAutoNum type="alphaUcPeriod"/>
              <a:defRPr/>
            </a:pPr>
            <a:r>
              <a:rPr lang="en-US" dirty="0">
                <a:solidFill>
                  <a:schemeClr val="tx1"/>
                </a:solidFill>
              </a:rPr>
              <a:t>Some common benign conditions and </a:t>
            </a:r>
            <a:r>
              <a:rPr lang="en-US" dirty="0" smtClean="0">
                <a:solidFill>
                  <a:schemeClr val="tx1"/>
                </a:solidFill>
              </a:rPr>
              <a:t>infections</a:t>
            </a:r>
            <a:r>
              <a:rPr lang="ar-SA" dirty="0" smtClean="0">
                <a:solidFill>
                  <a:schemeClr val="tx1"/>
                </a:solidFill>
              </a:rPr>
              <a:t>.</a:t>
            </a:r>
            <a:endParaRPr lang="en-US" dirty="0">
              <a:solidFill>
                <a:schemeClr val="tx1"/>
              </a:solidFill>
            </a:endParaRPr>
          </a:p>
          <a:p>
            <a:pPr marL="457200" indent="-457200" defTabSz="685983">
              <a:buFont typeface="+mj-lt"/>
              <a:buAutoNum type="alphaUcPeriod"/>
              <a:defRPr/>
            </a:pPr>
            <a:r>
              <a:rPr lang="en-US" dirty="0">
                <a:solidFill>
                  <a:schemeClr val="tx1"/>
                </a:solidFill>
              </a:rPr>
              <a:t>Understand the concepts of dysplasia and intraepithelial neoplasia in the female genital tract and the role of a cervical screening </a:t>
            </a:r>
            <a:r>
              <a:rPr lang="en-US" dirty="0" smtClean="0">
                <a:solidFill>
                  <a:schemeClr val="tx1"/>
                </a:solidFill>
              </a:rPr>
              <a:t>program.</a:t>
            </a:r>
            <a:endParaRPr lang="en-US" dirty="0">
              <a:solidFill>
                <a:schemeClr val="tx1"/>
              </a:solidFill>
            </a:endParaRPr>
          </a:p>
          <a:p>
            <a:pPr marL="457200" indent="-457200" defTabSz="685983">
              <a:buFont typeface="+mj-lt"/>
              <a:buAutoNum type="alphaUcPeriod"/>
              <a:defRPr/>
            </a:pPr>
            <a:r>
              <a:rPr lang="en-US" dirty="0">
                <a:solidFill>
                  <a:schemeClr val="tx1"/>
                </a:solidFill>
              </a:rPr>
              <a:t>Know the incidence, risk factors, clinical presentation, pathological features and prognosis of cervical squamous cell carcinoma.</a:t>
            </a:r>
          </a:p>
          <a:p>
            <a:pPr marL="457200" indent="-457200" defTabSz="685983">
              <a:buFont typeface="+mj-lt"/>
              <a:buAutoNum type="alphaUcPeriod"/>
              <a:defRPr/>
            </a:pPr>
            <a:endParaRPr lang="en-US" dirty="0"/>
          </a:p>
        </p:txBody>
      </p:sp>
      <p:sp>
        <p:nvSpPr>
          <p:cNvPr id="2" name="Title 1"/>
          <p:cNvSpPr>
            <a:spLocks noGrp="1"/>
          </p:cNvSpPr>
          <p:nvPr>
            <p:ph type="title"/>
          </p:nvPr>
        </p:nvSpPr>
        <p:spPr>
          <a:xfrm>
            <a:off x="558800" y="503238"/>
            <a:ext cx="10160000" cy="1143000"/>
          </a:xfrm>
        </p:spPr>
        <p:txBody>
          <a:bodyPr rtlCol="0">
            <a:normAutofit/>
          </a:bodyPr>
          <a:lstStyle/>
          <a:p>
            <a:pPr defTabSz="685983">
              <a:defRPr/>
            </a:pPr>
            <a:r>
              <a:rPr lang="en-US" sz="2200" b="1" dirty="0"/>
              <a:t>Lecture Outline:  Pathology of the uterine cervix.</a:t>
            </a:r>
            <a:r>
              <a:rPr lang="en-US" sz="2401" dirty="0"/>
              <a:t/>
            </a:r>
            <a:br>
              <a:rPr lang="en-US" sz="2401" dirty="0"/>
            </a:br>
            <a:endParaRPr lang="en-US" sz="2401" dirty="0"/>
          </a:p>
        </p:txBody>
      </p:sp>
    </p:spTree>
    <p:extLst>
      <p:ext uri="{BB962C8B-B14F-4D97-AF65-F5344CB8AC3E}">
        <p14:creationId xmlns:p14="http://schemas.microsoft.com/office/powerpoint/2010/main" val="314505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1905000" y="381001"/>
            <a:ext cx="8078788" cy="409575"/>
          </a:xfrm>
        </p:spPr>
        <p:txBody>
          <a:bodyPr rtlCol="0">
            <a:normAutofit fontScale="90000"/>
          </a:bodyPr>
          <a:lstStyle/>
          <a:p>
            <a:pPr>
              <a:defRPr/>
            </a:pPr>
            <a:r>
              <a:rPr lang="en-US" altLang="en-US" sz="2800" b="1" dirty="0"/>
              <a:t>Cervical biopsy</a:t>
            </a:r>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690563"/>
            <a:ext cx="299878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4256089" y="5862639"/>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dirty="0" err="1" smtClean="0"/>
              <a:t>Koilocytes</a:t>
            </a:r>
            <a:r>
              <a:rPr lang="en-US" altLang="en-US" sz="1400" b="1" dirty="0" smtClean="0"/>
              <a:t> </a:t>
            </a:r>
            <a:r>
              <a:rPr lang="en-US" altLang="en-US" sz="1400" b="1" dirty="0"/>
              <a:t>of HPV </a:t>
            </a:r>
            <a:endParaRPr lang="en-US" altLang="en-US" sz="1400" dirty="0"/>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317625"/>
            <a:ext cx="2705101"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6165851"/>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5473701"/>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5"/>
          <p:cNvSpPr>
            <a:spLocks noChangeArrowheads="1"/>
          </p:cNvSpPr>
          <p:nvPr/>
        </p:nvSpPr>
        <p:spPr bwMode="auto">
          <a:xfrm>
            <a:off x="2293939" y="6302376"/>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17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3626" y="0"/>
            <a:ext cx="3254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4821238"/>
            <a:ext cx="270668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9"/>
          <p:cNvSpPr>
            <a:spLocks noChangeArrowheads="1"/>
          </p:cNvSpPr>
          <p:nvPr/>
        </p:nvSpPr>
        <p:spPr bwMode="auto">
          <a:xfrm>
            <a:off x="7413625" y="5154614"/>
            <a:ext cx="2979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t>Mild dysplasia = CIN I </a:t>
            </a:r>
          </a:p>
          <a:p>
            <a:r>
              <a:rPr lang="en-US" altLang="en-US" sz="1400" b="1" dirty="0"/>
              <a:t>with HPV associated </a:t>
            </a:r>
            <a:r>
              <a:rPr lang="en-US" altLang="en-US" sz="1400" b="1" dirty="0" err="1" smtClean="0"/>
              <a:t>koilocytes</a:t>
            </a:r>
            <a:r>
              <a:rPr lang="en-US" altLang="en-US" sz="1400" b="1" dirty="0" smtClean="0"/>
              <a:t>. </a:t>
            </a:r>
            <a:r>
              <a:rPr lang="en-US" altLang="en-US" sz="1400" b="1" dirty="0"/>
              <a:t>Lower 1/3rd of the epithelium is replaced by pleomorphic cells.</a:t>
            </a:r>
          </a:p>
        </p:txBody>
      </p:sp>
    </p:spTree>
    <p:extLst>
      <p:ext uri="{BB962C8B-B14F-4D97-AF65-F5344CB8AC3E}">
        <p14:creationId xmlns:p14="http://schemas.microsoft.com/office/powerpoint/2010/main" val="38653483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43657"/>
            <a:ext cx="367188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181100" y="5142707"/>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Moderate dysplasia = CIN II. There is progressive atypia in the layers of the epithelium; lower 2/3rd of the epithelium is replaced by pleomorphic </a:t>
            </a:r>
            <a:r>
              <a:rPr lang="en-US" altLang="en-US" b="1" dirty="0" smtClean="0"/>
              <a:t>cells</a:t>
            </a:r>
            <a:r>
              <a:rPr lang="ar-SA" altLang="en-US" b="1" dirty="0" smtClean="0"/>
              <a:t>.</a:t>
            </a:r>
            <a:endParaRPr lang="en-US" altLang="en-US" b="1" dirty="0"/>
          </a:p>
        </p:txBody>
      </p:sp>
      <p:pic>
        <p:nvPicPr>
          <p:cNvPr id="33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76200"/>
            <a:ext cx="35496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753225" y="5093495"/>
            <a:ext cx="4041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Severe dysplasia = CIN III (CIS). There is diffuse atypia and loss of maturation. All levels of the epithelium are replaced by pleomorphic cells, (full thickness</a:t>
            </a:r>
            <a:r>
              <a:rPr lang="en-US" altLang="en-US" b="1" dirty="0" smtClean="0"/>
              <a:t>)</a:t>
            </a:r>
            <a:r>
              <a:rPr lang="ar-SA" altLang="en-US" b="1" dirty="0" smtClean="0"/>
              <a:t>.</a:t>
            </a:r>
            <a:endParaRPr lang="en-US" altLang="en-US" b="1" dirty="0"/>
          </a:p>
        </p:txBody>
      </p:sp>
      <p:sp>
        <p:nvSpPr>
          <p:cNvPr id="11" name="Title 10"/>
          <p:cNvSpPr>
            <a:spLocks noGrp="1"/>
          </p:cNvSpPr>
          <p:nvPr>
            <p:ph type="title"/>
          </p:nvPr>
        </p:nvSpPr>
        <p:spPr>
          <a:xfrm>
            <a:off x="4906962" y="0"/>
            <a:ext cx="3600450" cy="549276"/>
          </a:xfrm>
        </p:spPr>
        <p:txBody>
          <a:bodyPr rtlCol="0">
            <a:normAutofit/>
          </a:bodyPr>
          <a:lstStyle/>
          <a:p>
            <a:pPr defTabSz="685983">
              <a:defRPr/>
            </a:pPr>
            <a:r>
              <a:rPr lang="en-US" sz="2401" b="1" dirty="0"/>
              <a:t>Cervical biopsy</a:t>
            </a:r>
          </a:p>
        </p:txBody>
      </p:sp>
    </p:spTree>
    <p:extLst>
      <p:ext uri="{BB962C8B-B14F-4D97-AF65-F5344CB8AC3E}">
        <p14:creationId xmlns:p14="http://schemas.microsoft.com/office/powerpoint/2010/main" val="3721871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sz="half" idx="1"/>
          </p:nvPr>
        </p:nvSpPr>
        <p:spPr>
          <a:xfrm>
            <a:off x="220437" y="985839"/>
            <a:ext cx="10956470" cy="2371725"/>
          </a:xfrm>
        </p:spPr>
        <p:txBody>
          <a:bodyPr rtlCol="0">
            <a:normAutofit fontScale="70000" lnSpcReduction="20000"/>
          </a:bodyPr>
          <a:lstStyle/>
          <a:p>
            <a:pPr marL="182880" indent="-182880" defTabSz="685983">
              <a:defRPr/>
            </a:pPr>
            <a:r>
              <a:rPr lang="en-US" altLang="en-US" dirty="0" smtClean="0">
                <a:solidFill>
                  <a:schemeClr val="tx1"/>
                </a:solidFill>
              </a:rPr>
              <a:t>Cytological </a:t>
            </a:r>
            <a:r>
              <a:rPr lang="en-US" altLang="en-US" dirty="0">
                <a:solidFill>
                  <a:schemeClr val="tx1"/>
                </a:solidFill>
              </a:rPr>
              <a:t>examination can detect precancerous squamous intraepithelial lesions long before any abnormality can be seen grossly, using the PAP screening test. </a:t>
            </a:r>
          </a:p>
          <a:p>
            <a:pPr marL="182880" indent="-182880" defTabSz="685983">
              <a:defRPr/>
            </a:pPr>
            <a:r>
              <a:rPr lang="en-US" altLang="en-US" dirty="0">
                <a:solidFill>
                  <a:schemeClr val="tx1"/>
                </a:solidFill>
              </a:rPr>
              <a:t>PAP test is the </a:t>
            </a:r>
            <a:r>
              <a:rPr lang="en-US" altLang="en-US" dirty="0" smtClean="0">
                <a:solidFill>
                  <a:schemeClr val="tx1"/>
                </a:solidFill>
              </a:rPr>
              <a:t>cytological </a:t>
            </a:r>
            <a:r>
              <a:rPr lang="en-US" altLang="en-US" dirty="0">
                <a:solidFill>
                  <a:schemeClr val="tx1"/>
                </a:solidFill>
              </a:rPr>
              <a:t>examination of the cells of cervix. In it the </a:t>
            </a:r>
            <a:r>
              <a:rPr lang="en-US" altLang="en-US" dirty="0" smtClean="0">
                <a:solidFill>
                  <a:schemeClr val="tx1"/>
                </a:solidFill>
              </a:rPr>
              <a:t>cervix </a:t>
            </a:r>
            <a:r>
              <a:rPr lang="en-US" altLang="en-US" dirty="0">
                <a:solidFill>
                  <a:schemeClr val="tx1"/>
                </a:solidFill>
              </a:rPr>
              <a:t>is examined and the cells lining the cervical wall at the transformation zone are scrapped off (sampled) with a spatula and then transferred onto a slide, processed, stained (</a:t>
            </a:r>
            <a:r>
              <a:rPr lang="en-US" altLang="en-US" dirty="0" err="1">
                <a:solidFill>
                  <a:schemeClr val="tx1"/>
                </a:solidFill>
              </a:rPr>
              <a:t>Papanicolaou</a:t>
            </a:r>
            <a:r>
              <a:rPr lang="en-US" altLang="en-US" dirty="0">
                <a:solidFill>
                  <a:schemeClr val="tx1"/>
                </a:solidFill>
              </a:rPr>
              <a:t> stain) and then examined under a light microscope to look for squamous intraepithelial lesions (SIL) and a diagnosis is made. </a:t>
            </a:r>
          </a:p>
          <a:p>
            <a:pPr marL="182880" indent="-182880" defTabSz="685983">
              <a:defRPr/>
            </a:pPr>
            <a:r>
              <a:rPr lang="en-US" altLang="en-US" dirty="0">
                <a:solidFill>
                  <a:schemeClr val="tx1"/>
                </a:solidFill>
              </a:rPr>
              <a:t>This screening for pre-cancer should be done on all women usually from age of 21 years and onwards.</a:t>
            </a:r>
          </a:p>
        </p:txBody>
      </p:sp>
      <p:sp>
        <p:nvSpPr>
          <p:cNvPr id="30722" name="Rectangle 2"/>
          <p:cNvSpPr>
            <a:spLocks noGrp="1" noChangeArrowheads="1"/>
          </p:cNvSpPr>
          <p:nvPr>
            <p:ph type="title"/>
          </p:nvPr>
        </p:nvSpPr>
        <p:spPr>
          <a:xfrm>
            <a:off x="1919289" y="320675"/>
            <a:ext cx="8497887" cy="547688"/>
          </a:xfrm>
        </p:spPr>
        <p:txBody>
          <a:bodyPr rtlCol="0">
            <a:normAutofit/>
          </a:bodyPr>
          <a:lstStyle/>
          <a:p>
            <a:pPr defTabSz="685983">
              <a:defRPr/>
            </a:pPr>
            <a:r>
              <a:rPr lang="en-US" sz="2000" b="1" dirty="0"/>
              <a:t>PAP SCREENING TEST: CYTOLOGY SCREENING FOR PRECANCEROUS LESIONS</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3397" y="3124201"/>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p:cNvSpPr>
            <a:spLocks noChangeArrowheads="1"/>
          </p:cNvSpPr>
          <p:nvPr/>
        </p:nvSpPr>
        <p:spPr bwMode="auto">
          <a:xfrm>
            <a:off x="4367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Tree>
    <p:extLst>
      <p:ext uri="{BB962C8B-B14F-4D97-AF65-F5344CB8AC3E}">
        <p14:creationId xmlns:p14="http://schemas.microsoft.com/office/powerpoint/2010/main" val="27724104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334736" y="1600201"/>
            <a:ext cx="11152414" cy="4873625"/>
          </a:xfrm>
        </p:spPr>
        <p:txBody>
          <a:bodyPr rtlCol="0">
            <a:normAutofit/>
          </a:bodyPr>
          <a:lstStyle/>
          <a:p>
            <a:pPr marL="0" indent="0" defTabSz="685983">
              <a:buNone/>
              <a:defRPr/>
            </a:pPr>
            <a:r>
              <a:rPr lang="en-US" b="1" dirty="0">
                <a:solidFill>
                  <a:schemeClr val="tx1"/>
                </a:solidFill>
              </a:rPr>
              <a:t>The terminology used in Pap smears is </a:t>
            </a:r>
            <a:r>
              <a:rPr lang="en-US" b="1" dirty="0">
                <a:solidFill>
                  <a:srgbClr val="FF0000"/>
                </a:solidFill>
              </a:rPr>
              <a:t>squamous intraepithelial lesions (SIL).</a:t>
            </a:r>
          </a:p>
          <a:p>
            <a:pPr marL="0" indent="0" defTabSz="685983">
              <a:buNone/>
              <a:defRPr/>
            </a:pPr>
            <a:r>
              <a:rPr lang="en-US" b="1" dirty="0">
                <a:solidFill>
                  <a:schemeClr val="tx1"/>
                </a:solidFill>
              </a:rPr>
              <a:t>SILs are divided into low grade and high grade SIL. </a:t>
            </a:r>
          </a:p>
          <a:p>
            <a:pPr marL="0" indent="0" defTabSz="685983">
              <a:buNone/>
              <a:defRPr/>
            </a:pPr>
            <a:r>
              <a:rPr lang="en-US" dirty="0">
                <a:solidFill>
                  <a:schemeClr val="tx1"/>
                </a:solidFill>
              </a:rPr>
              <a:t>In cytology smear report these are few of the possible diagnoses:</a:t>
            </a:r>
          </a:p>
          <a:p>
            <a:pPr marL="457200" indent="-457200" defTabSz="685983">
              <a:buFont typeface="+mj-lt"/>
              <a:buAutoNum type="alphaLcParenR"/>
              <a:defRPr/>
            </a:pPr>
            <a:r>
              <a:rPr lang="en-US" dirty="0">
                <a:solidFill>
                  <a:schemeClr val="tx1"/>
                </a:solidFill>
              </a:rPr>
              <a:t>Normal cells/ Negative for squamous intraepithelial </a:t>
            </a:r>
            <a:r>
              <a:rPr lang="en-US" dirty="0" smtClean="0">
                <a:solidFill>
                  <a:schemeClr val="tx1"/>
                </a:solidFill>
              </a:rPr>
              <a:t>lesion</a:t>
            </a:r>
            <a:r>
              <a:rPr lang="ar-SA" dirty="0" smtClean="0">
                <a:solidFill>
                  <a:schemeClr val="tx1"/>
                </a:solidFill>
              </a:rPr>
              <a:t>.</a:t>
            </a:r>
            <a:r>
              <a:rPr lang="en-US" dirty="0" smtClean="0">
                <a:solidFill>
                  <a:schemeClr val="tx1"/>
                </a:solidFill>
              </a:rPr>
              <a:t> </a:t>
            </a:r>
            <a:endParaRPr lang="en-US" dirty="0">
              <a:solidFill>
                <a:schemeClr val="tx1"/>
              </a:solidFill>
            </a:endParaRPr>
          </a:p>
          <a:p>
            <a:pPr marL="457200" indent="-457200" defTabSz="685983">
              <a:buFont typeface="+mj-lt"/>
              <a:buAutoNum type="alphaLcParenR"/>
              <a:defRPr/>
            </a:pPr>
            <a:r>
              <a:rPr lang="en-US" dirty="0">
                <a:solidFill>
                  <a:schemeClr val="tx1"/>
                </a:solidFill>
              </a:rPr>
              <a:t>Low Grade SIL = LSIL (= CIN1/mild dysplasia on histology</a:t>
            </a:r>
            <a:r>
              <a:rPr lang="en-US" dirty="0" smtClean="0">
                <a:solidFill>
                  <a:schemeClr val="tx1"/>
                </a:solidFill>
              </a:rPr>
              <a:t>)</a:t>
            </a:r>
            <a:r>
              <a:rPr lang="ar-SA" dirty="0" smtClean="0">
                <a:solidFill>
                  <a:schemeClr val="tx1"/>
                </a:solidFill>
              </a:rPr>
              <a:t>.</a:t>
            </a:r>
            <a:r>
              <a:rPr lang="en-US" dirty="0" smtClean="0">
                <a:solidFill>
                  <a:schemeClr val="tx1"/>
                </a:solidFill>
              </a:rPr>
              <a:t> </a:t>
            </a:r>
            <a:endParaRPr lang="en-US" dirty="0">
              <a:solidFill>
                <a:schemeClr val="tx1"/>
              </a:solidFill>
            </a:endParaRPr>
          </a:p>
          <a:p>
            <a:pPr marL="457200" indent="-457200" defTabSz="685983">
              <a:buFont typeface="+mj-lt"/>
              <a:buAutoNum type="alphaLcParenR"/>
              <a:defRPr/>
            </a:pPr>
            <a:r>
              <a:rPr lang="en-US" dirty="0">
                <a:solidFill>
                  <a:schemeClr val="tx1"/>
                </a:solidFill>
              </a:rPr>
              <a:t>High Grade SIL = HSIL ( = CIN2 and CIN3/ moderate to severe dysplasia on histology</a:t>
            </a:r>
            <a:r>
              <a:rPr lang="en-US" dirty="0" smtClean="0">
                <a:solidFill>
                  <a:schemeClr val="tx1"/>
                </a:solidFill>
              </a:rPr>
              <a:t>)</a:t>
            </a:r>
            <a:r>
              <a:rPr lang="ar-SA" dirty="0" smtClean="0">
                <a:solidFill>
                  <a:schemeClr val="tx1"/>
                </a:solidFill>
              </a:rPr>
              <a:t>.</a:t>
            </a:r>
            <a:r>
              <a:rPr lang="en-US" dirty="0" smtClean="0">
                <a:solidFill>
                  <a:schemeClr val="tx1"/>
                </a:solidFill>
              </a:rPr>
              <a:t> </a:t>
            </a:r>
            <a:endParaRPr lang="en-US" dirty="0">
              <a:solidFill>
                <a:schemeClr val="tx1"/>
              </a:solidFill>
            </a:endParaRPr>
          </a:p>
          <a:p>
            <a:pPr marL="0" indent="0" defTabSz="685983">
              <a:buNone/>
              <a:defRPr/>
            </a:pPr>
            <a:endParaRPr lang="en-US" dirty="0">
              <a:solidFill>
                <a:schemeClr val="tx1"/>
              </a:solidFill>
            </a:endParaRPr>
          </a:p>
          <a:p>
            <a:pPr marL="182880" indent="-182880" defTabSz="685983">
              <a:buFont typeface="Wingdings" panose="05000000000000000000" pitchFamily="2" charset="2"/>
              <a:buChar char="v"/>
              <a:defRPr/>
            </a:pPr>
            <a:r>
              <a:rPr lang="en-US" dirty="0">
                <a:solidFill>
                  <a:schemeClr val="tx1"/>
                </a:solidFill>
              </a:rPr>
              <a:t>About </a:t>
            </a:r>
            <a:r>
              <a:rPr lang="en-US" dirty="0">
                <a:solidFill>
                  <a:srgbClr val="FF0000"/>
                </a:solidFill>
              </a:rPr>
              <a:t>1</a:t>
            </a:r>
            <a:r>
              <a:rPr lang="en-US" dirty="0">
                <a:solidFill>
                  <a:schemeClr val="tx1"/>
                </a:solidFill>
              </a:rPr>
              <a:t> to </a:t>
            </a:r>
            <a:r>
              <a:rPr lang="en-US" dirty="0">
                <a:solidFill>
                  <a:srgbClr val="FF0000"/>
                </a:solidFill>
              </a:rPr>
              <a:t>5%</a:t>
            </a:r>
            <a:r>
              <a:rPr lang="en-US" dirty="0">
                <a:solidFill>
                  <a:schemeClr val="tx1"/>
                </a:solidFill>
              </a:rPr>
              <a:t> of low Grade SIL become invasive squamous cell </a:t>
            </a:r>
            <a:r>
              <a:rPr lang="en-US" dirty="0" smtClean="0">
                <a:solidFill>
                  <a:schemeClr val="tx1"/>
                </a:solidFill>
              </a:rPr>
              <a:t>carcinomas</a:t>
            </a:r>
            <a:r>
              <a:rPr lang="ar-SA" dirty="0" smtClean="0">
                <a:solidFill>
                  <a:schemeClr val="tx1"/>
                </a:solidFill>
              </a:rPr>
              <a:t>.</a:t>
            </a:r>
            <a:endParaRPr lang="en-US" dirty="0">
              <a:solidFill>
                <a:schemeClr val="tx1"/>
              </a:solidFill>
            </a:endParaRPr>
          </a:p>
          <a:p>
            <a:pPr marL="182880" indent="-182880" defTabSz="685983">
              <a:buFont typeface="Wingdings" panose="05000000000000000000" pitchFamily="2" charset="2"/>
              <a:buChar char="v"/>
              <a:defRPr/>
            </a:pPr>
            <a:r>
              <a:rPr lang="en-US" dirty="0">
                <a:solidFill>
                  <a:schemeClr val="tx1"/>
                </a:solidFill>
              </a:rPr>
              <a:t>About </a:t>
            </a:r>
            <a:r>
              <a:rPr lang="en-US" dirty="0">
                <a:solidFill>
                  <a:srgbClr val="FF0000"/>
                </a:solidFill>
              </a:rPr>
              <a:t>6</a:t>
            </a:r>
            <a:r>
              <a:rPr lang="en-US" dirty="0">
                <a:solidFill>
                  <a:schemeClr val="tx1"/>
                </a:solidFill>
              </a:rPr>
              <a:t> to</a:t>
            </a:r>
            <a:r>
              <a:rPr lang="en-US" dirty="0">
                <a:solidFill>
                  <a:srgbClr val="FF0000"/>
                </a:solidFill>
              </a:rPr>
              <a:t>74% </a:t>
            </a:r>
            <a:r>
              <a:rPr lang="en-US" dirty="0">
                <a:solidFill>
                  <a:schemeClr val="tx1"/>
                </a:solidFill>
              </a:rPr>
              <a:t>of high Grade SIL become invasive squamous cell </a:t>
            </a:r>
            <a:r>
              <a:rPr lang="en-US" dirty="0" smtClean="0">
                <a:solidFill>
                  <a:schemeClr val="tx1"/>
                </a:solidFill>
              </a:rPr>
              <a:t>carcinomas</a:t>
            </a:r>
            <a:r>
              <a:rPr lang="ar-SA" dirty="0" smtClean="0">
                <a:solidFill>
                  <a:schemeClr val="tx1"/>
                </a:solidFill>
              </a:rPr>
              <a:t>.</a:t>
            </a:r>
            <a:endParaRPr lang="en-US" dirty="0">
              <a:solidFill>
                <a:schemeClr val="tx1"/>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32770" name="Rectangle 2"/>
          <p:cNvSpPr>
            <a:spLocks noGrp="1" noChangeArrowheads="1"/>
          </p:cNvSpPr>
          <p:nvPr>
            <p:ph type="title"/>
          </p:nvPr>
        </p:nvSpPr>
        <p:spPr>
          <a:xfrm>
            <a:off x="1774826" y="188913"/>
            <a:ext cx="6850063" cy="1320800"/>
          </a:xfrm>
        </p:spPr>
        <p:txBody>
          <a:bodyPr rtlCol="0">
            <a:normAutofit/>
          </a:bodyPr>
          <a:lstStyle/>
          <a:p>
            <a:pPr defTabSz="685983">
              <a:defRPr/>
            </a:pPr>
            <a:r>
              <a:rPr lang="en-US" sz="2401" dirty="0"/>
              <a:t>Cytology Pap Smear/Screening</a:t>
            </a:r>
          </a:p>
        </p:txBody>
      </p:sp>
    </p:spTree>
    <p:extLst>
      <p:ext uri="{BB962C8B-B14F-4D97-AF65-F5344CB8AC3E}">
        <p14:creationId xmlns:p14="http://schemas.microsoft.com/office/powerpoint/2010/main" val="41269317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4511676" y="6434139"/>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Tree>
    <p:extLst>
      <p:ext uri="{BB962C8B-B14F-4D97-AF65-F5344CB8AC3E}">
        <p14:creationId xmlns:p14="http://schemas.microsoft.com/office/powerpoint/2010/main" val="187221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063751" y="4327526"/>
            <a:ext cx="8208963" cy="230822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dirty="0"/>
              <a:t>The cytology of cervical intraepithelial neoplasia as seen on the </a:t>
            </a:r>
            <a:r>
              <a:rPr lang="en-US" altLang="en-US" sz="1600" dirty="0" err="1"/>
              <a:t>Papanicolaou</a:t>
            </a:r>
            <a:r>
              <a:rPr lang="en-US" altLang="en-US" sz="1600" dirty="0"/>
              <a:t> smear. Cytoplasmic staining in superficial cells (A&amp;B) may be either red or blue. </a:t>
            </a:r>
          </a:p>
          <a:p>
            <a:pPr algn="just"/>
            <a:r>
              <a:rPr lang="en-US" altLang="en-US" sz="1600" dirty="0"/>
              <a:t>A, Normal exfoliated superficial squamous epithelial cells. </a:t>
            </a:r>
          </a:p>
          <a:p>
            <a:pPr algn="just"/>
            <a:r>
              <a:rPr lang="en-US" altLang="en-US" sz="1600" dirty="0"/>
              <a:t>B, CIN I/ low grade SIL </a:t>
            </a:r>
            <a:r>
              <a:rPr lang="ar-SA" altLang="en-US" sz="1600" dirty="0" smtClean="0"/>
              <a:t>.</a:t>
            </a:r>
            <a:r>
              <a:rPr lang="en-US" altLang="en-US" sz="1600" dirty="0" smtClean="0"/>
              <a:t> </a:t>
            </a:r>
            <a:endParaRPr lang="en-US" altLang="en-US" sz="1600" dirty="0"/>
          </a:p>
          <a:p>
            <a:pPr algn="just"/>
            <a:r>
              <a:rPr lang="en-US" altLang="en-US" sz="1600" dirty="0"/>
              <a:t>C, CIN II/ high grade SIL.</a:t>
            </a:r>
          </a:p>
          <a:p>
            <a:pPr algn="just"/>
            <a:r>
              <a:rPr lang="en-US" altLang="en-US" sz="1600" dirty="0"/>
              <a:t>D, CIN III/ high grade SIL. </a:t>
            </a:r>
          </a:p>
          <a:p>
            <a:pPr algn="just"/>
            <a:r>
              <a:rPr lang="en-US" altLang="en-US" sz="1600" dirty="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4"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380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363437" y="981075"/>
            <a:ext cx="8909278" cy="5492750"/>
          </a:xfrm>
        </p:spPr>
        <p:txBody>
          <a:bodyPr rtlCol="0">
            <a:normAutofit fontScale="55000" lnSpcReduction="20000"/>
          </a:bodyPr>
          <a:lstStyle/>
          <a:p>
            <a:pPr marL="0" indent="0" defTabSz="685983">
              <a:buNone/>
              <a:defRPr/>
            </a:pPr>
            <a:r>
              <a:rPr lang="en-US" sz="3300" b="1" dirty="0"/>
              <a:t>Risk Factors </a:t>
            </a:r>
          </a:p>
          <a:p>
            <a:pPr marL="457200" indent="-457200" defTabSz="685983">
              <a:defRPr/>
            </a:pPr>
            <a:r>
              <a:rPr lang="en-US" sz="3300" dirty="0"/>
              <a:t>Early age at first </a:t>
            </a:r>
            <a:r>
              <a:rPr lang="en-US" sz="3300" dirty="0" smtClean="0"/>
              <a:t>intercourse</a:t>
            </a:r>
            <a:r>
              <a:rPr lang="ar-SA" sz="3300" dirty="0" smtClean="0"/>
              <a:t>.</a:t>
            </a:r>
            <a:endParaRPr lang="en-US" sz="3300" dirty="0"/>
          </a:p>
          <a:p>
            <a:pPr marL="457200" indent="-457200" defTabSz="685983">
              <a:defRPr/>
            </a:pPr>
            <a:r>
              <a:rPr lang="en-US" sz="3300" dirty="0"/>
              <a:t>Multiple sexual </a:t>
            </a:r>
            <a:r>
              <a:rPr lang="en-US" sz="3300" dirty="0" smtClean="0"/>
              <a:t>partners</a:t>
            </a:r>
            <a:r>
              <a:rPr lang="ar-SA" sz="3300" dirty="0" smtClean="0"/>
              <a:t>.</a:t>
            </a:r>
            <a:endParaRPr lang="en-US" sz="3300" dirty="0"/>
          </a:p>
          <a:p>
            <a:pPr marL="457200" indent="-457200" defTabSz="685983">
              <a:defRPr/>
            </a:pPr>
            <a:r>
              <a:rPr lang="en-US" sz="3300" dirty="0"/>
              <a:t>A male partner with multiple previous sexual </a:t>
            </a:r>
            <a:r>
              <a:rPr lang="en-US" sz="3300" dirty="0" smtClean="0"/>
              <a:t>partners</a:t>
            </a:r>
            <a:r>
              <a:rPr lang="ar-SA" sz="3300" dirty="0" smtClean="0"/>
              <a:t>.</a:t>
            </a:r>
            <a:endParaRPr lang="en-US" sz="3300" dirty="0"/>
          </a:p>
          <a:p>
            <a:pPr marL="457200" indent="-457200" defTabSz="685983">
              <a:defRPr/>
            </a:pPr>
            <a:r>
              <a:rPr lang="en-US" sz="3300" dirty="0"/>
              <a:t>Persistent infection by high risk </a:t>
            </a:r>
            <a:r>
              <a:rPr lang="en-US" sz="3300" dirty="0" smtClean="0"/>
              <a:t>papillomaviruses</a:t>
            </a:r>
            <a:r>
              <a:rPr lang="ar-SA" sz="3300" dirty="0" smtClean="0"/>
              <a:t>.</a:t>
            </a:r>
            <a:endParaRPr lang="en-US" sz="3300" dirty="0"/>
          </a:p>
          <a:p>
            <a:pPr marL="457200" indent="-457200" defTabSz="685983">
              <a:defRPr/>
            </a:pPr>
            <a:r>
              <a:rPr lang="en-US" sz="3300" dirty="0"/>
              <a:t>Other risk factors: low socioeconomic </a:t>
            </a:r>
            <a:r>
              <a:rPr lang="en-US" sz="3300" dirty="0" smtClean="0"/>
              <a:t>groups</a:t>
            </a:r>
            <a:r>
              <a:rPr lang="ar-SA" sz="3300" dirty="0" smtClean="0"/>
              <a:t>.</a:t>
            </a:r>
            <a:endParaRPr lang="en-US" sz="3300" dirty="0"/>
          </a:p>
          <a:p>
            <a:pPr marL="457200" indent="-457200" defTabSz="685983">
              <a:defRPr/>
            </a:pPr>
            <a:r>
              <a:rPr lang="en-US" sz="3300" dirty="0"/>
              <a:t>R</a:t>
            </a:r>
            <a:r>
              <a:rPr lang="en-US" sz="3300" dirty="0" smtClean="0"/>
              <a:t>are </a:t>
            </a:r>
            <a:r>
              <a:rPr lang="en-US" sz="3300" dirty="0"/>
              <a:t>among virgins and multiple pregnancies.</a:t>
            </a:r>
          </a:p>
          <a:p>
            <a:pPr marL="0" indent="0" defTabSz="685983">
              <a:buNone/>
              <a:defRPr/>
            </a:pPr>
            <a:endParaRPr lang="en-US" sz="3300" b="1" dirty="0"/>
          </a:p>
          <a:p>
            <a:pPr marL="0" indent="0" defTabSz="685983">
              <a:buNone/>
              <a:defRPr/>
            </a:pPr>
            <a:r>
              <a:rPr lang="en-US" sz="3300" b="1" dirty="0"/>
              <a:t>Cause</a:t>
            </a:r>
          </a:p>
          <a:p>
            <a:pPr marL="457200" indent="-457200" defTabSz="685983">
              <a:defRPr/>
            </a:pPr>
            <a:r>
              <a:rPr lang="en-US" sz="3300" dirty="0"/>
              <a:t>The HPV virus. The HPV is the number one cause for abnormal cells of the cervix.</a:t>
            </a:r>
          </a:p>
          <a:p>
            <a:pPr marL="457200" indent="-457200" defTabSz="685983">
              <a:defRPr/>
            </a:pPr>
            <a:r>
              <a:rPr lang="en-US" sz="3300" dirty="0"/>
              <a:t>HPV is a skin virus, which results in warts, common warts ,flat warts, genital warts (</a:t>
            </a:r>
            <a:r>
              <a:rPr lang="en-US" sz="3300" dirty="0" err="1"/>
              <a:t>condylomas</a:t>
            </a:r>
            <a:r>
              <a:rPr lang="en-US" sz="3300" dirty="0"/>
              <a:t>), planter warts, and precancerous lesions.</a:t>
            </a:r>
          </a:p>
          <a:p>
            <a:pPr marL="457200" indent="-457200" defTabSz="685983">
              <a:defRPr/>
            </a:pPr>
            <a:r>
              <a:rPr lang="en-US" sz="3300" dirty="0"/>
              <a:t>HPV can be detected in 85 -90 % of pre-cancer lesions.</a:t>
            </a:r>
          </a:p>
          <a:p>
            <a:pPr marL="457200" indent="-457200" defTabSz="685983">
              <a:defRPr/>
            </a:pPr>
            <a:r>
              <a:rPr lang="en-US" sz="3300" dirty="0"/>
              <a:t>High risk types HPV : </a:t>
            </a:r>
            <a:r>
              <a:rPr lang="en-US" sz="3300" dirty="0">
                <a:solidFill>
                  <a:srgbClr val="FF0000"/>
                </a:solidFill>
              </a:rPr>
              <a:t>16,</a:t>
            </a:r>
            <a:r>
              <a:rPr lang="en-US" sz="3300" dirty="0"/>
              <a:t> </a:t>
            </a:r>
            <a:r>
              <a:rPr lang="en-US" sz="3300" dirty="0">
                <a:solidFill>
                  <a:srgbClr val="FF0000"/>
                </a:solidFill>
              </a:rPr>
              <a:t>18</a:t>
            </a:r>
            <a:r>
              <a:rPr lang="en-US" sz="3300" dirty="0"/>
              <a:t>, 31, 33, 35, 39, 45, 52, 56, 58, and 59.</a:t>
            </a:r>
          </a:p>
          <a:p>
            <a:pPr marL="457200" indent="-457200" defTabSz="685983">
              <a:defRPr/>
            </a:pPr>
            <a:r>
              <a:rPr lang="en-US" sz="3300" dirty="0"/>
              <a:t>Low risk types HPV :</a:t>
            </a:r>
            <a:r>
              <a:rPr lang="en-US" sz="3300" dirty="0">
                <a:solidFill>
                  <a:srgbClr val="FF0000"/>
                </a:solidFill>
              </a:rPr>
              <a:t>6,</a:t>
            </a:r>
            <a:r>
              <a:rPr lang="en-US" sz="3300" dirty="0"/>
              <a:t> </a:t>
            </a:r>
            <a:r>
              <a:rPr lang="en-US" sz="3300" dirty="0">
                <a:solidFill>
                  <a:srgbClr val="FF0000"/>
                </a:solidFill>
              </a:rPr>
              <a:t>11</a:t>
            </a:r>
            <a:r>
              <a:rPr lang="en-US" sz="3300" dirty="0"/>
              <a:t>, 42, 44 . These types result in </a:t>
            </a:r>
            <a:r>
              <a:rPr lang="en-US" sz="3300" dirty="0" err="1"/>
              <a:t>condylomas</a:t>
            </a:r>
            <a:r>
              <a:rPr lang="en-US" sz="3300" dirty="0"/>
              <a:t>.</a:t>
            </a:r>
          </a:p>
          <a:p>
            <a:pPr marL="0" indent="0" defTabSz="685983">
              <a:buNone/>
              <a:defRPr/>
            </a:pPr>
            <a:endParaRPr lang="en-US" sz="3300" b="1" dirty="0"/>
          </a:p>
          <a:p>
            <a:pPr marL="0" indent="0" defTabSz="685983">
              <a:buNone/>
              <a:defRPr/>
            </a:pPr>
            <a:r>
              <a:rPr lang="en-US" sz="3300" b="1" dirty="0"/>
              <a:t>Treatment</a:t>
            </a:r>
          </a:p>
          <a:p>
            <a:pPr marL="0" indent="0" defTabSz="685983">
              <a:buNone/>
              <a:defRPr/>
            </a:pPr>
            <a:r>
              <a:rPr lang="en-US" sz="3300" dirty="0"/>
              <a:t>Laser or cone biopsy is the most effective method of managing patients with High grade SIL in cancer </a:t>
            </a:r>
            <a:r>
              <a:rPr lang="en-US" sz="3300" dirty="0" smtClean="0"/>
              <a:t>prevention.</a:t>
            </a:r>
            <a:endParaRPr lang="en-US" sz="3300" dirty="0"/>
          </a:p>
          <a:p>
            <a:pPr marL="0" indent="0" defTabSz="685983">
              <a:buNone/>
              <a:defRPr/>
            </a:pPr>
            <a:endParaRPr lang="en-US" sz="2200" dirty="0">
              <a:solidFill>
                <a:schemeClr val="tx1">
                  <a:lumMod val="85000"/>
                  <a:lumOff val="15000"/>
                </a:schemeClr>
              </a:solidFill>
            </a:endParaRPr>
          </a:p>
        </p:txBody>
      </p:sp>
      <p:sp>
        <p:nvSpPr>
          <p:cNvPr id="39938" name="Rectangle 2"/>
          <p:cNvSpPr>
            <a:spLocks noGrp="1" noChangeArrowheads="1"/>
          </p:cNvSpPr>
          <p:nvPr>
            <p:ph type="title"/>
          </p:nvPr>
        </p:nvSpPr>
        <p:spPr>
          <a:xfrm>
            <a:off x="2063750" y="188913"/>
            <a:ext cx="8078788" cy="696912"/>
          </a:xfrm>
        </p:spPr>
        <p:txBody>
          <a:bodyPr rtlCol="0">
            <a:normAutofit/>
          </a:bodyPr>
          <a:lstStyle/>
          <a:p>
            <a:pPr defTabSz="685983">
              <a:defRPr/>
            </a:pPr>
            <a:r>
              <a:rPr lang="en-US" sz="2401" b="1" dirty="0"/>
              <a:t>Risk Factors and causes for CIN/ SIL and cervical carcinoma</a:t>
            </a:r>
          </a:p>
        </p:txBody>
      </p:sp>
    </p:spTree>
    <p:extLst>
      <p:ext uri="{BB962C8B-B14F-4D97-AF65-F5344CB8AC3E}">
        <p14:creationId xmlns:p14="http://schemas.microsoft.com/office/powerpoint/2010/main" val="13336320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587829" y="1103314"/>
            <a:ext cx="10572750" cy="5400675"/>
          </a:xfrm>
        </p:spPr>
        <p:txBody>
          <a:bodyPr rtlCol="0">
            <a:normAutofit fontScale="92500" lnSpcReduction="10000"/>
          </a:bodyPr>
          <a:lstStyle/>
          <a:p>
            <a:pPr marL="0" indent="0" defTabSz="685983">
              <a:buNone/>
              <a:defRPr/>
            </a:pPr>
            <a:r>
              <a:rPr lang="en-US" sz="2200" b="1" dirty="0">
                <a:solidFill>
                  <a:srgbClr val="FF0000"/>
                </a:solidFill>
              </a:rPr>
              <a:t>Note:</a:t>
            </a:r>
          </a:p>
          <a:p>
            <a:pPr indent="-342900" defTabSz="685983">
              <a:defRPr/>
            </a:pPr>
            <a:r>
              <a:rPr lang="en-US" sz="1900" dirty="0"/>
              <a:t>Women with SIL/CIN have no visible signs or symptoms and it is difficult to diagnose SIL/CIN without a Pap smear/exam.</a:t>
            </a:r>
          </a:p>
          <a:p>
            <a:pPr indent="-342900" defTabSz="685983">
              <a:defRPr/>
            </a:pPr>
            <a:r>
              <a:rPr lang="en-US" sz="1900" dirty="0"/>
              <a:t>Therefore regular pap exams should be done on women, to detect any SIL.</a:t>
            </a:r>
          </a:p>
          <a:p>
            <a:pPr indent="-342900" defTabSz="685983">
              <a:defRPr/>
            </a:pPr>
            <a:r>
              <a:rPr lang="en-US" sz="1900" dirty="0"/>
              <a:t>It is a common testing procedure for HPV infection. The Pap smear detects HPV infection early.</a:t>
            </a:r>
          </a:p>
          <a:p>
            <a:pPr marL="0" indent="0" defTabSz="685983">
              <a:buNone/>
              <a:defRPr/>
            </a:pPr>
            <a:endParaRPr lang="en-US" sz="1900" b="1" dirty="0"/>
          </a:p>
          <a:p>
            <a:pPr marL="0" indent="0" defTabSz="685983">
              <a:buNone/>
              <a:defRPr/>
            </a:pPr>
            <a:r>
              <a:rPr lang="en-US" sz="1900" b="1" dirty="0"/>
              <a:t>General rules of Pap Screening (pap smear test) are:</a:t>
            </a:r>
          </a:p>
          <a:p>
            <a:pPr marL="685482" lvl="1" indent="-342900" defTabSz="685983">
              <a:defRPr/>
            </a:pPr>
            <a:r>
              <a:rPr lang="en-US" sz="1900" dirty="0"/>
              <a:t>Should start pap test by the age of 21. </a:t>
            </a:r>
          </a:p>
          <a:p>
            <a:pPr marL="685482" lvl="1" indent="-342900" defTabSz="685983">
              <a:defRPr/>
            </a:pPr>
            <a:r>
              <a:rPr lang="en-US" sz="1900" dirty="0"/>
              <a:t>For women between age </a:t>
            </a:r>
            <a:r>
              <a:rPr lang="en-US" sz="1900" b="1" dirty="0"/>
              <a:t>21 to 29</a:t>
            </a:r>
            <a:r>
              <a:rPr lang="en-US" sz="1900" dirty="0"/>
              <a:t>: pap test should be done </a:t>
            </a:r>
            <a:r>
              <a:rPr lang="en-US" sz="1900" b="1" dirty="0"/>
              <a:t>every 3 </a:t>
            </a:r>
            <a:r>
              <a:rPr lang="en-US" sz="1900" b="1" dirty="0" smtClean="0"/>
              <a:t>years.</a:t>
            </a:r>
            <a:endParaRPr lang="en-US" sz="1900" b="1" dirty="0"/>
          </a:p>
          <a:p>
            <a:pPr marL="685482" lvl="1" indent="-342900" defTabSz="685983">
              <a:defRPr/>
            </a:pPr>
            <a:r>
              <a:rPr lang="en-US" sz="1900" dirty="0"/>
              <a:t>For women between age </a:t>
            </a:r>
            <a:r>
              <a:rPr lang="en-US" sz="1900" b="1" dirty="0"/>
              <a:t>30-64</a:t>
            </a:r>
            <a:r>
              <a:rPr lang="en-US" sz="1900" dirty="0"/>
              <a:t> : there are </a:t>
            </a:r>
            <a:r>
              <a:rPr lang="en-US" sz="1900" b="1" dirty="0"/>
              <a:t>2 </a:t>
            </a:r>
            <a:r>
              <a:rPr lang="en-US" sz="1900" b="1" dirty="0" smtClean="0"/>
              <a:t>possibilities.</a:t>
            </a:r>
            <a:endParaRPr lang="en-US" sz="1900" b="1" dirty="0"/>
          </a:p>
          <a:p>
            <a:pPr marL="1245870" lvl="3" indent="-514350" defTabSz="685983">
              <a:buFont typeface="+mj-lt"/>
              <a:buAutoNum type="romanLcPeriod"/>
              <a:defRPr/>
            </a:pPr>
            <a:r>
              <a:rPr lang="en-US" sz="1900" dirty="0"/>
              <a:t>Either do </a:t>
            </a:r>
            <a:r>
              <a:rPr lang="en-US" sz="1900" b="1" dirty="0"/>
              <a:t>only pap test </a:t>
            </a:r>
            <a:r>
              <a:rPr lang="en-US" sz="1900" dirty="0"/>
              <a:t>once every </a:t>
            </a:r>
            <a:r>
              <a:rPr lang="en-US" sz="1900" b="1" dirty="0"/>
              <a:t>3 </a:t>
            </a:r>
            <a:r>
              <a:rPr lang="en-US" sz="1900" b="1" dirty="0" smtClean="0"/>
              <a:t>years.</a:t>
            </a:r>
            <a:endParaRPr lang="en-US" sz="1900" b="1" dirty="0"/>
          </a:p>
          <a:p>
            <a:pPr marL="1245870" lvl="3" indent="-514350" defTabSz="685983">
              <a:buFont typeface="+mj-lt"/>
              <a:buAutoNum type="romanLcPeriod"/>
              <a:defRPr/>
            </a:pPr>
            <a:r>
              <a:rPr lang="en-US" sz="1900" dirty="0"/>
              <a:t>Or do </a:t>
            </a:r>
            <a:r>
              <a:rPr lang="en-US" sz="1900" b="1" dirty="0"/>
              <a:t>two tests </a:t>
            </a:r>
            <a:r>
              <a:rPr lang="en-US" sz="1900" dirty="0"/>
              <a:t>(co-testing) at the same time </a:t>
            </a:r>
            <a:r>
              <a:rPr lang="en-US" sz="1900" dirty="0">
                <a:sym typeface="Wingdings" panose="05000000000000000000" pitchFamily="2" charset="2"/>
              </a:rPr>
              <a:t></a:t>
            </a:r>
            <a:r>
              <a:rPr lang="en-US" sz="1900" dirty="0"/>
              <a:t> </a:t>
            </a:r>
            <a:r>
              <a:rPr lang="en-US" sz="1900" b="1" dirty="0"/>
              <a:t>the</a:t>
            </a:r>
            <a:r>
              <a:rPr lang="en-US" sz="1900" dirty="0"/>
              <a:t> </a:t>
            </a:r>
            <a:r>
              <a:rPr lang="en-US" sz="1900" b="1" dirty="0"/>
              <a:t>pap test + DNA in-situ hybridization HPV testing</a:t>
            </a:r>
            <a:r>
              <a:rPr lang="en-US" sz="1900" dirty="0"/>
              <a:t>,  </a:t>
            </a:r>
            <a:r>
              <a:rPr lang="en-US" sz="1900" b="1" dirty="0"/>
              <a:t>every 5 years</a:t>
            </a:r>
            <a:r>
              <a:rPr lang="en-US" sz="1900" dirty="0"/>
              <a:t>.</a:t>
            </a:r>
          </a:p>
          <a:p>
            <a:pPr marL="457200" lvl="2" indent="0" defTabSz="685983">
              <a:buNone/>
              <a:defRPr/>
            </a:pPr>
            <a:endParaRPr lang="en-US" sz="1900" dirty="0"/>
          </a:p>
          <a:p>
            <a:pPr marL="252412" lvl="2" indent="0" defTabSz="685983">
              <a:buNone/>
              <a:defRPr/>
            </a:pPr>
            <a:r>
              <a:rPr lang="en-US" sz="1900" dirty="0"/>
              <a:t>NOTE: This HPV DNA in-situ hybridization (ISH) </a:t>
            </a:r>
            <a:r>
              <a:rPr lang="en-US" sz="1900" dirty="0" smtClean="0"/>
              <a:t>test. It </a:t>
            </a:r>
            <a:r>
              <a:rPr lang="en-US" sz="1900" dirty="0"/>
              <a:t>is done to identify the serotype of the HPV. This test will determine whether you carry high or low risk strains of the virus. HPV DNA screening test should not be used before age 30 if pap test is normal.</a:t>
            </a:r>
          </a:p>
          <a:p>
            <a:pPr marL="525462" lvl="1" indent="-182880" defTabSz="685983">
              <a:buFont typeface="Wingdings 2" panose="05020102010507070707" pitchFamily="18" charset="2"/>
              <a:buChar char=""/>
              <a:defRPr/>
            </a:pPr>
            <a:endParaRPr lang="en-US" sz="2200" dirty="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40962" name="Rectangle 2"/>
          <p:cNvSpPr>
            <a:spLocks noGrp="1" noChangeArrowheads="1"/>
          </p:cNvSpPr>
          <p:nvPr>
            <p:ph type="title"/>
          </p:nvPr>
        </p:nvSpPr>
        <p:spPr>
          <a:xfrm>
            <a:off x="1992314" y="404813"/>
            <a:ext cx="7735887" cy="696912"/>
          </a:xfrm>
        </p:spPr>
        <p:txBody>
          <a:bodyPr rtlCol="0">
            <a:normAutofit/>
          </a:bodyPr>
          <a:lstStyle/>
          <a:p>
            <a:pPr defTabSz="685983">
              <a:defRPr/>
            </a:pPr>
            <a:r>
              <a:rPr lang="en-US" sz="2401" b="1" dirty="0"/>
              <a:t>CIN/SIL &amp; RULES OF PAP TEST</a:t>
            </a:r>
          </a:p>
        </p:txBody>
      </p:sp>
    </p:spTree>
    <p:extLst>
      <p:ext uri="{BB962C8B-B14F-4D97-AF65-F5344CB8AC3E}">
        <p14:creationId xmlns:p14="http://schemas.microsoft.com/office/powerpoint/2010/main" val="31629639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98071" y="1600201"/>
            <a:ext cx="9780815" cy="4873625"/>
          </a:xfrm>
        </p:spPr>
        <p:txBody>
          <a:bodyPr>
            <a:normAutofit/>
          </a:bodyPr>
          <a:lstStyle/>
          <a:p>
            <a:pPr eaLnBrk="1" hangingPunct="1">
              <a:buFont typeface="Wingdings" panose="05000000000000000000" pitchFamily="2" charset="2"/>
              <a:buChar char="§"/>
            </a:pPr>
            <a:r>
              <a:rPr lang="en-US" altLang="en-US" dirty="0"/>
              <a:t>About 75-90% of invasive cancers are </a:t>
            </a:r>
            <a:r>
              <a:rPr lang="en-US" altLang="en-US" dirty="0">
                <a:solidFill>
                  <a:srgbClr val="FF0000"/>
                </a:solidFill>
              </a:rPr>
              <a:t>squamous cell carcinomas</a:t>
            </a:r>
            <a:r>
              <a:rPr lang="en-US" altLang="en-US" dirty="0"/>
              <a:t>.</a:t>
            </a:r>
          </a:p>
          <a:p>
            <a:pPr eaLnBrk="1" hangingPunct="1">
              <a:buFont typeface="Wingdings" panose="05000000000000000000" pitchFamily="2" charset="2"/>
              <a:buChar char="§"/>
            </a:pPr>
            <a:r>
              <a:rPr lang="en-US" altLang="en-US" dirty="0"/>
              <a:t>The remainder are </a:t>
            </a:r>
            <a:r>
              <a:rPr lang="en-US" altLang="en-US" dirty="0">
                <a:solidFill>
                  <a:srgbClr val="FF0000"/>
                </a:solidFill>
              </a:rPr>
              <a:t>Adenocarcinoma</a:t>
            </a:r>
            <a:r>
              <a:rPr lang="en-US" altLang="en-US" dirty="0"/>
              <a:t>.</a:t>
            </a:r>
          </a:p>
          <a:p>
            <a:r>
              <a:rPr lang="en-US" dirty="0"/>
              <a:t>It is the 8th most common cause of cancer death in women in US now (was #1 in 1940's); still #1 in other countries </a:t>
            </a:r>
          </a:p>
          <a:p>
            <a:r>
              <a:rPr lang="en-US" dirty="0"/>
              <a:t>Reduction in the West is due to </a:t>
            </a:r>
            <a:r>
              <a:rPr lang="en-US" dirty="0" err="1"/>
              <a:t>Papanicolaou</a:t>
            </a:r>
            <a:r>
              <a:rPr lang="en-US" dirty="0"/>
              <a:t> smear test </a:t>
            </a:r>
            <a:r>
              <a:rPr lang="en-US" dirty="0" smtClean="0"/>
              <a:t>(PAP test) which </a:t>
            </a:r>
            <a:r>
              <a:rPr lang="en-US" dirty="0"/>
              <a:t>detects premalignant lesions. </a:t>
            </a:r>
          </a:p>
          <a:p>
            <a:pPr marL="114300" indent="0">
              <a:buNone/>
            </a:pPr>
            <a:r>
              <a:rPr lang="en-US" altLang="en-US" sz="2400" b="1" dirty="0"/>
              <a:t>MORPHOLOGY</a:t>
            </a:r>
          </a:p>
          <a:p>
            <a:pPr marL="182563" indent="-182563"/>
            <a:r>
              <a:rPr lang="en-US" altLang="en-US" dirty="0"/>
              <a:t>The tumors may be invisible or present as an </a:t>
            </a:r>
            <a:r>
              <a:rPr lang="en-US" altLang="en-US" dirty="0" err="1"/>
              <a:t>exophytic</a:t>
            </a:r>
            <a:r>
              <a:rPr lang="en-US" altLang="en-US" dirty="0"/>
              <a:t> mass.</a:t>
            </a:r>
          </a:p>
          <a:p>
            <a:pPr marL="182563" indent="-182563"/>
            <a:r>
              <a:rPr lang="en-US" altLang="en-US" dirty="0"/>
              <a:t>Cervical carcinomas are graded from 1 to 3 (i.e. well, moderately and poorly differentiated) based on cellular differentiation and staged from 1 to 4 depending on clinical spread.</a:t>
            </a:r>
          </a:p>
          <a:p>
            <a:pPr marL="114300" indent="0">
              <a:buNone/>
            </a:pPr>
            <a:endParaRPr lang="en-US" dirty="0"/>
          </a:p>
          <a:p>
            <a:pPr eaLnBrk="1" hangingPunct="1">
              <a:buFont typeface="Wingdings" panose="05000000000000000000" pitchFamily="2" charset="2"/>
              <a:buChar char="§"/>
            </a:pPr>
            <a:endParaRPr lang="en-US" altLang="en-US" dirty="0"/>
          </a:p>
        </p:txBody>
      </p:sp>
      <p:sp>
        <p:nvSpPr>
          <p:cNvPr id="41986" name="Rectangle 2"/>
          <p:cNvSpPr>
            <a:spLocks noGrp="1" noChangeArrowheads="1"/>
          </p:cNvSpPr>
          <p:nvPr>
            <p:ph type="title"/>
          </p:nvPr>
        </p:nvSpPr>
        <p:spPr>
          <a:xfrm>
            <a:off x="1485900" y="431801"/>
            <a:ext cx="8267700" cy="765175"/>
          </a:xfrm>
        </p:spPr>
        <p:txBody>
          <a:bodyPr rtlCol="0">
            <a:normAutofit/>
          </a:bodyPr>
          <a:lstStyle/>
          <a:p>
            <a:pPr defTabSz="685983">
              <a:defRPr/>
            </a:pPr>
            <a:r>
              <a:rPr lang="en-US" sz="2401" b="1" dirty="0"/>
              <a:t>Invasive Cervical Carcinoma</a:t>
            </a:r>
          </a:p>
        </p:txBody>
      </p:sp>
    </p:spTree>
    <p:extLst>
      <p:ext uri="{BB962C8B-B14F-4D97-AF65-F5344CB8AC3E}">
        <p14:creationId xmlns:p14="http://schemas.microsoft.com/office/powerpoint/2010/main" val="32124831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371476"/>
            <a:ext cx="9159875" cy="5343525"/>
          </a:xfrm>
        </p:spPr>
      </p:pic>
      <p:sp>
        <p:nvSpPr>
          <p:cNvPr id="47107" name="Rectangle 5"/>
          <p:cNvSpPr>
            <a:spLocks noChangeArrowheads="1"/>
          </p:cNvSpPr>
          <p:nvPr/>
        </p:nvSpPr>
        <p:spPr bwMode="auto">
          <a:xfrm>
            <a:off x="3648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Tree>
    <p:extLst>
      <p:ext uri="{BB962C8B-B14F-4D97-AF65-F5344CB8AC3E}">
        <p14:creationId xmlns:p14="http://schemas.microsoft.com/office/powerpoint/2010/main" val="84355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1" y="0"/>
            <a:ext cx="59309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44873" y="1293330"/>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3473" y="67965"/>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1" y="5013326"/>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77814"/>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1" y="6529388"/>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0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255588"/>
            <a:ext cx="6837362" cy="1325562"/>
          </a:xfrm>
        </p:spPr>
        <p:txBody>
          <a:bodyPr rtlCol="0">
            <a:normAutofit/>
          </a:bodyPr>
          <a:lstStyle/>
          <a:p>
            <a:pPr defTabSz="685983">
              <a:defRPr/>
            </a:pPr>
            <a:r>
              <a:rPr lang="en-US" sz="2401" dirty="0"/>
              <a:t>Cervical cancer</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781301"/>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2424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111126"/>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6194425" y="2876551"/>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491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6194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extLst>
      <p:ext uri="{BB962C8B-B14F-4D97-AF65-F5344CB8AC3E}">
        <p14:creationId xmlns:p14="http://schemas.microsoft.com/office/powerpoint/2010/main" val="4125616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22465" y="849087"/>
            <a:ext cx="11136085" cy="5739492"/>
          </a:xfrm>
        </p:spPr>
        <p:txBody>
          <a:bodyPr>
            <a:normAutofit fontScale="92500"/>
          </a:bodyPr>
          <a:lstStyle/>
          <a:p>
            <a:pPr marL="182563" indent="-182563"/>
            <a:endParaRPr lang="en-US" altLang="en-US" dirty="0"/>
          </a:p>
          <a:p>
            <a:pPr marL="548640" indent="-342900" defTabSz="685983">
              <a:defRPr/>
            </a:pPr>
            <a:r>
              <a:rPr lang="en-US" altLang="en-US" dirty="0"/>
              <a:t>Squamous cell carcinomas typically arise from pre-cancer CIN/SIL lesions at the transformation zone.</a:t>
            </a:r>
          </a:p>
          <a:p>
            <a:pPr marL="548640" indent="-342900" defTabSz="685983">
              <a:defRPr/>
            </a:pPr>
            <a:r>
              <a:rPr lang="en-US" dirty="0"/>
              <a:t>Mean age: 51 years, uncommon before age 30 years but most are ages 45 - 55 </a:t>
            </a:r>
            <a:r>
              <a:rPr lang="en-US" dirty="0" smtClean="0"/>
              <a:t>years. </a:t>
            </a:r>
            <a:endParaRPr lang="en-US" dirty="0"/>
          </a:p>
          <a:p>
            <a:pPr marL="548640" indent="-342900" defTabSz="685983">
              <a:defRPr/>
            </a:pPr>
            <a:r>
              <a:rPr lang="en-US" dirty="0"/>
              <a:t>Nowadays, due to the pap screening test, many of cervical cancers are diagnosed in early stages, and majority are diagnosed in the pre-invasive CIN/SIL phase.</a:t>
            </a:r>
          </a:p>
          <a:p>
            <a:pPr marL="548640" indent="-342900" defTabSz="685983">
              <a:defRPr/>
            </a:pPr>
            <a:r>
              <a:rPr lang="en-US" dirty="0"/>
              <a:t>Advanced cases of Squamous cell carcinoma are seen in women who either have never had a Pap smear or have waited many years since the last pap smear.</a:t>
            </a:r>
          </a:p>
          <a:p>
            <a:pPr marL="205740" indent="0" defTabSz="685983">
              <a:buNone/>
              <a:defRPr/>
            </a:pPr>
            <a:r>
              <a:rPr lang="en-US" dirty="0"/>
              <a:t>Clinical features</a:t>
            </a:r>
            <a:r>
              <a:rPr lang="en-US" dirty="0" smtClean="0"/>
              <a:t>:</a:t>
            </a:r>
          </a:p>
          <a:p>
            <a:pPr marL="548640" indent="-342900" defTabSz="685983">
              <a:defRPr/>
            </a:pPr>
            <a:r>
              <a:rPr lang="en-US" dirty="0" smtClean="0"/>
              <a:t>The </a:t>
            </a:r>
            <a:r>
              <a:rPr lang="en-US" dirty="0"/>
              <a:t>early stages of cervical cancer may be completely asymptomatic. On </a:t>
            </a:r>
            <a:r>
              <a:rPr lang="en-US" dirty="0" err="1"/>
              <a:t>colposcopic</a:t>
            </a:r>
            <a:r>
              <a:rPr lang="en-US" dirty="0"/>
              <a:t> examination: cervix  shows a mosaic vascular pattern and the lesions appear as white patches after application of acetic acid to cervix </a:t>
            </a:r>
            <a:r>
              <a:rPr lang="en-US" dirty="0" smtClean="0"/>
              <a:t>.</a:t>
            </a:r>
            <a:endParaRPr lang="en-US" dirty="0"/>
          </a:p>
          <a:p>
            <a:pPr marL="548640" indent="-342900" defTabSz="685983">
              <a:defRPr/>
            </a:pPr>
            <a:r>
              <a:rPr lang="en-US" dirty="0"/>
              <a:t>Vaginal bleeding, contact bleeding, or cervical </a:t>
            </a:r>
            <a:r>
              <a:rPr lang="en-US" dirty="0" smtClean="0"/>
              <a:t>mass. </a:t>
            </a:r>
            <a:endParaRPr lang="en-US" dirty="0"/>
          </a:p>
          <a:p>
            <a:pPr marL="548640" indent="-342900" defTabSz="685983">
              <a:defRPr/>
            </a:pPr>
            <a:r>
              <a:rPr lang="en-US" dirty="0"/>
              <a:t>In advanced disease, metastases may be present in the abdomen, lungs or elsewhere.</a:t>
            </a:r>
          </a:p>
          <a:p>
            <a:pPr marL="548640" indent="-342900" defTabSz="685983">
              <a:defRPr/>
            </a:pPr>
            <a:r>
              <a:rPr lang="en-US" dirty="0"/>
              <a:t>Symptoms of advanced cervical cancer may include: loss of appetite, weight loss, fatigue, pelvic pain, back pain, leg pain, swollen legs, heavy bleeding from the vagina, bone </a:t>
            </a:r>
            <a:r>
              <a:rPr lang="en-US" dirty="0" smtClean="0"/>
              <a:t>fractures</a:t>
            </a:r>
            <a:r>
              <a:rPr lang="en-US" dirty="0"/>
              <a:t>.</a:t>
            </a:r>
          </a:p>
          <a:p>
            <a:pPr marL="182563" indent="-182563"/>
            <a:endParaRPr lang="en-US" altLang="en-US" dirty="0"/>
          </a:p>
        </p:txBody>
      </p:sp>
      <p:sp>
        <p:nvSpPr>
          <p:cNvPr id="50178" name="Rectangle 2"/>
          <p:cNvSpPr>
            <a:spLocks noGrp="1" noChangeArrowheads="1"/>
          </p:cNvSpPr>
          <p:nvPr>
            <p:ph type="title"/>
          </p:nvPr>
        </p:nvSpPr>
        <p:spPr>
          <a:xfrm>
            <a:off x="579664" y="285750"/>
            <a:ext cx="10088337" cy="440871"/>
          </a:xfrm>
        </p:spPr>
        <p:txBody>
          <a:bodyPr/>
          <a:lstStyle/>
          <a:p>
            <a:r>
              <a:rPr lang="en-US" altLang="en-US" sz="2000" b="1" dirty="0"/>
              <a:t>INVASIVE SQUAMOUS CELL CARCINOMA OF CERVIX:</a:t>
            </a:r>
          </a:p>
        </p:txBody>
      </p:sp>
    </p:spTree>
    <p:extLst>
      <p:ext uri="{BB962C8B-B14F-4D97-AF65-F5344CB8AC3E}">
        <p14:creationId xmlns:p14="http://schemas.microsoft.com/office/powerpoint/2010/main" val="357831632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873578" y="1600202"/>
            <a:ext cx="9896021" cy="3118756"/>
          </a:xfrm>
        </p:spPr>
        <p:txBody>
          <a:bodyPr rtlCol="0">
            <a:normAutofit/>
          </a:bodyPr>
          <a:lstStyle/>
          <a:p>
            <a:pPr marL="0" indent="0" defTabSz="685983">
              <a:buNone/>
              <a:defRPr/>
            </a:pPr>
            <a:r>
              <a:rPr lang="en-US" dirty="0">
                <a:solidFill>
                  <a:schemeClr val="tx1"/>
                </a:solidFill>
              </a:rPr>
              <a:t>Depending on the stage there are different treatment options:</a:t>
            </a:r>
          </a:p>
          <a:p>
            <a:pPr marL="457200" indent="-457200" defTabSz="685983">
              <a:buFont typeface="+mj-lt"/>
              <a:buAutoNum type="arabicPeriod"/>
              <a:defRPr/>
            </a:pPr>
            <a:r>
              <a:rPr lang="en-US" dirty="0">
                <a:solidFill>
                  <a:schemeClr val="tx1"/>
                </a:solidFill>
              </a:rPr>
              <a:t>If patient wants to be able to have children, the cancer is removed with a cone biopsy (</a:t>
            </a:r>
            <a:r>
              <a:rPr lang="en-US" i="1" dirty="0">
                <a:solidFill>
                  <a:schemeClr val="tx1"/>
                </a:solidFill>
              </a:rPr>
              <a:t>cervical </a:t>
            </a:r>
            <a:r>
              <a:rPr lang="en-US" i="1" dirty="0" err="1">
                <a:solidFill>
                  <a:schemeClr val="tx1"/>
                </a:solidFill>
              </a:rPr>
              <a:t>conization</a:t>
            </a:r>
            <a:r>
              <a:rPr lang="en-US" dirty="0">
                <a:solidFill>
                  <a:schemeClr val="tx1"/>
                </a:solidFill>
              </a:rPr>
              <a:t>), and then followed up regularly.</a:t>
            </a:r>
          </a:p>
          <a:p>
            <a:pPr marL="457200" indent="-457200" defTabSz="685983">
              <a:buFont typeface="+mj-lt"/>
              <a:buAutoNum type="arabicPeriod"/>
              <a:defRPr/>
            </a:pPr>
            <a:r>
              <a:rPr lang="en-US" dirty="0">
                <a:solidFill>
                  <a:schemeClr val="tx1"/>
                </a:solidFill>
              </a:rPr>
              <a:t>Simple hysterectomy (removal of the whole uterus including part of the vagina). </a:t>
            </a:r>
          </a:p>
          <a:p>
            <a:pPr marL="457200" indent="-457200" defTabSz="685983">
              <a:buFont typeface="+mj-lt"/>
              <a:buAutoNum type="arabicPeriod"/>
              <a:defRPr/>
            </a:pPr>
            <a:r>
              <a:rPr lang="en-US" dirty="0">
                <a:solidFill>
                  <a:schemeClr val="tx1"/>
                </a:solidFill>
              </a:rPr>
              <a:t>Radical hysterectomy (removal of the whole uterus including part of the vagina along with the removal of lymph nodes in the pelvis. </a:t>
            </a:r>
          </a:p>
          <a:p>
            <a:pPr marL="457200" indent="-457200" defTabSz="685983">
              <a:buFont typeface="+mj-lt"/>
              <a:buAutoNum type="arabicPeriod"/>
              <a:defRPr/>
            </a:pPr>
            <a:r>
              <a:rPr lang="en-US" dirty="0">
                <a:solidFill>
                  <a:schemeClr val="tx1"/>
                </a:solidFill>
              </a:rPr>
              <a:t>Chemotherapy and radiotherapy maybe needed in advanced cases.</a:t>
            </a:r>
          </a:p>
        </p:txBody>
      </p:sp>
      <p:sp>
        <p:nvSpPr>
          <p:cNvPr id="56322" name="Rectangle 2"/>
          <p:cNvSpPr>
            <a:spLocks noGrp="1" noChangeArrowheads="1"/>
          </p:cNvSpPr>
          <p:nvPr>
            <p:ph type="title"/>
          </p:nvPr>
        </p:nvSpPr>
        <p:spPr/>
        <p:txBody>
          <a:bodyPr/>
          <a:lstStyle/>
          <a:p>
            <a:pPr eaLnBrk="1" hangingPunct="1"/>
            <a:r>
              <a:rPr lang="en-US" altLang="en-US" sz="2800" b="1" dirty="0"/>
              <a:t>Cervical Carcinoma: Treatment</a:t>
            </a:r>
          </a:p>
        </p:txBody>
      </p:sp>
    </p:spTree>
    <p:extLst>
      <p:ext uri="{BB962C8B-B14F-4D97-AF65-F5344CB8AC3E}">
        <p14:creationId xmlns:p14="http://schemas.microsoft.com/office/powerpoint/2010/main" val="39242932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sz="half" idx="1"/>
          </p:nvPr>
        </p:nvSpPr>
        <p:spPr>
          <a:xfrm>
            <a:off x="1847851" y="1628776"/>
            <a:ext cx="4105275" cy="4124325"/>
          </a:xfrm>
        </p:spPr>
        <p:txBody>
          <a:bodyPr rtlCol="0">
            <a:normAutofit fontScale="85000" lnSpcReduction="10000"/>
          </a:bodyPr>
          <a:lstStyle/>
          <a:p>
            <a:pPr marL="91440" indent="-91440" defTabSz="685983">
              <a:buNone/>
              <a:defRPr/>
            </a:pPr>
            <a:endParaRPr lang="en-US" dirty="0">
              <a:solidFill>
                <a:schemeClr val="tx1"/>
              </a:solidFill>
            </a:endParaRPr>
          </a:p>
          <a:p>
            <a:pPr marL="91440" indent="-91440" defTabSz="685983">
              <a:buNone/>
              <a:defRPr/>
            </a:pPr>
            <a:r>
              <a:rPr lang="en-US" dirty="0">
                <a:solidFill>
                  <a:schemeClr val="tx1"/>
                </a:solidFill>
              </a:rPr>
              <a:t>0- Carcinoma in </a:t>
            </a:r>
            <a:r>
              <a:rPr lang="en-US" dirty="0" smtClean="0">
                <a:solidFill>
                  <a:schemeClr val="tx1"/>
                </a:solidFill>
              </a:rPr>
              <a:t>Situ.</a:t>
            </a:r>
            <a:endParaRPr lang="en-US" dirty="0">
              <a:solidFill>
                <a:schemeClr val="tx1"/>
              </a:solidFill>
            </a:endParaRPr>
          </a:p>
          <a:p>
            <a:pPr marL="91440" indent="-91440" defTabSz="685983">
              <a:buNone/>
              <a:defRPr/>
            </a:pPr>
            <a:r>
              <a:rPr lang="en-US" dirty="0">
                <a:solidFill>
                  <a:schemeClr val="tx1"/>
                </a:solidFill>
              </a:rPr>
              <a:t>1- Confined to the </a:t>
            </a:r>
            <a:r>
              <a:rPr lang="en-US" dirty="0" smtClean="0">
                <a:solidFill>
                  <a:schemeClr val="tx1"/>
                </a:solidFill>
              </a:rPr>
              <a:t>cervix.</a:t>
            </a:r>
            <a:endParaRPr lang="en-US" dirty="0">
              <a:solidFill>
                <a:schemeClr val="tx1"/>
              </a:solidFill>
            </a:endParaRPr>
          </a:p>
          <a:p>
            <a:pPr marL="91440" indent="-91440" defTabSz="685983">
              <a:buNone/>
              <a:defRPr/>
            </a:pPr>
            <a:r>
              <a:rPr lang="en-US" dirty="0">
                <a:solidFill>
                  <a:schemeClr val="tx1"/>
                </a:solidFill>
              </a:rPr>
              <a:t>2- Extension beyond the cervix without extension to the lower third of Vagina or Pelvic </a:t>
            </a:r>
            <a:r>
              <a:rPr lang="en-US" dirty="0" smtClean="0">
                <a:solidFill>
                  <a:schemeClr val="tx1"/>
                </a:solidFill>
              </a:rPr>
              <a:t>Wall.</a:t>
            </a:r>
            <a:endParaRPr lang="en-US" dirty="0">
              <a:solidFill>
                <a:schemeClr val="tx1"/>
              </a:solidFill>
            </a:endParaRPr>
          </a:p>
          <a:p>
            <a:pPr marL="91440" indent="-91440" defTabSz="685983">
              <a:buNone/>
              <a:defRPr/>
            </a:pPr>
            <a:r>
              <a:rPr lang="en-US" dirty="0">
                <a:solidFill>
                  <a:schemeClr val="tx1"/>
                </a:solidFill>
              </a:rPr>
              <a:t>3- Extension to the pelvic wall and/or lower third of the </a:t>
            </a:r>
            <a:r>
              <a:rPr lang="en-US" dirty="0" smtClean="0">
                <a:solidFill>
                  <a:schemeClr val="tx1"/>
                </a:solidFill>
              </a:rPr>
              <a:t>vagina.</a:t>
            </a:r>
            <a:endParaRPr lang="en-US" dirty="0">
              <a:solidFill>
                <a:schemeClr val="tx1"/>
              </a:solidFill>
            </a:endParaRPr>
          </a:p>
          <a:p>
            <a:pPr marL="91440" indent="-91440" defTabSz="685983">
              <a:buNone/>
              <a:defRPr/>
            </a:pPr>
            <a:r>
              <a:rPr lang="en-US" dirty="0">
                <a:solidFill>
                  <a:schemeClr val="tx1"/>
                </a:solidFill>
              </a:rPr>
              <a:t>4- Extends to adjacent </a:t>
            </a:r>
            <a:r>
              <a:rPr lang="en-US" dirty="0" smtClean="0">
                <a:solidFill>
                  <a:schemeClr val="tx1"/>
                </a:solidFill>
              </a:rPr>
              <a:t>organs.  </a:t>
            </a:r>
            <a:endParaRPr lang="en-US" dirty="0">
              <a:solidFill>
                <a:schemeClr val="tx1"/>
              </a:solidFill>
            </a:endParaRPr>
          </a:p>
        </p:txBody>
      </p:sp>
      <p:sp>
        <p:nvSpPr>
          <p:cNvPr id="44034" name="Rectangle 2"/>
          <p:cNvSpPr>
            <a:spLocks noGrp="1" noChangeArrowheads="1"/>
          </p:cNvSpPr>
          <p:nvPr>
            <p:ph type="title"/>
          </p:nvPr>
        </p:nvSpPr>
        <p:spPr>
          <a:xfrm>
            <a:off x="923544" y="476250"/>
            <a:ext cx="5085145" cy="1320800"/>
          </a:xfrm>
        </p:spPr>
        <p:txBody>
          <a:bodyPr rtlCol="0">
            <a:normAutofit/>
          </a:bodyPr>
          <a:lstStyle/>
          <a:p>
            <a:pPr defTabSz="685983">
              <a:defRPr/>
            </a:pPr>
            <a:r>
              <a:rPr lang="en-US" sz="3200" dirty="0"/>
              <a:t/>
            </a:r>
            <a:br>
              <a:rPr lang="en-US" sz="3200" dirty="0"/>
            </a:br>
            <a:r>
              <a:rPr lang="en-US" sz="3200" dirty="0"/>
              <a:t>Cervical Carcinoma, Staging</a:t>
            </a:r>
          </a:p>
        </p:txBody>
      </p:sp>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42876"/>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2"/>
          <p:cNvSpPr>
            <a:spLocks noChangeArrowheads="1"/>
          </p:cNvSpPr>
          <p:nvPr/>
        </p:nvSpPr>
        <p:spPr bwMode="auto">
          <a:xfrm>
            <a:off x="5957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Tree>
    <p:extLst>
      <p:ext uri="{BB962C8B-B14F-4D97-AF65-F5344CB8AC3E}">
        <p14:creationId xmlns:p14="http://schemas.microsoft.com/office/powerpoint/2010/main" val="8171441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67400" y="0"/>
            <a:ext cx="4800600" cy="3143250"/>
          </a:xfrm>
        </p:spPr>
      </p:pic>
      <p:sp>
        <p:nvSpPr>
          <p:cNvPr id="58371" name="Title 1"/>
          <p:cNvSpPr>
            <a:spLocks noGrp="1"/>
          </p:cNvSpPr>
          <p:nvPr>
            <p:ph type="title"/>
          </p:nvPr>
        </p:nvSpPr>
        <p:spPr>
          <a:xfrm>
            <a:off x="2447925" y="6294439"/>
            <a:ext cx="6985000" cy="403225"/>
          </a:xfrm>
        </p:spPr>
        <p:txBody>
          <a:bodyPr/>
          <a:lstStyle/>
          <a:p>
            <a:pPr eaLnBrk="1" hangingPunct="1"/>
            <a:r>
              <a:rPr lang="en-US" altLang="en-US" sz="1100"/>
              <a:t>A, Carcinoma of the cervix, well advanced. B, Early stromal invasion occurring in a cervical intraepithelial neoplasm</a:t>
            </a:r>
          </a:p>
        </p:txBody>
      </p:sp>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8114" y="3313114"/>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52400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837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2832101"/>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477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67802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4276"/>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926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08265" y="836614"/>
            <a:ext cx="9968592" cy="5400675"/>
          </a:xfrm>
        </p:spPr>
        <p:txBody>
          <a:bodyPr rtlCol="0">
            <a:normAutofit/>
          </a:bodyPr>
          <a:lstStyle/>
          <a:p>
            <a:pPr marL="182880" indent="-182880" defTabSz="685983">
              <a:defRPr/>
            </a:pPr>
            <a:endParaRPr lang="ar-SA" b="1" u="sng" dirty="0" smtClean="0"/>
          </a:p>
          <a:p>
            <a:pPr marL="182880" indent="-182880" defTabSz="685983">
              <a:defRPr/>
            </a:pPr>
            <a:endParaRPr lang="ar-SA" b="1" u="sng" dirty="0"/>
          </a:p>
          <a:p>
            <a:pPr indent="-342900" defTabSz="685983">
              <a:buFont typeface="Arial" charset="0"/>
              <a:buChar char="•"/>
              <a:defRPr/>
            </a:pPr>
            <a:r>
              <a:rPr lang="en-US" b="1" u="sng" dirty="0" smtClean="0">
                <a:solidFill>
                  <a:schemeClr val="tx1"/>
                </a:solidFill>
              </a:rPr>
              <a:t>SQUAMOUS </a:t>
            </a:r>
            <a:r>
              <a:rPr lang="en-US" b="1" u="sng" dirty="0">
                <a:solidFill>
                  <a:schemeClr val="tx1"/>
                </a:solidFill>
              </a:rPr>
              <a:t>METAPLASIA</a:t>
            </a:r>
          </a:p>
          <a:p>
            <a:pPr marL="182880" indent="-182880" defTabSz="685983">
              <a:buFont typeface="Wingdings" panose="05000000000000000000" pitchFamily="2" charset="2"/>
              <a:buChar char="§"/>
              <a:defRPr/>
            </a:pPr>
            <a:r>
              <a:rPr lang="en-US" altLang="en-US" dirty="0" smtClean="0">
                <a:solidFill>
                  <a:schemeClr val="tx1"/>
                </a:solidFill>
              </a:rPr>
              <a:t>In </a:t>
            </a:r>
            <a:r>
              <a:rPr lang="en-US" altLang="en-US" dirty="0">
                <a:solidFill>
                  <a:schemeClr val="tx1"/>
                </a:solidFill>
              </a:rPr>
              <a:t>it the columnar cells are replaced by squamous cells.  It is seen in cervix at the </a:t>
            </a:r>
            <a:r>
              <a:rPr lang="en-US" altLang="en-US" dirty="0" err="1">
                <a:solidFill>
                  <a:schemeClr val="tx1"/>
                </a:solidFill>
              </a:rPr>
              <a:t>squamo</a:t>
            </a:r>
            <a:r>
              <a:rPr lang="en-US" altLang="en-US" dirty="0">
                <a:solidFill>
                  <a:schemeClr val="tx1"/>
                </a:solidFill>
              </a:rPr>
              <a:t>-columnar junction. Squamous metaplastic epithelium is the area most affected by HPV infection and the area where dysplasia and malignant transformation  starts. (note: squamous metaplastic epithelium is benign and by itself not considered premalignant</a:t>
            </a:r>
            <a:r>
              <a:rPr lang="en-US" altLang="en-US" dirty="0" smtClean="0">
                <a:solidFill>
                  <a:schemeClr val="tx1"/>
                </a:solidFill>
              </a:rPr>
              <a:t>)</a:t>
            </a:r>
            <a:r>
              <a:rPr lang="ar-SA" altLang="en-US" dirty="0" smtClean="0">
                <a:solidFill>
                  <a:schemeClr val="tx1"/>
                </a:solidFill>
              </a:rPr>
              <a:t>.</a:t>
            </a:r>
            <a:endParaRPr lang="en-US" altLang="en-US" dirty="0">
              <a:solidFill>
                <a:schemeClr val="tx1"/>
              </a:solidFill>
            </a:endParaRPr>
          </a:p>
          <a:p>
            <a:pPr marL="182880" indent="-182880" defTabSz="685983">
              <a:defRPr/>
            </a:pPr>
            <a:endParaRPr lang="en-US" altLang="en-US" b="1" dirty="0"/>
          </a:p>
        </p:txBody>
      </p:sp>
    </p:spTree>
    <p:extLst>
      <p:ext uri="{BB962C8B-B14F-4D97-AF65-F5344CB8AC3E}">
        <p14:creationId xmlns:p14="http://schemas.microsoft.com/office/powerpoint/2010/main" val="223966750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032625" y="2322967"/>
            <a:ext cx="4008438" cy="2967037"/>
          </a:xfrm>
        </p:spPr>
      </p:pic>
      <p:sp>
        <p:nvSpPr>
          <p:cNvPr id="7171" name="Content Placeholder 2"/>
          <p:cNvSpPr>
            <a:spLocks noGrp="1"/>
          </p:cNvSpPr>
          <p:nvPr>
            <p:ph sz="half" idx="1"/>
          </p:nvPr>
        </p:nvSpPr>
        <p:spPr>
          <a:xfrm>
            <a:off x="612321" y="1341438"/>
            <a:ext cx="6420304" cy="5327650"/>
          </a:xfrm>
        </p:spPr>
        <p:txBody>
          <a:bodyPr rtlCol="0">
            <a:normAutofit lnSpcReduction="10000"/>
          </a:bodyPr>
          <a:lstStyle/>
          <a:p>
            <a:pPr indent="-342900" defTabSz="685983">
              <a:defRPr/>
            </a:pPr>
            <a:r>
              <a:rPr lang="en-US" sz="2400" dirty="0">
                <a:solidFill>
                  <a:schemeClr val="tx1"/>
                </a:solidFill>
              </a:rPr>
              <a:t>This is a small, pedunculated mass.</a:t>
            </a:r>
          </a:p>
          <a:p>
            <a:pPr indent="-342900" defTabSz="685983">
              <a:defRPr/>
            </a:pPr>
            <a:r>
              <a:rPr lang="en-US" sz="2400" dirty="0">
                <a:solidFill>
                  <a:schemeClr val="tx1"/>
                </a:solidFill>
              </a:rPr>
              <a:t>Most polyps originate from the </a:t>
            </a:r>
            <a:r>
              <a:rPr lang="en-US" sz="2400" dirty="0" err="1">
                <a:solidFill>
                  <a:schemeClr val="tx1"/>
                </a:solidFill>
              </a:rPr>
              <a:t>endocervix</a:t>
            </a:r>
            <a:r>
              <a:rPr lang="en-US" sz="2400" dirty="0">
                <a:solidFill>
                  <a:schemeClr val="tx1"/>
                </a:solidFill>
              </a:rPr>
              <a:t> (</a:t>
            </a:r>
            <a:r>
              <a:rPr lang="en-US" sz="2400" dirty="0" err="1">
                <a:solidFill>
                  <a:schemeClr val="tx1"/>
                </a:solidFill>
              </a:rPr>
              <a:t>endocervical</a:t>
            </a:r>
            <a:r>
              <a:rPr lang="en-US" sz="2400" dirty="0">
                <a:solidFill>
                  <a:schemeClr val="tx1"/>
                </a:solidFill>
              </a:rPr>
              <a:t> polyps) and few from the </a:t>
            </a:r>
            <a:r>
              <a:rPr lang="en-US" sz="2400" dirty="0" err="1">
                <a:solidFill>
                  <a:schemeClr val="tx1"/>
                </a:solidFill>
              </a:rPr>
              <a:t>ectocervix</a:t>
            </a:r>
            <a:r>
              <a:rPr lang="en-US" sz="2400" dirty="0">
                <a:solidFill>
                  <a:schemeClr val="tx1"/>
                </a:solidFill>
              </a:rPr>
              <a:t> (</a:t>
            </a:r>
            <a:r>
              <a:rPr lang="en-US" sz="2400" dirty="0" err="1">
                <a:solidFill>
                  <a:schemeClr val="tx1"/>
                </a:solidFill>
              </a:rPr>
              <a:t>ectocervical</a:t>
            </a:r>
            <a:r>
              <a:rPr lang="en-US" sz="2400" dirty="0">
                <a:solidFill>
                  <a:schemeClr val="tx1"/>
                </a:solidFill>
              </a:rPr>
              <a:t> polyps). </a:t>
            </a:r>
          </a:p>
          <a:p>
            <a:pPr indent="-342900" defTabSz="685983">
              <a:defRPr/>
            </a:pPr>
            <a:r>
              <a:rPr lang="en-US" sz="2400" dirty="0">
                <a:solidFill>
                  <a:schemeClr val="tx1"/>
                </a:solidFill>
              </a:rPr>
              <a:t>They are not true neoplasms. </a:t>
            </a:r>
          </a:p>
          <a:p>
            <a:pPr indent="-342900" defTabSz="685983">
              <a:defRPr/>
            </a:pPr>
            <a:r>
              <a:rPr lang="en-US" sz="2400" dirty="0">
                <a:solidFill>
                  <a:schemeClr val="tx1"/>
                </a:solidFill>
              </a:rPr>
              <a:t>The lesion is characterized by overgrowth of benign cervical </a:t>
            </a:r>
            <a:r>
              <a:rPr lang="en-US" sz="2400" b="1" dirty="0" err="1">
                <a:solidFill>
                  <a:schemeClr val="tx1"/>
                </a:solidFill>
              </a:rPr>
              <a:t>stroma</a:t>
            </a:r>
            <a:r>
              <a:rPr lang="en-US" sz="2400" dirty="0">
                <a:solidFill>
                  <a:schemeClr val="tx1"/>
                </a:solidFill>
              </a:rPr>
              <a:t> covered by cervical </a:t>
            </a:r>
            <a:r>
              <a:rPr lang="en-US" sz="2400" b="1" dirty="0">
                <a:solidFill>
                  <a:schemeClr val="tx1"/>
                </a:solidFill>
              </a:rPr>
              <a:t>epithelium:</a:t>
            </a:r>
          </a:p>
          <a:p>
            <a:pPr marL="1017270" lvl="1" indent="-514350" defTabSz="685983">
              <a:buFont typeface="Wingdings" panose="05000000000000000000" pitchFamily="2" charset="2"/>
              <a:buChar char="Ø"/>
              <a:defRPr/>
            </a:pPr>
            <a:r>
              <a:rPr lang="en-US" dirty="0"/>
              <a:t>The epithelium covering the polyp can be columnar or stratified squamous or sometimes partly both.</a:t>
            </a:r>
          </a:p>
          <a:p>
            <a:pPr marL="1017270" lvl="1" indent="-514350" defTabSz="685983">
              <a:buFont typeface="Wingdings" panose="05000000000000000000" pitchFamily="2" charset="2"/>
              <a:buChar char="Ø"/>
              <a:defRPr/>
            </a:pPr>
            <a:r>
              <a:rPr lang="en-US" dirty="0"/>
              <a:t>The stroma is made up of fibrous tissue with thick-walled blood vessels and inflammatory cells.</a:t>
            </a:r>
          </a:p>
          <a:p>
            <a:pPr marL="91440" indent="-91440" defTabSz="685983">
              <a:buFont typeface="Wingdings 3" charset="2"/>
              <a:buChar char=""/>
              <a:defRPr/>
            </a:pPr>
            <a:endParaRPr lang="en-US" dirty="0">
              <a:solidFill>
                <a:schemeClr val="tx1">
                  <a:lumMod val="75000"/>
                  <a:lumOff val="25000"/>
                </a:schemeClr>
              </a:solidFill>
            </a:endParaRPr>
          </a:p>
        </p:txBody>
      </p:sp>
      <p:sp>
        <p:nvSpPr>
          <p:cNvPr id="10242" name="Title 1"/>
          <p:cNvSpPr>
            <a:spLocks noGrp="1"/>
          </p:cNvSpPr>
          <p:nvPr>
            <p:ph type="title"/>
          </p:nvPr>
        </p:nvSpPr>
        <p:spPr>
          <a:xfrm>
            <a:off x="1559380" y="1588"/>
            <a:ext cx="8194222" cy="1198562"/>
          </a:xfrm>
        </p:spPr>
        <p:txBody>
          <a:bodyPr rtlCol="0">
            <a:normAutofit/>
          </a:bodyPr>
          <a:lstStyle/>
          <a:p>
            <a:pPr defTabSz="685983">
              <a:defRPr/>
            </a:pPr>
            <a:r>
              <a:rPr lang="en-US" sz="2401" b="1" dirty="0"/>
              <a:t>Cervical polyp</a:t>
            </a:r>
            <a:r>
              <a:rPr lang="en-US" sz="2401" dirty="0"/>
              <a:t> </a:t>
            </a:r>
          </a:p>
        </p:txBody>
      </p:sp>
      <p:sp>
        <p:nvSpPr>
          <p:cNvPr id="13317" name="Rectangle 3"/>
          <p:cNvSpPr>
            <a:spLocks noChangeArrowheads="1"/>
          </p:cNvSpPr>
          <p:nvPr/>
        </p:nvSpPr>
        <p:spPr bwMode="auto">
          <a:xfrm>
            <a:off x="7628617" y="5584370"/>
            <a:ext cx="34829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http://images.wisegeek.com/diagram-of-vaginal-polyps.jpg</a:t>
            </a:r>
          </a:p>
        </p:txBody>
      </p:sp>
    </p:spTree>
    <p:extLst>
      <p:ext uri="{BB962C8B-B14F-4D97-AF65-F5344CB8AC3E}">
        <p14:creationId xmlns:p14="http://schemas.microsoft.com/office/powerpoint/2010/main" val="2278664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900" y="431800"/>
            <a:ext cx="3441700" cy="1168400"/>
          </a:xfrm>
        </p:spPr>
        <p:txBody>
          <a:bodyPr rtlCol="0">
            <a:normAutofit/>
          </a:bodyPr>
          <a:lstStyle/>
          <a:p>
            <a:pPr defTabSz="685983">
              <a:defRPr/>
            </a:pPr>
            <a:r>
              <a:rPr lang="en-US" sz="2401" b="1" dirty="0"/>
              <a:t>Cervical polyp</a:t>
            </a:r>
            <a:r>
              <a:rPr lang="en-US" sz="2401" dirty="0"/>
              <a:t> </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2997201"/>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76276"/>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750" y="3429000"/>
            <a:ext cx="4572000" cy="254000"/>
          </a:xfrm>
          <a:prstGeom prst="rect">
            <a:avLst/>
          </a:prstGeom>
        </p:spPr>
        <p:txBody>
          <a:bodyPr>
            <a:spAutoFit/>
          </a:bodyPr>
          <a:lstStyle/>
          <a:p>
            <a:pPr>
              <a:defRPr/>
            </a:pPr>
            <a:r>
              <a:rPr lang="en-US" sz="1050" dirty="0"/>
              <a:t>http://sunnybrook.ca/uploads/cx_polyp_vd_1.jpg</a:t>
            </a:r>
          </a:p>
        </p:txBody>
      </p:sp>
    </p:spTree>
    <p:extLst>
      <p:ext uri="{BB962C8B-B14F-4D97-AF65-F5344CB8AC3E}">
        <p14:creationId xmlns:p14="http://schemas.microsoft.com/office/powerpoint/2010/main" val="663726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type="subTitle" idx="1"/>
          </p:nvPr>
        </p:nvSpPr>
        <p:spPr>
          <a:xfrm>
            <a:off x="3411538" y="3238500"/>
            <a:ext cx="5307012" cy="1512888"/>
          </a:xfrm>
        </p:spPr>
        <p:txBody>
          <a:bodyPr rtlCol="0"/>
          <a:lstStyle/>
          <a:p>
            <a:pPr defTabSz="685983">
              <a:defRPr/>
            </a:pPr>
            <a:endParaRPr lang="en-US" altLang="en-US" dirty="0"/>
          </a:p>
          <a:p>
            <a:pPr defTabSz="685983">
              <a:defRPr/>
            </a:pPr>
            <a:endParaRPr lang="en-US" altLang="en-US" sz="2000" dirty="0"/>
          </a:p>
          <a:p>
            <a:pPr defTabSz="685983">
              <a:defRPr/>
            </a:pPr>
            <a:r>
              <a:rPr lang="en-US" altLang="en-US" sz="2000" dirty="0"/>
              <a:t>Inflammation of cervix.</a:t>
            </a:r>
          </a:p>
          <a:p>
            <a:pPr defTabSz="685983">
              <a:defRPr/>
            </a:pPr>
            <a:r>
              <a:rPr lang="en-US" altLang="en-US" sz="2000" dirty="0"/>
              <a:t>Can be non-infectious or infectious</a:t>
            </a:r>
            <a:r>
              <a:rPr lang="en-US" altLang="en-US" dirty="0"/>
              <a:t>.</a:t>
            </a:r>
          </a:p>
        </p:txBody>
      </p:sp>
      <p:sp>
        <p:nvSpPr>
          <p:cNvPr id="15364" name="Title 1"/>
          <p:cNvSpPr>
            <a:spLocks noGrp="1"/>
          </p:cNvSpPr>
          <p:nvPr>
            <p:ph type="ctrTitle"/>
          </p:nvPr>
        </p:nvSpPr>
        <p:spPr>
          <a:xfrm>
            <a:off x="3409950" y="2019300"/>
            <a:ext cx="5310188" cy="1625600"/>
          </a:xfrm>
        </p:spPr>
        <p:txBody>
          <a:bodyPr/>
          <a:lstStyle/>
          <a:p>
            <a:pPr eaLnBrk="1" hangingPunct="1"/>
            <a:r>
              <a:rPr lang="en-US" altLang="en-US" sz="3600"/>
              <a:t>CERVICITIS</a:t>
            </a:r>
          </a:p>
        </p:txBody>
      </p:sp>
    </p:spTree>
    <p:extLst>
      <p:ext uri="{BB962C8B-B14F-4D97-AF65-F5344CB8AC3E}">
        <p14:creationId xmlns:p14="http://schemas.microsoft.com/office/powerpoint/2010/main" val="28440955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32757" y="1773239"/>
            <a:ext cx="10303329" cy="4535487"/>
          </a:xfrm>
        </p:spPr>
        <p:txBody>
          <a:bodyPr rtlCol="0">
            <a:normAutofit/>
          </a:bodyPr>
          <a:lstStyle/>
          <a:p>
            <a:pPr marL="0" indent="0" defTabSz="685983">
              <a:buNone/>
              <a:defRPr/>
            </a:pPr>
            <a:endParaRPr lang="en-US" dirty="0"/>
          </a:p>
          <a:p>
            <a:pPr marL="457200" indent="-457200" defTabSz="685983">
              <a:defRPr/>
            </a:pPr>
            <a:r>
              <a:rPr lang="en-US" sz="2400" dirty="0"/>
              <a:t>Is inflammation of the cervix caused by chemical (e.g. douche) or mechanical (e.g. tampon, diaphragm) irritation. It is can be acute or chronic. </a:t>
            </a:r>
          </a:p>
          <a:p>
            <a:pPr marL="0" indent="0" defTabSz="685983">
              <a:buNone/>
              <a:defRPr/>
            </a:pPr>
            <a:r>
              <a:rPr lang="en-US" sz="2400" b="1" dirty="0"/>
              <a:t>Clinical appearances</a:t>
            </a:r>
            <a:endParaRPr lang="en-US" sz="2400" dirty="0"/>
          </a:p>
          <a:p>
            <a:pPr marL="457200" indent="-457200" defTabSz="685983">
              <a:defRPr/>
            </a:pPr>
            <a:r>
              <a:rPr lang="en-US" sz="2400" dirty="0"/>
              <a:t>Often asymptomatic.</a:t>
            </a:r>
          </a:p>
          <a:p>
            <a:pPr marL="457200" indent="-457200" defTabSz="685983">
              <a:defRPr/>
            </a:pPr>
            <a:r>
              <a:rPr lang="en-US" sz="2400" dirty="0"/>
              <a:t>The cervix appears red and </a:t>
            </a:r>
            <a:r>
              <a:rPr lang="en-US" sz="2400" dirty="0" smtClean="0"/>
              <a:t>swollen</a:t>
            </a:r>
            <a:r>
              <a:rPr lang="ar-SA" sz="2400" dirty="0" smtClean="0"/>
              <a:t>.</a:t>
            </a:r>
            <a:endParaRPr lang="en-US" sz="2400" dirty="0"/>
          </a:p>
          <a:p>
            <a:pPr marL="0" indent="0" defTabSz="685983">
              <a:buNone/>
              <a:defRPr/>
            </a:pPr>
            <a:r>
              <a:rPr lang="en-US" sz="2400" b="1" dirty="0"/>
              <a:t>Histology</a:t>
            </a:r>
            <a:endParaRPr lang="en-US" sz="2400" dirty="0"/>
          </a:p>
          <a:p>
            <a:pPr marL="457200" indent="-457200" defTabSz="685983">
              <a:defRPr/>
            </a:pPr>
            <a:r>
              <a:rPr lang="en-US" sz="2400" dirty="0"/>
              <a:t>The inflammatory cells are seen (neutrophils, plasma cells and lymphocytes).</a:t>
            </a:r>
          </a:p>
          <a:p>
            <a:pPr marL="457200" indent="-457200" defTabSz="685983">
              <a:defRPr/>
            </a:pPr>
            <a:r>
              <a:rPr lang="en-US" sz="2400" dirty="0"/>
              <a:t>Squamous metaplasia is common in chronic cerviciti</a:t>
            </a:r>
            <a:r>
              <a:rPr lang="en-US" sz="2600" dirty="0"/>
              <a:t>s.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12290" name="Title 1"/>
          <p:cNvSpPr>
            <a:spLocks noGrp="1"/>
          </p:cNvSpPr>
          <p:nvPr>
            <p:ph type="title"/>
          </p:nvPr>
        </p:nvSpPr>
        <p:spPr/>
        <p:txBody>
          <a:bodyPr rtlCol="0">
            <a:normAutofit/>
          </a:bodyPr>
          <a:lstStyle/>
          <a:p>
            <a:pPr defTabSz="685983">
              <a:defRPr/>
            </a:pPr>
            <a:r>
              <a:rPr lang="en-US" sz="2401" b="1" dirty="0"/>
              <a:t>Noninfectious (Nonspecific) Cervicitis</a:t>
            </a:r>
            <a:r>
              <a:rPr lang="en-US" sz="2401" dirty="0"/>
              <a:t> </a:t>
            </a:r>
          </a:p>
        </p:txBody>
      </p:sp>
    </p:spTree>
    <p:extLst>
      <p:ext uri="{BB962C8B-B14F-4D97-AF65-F5344CB8AC3E}">
        <p14:creationId xmlns:p14="http://schemas.microsoft.com/office/powerpoint/2010/main" val="17608746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759279" y="1600201"/>
            <a:ext cx="9440409" cy="4873625"/>
          </a:xfrm>
        </p:spPr>
        <p:txBody>
          <a:bodyPr/>
          <a:lstStyle/>
          <a:p>
            <a:pPr marL="182563" indent="-182563"/>
            <a:endParaRPr lang="en-US" altLang="en-US" dirty="0">
              <a:solidFill>
                <a:schemeClr val="tx1"/>
              </a:solidFill>
            </a:endParaRPr>
          </a:p>
          <a:p>
            <a:pPr marL="182563" indent="-182563"/>
            <a:r>
              <a:rPr lang="en-US" altLang="en-US" dirty="0">
                <a:solidFill>
                  <a:schemeClr val="tx1"/>
                </a:solidFill>
              </a:rPr>
              <a:t>Can be caused by various </a:t>
            </a:r>
            <a:r>
              <a:rPr lang="en-US" altLang="en-US" dirty="0" smtClean="0">
                <a:solidFill>
                  <a:schemeClr val="tx1"/>
                </a:solidFill>
              </a:rPr>
              <a:t>organisms </a:t>
            </a:r>
            <a:r>
              <a:rPr lang="en-US" altLang="en-US" dirty="0">
                <a:solidFill>
                  <a:schemeClr val="tx1"/>
                </a:solidFill>
              </a:rPr>
              <a:t>e.g. staphylococci, enterococci, </a:t>
            </a:r>
            <a:r>
              <a:rPr lang="en-US" altLang="en-US" dirty="0" err="1">
                <a:solidFill>
                  <a:schemeClr val="tx1"/>
                </a:solidFill>
              </a:rPr>
              <a:t>Gardnerella</a:t>
            </a:r>
            <a:r>
              <a:rPr lang="en-US" altLang="en-US" dirty="0">
                <a:solidFill>
                  <a:schemeClr val="tx1"/>
                </a:solidFill>
              </a:rPr>
              <a:t> </a:t>
            </a:r>
            <a:r>
              <a:rPr lang="en-US" altLang="en-US" dirty="0" err="1">
                <a:solidFill>
                  <a:schemeClr val="tx1"/>
                </a:solidFill>
              </a:rPr>
              <a:t>vaginalis</a:t>
            </a:r>
            <a:r>
              <a:rPr lang="en-US" altLang="en-US" dirty="0">
                <a:solidFill>
                  <a:schemeClr val="tx1"/>
                </a:solidFill>
              </a:rPr>
              <a:t>, </a:t>
            </a:r>
            <a:r>
              <a:rPr lang="en-US" altLang="en-US" dirty="0" err="1">
                <a:solidFill>
                  <a:schemeClr val="tx1"/>
                </a:solidFill>
              </a:rPr>
              <a:t>Trichomonas</a:t>
            </a:r>
            <a:r>
              <a:rPr lang="en-US" altLang="en-US" dirty="0">
                <a:solidFill>
                  <a:schemeClr val="tx1"/>
                </a:solidFill>
              </a:rPr>
              <a:t> </a:t>
            </a:r>
            <a:r>
              <a:rPr lang="en-US" altLang="en-US" dirty="0" err="1">
                <a:solidFill>
                  <a:schemeClr val="tx1"/>
                </a:solidFill>
              </a:rPr>
              <a:t>vaginalis</a:t>
            </a:r>
            <a:r>
              <a:rPr lang="en-US" altLang="en-US" dirty="0">
                <a:solidFill>
                  <a:schemeClr val="tx1"/>
                </a:solidFill>
              </a:rPr>
              <a:t>, Candida </a:t>
            </a:r>
            <a:r>
              <a:rPr lang="en-US" altLang="en-US" dirty="0" err="1">
                <a:solidFill>
                  <a:schemeClr val="tx1"/>
                </a:solidFill>
              </a:rPr>
              <a:t>albicans</a:t>
            </a:r>
            <a:r>
              <a:rPr lang="en-US" altLang="en-US" dirty="0">
                <a:solidFill>
                  <a:schemeClr val="tx1"/>
                </a:solidFill>
              </a:rPr>
              <a:t> and Chlamydia trachomatis and HPV.</a:t>
            </a:r>
          </a:p>
          <a:p>
            <a:pPr marL="182563" indent="-182563"/>
            <a:r>
              <a:rPr lang="en-US" altLang="en-US" dirty="0">
                <a:solidFill>
                  <a:schemeClr val="tx1"/>
                </a:solidFill>
              </a:rPr>
              <a:t>Most often involves the </a:t>
            </a:r>
            <a:r>
              <a:rPr lang="en-US" altLang="en-US" dirty="0" err="1">
                <a:solidFill>
                  <a:schemeClr val="tx1"/>
                </a:solidFill>
              </a:rPr>
              <a:t>endocervix</a:t>
            </a:r>
            <a:r>
              <a:rPr lang="en-US" altLang="en-US" dirty="0">
                <a:solidFill>
                  <a:schemeClr val="tx1"/>
                </a:solidFill>
              </a:rPr>
              <a:t>.</a:t>
            </a:r>
          </a:p>
          <a:p>
            <a:pPr marL="182563" indent="-182563"/>
            <a:r>
              <a:rPr lang="en-US" altLang="en-US" dirty="0">
                <a:solidFill>
                  <a:schemeClr val="tx1"/>
                </a:solidFill>
              </a:rPr>
              <a:t>May be asymptomatic</a:t>
            </a:r>
          </a:p>
          <a:p>
            <a:pPr marL="182563" indent="-182563"/>
            <a:r>
              <a:rPr lang="en-US" altLang="en-US" dirty="0">
                <a:solidFill>
                  <a:schemeClr val="tx1"/>
                </a:solidFill>
              </a:rPr>
              <a:t>May manifest as vaginal discharge or </a:t>
            </a:r>
            <a:r>
              <a:rPr lang="en-US" altLang="en-US" dirty="0" smtClean="0">
                <a:solidFill>
                  <a:schemeClr val="tx1"/>
                </a:solidFill>
              </a:rPr>
              <a:t>itching</a:t>
            </a:r>
            <a:r>
              <a:rPr lang="ar-SA" altLang="en-US" dirty="0" smtClean="0">
                <a:solidFill>
                  <a:schemeClr val="tx1"/>
                </a:solidFill>
              </a:rPr>
              <a:t>.</a:t>
            </a:r>
            <a:endParaRPr lang="en-US" altLang="en-US" dirty="0">
              <a:solidFill>
                <a:schemeClr val="tx1"/>
              </a:solidFill>
            </a:endParaRPr>
          </a:p>
        </p:txBody>
      </p:sp>
      <p:sp>
        <p:nvSpPr>
          <p:cNvPr id="17410" name="Title 1"/>
          <p:cNvSpPr>
            <a:spLocks noGrp="1"/>
          </p:cNvSpPr>
          <p:nvPr>
            <p:ph type="title"/>
          </p:nvPr>
        </p:nvSpPr>
        <p:spPr/>
        <p:txBody>
          <a:bodyPr/>
          <a:lstStyle/>
          <a:p>
            <a:pPr eaLnBrk="1" hangingPunct="1"/>
            <a:r>
              <a:rPr lang="en-US" altLang="en-US" sz="3200" b="1" dirty="0"/>
              <a:t>Infectious cervicitis</a:t>
            </a:r>
          </a:p>
        </p:txBody>
      </p:sp>
    </p:spTree>
    <p:extLst>
      <p:ext uri="{BB962C8B-B14F-4D97-AF65-F5344CB8AC3E}">
        <p14:creationId xmlns:p14="http://schemas.microsoft.com/office/powerpoint/2010/main" val="4138141634"/>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rtlCol="0" anchor="ctr"/>
      <a:lstStyle>
        <a:defPPr algn="ctr">
          <a:defRPr dirty="0"/>
        </a:defPPr>
      </a:lstStyle>
      <a:style>
        <a:lnRef idx="3">
          <a:schemeClr val="l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heme21" id="{3BEFBBFB-0A67-40F9-8784-75C2DF346ABA}" vid="{F0A513D1-2624-494E-AE88-C3470C457F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Theme21</Template>
  <TotalTime>295</TotalTime>
  <Words>2596</Words>
  <Application>Microsoft Macintosh PowerPoint</Application>
  <PresentationFormat>Widescreen</PresentationFormat>
  <Paragraphs>240</Paragraphs>
  <Slides>36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Corbel</vt:lpstr>
      <vt:lpstr>Tahoma</vt:lpstr>
      <vt:lpstr>Wingdings</vt:lpstr>
      <vt:lpstr>Wingdings 2</vt:lpstr>
      <vt:lpstr>Wingdings 3</vt:lpstr>
      <vt:lpstr>Arial</vt:lpstr>
      <vt:lpstr>Theme21</vt:lpstr>
      <vt:lpstr>Pathology of Uterine Cervix </vt:lpstr>
      <vt:lpstr>Lecture Outline:  Pathology of the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 (HPV) infection</vt:lpstr>
      <vt:lpstr>PowerPoint Presentation</vt:lpstr>
      <vt:lpstr>CERVICAL INTRAEPITHELIAL NEOPLASIA (CIN) Also known as  SQUAMOUS INTRAEPITHELIAL LESIONS (SIL)  &amp;  CERVICAL CARCINOMA</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Invasive Cervical Carcinoma</vt:lpstr>
      <vt:lpstr>PowerPoint Presentation</vt:lpstr>
      <vt:lpstr>PowerPoint Presentation</vt:lpstr>
      <vt:lpstr>Cervical cancer</vt:lpstr>
      <vt:lpstr>INVASIVE SQUAMOUS CELL CARCINOMA OF CERVIX:</vt:lpstr>
      <vt:lpstr>Cervical Carcinoma: Treatment</vt:lpstr>
      <vt:lpstr> Cervical Carcinoma, Staging</vt:lpstr>
      <vt:lpstr>A, Carcinoma of the cervix, well advanced. B, Early stromal invasion occurring in a cervical intraepithelial neoplasm</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Uterine Cervix </dc:title>
  <dc:creator>sufia husain</dc:creator>
  <cp:lastModifiedBy>Hamad Aljaedi</cp:lastModifiedBy>
  <cp:revision>48</cp:revision>
  <dcterms:created xsi:type="dcterms:W3CDTF">2017-04-22T21:56:16Z</dcterms:created>
  <dcterms:modified xsi:type="dcterms:W3CDTF">2019-03-25T17:59:04Z</dcterms:modified>
</cp:coreProperties>
</file>