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2"/>
    <p:sldMasterId id="2147483731" r:id="rId3"/>
  </p:sldMasterIdLst>
  <p:sldIdLst>
    <p:sldId id="257" r:id="rId4"/>
    <p:sldId id="258" r:id="rId5"/>
    <p:sldId id="282" r:id="rId6"/>
    <p:sldId id="259" r:id="rId7"/>
    <p:sldId id="260" r:id="rId8"/>
    <p:sldId id="261" r:id="rId9"/>
    <p:sldId id="262" r:id="rId10"/>
    <p:sldId id="263" r:id="rId11"/>
    <p:sldId id="283" r:id="rId12"/>
    <p:sldId id="264" r:id="rId13"/>
    <p:sldId id="265" r:id="rId14"/>
    <p:sldId id="266" r:id="rId15"/>
    <p:sldId id="267" r:id="rId16"/>
    <p:sldId id="268" r:id="rId17"/>
    <p:sldId id="285" r:id="rId18"/>
    <p:sldId id="270" r:id="rId19"/>
    <p:sldId id="284" r:id="rId20"/>
    <p:sldId id="286" r:id="rId21"/>
    <p:sldId id="293" r:id="rId22"/>
    <p:sldId id="271" r:id="rId23"/>
    <p:sldId id="272" r:id="rId24"/>
    <p:sldId id="273" r:id="rId25"/>
    <p:sldId id="304" r:id="rId26"/>
    <p:sldId id="303" r:id="rId27"/>
    <p:sldId id="274" r:id="rId28"/>
    <p:sldId id="298" r:id="rId29"/>
    <p:sldId id="287" r:id="rId30"/>
    <p:sldId id="275" r:id="rId31"/>
    <p:sldId id="301" r:id="rId32"/>
    <p:sldId id="276" r:id="rId33"/>
    <p:sldId id="299" r:id="rId34"/>
    <p:sldId id="277" r:id="rId35"/>
    <p:sldId id="302" r:id="rId36"/>
    <p:sldId id="289" r:id="rId37"/>
    <p:sldId id="278" r:id="rId38"/>
    <p:sldId id="279" r:id="rId39"/>
    <p:sldId id="280" r:id="rId40"/>
    <p:sldId id="300"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94660"/>
  </p:normalViewPr>
  <p:slideViewPr>
    <p:cSldViewPr>
      <p:cViewPr varScale="1">
        <p:scale>
          <a:sx n="97" d="100"/>
          <a:sy n="97" d="100"/>
        </p:scale>
        <p:origin x="1472" y="184"/>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AD2830-F273-4060-86D4-4212F8838728}" type="slidenum">
              <a:rPr lang="en-US" smtClean="0"/>
              <a:pPr/>
              <a:t>‹#›</a:t>
            </a:fld>
            <a:endParaRPr lang="en-US"/>
          </a:p>
        </p:txBody>
      </p:sp>
    </p:spTree>
    <p:extLst>
      <p:ext uri="{BB962C8B-B14F-4D97-AF65-F5344CB8AC3E}">
        <p14:creationId xmlns:p14="http://schemas.microsoft.com/office/powerpoint/2010/main" val="38937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36424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99484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BAD2830-F273-4060-86D4-4212F8838728}" type="slidenum">
              <a:rPr lang="en-US" smtClean="0"/>
              <a:pPr/>
              <a:t>‹#›</a:t>
            </a:fld>
            <a:endParaRPr lang="en-US"/>
          </a:p>
        </p:txBody>
      </p:sp>
    </p:spTree>
    <p:extLst>
      <p:ext uri="{BB962C8B-B14F-4D97-AF65-F5344CB8AC3E}">
        <p14:creationId xmlns:p14="http://schemas.microsoft.com/office/powerpoint/2010/main" val="233846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9AED484-F614-4F83-9E0A-076B4E5CA0E7}"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601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endParaRPr lang="en-US" dirty="0"/>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AB13AC2-A539-44A5-A75A-C18879A0169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186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896CBDDE-ADDB-4969-B498-C64558BF098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2006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F199A621-527F-4419-8114-66700E9D8B3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823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5DA4931-8AD3-4F39-AFC6-75B298129106}" type="slidenum">
              <a:rPr lang="en-US" smtClean="0"/>
              <a:pPr/>
              <a:t>‹#›</a:t>
            </a:fld>
            <a:endParaRPr lang="en-US"/>
          </a:p>
        </p:txBody>
      </p:sp>
    </p:spTree>
    <p:extLst>
      <p:ext uri="{BB962C8B-B14F-4D97-AF65-F5344CB8AC3E}">
        <p14:creationId xmlns:p14="http://schemas.microsoft.com/office/powerpoint/2010/main" val="35387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9BF9D10-0EE8-4FE1-A679-2758A24CF54E}" type="slidenum">
              <a:rPr lang="en-US" smtClean="0"/>
              <a:pPr/>
              <a:t>‹#›</a:t>
            </a:fld>
            <a:endParaRPr lang="en-US"/>
          </a:p>
        </p:txBody>
      </p:sp>
    </p:spTree>
    <p:extLst>
      <p:ext uri="{BB962C8B-B14F-4D97-AF65-F5344CB8AC3E}">
        <p14:creationId xmlns:p14="http://schemas.microsoft.com/office/powerpoint/2010/main" val="17856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9F1CA9D-7821-47AD-A6E4-8DB98AEA0B3D}" type="slidenum">
              <a:rPr lang="en-US" smtClean="0"/>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m_pencil.png"/>
          <p:cNvPicPr>
            <a:picLocks noChangeAspect="1"/>
          </p:cNvPicPr>
          <p:nvPr/>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79252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extLst>
      <p:ext uri="{BB962C8B-B14F-4D97-AF65-F5344CB8AC3E}">
        <p14:creationId xmlns:p14="http://schemas.microsoft.com/office/powerpoint/2010/main" val="29146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6DDDB1C-7DF6-4C06-BC2C-8CA3CB84B2E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a:t>Click icon to add picture</a:t>
            </a:r>
            <a:endParaRPr lang="en-US" dirty="0"/>
          </a:p>
        </p:txBody>
      </p:sp>
    </p:spTree>
    <p:extLst>
      <p:ext uri="{BB962C8B-B14F-4D97-AF65-F5344CB8AC3E}">
        <p14:creationId xmlns:p14="http://schemas.microsoft.com/office/powerpoint/2010/main" val="7375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42922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7635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13AC2-A539-44A5-A75A-C18879A01690}" type="slidenum">
              <a:rPr lang="en-US" smtClean="0"/>
              <a:pPr/>
              <a:t>‹#›</a:t>
            </a:fld>
            <a:endParaRPr lang="en-US"/>
          </a:p>
        </p:txBody>
      </p:sp>
    </p:spTree>
    <p:extLst>
      <p:ext uri="{BB962C8B-B14F-4D97-AF65-F5344CB8AC3E}">
        <p14:creationId xmlns:p14="http://schemas.microsoft.com/office/powerpoint/2010/main" val="2474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extLst>
      <p:ext uri="{BB962C8B-B14F-4D97-AF65-F5344CB8AC3E}">
        <p14:creationId xmlns:p14="http://schemas.microsoft.com/office/powerpoint/2010/main" val="15916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4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49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extLst>
      <p:ext uri="{BB962C8B-B14F-4D97-AF65-F5344CB8AC3E}">
        <p14:creationId xmlns:p14="http://schemas.microsoft.com/office/powerpoint/2010/main" val="29297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6626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extLst>
      <p:ext uri="{BB962C8B-B14F-4D97-AF65-F5344CB8AC3E}">
        <p14:creationId xmlns:p14="http://schemas.microsoft.com/office/powerpoint/2010/main" val="29783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1950889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23212127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6.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jpg"/><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pn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jpeg"/><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jpe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406640" cy="1472184"/>
          </a:xfrm>
        </p:spPr>
        <p:txBody>
          <a:bodyPr rtlCol="0">
            <a:noAutofit/>
          </a:bodyPr>
          <a:lstStyle/>
          <a:p>
            <a:pPr fontAlgn="auto">
              <a:spcAft>
                <a:spcPts val="0"/>
              </a:spcAft>
              <a:defRPr/>
            </a:pPr>
            <a:r>
              <a:rPr lang="en-US" sz="2400" b="1" u="sng" dirty="0"/>
              <a:t>DISORDERS OF PREGNANCY AND PLACENTA</a:t>
            </a:r>
            <a:r>
              <a:rPr lang="en-US" sz="2400" b="1" dirty="0"/>
              <a:t/>
            </a:r>
            <a:br>
              <a:rPr lang="en-US" sz="2400" b="1" dirty="0"/>
            </a:br>
            <a:r>
              <a:rPr lang="en-US" sz="2400" b="1" dirty="0"/>
              <a:t/>
            </a:r>
            <a:br>
              <a:rPr lang="en-US" sz="2400" b="1" dirty="0"/>
            </a:br>
            <a:r>
              <a:rPr lang="en-US" sz="2400" b="1" dirty="0"/>
              <a:t>Pathology of ECTOPIC PREGNANCY, SPONTANEOUS ABORTION AND GESTATIONAL TROPHOBLASTIC DISEASE.</a:t>
            </a:r>
          </a:p>
        </p:txBody>
      </p:sp>
      <p:sp>
        <p:nvSpPr>
          <p:cNvPr id="4" name="Subtitle 3"/>
          <p:cNvSpPr>
            <a:spLocks noGrp="1"/>
          </p:cNvSpPr>
          <p:nvPr>
            <p:ph type="subTitle" idx="1"/>
          </p:nvPr>
        </p:nvSpPr>
        <p:spPr>
          <a:xfrm>
            <a:off x="609600" y="3962400"/>
            <a:ext cx="7711440" cy="1752600"/>
          </a:xfrm>
        </p:spPr>
        <p:txBody>
          <a:bodyPr>
            <a:normAutofit/>
          </a:bodyPr>
          <a:lstStyle/>
          <a:p>
            <a:endParaRPr lang="en-US" dirty="0"/>
          </a:p>
          <a:p>
            <a:r>
              <a:rPr lang="en-US" sz="2400" dirty="0" smtClean="0">
                <a:solidFill>
                  <a:schemeClr val="tx1"/>
                </a:solidFill>
              </a:rPr>
              <a:t>Reference</a:t>
            </a:r>
            <a:r>
              <a:rPr lang="en-US" sz="2400" dirty="0">
                <a:solidFill>
                  <a:schemeClr val="tx1"/>
                </a:solidFill>
              </a:rPr>
              <a:t>: Robbins &amp; </a:t>
            </a:r>
            <a:r>
              <a:rPr lang="en-US" sz="2400" dirty="0" err="1">
                <a:solidFill>
                  <a:schemeClr val="tx1"/>
                </a:solidFill>
              </a:rPr>
              <a:t>Cotran</a:t>
            </a:r>
            <a:r>
              <a:rPr lang="en-US" sz="2400" dirty="0">
                <a:solidFill>
                  <a:schemeClr val="tx1"/>
                </a:solidFill>
              </a:rPr>
              <a:t> Pathology and Rubin’s Pathology</a:t>
            </a:r>
          </a:p>
          <a:p>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normAutofit/>
          </a:bodyPr>
          <a:lstStyle/>
          <a:p>
            <a:r>
              <a:rPr lang="en-US" sz="3200" dirty="0"/>
              <a:t>Spontaneous abortion (SAB)/ Miscarriage</a:t>
            </a:r>
          </a:p>
        </p:txBody>
      </p:sp>
      <p:sp>
        <p:nvSpPr>
          <p:cNvPr id="6147" name="Content Placeholder 1"/>
          <p:cNvSpPr>
            <a:spLocks noGrp="1"/>
          </p:cNvSpPr>
          <p:nvPr>
            <p:ph sz="quarter" idx="1"/>
          </p:nvPr>
        </p:nvSpPr>
        <p:spPr>
          <a:xfrm>
            <a:off x="457200" y="1524000"/>
            <a:ext cx="8382000" cy="3124200"/>
          </a:xfrm>
        </p:spPr>
        <p:txBody>
          <a:bodyPr>
            <a:normAutofit fontScale="70000" lnSpcReduction="20000"/>
          </a:bodyPr>
          <a:lstStyle/>
          <a:p>
            <a:pPr>
              <a:buFont typeface="Arial" panose="020B0604020202020204" pitchFamily="34" charset="0"/>
              <a:buChar char="•"/>
            </a:pPr>
            <a:r>
              <a:rPr lang="en-US" b="1" dirty="0"/>
              <a:t>Also known as miscarriage</a:t>
            </a:r>
          </a:p>
          <a:p>
            <a:pPr>
              <a:buFont typeface="Arial" panose="020B0604020202020204" pitchFamily="34" charset="0"/>
              <a:buChar char="•"/>
            </a:pPr>
            <a:r>
              <a:rPr lang="en-US" dirty="0"/>
              <a:t>It</a:t>
            </a:r>
            <a:r>
              <a:rPr lang="en-US" b="1" dirty="0"/>
              <a:t> </a:t>
            </a:r>
            <a:r>
              <a:rPr lang="en-US" dirty="0"/>
              <a:t>is the spontaneous end of a pregnancy at a stage where the embryo or fetus is incapable of surviving. </a:t>
            </a:r>
          </a:p>
          <a:p>
            <a:pPr>
              <a:buFont typeface="Arial" panose="020B0604020202020204" pitchFamily="34" charset="0"/>
              <a:buChar char="•"/>
            </a:pPr>
            <a:r>
              <a:rPr lang="en-US" dirty="0"/>
              <a:t>Miscarriages that occur </a:t>
            </a:r>
          </a:p>
          <a:p>
            <a:pPr lvl="1">
              <a:buFont typeface="Arial" panose="020B0604020202020204" pitchFamily="34" charset="0"/>
              <a:buChar char="•"/>
            </a:pPr>
            <a:r>
              <a:rPr lang="en-US" sz="2900" dirty="0"/>
              <a:t>before the 6th week of gestation are called </a:t>
            </a:r>
            <a:r>
              <a:rPr lang="en-US" sz="2900" i="1" dirty="0">
                <a:solidFill>
                  <a:srgbClr val="FF0000"/>
                </a:solidFill>
              </a:rPr>
              <a:t>early pregnancy loss or chemical pregnancy. </a:t>
            </a:r>
          </a:p>
          <a:p>
            <a:pPr lvl="1">
              <a:buFont typeface="Arial" panose="020B0604020202020204" pitchFamily="34" charset="0"/>
              <a:buChar char="•"/>
            </a:pPr>
            <a:r>
              <a:rPr lang="en-US" sz="2900" dirty="0"/>
              <a:t>after the 6th week of gestation are called </a:t>
            </a:r>
            <a:r>
              <a:rPr lang="en-US" sz="2900" i="1" dirty="0">
                <a:solidFill>
                  <a:srgbClr val="FF0000"/>
                </a:solidFill>
              </a:rPr>
              <a:t>clinical spontaneous abortion</a:t>
            </a:r>
            <a:r>
              <a:rPr lang="en-US" sz="2900" dirty="0"/>
              <a:t>.</a:t>
            </a:r>
          </a:p>
          <a:p>
            <a:pPr fontAlgn="auto">
              <a:spcAft>
                <a:spcPts val="0"/>
              </a:spcAft>
              <a:buFont typeface="Arial" pitchFamily="34" charset="0"/>
              <a:buChar char="•"/>
              <a:defRPr/>
            </a:pPr>
            <a:r>
              <a:rPr lang="en-US" dirty="0"/>
              <a:t>About 10-25% of all pregnancies end in miscarriage. </a:t>
            </a:r>
          </a:p>
          <a:p>
            <a:pPr fontAlgn="auto">
              <a:spcAft>
                <a:spcPts val="0"/>
              </a:spcAft>
              <a:buFont typeface="Arial" pitchFamily="34" charset="0"/>
              <a:buChar char="•"/>
              <a:defRPr/>
            </a:pPr>
            <a:r>
              <a:rPr lang="en-US" dirty="0"/>
              <a:t>Most miscarriages occur during the first 13 weeks of pregnancy. </a:t>
            </a:r>
            <a:r>
              <a:rPr lang="en-US" sz="2800" dirty="0"/>
              <a:t/>
            </a:r>
            <a:br>
              <a:rPr lang="en-US" sz="2800" dirty="0"/>
            </a:br>
            <a:endParaRPr lang="en-US" dirty="0"/>
          </a:p>
        </p:txBody>
      </p:sp>
      <p:pic>
        <p:nvPicPr>
          <p:cNvPr id="7" name="Picture 6"/>
          <p:cNvPicPr>
            <a:picLocks noChangeAspect="1"/>
          </p:cNvPicPr>
          <p:nvPr/>
        </p:nvPicPr>
        <p:blipFill>
          <a:blip r:embed="rId2"/>
          <a:stretch>
            <a:fillRect/>
          </a:stretch>
        </p:blipFill>
        <p:spPr>
          <a:xfrm>
            <a:off x="5181600" y="4335236"/>
            <a:ext cx="3894489" cy="2299156"/>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dirty="0"/>
              <a:t>Causes of SAB/Miscarriage:</a:t>
            </a:r>
          </a:p>
        </p:txBody>
      </p:sp>
      <p:sp>
        <p:nvSpPr>
          <p:cNvPr id="7171" name="Content Placeholder 1"/>
          <p:cNvSpPr>
            <a:spLocks noGrp="1"/>
          </p:cNvSpPr>
          <p:nvPr>
            <p:ph sz="quarter" idx="1"/>
          </p:nvPr>
        </p:nvSpPr>
        <p:spPr>
          <a:xfrm>
            <a:off x="612648" y="1628775"/>
            <a:ext cx="8321040" cy="4525963"/>
          </a:xfrm>
        </p:spPr>
        <p:txBody>
          <a:bodyPr>
            <a:normAutofit fontScale="77500" lnSpcReduction="20000"/>
          </a:bodyPr>
          <a:lstStyle/>
          <a:p>
            <a:pPr>
              <a:buFont typeface="Arial" panose="020B0604020202020204" pitchFamily="34" charset="0"/>
              <a:buChar char="•"/>
            </a:pPr>
            <a:r>
              <a:rPr lang="en-US" dirty="0"/>
              <a:t>Most miscarriages occur during the first trimester.</a:t>
            </a:r>
          </a:p>
          <a:p>
            <a:pPr>
              <a:buFont typeface="Arial" panose="020B0604020202020204" pitchFamily="34" charset="0"/>
              <a:buChar char="•"/>
            </a:pPr>
            <a:r>
              <a:rPr lang="en-US" dirty="0"/>
              <a:t>The cause of a miscarriage cannot always be determined. </a:t>
            </a:r>
          </a:p>
          <a:p>
            <a:pPr>
              <a:buFont typeface="Arial" panose="020B0604020202020204" pitchFamily="34" charset="0"/>
              <a:buChar char="•"/>
            </a:pPr>
            <a:r>
              <a:rPr lang="en-US" dirty="0"/>
              <a:t>Miscarriages can occur for many reasons. Chromosomal abnormalities of the fetus are the most common cause of early miscarriages. The causes are as follows</a:t>
            </a:r>
          </a:p>
          <a:p>
            <a:pPr>
              <a:buFont typeface="Wingdings 3" pitchFamily="18" charset="2"/>
              <a:buNone/>
            </a:pPr>
            <a:r>
              <a:rPr lang="en-US" b="1" dirty="0"/>
              <a:t>1. Chromosomal abnormalities</a:t>
            </a:r>
            <a:r>
              <a:rPr lang="en-US" dirty="0"/>
              <a:t>:  </a:t>
            </a:r>
          </a:p>
          <a:p>
            <a:pPr lvl="1">
              <a:buFont typeface="Wingdings" panose="05000000000000000000" pitchFamily="2" charset="2"/>
              <a:buChar char="Ø"/>
            </a:pPr>
            <a:r>
              <a:rPr lang="en-US" sz="2900" dirty="0"/>
              <a:t>Half of the 1st trimester miscarriages have abnormal chromosomes. </a:t>
            </a:r>
          </a:p>
          <a:p>
            <a:pPr lvl="1">
              <a:buFont typeface="Wingdings" panose="05000000000000000000" pitchFamily="2" charset="2"/>
              <a:buChar char="Ø"/>
            </a:pPr>
            <a:r>
              <a:rPr lang="en-US" sz="2900" dirty="0"/>
              <a:t>Chromosomal abnormalities also become more common with aging, and women over age 35 have a higher rate of miscarriage than younger women. </a:t>
            </a:r>
          </a:p>
          <a:p>
            <a:pPr lvl="1">
              <a:buFont typeface="Wingdings" panose="05000000000000000000" pitchFamily="2" charset="2"/>
              <a:buChar char="Ø"/>
            </a:pPr>
            <a:r>
              <a:rPr lang="en-US" sz="2900" dirty="0"/>
              <a:t>A pregnancy with a genetic problem has a 95% probability of ending in miscarriage.   </a:t>
            </a:r>
          </a:p>
          <a:p>
            <a:endParaRPr lang="en-US" sz="2400" dirty="0"/>
          </a:p>
          <a:p>
            <a:endParaRPr lang="en-US" dirty="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en-US" dirty="0"/>
              <a:t>Causes of SAB/miscarriage</a:t>
            </a:r>
          </a:p>
        </p:txBody>
      </p:sp>
      <p:sp>
        <p:nvSpPr>
          <p:cNvPr id="9219" name="Content Placeholder 1"/>
          <p:cNvSpPr>
            <a:spLocks noGrp="1"/>
          </p:cNvSpPr>
          <p:nvPr>
            <p:ph sz="quarter" idx="1"/>
          </p:nvPr>
        </p:nvSpPr>
        <p:spPr>
          <a:xfrm>
            <a:off x="381000" y="1752600"/>
            <a:ext cx="8655496" cy="5029200"/>
          </a:xfrm>
        </p:spPr>
        <p:txBody>
          <a:bodyPr>
            <a:normAutofit fontScale="92500" lnSpcReduction="20000"/>
          </a:bodyPr>
          <a:lstStyle/>
          <a:p>
            <a:pPr>
              <a:buFont typeface="Wingdings 3" pitchFamily="18" charset="2"/>
              <a:buNone/>
            </a:pPr>
            <a:r>
              <a:rPr lang="en-US" sz="1900" b="1" dirty="0"/>
              <a:t>2. Hormonal problems: </a:t>
            </a:r>
            <a:r>
              <a:rPr lang="en-US" sz="1900" dirty="0"/>
              <a:t>there is an increased risk of miscarriage with </a:t>
            </a:r>
          </a:p>
          <a:p>
            <a:pPr lvl="1">
              <a:buFont typeface="Wingdings" panose="05000000000000000000" pitchFamily="2" charset="2"/>
              <a:buChar char="Ø"/>
            </a:pPr>
            <a:r>
              <a:rPr lang="en-US" sz="1900" dirty="0"/>
              <a:t>Cushing’s </a:t>
            </a:r>
            <a:r>
              <a:rPr lang="en-US" sz="1900" dirty="0" smtClean="0"/>
              <a:t>Syndrome</a:t>
            </a:r>
            <a:r>
              <a:rPr lang="ar-SA" sz="1900" dirty="0" smtClean="0"/>
              <a:t>.</a:t>
            </a:r>
            <a:r>
              <a:rPr lang="en-US" sz="1900" dirty="0" smtClean="0"/>
              <a:t> </a:t>
            </a:r>
            <a:endParaRPr lang="en-US" sz="1900" dirty="0"/>
          </a:p>
          <a:p>
            <a:pPr lvl="1">
              <a:buFont typeface="Wingdings" panose="05000000000000000000" pitchFamily="2" charset="2"/>
              <a:buChar char="Ø"/>
            </a:pPr>
            <a:r>
              <a:rPr lang="en-US" sz="1900" dirty="0"/>
              <a:t>Thyroid </a:t>
            </a:r>
            <a:r>
              <a:rPr lang="en-US" sz="1900" dirty="0" smtClean="0"/>
              <a:t>disease</a:t>
            </a:r>
            <a:r>
              <a:rPr lang="ar-SA" sz="1900" dirty="0" smtClean="0"/>
              <a:t>.</a:t>
            </a:r>
            <a:r>
              <a:rPr lang="en-US" sz="1900" dirty="0" smtClean="0"/>
              <a:t> </a:t>
            </a:r>
            <a:endParaRPr lang="en-US" sz="1900" dirty="0"/>
          </a:p>
          <a:p>
            <a:pPr lvl="1">
              <a:buFont typeface="Wingdings" panose="05000000000000000000" pitchFamily="2" charset="2"/>
              <a:buChar char="Ø"/>
            </a:pPr>
            <a:r>
              <a:rPr lang="en-US" sz="1900" dirty="0"/>
              <a:t>Polycystic ovary syndrome (PCOS).  </a:t>
            </a:r>
          </a:p>
          <a:p>
            <a:pPr lvl="1">
              <a:buFont typeface="Wingdings" panose="05000000000000000000" pitchFamily="2" charset="2"/>
              <a:buChar char="Ø"/>
            </a:pPr>
            <a:r>
              <a:rPr lang="en-US" sz="1900" dirty="0"/>
              <a:t>Diabetes: good control of blood sugars during pregnancy is important. If the diabetes is not well controlled, there is increase risk of miscarriages and also of the baby to have birth defects. </a:t>
            </a:r>
          </a:p>
          <a:p>
            <a:pPr lvl="1">
              <a:buFont typeface="Wingdings" panose="05000000000000000000" pitchFamily="2" charset="2"/>
              <a:buChar char="Ø"/>
            </a:pPr>
            <a:r>
              <a:rPr lang="en-US" sz="1900" dirty="0"/>
              <a:t>Inadequate function of the corpus luteum in the ovary (which produces progesterone necessary for maintenance of the very early stages of pregnancy) leads to </a:t>
            </a:r>
            <a:r>
              <a:rPr lang="en-US" sz="1900" dirty="0" smtClean="0"/>
              <a:t>progesterone </a:t>
            </a:r>
            <a:r>
              <a:rPr lang="en-US" sz="1900" dirty="0"/>
              <a:t>deficiency which may lead to miscarriage.   </a:t>
            </a:r>
          </a:p>
          <a:p>
            <a:pPr>
              <a:buFont typeface="Wingdings 3" pitchFamily="18" charset="2"/>
              <a:buNone/>
            </a:pPr>
            <a:r>
              <a:rPr lang="en-US" sz="1900" b="1" dirty="0"/>
              <a:t>3. Infections</a:t>
            </a:r>
            <a:r>
              <a:rPr lang="en-US" sz="1900" dirty="0"/>
              <a:t>: by Listeria monocytogenes,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a:t>etc</a:t>
            </a:r>
            <a:r>
              <a:rPr lang="en-US" sz="1900" dirty="0"/>
              <a:t> are associated with an increased risk of pregnancy loss.</a:t>
            </a:r>
          </a:p>
          <a:p>
            <a:pPr>
              <a:buNone/>
            </a:pPr>
            <a:r>
              <a:rPr lang="en-US" sz="1900" b="1" dirty="0"/>
              <a:t>4. Maternal health problems can predispose to miscarriages e.g. </a:t>
            </a:r>
            <a:r>
              <a:rPr lang="en-US" sz="1900" dirty="0"/>
              <a:t>systemic lupus erythematosus and antiphospholipid antibody </a:t>
            </a:r>
            <a:r>
              <a:rPr lang="en-US" sz="1900" dirty="0" smtClean="0"/>
              <a:t>syndrome</a:t>
            </a:r>
            <a:r>
              <a:rPr lang="ar-SA" sz="1900" dirty="0" smtClean="0"/>
              <a:t>.</a:t>
            </a:r>
            <a:r>
              <a:rPr lang="en-US" sz="1900" dirty="0" smtClean="0"/>
              <a:t> </a:t>
            </a:r>
            <a:endParaRPr lang="en-US" sz="1900" dirty="0"/>
          </a:p>
          <a:p>
            <a:pPr>
              <a:buNone/>
            </a:pPr>
            <a:r>
              <a:rPr lang="en-US" sz="1900" b="1" dirty="0"/>
              <a:t>5. Lifestyle:</a:t>
            </a:r>
            <a:r>
              <a:rPr lang="en-US" sz="1900" dirty="0"/>
              <a:t> smoking, drug use, malnutrition and exposure to radiation or toxic </a:t>
            </a:r>
            <a:r>
              <a:rPr lang="en-US" sz="1900" dirty="0" smtClean="0"/>
              <a:t>substances</a:t>
            </a:r>
            <a:r>
              <a:rPr lang="ar-SA" sz="1900" dirty="0" smtClean="0"/>
              <a:t>.</a:t>
            </a:r>
            <a:endParaRPr lang="en-US" sz="1900" dirty="0"/>
          </a:p>
          <a:p>
            <a:pPr>
              <a:buNone/>
            </a:pPr>
            <a:r>
              <a:rPr lang="en-US" sz="1900" b="1" dirty="0"/>
              <a:t>6. Maternal age</a:t>
            </a:r>
            <a:r>
              <a:rPr lang="en-US" sz="1900" dirty="0"/>
              <a:t>: SABs increase after age 35 due to ovum </a:t>
            </a:r>
            <a:r>
              <a:rPr lang="en-US" sz="1900" dirty="0" smtClean="0"/>
              <a:t>abnormalities</a:t>
            </a:r>
            <a:r>
              <a:rPr lang="ar-SA" sz="1900" dirty="0" smtClean="0"/>
              <a:t>.</a:t>
            </a:r>
            <a:endParaRPr lang="en-US" sz="1900" dirty="0"/>
          </a:p>
          <a:p>
            <a:pPr>
              <a:buNone/>
            </a:pPr>
            <a:r>
              <a:rPr lang="en-US" sz="1900" b="1" dirty="0"/>
              <a:t>7. Maternal </a:t>
            </a:r>
            <a:r>
              <a:rPr lang="en-US" sz="1900" b="1" dirty="0" smtClean="0"/>
              <a:t>trauma</a:t>
            </a:r>
            <a:r>
              <a:rPr lang="ar-SA" sz="1900" b="1" dirty="0" smtClean="0"/>
              <a:t>.</a:t>
            </a:r>
            <a:r>
              <a:rPr lang="en-US" sz="1900" b="1" dirty="0" smtClean="0"/>
              <a:t> </a:t>
            </a:r>
            <a:endParaRPr lang="en-US" sz="1900" b="1" dirty="0"/>
          </a:p>
          <a:p>
            <a:pPr>
              <a:buNone/>
            </a:pPr>
            <a:endParaRPr lang="en-US" sz="2000" dirty="0"/>
          </a:p>
          <a:p>
            <a:pPr>
              <a:buNone/>
            </a:pPr>
            <a:endParaRPr lang="en-US" sz="2000" dirty="0"/>
          </a:p>
          <a:p>
            <a:pPr>
              <a:buFont typeface="Wingdings 3" pitchFamily="18" charset="2"/>
              <a:buNone/>
            </a:pPr>
            <a:endParaRPr lang="en-US" sz="2000" dirty="0"/>
          </a:p>
          <a:p>
            <a:pPr>
              <a:buFont typeface="Wingdings 3" pitchFamily="18" charset="2"/>
              <a:buNone/>
            </a:pPr>
            <a:endParaRPr lang="en-US" sz="2000" dirty="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dirty="0"/>
              <a:t>Causes of SAB/miscarriage</a:t>
            </a:r>
          </a:p>
        </p:txBody>
      </p:sp>
      <p:sp>
        <p:nvSpPr>
          <p:cNvPr id="11267" name="Content Placeholder 1"/>
          <p:cNvSpPr>
            <a:spLocks noGrp="1"/>
          </p:cNvSpPr>
          <p:nvPr>
            <p:ph sz="quarter" idx="1"/>
          </p:nvPr>
        </p:nvSpPr>
        <p:spPr>
          <a:xfrm>
            <a:off x="304800" y="1600200"/>
            <a:ext cx="4160460" cy="4925144"/>
          </a:xfrm>
        </p:spPr>
        <p:txBody>
          <a:bodyPr>
            <a:normAutofit fontScale="77500" lnSpcReduction="20000"/>
          </a:bodyPr>
          <a:lstStyle/>
          <a:p>
            <a:pPr>
              <a:buFont typeface="Wingdings 3" pitchFamily="18" charset="2"/>
              <a:buNone/>
            </a:pPr>
            <a:endParaRPr lang="en-US" b="1" dirty="0"/>
          </a:p>
          <a:p>
            <a:pPr>
              <a:buFont typeface="Wingdings 3" pitchFamily="18" charset="2"/>
              <a:buNone/>
            </a:pPr>
            <a:r>
              <a:rPr lang="en-US" b="1" dirty="0"/>
              <a:t>8. Abnormal structural anatomy </a:t>
            </a:r>
            <a:r>
              <a:rPr lang="en-US" dirty="0"/>
              <a:t>of the uterus can also cause miscarriages e.g. septate or </a:t>
            </a:r>
            <a:r>
              <a:rPr lang="en-US" dirty="0" err="1"/>
              <a:t>bicornate</a:t>
            </a:r>
            <a:r>
              <a:rPr lang="en-US" dirty="0"/>
              <a:t> uterus affect placental attachment and growth. Therefore, an embryo implanting on the septum would be at increased risk of miscarriage. Uncommonly uterine fibroids can interfere with the embryo implantation and blood supply, thereby causing </a:t>
            </a:r>
            <a:r>
              <a:rPr lang="en-US" dirty="0" smtClean="0"/>
              <a:t>miscarriage</a:t>
            </a:r>
            <a:r>
              <a:rPr lang="ar-SA" dirty="0" smtClean="0"/>
              <a:t>.</a:t>
            </a:r>
            <a:r>
              <a:rPr lang="en-US" dirty="0" smtClean="0"/>
              <a:t> </a:t>
            </a:r>
            <a:endParaRPr lang="en-US" dirty="0"/>
          </a:p>
          <a:p>
            <a:pPr>
              <a:buFont typeface="Wingdings 3" pitchFamily="18" charset="2"/>
              <a:buNone/>
            </a:pPr>
            <a:r>
              <a:rPr lang="en-US" b="1" dirty="0"/>
              <a:t>9. Others:</a:t>
            </a:r>
            <a:r>
              <a:rPr lang="en-US" dirty="0"/>
              <a:t> surgical procedures in the uterus during pregnancy </a:t>
            </a:r>
            <a:r>
              <a:rPr lang="en-US" dirty="0" smtClean="0"/>
              <a:t>e.g. </a:t>
            </a:r>
            <a:r>
              <a:rPr lang="en-US" dirty="0"/>
              <a:t>amniocentesis and </a:t>
            </a:r>
            <a:r>
              <a:rPr lang="en-US" dirty="0" smtClean="0"/>
              <a:t>chorionic </a:t>
            </a:r>
            <a:r>
              <a:rPr lang="en-US" dirty="0"/>
              <a:t>villus sampling.</a:t>
            </a:r>
          </a:p>
          <a:p>
            <a:pPr>
              <a:buFont typeface="Wingdings 3" pitchFamily="18" charset="2"/>
              <a:buNone/>
            </a:pPr>
            <a:endParaRPr lang="en-US" sz="2400" dirty="0"/>
          </a:p>
          <a:p>
            <a:endParaRPr lang="en-US" dirty="0"/>
          </a:p>
          <a:p>
            <a:endParaRPr lang="en-US" dirty="0"/>
          </a:p>
        </p:txBody>
      </p:sp>
      <p:pic>
        <p:nvPicPr>
          <p:cNvPr id="2" name="Picture 1"/>
          <p:cNvPicPr>
            <a:picLocks noChangeAspect="1"/>
          </p:cNvPicPr>
          <p:nvPr/>
        </p:nvPicPr>
        <p:blipFill>
          <a:blip r:embed="rId2"/>
          <a:stretch>
            <a:fillRect/>
          </a:stretch>
        </p:blipFill>
        <p:spPr>
          <a:xfrm>
            <a:off x="4475199" y="1810010"/>
            <a:ext cx="4678740" cy="3587034"/>
          </a:xfrm>
          <a:prstGeom prst="rect">
            <a:avLst/>
          </a:prstGeom>
        </p:spPr>
      </p:pic>
      <p:sp>
        <p:nvSpPr>
          <p:cNvPr id="3" name="Rectangle 2"/>
          <p:cNvSpPr/>
          <p:nvPr/>
        </p:nvSpPr>
        <p:spPr>
          <a:xfrm>
            <a:off x="5029200" y="5181600"/>
            <a:ext cx="4572000" cy="215444"/>
          </a:xfrm>
          <a:prstGeom prst="rect">
            <a:avLst/>
          </a:prstGeom>
        </p:spPr>
        <p:txBody>
          <a:bodyPr>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a:t>SAB/miscarriage</a:t>
            </a:r>
          </a:p>
        </p:txBody>
      </p:sp>
      <p:sp>
        <p:nvSpPr>
          <p:cNvPr id="12291" name="Content Placeholder 1"/>
          <p:cNvSpPr>
            <a:spLocks noGrp="1"/>
          </p:cNvSpPr>
          <p:nvPr>
            <p:ph sz="quarter" idx="1"/>
          </p:nvPr>
        </p:nvSpPr>
        <p:spPr/>
        <p:txBody>
          <a:bodyPr>
            <a:normAutofit/>
          </a:bodyPr>
          <a:lstStyle/>
          <a:p>
            <a:pPr>
              <a:buFont typeface="Wingdings 3" pitchFamily="18" charset="2"/>
              <a:buNone/>
            </a:pPr>
            <a:r>
              <a:rPr lang="en-US" sz="2400" b="1" dirty="0"/>
              <a:t>Diagnosis: </a:t>
            </a:r>
          </a:p>
          <a:p>
            <a:pPr>
              <a:buFont typeface="Arial" panose="020B0604020202020204" pitchFamily="34" charset="0"/>
              <a:buChar char="•"/>
            </a:pPr>
            <a:r>
              <a:rPr lang="en-US" sz="2400" dirty="0"/>
              <a:t>A miscarriage can be </a:t>
            </a:r>
            <a:r>
              <a:rPr lang="en-US" sz="2400" dirty="0" smtClean="0"/>
              <a:t>confirmed</a:t>
            </a:r>
            <a:r>
              <a:rPr lang="ar-SA" sz="2400" dirty="0"/>
              <a:t>:</a:t>
            </a:r>
            <a:r>
              <a:rPr lang="en-US" sz="2400" dirty="0" smtClean="0"/>
              <a:t> </a:t>
            </a:r>
            <a:endParaRPr lang="en-US" sz="2400" dirty="0"/>
          </a:p>
          <a:p>
            <a:pPr lvl="1">
              <a:buFont typeface="Wingdings" panose="05000000000000000000" pitchFamily="2" charset="2"/>
              <a:buChar char="Ø"/>
            </a:pPr>
            <a:r>
              <a:rPr lang="en-US" sz="2400" dirty="0"/>
              <a:t>By ultrasound </a:t>
            </a:r>
            <a:r>
              <a:rPr lang="en-US" sz="2400" dirty="0" smtClean="0"/>
              <a:t>study</a:t>
            </a:r>
            <a:r>
              <a:rPr lang="ar-SA" sz="2400" dirty="0" smtClean="0"/>
              <a:t>.</a:t>
            </a:r>
            <a:endParaRPr lang="en-US" sz="2400" dirty="0"/>
          </a:p>
          <a:p>
            <a:pPr lvl="1">
              <a:buFont typeface="Wingdings" panose="05000000000000000000" pitchFamily="2" charset="2"/>
              <a:buChar char="Ø"/>
            </a:pPr>
            <a:r>
              <a:rPr lang="en-US" sz="2400" dirty="0"/>
              <a:t>By the examination of the passed tissue microscopically for the products of conception. The products of conception include chorionic villi, trophoblasts, fetal parts and changes in the endometrium (</a:t>
            </a:r>
            <a:r>
              <a:rPr lang="en-US" sz="2400" dirty="0" err="1"/>
              <a:t>hypersecretory</a:t>
            </a:r>
            <a:r>
              <a:rPr lang="en-US" sz="2400" dirty="0"/>
              <a:t>). </a:t>
            </a:r>
          </a:p>
          <a:p>
            <a:pPr>
              <a:buFont typeface="Arial" panose="020B0604020202020204" pitchFamily="34" charset="0"/>
              <a:buChar char="•"/>
            </a:pPr>
            <a:r>
              <a:rPr lang="en-US" sz="2400" dirty="0"/>
              <a:t>Genetic tests may also be performed to look for  chromosomal anomalies.</a:t>
            </a:r>
          </a:p>
          <a:p>
            <a:endParaRPr lang="en-US" dirty="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2"/>
          <a:stretch>
            <a:fillRect/>
          </a:stretch>
        </p:blipFill>
        <p:spPr>
          <a:xfrm>
            <a:off x="0" y="457200"/>
            <a:ext cx="4479925" cy="2994966"/>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
        <p:nvSpPr>
          <p:cNvPr id="2" name="Rectangle 1"/>
          <p:cNvSpPr/>
          <p:nvPr/>
        </p:nvSpPr>
        <p:spPr>
          <a:xfrm>
            <a:off x="92074" y="3009289"/>
            <a:ext cx="4572000" cy="461665"/>
          </a:xfrm>
          <a:prstGeom prst="rect">
            <a:avLst/>
          </a:prstGeom>
        </p:spPr>
        <p:txBody>
          <a:bodyPr>
            <a:sp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p:txBody>
      </p:sp>
      <p:sp>
        <p:nvSpPr>
          <p:cNvPr id="5" name="Rectangle 4"/>
          <p:cNvSpPr/>
          <p:nvPr/>
        </p:nvSpPr>
        <p:spPr>
          <a:xfrm>
            <a:off x="4664074" y="2925551"/>
            <a:ext cx="4572000" cy="584775"/>
          </a:xfrm>
          <a:prstGeom prst="rect">
            <a:avLst/>
          </a:prstGeom>
        </p:spPr>
        <p:txBody>
          <a:bodyPr>
            <a:spAutoFit/>
          </a:bodyPr>
          <a:lstStyle/>
          <a:p>
            <a:r>
              <a:rPr lang="en-US" sz="800" dirty="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p>
        </p:txBody>
      </p:sp>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228600"/>
            <a:ext cx="8153400" cy="990600"/>
          </a:xfrm>
        </p:spPr>
        <p:txBody>
          <a:bodyPr>
            <a:normAutofit/>
          </a:bodyPr>
          <a:lstStyle/>
          <a:p>
            <a:r>
              <a:rPr lang="en-US" dirty="0"/>
              <a:t>PRODUCTS OF CONCEPTION</a:t>
            </a:r>
          </a:p>
        </p:txBody>
      </p:sp>
      <p:pic>
        <p:nvPicPr>
          <p:cNvPr id="6" name="Picture 5"/>
          <p:cNvPicPr>
            <a:picLocks noChangeAspect="1"/>
          </p:cNvPicPr>
          <p:nvPr/>
        </p:nvPicPr>
        <p:blipFill>
          <a:blip r:embed="rId2" cstate="print"/>
          <a:stretch>
            <a:fillRect/>
          </a:stretch>
        </p:blipFill>
        <p:spPr>
          <a:xfrm>
            <a:off x="4791079" y="1219200"/>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0" y="1225296"/>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6440285" cy="1472184"/>
          </a:xfrm>
        </p:spPr>
        <p:txBody>
          <a:bodyPr/>
          <a:lstStyle/>
          <a:p>
            <a:r>
              <a:rPr lang="en-US" sz="3600" dirty="0"/>
              <a:t>GESTATIONAL TROPHOBLASTIC 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6750" y="274638"/>
            <a:ext cx="4667250" cy="1143000"/>
          </a:xfrm>
        </p:spPr>
        <p:txBody>
          <a:bodyPr/>
          <a:lstStyle/>
          <a:p>
            <a:r>
              <a:rPr lang="en-US" dirty="0"/>
              <a:t>Normal placenta</a:t>
            </a:r>
          </a:p>
        </p:txBody>
      </p:sp>
      <p:pic>
        <p:nvPicPr>
          <p:cNvPr id="4" name="Content Placeholder 3"/>
          <p:cNvPicPr>
            <a:picLocks noGrp="1" noChangeAspect="1"/>
          </p:cNvPicPr>
          <p:nvPr>
            <p:ph sz="quarter" idx="4294967295"/>
          </p:nvPr>
        </p:nvPicPr>
        <p:blipFill>
          <a:blip r:embed="rId2"/>
          <a:stretch>
            <a:fillRect/>
          </a:stretch>
        </p:blipFill>
        <p:spPr>
          <a:xfrm>
            <a:off x="0" y="76200"/>
            <a:ext cx="4191000" cy="4165600"/>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http://www.humpath.com/IMG/jpg/placenta1</a:t>
            </a:r>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fertilizes a normal egg of 23 chromosomes</a:t>
            </a:r>
            <a:endParaRPr lang="en-US" dirty="0"/>
          </a:p>
        </p:txBody>
      </p:sp>
      <p:pic>
        <p:nvPicPr>
          <p:cNvPr id="5" name="Picture 4"/>
          <p:cNvPicPr>
            <a:picLocks noChangeAspect="1"/>
          </p:cNvPicPr>
          <p:nvPr/>
        </p:nvPicPr>
        <p:blipFill>
          <a:blip r:embed="rId2"/>
          <a:stretch>
            <a:fillRect/>
          </a:stretch>
        </p:blipFill>
        <p:spPr>
          <a:xfrm>
            <a:off x="1219200" y="2895600"/>
            <a:ext cx="7620660" cy="2255716"/>
          </a:xfrm>
          <a:prstGeom prst="rect">
            <a:avLst/>
          </a:prstGeom>
        </p:spPr>
      </p:pic>
      <p:sp>
        <p:nvSpPr>
          <p:cNvPr id="3" name="TextBox 2"/>
          <p:cNvSpPr txBox="1"/>
          <p:nvPr/>
        </p:nvSpPr>
        <p:spPr>
          <a:xfrm>
            <a:off x="7848600" y="3429000"/>
            <a:ext cx="609600" cy="369332"/>
          </a:xfrm>
          <a:prstGeom prst="rect">
            <a:avLst/>
          </a:prstGeom>
          <a:noFill/>
        </p:spPr>
        <p:txBody>
          <a:bodyPr wrap="square" rtlCol="0">
            <a:spAutoFit/>
          </a:bodyPr>
          <a:lstStyle/>
          <a:p>
            <a:r>
              <a:rPr lang="en-US" dirty="0"/>
              <a:t>46</a:t>
            </a:r>
          </a:p>
        </p:txBody>
      </p:sp>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sz="quarter" idx="1"/>
          </p:nvPr>
        </p:nvSpPr>
        <p:spPr/>
        <p:txBody>
          <a:bodyPr/>
          <a:lstStyle/>
          <a:p>
            <a:pPr>
              <a:buNone/>
            </a:pPr>
            <a:r>
              <a:rPr lang="en-US" dirty="0"/>
              <a:t>At the end of this lecture, the student should be able to:</a:t>
            </a:r>
          </a:p>
          <a:p>
            <a:pPr marL="596646" indent="-514350">
              <a:buFont typeface="+mj-lt"/>
              <a:buAutoNum type="alphaUcPeriod"/>
            </a:pPr>
            <a:r>
              <a:rPr lang="en-US" dirty="0"/>
              <a:t>Understand the pathology and predisposing factors of ectopic pregnancy and spontaneous abortion.</a:t>
            </a:r>
          </a:p>
          <a:p>
            <a:pPr marL="596646" indent="-514350">
              <a:buFont typeface="+mj-lt"/>
              <a:buAutoNum type="alphaUcPeriod"/>
            </a:pPr>
            <a:r>
              <a:rPr lang="en-US" dirty="0"/>
              <a:t>Know the clinical presentation and pathology of </a:t>
            </a:r>
            <a:r>
              <a:rPr lang="en-US" dirty="0" err="1"/>
              <a:t>hydatidiform</a:t>
            </a:r>
            <a:r>
              <a:rPr lang="en-US" dirty="0"/>
              <a:t> mole and  </a:t>
            </a:r>
            <a:r>
              <a:rPr lang="en-US" dirty="0" err="1"/>
              <a:t>choriocarcinoma</a:t>
            </a:r>
            <a:r>
              <a:rPr lang="en-US" dirty="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53400" cy="990600"/>
          </a:xfrm>
        </p:spPr>
        <p:txBody>
          <a:bodyPr rtlCol="0">
            <a:normAutofit/>
          </a:bodyPr>
          <a:lstStyle/>
          <a:p>
            <a:pPr fontAlgn="auto">
              <a:spcAft>
                <a:spcPts val="0"/>
              </a:spcAft>
              <a:defRPr/>
            </a:pPr>
            <a:r>
              <a:rPr lang="en-US" sz="3200" dirty="0"/>
              <a:t>Gestational Trophoblastic Disease (GTD)</a:t>
            </a:r>
          </a:p>
        </p:txBody>
      </p:sp>
      <p:sp>
        <p:nvSpPr>
          <p:cNvPr id="14339" name="Content Placeholder 2"/>
          <p:cNvSpPr>
            <a:spLocks noGrp="1"/>
          </p:cNvSpPr>
          <p:nvPr>
            <p:ph sz="quarter" idx="1"/>
          </p:nvPr>
        </p:nvSpPr>
        <p:spPr>
          <a:xfrm>
            <a:off x="228600" y="1447800"/>
            <a:ext cx="8915400" cy="5562600"/>
          </a:xfrm>
        </p:spPr>
        <p:txBody>
          <a:bodyPr>
            <a:normAutofit fontScale="77500" lnSpcReduction="20000"/>
          </a:bodyPr>
          <a:lstStyle/>
          <a:p>
            <a:endParaRPr lang="en-US" sz="2100" dirty="0">
              <a:solidFill>
                <a:schemeClr val="tx1"/>
              </a:solidFill>
            </a:endParaRPr>
          </a:p>
          <a:p>
            <a:pPr>
              <a:buFont typeface="Arial" panose="020B0604020202020204" pitchFamily="34" charset="0"/>
              <a:buChar char="•"/>
            </a:pPr>
            <a:r>
              <a:rPr lang="en-US" sz="2300" dirty="0">
                <a:solidFill>
                  <a:schemeClr val="tx1"/>
                </a:solidFill>
              </a:rPr>
              <a:t>Gestational trophoblastic disease is a group of related disorders in which there is abnormal proliferation of placental trophoblasts. </a:t>
            </a:r>
          </a:p>
          <a:p>
            <a:pPr>
              <a:buFont typeface="Arial" panose="020B0604020202020204" pitchFamily="34" charset="0"/>
              <a:buChar char="•"/>
            </a:pPr>
            <a:r>
              <a:rPr lang="en-US" sz="2300" dirty="0">
                <a:solidFill>
                  <a:schemeClr val="tx1"/>
                </a:solidFill>
              </a:rPr>
              <a:t>GTD are divided </a:t>
            </a:r>
            <a:r>
              <a:rPr lang="en-US" sz="2300" dirty="0" smtClean="0">
                <a:solidFill>
                  <a:schemeClr val="tx1"/>
                </a:solidFill>
              </a:rPr>
              <a:t>into</a:t>
            </a:r>
            <a:r>
              <a:rPr lang="ar-SA" sz="2300" dirty="0" smtClean="0">
                <a:solidFill>
                  <a:schemeClr val="tx1"/>
                </a:solidFill>
              </a:rPr>
              <a:t>:</a:t>
            </a:r>
            <a:endParaRPr lang="en-US" sz="2300" dirty="0">
              <a:solidFill>
                <a:schemeClr val="tx1"/>
              </a:solidFill>
            </a:endParaRPr>
          </a:p>
          <a:p>
            <a:pPr marL="822960" lvl="1" indent="-457200">
              <a:buFont typeface="+mj-lt"/>
              <a:buAutoNum type="arabicPeriod"/>
            </a:pPr>
            <a:r>
              <a:rPr lang="en-US" sz="2300" dirty="0">
                <a:solidFill>
                  <a:schemeClr val="tx1"/>
                </a:solidFill>
              </a:rPr>
              <a:t>benign non-neoplastic </a:t>
            </a:r>
            <a:r>
              <a:rPr lang="en-US" sz="2300" dirty="0" smtClean="0">
                <a:solidFill>
                  <a:schemeClr val="tx1"/>
                </a:solidFill>
              </a:rPr>
              <a:t>lesions</a:t>
            </a:r>
            <a:r>
              <a:rPr lang="ar-SA" sz="2300" dirty="0" smtClean="0">
                <a:solidFill>
                  <a:schemeClr val="tx1"/>
                </a:solidFill>
              </a:rPr>
              <a:t>.</a:t>
            </a:r>
            <a:endParaRPr lang="en-US" sz="2300" dirty="0">
              <a:solidFill>
                <a:schemeClr val="tx1"/>
              </a:solidFill>
            </a:endParaRPr>
          </a:p>
          <a:p>
            <a:pPr marL="822960" lvl="1" indent="-457200">
              <a:buFont typeface="+mj-lt"/>
              <a:buAutoNum type="arabicPeriod"/>
            </a:pPr>
            <a:r>
              <a:rPr lang="en-US" sz="2300" dirty="0" err="1">
                <a:solidFill>
                  <a:schemeClr val="tx1"/>
                </a:solidFill>
              </a:rPr>
              <a:t>hydatidiform</a:t>
            </a:r>
            <a:r>
              <a:rPr lang="en-US" sz="2300" dirty="0">
                <a:solidFill>
                  <a:schemeClr val="tx1"/>
                </a:solidFill>
              </a:rPr>
              <a:t> moles </a:t>
            </a:r>
            <a:r>
              <a:rPr lang="ar-SA" sz="2300" dirty="0" smtClean="0">
                <a:solidFill>
                  <a:schemeClr val="tx1"/>
                </a:solidFill>
              </a:rPr>
              <a:t>.</a:t>
            </a:r>
            <a:endParaRPr lang="en-US" sz="2300" dirty="0">
              <a:solidFill>
                <a:schemeClr val="tx1"/>
              </a:solidFill>
            </a:endParaRPr>
          </a:p>
          <a:p>
            <a:pPr marL="822960" lvl="1" indent="-457200">
              <a:buFont typeface="+mj-lt"/>
              <a:buAutoNum type="arabicPeriod"/>
            </a:pPr>
            <a:r>
              <a:rPr lang="en-US" sz="2300" dirty="0">
                <a:solidFill>
                  <a:schemeClr val="tx1"/>
                </a:solidFill>
              </a:rPr>
              <a:t>neoplastic </a:t>
            </a:r>
            <a:r>
              <a:rPr lang="en-US" sz="2300" dirty="0" smtClean="0">
                <a:solidFill>
                  <a:schemeClr val="tx1"/>
                </a:solidFill>
              </a:rPr>
              <a:t>lesions</a:t>
            </a:r>
            <a:r>
              <a:rPr lang="ar-SA" sz="2300" dirty="0" smtClean="0">
                <a:solidFill>
                  <a:schemeClr val="tx1"/>
                </a:solidFill>
              </a:rPr>
              <a:t>.</a:t>
            </a:r>
            <a:r>
              <a:rPr lang="en-US" sz="2300" dirty="0" smtClean="0">
                <a:solidFill>
                  <a:schemeClr val="tx1"/>
                </a:solidFill>
              </a:rPr>
              <a:t> </a:t>
            </a:r>
            <a:endParaRPr lang="en-US" sz="2300" dirty="0">
              <a:solidFill>
                <a:schemeClr val="tx1"/>
              </a:solidFill>
            </a:endParaRPr>
          </a:p>
          <a:p>
            <a:pPr>
              <a:buFont typeface="Arial" panose="020B0604020202020204" pitchFamily="34" charset="0"/>
              <a:buChar char="•"/>
            </a:pPr>
            <a:r>
              <a:rPr lang="en-US" sz="2300" dirty="0">
                <a:solidFill>
                  <a:schemeClr val="tx1"/>
                </a:solidFill>
              </a:rPr>
              <a:t>The maternal age above 40 years has a 5 times more risk of trophoblastic disease compared to the mothers below 35 years.</a:t>
            </a:r>
          </a:p>
          <a:p>
            <a:pPr>
              <a:buFont typeface="Arial" panose="020B0604020202020204" pitchFamily="34" charset="0"/>
              <a:buChar char="•"/>
            </a:pPr>
            <a:r>
              <a:rPr lang="en-US" sz="2300" dirty="0">
                <a:solidFill>
                  <a:schemeClr val="tx1"/>
                </a:solidFill>
              </a:rPr>
              <a:t>Most women who have had gestational trophoblastic disease can have normal pregnancies later.</a:t>
            </a:r>
          </a:p>
          <a:p>
            <a:pPr marL="342900" lvl="1" indent="-342900">
              <a:buClr>
                <a:schemeClr val="accent1"/>
              </a:buClr>
              <a:buSzPct val="85000"/>
              <a:buFont typeface="Arial" panose="020B0604020202020204" pitchFamily="34" charset="0"/>
              <a:buChar char="•"/>
            </a:pPr>
            <a:r>
              <a:rPr lang="en-US" sz="2300" dirty="0">
                <a:solidFill>
                  <a:schemeClr val="tx1"/>
                </a:solidFill>
              </a:rPr>
              <a:t>Most GTD produces the beta subunit of human chorionic gonadotropin (HCG). </a:t>
            </a:r>
          </a:p>
          <a:p>
            <a:pPr marL="96012" lvl="1" indent="0">
              <a:buClr>
                <a:schemeClr val="accent1"/>
              </a:buClr>
              <a:buSzPct val="85000"/>
              <a:buNone/>
            </a:pPr>
            <a:endParaRPr lang="en-US" sz="2300" dirty="0"/>
          </a:p>
          <a:p>
            <a:pPr marL="96012" lvl="1" indent="0">
              <a:buClr>
                <a:schemeClr val="accent1"/>
              </a:buClr>
              <a:buSzPct val="85000"/>
              <a:buNone/>
            </a:pPr>
            <a:r>
              <a:rPr lang="en-US" sz="2300" dirty="0">
                <a:solidFill>
                  <a:schemeClr val="tx1"/>
                </a:solidFill>
              </a:rPr>
              <a:t>NOTE: </a:t>
            </a:r>
          </a:p>
          <a:p>
            <a:pPr marL="630936" lvl="2" indent="-342900">
              <a:buClr>
                <a:schemeClr val="accent1"/>
              </a:buClr>
              <a:buSzPct val="85000"/>
              <a:buFont typeface="Arial" panose="020B0604020202020204" pitchFamily="34" charset="0"/>
              <a:buChar char="•"/>
            </a:pPr>
            <a:r>
              <a:rPr lang="en-US" sz="2300" dirty="0">
                <a:solidFill>
                  <a:schemeClr val="tx1"/>
                </a:solidFill>
              </a:rPr>
              <a:t>Serum HCG is also elevated in pregnancy (normal and ectopic) but in GTD it is markedly elevated. </a:t>
            </a:r>
          </a:p>
          <a:p>
            <a:pPr marL="630936" lvl="2" indent="-342900">
              <a:buClr>
                <a:schemeClr val="accent1"/>
              </a:buClr>
              <a:buSzPct val="85000"/>
              <a:buFont typeface="Arial" panose="020B0604020202020204" pitchFamily="34" charset="0"/>
              <a:buChar char="•"/>
            </a:pPr>
            <a:r>
              <a:rPr lang="en-US" sz="2300" dirty="0">
                <a:solidFill>
                  <a:schemeClr val="tx1"/>
                </a:solidFill>
              </a:rPr>
              <a:t>Also while in normal pregnancy the HCG levels drop after 14 weeks of gestation, in GTD the serum HCG levels continue to rise even after 14th weeks. </a:t>
            </a:r>
          </a:p>
          <a:p>
            <a:pPr marL="0" indent="0">
              <a:buNone/>
            </a:pPr>
            <a:r>
              <a:rPr lang="en-US" sz="2300" dirty="0">
                <a:solidFill>
                  <a:schemeClr val="tx1"/>
                </a:solidFill>
              </a:rPr>
              <a:t> </a:t>
            </a:r>
          </a:p>
          <a:p>
            <a:endParaRPr lang="en-US" sz="2200" dirty="0"/>
          </a:p>
          <a:p>
            <a:endParaRPr lang="en-US" dirty="0"/>
          </a:p>
          <a:p>
            <a:endParaRPr lang="en-US" dirty="0"/>
          </a:p>
          <a:p>
            <a:pPr>
              <a:buFont typeface="Wingdings 3" pitchFamily="18" charset="2"/>
              <a:buNone/>
            </a:pPr>
            <a:endParaRPr lang="en-US" dirty="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GTD</a:t>
            </a:r>
            <a:endParaRPr lang="en-US" dirty="0"/>
          </a:p>
        </p:txBody>
      </p:sp>
      <p:sp>
        <p:nvSpPr>
          <p:cNvPr id="3" name="Content Placeholder 2"/>
          <p:cNvSpPr>
            <a:spLocks noGrp="1"/>
          </p:cNvSpPr>
          <p:nvPr>
            <p:ph sz="quarter" idx="1"/>
          </p:nvPr>
        </p:nvSpPr>
        <p:spPr>
          <a:xfrm>
            <a:off x="304800" y="1676400"/>
            <a:ext cx="8610600" cy="5486400"/>
          </a:xfrm>
        </p:spPr>
        <p:txBody>
          <a:bodyPr>
            <a:noAutofit/>
          </a:bodyPr>
          <a:lstStyle/>
          <a:p>
            <a:pPr marL="0" indent="0">
              <a:buNone/>
            </a:pPr>
            <a:r>
              <a:rPr lang="en-US" sz="1600" dirty="0">
                <a:solidFill>
                  <a:schemeClr val="tx1"/>
                </a:solidFill>
              </a:rPr>
              <a:t> The GTD have been divided and classified as follows:</a:t>
            </a:r>
          </a:p>
          <a:p>
            <a:pPr marL="514350" indent="-514350">
              <a:buFont typeface="+mj-lt"/>
              <a:buAutoNum type="arabicPeriod"/>
            </a:pPr>
            <a:r>
              <a:rPr lang="en-US" sz="1600" b="1" dirty="0">
                <a:solidFill>
                  <a:schemeClr val="tx1"/>
                </a:solidFill>
              </a:rPr>
              <a:t>Benign non-neoplastic trophoblastic lesions</a:t>
            </a:r>
            <a:r>
              <a:rPr lang="en-US" sz="1600" dirty="0">
                <a:solidFill>
                  <a:schemeClr val="tx1"/>
                </a:solidFill>
              </a:rPr>
              <a:t> — These are diagnosed as an incidental finding on an endometrial curettage or hysterectomy specimen. They are:</a:t>
            </a:r>
          </a:p>
          <a:p>
            <a:pPr lvl="3"/>
            <a:r>
              <a:rPr lang="en-US" sz="1600" dirty="0">
                <a:solidFill>
                  <a:schemeClr val="tx1"/>
                </a:solidFill>
              </a:rPr>
              <a:t>Exaggerated placental </a:t>
            </a:r>
            <a:r>
              <a:rPr lang="en-US" sz="1600" dirty="0" smtClean="0">
                <a:solidFill>
                  <a:schemeClr val="tx1"/>
                </a:solidFill>
              </a:rPr>
              <a:t>site</a:t>
            </a:r>
            <a:r>
              <a:rPr lang="ar-SA" sz="1600" dirty="0" smtClean="0">
                <a:solidFill>
                  <a:schemeClr val="tx1"/>
                </a:solidFill>
              </a:rPr>
              <a:t>.</a:t>
            </a:r>
            <a:endParaRPr lang="en-US" sz="1600" dirty="0">
              <a:solidFill>
                <a:schemeClr val="tx1"/>
              </a:solidFill>
            </a:endParaRPr>
          </a:p>
          <a:p>
            <a:pPr lvl="3"/>
            <a:r>
              <a:rPr lang="en-US" sz="1600" dirty="0">
                <a:solidFill>
                  <a:schemeClr val="tx1"/>
                </a:solidFill>
              </a:rPr>
              <a:t>Placental site </a:t>
            </a:r>
            <a:r>
              <a:rPr lang="en-US" sz="1600" dirty="0" smtClean="0">
                <a:solidFill>
                  <a:schemeClr val="tx1"/>
                </a:solidFill>
              </a:rPr>
              <a:t>nodule</a:t>
            </a:r>
            <a:r>
              <a:rPr lang="ar-SA" sz="1600" dirty="0" smtClean="0">
                <a:solidFill>
                  <a:schemeClr val="tx1"/>
                </a:solidFill>
              </a:rPr>
              <a:t>.</a:t>
            </a:r>
            <a:endParaRPr lang="en-US" sz="1600" dirty="0">
              <a:solidFill>
                <a:schemeClr val="tx1"/>
              </a:solidFill>
            </a:endParaRPr>
          </a:p>
          <a:p>
            <a:pPr marL="514350" indent="-514350">
              <a:buFont typeface="+mj-lt"/>
              <a:buAutoNum type="arabicPeriod"/>
            </a:pPr>
            <a:r>
              <a:rPr lang="en-US" sz="1600" b="1" dirty="0" err="1">
                <a:solidFill>
                  <a:schemeClr val="tx1"/>
                </a:solidFill>
              </a:rPr>
              <a:t>Hydatidiform</a:t>
            </a:r>
            <a:r>
              <a:rPr lang="en-US" sz="1600" b="1" dirty="0">
                <a:solidFill>
                  <a:schemeClr val="tx1"/>
                </a:solidFill>
              </a:rPr>
              <a:t> mole</a:t>
            </a:r>
            <a:r>
              <a:rPr lang="en-US" sz="1600" dirty="0">
                <a:solidFill>
                  <a:schemeClr val="tx1"/>
                </a:solidFill>
              </a:rPr>
              <a:t> — result from abnormalities in fertilization. They are essentially benign, but these patients carry an increased risk of subsequently developing </a:t>
            </a:r>
            <a:r>
              <a:rPr lang="en-US" sz="1600" dirty="0" err="1">
                <a:solidFill>
                  <a:schemeClr val="tx1"/>
                </a:solidFill>
              </a:rPr>
              <a:t>choriocarcinoma</a:t>
            </a:r>
            <a:r>
              <a:rPr lang="en-US" sz="1600" dirty="0">
                <a:solidFill>
                  <a:schemeClr val="tx1"/>
                </a:solidFill>
              </a:rPr>
              <a:t>. They are:</a:t>
            </a:r>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a:t>
            </a:r>
            <a:r>
              <a:rPr lang="en-US" sz="1600" dirty="0" smtClean="0">
                <a:solidFill>
                  <a:schemeClr val="tx1"/>
                </a:solidFill>
              </a:rPr>
              <a:t>mole</a:t>
            </a:r>
            <a:r>
              <a:rPr lang="ar-SA" sz="1600" dirty="0" smtClean="0">
                <a:solidFill>
                  <a:schemeClr val="tx1"/>
                </a:solidFill>
              </a:rPr>
              <a:t>.</a:t>
            </a:r>
            <a:endParaRPr lang="en-US" sz="1600" dirty="0">
              <a:solidFill>
                <a:schemeClr val="tx1"/>
              </a:solidFill>
            </a:endParaRP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a:t>
            </a:r>
            <a:r>
              <a:rPr lang="en-US" sz="1600" dirty="0" smtClean="0">
                <a:solidFill>
                  <a:schemeClr val="tx1"/>
                </a:solidFill>
              </a:rPr>
              <a:t>mole</a:t>
            </a:r>
            <a:r>
              <a:rPr lang="ar-SA" sz="1600" dirty="0" smtClean="0">
                <a:solidFill>
                  <a:schemeClr val="tx1"/>
                </a:solidFill>
              </a:rPr>
              <a:t>.</a:t>
            </a:r>
            <a:endParaRPr lang="en-US" sz="1600" dirty="0">
              <a:solidFill>
                <a:schemeClr val="tx1"/>
              </a:solidFill>
            </a:endParaRPr>
          </a:p>
          <a:p>
            <a:pPr lvl="3"/>
            <a:r>
              <a:rPr lang="en-US" sz="1600" dirty="0">
                <a:solidFill>
                  <a:schemeClr val="tx1"/>
                </a:solidFill>
              </a:rPr>
              <a:t>Invasive mole/chorioadenoma </a:t>
            </a:r>
            <a:r>
              <a:rPr lang="en-US" sz="1600" dirty="0" err="1" smtClean="0">
                <a:solidFill>
                  <a:schemeClr val="tx1"/>
                </a:solidFill>
              </a:rPr>
              <a:t>destruens</a:t>
            </a:r>
            <a:r>
              <a:rPr lang="ar-SA" sz="1600" dirty="0" smtClean="0">
                <a:solidFill>
                  <a:schemeClr val="tx1"/>
                </a:solidFill>
              </a:rPr>
              <a:t>.</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solidFill>
                  <a:schemeClr val="tx1"/>
                </a:solidFill>
              </a:rPr>
              <a:t>Gestational trophoblastic neoplasia (GTN)</a:t>
            </a:r>
            <a:r>
              <a:rPr lang="en-US" sz="1600" dirty="0">
                <a:solidFill>
                  <a:schemeClr val="tx1"/>
                </a:solidFill>
              </a:rPr>
              <a:t> — are a group of tumors. They have potential for local invasion and metastases. They are:</a:t>
            </a:r>
          </a:p>
          <a:p>
            <a:pPr lvl="3"/>
            <a:r>
              <a:rPr lang="en-US" sz="1600" dirty="0" err="1" smtClean="0">
                <a:solidFill>
                  <a:schemeClr val="tx1"/>
                </a:solidFill>
              </a:rPr>
              <a:t>Choriocarcinoma</a:t>
            </a:r>
            <a:r>
              <a:rPr lang="ar-SA" sz="1600" dirty="0" smtClean="0">
                <a:solidFill>
                  <a:schemeClr val="tx1"/>
                </a:solidFill>
              </a:rPr>
              <a:t>.</a:t>
            </a:r>
            <a:endParaRPr lang="en-US" sz="1600" dirty="0">
              <a:solidFill>
                <a:schemeClr val="tx1"/>
              </a:solidFill>
            </a:endParaRPr>
          </a:p>
          <a:p>
            <a:pPr lvl="3"/>
            <a:r>
              <a:rPr lang="en-US" sz="1600" dirty="0">
                <a:solidFill>
                  <a:schemeClr val="tx1"/>
                </a:solidFill>
              </a:rPr>
              <a:t>Placental site trophoblastic </a:t>
            </a:r>
            <a:r>
              <a:rPr lang="en-US" sz="1600" dirty="0" smtClean="0">
                <a:solidFill>
                  <a:schemeClr val="tx1"/>
                </a:solidFill>
              </a:rPr>
              <a:t>tumor</a:t>
            </a:r>
            <a:r>
              <a:rPr lang="ar-SA" sz="1600" dirty="0" smtClean="0">
                <a:solidFill>
                  <a:schemeClr val="tx1"/>
                </a:solidFill>
              </a:rPr>
              <a:t>.</a:t>
            </a:r>
            <a:endParaRPr lang="en-US" sz="1600" dirty="0">
              <a:solidFill>
                <a:schemeClr val="tx1"/>
              </a:solidFill>
            </a:endParaRPr>
          </a:p>
          <a:p>
            <a:pPr lvl="3"/>
            <a:r>
              <a:rPr lang="en-US" sz="1600" dirty="0">
                <a:solidFill>
                  <a:schemeClr val="tx1"/>
                </a:solidFill>
              </a:rPr>
              <a:t>Epithelioid trophoblastic </a:t>
            </a:r>
            <a:r>
              <a:rPr lang="en-US" sz="1600" dirty="0" smtClean="0">
                <a:solidFill>
                  <a:schemeClr val="tx1"/>
                </a:solidFill>
              </a:rPr>
              <a:t>tumor</a:t>
            </a:r>
            <a:r>
              <a:rPr lang="ar-SA" sz="1600" dirty="0" smtClean="0">
                <a:solidFill>
                  <a:schemeClr val="tx1"/>
                </a:solidFill>
              </a:rPr>
              <a:t>.</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a:t>Hydatidiform</a:t>
            </a:r>
            <a:r>
              <a:rPr lang="en-US" dirty="0"/>
              <a:t> Mole</a:t>
            </a:r>
          </a:p>
        </p:txBody>
      </p:sp>
      <p:sp>
        <p:nvSpPr>
          <p:cNvPr id="18435" name="Content Placeholder 2"/>
          <p:cNvSpPr>
            <a:spLocks noGrp="1"/>
          </p:cNvSpPr>
          <p:nvPr>
            <p:ph sz="quarter" idx="1"/>
          </p:nvPr>
        </p:nvSpPr>
        <p:spPr>
          <a:xfrm>
            <a:off x="76200" y="1700064"/>
            <a:ext cx="8915400" cy="5157936"/>
          </a:xfrm>
        </p:spPr>
        <p:txBody>
          <a:bodyPr>
            <a:normAutofit/>
          </a:bodyPr>
          <a:lstStyle/>
          <a:p>
            <a:r>
              <a:rPr lang="en-US" sz="2300" dirty="0">
                <a:solidFill>
                  <a:schemeClr val="tx1"/>
                </a:solidFill>
              </a:rPr>
              <a:t>It is an abnormal placenta due to excess of </a:t>
            </a:r>
            <a:r>
              <a:rPr lang="en-US" sz="2300" dirty="0" smtClean="0">
                <a:solidFill>
                  <a:schemeClr val="tx1"/>
                </a:solidFill>
              </a:rPr>
              <a:t>paternal genes</a:t>
            </a:r>
            <a:r>
              <a:rPr lang="en-US" sz="2300" dirty="0">
                <a:solidFill>
                  <a:schemeClr val="tx1"/>
                </a:solidFill>
              </a:rPr>
              <a:t>. </a:t>
            </a:r>
          </a:p>
          <a:p>
            <a:r>
              <a:rPr lang="en-US" sz="2300" dirty="0">
                <a:solidFill>
                  <a:schemeClr val="tx1"/>
                </a:solidFill>
              </a:rPr>
              <a:t>It is caused by abnormal gametogenesis and fertilization.</a:t>
            </a:r>
          </a:p>
          <a:p>
            <a:r>
              <a:rPr lang="en-US" sz="2300" dirty="0">
                <a:solidFill>
                  <a:schemeClr val="tx1"/>
                </a:solidFill>
              </a:rPr>
              <a:t>It is the most common form of gestational trophoblastic disease; occurs in 1/1,000-2,000 </a:t>
            </a:r>
            <a:r>
              <a:rPr lang="en-US" sz="2300" dirty="0" smtClean="0">
                <a:solidFill>
                  <a:schemeClr val="tx1"/>
                </a:solidFill>
              </a:rPr>
              <a:t>pregnancies</a:t>
            </a:r>
            <a:r>
              <a:rPr lang="ar-SA" sz="2300" dirty="0" smtClean="0">
                <a:solidFill>
                  <a:schemeClr val="tx1"/>
                </a:solidFill>
              </a:rPr>
              <a:t>.</a:t>
            </a:r>
            <a:r>
              <a:rPr lang="en-US" sz="2300" dirty="0" smtClean="0">
                <a:solidFill>
                  <a:schemeClr val="tx1"/>
                </a:solidFill>
              </a:rPr>
              <a:t> </a:t>
            </a:r>
            <a:endParaRPr lang="en-US" sz="2300" dirty="0">
              <a:solidFill>
                <a:schemeClr val="tx1"/>
              </a:solidFill>
            </a:endParaRPr>
          </a:p>
          <a:p>
            <a:r>
              <a:rPr lang="en-US" sz="2300" dirty="0">
                <a:solidFill>
                  <a:schemeClr val="tx1"/>
                </a:solidFill>
              </a:rPr>
              <a:t>It results in the formation of enlarged and </a:t>
            </a:r>
            <a:r>
              <a:rPr lang="en-US" sz="2300" dirty="0" smtClean="0">
                <a:solidFill>
                  <a:schemeClr val="tx1"/>
                </a:solidFill>
              </a:rPr>
              <a:t>edematous </a:t>
            </a:r>
            <a:r>
              <a:rPr lang="en-US" sz="2300" dirty="0">
                <a:solidFill>
                  <a:schemeClr val="tx1"/>
                </a:solidFill>
              </a:rPr>
              <a:t>placental villi, which fill the lumen of the uterus.</a:t>
            </a:r>
          </a:p>
          <a:p>
            <a:r>
              <a:rPr lang="en-US" sz="2300" dirty="0">
                <a:solidFill>
                  <a:schemeClr val="tx1"/>
                </a:solidFill>
              </a:rPr>
              <a:t>Passage of tissue fragments, which appear as small </a:t>
            </a:r>
            <a:r>
              <a:rPr lang="en-US" sz="2300" b="1" dirty="0">
                <a:solidFill>
                  <a:schemeClr val="tx1"/>
                </a:solidFill>
              </a:rPr>
              <a:t>grapelike masses</a:t>
            </a:r>
            <a:r>
              <a:rPr lang="en-US" sz="2300" dirty="0">
                <a:solidFill>
                  <a:schemeClr val="tx1"/>
                </a:solidFill>
              </a:rPr>
              <a:t>, is common. The serum HCG concentration is markedly elevated, and are rapidly increasing.</a:t>
            </a:r>
          </a:p>
          <a:p>
            <a:endParaRPr lang="en-US" dirty="0">
              <a:solidFill>
                <a:schemeClr val="tx1"/>
              </a:solidFill>
            </a:endParaRPr>
          </a:p>
          <a:p>
            <a:endParaRPr lang="en-US" dirty="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2300" b="1" dirty="0"/>
              <a:t>Risk factors:</a:t>
            </a:r>
          </a:p>
          <a:p>
            <a:pPr lvl="1"/>
            <a:r>
              <a:rPr lang="en-US" sz="2300" dirty="0"/>
              <a:t>Maternal age: girls younger than 15 years of age and women over 40 are at higher risk. </a:t>
            </a:r>
          </a:p>
          <a:p>
            <a:pPr lvl="1"/>
            <a:r>
              <a:rPr lang="en-US" sz="2300" dirty="0"/>
              <a:t>Ethnic background: incidence higher in Asian women</a:t>
            </a:r>
            <a:r>
              <a:rPr lang="ar-SA" sz="2300" dirty="0"/>
              <a:t>.</a:t>
            </a:r>
            <a:r>
              <a:rPr lang="en-US" sz="2300" dirty="0"/>
              <a:t>  </a:t>
            </a:r>
          </a:p>
          <a:p>
            <a:pPr lvl="1"/>
            <a:r>
              <a:rPr lang="en-US" sz="2300" dirty="0"/>
              <a:t>Women with a prior </a:t>
            </a:r>
            <a:r>
              <a:rPr lang="en-US" sz="2300" dirty="0" err="1"/>
              <a:t>hydatidiform</a:t>
            </a:r>
            <a:r>
              <a:rPr lang="en-US" sz="2300" dirty="0"/>
              <a:t> mole have a 20-fold greater risk of a subsequent molar pregnancy than the general population.</a:t>
            </a:r>
          </a:p>
          <a:p>
            <a:r>
              <a:rPr lang="en-US" sz="2300" dirty="0"/>
              <a:t>There are 2 types of </a:t>
            </a:r>
            <a:r>
              <a:rPr lang="en-US" sz="2300" dirty="0" err="1"/>
              <a:t>hydatidiform</a:t>
            </a:r>
            <a:r>
              <a:rPr lang="en-US" sz="2300" dirty="0"/>
              <a:t> mole (HM).</a:t>
            </a:r>
          </a:p>
          <a:p>
            <a:pPr lvl="2">
              <a:buFont typeface="Arial" panose="020B0604020202020204" pitchFamily="34" charset="0"/>
              <a:buChar char="•"/>
            </a:pPr>
            <a:r>
              <a:rPr lang="en-US" b="1" dirty="0"/>
              <a:t>Complete HM</a:t>
            </a:r>
            <a:r>
              <a:rPr lang="ar-SA" b="1" dirty="0"/>
              <a:t>.</a:t>
            </a:r>
            <a:endParaRPr lang="en-US" b="1" dirty="0"/>
          </a:p>
          <a:p>
            <a:pPr lvl="2">
              <a:buFont typeface="Arial" panose="020B0604020202020204" pitchFamily="34" charset="0"/>
              <a:buChar char="•"/>
            </a:pPr>
            <a:r>
              <a:rPr lang="en-US" b="1" dirty="0"/>
              <a:t>Partial HM</a:t>
            </a:r>
            <a:r>
              <a:rPr lang="ar-SA" b="1" dirty="0"/>
              <a:t>.</a:t>
            </a:r>
            <a:endParaRPr lang="en-US" b="1" dirty="0"/>
          </a:p>
          <a:p>
            <a:endParaRPr lang="en-US" dirty="0"/>
          </a:p>
        </p:txBody>
      </p:sp>
      <p:sp>
        <p:nvSpPr>
          <p:cNvPr id="4" name="Title 1"/>
          <p:cNvSpPr>
            <a:spLocks noGrp="1"/>
          </p:cNvSpPr>
          <p:nvPr>
            <p:ph type="title"/>
          </p:nvPr>
        </p:nvSpPr>
        <p:spPr/>
        <p:txBody>
          <a:bodyPr/>
          <a:lstStyle/>
          <a:p>
            <a:r>
              <a:rPr lang="en-US" dirty="0" err="1"/>
              <a:t>Hydatidiform</a:t>
            </a:r>
            <a:r>
              <a:rPr lang="en-US" dirty="0"/>
              <a:t> Mole</a:t>
            </a:r>
          </a:p>
        </p:txBody>
      </p:sp>
    </p:spTree>
    <p:extLst>
      <p:ext uri="{BB962C8B-B14F-4D97-AF65-F5344CB8AC3E}">
        <p14:creationId xmlns:p14="http://schemas.microsoft.com/office/powerpoint/2010/main" val="1802871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Histologically:</a:t>
            </a:r>
          </a:p>
          <a:p>
            <a:r>
              <a:rPr lang="en-US" sz="2400" dirty="0" smtClean="0"/>
              <a:t>Cystic swelling of the chorionic villi with variable trophoblastic proliferation</a:t>
            </a:r>
            <a:r>
              <a:rPr lang="en-US" dirty="0" smtClean="0"/>
              <a:t>.</a:t>
            </a:r>
            <a:endParaRPr lang="en-US" dirty="0"/>
          </a:p>
        </p:txBody>
      </p:sp>
      <p:sp>
        <p:nvSpPr>
          <p:cNvPr id="4" name="Title 1"/>
          <p:cNvSpPr>
            <a:spLocks noGrp="1"/>
          </p:cNvSpPr>
          <p:nvPr>
            <p:ph type="title"/>
          </p:nvPr>
        </p:nvSpPr>
        <p:spPr/>
        <p:txBody>
          <a:bodyPr/>
          <a:lstStyle/>
          <a:p>
            <a:r>
              <a:rPr lang="en-US" dirty="0" err="1"/>
              <a:t>Hydatidiform</a:t>
            </a:r>
            <a:r>
              <a:rPr lang="en-US" dirty="0"/>
              <a:t> Mole</a:t>
            </a:r>
          </a:p>
        </p:txBody>
      </p:sp>
    </p:spTree>
    <p:extLst>
      <p:ext uri="{BB962C8B-B14F-4D97-AF65-F5344CB8AC3E}">
        <p14:creationId xmlns:p14="http://schemas.microsoft.com/office/powerpoint/2010/main" val="1410688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Complete HM</a:t>
            </a:r>
          </a:p>
        </p:txBody>
      </p:sp>
      <p:sp>
        <p:nvSpPr>
          <p:cNvPr id="3" name="Content Placeholder 2"/>
          <p:cNvSpPr>
            <a:spLocks noGrp="1"/>
          </p:cNvSpPr>
          <p:nvPr>
            <p:ph sz="quarter" idx="1"/>
          </p:nvPr>
        </p:nvSpPr>
        <p:spPr>
          <a:xfrm>
            <a:off x="0" y="1453898"/>
            <a:ext cx="6553200" cy="5404102"/>
          </a:xfrm>
        </p:spPr>
        <p:txBody>
          <a:bodyPr rtlCol="0">
            <a:normAutofit fontScale="77500" lnSpcReduction="20000"/>
          </a:bodyPr>
          <a:lstStyle/>
          <a:p>
            <a:pPr marL="365760" lvl="0" indent="-256032">
              <a:buFont typeface="Wingdings 3"/>
              <a:buChar char=""/>
              <a:defRPr/>
            </a:pPr>
            <a:endParaRPr lang="en-US" sz="2000" dirty="0"/>
          </a:p>
          <a:p>
            <a:pPr marL="365760" lvl="0" indent="-256032">
              <a:buFont typeface="Wingdings 3"/>
              <a:buChar char=""/>
              <a:defRPr/>
            </a:pPr>
            <a:r>
              <a:rPr lang="en-US" sz="2300" dirty="0"/>
              <a:t>Complete mole results from fertilization of an empty ovum that lacks maternal DNA </a:t>
            </a:r>
            <a:r>
              <a:rPr lang="en-US" sz="2300" dirty="0">
                <a:sym typeface="Wingdings" panose="05000000000000000000" pitchFamily="2" charset="2"/>
              </a:rPr>
              <a:t> as a result</a:t>
            </a:r>
            <a:r>
              <a:rPr lang="en-US" sz="2300" dirty="0"/>
              <a:t> all chromosomal material is derived from the sperm. There is complete lack of maternal chromosomes. All the chromosomes come from the male/paternal side i.e. it is an androgenetic pregnancy with no maternal DNA.</a:t>
            </a:r>
          </a:p>
          <a:p>
            <a:pPr marL="365760" indent="-256032">
              <a:buFont typeface="Wingdings 3"/>
              <a:buChar char=""/>
              <a:defRPr/>
            </a:pPr>
            <a:r>
              <a:rPr lang="en-US" sz="2300" dirty="0"/>
              <a:t>90% of complete moles are </a:t>
            </a:r>
            <a:r>
              <a:rPr lang="en-US" sz="2300" dirty="0">
                <a:solidFill>
                  <a:srgbClr val="FF0000"/>
                </a:solidFill>
              </a:rPr>
              <a:t>46 XX</a:t>
            </a:r>
            <a:r>
              <a:rPr lang="en-US" sz="2300" dirty="0"/>
              <a:t>, arising from duplication of the chromosomes of a haploid sperm after fertilization of an empty </a:t>
            </a:r>
            <a:r>
              <a:rPr lang="en-US" sz="2300" dirty="0" smtClean="0"/>
              <a:t>ovum</a:t>
            </a:r>
            <a:r>
              <a:rPr lang="ar-SA" sz="2300" dirty="0" smtClean="0"/>
              <a:t>.</a:t>
            </a:r>
            <a:r>
              <a:rPr lang="en-US" sz="2300" dirty="0" smtClean="0"/>
              <a:t> 10%, </a:t>
            </a:r>
            <a:r>
              <a:rPr lang="en-US" sz="2300" dirty="0" smtClean="0">
                <a:solidFill>
                  <a:srgbClr val="FF0000"/>
                </a:solidFill>
              </a:rPr>
              <a:t>46 XY</a:t>
            </a:r>
            <a:endParaRPr lang="en-US" sz="2300" dirty="0">
              <a:solidFill>
                <a:srgbClr val="FF0000"/>
              </a:solidFill>
            </a:endParaRPr>
          </a:p>
          <a:p>
            <a:pPr marL="365760" indent="-256032">
              <a:buFont typeface="Wingdings 3"/>
              <a:buChar char=""/>
              <a:defRPr/>
            </a:pPr>
            <a:r>
              <a:rPr lang="en-US" sz="2300" dirty="0"/>
              <a:t>It is a genetically abnormal placenta with hyperplastic trophoblasts, without fetus or embryo. </a:t>
            </a:r>
          </a:p>
          <a:p>
            <a:pPr marL="365760" indent="-256032">
              <a:buFont typeface="Wingdings 3"/>
              <a:buChar char=""/>
              <a:defRPr/>
            </a:pPr>
            <a:r>
              <a:rPr lang="en-US" sz="2300" dirty="0"/>
              <a:t>Symptoms: fast rate of abdominal swelling (due to rapid increase in uterine size) mistaken for normal pregnancy but the uterus is disproportionately large for that stage of pregnancy. In addition patient has some vaginal bleeding, severe nausea and vomiting. HCG levels are elevated. </a:t>
            </a:r>
          </a:p>
          <a:p>
            <a:pPr marL="365760" indent="-256032">
              <a:buFont typeface="Wingdings 3"/>
              <a:buChar char=""/>
              <a:defRPr/>
            </a:pPr>
            <a:r>
              <a:rPr lang="en-US" sz="2300" dirty="0"/>
              <a:t>Uterus is distended and filled with swollen/large villi with prominent  trophoblastic cell proliferation. </a:t>
            </a:r>
            <a:r>
              <a:rPr lang="en-US" sz="2300" b="1" dirty="0"/>
              <a:t>No embryo, or fetal tissue </a:t>
            </a:r>
            <a:r>
              <a:rPr lang="en-US" sz="2300" dirty="0"/>
              <a:t>is present. Grossly it looks like </a:t>
            </a:r>
            <a:r>
              <a:rPr lang="en-US" sz="2300" b="1" dirty="0"/>
              <a:t>a bunch of grapes</a:t>
            </a:r>
            <a:r>
              <a:rPr lang="en-US" sz="2300" dirty="0"/>
              <a:t>.</a:t>
            </a:r>
          </a:p>
          <a:p>
            <a:pPr marL="365760" indent="-256032" fontAlgn="auto">
              <a:spcAft>
                <a:spcPts val="0"/>
              </a:spcAft>
              <a:buFont typeface="Wingdings 3"/>
              <a:buChar char=""/>
              <a:defRPr/>
            </a:pPr>
            <a:endParaRPr lang="en-US" sz="2300" dirty="0"/>
          </a:p>
        </p:txBody>
      </p:sp>
      <p:pic>
        <p:nvPicPr>
          <p:cNvPr id="8" name="Picture 7"/>
          <p:cNvPicPr>
            <a:picLocks noChangeAspect="1"/>
          </p:cNvPicPr>
          <p:nvPr/>
        </p:nvPicPr>
        <p:blipFill>
          <a:blip r:embed="rId2"/>
          <a:stretch>
            <a:fillRect/>
          </a:stretch>
        </p:blipFill>
        <p:spPr>
          <a:xfrm>
            <a:off x="6548737" y="2005013"/>
            <a:ext cx="2523898" cy="3082673"/>
          </a:xfrm>
          <a:prstGeom prst="rect">
            <a:avLst/>
          </a:prstGeom>
        </p:spPr>
      </p:pic>
      <p:sp>
        <p:nvSpPr>
          <p:cNvPr id="11" name="Rectangle 10"/>
          <p:cNvSpPr/>
          <p:nvPr/>
        </p:nvSpPr>
        <p:spPr>
          <a:xfrm>
            <a:off x="6558643" y="5638800"/>
            <a:ext cx="2532888" cy="338554"/>
          </a:xfrm>
          <a:prstGeom prst="rect">
            <a:avLst/>
          </a:prstGeom>
        </p:spPr>
        <p:txBody>
          <a:bodyPr wrap="square">
            <a:spAutoFit/>
          </a:bodyPr>
          <a:lstStyle/>
          <a:p>
            <a:r>
              <a:rPr lang="en-US" sz="800" dirty="0"/>
              <a:t>http://www.waybuilder.net/sweethaven/MedTech/ObsNewborn/ObstetricsAndNewborn</a:t>
            </a:r>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63" b="40640"/>
          <a:stretch/>
        </p:blipFill>
        <p:spPr>
          <a:xfrm>
            <a:off x="452245" y="1219200"/>
            <a:ext cx="5105400" cy="3957828"/>
          </a:xfrm>
          <a:prstGeom prst="rect">
            <a:avLst/>
          </a:prstGeom>
        </p:spPr>
      </p:pic>
      <p:sp>
        <p:nvSpPr>
          <p:cNvPr id="3" name="Rectangle 2"/>
          <p:cNvSpPr/>
          <p:nvPr/>
        </p:nvSpPr>
        <p:spPr>
          <a:xfrm>
            <a:off x="5638801" y="914400"/>
            <a:ext cx="3200400" cy="3416320"/>
          </a:xfrm>
          <a:prstGeom prst="rect">
            <a:avLst/>
          </a:prstGeom>
        </p:spPr>
        <p:txBody>
          <a:bodyPr wrap="square">
            <a:spAutoFit/>
          </a:bodyPr>
          <a:lstStyle/>
          <a:p>
            <a:r>
              <a:rPr lang="en-US" b="1" dirty="0">
                <a:solidFill>
                  <a:srgbClr val="FF0000"/>
                </a:solidFill>
              </a:rPr>
              <a:t>Complete mole fertilization: </a:t>
            </a:r>
          </a:p>
          <a:p>
            <a:pPr marL="285750" indent="-285750">
              <a:buFont typeface="Arial" panose="020B0604020202020204" pitchFamily="34" charset="0"/>
              <a:buChar char="•"/>
            </a:pPr>
            <a:r>
              <a:rPr lang="en-US" dirty="0"/>
              <a:t>90% of the time, a single sperm of 23 chromosomes fertilizes a egg that has lost its chromosomes.  It then duplicates resulting in </a:t>
            </a:r>
            <a:r>
              <a:rPr lang="en-US" dirty="0" smtClean="0">
                <a:solidFill>
                  <a:srgbClr val="FF0000"/>
                </a:solidFill>
              </a:rPr>
              <a:t>46</a:t>
            </a:r>
            <a:r>
              <a:rPr lang="ar-SA" dirty="0" smtClean="0">
                <a:solidFill>
                  <a:srgbClr val="FF0000"/>
                </a:solidFill>
              </a:rPr>
              <a:t> </a:t>
            </a:r>
            <a:r>
              <a:rPr lang="en-US" dirty="0" smtClean="0">
                <a:solidFill>
                  <a:srgbClr val="FF0000"/>
                </a:solidFill>
              </a:rPr>
              <a:t>XX</a:t>
            </a:r>
            <a:r>
              <a:rPr lang="en-US" dirty="0" smtClean="0"/>
              <a:t> </a:t>
            </a:r>
            <a:r>
              <a:rPr lang="en-US" dirty="0"/>
              <a:t>(all paternal</a:t>
            </a:r>
            <a:r>
              <a:rPr lang="en-US" dirty="0" smtClean="0"/>
              <a:t>)</a:t>
            </a:r>
            <a:r>
              <a:rPr lang="ar-SA" dirty="0" smtClean="0"/>
              <a:t>.</a:t>
            </a:r>
            <a:endParaRPr lang="en-US" dirty="0"/>
          </a:p>
          <a:p>
            <a:pPr marL="285750" indent="-285750">
              <a:buFont typeface="Arial" panose="020B0604020202020204" pitchFamily="34" charset="0"/>
              <a:buChar char="•"/>
            </a:pPr>
            <a:r>
              <a:rPr lang="en-US" dirty="0"/>
              <a:t>10% of cases are </a:t>
            </a:r>
            <a:r>
              <a:rPr lang="en-US" dirty="0">
                <a:solidFill>
                  <a:srgbClr val="FF0000"/>
                </a:solidFill>
              </a:rPr>
              <a:t>46 XY </a:t>
            </a:r>
            <a:r>
              <a:rPr lang="en-US" dirty="0"/>
              <a:t>as a result of fertilization of an empty ovum by 2 sperm (</a:t>
            </a:r>
            <a:r>
              <a:rPr lang="en-US" dirty="0" err="1"/>
              <a:t>dispermy</a:t>
            </a:r>
            <a:r>
              <a:rPr lang="en-US" dirty="0" smtClean="0"/>
              <a:t>)</a:t>
            </a:r>
            <a:r>
              <a:rPr lang="ar-SA" dirty="0" smtClean="0"/>
              <a:t>.</a:t>
            </a:r>
            <a:r>
              <a:rPr lang="en-US" dirty="0" smtClean="0"/>
              <a:t> </a:t>
            </a:r>
            <a:endParaRPr lang="en-US" dirty="0"/>
          </a:p>
          <a:p>
            <a:endParaRPr lang="en-US" dirty="0"/>
          </a:p>
        </p:txBody>
      </p:sp>
      <p:pic>
        <p:nvPicPr>
          <p:cNvPr id="4" name="Picture 3"/>
          <p:cNvPicPr>
            <a:picLocks noChangeAspect="1"/>
          </p:cNvPicPr>
          <p:nvPr/>
        </p:nvPicPr>
        <p:blipFill rotWithShape="1">
          <a:blip r:embed="rId3"/>
          <a:srcRect l="1" t="89411" r="-3695"/>
          <a:stretch/>
        </p:blipFill>
        <p:spPr>
          <a:xfrm>
            <a:off x="371090" y="5488020"/>
            <a:ext cx="5267710" cy="285009"/>
          </a:xfrm>
          <a:prstGeom prst="rect">
            <a:avLst/>
          </a:prstGeom>
        </p:spPr>
      </p:pic>
    </p:spTree>
    <p:extLst>
      <p:ext uri="{BB962C8B-B14F-4D97-AF65-F5344CB8AC3E}">
        <p14:creationId xmlns:p14="http://schemas.microsoft.com/office/powerpoint/2010/main" val="2340895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2"/>
          <a:stretch>
            <a:fillRect/>
          </a:stretch>
        </p:blipFill>
        <p:spPr>
          <a:xfrm>
            <a:off x="2822575" y="2362200"/>
            <a:ext cx="6321425" cy="4495800"/>
          </a:xfrm>
          <a:prstGeom prst="rect">
            <a:avLst/>
          </a:prstGeom>
        </p:spPr>
      </p:pic>
      <p:pic>
        <p:nvPicPr>
          <p:cNvPr id="6" name="Picture 5"/>
          <p:cNvPicPr>
            <a:picLocks noChangeAspect="1"/>
          </p:cNvPicPr>
          <p:nvPr/>
        </p:nvPicPr>
        <p:blipFill>
          <a:blip r:embed="rId3"/>
          <a:stretch>
            <a:fillRect/>
          </a:stretch>
        </p:blipFill>
        <p:spPr>
          <a:xfrm>
            <a:off x="21265" y="26581"/>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932040" y="3645024"/>
            <a:ext cx="4067944" cy="3044756"/>
          </a:xfrm>
          <a:prstGeom prst="rect">
            <a:avLst/>
          </a:prstGeom>
        </p:spPr>
      </p:pic>
      <p:sp>
        <p:nvSpPr>
          <p:cNvPr id="4" name="Title 3"/>
          <p:cNvSpPr>
            <a:spLocks noGrp="1"/>
          </p:cNvSpPr>
          <p:nvPr>
            <p:ph type="title"/>
          </p:nvPr>
        </p:nvSpPr>
        <p:spPr>
          <a:xfrm>
            <a:off x="381000" y="199190"/>
            <a:ext cx="8153400" cy="990600"/>
          </a:xfrm>
        </p:spPr>
        <p:txBody>
          <a:bodyPr>
            <a:normAutofit/>
          </a:bodyPr>
          <a:lstStyle/>
          <a:p>
            <a:r>
              <a:rPr lang="en-US" sz="3600" dirty="0"/>
              <a:t>Complete </a:t>
            </a:r>
            <a:r>
              <a:rPr lang="en-US" sz="3600" dirty="0" smtClean="0"/>
              <a:t>HM </a:t>
            </a:r>
            <a:endParaRPr lang="en-US" sz="3600" dirty="0"/>
          </a:p>
        </p:txBody>
      </p:sp>
      <p:sp>
        <p:nvSpPr>
          <p:cNvPr id="8" name="Content Placeholder 7"/>
          <p:cNvSpPr>
            <a:spLocks noGrp="1"/>
          </p:cNvSpPr>
          <p:nvPr>
            <p:ph sz="quarter" idx="1"/>
          </p:nvPr>
        </p:nvSpPr>
        <p:spPr>
          <a:xfrm>
            <a:off x="381000" y="1752600"/>
            <a:ext cx="4419600" cy="4681728"/>
          </a:xfrm>
        </p:spPr>
        <p:txBody>
          <a:bodyPr>
            <a:normAutofit fontScale="92500" lnSpcReduction="10000"/>
          </a:bodyPr>
          <a:lstStyle/>
          <a:p>
            <a:pPr marL="365760" indent="-256032" fontAlgn="auto">
              <a:spcAft>
                <a:spcPts val="0"/>
              </a:spcAft>
              <a:buFont typeface="Wingdings 3"/>
              <a:buChar char=""/>
              <a:defRPr/>
            </a:pPr>
            <a:r>
              <a:rPr lang="en-US" sz="2000" b="1" dirty="0"/>
              <a:t>Ultrasound: </a:t>
            </a:r>
            <a:r>
              <a:rPr lang="en-US" sz="2000" dirty="0"/>
              <a:t>will show a “</a:t>
            </a:r>
            <a:r>
              <a:rPr lang="en-US" sz="2000" b="1" dirty="0"/>
              <a:t>cluster of grapes</a:t>
            </a:r>
            <a:r>
              <a:rPr lang="en-US" sz="2000" dirty="0"/>
              <a:t>” appearance or a “</a:t>
            </a:r>
            <a:r>
              <a:rPr lang="en-US" sz="2000" b="1" dirty="0"/>
              <a:t>snowstorm</a:t>
            </a:r>
            <a:r>
              <a:rPr lang="en-US" sz="2000" dirty="0"/>
              <a:t>” appearance, signifying an abnormal placenta. </a:t>
            </a:r>
          </a:p>
          <a:p>
            <a:pPr marL="365760" indent="-256032">
              <a:buFont typeface="Wingdings 3"/>
              <a:buChar char=""/>
              <a:defRPr/>
            </a:pPr>
            <a:endParaRPr lang="en-US" sz="2000" dirty="0"/>
          </a:p>
          <a:p>
            <a:pPr marL="365760" indent="-256032">
              <a:buFont typeface="Wingdings 3"/>
              <a:buChar char=""/>
              <a:defRPr/>
            </a:pPr>
            <a:r>
              <a:rPr lang="en-US" sz="2000" b="1" dirty="0"/>
              <a:t>Treatment</a:t>
            </a:r>
            <a:r>
              <a:rPr lang="en-US" sz="2000" dirty="0"/>
              <a:t>: Evacuation of uterus by curettage and sometimes chemotherapy. With appropriate therapy cure rate is very high.</a:t>
            </a:r>
          </a:p>
          <a:p>
            <a:pPr marL="365760" indent="-256032">
              <a:buFont typeface="Wingdings 3"/>
              <a:buChar char=""/>
              <a:defRPr/>
            </a:pPr>
            <a:endParaRPr lang="en-US" sz="2000" dirty="0"/>
          </a:p>
          <a:p>
            <a:pPr marL="365760" indent="-256032" fontAlgn="auto">
              <a:spcAft>
                <a:spcPts val="0"/>
              </a:spcAft>
              <a:buFont typeface="Wingdings 3"/>
              <a:buChar char=""/>
              <a:defRPr/>
            </a:pPr>
            <a:r>
              <a:rPr lang="en-US" sz="2000" b="1" dirty="0"/>
              <a:t>Complications</a:t>
            </a:r>
            <a:r>
              <a:rPr lang="en-US" sz="2000" dirty="0"/>
              <a:t>: </a:t>
            </a:r>
            <a:r>
              <a:rPr lang="en-US" sz="2000" dirty="0">
                <a:solidFill>
                  <a:schemeClr val="tx1"/>
                </a:solidFill>
              </a:rPr>
              <a:t>uterine hemorrhage, uterine perforation, trophoblastic embolism, and infection. Few patients develop an invasive mole. The most important complication is the development of </a:t>
            </a:r>
            <a:r>
              <a:rPr lang="en-US" sz="2000" dirty="0" err="1" smtClean="0">
                <a:solidFill>
                  <a:schemeClr val="tx1"/>
                </a:solidFill>
              </a:rPr>
              <a:t>choriocarcinoma</a:t>
            </a:r>
            <a:r>
              <a:rPr lang="en-US" sz="2000" dirty="0"/>
              <a:t>.</a:t>
            </a:r>
            <a:endParaRPr lang="en-US" sz="2000" dirty="0">
              <a:solidFill>
                <a:schemeClr val="tx1"/>
              </a:solidFill>
            </a:endParaRPr>
          </a:p>
          <a:p>
            <a:endParaRPr lang="en-US" dirty="0"/>
          </a:p>
        </p:txBody>
      </p:sp>
      <p:pic>
        <p:nvPicPr>
          <p:cNvPr id="7" name="Picture 6"/>
          <p:cNvPicPr>
            <a:picLocks noChangeAspect="1"/>
          </p:cNvPicPr>
          <p:nvPr/>
        </p:nvPicPr>
        <p:blipFill>
          <a:blip r:embed="rId3" cstate="print"/>
          <a:stretch>
            <a:fillRect/>
          </a:stretch>
        </p:blipFill>
        <p:spPr>
          <a:xfrm>
            <a:off x="4999881" y="84582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pic>
        <p:nvPicPr>
          <p:cNvPr id="1026" name="Picture 2" descr="http://www.pathologyoutlines.com/imgau/placentacompletemoleLanjewar2.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41148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ebpathology.com/slides-13/slides/Placenta_CompleteMole2.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845050" y="1676400"/>
            <a:ext cx="3886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22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Partial </a:t>
            </a:r>
            <a:r>
              <a:rPr lang="en-US" dirty="0" smtClean="0"/>
              <a:t>HM</a:t>
            </a:r>
            <a:endParaRPr lang="en-US" dirty="0"/>
          </a:p>
        </p:txBody>
      </p:sp>
      <p:sp>
        <p:nvSpPr>
          <p:cNvPr id="23555" name="Content Placeholder 2"/>
          <p:cNvSpPr>
            <a:spLocks noGrp="1"/>
          </p:cNvSpPr>
          <p:nvPr>
            <p:ph sz="quarter" idx="1"/>
          </p:nvPr>
        </p:nvSpPr>
        <p:spPr>
          <a:xfrm>
            <a:off x="304800" y="1600200"/>
            <a:ext cx="8610600" cy="5257800"/>
          </a:xfrm>
        </p:spPr>
        <p:txBody>
          <a:bodyPr>
            <a:normAutofit fontScale="77500" lnSpcReduction="20000"/>
          </a:bodyPr>
          <a:lstStyle/>
          <a:p>
            <a:endParaRPr lang="en-US" dirty="0"/>
          </a:p>
          <a:p>
            <a:r>
              <a:rPr lang="en-US" sz="2600" dirty="0"/>
              <a:t>Partial </a:t>
            </a:r>
            <a:r>
              <a:rPr lang="en-US" sz="2600" dirty="0" err="1"/>
              <a:t>hydatidiform</a:t>
            </a:r>
            <a:r>
              <a:rPr lang="en-US" sz="2600" dirty="0"/>
              <a:t> mole results from fertilization of a normal ovum (that has not lost its maternal chromosome) by 2 normal sperms. This results in a triploid cell having 69 chromosomes (</a:t>
            </a:r>
            <a:r>
              <a:rPr lang="en-US" sz="2600" dirty="0" err="1"/>
              <a:t>triploidy</a:t>
            </a:r>
            <a:r>
              <a:rPr lang="en-US" sz="2600" dirty="0"/>
              <a:t> gestation), of which one haploid set (23X) is maternal and two haploid (23+23=46) sets are paternal in origin.</a:t>
            </a:r>
          </a:p>
          <a:p>
            <a:endParaRPr lang="en-US" sz="2600" dirty="0"/>
          </a:p>
          <a:p>
            <a:r>
              <a:rPr lang="en-US" sz="2600" dirty="0"/>
              <a:t>It is a genetically abnormal placenta with a resultant mixture of large and small villi with slight hyperplasia of the trophoblasts, filling the uterus. In contrast to a complete mole, </a:t>
            </a:r>
            <a:r>
              <a:rPr lang="en-US" sz="2600" b="1" dirty="0"/>
              <a:t>embryo/fetal parts may be present</a:t>
            </a:r>
            <a:r>
              <a:rPr lang="en-US" sz="2600" dirty="0"/>
              <a:t>. But the fetus associated with a partial mole usually dies after 10 weeks' gestation and the mole (~pregnancy) is aborted shortly thereafter. </a:t>
            </a:r>
          </a:p>
          <a:p>
            <a:endParaRPr lang="en-US" sz="2600" dirty="0"/>
          </a:p>
          <a:p>
            <a:r>
              <a:rPr lang="en-US" sz="2600" dirty="0" smtClean="0"/>
              <a:t>Rare to progress to </a:t>
            </a:r>
            <a:r>
              <a:rPr lang="en-US" sz="2600" dirty="0" err="1"/>
              <a:t>choriocarcinoma</a:t>
            </a:r>
            <a:r>
              <a:rPr lang="en-US" sz="2600" dirty="0"/>
              <a:t>. </a:t>
            </a:r>
          </a:p>
          <a:p>
            <a:endParaRPr lang="en-US" sz="2600" dirty="0"/>
          </a:p>
          <a:p>
            <a:r>
              <a:rPr lang="en-US" sz="2600" dirty="0"/>
              <a:t>Grossly the genetically abnormal placenta has a mixture of large chorionic villi and normal-appearing smaller villi. </a:t>
            </a:r>
          </a:p>
          <a:p>
            <a:pPr>
              <a:buFont typeface="Wingdings 3" pitchFamily="18" charset="2"/>
              <a:buNone/>
            </a:pPr>
            <a:r>
              <a:rPr lang="en-US" dirty="0"/>
              <a:t> </a:t>
            </a:r>
          </a:p>
          <a:p>
            <a:endParaRPr lang="en-US" dirty="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9360" r="-563"/>
          <a:stretch/>
        </p:blipFill>
        <p:spPr>
          <a:xfrm>
            <a:off x="304800" y="1752600"/>
            <a:ext cx="5105400" cy="2709672"/>
          </a:xfrm>
          <a:prstGeom prst="rect">
            <a:avLst/>
          </a:prstGeom>
        </p:spPr>
      </p:pic>
      <p:sp>
        <p:nvSpPr>
          <p:cNvPr id="3" name="Rectangle 2"/>
          <p:cNvSpPr/>
          <p:nvPr/>
        </p:nvSpPr>
        <p:spPr>
          <a:xfrm>
            <a:off x="5638800" y="914400"/>
            <a:ext cx="3390519" cy="4524315"/>
          </a:xfrm>
          <a:prstGeom prst="rect">
            <a:avLst/>
          </a:prstGeom>
        </p:spPr>
        <p:txBody>
          <a:bodyPr wrap="square">
            <a:spAutoFit/>
          </a:bodyPr>
          <a:lstStyle/>
          <a:p>
            <a:r>
              <a:rPr lang="en-US" b="1" dirty="0">
                <a:solidFill>
                  <a:srgbClr val="FF0000"/>
                </a:solidFill>
              </a:rPr>
              <a:t>Partial mole fertilization: </a:t>
            </a:r>
          </a:p>
          <a:p>
            <a:pPr marL="285750" indent="-285750">
              <a:buFont typeface="Arial" panose="020B0604020202020204" pitchFamily="34" charset="0"/>
              <a:buChar char="•"/>
            </a:pPr>
            <a:r>
              <a:rPr lang="en-US" dirty="0"/>
              <a:t>This results from fertilization of a normal single ovum/egg (23X) by two normal spermatozoa, each carrying 23 chromosomes, or by a single spermatozoon that has not undergone meiotic reduction and bears 46 chromosomes (the pregnancy has too much paternal DNA). </a:t>
            </a:r>
          </a:p>
          <a:p>
            <a:pPr marL="285750" indent="-285750">
              <a:buFont typeface="Arial" panose="020B0604020202020204" pitchFamily="34" charset="0"/>
              <a:buChar char="•"/>
            </a:pPr>
            <a:r>
              <a:rPr lang="fr-FR" dirty="0"/>
              <a:t>58%  are </a:t>
            </a:r>
            <a:r>
              <a:rPr lang="fr-FR" dirty="0">
                <a:solidFill>
                  <a:srgbClr val="FF0000"/>
                </a:solidFill>
              </a:rPr>
              <a:t>69XXY</a:t>
            </a:r>
          </a:p>
          <a:p>
            <a:pPr marL="285750" indent="-285750">
              <a:buFont typeface="Arial" panose="020B0604020202020204" pitchFamily="34" charset="0"/>
              <a:buChar char="•"/>
            </a:pPr>
            <a:r>
              <a:rPr lang="fr-FR" dirty="0"/>
              <a:t>40% are </a:t>
            </a:r>
            <a:r>
              <a:rPr lang="fr-FR" dirty="0">
                <a:solidFill>
                  <a:srgbClr val="FF0000"/>
                </a:solidFill>
              </a:rPr>
              <a:t>69XXX</a:t>
            </a:r>
          </a:p>
          <a:p>
            <a:pPr marL="285750" indent="-285750">
              <a:buFont typeface="Arial" panose="020B0604020202020204" pitchFamily="34" charset="0"/>
              <a:buChar char="•"/>
            </a:pPr>
            <a:r>
              <a:rPr lang="fr-FR" dirty="0"/>
              <a:t>2% are </a:t>
            </a:r>
            <a:r>
              <a:rPr lang="fr-FR" dirty="0">
                <a:solidFill>
                  <a:srgbClr val="FF0000"/>
                </a:solidFill>
              </a:rPr>
              <a:t>69XYY</a:t>
            </a:r>
            <a:endParaRPr lang="en-US" dirty="0">
              <a:solidFill>
                <a:srgbClr val="FF0000"/>
              </a:solidFill>
            </a:endParaRPr>
          </a:p>
          <a:p>
            <a:r>
              <a:rPr lang="en-US" dirty="0">
                <a:solidFill>
                  <a:srgbClr val="9F2936"/>
                </a:solidFill>
              </a:rPr>
              <a:t/>
            </a:r>
            <a:br>
              <a:rPr lang="en-US" dirty="0">
                <a:solidFill>
                  <a:srgbClr val="9F2936"/>
                </a:solidFill>
              </a:rPr>
            </a:br>
            <a:endParaRPr lang="en-US" dirty="0"/>
          </a:p>
        </p:txBody>
      </p:sp>
    </p:spTree>
    <p:extLst>
      <p:ext uri="{BB962C8B-B14F-4D97-AF65-F5344CB8AC3E}">
        <p14:creationId xmlns:p14="http://schemas.microsoft.com/office/powerpoint/2010/main" val="2109203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Partial </a:t>
            </a:r>
            <a:r>
              <a:rPr lang="en-US" dirty="0" smtClean="0"/>
              <a:t>HM</a:t>
            </a:r>
            <a:endParaRPr lang="en-US" dirty="0"/>
          </a:p>
        </p:txBody>
      </p:sp>
      <p:sp>
        <p:nvSpPr>
          <p:cNvPr id="24579" name="Content Placeholder 2"/>
          <p:cNvSpPr>
            <a:spLocks noGrp="1"/>
          </p:cNvSpPr>
          <p:nvPr>
            <p:ph sz="quarter" idx="1"/>
          </p:nvPr>
        </p:nvSpPr>
        <p:spPr>
          <a:xfrm>
            <a:off x="228600" y="1752600"/>
            <a:ext cx="8839200" cy="4800600"/>
          </a:xfrm>
        </p:spPr>
        <p:txBody>
          <a:bodyPr>
            <a:normAutofit fontScale="92500"/>
          </a:bodyPr>
          <a:lstStyle/>
          <a:p>
            <a:pPr>
              <a:buFont typeface="Arial" panose="020B0604020202020204" pitchFamily="34" charset="0"/>
              <a:buChar char="•"/>
            </a:pPr>
            <a:r>
              <a:rPr lang="en-US" dirty="0"/>
              <a:t>It makes up 15–35% of all </a:t>
            </a:r>
            <a:r>
              <a:rPr lang="en-US" dirty="0" smtClean="0"/>
              <a:t>moles</a:t>
            </a:r>
            <a:r>
              <a:rPr lang="ar-SA" dirty="0" smtClean="0"/>
              <a:t>.</a:t>
            </a:r>
            <a:endParaRPr lang="en-US" dirty="0"/>
          </a:p>
          <a:p>
            <a:pPr>
              <a:buFont typeface="Arial" panose="020B0604020202020204" pitchFamily="34" charset="0"/>
              <a:buChar char="•"/>
            </a:pPr>
            <a:r>
              <a:rPr lang="en-US" dirty="0"/>
              <a:t>Uterine size usually small or appropriate for gestational </a:t>
            </a:r>
            <a:r>
              <a:rPr lang="en-US" dirty="0" smtClean="0"/>
              <a:t>age</a:t>
            </a:r>
            <a:r>
              <a:rPr lang="ar-SA" dirty="0" smtClean="0"/>
              <a:t>.</a:t>
            </a:r>
            <a:endParaRPr lang="en-US" dirty="0"/>
          </a:p>
          <a:p>
            <a:pPr>
              <a:buFont typeface="Arial" panose="020B0604020202020204" pitchFamily="34" charset="0"/>
              <a:buChar char="•"/>
            </a:pPr>
            <a:r>
              <a:rPr lang="en-US" dirty="0"/>
              <a:t>Serum HCG levels are high but not as high as complete mole.</a:t>
            </a:r>
          </a:p>
          <a:p>
            <a:pPr>
              <a:buFont typeface="Arial" panose="020B0604020202020204" pitchFamily="34" charset="0"/>
              <a:buChar char="•"/>
            </a:pPr>
            <a:r>
              <a:rPr lang="en-US" dirty="0"/>
              <a:t>Chromosomal analysis of partial moles shows </a:t>
            </a:r>
            <a:r>
              <a:rPr lang="en-US" dirty="0" smtClean="0">
                <a:solidFill>
                  <a:srgbClr val="FF0000"/>
                </a:solidFill>
              </a:rPr>
              <a:t>69</a:t>
            </a:r>
            <a:r>
              <a:rPr lang="ar-SA" dirty="0" smtClean="0">
                <a:solidFill>
                  <a:srgbClr val="FF0000"/>
                </a:solidFill>
              </a:rPr>
              <a:t> </a:t>
            </a:r>
            <a:r>
              <a:rPr lang="en-US" dirty="0" smtClean="0">
                <a:solidFill>
                  <a:srgbClr val="FF0000"/>
                </a:solidFill>
              </a:rPr>
              <a:t>XXY</a:t>
            </a:r>
            <a:r>
              <a:rPr lang="en-US" dirty="0" smtClean="0"/>
              <a:t> </a:t>
            </a:r>
            <a:r>
              <a:rPr lang="en-US" dirty="0"/>
              <a:t>in majority of cases (i.e. 3 haploid sets also called as </a:t>
            </a:r>
            <a:r>
              <a:rPr lang="en-US" dirty="0" err="1"/>
              <a:t>triploidy</a:t>
            </a:r>
            <a:r>
              <a:rPr lang="en-US" dirty="0"/>
              <a:t>). </a:t>
            </a:r>
          </a:p>
          <a:p>
            <a:pPr>
              <a:buFont typeface="Arial" panose="020B0604020202020204" pitchFamily="34" charset="0"/>
              <a:buChar char="•"/>
            </a:pPr>
            <a:r>
              <a:rPr lang="en-US" dirty="0"/>
              <a:t>Treatment : Evacuation of uterus by curettage and sometimes chemotherapy.</a:t>
            </a:r>
          </a:p>
          <a:p>
            <a:pPr>
              <a:buFont typeface="Arial" panose="020B0604020202020204" pitchFamily="34" charset="0"/>
              <a:buChar char="•"/>
            </a:pPr>
            <a:r>
              <a:rPr lang="en-US" dirty="0"/>
              <a:t>Prognosis: Risk for development of </a:t>
            </a:r>
            <a:r>
              <a:rPr lang="en-US" dirty="0" err="1"/>
              <a:t>choriocarcinoma</a:t>
            </a:r>
            <a:r>
              <a:rPr lang="en-US" dirty="0"/>
              <a:t> very low. Follow-up is mandatory.</a:t>
            </a:r>
          </a:p>
          <a:p>
            <a:endParaRPr lang="en-US" dirty="0"/>
          </a:p>
          <a:p>
            <a:pPr>
              <a:buNone/>
            </a:pPr>
            <a:endParaRPr lang="en-US" dirty="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a:t>
            </a:r>
            <a:r>
              <a:rPr lang="en-US" dirty="0" smtClean="0"/>
              <a:t>HM</a:t>
            </a:r>
            <a:endParaRPr lang="en-US" dirty="0"/>
          </a:p>
        </p:txBody>
      </p:sp>
      <p:pic>
        <p:nvPicPr>
          <p:cNvPr id="2050" name="Picture 2" descr="issing Imag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18877" y="1752600"/>
            <a:ext cx="5062923"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1093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86950071"/>
              </p:ext>
            </p:extLst>
          </p:nvPr>
        </p:nvGraphicFramePr>
        <p:xfrm>
          <a:off x="228599" y="1066800"/>
          <a:ext cx="8763002" cy="4648200"/>
        </p:xfrm>
        <a:graphic>
          <a:graphicData uri="http://schemas.openxmlformats.org/drawingml/2006/table">
            <a:tbl>
              <a:tblPr firstRow="1" bandRow="1">
                <a:tableStyleId>{073A0DAA-6AF3-43AB-8588-CEC1D06C72B9}</a:tableStyleId>
              </a:tblPr>
              <a:tblGrid>
                <a:gridCol w="1987484">
                  <a:extLst>
                    <a:ext uri="{9D8B030D-6E8A-4147-A177-3AD203B41FA5}">
                      <a16:colId xmlns="" xmlns:a16="http://schemas.microsoft.com/office/drawing/2014/main" val="20000"/>
                    </a:ext>
                  </a:extLst>
                </a:gridCol>
                <a:gridCol w="3252249">
                  <a:extLst>
                    <a:ext uri="{9D8B030D-6E8A-4147-A177-3AD203B41FA5}">
                      <a16:colId xmlns="" xmlns:a16="http://schemas.microsoft.com/office/drawing/2014/main" val="20001"/>
                    </a:ext>
                  </a:extLst>
                </a:gridCol>
                <a:gridCol w="3523269">
                  <a:extLst>
                    <a:ext uri="{9D8B030D-6E8A-4147-A177-3AD203B41FA5}">
                      <a16:colId xmlns="" xmlns:a16="http://schemas.microsoft.com/office/drawing/2014/main" val="20002"/>
                    </a:ext>
                  </a:extLst>
                </a:gridCol>
              </a:tblGrid>
              <a:tr h="426279">
                <a:tc>
                  <a:txBody>
                    <a:bodyPr/>
                    <a:lstStyle/>
                    <a:p>
                      <a:r>
                        <a:rPr lang="en-US" dirty="0"/>
                        <a:t>FEATURE</a:t>
                      </a:r>
                    </a:p>
                  </a:txBody>
                  <a:tcPr/>
                </a:tc>
                <a:tc>
                  <a:txBody>
                    <a:bodyPr/>
                    <a:lstStyle/>
                    <a:p>
                      <a:r>
                        <a:rPr lang="en-US" dirty="0"/>
                        <a:t>CM</a:t>
                      </a:r>
                    </a:p>
                  </a:txBody>
                  <a:tcPr/>
                </a:tc>
                <a:tc>
                  <a:txBody>
                    <a:bodyPr/>
                    <a:lstStyle/>
                    <a:p>
                      <a:r>
                        <a:rPr lang="en-US" dirty="0"/>
                        <a:t>PM</a:t>
                      </a:r>
                    </a:p>
                  </a:txBody>
                  <a:tcPr/>
                </a:tc>
                <a:extLst>
                  <a:ext uri="{0D108BD9-81ED-4DB2-BD59-A6C34878D82A}">
                    <a16:rowId xmlns="" xmlns:a16="http://schemas.microsoft.com/office/drawing/2014/main" val="10000"/>
                  </a:ext>
                </a:extLst>
              </a:tr>
              <a:tr h="735771">
                <a:tc>
                  <a:txBody>
                    <a:bodyPr/>
                    <a:lstStyle/>
                    <a:p>
                      <a:r>
                        <a:rPr lang="en-US" dirty="0"/>
                        <a:t>Karyotype</a:t>
                      </a:r>
                    </a:p>
                  </a:txBody>
                  <a:tcPr/>
                </a:tc>
                <a:tc>
                  <a:txBody>
                    <a:bodyPr/>
                    <a:lstStyle/>
                    <a:p>
                      <a:r>
                        <a:rPr lang="en-US" dirty="0"/>
                        <a:t>Usually</a:t>
                      </a:r>
                      <a:r>
                        <a:rPr lang="en-US" baseline="0" dirty="0"/>
                        <a:t> </a:t>
                      </a:r>
                      <a:r>
                        <a:rPr lang="en-US" baseline="0" dirty="0">
                          <a:solidFill>
                            <a:srgbClr val="FF0000"/>
                          </a:solidFill>
                        </a:rPr>
                        <a:t>diploid 46XX</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Usually</a:t>
                      </a:r>
                      <a:r>
                        <a:rPr lang="en-US" baseline="0" dirty="0"/>
                        <a:t> </a:t>
                      </a:r>
                      <a:r>
                        <a:rPr lang="en-US" baseline="0" dirty="0" err="1">
                          <a:solidFill>
                            <a:srgbClr val="FF0000"/>
                          </a:solidFill>
                        </a:rPr>
                        <a:t>triploidy</a:t>
                      </a:r>
                      <a:r>
                        <a:rPr lang="en-US" baseline="0" dirty="0">
                          <a:solidFill>
                            <a:srgbClr val="FF0000"/>
                          </a:solidFill>
                        </a:rPr>
                        <a:t> 69XXY </a:t>
                      </a:r>
                      <a:r>
                        <a:rPr lang="en-US" baseline="0" dirty="0"/>
                        <a:t>(most common)</a:t>
                      </a:r>
                      <a:endParaRPr lang="en-US" dirty="0"/>
                    </a:p>
                  </a:txBody>
                  <a:tcPr/>
                </a:tc>
                <a:extLst>
                  <a:ext uri="{0D108BD9-81ED-4DB2-BD59-A6C34878D82A}">
                    <a16:rowId xmlns="" xmlns:a16="http://schemas.microsoft.com/office/drawing/2014/main" val="10001"/>
                  </a:ext>
                </a:extLst>
              </a:tr>
              <a:tr h="735771">
                <a:tc>
                  <a:txBody>
                    <a:bodyPr/>
                    <a:lstStyle/>
                    <a:p>
                      <a:r>
                        <a:rPr lang="en-US" dirty="0"/>
                        <a:t>Villi</a:t>
                      </a:r>
                    </a:p>
                  </a:txBody>
                  <a:tcPr/>
                </a:tc>
                <a:tc>
                  <a:txBody>
                    <a:bodyPr/>
                    <a:lstStyle/>
                    <a:p>
                      <a:r>
                        <a:rPr lang="en-US" dirty="0"/>
                        <a:t>All villi are </a:t>
                      </a:r>
                      <a:r>
                        <a:rPr lang="en-US" dirty="0" err="1"/>
                        <a:t>hydropic</a:t>
                      </a:r>
                      <a:r>
                        <a:rPr lang="en-US" dirty="0"/>
                        <a:t>; no normal villi seen</a:t>
                      </a:r>
                    </a:p>
                  </a:txBody>
                  <a:tcPr/>
                </a:tc>
                <a:tc>
                  <a:txBody>
                    <a:bodyPr/>
                    <a:lstStyle/>
                    <a:p>
                      <a:r>
                        <a:rPr lang="en-US" dirty="0"/>
                        <a:t>Normal</a:t>
                      </a:r>
                      <a:r>
                        <a:rPr lang="en-US" baseline="0" dirty="0"/>
                        <a:t> villi may be present</a:t>
                      </a:r>
                      <a:endParaRPr lang="en-US" dirty="0"/>
                    </a:p>
                  </a:txBody>
                  <a:tcPr/>
                </a:tc>
                <a:extLst>
                  <a:ext uri="{0D108BD9-81ED-4DB2-BD59-A6C34878D82A}">
                    <a16:rowId xmlns="" xmlns:a16="http://schemas.microsoft.com/office/drawing/2014/main" val="10002"/>
                  </a:ext>
                </a:extLst>
              </a:tr>
              <a:tr h="426279">
                <a:tc>
                  <a:txBody>
                    <a:bodyPr/>
                    <a:lstStyle/>
                    <a:p>
                      <a:r>
                        <a:rPr lang="en-US" dirty="0"/>
                        <a:t>Fetal tissue</a:t>
                      </a:r>
                    </a:p>
                  </a:txBody>
                  <a:tcPr/>
                </a:tc>
                <a:tc>
                  <a:txBody>
                    <a:bodyPr/>
                    <a:lstStyle/>
                    <a:p>
                      <a:r>
                        <a:rPr lang="en-US" dirty="0"/>
                        <a:t>Not present</a:t>
                      </a:r>
                    </a:p>
                  </a:txBody>
                  <a:tcPr/>
                </a:tc>
                <a:tc>
                  <a:txBody>
                    <a:bodyPr/>
                    <a:lstStyle/>
                    <a:p>
                      <a:r>
                        <a:rPr lang="en-US" dirty="0"/>
                        <a:t>Usually</a:t>
                      </a:r>
                      <a:r>
                        <a:rPr lang="en-US" baseline="0" dirty="0"/>
                        <a:t> present</a:t>
                      </a:r>
                      <a:endParaRPr lang="en-US" dirty="0"/>
                    </a:p>
                  </a:txBody>
                  <a:tcPr/>
                </a:tc>
                <a:extLst>
                  <a:ext uri="{0D108BD9-81ED-4DB2-BD59-A6C34878D82A}">
                    <a16:rowId xmlns="" xmlns:a16="http://schemas.microsoft.com/office/drawing/2014/main" val="10003"/>
                  </a:ext>
                </a:extLst>
              </a:tr>
              <a:tr h="426279">
                <a:tc>
                  <a:txBody>
                    <a:bodyPr/>
                    <a:lstStyle/>
                    <a:p>
                      <a:r>
                        <a:rPr lang="en-US" dirty="0" err="1"/>
                        <a:t>Trophoblasts</a:t>
                      </a:r>
                      <a:endParaRPr lang="en-US" dirty="0"/>
                    </a:p>
                  </a:txBody>
                  <a:tcPr/>
                </a:tc>
                <a:tc>
                  <a:txBody>
                    <a:bodyPr/>
                    <a:lstStyle/>
                    <a:p>
                      <a:r>
                        <a:rPr lang="en-US" dirty="0"/>
                        <a:t>Marked proliferation</a:t>
                      </a:r>
                    </a:p>
                  </a:txBody>
                  <a:tcPr/>
                </a:tc>
                <a:tc>
                  <a:txBody>
                    <a:bodyPr/>
                    <a:lstStyle/>
                    <a:p>
                      <a:r>
                        <a:rPr lang="en-US" dirty="0"/>
                        <a:t>Mild proliferation</a:t>
                      </a:r>
                    </a:p>
                  </a:txBody>
                  <a:tcPr/>
                </a:tc>
                <a:extLst>
                  <a:ext uri="{0D108BD9-81ED-4DB2-BD59-A6C34878D82A}">
                    <a16:rowId xmlns="" xmlns:a16="http://schemas.microsoft.com/office/drawing/2014/main" val="10004"/>
                  </a:ext>
                </a:extLst>
              </a:tr>
              <a:tr h="426279">
                <a:tc>
                  <a:txBody>
                    <a:bodyPr/>
                    <a:lstStyle/>
                    <a:p>
                      <a:r>
                        <a:rPr lang="en-US" dirty="0"/>
                        <a:t>Serum</a:t>
                      </a:r>
                      <a:r>
                        <a:rPr lang="en-US" baseline="0" dirty="0"/>
                        <a:t> HCG</a:t>
                      </a:r>
                      <a:endParaRPr lang="en-US" dirty="0"/>
                    </a:p>
                  </a:txBody>
                  <a:tcPr/>
                </a:tc>
                <a:tc>
                  <a:txBody>
                    <a:bodyPr/>
                    <a:lstStyle/>
                    <a:p>
                      <a:r>
                        <a:rPr lang="en-US" dirty="0"/>
                        <a:t>Markedly</a:t>
                      </a:r>
                      <a:r>
                        <a:rPr lang="en-US" baseline="0" dirty="0"/>
                        <a:t> elevated</a:t>
                      </a:r>
                      <a:endParaRPr lang="en-US" dirty="0"/>
                    </a:p>
                  </a:txBody>
                  <a:tcPr/>
                </a:tc>
                <a:tc>
                  <a:txBody>
                    <a:bodyPr/>
                    <a:lstStyle/>
                    <a:p>
                      <a:r>
                        <a:rPr lang="en-US" dirty="0"/>
                        <a:t>Less elevated</a:t>
                      </a:r>
                    </a:p>
                  </a:txBody>
                  <a:tcPr/>
                </a:tc>
                <a:extLst>
                  <a:ext uri="{0D108BD9-81ED-4DB2-BD59-A6C34878D82A}">
                    <a16:rowId xmlns="" xmlns:a16="http://schemas.microsoft.com/office/drawing/2014/main" val="10005"/>
                  </a:ext>
                </a:extLst>
              </a:tr>
              <a:tr h="735771">
                <a:tc>
                  <a:txBody>
                    <a:bodyPr/>
                    <a:lstStyle/>
                    <a:p>
                      <a:r>
                        <a:rPr lang="en-US" dirty="0"/>
                        <a:t>Invasive mole</a:t>
                      </a:r>
                    </a:p>
                  </a:txBody>
                  <a:tcPr/>
                </a:tc>
                <a:tc>
                  <a:txBody>
                    <a:bodyPr/>
                    <a:lstStyle/>
                    <a:p>
                      <a:r>
                        <a:rPr lang="en-US" dirty="0"/>
                        <a:t>Occurs in about 15% of CMs</a:t>
                      </a:r>
                    </a:p>
                  </a:txBody>
                  <a:tcPr/>
                </a:tc>
                <a:tc>
                  <a:txBody>
                    <a:bodyPr/>
                    <a:lstStyle/>
                    <a:p>
                      <a:r>
                        <a:rPr lang="en-US" dirty="0"/>
                        <a:t>Very rare</a:t>
                      </a:r>
                    </a:p>
                  </a:txBody>
                  <a:tcPr/>
                </a:tc>
                <a:extLst>
                  <a:ext uri="{0D108BD9-81ED-4DB2-BD59-A6C34878D82A}">
                    <a16:rowId xmlns="" xmlns:a16="http://schemas.microsoft.com/office/drawing/2014/main" val="10006"/>
                  </a:ext>
                </a:extLst>
              </a:tr>
              <a:tr h="735771">
                <a:tc>
                  <a:txBody>
                    <a:bodyPr/>
                    <a:lstStyle/>
                    <a:p>
                      <a:r>
                        <a:rPr lang="en-US" dirty="0"/>
                        <a:t>Behavior</a:t>
                      </a:r>
                    </a:p>
                  </a:txBody>
                  <a:tcPr/>
                </a:tc>
                <a:tc>
                  <a:txBody>
                    <a:bodyPr/>
                    <a:lstStyle/>
                    <a:p>
                      <a:r>
                        <a:rPr lang="en-US" dirty="0" smtClean="0"/>
                        <a:t>progress</a:t>
                      </a:r>
                      <a:r>
                        <a:rPr lang="en-US" baseline="0" dirty="0" smtClean="0"/>
                        <a:t> </a:t>
                      </a:r>
                      <a:r>
                        <a:rPr lang="en-US" baseline="0" dirty="0"/>
                        <a:t>to </a:t>
                      </a:r>
                      <a:r>
                        <a:rPr lang="en-US" baseline="0" dirty="0" err="1"/>
                        <a:t>choriocarcinoma</a:t>
                      </a:r>
                      <a:endParaRPr lang="en-US" dirty="0"/>
                    </a:p>
                  </a:txBody>
                  <a:tcPr/>
                </a:tc>
                <a:tc>
                  <a:txBody>
                    <a:bodyPr/>
                    <a:lstStyle/>
                    <a:p>
                      <a:r>
                        <a:rPr lang="en-US" dirty="0"/>
                        <a:t>Very</a:t>
                      </a:r>
                      <a:r>
                        <a:rPr lang="en-US" baseline="0" dirty="0"/>
                        <a:t> r</a:t>
                      </a:r>
                      <a:r>
                        <a:rPr lang="en-US" dirty="0"/>
                        <a:t>arely progress to </a:t>
                      </a:r>
                      <a:r>
                        <a:rPr lang="en-US" dirty="0" err="1"/>
                        <a:t>choriocarcinoma</a:t>
                      </a:r>
                      <a:endParaRPr lang="en-US"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Invasive </a:t>
            </a:r>
            <a:r>
              <a:rPr lang="en-US" dirty="0"/>
              <a:t>Mole</a:t>
            </a:r>
          </a:p>
        </p:txBody>
      </p:sp>
      <p:sp>
        <p:nvSpPr>
          <p:cNvPr id="26627" name="Content Placeholder 2"/>
          <p:cNvSpPr>
            <a:spLocks noGrp="1"/>
          </p:cNvSpPr>
          <p:nvPr>
            <p:ph sz="quarter" idx="1"/>
          </p:nvPr>
        </p:nvSpPr>
        <p:spPr/>
        <p:txBody>
          <a:bodyPr>
            <a:normAutofit fontScale="92500" lnSpcReduction="10000"/>
          </a:bodyPr>
          <a:lstStyle/>
          <a:p>
            <a:endParaRPr lang="en-US" dirty="0"/>
          </a:p>
          <a:p>
            <a:r>
              <a:rPr lang="en-US" dirty="0"/>
              <a:t>Invasive mole is when the villi of a </a:t>
            </a:r>
            <a:r>
              <a:rPr lang="en-US" dirty="0" err="1"/>
              <a:t>hydatidiform</a:t>
            </a:r>
            <a:r>
              <a:rPr lang="en-US" dirty="0"/>
              <a:t> mole extends/infiltrates into the myometrium of the uterus.</a:t>
            </a:r>
          </a:p>
          <a:p>
            <a:r>
              <a:rPr lang="en-US" dirty="0"/>
              <a:t>The mole sometime enter into the veins in the myometrium, and a times spread via the vascular channels to distant sites, mostly the lungs (note: death from such spread is unusual). </a:t>
            </a:r>
          </a:p>
          <a:p>
            <a:r>
              <a:rPr lang="en-US" dirty="0"/>
              <a:t>It occurs in about 15% of complete moles and rarely in partial mole.</a:t>
            </a:r>
          </a:p>
          <a:p>
            <a:r>
              <a:rPr lang="en-US" dirty="0"/>
              <a:t>Can cause hemorrhage and uterine perforation.</a:t>
            </a:r>
          </a:p>
          <a:p>
            <a:endParaRPr lang="en-US" dirty="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t> </a:t>
            </a:r>
            <a:r>
              <a:rPr lang="en-US" dirty="0" err="1" smtClean="0"/>
              <a:t>Choriocarcinoma</a:t>
            </a:r>
            <a:endParaRPr lang="en-US" dirty="0"/>
          </a:p>
        </p:txBody>
      </p:sp>
      <p:sp>
        <p:nvSpPr>
          <p:cNvPr id="27651" name="Content Placeholder 2"/>
          <p:cNvSpPr>
            <a:spLocks noGrp="1"/>
          </p:cNvSpPr>
          <p:nvPr>
            <p:ph sz="quarter" idx="1"/>
          </p:nvPr>
        </p:nvSpPr>
        <p:spPr>
          <a:xfrm>
            <a:off x="457200" y="1828800"/>
            <a:ext cx="8153400" cy="4495800"/>
          </a:xfrm>
        </p:spPr>
        <p:txBody>
          <a:bodyPr>
            <a:normAutofit fontScale="85000" lnSpcReduction="20000"/>
          </a:bodyPr>
          <a:lstStyle/>
          <a:p>
            <a:r>
              <a:rPr lang="en-US" dirty="0"/>
              <a:t>Definition: Malignant tumor of placental tissue, composed of a proliferation of malignant </a:t>
            </a:r>
            <a:r>
              <a:rPr lang="en-US" dirty="0" err="1"/>
              <a:t>cytotrophoblast</a:t>
            </a:r>
            <a:r>
              <a:rPr lang="en-US" dirty="0"/>
              <a:t> and </a:t>
            </a:r>
            <a:r>
              <a:rPr lang="en-US" dirty="0" err="1"/>
              <a:t>syncytiotrophoblast</a:t>
            </a:r>
            <a:r>
              <a:rPr lang="en-US" dirty="0"/>
              <a:t>, without villi formation.</a:t>
            </a:r>
          </a:p>
          <a:p>
            <a:r>
              <a:rPr lang="en-US" dirty="0"/>
              <a:t>It is an aggressive malignant neoplasm.</a:t>
            </a:r>
          </a:p>
          <a:p>
            <a:r>
              <a:rPr lang="en-US" dirty="0"/>
              <a:t>It is characterized by </a:t>
            </a:r>
            <a:r>
              <a:rPr lang="en-US" b="1" dirty="0"/>
              <a:t>very high levels of serum HCG</a:t>
            </a:r>
            <a:r>
              <a:rPr lang="en-US" dirty="0"/>
              <a:t>.</a:t>
            </a:r>
          </a:p>
          <a:p>
            <a:r>
              <a:rPr lang="en-US" dirty="0" err="1"/>
              <a:t>Choriocarcinomas</a:t>
            </a:r>
            <a:r>
              <a:rPr lang="en-US" dirty="0"/>
              <a:t> are </a:t>
            </a:r>
            <a:r>
              <a:rPr lang="en-US" dirty="0" err="1"/>
              <a:t>aneuploidic</a:t>
            </a:r>
            <a:r>
              <a:rPr lang="en-US" dirty="0"/>
              <a:t>.</a:t>
            </a:r>
          </a:p>
          <a:p>
            <a:r>
              <a:rPr lang="en-US" dirty="0"/>
              <a:t>It spreads early via blood to the lungs and other organs. </a:t>
            </a:r>
          </a:p>
          <a:p>
            <a:r>
              <a:rPr lang="en-US" dirty="0"/>
              <a:t>Responds to </a:t>
            </a:r>
            <a:r>
              <a:rPr lang="en-US" b="1" dirty="0" smtClean="0"/>
              <a:t>chemotherapy</a:t>
            </a:r>
            <a:r>
              <a:rPr lang="ar-SA" dirty="0" smtClean="0"/>
              <a:t>.</a:t>
            </a:r>
            <a:r>
              <a:rPr lang="en-US" dirty="0" smtClean="0"/>
              <a:t> </a:t>
            </a:r>
            <a:endParaRPr lang="en-US" dirty="0"/>
          </a:p>
          <a:p>
            <a:r>
              <a:rPr lang="en-US" dirty="0"/>
              <a:t>About half </a:t>
            </a:r>
            <a:r>
              <a:rPr lang="en-US" dirty="0" smtClean="0"/>
              <a:t>50% of the </a:t>
            </a:r>
            <a:r>
              <a:rPr lang="en-US" dirty="0" err="1"/>
              <a:t>choriocarcinoma</a:t>
            </a:r>
            <a:r>
              <a:rPr lang="en-US" dirty="0"/>
              <a:t> are preceded by complete </a:t>
            </a:r>
            <a:r>
              <a:rPr lang="en-US" dirty="0" err="1"/>
              <a:t>hydatidiform</a:t>
            </a:r>
            <a:r>
              <a:rPr lang="en-US" dirty="0"/>
              <a:t> mole . Others can be preceded by partial mole </a:t>
            </a:r>
            <a:r>
              <a:rPr lang="en-US" dirty="0" smtClean="0"/>
              <a:t>,  </a:t>
            </a:r>
            <a:r>
              <a:rPr lang="en-US" dirty="0"/>
              <a:t>abortion, ectopic pregnancy and occasionally normal term pregnancy.</a:t>
            </a:r>
          </a:p>
          <a:p>
            <a:endParaRPr lang="en-US" dirty="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p:nvPr>
        </p:nvSpPr>
        <p:spPr>
          <a:xfrm>
            <a:off x="281940" y="173527"/>
            <a:ext cx="7848600" cy="725470"/>
          </a:xfrm>
        </p:spPr>
        <p:txBody>
          <a:bodyPr>
            <a:normAutofit/>
          </a:bodyPr>
          <a:lstStyle/>
          <a:p>
            <a:r>
              <a:rPr lang="en-US" sz="2000" b="1" dirty="0"/>
              <a:t>CHORIOCARCINOMA</a:t>
            </a:r>
          </a:p>
        </p:txBody>
      </p:sp>
      <p:pic>
        <p:nvPicPr>
          <p:cNvPr id="3" name="Picture 2"/>
          <p:cNvPicPr>
            <a:picLocks noChangeAspect="1"/>
          </p:cNvPicPr>
          <p:nvPr/>
        </p:nvPicPr>
        <p:blipFill>
          <a:blip r:embed="rId2"/>
          <a:stretch>
            <a:fillRect/>
          </a:stretch>
        </p:blipFill>
        <p:spPr>
          <a:xfrm>
            <a:off x="27709" y="3366716"/>
            <a:ext cx="4620491" cy="3470502"/>
          </a:xfrm>
          <a:prstGeom prst="rect">
            <a:avLst/>
          </a:prstGeom>
        </p:spPr>
      </p:pic>
      <p:pic>
        <p:nvPicPr>
          <p:cNvPr id="4" name="Picture 3"/>
          <p:cNvPicPr>
            <a:picLocks noChangeAspect="1"/>
          </p:cNvPicPr>
          <p:nvPr/>
        </p:nvPicPr>
        <p:blipFill>
          <a:blip r:embed="rId3"/>
          <a:stretch>
            <a:fillRect/>
          </a:stretch>
        </p:blipFill>
        <p:spPr>
          <a:xfrm>
            <a:off x="3285236" y="0"/>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244" r="31313"/>
          <a:stretch/>
        </p:blipFill>
        <p:spPr>
          <a:xfrm>
            <a:off x="1828800" y="152400"/>
            <a:ext cx="5269424" cy="6096000"/>
          </a:xfrm>
          <a:prstGeom prst="rect">
            <a:avLst/>
          </a:prstGeom>
        </p:spPr>
      </p:pic>
      <p:sp>
        <p:nvSpPr>
          <p:cNvPr id="3" name="Rectangle 2"/>
          <p:cNvSpPr/>
          <p:nvPr/>
        </p:nvSpPr>
        <p:spPr>
          <a:xfrm>
            <a:off x="533400" y="6248400"/>
            <a:ext cx="5943600" cy="276999"/>
          </a:xfrm>
          <a:prstGeom prst="rect">
            <a:avLst/>
          </a:prstGeom>
        </p:spPr>
        <p:txBody>
          <a:bodyPr wrap="square">
            <a:spAutoFit/>
          </a:bodyPr>
          <a:lstStyle/>
          <a:p>
            <a:r>
              <a:rPr lang="en-US" sz="1200" dirty="0"/>
              <a:t>https://www.louismedhospital.com.ng/blog/item/106-gestational-trophoblastic-disease</a:t>
            </a:r>
          </a:p>
        </p:txBody>
      </p:sp>
    </p:spTree>
    <p:extLst>
      <p:ext uri="{BB962C8B-B14F-4D97-AF65-F5344CB8AC3E}">
        <p14:creationId xmlns:p14="http://schemas.microsoft.com/office/powerpoint/2010/main" val="3983522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r>
              <a:rPr lang="en-US" dirty="0"/>
              <a:t>Ectopic Pregnancy</a:t>
            </a:r>
          </a:p>
        </p:txBody>
      </p:sp>
      <p:sp>
        <p:nvSpPr>
          <p:cNvPr id="10242" name="Content Placeholder 1"/>
          <p:cNvSpPr>
            <a:spLocks noGrp="1"/>
          </p:cNvSpPr>
          <p:nvPr>
            <p:ph sz="quarter" idx="1"/>
          </p:nvPr>
        </p:nvSpPr>
        <p:spPr>
          <a:xfrm>
            <a:off x="228600" y="1828800"/>
            <a:ext cx="4495800" cy="4800600"/>
          </a:xfrm>
        </p:spPr>
        <p:txBody>
          <a:bodyPr rtlCol="0">
            <a:normAutofit fontScale="92500" lnSpcReduction="10000"/>
          </a:bodyPr>
          <a:lstStyle/>
          <a:p>
            <a:pPr fontAlgn="auto">
              <a:spcAft>
                <a:spcPts val="0"/>
              </a:spcAft>
              <a:buFont typeface="Arial" pitchFamily="34" charset="0"/>
              <a:buChar char="•"/>
              <a:defRPr/>
            </a:pPr>
            <a:r>
              <a:rPr lang="en-US" sz="2400" b="1" dirty="0"/>
              <a:t>Definition:</a:t>
            </a:r>
            <a:r>
              <a:rPr lang="en-US" sz="2400" dirty="0"/>
              <a:t> Ectopic pregnancy is defined as implantation of a fertilized ovum in any site other than the endometrium of the uterine cavity. About 1% of all pregnancies are ectopic. </a:t>
            </a:r>
          </a:p>
          <a:p>
            <a:pPr fontAlgn="auto">
              <a:spcAft>
                <a:spcPts val="0"/>
              </a:spcAft>
              <a:buFont typeface="Arial" pitchFamily="34" charset="0"/>
              <a:buChar char="•"/>
              <a:defRPr/>
            </a:pPr>
            <a:r>
              <a:rPr lang="en-US" sz="2400" b="1" dirty="0"/>
              <a:t>Sites: </a:t>
            </a:r>
          </a:p>
          <a:p>
            <a:pPr lvl="1">
              <a:buFont typeface="Arial" pitchFamily="34" charset="0"/>
              <a:buChar char="•"/>
              <a:defRPr/>
            </a:pPr>
            <a:r>
              <a:rPr lang="en-US" sz="2400" dirty="0">
                <a:solidFill>
                  <a:schemeClr val="tx1"/>
                </a:solidFill>
              </a:rPr>
              <a:t>Over </a:t>
            </a:r>
            <a:r>
              <a:rPr lang="en-US" sz="2400" dirty="0">
                <a:solidFill>
                  <a:srgbClr val="FF0000"/>
                </a:solidFill>
              </a:rPr>
              <a:t>90%</a:t>
            </a:r>
            <a:r>
              <a:rPr lang="en-US" sz="2400" dirty="0">
                <a:solidFill>
                  <a:schemeClr val="tx1"/>
                </a:solidFill>
              </a:rPr>
              <a:t> of ectopic pregnancies occur in the fallopian tubes (tubal pregnancy). </a:t>
            </a:r>
          </a:p>
          <a:p>
            <a:pPr lvl="1">
              <a:buFont typeface="Arial" pitchFamily="34" charset="0"/>
              <a:buChar char="•"/>
              <a:defRPr/>
            </a:pPr>
            <a:r>
              <a:rPr lang="en-US" sz="2400" dirty="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a:p>
        </p:txBody>
      </p:sp>
      <p:pic>
        <p:nvPicPr>
          <p:cNvPr id="3" name="Content Placeholder 2"/>
          <p:cNvPicPr>
            <a:picLocks noGrp="1" noChangeAspect="1"/>
          </p:cNvPicPr>
          <p:nvPr>
            <p:ph sz="quarter" idx="2"/>
          </p:nvPr>
        </p:nvPicPr>
        <p:blipFill>
          <a:blip r:embed="rId2"/>
          <a:stretch>
            <a:fillRect/>
          </a:stretch>
        </p:blipFill>
        <p:spPr>
          <a:xfrm>
            <a:off x="4832684" y="1524000"/>
            <a:ext cx="4311316"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a:t>Ectopic Pregnancy</a:t>
            </a:r>
          </a:p>
        </p:txBody>
      </p:sp>
      <p:sp>
        <p:nvSpPr>
          <p:cNvPr id="11266" name="Content Placeholder 1"/>
          <p:cNvSpPr>
            <a:spLocks noGrp="1"/>
          </p:cNvSpPr>
          <p:nvPr>
            <p:ph sz="quarter" idx="1"/>
          </p:nvPr>
        </p:nvSpPr>
        <p:spPr/>
        <p:txBody>
          <a:bodyPr rtlCol="0">
            <a:normAutofit fontScale="77500" lnSpcReduction="20000"/>
          </a:bodyPr>
          <a:lstStyle/>
          <a:p>
            <a:pPr fontAlgn="auto">
              <a:spcAft>
                <a:spcPts val="0"/>
              </a:spcAft>
              <a:buNone/>
              <a:defRPr/>
            </a:pPr>
            <a:endParaRPr lang="en-US" dirty="0"/>
          </a:p>
          <a:p>
            <a:pPr fontAlgn="auto">
              <a:spcAft>
                <a:spcPts val="0"/>
              </a:spcAft>
              <a:buNone/>
              <a:defRPr/>
            </a:pPr>
            <a:r>
              <a:rPr lang="en-US" sz="2600" b="1" dirty="0"/>
              <a:t>Clinical features</a:t>
            </a:r>
            <a:endParaRPr lang="en-US" sz="2600" dirty="0"/>
          </a:p>
          <a:p>
            <a:pPr fontAlgn="auto">
              <a:spcAft>
                <a:spcPts val="0"/>
              </a:spcAft>
              <a:buFont typeface="Arial" pitchFamily="34" charset="0"/>
              <a:buChar char="•"/>
              <a:defRPr/>
            </a:pPr>
            <a:r>
              <a:rPr lang="en-US" sz="2600" dirty="0"/>
              <a:t>A woman with an ectopic tubal pregnancy may present with pelvic pain or abnormal bleeding following a period of amenorrhea.</a:t>
            </a:r>
          </a:p>
          <a:p>
            <a:pPr fontAlgn="auto">
              <a:spcAft>
                <a:spcPts val="0"/>
              </a:spcAft>
              <a:buFont typeface="Arial" pitchFamily="34" charset="0"/>
              <a:buChar char="•"/>
              <a:defRPr/>
            </a:pPr>
            <a:r>
              <a:rPr lang="en-US" sz="2600" dirty="0"/>
              <a:t>Many present as an emergency with tubal rupture, severe acute abdominal pain and hemorrhagic shock</a:t>
            </a:r>
            <a:r>
              <a:rPr lang="en-US" sz="2600" dirty="0" smtClean="0"/>
              <a:t>.</a:t>
            </a:r>
            <a:endParaRPr lang="ar-SA" sz="2600" dirty="0" smtClean="0"/>
          </a:p>
          <a:p>
            <a:pPr fontAlgn="auto">
              <a:spcAft>
                <a:spcPts val="0"/>
              </a:spcAft>
              <a:buFont typeface="Arial" pitchFamily="34" charset="0"/>
              <a:buChar char="•"/>
              <a:defRPr/>
            </a:pPr>
            <a:endParaRPr lang="en-US" sz="2600" dirty="0"/>
          </a:p>
          <a:p>
            <a:pPr>
              <a:buNone/>
            </a:pPr>
            <a:r>
              <a:rPr lang="en-US" sz="2600" b="1" dirty="0"/>
              <a:t>Diagnosis</a:t>
            </a:r>
            <a:br>
              <a:rPr lang="en-US" sz="2600" b="1" dirty="0"/>
            </a:br>
            <a:endParaRPr lang="en-US" sz="2600" b="1" dirty="0"/>
          </a:p>
          <a:p>
            <a:r>
              <a:rPr lang="en-US" sz="2600" dirty="0"/>
              <a:t>Clinical: </a:t>
            </a:r>
          </a:p>
          <a:p>
            <a:pPr lvl="1">
              <a:buFont typeface="Wingdings" panose="05000000000000000000" pitchFamily="2" charset="2"/>
              <a:buChar char="Ø"/>
            </a:pPr>
            <a:r>
              <a:rPr lang="en-US" dirty="0"/>
              <a:t>abdominal/pelvic ultrasound </a:t>
            </a:r>
            <a:r>
              <a:rPr lang="en-US" dirty="0">
                <a:sym typeface="Wingdings" panose="05000000000000000000" pitchFamily="2" charset="2"/>
              </a:rPr>
              <a:t> </a:t>
            </a:r>
            <a:r>
              <a:rPr lang="en-US" dirty="0"/>
              <a:t>gestational sac within fallopian tube or other </a:t>
            </a:r>
            <a:r>
              <a:rPr lang="en-US" dirty="0" smtClean="0"/>
              <a:t>location</a:t>
            </a:r>
            <a:r>
              <a:rPr lang="ar-SA" dirty="0" smtClean="0"/>
              <a:t>.</a:t>
            </a:r>
            <a:endParaRPr lang="en-US" dirty="0"/>
          </a:p>
          <a:p>
            <a:pPr lvl="1">
              <a:buFont typeface="Wingdings" panose="05000000000000000000" pitchFamily="2" charset="2"/>
              <a:buChar char="Ø"/>
            </a:pPr>
            <a:r>
              <a:rPr lang="en-US" dirty="0"/>
              <a:t>positive HCG levels </a:t>
            </a:r>
            <a:r>
              <a:rPr lang="ar-SA" dirty="0" smtClean="0"/>
              <a:t>.</a:t>
            </a:r>
            <a:endParaRPr lang="en-US" dirty="0"/>
          </a:p>
          <a:p>
            <a:r>
              <a:rPr lang="en-US" sz="2600" dirty="0"/>
              <a:t>Microscopic: placental tissue or fetal </a:t>
            </a:r>
            <a:r>
              <a:rPr lang="en-US" sz="2600" dirty="0" smtClean="0"/>
              <a:t>parts</a:t>
            </a:r>
            <a:r>
              <a:rPr lang="ar-SA" sz="2600" dirty="0" smtClean="0"/>
              <a:t>.</a:t>
            </a:r>
            <a:endParaRPr lang="en-US" sz="2600" dirty="0"/>
          </a:p>
          <a:p>
            <a:pPr fontAlgn="auto">
              <a:spcAft>
                <a:spcPts val="0"/>
              </a:spcAft>
              <a:buFont typeface="Arial" pitchFamily="34" charset="0"/>
              <a:buChar char="•"/>
              <a:defRPr/>
            </a:pPr>
            <a:endParaRPr lang="en-US" dirty="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factors for ectopic pregnancy </a:t>
            </a:r>
          </a:p>
        </p:txBody>
      </p:sp>
      <p:sp>
        <p:nvSpPr>
          <p:cNvPr id="3" name="Content Placeholder 2"/>
          <p:cNvSpPr>
            <a:spLocks noGrp="1"/>
          </p:cNvSpPr>
          <p:nvPr>
            <p:ph sz="quarter" idx="1"/>
          </p:nvPr>
        </p:nvSpPr>
        <p:spPr>
          <a:xfrm>
            <a:off x="304800" y="1600200"/>
            <a:ext cx="8839200" cy="4495800"/>
          </a:xfrm>
        </p:spPr>
        <p:txBody>
          <a:bodyPr>
            <a:noAutofit/>
          </a:bodyPr>
          <a:lstStyle/>
          <a:p>
            <a:pPr>
              <a:buNone/>
            </a:pPr>
            <a:r>
              <a:rPr lang="en-US" sz="1600" b="1" dirty="0"/>
              <a:t>Tubal ectopic pregnancy: </a:t>
            </a:r>
            <a:endParaRPr lang="en-US" sz="1600" dirty="0"/>
          </a:p>
          <a:p>
            <a:pPr>
              <a:buFont typeface="Arial" panose="020B0604020202020204" pitchFamily="34" charset="0"/>
              <a:buChar char="•"/>
            </a:pPr>
            <a:r>
              <a:rPr lang="en-US" sz="1600" dirty="0"/>
              <a:t>Fallopian tubes are the most common location for ectopic pregnancies</a:t>
            </a:r>
          </a:p>
          <a:p>
            <a:pPr>
              <a:buFont typeface="Arial" panose="020B0604020202020204" pitchFamily="34" charset="0"/>
              <a:buChar char="•"/>
            </a:pPr>
            <a:r>
              <a:rPr lang="en-US" sz="1600" dirty="0"/>
              <a:t>Any factor that retards passage of the ovum through the tubes predisposes to tubal ectopic</a:t>
            </a:r>
          </a:p>
          <a:p>
            <a:pPr marL="0" indent="0">
              <a:buNone/>
            </a:pPr>
            <a:r>
              <a:rPr lang="en-US" sz="1600" dirty="0"/>
              <a:t>pregnancy. </a:t>
            </a:r>
          </a:p>
          <a:p>
            <a:pPr>
              <a:buFont typeface="Arial" panose="020B0604020202020204" pitchFamily="34" charset="0"/>
              <a:buChar char="•"/>
            </a:pPr>
            <a:r>
              <a:rPr lang="en-US" sz="1600" dirty="0"/>
              <a:t>In about half of the cases, it is due to </a:t>
            </a:r>
            <a:r>
              <a:rPr lang="en-US" sz="1600" b="1" dirty="0"/>
              <a:t>chronic inflammation and scarring </a:t>
            </a:r>
            <a:r>
              <a:rPr lang="en-US" sz="1600" dirty="0"/>
              <a:t>in the oviduct. </a:t>
            </a:r>
          </a:p>
          <a:p>
            <a:pPr>
              <a:buFont typeface="Arial" panose="020B0604020202020204" pitchFamily="34" charset="0"/>
              <a:buChar char="•"/>
            </a:pPr>
            <a:r>
              <a:rPr lang="en-US" sz="1600" dirty="0"/>
              <a:t>The risk factors are as follows:</a:t>
            </a:r>
          </a:p>
          <a:p>
            <a:pPr marL="644652" lvl="1" indent="-342900">
              <a:buFont typeface="+mj-lt"/>
              <a:buAutoNum type="arabicPeriod"/>
            </a:pPr>
            <a:r>
              <a:rPr lang="en-US" sz="1600" b="1" dirty="0">
                <a:solidFill>
                  <a:schemeClr val="tx1"/>
                </a:solidFill>
              </a:rPr>
              <a:t>Pelvic inflammatory disease</a:t>
            </a:r>
            <a:r>
              <a:rPr lang="en-US" sz="1600" dirty="0">
                <a:solidFill>
                  <a:schemeClr val="tx1"/>
                </a:solidFill>
              </a:rPr>
              <a:t>/infections/</a:t>
            </a:r>
            <a:r>
              <a:rPr lang="en-US" sz="1600" dirty="0" err="1">
                <a:solidFill>
                  <a:schemeClr val="tx1"/>
                </a:solidFill>
              </a:rPr>
              <a:t>salpingitis</a:t>
            </a:r>
            <a:r>
              <a:rPr lang="en-US" sz="1600" dirty="0">
                <a:solidFill>
                  <a:schemeClr val="tx1"/>
                </a:solidFill>
              </a:rPr>
              <a:t>  is the most common cause. The inflammation </a:t>
            </a:r>
            <a:r>
              <a:rPr lang="en-US" sz="1600" dirty="0">
                <a:sym typeface="Wingdings" panose="05000000000000000000" pitchFamily="2" charset="2"/>
              </a:rPr>
              <a:t>can</a:t>
            </a:r>
            <a:r>
              <a:rPr lang="en-US" sz="1600" dirty="0">
                <a:solidFill>
                  <a:schemeClr val="tx1"/>
                </a:solidFill>
              </a:rPr>
              <a:t> damage ciliary activity, cause tubal obstruction, pelvic adhesions with scarring  and distortion of the fallopian tubes.  Women who have had pelvic infections have a five times greater risk of ectopic pregnancy </a:t>
            </a:r>
            <a:r>
              <a:rPr lang="en-US" sz="1600" dirty="0"/>
              <a:t>(infection is usually by </a:t>
            </a:r>
            <a:r>
              <a:rPr lang="en-US" sz="1600" dirty="0" err="1">
                <a:solidFill>
                  <a:schemeClr val="tx1"/>
                </a:solidFill>
              </a:rPr>
              <a:t>Neisseriae</a:t>
            </a:r>
            <a:r>
              <a:rPr lang="en-US" sz="1600" dirty="0">
                <a:solidFill>
                  <a:schemeClr val="tx1"/>
                </a:solidFill>
              </a:rPr>
              <a:t> gonorrhea &amp; chlamydia).</a:t>
            </a:r>
          </a:p>
          <a:p>
            <a:pPr marL="644652" lvl="1" indent="-342900">
              <a:buFont typeface="+mj-lt"/>
              <a:buAutoNum type="arabicPeriod"/>
            </a:pPr>
            <a:r>
              <a:rPr lang="en-US" sz="1600" dirty="0">
                <a:solidFill>
                  <a:schemeClr val="tx1"/>
                </a:solidFill>
              </a:rPr>
              <a:t>Abdominal/pelvic surgery or tubal ligation </a:t>
            </a:r>
            <a:r>
              <a:rPr lang="en-US" sz="1600" dirty="0" smtClean="0">
                <a:solidFill>
                  <a:schemeClr val="tx1"/>
                </a:solidFill>
              </a:rPr>
              <a:t>surgery (previous surgery).</a:t>
            </a:r>
            <a:endParaRPr lang="en-US" sz="1600" dirty="0">
              <a:solidFill>
                <a:schemeClr val="tx1"/>
              </a:solidFill>
            </a:endParaRPr>
          </a:p>
          <a:p>
            <a:pPr marL="644652" lvl="1" indent="-342900">
              <a:buFont typeface="+mj-lt"/>
              <a:buAutoNum type="arabicPeriod"/>
            </a:pPr>
            <a:r>
              <a:rPr lang="en-US" sz="1600" dirty="0">
                <a:solidFill>
                  <a:schemeClr val="tx1"/>
                </a:solidFill>
              </a:rPr>
              <a:t>Intrauterine tumors and endometriosis.</a:t>
            </a:r>
          </a:p>
          <a:p>
            <a:pPr marL="644652" lvl="1" indent="-342900">
              <a:buFont typeface="+mj-lt"/>
              <a:buAutoNum type="arabicPeriod"/>
            </a:pPr>
            <a:r>
              <a:rPr lang="en-US" sz="1600" dirty="0">
                <a:solidFill>
                  <a:schemeClr val="tx1"/>
                </a:solidFill>
              </a:rPr>
              <a:t>Smoking can </a:t>
            </a:r>
            <a:r>
              <a:rPr lang="en-US" sz="1600" dirty="0">
                <a:solidFill>
                  <a:schemeClr val="tx1"/>
                </a:solidFill>
                <a:sym typeface="Wingdings" panose="05000000000000000000" pitchFamily="2" charset="2"/>
              </a:rPr>
              <a:t></a:t>
            </a:r>
            <a:r>
              <a:rPr lang="en-US" sz="1600" dirty="0">
                <a:solidFill>
                  <a:schemeClr val="tx1"/>
                </a:solidFill>
              </a:rPr>
              <a:t>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a:solidFill>
                  <a:schemeClr val="tx1"/>
                </a:solidFill>
              </a:rPr>
              <a:t>Congenital anomaly of the tubes. </a:t>
            </a:r>
          </a:p>
          <a:p>
            <a:pPr marL="644652" lvl="1" indent="-342900">
              <a:buFont typeface="+mj-lt"/>
              <a:buAutoNum type="arabicPeriod"/>
            </a:pPr>
            <a:r>
              <a:rPr lang="en-US" sz="1600" dirty="0" smtClean="0">
                <a:solidFill>
                  <a:schemeClr val="tx1"/>
                </a:solidFill>
              </a:rPr>
              <a:t>Intrauterine contraceptive device (IUCD).</a:t>
            </a:r>
            <a:endParaRPr lang="en-US" sz="1600" dirty="0">
              <a:solidFill>
                <a:schemeClr val="tx1"/>
              </a:solidFill>
            </a:endParaRP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factors for ectopic pregnancy </a:t>
            </a:r>
          </a:p>
        </p:txBody>
      </p:sp>
      <p:sp>
        <p:nvSpPr>
          <p:cNvPr id="3" name="Content Placeholder 2"/>
          <p:cNvSpPr>
            <a:spLocks noGrp="1"/>
          </p:cNvSpPr>
          <p:nvPr>
            <p:ph sz="quarter" idx="1"/>
          </p:nvPr>
        </p:nvSpPr>
        <p:spPr>
          <a:xfrm>
            <a:off x="457200" y="1752600"/>
            <a:ext cx="8219092" cy="5330952"/>
          </a:xfrm>
        </p:spPr>
        <p:txBody>
          <a:bodyPr>
            <a:noAutofit/>
          </a:bodyPr>
          <a:lstStyle/>
          <a:p>
            <a:pPr marL="644652" lvl="1" indent="-342900">
              <a:buFont typeface="+mj-lt"/>
              <a:buAutoNum type="arabicPeriod" startAt="7"/>
            </a:pPr>
            <a:r>
              <a:rPr lang="en-US" sz="1600" dirty="0">
                <a:solidFill>
                  <a:schemeClr val="tx1"/>
                </a:solidFill>
              </a:rPr>
              <a:t>History of previous ectopic </a:t>
            </a:r>
            <a:r>
              <a:rPr lang="en-US" sz="1600" dirty="0" smtClean="0">
                <a:solidFill>
                  <a:schemeClr val="tx1"/>
                </a:solidFill>
              </a:rPr>
              <a:t>pregnancy</a:t>
            </a:r>
            <a:r>
              <a:rPr lang="ar-SA" sz="1600" dirty="0" smtClean="0">
                <a:solidFill>
                  <a:schemeClr val="tx1"/>
                </a:solidFill>
              </a:rPr>
              <a:t>.</a:t>
            </a:r>
            <a:r>
              <a:rPr lang="en-US" sz="1600" dirty="0" smtClean="0">
                <a:solidFill>
                  <a:schemeClr val="tx1"/>
                </a:solidFill>
              </a:rPr>
              <a:t> </a:t>
            </a:r>
            <a:endParaRPr lang="en-US" sz="1600" dirty="0">
              <a:solidFill>
                <a:schemeClr val="tx1"/>
              </a:solidFill>
            </a:endParaRPr>
          </a:p>
          <a:p>
            <a:pPr marL="644652" lvl="1" indent="-342900">
              <a:buFont typeface="+mj-lt"/>
              <a:buAutoNum type="arabicPeriod" startAt="7"/>
            </a:pPr>
            <a:r>
              <a:rPr lang="en-US" sz="1600" dirty="0">
                <a:solidFill>
                  <a:schemeClr val="tx1"/>
                </a:solidFill>
              </a:rPr>
              <a:t>History of multiple sexual partners </a:t>
            </a:r>
            <a:r>
              <a:rPr lang="en-US" sz="1600" dirty="0">
                <a:solidFill>
                  <a:schemeClr val="tx1"/>
                </a:solidFill>
                <a:sym typeface="Wingdings" panose="05000000000000000000" pitchFamily="2" charset="2"/>
              </a:rPr>
              <a:t></a:t>
            </a:r>
            <a:r>
              <a:rPr lang="en-US" sz="1600" dirty="0">
                <a:solidFill>
                  <a:schemeClr val="tx1"/>
                </a:solidFill>
              </a:rPr>
              <a:t> increase chance of pelvic inflammatory disease and therefore are high risk for ectopic </a:t>
            </a:r>
            <a:r>
              <a:rPr lang="en-US" sz="1600" dirty="0" smtClean="0">
                <a:solidFill>
                  <a:schemeClr val="tx1"/>
                </a:solidFill>
              </a:rPr>
              <a:t>pregnancy </a:t>
            </a:r>
            <a:endParaRPr lang="en-US" sz="1600" dirty="0">
              <a:solidFill>
                <a:schemeClr val="tx1"/>
              </a:solidFill>
            </a:endParaRPr>
          </a:p>
          <a:p>
            <a:pPr marL="644652" lvl="1" indent="-342900">
              <a:buFont typeface="+mj-lt"/>
              <a:buAutoNum type="arabicPeriod" startAt="7"/>
            </a:pPr>
            <a:r>
              <a:rPr lang="en-US" sz="1600" dirty="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a:solidFill>
                  <a:schemeClr val="tx1"/>
                </a:solidFill>
              </a:rPr>
              <a:t>NOTE: please note that in many tubal pregnancies, no anatomic cause is evident.</a:t>
            </a:r>
          </a:p>
          <a:p>
            <a:pPr>
              <a:buNone/>
            </a:pPr>
            <a:r>
              <a:rPr lang="en-US" sz="1600" b="1" dirty="0"/>
              <a:t>     </a:t>
            </a:r>
          </a:p>
          <a:p>
            <a:pPr>
              <a:buNone/>
            </a:pPr>
            <a:r>
              <a:rPr lang="en-US" sz="1600" b="1" dirty="0"/>
              <a:t>     Ovarian pregnancies </a:t>
            </a:r>
            <a:r>
              <a:rPr lang="en-US" sz="1600" dirty="0"/>
              <a:t>probably result from rare instances in which the ovum is fertilized just as the follicle ruptures. </a:t>
            </a:r>
          </a:p>
          <a:p>
            <a:pPr>
              <a:buNone/>
            </a:pPr>
            <a:r>
              <a:rPr lang="en-US" sz="1600" b="1" dirty="0"/>
              <a:t>     Gestation within the abdominal cavity </a:t>
            </a:r>
            <a:r>
              <a:rPr lang="en-US" sz="1600" dirty="0"/>
              <a:t>occurs when the fertilized egg drops out of the </a:t>
            </a:r>
            <a:r>
              <a:rPr lang="en-US" sz="1600" dirty="0" err="1"/>
              <a:t>fimbriated</a:t>
            </a:r>
            <a:r>
              <a:rPr lang="en-US" sz="1600" dirty="0"/>
              <a:t> end of the oviduct and implants on the peritoneum.</a:t>
            </a:r>
          </a:p>
          <a:p>
            <a:endParaRPr lang="en-US" sz="1200" dirty="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http://4.bp.blogspot.com/-99ik_pMAEF4/USoTKSJB5fI/AAAAAAAAAD4/3w8mdgVxDSQ/s320/ectopic_pregnancy.jpg</a:t>
            </a:r>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eme14">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4" id="{B3DB3A62-81C4-49EF-9FD7-C3334CF61A90}" vid="{CBF8A945-E26D-498B-B94A-29FDE1C18A5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600</TotalTime>
  <Words>2248</Words>
  <Application>Microsoft Macintosh PowerPoint</Application>
  <PresentationFormat>On-screen Show (4:3)</PresentationFormat>
  <Paragraphs>232</Paragraphs>
  <Slides>38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Times New Roman</vt:lpstr>
      <vt:lpstr>Tw Cen MT</vt:lpstr>
      <vt:lpstr>Wingdings 2</vt:lpstr>
      <vt:lpstr>Arial</vt:lpstr>
      <vt:lpstr>Calibri</vt:lpstr>
      <vt:lpstr>Calibri Light</vt:lpstr>
      <vt:lpstr>Wingdings</vt:lpstr>
      <vt:lpstr>Wingdings 3</vt:lpstr>
      <vt:lpstr>HDOfficeLightV0</vt:lpstr>
      <vt:lpstr>Theme14</vt:lpstr>
      <vt:lpstr>DISORDERS OF PREGNANCY AND PLACENTA  Pathology of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SAB/miscarriage</vt:lpstr>
      <vt:lpstr>PowerPoint Presentation</vt:lpstr>
      <vt:lpstr>PRODUCTS OF CONCEPTION</vt:lpstr>
      <vt:lpstr>GESTATIONAL TROPHOBLASTIC DISEASE</vt:lpstr>
      <vt:lpstr>Normal placenta</vt:lpstr>
      <vt:lpstr>Normal fertilization: a single sperm of 23 chromosomes fertilizes a normal egg of 23 chromosomes</vt:lpstr>
      <vt:lpstr>Gestational Trophoblastic Disease (GTD)</vt:lpstr>
      <vt:lpstr>Types of GTD</vt:lpstr>
      <vt:lpstr>Hydatidiform Mole</vt:lpstr>
      <vt:lpstr>Hydatidiform Mole</vt:lpstr>
      <vt:lpstr>Hydatidiform Mole</vt:lpstr>
      <vt:lpstr>Complete HM</vt:lpstr>
      <vt:lpstr>PowerPoint Presentation</vt:lpstr>
      <vt:lpstr>PowerPoint Presentation</vt:lpstr>
      <vt:lpstr>Complete HM </vt:lpstr>
      <vt:lpstr>Complete HM</vt:lpstr>
      <vt:lpstr>Partial HM</vt:lpstr>
      <vt:lpstr>PowerPoint Presentation</vt:lpstr>
      <vt:lpstr>Partial HM</vt:lpstr>
      <vt:lpstr>Partial HM</vt:lpstr>
      <vt:lpstr>PowerPoint Presentation</vt:lpstr>
      <vt:lpstr>Invasive Mole</vt:lpstr>
      <vt:lpstr> Choriocarcinoma</vt:lpstr>
      <vt:lpstr>CHORIOCARCINOMA</vt:lpstr>
      <vt:lpstr>PowerPoint Presentation</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dc:creator>sufia</dc:creator>
  <cp:keywords/>
  <cp:lastModifiedBy>Hamad Aljaedi</cp:lastModifiedBy>
  <cp:revision>93</cp:revision>
  <cp:lastPrinted>1601-01-01T00:00:00Z</cp:lastPrinted>
  <dcterms:created xsi:type="dcterms:W3CDTF">2015-04-06T07:38:19Z</dcterms:created>
  <dcterms:modified xsi:type="dcterms:W3CDTF">2019-03-26T15:21:02Z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