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1"/>
  </p:notesMasterIdLst>
  <p:sldIdLst>
    <p:sldId id="257" r:id="rId6"/>
    <p:sldId id="272" r:id="rId7"/>
    <p:sldId id="273" r:id="rId8"/>
    <p:sldId id="274" r:id="rId9"/>
    <p:sldId id="258" r:id="rId10"/>
    <p:sldId id="278" r:id="rId11"/>
    <p:sldId id="259" r:id="rId12"/>
    <p:sldId id="282" r:id="rId13"/>
    <p:sldId id="260" r:id="rId14"/>
    <p:sldId id="261" r:id="rId15"/>
    <p:sldId id="262" r:id="rId16"/>
    <p:sldId id="263" r:id="rId17"/>
    <p:sldId id="275" r:id="rId18"/>
    <p:sldId id="276" r:id="rId19"/>
    <p:sldId id="277" r:id="rId20"/>
    <p:sldId id="283" r:id="rId21"/>
    <p:sldId id="264" r:id="rId22"/>
    <p:sldId id="265" r:id="rId23"/>
    <p:sldId id="279" r:id="rId24"/>
    <p:sldId id="280" r:id="rId25"/>
    <p:sldId id="266" r:id="rId26"/>
    <p:sldId id="284" r:id="rId27"/>
    <p:sldId id="281" r:id="rId28"/>
    <p:sldId id="267" r:id="rId29"/>
    <p:sldId id="271" r:id="rId30"/>
  </p:sldIdLst>
  <p:sldSz cx="9144000" cy="6858000" type="screen4x3"/>
  <p:notesSz cx="69469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99FF"/>
    <a:srgbClr val="0066FF"/>
    <a:srgbClr val="99CCFF"/>
    <a:srgbClr val="3366CC"/>
    <a:srgbClr val="CCECFF"/>
    <a:srgbClr val="0033CC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0" autoAdjust="0"/>
  </p:normalViewPr>
  <p:slideViewPr>
    <p:cSldViewPr>
      <p:cViewPr varScale="1">
        <p:scale>
          <a:sx n="106" d="100"/>
          <a:sy n="106" d="100"/>
        </p:scale>
        <p:origin x="11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kumimoji="0"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kumimoji="0"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10075"/>
            <a:ext cx="5095875" cy="417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kumimoji="0"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kumimoji="0"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064E224-0A01-41A3-93B9-5C126BA06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86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1828800" y="2173288"/>
            <a:ext cx="4954588" cy="12192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4953000" cy="1868488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F860A-53AF-45E2-AC92-0781CAEE6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42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E0D5E-BF7C-4091-B3CD-00C7EC4C6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7145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013" y="381000"/>
            <a:ext cx="4992687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78F10-D2E8-4962-9AF5-C0A5D9C01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7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6AAF6-B0FD-4A8F-8EBB-C1E7FC868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8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4B328-543B-45D8-B546-1D39F663E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76400"/>
            <a:ext cx="3352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76400"/>
            <a:ext cx="3352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89287-934E-403B-ADFF-FA991AE28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51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843AA-168E-4E1E-8FB8-3E589D63B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5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5F40A-1254-4C5C-ACB1-5621F5DD2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1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56BED-8ABA-4AFD-A892-CB1E316E5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4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7FEC8-5066-473B-8BDB-211C735558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97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1160F-2E9F-4E9F-85F1-55EBC084C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81000"/>
            <a:ext cx="68595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676400"/>
            <a:ext cx="685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28600" y="6326188"/>
            <a:ext cx="19050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324600"/>
            <a:ext cx="28956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10200" y="6324600"/>
            <a:ext cx="1905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1">
                <a:cs typeface="+mn-cs"/>
              </a:defRPr>
            </a:lvl1pPr>
          </a:lstStyle>
          <a:p>
            <a:pPr>
              <a:defRPr/>
            </a:pPr>
            <a:fld id="{A308F4CF-7898-4BCF-AB10-A793339E5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785818"/>
          </a:xfrm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5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pathology of aids</a:t>
            </a:r>
            <a:endParaRPr lang="en-US" sz="5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467797"/>
            <a:ext cx="9144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Dr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Ammar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 C. Al-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Rikabi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 and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Sufia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Hussain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.</a:t>
            </a:r>
          </a:p>
        </p:txBody>
      </p:sp>
      <p:pic>
        <p:nvPicPr>
          <p:cNvPr id="19" name="Picture 18" descr="int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605662"/>
            <a:ext cx="4643470" cy="30377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Picture 19" descr="23_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87870"/>
            <a:ext cx="4071966" cy="2841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3" descr="13_36.png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71438"/>
            <a:ext cx="8243887" cy="6265862"/>
          </a:xfrm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00"/>
                </a:solidFill>
              </a:rPr>
              <a:t>The morphologic spectrum of tuberculosis. immunocompetent individuals, tubercular granulomas may not show central caseation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3" descr="13_3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475" y="428625"/>
            <a:ext cx="8756650" cy="5722938"/>
          </a:xfrm>
        </p:spPr>
      </p:pic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00"/>
                </a:solidFill>
              </a:rPr>
              <a:t>Secondary pulmonary tuberculosis. The upper parts of both lungs are riddled with gray-white areas of caseation and multiple areas of softening and cavitation.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 descr="13_42.png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1688" y="71438"/>
            <a:ext cx="5286375" cy="6489700"/>
          </a:xfrm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00"/>
                </a:solidFill>
              </a:rPr>
              <a:t>Pneumocystis pneumonia. </a:t>
            </a:r>
            <a:r>
              <a:rPr lang="en-US" sz="1400" b="1">
                <a:solidFill>
                  <a:srgbClr val="0066FF"/>
                </a:solidFill>
              </a:rPr>
              <a:t>A</a:t>
            </a:r>
            <a:r>
              <a:rPr lang="en-US" sz="1400" b="1">
                <a:solidFill>
                  <a:srgbClr val="000000"/>
                </a:solidFill>
              </a:rPr>
              <a:t>, The alveoli are filled with a characteristic foamy "cotton candy" exudate. </a:t>
            </a:r>
            <a:r>
              <a:rPr lang="en-US" sz="1400" b="1">
                <a:solidFill>
                  <a:srgbClr val="0066FF"/>
                </a:solidFill>
              </a:rPr>
              <a:t>B</a:t>
            </a:r>
            <a:r>
              <a:rPr lang="en-US" sz="1400" b="1">
                <a:solidFill>
                  <a:srgbClr val="000000"/>
                </a:solidFill>
              </a:rPr>
              <a:t>, Silver stain demonstrates cup-shaped cyst walls within the exudate.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3" descr="8_3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71438"/>
            <a:ext cx="9001125" cy="6500812"/>
          </a:xfrm>
        </p:spPr>
      </p:pic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Chromomycosis.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 descr="8_3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63" y="142875"/>
            <a:ext cx="8910637" cy="6357938"/>
          </a:xfrm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Coccidioidomycosis.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 descr="8_3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" y="142875"/>
            <a:ext cx="8958263" cy="6357938"/>
          </a:xfrm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Phaeohyphomycosis.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3" descr="23_19.png"/>
          <p:cNvPicPr>
            <a:picLocks noGrp="1" noChangeAspect="1"/>
          </p:cNvPicPr>
          <p:nvPr>
            <p:ph idx="1"/>
          </p:nvPr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000125"/>
            <a:ext cx="8853488" cy="4286250"/>
          </a:xfrm>
        </p:spPr>
      </p:pic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6119813"/>
            <a:ext cx="9144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00"/>
                </a:solidFill>
              </a:rPr>
              <a:t>Cryptococcal infection. </a:t>
            </a:r>
            <a:r>
              <a:rPr lang="en-US" sz="1400" b="1">
                <a:solidFill>
                  <a:srgbClr val="0066FF"/>
                </a:solidFill>
              </a:rPr>
              <a:t>A</a:t>
            </a:r>
            <a:r>
              <a:rPr lang="en-US" sz="1400" b="1">
                <a:solidFill>
                  <a:srgbClr val="000000"/>
                </a:solidFill>
              </a:rPr>
              <a:t>, Whole-brain section showing the numerous areas of tissue destruction associated with the spread of organisms in the perivascular spaces. </a:t>
            </a:r>
            <a:r>
              <a:rPr lang="en-US" sz="1400" b="1">
                <a:solidFill>
                  <a:srgbClr val="0066FF"/>
                </a:solidFill>
              </a:rPr>
              <a:t>B</a:t>
            </a:r>
            <a:r>
              <a:rPr lang="en-US" sz="1400" b="1">
                <a:solidFill>
                  <a:srgbClr val="000000"/>
                </a:solidFill>
              </a:rPr>
              <a:t>, At higher magnification it is possible to see the cryptococci in the lesions.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3" descr="13_43.png"/>
          <p:cNvPicPr>
            <a:picLocks noGrp="1" noChangeAspect="1"/>
          </p:cNvPicPr>
          <p:nvPr>
            <p:ph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1571625"/>
            <a:ext cx="9028112" cy="3040063"/>
          </a:xfr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5688013"/>
            <a:ext cx="91440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00"/>
                </a:solidFill>
              </a:rPr>
              <a:t>The morphology of fungal infections. </a:t>
            </a:r>
            <a:r>
              <a:rPr lang="en-US" sz="1400" b="1">
                <a:solidFill>
                  <a:srgbClr val="0066FF"/>
                </a:solidFill>
              </a:rPr>
              <a:t>A</a:t>
            </a:r>
            <a:r>
              <a:rPr lang="en-US" sz="1400" b="1">
                <a:solidFill>
                  <a:srgbClr val="000000"/>
                </a:solidFill>
              </a:rPr>
              <a:t>, The diagnosis of candidiasis is made by observing the characteristic pseudohyphae and blastoconidia (budding yeasts) in tissue sections or exudates. </a:t>
            </a:r>
            <a:r>
              <a:rPr lang="en-US" sz="1400" b="1">
                <a:solidFill>
                  <a:srgbClr val="0066FF"/>
                </a:solidFill>
              </a:rPr>
              <a:t>B</a:t>
            </a:r>
            <a:r>
              <a:rPr lang="en-US" sz="1400" b="1">
                <a:solidFill>
                  <a:srgbClr val="000000"/>
                </a:solidFill>
              </a:rPr>
              <a:t>, Invasive aspergillosis of the lung in a bone marrow transplant patient. </a:t>
            </a:r>
            <a:r>
              <a:rPr lang="en-US" sz="1400" b="1">
                <a:solidFill>
                  <a:srgbClr val="0066FF"/>
                </a:solidFill>
              </a:rPr>
              <a:t>C</a:t>
            </a:r>
            <a:r>
              <a:rPr lang="en-US" sz="1400" b="1">
                <a:solidFill>
                  <a:srgbClr val="000000"/>
                </a:solidFill>
              </a:rPr>
              <a:t>, Histologic sections from this case, stained with Gomori methenamine-silver (GMS) stain, show septate hyphae with acute-angle branching, features consistent with Aspergillus.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3" descr="10_31a.png"/>
          <p:cNvPicPr>
            <a:picLocks noGrp="1" noChangeAspect="1"/>
          </p:cNvPicPr>
          <p:nvPr>
            <p:ph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141288"/>
            <a:ext cx="8945563" cy="6216650"/>
          </a:xfrm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00"/>
                </a:solidFill>
              </a:rPr>
              <a:t>Kaposi sarcoma. Gross photograph, illustrating coalescent red-purple macules and plaques of the skin.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3" descr="10_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85725"/>
            <a:ext cx="8786813" cy="6467475"/>
          </a:xfrm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Kaposi’s sarcoma.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 descr="8_2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71438"/>
            <a:ext cx="8988425" cy="6500812"/>
          </a:xfrm>
        </p:spPr>
      </p:pic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200" b="1">
                <a:solidFill>
                  <a:srgbClr val="000000"/>
                </a:solidFill>
              </a:rPr>
              <a:t>Syphilitic chancre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3" descr="14_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88" y="163513"/>
            <a:ext cx="9007475" cy="6337300"/>
          </a:xfrm>
        </p:spPr>
      </p:pic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Kaposi’s sarcoma.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Roxie\Documents\My Scans\scan0051.tif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" t="535" r="2210" b="55526"/>
          <a:stretch/>
        </p:blipFill>
        <p:spPr bwMode="auto">
          <a:xfrm>
            <a:off x="323528" y="404664"/>
            <a:ext cx="8496944" cy="6048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oxie\Documents\My Scans\scan0051.tif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" t="48397" r="2210" b="6684"/>
          <a:stretch/>
        </p:blipFill>
        <p:spPr bwMode="auto">
          <a:xfrm>
            <a:off x="251520" y="260647"/>
            <a:ext cx="8568952" cy="61206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432140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Nodular Kaposi’s sarcoma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3" descr="14_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50" y="142875"/>
            <a:ext cx="9002713" cy="6429375"/>
          </a:xfrm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Lymphoma.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3" descr="12_17.png"/>
          <p:cNvPicPr>
            <a:picLocks noGrp="1" noChangeAspect="1"/>
          </p:cNvPicPr>
          <p:nvPr>
            <p:ph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513" y="285750"/>
            <a:ext cx="8837612" cy="5762625"/>
          </a:xfrm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00"/>
                </a:solidFill>
              </a:rPr>
              <a:t>Diffuse large B-cell lymphoma. The tumor cells have large nuclei with open chromatin and prominent nucleoli.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785818"/>
          </a:xfrm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5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pathology of aids</a:t>
            </a:r>
            <a:endParaRPr lang="en-US" sz="5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000768"/>
            <a:ext cx="9144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Dr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Ammar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 C. Al-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Rikabi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 and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Sufia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Hussain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.</a:t>
            </a:r>
          </a:p>
        </p:txBody>
      </p:sp>
      <p:pic>
        <p:nvPicPr>
          <p:cNvPr id="19" name="Picture 18" descr="int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605662"/>
            <a:ext cx="4643470" cy="30377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Picture 19" descr="23_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87870"/>
            <a:ext cx="4071966" cy="2841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Rectangle 5"/>
          <p:cNvSpPr/>
          <p:nvPr/>
        </p:nvSpPr>
        <p:spPr>
          <a:xfrm>
            <a:off x="3929058" y="5143512"/>
            <a:ext cx="112402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 descr="8_2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71438"/>
            <a:ext cx="5000625" cy="6500812"/>
          </a:xfrm>
        </p:spPr>
      </p:pic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200" b="1">
                <a:solidFill>
                  <a:srgbClr val="000000"/>
                </a:solidFill>
              </a:rPr>
              <a:t>a) Secondary syphilis. B) Secondary syphilis in a human immunodeficiency virus-positive man.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 descr="8_2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1688" y="71438"/>
            <a:ext cx="5000625" cy="6516687"/>
          </a:xfrm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200" b="1">
                <a:solidFill>
                  <a:srgbClr val="000000"/>
                </a:solidFill>
              </a:rPr>
              <a:t>a) Mucous patch. b) Mucous patch in an infant. C) Mucous patch.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5" descr="5_3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813" y="171450"/>
            <a:ext cx="7572375" cy="6410325"/>
          </a:xfrm>
        </p:spPr>
      </p:pic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200" b="1">
                <a:solidFill>
                  <a:srgbClr val="000000"/>
                </a:solidFill>
              </a:rPr>
              <a:t>The structure of HIV. The human immune deficiency virus (HIV)-1 virion. The viral particle is covered by a lipid bilayer derived from the host cell and studded with viral glycoproteins gp41 and gp120.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5" descr="10_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71438"/>
            <a:ext cx="9001125" cy="6494462"/>
          </a:xfrm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6519863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Herpes simplex.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3" descr="9_1.png"/>
          <p:cNvPicPr>
            <a:picLocks noGrp="1" noChangeAspect="1"/>
          </p:cNvPicPr>
          <p:nvPr>
            <p:ph idx="1"/>
          </p:nvPr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571625"/>
            <a:ext cx="8929688" cy="3316288"/>
          </a:xfrm>
        </p:spPr>
      </p:pic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0" y="6119813"/>
            <a:ext cx="9144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00"/>
                </a:solidFill>
              </a:rPr>
              <a:t>Examples of viral inclusions. </a:t>
            </a:r>
            <a:r>
              <a:rPr lang="en-US" sz="1400" b="1">
                <a:solidFill>
                  <a:srgbClr val="0066FF"/>
                </a:solidFill>
              </a:rPr>
              <a:t>A</a:t>
            </a:r>
            <a:r>
              <a:rPr lang="en-US" sz="1400" b="1">
                <a:solidFill>
                  <a:srgbClr val="000000"/>
                </a:solidFill>
              </a:rPr>
              <a:t>, Cytomegalovirus infection in the lung; infected cells show distinct nuclear (long arrow) and ill-defined (short arrows) cytoplasmic inclusions. </a:t>
            </a:r>
            <a:r>
              <a:rPr lang="en-US" sz="1400" b="1">
                <a:solidFill>
                  <a:srgbClr val="0066FF"/>
                </a:solidFill>
              </a:rPr>
              <a:t>B</a:t>
            </a:r>
            <a:r>
              <a:rPr lang="en-US" sz="1400" b="1">
                <a:solidFill>
                  <a:srgbClr val="000000"/>
                </a:solidFill>
              </a:rPr>
              <a:t>, Mucosal herpesvirus infection; infected cells show glassy nuclear inclusions (long arrow)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 descr="23_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" y="142875"/>
            <a:ext cx="8823325" cy="6181725"/>
          </a:xfrm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00"/>
                </a:solidFill>
              </a:rPr>
              <a:t>Viral infections. HIV encephalitis. Note the microglial nodule and multinucleated giant cell.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3" descr="9_11.png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0"/>
            <a:ext cx="9144000" cy="3857625"/>
          </a:xfrm>
        </p:spPr>
      </p:pic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0" y="5903913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00"/>
                </a:solidFill>
              </a:rPr>
              <a:t>Host responses in the absence of appropriate T cell-mediated immunity. </a:t>
            </a:r>
            <a:r>
              <a:rPr lang="en-US" sz="1400" b="1">
                <a:solidFill>
                  <a:srgbClr val="0066FF"/>
                </a:solidFill>
              </a:rPr>
              <a:t>A</a:t>
            </a:r>
            <a:r>
              <a:rPr lang="en-US" sz="1400" b="1">
                <a:solidFill>
                  <a:srgbClr val="000000"/>
                </a:solidFill>
              </a:rPr>
              <a:t>, Mycobacterium avium infection in a patient with AIDS, showing massive intracellular macrophage infection with acid-fast organisms (filamentous and pink in this acid-fast stain). </a:t>
            </a:r>
            <a:r>
              <a:rPr lang="en-US" sz="1400" b="1">
                <a:solidFill>
                  <a:srgbClr val="0066FF"/>
                </a:solidFill>
              </a:rPr>
              <a:t>B</a:t>
            </a:r>
            <a:r>
              <a:rPr lang="en-US" sz="1400" b="1">
                <a:solidFill>
                  <a:srgbClr val="000000"/>
                </a:solidFill>
              </a:rPr>
              <a:t>, M. leprae infection in a patient with lepromatous leprosy; there are abundant acid-fast bacilli proliferating within macrophages.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01017812">
  <a:themeElements>
    <a:clrScheme name="Default Design 1">
      <a:dk1>
        <a:srgbClr val="336699"/>
      </a:dk1>
      <a:lt1>
        <a:srgbClr val="FFFFFF"/>
      </a:lt1>
      <a:dk2>
        <a:srgbClr val="0066FF"/>
      </a:dk2>
      <a:lt2>
        <a:srgbClr val="AFB5D2"/>
      </a:lt2>
      <a:accent1>
        <a:srgbClr val="66CCFF"/>
      </a:accent1>
      <a:accent2>
        <a:srgbClr val="99FFCC"/>
      </a:accent2>
      <a:accent3>
        <a:srgbClr val="FFFFFF"/>
      </a:accent3>
      <a:accent4>
        <a:srgbClr val="2A5682"/>
      </a:accent4>
      <a:accent5>
        <a:srgbClr val="B8E2FF"/>
      </a:accent5>
      <a:accent6>
        <a:srgbClr val="8AE7B9"/>
      </a:accent6>
      <a:hlink>
        <a:srgbClr val="FF99FF"/>
      </a:hlink>
      <a:folHlink>
        <a:srgbClr val="CCCCFF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336699"/>
        </a:dk1>
        <a:lt1>
          <a:srgbClr val="FFFFFF"/>
        </a:lt1>
        <a:dk2>
          <a:srgbClr val="0066FF"/>
        </a:dk2>
        <a:lt2>
          <a:srgbClr val="AFB5D2"/>
        </a:lt2>
        <a:accent1>
          <a:srgbClr val="66CCFF"/>
        </a:accent1>
        <a:accent2>
          <a:srgbClr val="99FFCC"/>
        </a:accent2>
        <a:accent3>
          <a:srgbClr val="FFFFFF"/>
        </a:accent3>
        <a:accent4>
          <a:srgbClr val="2A5682"/>
        </a:accent4>
        <a:accent5>
          <a:srgbClr val="B8E2FF"/>
        </a:accent5>
        <a:accent6>
          <a:srgbClr val="8AE7B9"/>
        </a:accent6>
        <a:hlink>
          <a:srgbClr val="FF99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3366"/>
        </a:dk1>
        <a:lt1>
          <a:srgbClr val="CCECFF"/>
        </a:lt1>
        <a:dk2>
          <a:srgbClr val="4B3384"/>
        </a:dk2>
        <a:lt2>
          <a:srgbClr val="849CBB"/>
        </a:lt2>
        <a:accent1>
          <a:srgbClr val="90DBFF"/>
        </a:accent1>
        <a:accent2>
          <a:srgbClr val="99FFCC"/>
        </a:accent2>
        <a:accent3>
          <a:srgbClr val="E2F4FF"/>
        </a:accent3>
        <a:accent4>
          <a:srgbClr val="002A56"/>
        </a:accent4>
        <a:accent5>
          <a:srgbClr val="C6EAFF"/>
        </a:accent5>
        <a:accent6>
          <a:srgbClr val="8AE7B9"/>
        </a:accent6>
        <a:hlink>
          <a:srgbClr val="DFC0FF"/>
        </a:hlink>
        <a:folHlink>
          <a:srgbClr val="6DC5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OOFile" ma:contentTypeID="0x0101006025706CF4CD034688BEBAE97A2E701D020200C3831ACA17D8814887A164412888521E" ma:contentTypeVersion="7" ma:contentTypeDescription="Create a new document." ma:contentTypeScope="" ma:versionID="ed1fea5d08807278759d338940aa9e8f">
  <xsd:schema xmlns:xsd="http://www.w3.org/2001/XMLSchema" xmlns:xs="http://www.w3.org/2001/XMLSchema" xmlns:p="http://schemas.microsoft.com/office/2006/metadata/properties" xmlns:ns2="145c5697-5eb5-440b-b2f1-a8273fb59250" targetNamespace="http://schemas.microsoft.com/office/2006/metadata/properties" ma:root="true" ma:fieldsID="174e4b03d57b3d621fa064bbab783e99" ns2:_="">
    <xsd:import namespace="145c5697-5eb5-440b-b2f1-a8273fb59250"/>
    <xsd:element name="properties">
      <xsd:complexType>
        <xsd:sequence>
          <xsd:element name="documentManagement">
            <xsd:complexType>
              <xsd:all>
                <xsd:element ref="ns2:AssetId" minOccurs="0"/>
                <xsd:element ref="ns2:AuthoringAssetId" minOccurs="0"/>
                <xsd:element ref="ns2:AssetType" minOccurs="0"/>
                <xsd:element ref="ns2:Markets" minOccurs="0"/>
                <xsd:element ref="ns2:NumericAssetId" minOccurs="0"/>
                <xsd:element ref="ns2:AppV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c5697-5eb5-440b-b2f1-a8273fb59250" elementFormDefault="qualified">
    <xsd:import namespace="http://schemas.microsoft.com/office/2006/documentManagement/types"/>
    <xsd:import namespace="http://schemas.microsoft.com/office/infopath/2007/PartnerControls"/>
    <xsd:element name="AssetId" ma:index="8" nillable="true" ma:displayName="AssetId" ma:indexed="true" ma:internalName="AssetId" ma:readOnly="false">
      <xsd:simpleType>
        <xsd:restriction base="dms:Text"/>
      </xsd:simpleType>
    </xsd:element>
    <xsd:element name="AuthoringAssetId" ma:index="9" nillable="true" ma:displayName="AuthoringAssetId" ma:indexed="true" ma:internalName="AuthoringAssetId" ma:readOnly="false">
      <xsd:simpleType>
        <xsd:restriction base="dms:Text"/>
      </xsd:simpleType>
    </xsd:element>
    <xsd:element name="AssetType" ma:index="10" nillable="true" ma:displayName="AssetType" ma:internalName="AssetType" ma:readOnly="false">
      <xsd:simpleType>
        <xsd:restriction base="dms:Text"/>
      </xsd:simpleType>
    </xsd:element>
    <xsd:element name="Markets" ma:index="11" nillable="true" ma:displayName="Markets" ma:internalName="Markets" ma:readOnly="false">
      <xsd:simpleType>
        <xsd:restriction base="dms:Text"/>
      </xsd:simpleType>
    </xsd:element>
    <xsd:element name="NumericAssetId" ma:index="12" nillable="true" ma:displayName="NumericAssetId" ma:indexed="true" ma:internalName="NumericAssetId" ma:readOnly="false">
      <xsd:simpleType>
        <xsd:restriction base="dms:Unknown"/>
      </xsd:simpleType>
    </xsd:element>
    <xsd:element name="AppVer" ma:index="13" nillable="true" ma:displayName="AppVer" ma:internalName="AppVer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ericAssetId xmlns="145c5697-5eb5-440b-b2f1-a8273fb59250" xsi:nil="true"/>
    <AssetType xmlns="145c5697-5eb5-440b-b2f1-a8273fb59250">TP</AssetType>
    <Markets xmlns="145c5697-5eb5-440b-b2f1-a8273fb59250">en-us</Markets>
    <AppVer xmlns="145c5697-5eb5-440b-b2f1-a8273fb59250" xsi:nil="true"/>
    <AuthoringAssetId xmlns="145c5697-5eb5-440b-b2f1-a8273fb59250">TP001017812</AuthoringAssetId>
    <AssetId xmlns="145c5697-5eb5-440b-b2f1-a8273fb59250">TS001017812</AssetId>
  </documentManagement>
</p:properti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E8E48E8E-0FDF-4080-B978-3CB279F9ED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5c5697-5eb5-440b-b2f1-a8273fb592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56AC4E7F-C5EC-4925-8CF5-DD3AF19066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72CDB0-BE7B-4937-9C18-F577D6597561}">
  <ds:schemaRefs>
    <ds:schemaRef ds:uri="145c5697-5eb5-440b-b2f1-a8273fb59250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764AA5F9-E154-4C1B-B412-D67FA1D5DD35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TS001017812</Template>
  <TotalTime>303</TotalTime>
  <Words>464</Words>
  <Application>Microsoft Office PowerPoint</Application>
  <PresentationFormat>عرض على الشاشة (4:3)</PresentationFormat>
  <Paragraphs>27</Paragraphs>
  <Slides>25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9" baseType="lpstr">
      <vt:lpstr>Arial</vt:lpstr>
      <vt:lpstr>Tahoma</vt:lpstr>
      <vt:lpstr>Times New Roman</vt:lpstr>
      <vt:lpstr>TS001017812</vt:lpstr>
      <vt:lpstr>pathology of aids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pathology of aids</vt:lpstr>
    </vt:vector>
  </TitlesOfParts>
  <Company>Internet Cafe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[Product Name] Marketing Plan</dc:title>
  <dc:creator>Lolia</dc:creator>
  <cp:lastModifiedBy>Yahya Hakami Fahad</cp:lastModifiedBy>
  <cp:revision>52</cp:revision>
  <cp:lastPrinted>1601-01-01T00:00:00Z</cp:lastPrinted>
  <dcterms:created xsi:type="dcterms:W3CDTF">2010-10-26T05:55:39Z</dcterms:created>
  <dcterms:modified xsi:type="dcterms:W3CDTF">2020-03-19T09:01:38Z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ugNumber">
    <vt:lpwstr>498502L</vt:lpwstr>
  </property>
  <property fmtid="{D5CDD505-2E9C-101B-9397-08002B2CF9AE}" pid="3" name="TPInstallLocation">
    <vt:lpwstr>{My Templates}</vt:lpwstr>
  </property>
  <property fmtid="{D5CDD505-2E9C-101B-9397-08002B2CF9AE}" pid="4" name="PrimaryImageGen">
    <vt:lpwstr>1</vt:lpwstr>
  </property>
  <property fmtid="{D5CDD505-2E9C-101B-9397-08002B2CF9AE}" pid="5" name="display_urn:schemas-microsoft-com:office:office#APAuthor">
    <vt:lpwstr>REDMOND\cynvey</vt:lpwstr>
  </property>
  <property fmtid="{D5CDD505-2E9C-101B-9397-08002B2CF9AE}" pid="6" name="APAuthor">
    <vt:lpwstr>191</vt:lpwstr>
  </property>
  <property fmtid="{D5CDD505-2E9C-101B-9397-08002B2CF9AE}" pid="7" name="Milestone">
    <vt:lpwstr>Continuous</vt:lpwstr>
  </property>
  <property fmtid="{D5CDD505-2E9C-101B-9397-08002B2CF9AE}" pid="8" name="TPAppVersion">
    <vt:lpwstr>11</vt:lpwstr>
  </property>
  <property fmtid="{D5CDD505-2E9C-101B-9397-08002B2CF9AE}" pid="9" name="TPCommandLine">
    <vt:lpwstr>{PP} /n {FilePath}</vt:lpwstr>
  </property>
  <property fmtid="{D5CDD505-2E9C-101B-9397-08002B2CF9AE}" pid="10" name="IsSearchable">
    <vt:lpwstr>0</vt:lpwstr>
  </property>
  <property fmtid="{D5CDD505-2E9C-101B-9397-08002B2CF9AE}" pid="11" name="NumericId">
    <vt:lpwstr>-1.00000000000000</vt:lpwstr>
  </property>
  <property fmtid="{D5CDD505-2E9C-101B-9397-08002B2CF9AE}" pid="12" name="PublishTargets">
    <vt:lpwstr>OfficeOnline</vt:lpwstr>
  </property>
  <property fmtid="{D5CDD505-2E9C-101B-9397-08002B2CF9AE}" pid="13" name="TPLaunchHelpLinkType">
    <vt:lpwstr>Template</vt:lpwstr>
  </property>
  <property fmtid="{D5CDD505-2E9C-101B-9397-08002B2CF9AE}" pid="14" name="TPFriendlyName">
    <vt:lpwstr>Marketing plan presentation</vt:lpwstr>
  </property>
  <property fmtid="{D5CDD505-2E9C-101B-9397-08002B2CF9AE}" pid="15" name="display_urn:schemas-microsoft-com:office:office#APEditor">
    <vt:lpwstr>REDMOND\v-luannv</vt:lpwstr>
  </property>
  <property fmtid="{D5CDD505-2E9C-101B-9397-08002B2CF9AE}" pid="16" name="APEditor">
    <vt:lpwstr>92</vt:lpwstr>
  </property>
  <property fmtid="{D5CDD505-2E9C-101B-9397-08002B2CF9AE}" pid="17" name="Provider">
    <vt:lpwstr>EY006220130</vt:lpwstr>
  </property>
  <property fmtid="{D5CDD505-2E9C-101B-9397-08002B2CF9AE}" pid="18" name="SourceTitle">
    <vt:lpwstr>Marketing plan presentation</vt:lpwstr>
  </property>
  <property fmtid="{D5CDD505-2E9C-101B-9397-08002B2CF9AE}" pid="19" name="TPApplication">
    <vt:lpwstr>PowerPoint</vt:lpwstr>
  </property>
  <property fmtid="{D5CDD505-2E9C-101B-9397-08002B2CF9AE}" pid="20" name="TPLaunchHelpLink">
    <vt:lpwstr/>
  </property>
  <property fmtid="{D5CDD505-2E9C-101B-9397-08002B2CF9AE}" pid="21" name="OpenTemplate">
    <vt:lpwstr>1</vt:lpwstr>
  </property>
  <property fmtid="{D5CDD505-2E9C-101B-9397-08002B2CF9AE}" pid="22" name="UACurrentWords">
    <vt:lpwstr>0</vt:lpwstr>
  </property>
  <property fmtid="{D5CDD505-2E9C-101B-9397-08002B2CF9AE}" pid="23" name="UALocRecommendation">
    <vt:lpwstr>Localize</vt:lpwstr>
  </property>
  <property fmtid="{D5CDD505-2E9C-101B-9397-08002B2CF9AE}" pid="24" name="Applications">
    <vt:lpwstr>184;#Office 2000;#79;#Template 12;#64;#PowerPoint 2003;#182;#Office XP;#65;#Microsoft Office PowerPoint 2007</vt:lpwstr>
  </property>
  <property fmtid="{D5CDD505-2E9C-101B-9397-08002B2CF9AE}" pid="25" name="TemplateStatus">
    <vt:lpwstr>Complete</vt:lpwstr>
  </property>
  <property fmtid="{D5CDD505-2E9C-101B-9397-08002B2CF9AE}" pid="26" name="ContentTypeId">
    <vt:lpwstr>0x0101006025706CF4CD034688BEBAE97A2E701D020200C3831ACA17D8814887A164412888521E</vt:lpwstr>
  </property>
  <property fmtid="{D5CDD505-2E9C-101B-9397-08002B2CF9AE}" pid="27" name="IsDeleted">
    <vt:lpwstr>0</vt:lpwstr>
  </property>
  <property fmtid="{D5CDD505-2E9C-101B-9397-08002B2CF9AE}" pid="28" name="ShowIn">
    <vt:lpwstr>Show everywhere</vt:lpwstr>
  </property>
  <property fmtid="{D5CDD505-2E9C-101B-9397-08002B2CF9AE}" pid="29" name="UANotes">
    <vt:lpwstr>LEGACY FROM TOW. Assigned to Luann for retrofit pass. SEO Pilot 2008</vt:lpwstr>
  </property>
  <property fmtid="{D5CDD505-2E9C-101B-9397-08002B2CF9AE}" pid="30" name="PublishStatusLookup">
    <vt:lpwstr>258492</vt:lpwstr>
  </property>
  <property fmtid="{D5CDD505-2E9C-101B-9397-08002B2CF9AE}" pid="31" name="TPComponent">
    <vt:lpwstr>PPTFiles</vt:lpwstr>
  </property>
  <property fmtid="{D5CDD505-2E9C-101B-9397-08002B2CF9AE}" pid="32" name="TPNamespace">
    <vt:lpwstr>POWERPNT</vt:lpwstr>
  </property>
  <property fmtid="{D5CDD505-2E9C-101B-9397-08002B2CF9AE}" pid="33" name="TPClientViewer">
    <vt:lpwstr>Microsoft Office PowerPoint</vt:lpwstr>
  </property>
  <property fmtid="{D5CDD505-2E9C-101B-9397-08002B2CF9AE}" pid="34" name="APTrustLevel">
    <vt:lpwstr>1.00000000000000</vt:lpwstr>
  </property>
  <property fmtid="{D5CDD505-2E9C-101B-9397-08002B2CF9AE}" pid="35" name="TrustLevel">
    <vt:lpwstr>Microsoft Managed Content</vt:lpwstr>
  </property>
  <property fmtid="{D5CDD505-2E9C-101B-9397-08002B2CF9AE}" pid="36" name="Content Type">
    <vt:lpwstr>OOFile</vt:lpwstr>
  </property>
</Properties>
</file>