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69" r:id="rId4"/>
    <p:sldId id="327" r:id="rId5"/>
    <p:sldId id="308" r:id="rId6"/>
    <p:sldId id="309" r:id="rId7"/>
    <p:sldId id="362" r:id="rId8"/>
    <p:sldId id="358" r:id="rId9"/>
    <p:sldId id="357" r:id="rId10"/>
    <p:sldId id="359" r:id="rId11"/>
    <p:sldId id="366" r:id="rId12"/>
    <p:sldId id="343" r:id="rId13"/>
    <p:sldId id="344" r:id="rId14"/>
    <p:sldId id="347" r:id="rId15"/>
    <p:sldId id="3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200F2"/>
    <a:srgbClr val="FFFFCC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 autoAdjust="0"/>
    <p:restoredTop sz="86212" autoAdjust="0"/>
  </p:normalViewPr>
  <p:slideViewPr>
    <p:cSldViewPr>
      <p:cViewPr varScale="1">
        <p:scale>
          <a:sx n="97" d="100"/>
          <a:sy n="97" d="100"/>
        </p:scale>
        <p:origin x="14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Tamoxifen</a:t>
            </a:r>
            <a:r>
              <a:rPr lang="en-US" baseline="0" dirty="0"/>
              <a:t> vs. clomiphene (steroidal vs. non steroidal) what are the differences? All </a:t>
            </a:r>
            <a:r>
              <a:rPr lang="en-US" baseline="0"/>
              <a:t>are non-steroidal</a:t>
            </a:r>
            <a:endParaRPr lang="en-US" baseline="0" dirty="0"/>
          </a:p>
          <a:p>
            <a:r>
              <a:rPr lang="en-US" baseline="0" dirty="0"/>
              <a:t>Why contraceptives are varied? (</a:t>
            </a:r>
            <a:r>
              <a:rPr lang="en-US" baseline="0" dirty="0" err="1"/>
              <a:t>monophase</a:t>
            </a:r>
            <a:r>
              <a:rPr lang="en-US" baseline="0" dirty="0"/>
              <a:t>, </a:t>
            </a:r>
            <a:r>
              <a:rPr lang="en-US" baseline="0" dirty="0" err="1"/>
              <a:t>diphases</a:t>
            </a:r>
            <a:r>
              <a:rPr lang="en-US" baseline="0" dirty="0"/>
              <a:t>, </a:t>
            </a:r>
            <a:r>
              <a:rPr lang="en-US" baseline="0" dirty="0" err="1"/>
              <a:t>triphases</a:t>
            </a:r>
            <a:r>
              <a:rPr lang="en-US" baseline="0" dirty="0"/>
              <a:t>) why some changes and others not? (3</a:t>
            </a:r>
            <a:r>
              <a:rPr lang="en-US" baseline="30000" dirty="0"/>
              <a:t>rd</a:t>
            </a:r>
            <a:r>
              <a:rPr lang="en-US" baseline="0" dirty="0"/>
              <a:t> lecture)</a:t>
            </a:r>
          </a:p>
          <a:p>
            <a:r>
              <a:rPr lang="en-US" baseline="0" dirty="0"/>
              <a:t>Q) Dose the long contraceptives (less </a:t>
            </a:r>
            <a:r>
              <a:rPr lang="en-US" baseline="0" dirty="0" err="1"/>
              <a:t>mes</a:t>
            </a:r>
            <a:r>
              <a:rPr lang="en-US" baseline="0" dirty="0"/>
              <a:t>) elongate the </a:t>
            </a:r>
            <a:r>
              <a:rPr lang="en-US" baseline="0" dirty="0" err="1"/>
              <a:t>postmenopose</a:t>
            </a:r>
            <a:r>
              <a:rPr lang="en-US" baseline="0" dirty="0"/>
              <a:t> </a:t>
            </a:r>
            <a:r>
              <a:rPr lang="en-US" baseline="0" dirty="0" err="1"/>
              <a:t>occurance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 Narrow" pitchFamily="34" charset="0"/>
              </a:rPr>
              <a:t>Human Menopausal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hMG</a:t>
            </a:r>
            <a:r>
              <a:rPr lang="en-US" sz="1200" b="1" dirty="0">
                <a:latin typeface="Arial Narrow" pitchFamily="34" charset="0"/>
                <a:sym typeface="Wingdings 3"/>
              </a:rPr>
              <a:t> )</a:t>
            </a:r>
          </a:p>
          <a:p>
            <a:r>
              <a:rPr lang="en-US" sz="1200" b="1" dirty="0">
                <a:latin typeface="Arial Narrow" pitchFamily="34" charset="0"/>
              </a:rPr>
              <a:t>Human Chorionic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hCG</a:t>
            </a:r>
            <a:r>
              <a:rPr lang="en-US" sz="1200" b="1" dirty="0">
                <a:latin typeface="Arial Narrow" pitchFamily="34" charset="0"/>
                <a:sym typeface="Wingdings 3"/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latin typeface="Arial Narrow" pitchFamily="34" charset="0"/>
              </a:rPr>
              <a:t>Human Menopausal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hMG</a:t>
            </a:r>
            <a:r>
              <a:rPr lang="en-US" sz="1200" b="1" dirty="0">
                <a:latin typeface="Arial Narrow" pitchFamily="34" charset="0"/>
                <a:sym typeface="Wingdings 3"/>
              </a:rPr>
              <a:t> )</a:t>
            </a:r>
          </a:p>
          <a:p>
            <a:r>
              <a:rPr lang="en-US" sz="1200" b="1" dirty="0">
                <a:latin typeface="Arial Narrow" pitchFamily="34" charset="0"/>
              </a:rPr>
              <a:t>Human Chorionic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hCG</a:t>
            </a:r>
            <a:r>
              <a:rPr lang="en-US" sz="1200" b="1" dirty="0">
                <a:latin typeface="Arial Narrow" pitchFamily="34" charset="0"/>
                <a:sym typeface="Wingdings 3"/>
              </a:rPr>
              <a:t>) </a:t>
            </a:r>
            <a:endParaRPr lang="en-US" dirty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4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Because Tamoxifen has potent</a:t>
            </a:r>
            <a:r>
              <a:rPr lang="en-US" i="1" baseline="0" dirty="0"/>
              <a:t> antiestrogen activity in breast cancer</a:t>
            </a:r>
          </a:p>
          <a:p>
            <a:r>
              <a:rPr lang="en-US" i="1" dirty="0"/>
              <a:t>https://books.google.com.sa/books?id=FfG8AQAAQBAJ&amp;pg=PA313&amp;lpg=PA313&amp;dq=palliative+treatment+of+estrogen+receptor-+positive+breast+cancer+clomid+tamoxifen&amp;source=bl&amp;ots=OEvIKnW_5w&amp;sig=ACfU3U2EuFHScKHod7cvnqUki95E1FQGrA&amp;hl=en&amp;sa=X&amp;ved=2ahUKEwj0oaSj1o3hAhXK1qQKHYLSBPUQ6AEwA3oECAQQAQ#v=onepage&amp;q=palliative%20treatment%20of%20estrogen%20receptor-%20positive%20breast%20cancer%20clomid%20tamoxifen&amp;f=fals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5257800" y="2705067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4" cstate="print"/>
          <a:srcRect t="10857" r="19164" b="4571"/>
          <a:stretch>
            <a:fillRect/>
          </a:stretch>
        </p:blipFill>
        <p:spPr bwMode="auto">
          <a:xfrm>
            <a:off x="23370" y="2388990"/>
            <a:ext cx="1764136" cy="22507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120" y="2661038"/>
            <a:ext cx="1891299" cy="19168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03920" y="85831"/>
            <a:ext cx="32004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8D121-EF27-3A48-8699-D946F4D918A7}"/>
              </a:ext>
            </a:extLst>
          </p:cNvPr>
          <p:cNvSpPr/>
          <p:nvPr/>
        </p:nvSpPr>
        <p:spPr>
          <a:xfrm>
            <a:off x="0" y="4539049"/>
            <a:ext cx="9144000" cy="11418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ct val="15000"/>
              </a:spcAft>
              <a:defRPr/>
            </a:pPr>
            <a:r>
              <a:rPr lang="en-US" altLang="en-US" sz="2800" dirty="0">
                <a:latin typeface="Arial" charset="0"/>
              </a:rPr>
              <a:t>Metab Alharbi, Ph.D.</a:t>
            </a:r>
          </a:p>
          <a:p>
            <a:pPr algn="ctr">
              <a:spcAft>
                <a:spcPct val="15000"/>
              </a:spcAft>
              <a:defRPr/>
            </a:pPr>
            <a:r>
              <a:rPr lang="en-US" altLang="en-US" dirty="0">
                <a:latin typeface="Arial" charset="0"/>
              </a:rPr>
              <a:t>Assistant Professor, Pharmacology and Toxicology Department, College of Pharmacy, (Slides are adopted and modified from Prof. Mohamad </a:t>
            </a:r>
            <a:r>
              <a:rPr lang="en-US" altLang="en-US" dirty="0" err="1">
                <a:latin typeface="Arial" charset="0"/>
              </a:rPr>
              <a:t>Alhumayyd</a:t>
            </a:r>
            <a:r>
              <a:rPr lang="en-US" altLang="en-US" dirty="0">
                <a:latin typeface="Arial" charset="0"/>
              </a:rPr>
              <a:t>)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>
                <a:latin typeface="Arial Narrow" pitchFamily="34" charset="0"/>
              </a:rPr>
              <a:t>Hypoestrogenism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000" b="1" i="1" dirty="0">
                <a:latin typeface="Arial Narrow" pitchFamily="34" charset="0"/>
              </a:rPr>
              <a:t>on long term use </a:t>
            </a:r>
            <a:r>
              <a:rPr lang="en-US" sz="2400" b="1" spc="-30" dirty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>
                <a:latin typeface="Arial Narrow" pitchFamily="34" charset="0"/>
              </a:rPr>
              <a:t>Osteoporosis 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dirty="0">
                <a:latin typeface="Arial Narrow" pitchFamily="34" charset="0"/>
              </a:rPr>
              <a:t>   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>
                <a:latin typeface="Arial Narrow" pitchFamily="34" charset="0"/>
              </a:rPr>
              <a:t>Rarely ovarian </a:t>
            </a:r>
            <a:r>
              <a:rPr lang="en-US" sz="2400" b="1" dirty="0" err="1">
                <a:latin typeface="Arial Narrow" pitchFamily="34" charset="0"/>
              </a:rPr>
              <a:t>hyperstimulation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>
                <a:solidFill>
                  <a:srgbClr val="6600FF"/>
                </a:solidFill>
                <a:latin typeface="Arial Narrow" pitchFamily="34" charset="0"/>
              </a:rPr>
              <a:t>Leuprolin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HMGs;</a:t>
            </a:r>
            <a:r>
              <a:rPr lang="en-US" sz="2200" spc="50" dirty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HCGs; </a:t>
            </a: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Are naturally produced by the pituitary gland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</a:rPr>
              <a:t>1. Human Menopausal Gonadotrophin </a:t>
            </a:r>
            <a:r>
              <a:rPr lang="en-US" sz="2400" b="1" dirty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hMG</a:t>
            </a:r>
            <a:r>
              <a:rPr lang="en-US" sz="2400" b="1" dirty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>
                <a:latin typeface="Arial Narrow" pitchFamily="34" charset="0"/>
              </a:rPr>
              <a:t>menopausal urine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latin typeface="Arial Narrow" pitchFamily="34" charset="0"/>
              </a:rPr>
              <a:t> contains </a:t>
            </a:r>
            <a:r>
              <a:rPr lang="en-US" sz="2400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>
                <a:latin typeface="Arial Narrow" pitchFamily="34" charset="0"/>
              </a:rPr>
              <a:t>Human Chorionic Gonadotrophin </a:t>
            </a:r>
            <a:r>
              <a:rPr lang="en-US" sz="2400" b="1" dirty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hCG</a:t>
            </a:r>
            <a:r>
              <a:rPr lang="en-US" sz="2400" b="1" dirty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>
                <a:latin typeface="Arial Narrow" pitchFamily="34" charset="0"/>
                <a:sym typeface="Wingdings 3"/>
              </a:rPr>
              <a:t>contains mainly LH </a:t>
            </a:r>
            <a:r>
              <a:rPr lang="en-US" sz="2200" spc="50" dirty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>
                <a:latin typeface="Arial Narrow" pitchFamily="34" charset="0"/>
              </a:rPr>
              <a:t>ndry </a:t>
            </a:r>
            <a:r>
              <a:rPr lang="en-US" sz="2400" b="1" dirty="0">
                <a:latin typeface="Arial Narrow" pitchFamily="34" charset="0"/>
              </a:rPr>
              <a:t>to </a:t>
            </a:r>
            <a:r>
              <a:rPr lang="en-US" sz="2400" b="1" dirty="0" err="1">
                <a:latin typeface="Arial Narrow" pitchFamily="34" charset="0"/>
              </a:rPr>
              <a:t>gonadotropin</a:t>
            </a:r>
            <a:r>
              <a:rPr lang="en-US" sz="2400" b="1" dirty="0">
                <a:latin typeface="Arial Narrow" pitchFamily="34" charset="0"/>
              </a:rPr>
              <a:t>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deficiency (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>
                <a:latin typeface="Arial Narrow" pitchFamily="34" charset="0"/>
              </a:rPr>
              <a:t>&gt;</a:t>
            </a:r>
            <a:r>
              <a:rPr lang="en-US" sz="2400" b="1" dirty="0">
                <a:latin typeface="Arial Narrow" pitchFamily="34" charset="0"/>
              </a:rPr>
              <a:t>75 %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>
                <a:latin typeface="Arial Narrow" pitchFamily="34" charset="0"/>
              </a:rPr>
              <a:t> is given </a:t>
            </a:r>
            <a:r>
              <a:rPr lang="en-US" sz="2400" b="1" i="1" spc="-40" dirty="0" err="1">
                <a:latin typeface="Arial Narrow" pitchFamily="34" charset="0"/>
              </a:rPr>
              <a:t>i.m</a:t>
            </a:r>
            <a:r>
              <a:rPr lang="en-US" sz="2400" b="1" spc="-40" dirty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>
                <a:latin typeface="Arial Narrow" pitchFamily="34" charset="0"/>
                <a:sym typeface="Wingdings 3"/>
              </a:rPr>
              <a:t> day) for ovum 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retreival</a:t>
            </a:r>
            <a:r>
              <a:rPr lang="en-US" sz="2400" b="1" dirty="0">
                <a:latin typeface="Arial Narrow" pitchFamily="34" charset="0"/>
                <a:sym typeface="Wingdings 3"/>
              </a:rPr>
              <a:t> .</a:t>
            </a:r>
            <a:endParaRPr lang="en-US" sz="2400" b="1" u="heavy" spc="-40" dirty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>
                <a:latin typeface="Arial Narrow" pitchFamily="34" charset="0"/>
              </a:rPr>
              <a:t>FSH containing preparations; 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			           Ovarian enlargement (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) </a:t>
            </a:r>
            <a:br>
              <a:rPr lang="en-US" sz="2400" b="1" dirty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>
                <a:latin typeface="Arial Narrow" pitchFamily="34" charset="0"/>
              </a:rPr>
              <a:t>LH containing preparations;    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35988"/>
              </p:ext>
            </p:extLst>
          </p:nvPr>
        </p:nvGraphicFramePr>
        <p:xfrm>
          <a:off x="4038600" y="-1524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-1524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A71DEA-2F0F-2648-A846-CA9731575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21762"/>
              </p:ext>
            </p:extLst>
          </p:nvPr>
        </p:nvGraphicFramePr>
        <p:xfrm>
          <a:off x="4038600" y="1"/>
          <a:ext cx="59547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"/>
                        <a:ext cx="5954713" cy="426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rial Narrow" pitchFamily="34" charset="0"/>
              </a:rPr>
              <a:t>                     D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>
                <a:latin typeface="Arial Narrow" pitchFamily="34" charset="0"/>
              </a:rPr>
              <a:t>pituitary gland &amp; i</a:t>
            </a:r>
            <a:r>
              <a:rPr lang="en-US" sz="2400" b="1" spc="-30" dirty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>
                <a:latin typeface="Arial Narrow" pitchFamily="34" charset="0"/>
                <a:cs typeface="Times New Roman" pitchFamily="18" charset="0"/>
                <a:sym typeface="Wingdings 3"/>
              </a:rPr>
              <a:t> secretion </a:t>
            </a:r>
            <a:r>
              <a:rPr lang="en-US" sz="2400" b="1" dirty="0">
                <a:latin typeface="Arial Narrow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an ergot derivative (not a hormone)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764816"/>
            <a:ext cx="5791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4.</a:t>
            </a: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>
            <a:normAutofit/>
          </a:bodyPr>
          <a:lstStyle/>
          <a:p>
            <a:pPr algn="l"/>
            <a:r>
              <a:rPr lang="en-US" sz="4000" spc="-50" dirty="0">
                <a:latin typeface="Bernard MT Condensed" pitchFamily="18" charset="0"/>
              </a:rPr>
              <a:t>5.POLYCYSTIC OVARIAN SYNDROME</a:t>
            </a:r>
            <a:r>
              <a:rPr lang="ar-SA" sz="4000" spc="-50" dirty="0">
                <a:latin typeface="Bernard MT Condensed" pitchFamily="18" charset="0"/>
              </a:rPr>
              <a:t> </a:t>
            </a:r>
            <a:r>
              <a:rPr lang="en-US" sz="4000" spc="-50" dirty="0">
                <a:latin typeface="Bernard MT Condensed" pitchFamily="18" charset="0"/>
              </a:rPr>
              <a:t>(PCOS)</a:t>
            </a:r>
            <a:br>
              <a:rPr lang="en-US" sz="4000" spc="-50" dirty="0">
                <a:latin typeface="Bernard MT Condensed" pitchFamily="18" charset="0"/>
              </a:rPr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6400800" cy="2505301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spc="-50" dirty="0">
                <a:solidFill>
                  <a:srgbClr val="00B0F0"/>
                </a:solidFill>
                <a:latin typeface="Bernard MT Condensed" pitchFamily="18" charset="0"/>
              </a:rPr>
              <a:t>M</a:t>
            </a:r>
            <a: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  <a:t>ost common cause  of infertility</a:t>
            </a:r>
          </a:p>
          <a:p>
            <a:pPr algn="l"/>
            <a: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  <a:t>The exact cause of PCOS is unknown</a:t>
            </a:r>
          </a:p>
          <a:p>
            <a:pPr algn="l"/>
            <a: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  <a:t>Insulin resistance may play a role  ??? </a:t>
            </a:r>
            <a:b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en-US" sz="2800" b="1" spc="-50" dirty="0">
                <a:solidFill>
                  <a:srgbClr val="FF0000"/>
                </a:solidFill>
                <a:latin typeface="Arial Narrow" panose="020B0606020202030204" pitchFamily="34" charset="0"/>
              </a:rPr>
              <a:t>Metformin</a:t>
            </a:r>
          </a:p>
          <a:p>
            <a:pPr algn="l"/>
            <a:r>
              <a:rPr lang="en-US" sz="2800" b="1" spc="-50" dirty="0">
                <a:solidFill>
                  <a:srgbClr val="FF0000"/>
                </a:solidFill>
                <a:latin typeface="Arial Narrow" panose="020B0606020202030204" pitchFamily="34" charset="0"/>
              </a:rPr>
              <a:t>    Clomiphene also used </a:t>
            </a:r>
            <a: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2739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rgbClr val="644D7F"/>
                </a:solidFill>
                <a:latin typeface="Arial Narrow" pitchFamily="34" charset="0"/>
              </a:rPr>
              <a:t>     rate and adverse effects.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686800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864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>
                <a:solidFill>
                  <a:srgbClr val="6600FF"/>
                </a:solidFill>
                <a:latin typeface="Arial Narrow" pitchFamily="34" charset="0"/>
              </a:rPr>
              <a:t>Leuprolin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HMGs;</a:t>
            </a:r>
            <a:r>
              <a:rPr lang="en-US" sz="2200" spc="50" dirty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HCGs; </a:t>
            </a: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9" y="1066800"/>
            <a:ext cx="2772912" cy="738609"/>
            <a:chOff x="3243241" y="1066800"/>
            <a:chExt cx="2772912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1" y="1343744"/>
              <a:ext cx="2772912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4.</a:t>
              </a: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AU" sz="2200" dirty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1138773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>
                <a:latin typeface="Bernard MT Condensed" pitchFamily="18" charset="0"/>
              </a:rPr>
              <a:t>5. POLYCYSTIC OVARIAN SYNDROME</a:t>
            </a:r>
            <a:r>
              <a:rPr lang="ar-SA" sz="2200" spc="-50" dirty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(PCOS)</a:t>
            </a:r>
          </a:p>
          <a:p>
            <a:r>
              <a:rPr lang="en-US" sz="2200" b="1" spc="-50" dirty="0">
                <a:latin typeface="Arial Narrow" panose="020B0606020202030204" pitchFamily="34" charset="0"/>
              </a:rPr>
              <a:t>    </a:t>
            </a:r>
            <a:r>
              <a:rPr lang="en-US" sz="2200" b="1" spc="-50" dirty="0">
                <a:solidFill>
                  <a:srgbClr val="6600FF"/>
                </a:solidFill>
                <a:latin typeface="Arial Narrow" panose="020B0606020202030204" pitchFamily="34" charset="0"/>
              </a:rPr>
              <a:t>Clomiphene, </a:t>
            </a:r>
            <a:r>
              <a:rPr lang="en-US" sz="2200" b="1" spc="-50">
                <a:solidFill>
                  <a:srgbClr val="6600FF"/>
                </a:solidFill>
                <a:latin typeface="Arial Narrow" panose="020B0606020202030204" pitchFamily="34" charset="0"/>
              </a:rPr>
              <a:t>Tamoxifen</a:t>
            </a:r>
            <a:endParaRPr lang="en-US" sz="2200" b="1" spc="-50" dirty="0">
              <a:solidFill>
                <a:srgbClr val="6600FF"/>
              </a:solidFill>
              <a:latin typeface="Arial Narrow" panose="020B0606020202030204" pitchFamily="34" charset="0"/>
            </a:endParaRPr>
          </a:p>
          <a:p>
            <a:r>
              <a:rPr lang="en-US" sz="2200" b="1" spc="-50" dirty="0">
                <a:solidFill>
                  <a:srgbClr val="6600FF"/>
                </a:solidFill>
                <a:latin typeface="Arial Narrow" panose="020B0606020202030204" pitchFamily="34" charset="0"/>
              </a:rPr>
              <a:t>    </a:t>
            </a:r>
            <a:r>
              <a:rPr lang="en-US" sz="2400" b="1" spc="-50" dirty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>
                <a:latin typeface="Arial Narrow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71791"/>
            <a:ext cx="708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 Narrow" pitchFamily="34" charset="0"/>
              </a:rPr>
              <a:t>hMG</a:t>
            </a:r>
            <a:r>
              <a:rPr lang="en-US" dirty="0">
                <a:latin typeface="Arial Narrow" pitchFamily="34" charset="0"/>
              </a:rPr>
              <a:t>, Human Menopausal Gonadotrophin</a:t>
            </a:r>
            <a:r>
              <a:rPr lang="en-US" dirty="0">
                <a:latin typeface="Arial Narrow" pitchFamily="34" charset="0"/>
                <a:sym typeface="Wingdings 3"/>
              </a:rPr>
              <a:t>; </a:t>
            </a:r>
            <a:r>
              <a:rPr lang="en-US" dirty="0" err="1">
                <a:latin typeface="Arial Narrow" pitchFamily="34" charset="0"/>
              </a:rPr>
              <a:t>hCG</a:t>
            </a:r>
            <a:r>
              <a:rPr lang="en-US" dirty="0">
                <a:latin typeface="Arial Narrow" pitchFamily="34" charset="0"/>
              </a:rPr>
              <a:t>, Human Chorionic Gonadotrophin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139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>
                <a:latin typeface="Arial Narrow" pitchFamily="34" charset="0"/>
              </a:rPr>
              <a:t>negative feed back of endogenous estrogen  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</a:rPr>
              <a:t>   not due to ovarian or pituitary failure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AU" sz="2400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The success rate for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Clomiphene</a:t>
            </a:r>
            <a:r>
              <a:rPr lang="en-US" sz="2400" b="1" dirty="0">
                <a:latin typeface="Arial Narrow" pitchFamily="34" charset="0"/>
              </a:rPr>
              <a:t> given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50 mg/d </a:t>
            </a:r>
            <a:r>
              <a:rPr lang="en-US" sz="2400" b="1" dirty="0">
                <a:latin typeface="Arial Narrow" pitchFamily="34" charset="0"/>
              </a:rPr>
              <a:t>for 5 days from 5</a:t>
            </a:r>
            <a:r>
              <a:rPr lang="en-US" sz="2400" b="1" baseline="30000" dirty="0">
                <a:latin typeface="Arial Narrow" pitchFamily="34" charset="0"/>
              </a:rPr>
              <a:t>th</a:t>
            </a:r>
            <a:r>
              <a:rPr lang="en-US" sz="2400" b="1" dirty="0">
                <a:latin typeface="Arial Narrow" pitchFamily="34" charset="0"/>
              </a:rPr>
              <a:t> day of the cycle to the 10</a:t>
            </a:r>
            <a:r>
              <a:rPr lang="en-US" sz="2400" b="1" baseline="30000" dirty="0">
                <a:latin typeface="Arial Narrow" pitchFamily="34" charset="0"/>
              </a:rPr>
              <a:t>th</a:t>
            </a:r>
            <a:r>
              <a:rPr lang="en-US" sz="2400" b="1" dirty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If no response give 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100 mg </a:t>
            </a:r>
            <a:r>
              <a:rPr lang="en-US" sz="2400" b="1" dirty="0">
                <a:latin typeface="Arial Narrow" pitchFamily="34" charset="0"/>
              </a:rPr>
              <a:t>for 5 days again from 5</a:t>
            </a:r>
            <a:r>
              <a:rPr lang="en-US" sz="2400" b="1" baseline="30000" dirty="0">
                <a:latin typeface="Arial Narrow" pitchFamily="34" charset="0"/>
              </a:rPr>
              <a:t>th</a:t>
            </a:r>
            <a:r>
              <a:rPr lang="en-US" sz="2400" b="1" dirty="0">
                <a:latin typeface="Arial Narrow" pitchFamily="34" charset="0"/>
              </a:rPr>
              <a:t> to10</a:t>
            </a:r>
            <a:r>
              <a:rPr lang="en-US" sz="2400" b="1" baseline="30000" dirty="0">
                <a:latin typeface="Arial Narrow" pitchFamily="34" charset="0"/>
              </a:rPr>
              <a:t>th</a:t>
            </a:r>
            <a:r>
              <a:rPr lang="en-US" sz="2400" b="1" dirty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>
                <a:latin typeface="Arial Narrow" pitchFamily="34" charset="0"/>
              </a:rPr>
              <a:t>Each dose can be repeated not more than 3 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1. Hot Flushes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of the             ovaries &amp; high incidence of multiple birth(75% twins).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Is similar &amp; alternative to clomiphene</a:t>
            </a:r>
            <a:endParaRPr lang="en-US" sz="2400" b="1" dirty="0">
              <a:solidFill>
                <a:srgbClr val="F200F2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970" y="2025799"/>
            <a:ext cx="85344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 It is a good alternative to clomiphene in women with PCOS and clomiphene- resistant cases.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 Used in palliative treatment of estrogen receptor- positive breast cancer.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endParaRPr lang="en-US" sz="2400" b="1" i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r>
              <a:rPr lang="en-US" sz="2800" b="1" i="1" dirty="0">
                <a:solidFill>
                  <a:srgbClr val="FF0000"/>
                </a:solidFill>
                <a:latin typeface="Arial Narrow" pitchFamily="34" charset="0"/>
              </a:rPr>
              <a:t>But why not clomiphene ?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>
                <a:solidFill>
                  <a:srgbClr val="6600FF"/>
                </a:solidFill>
                <a:latin typeface="Arial Narrow" pitchFamily="34" charset="0"/>
              </a:rPr>
              <a:t>Leuprolin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hypothalmic amenorrhea (GnRH deficient)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Leuprolin,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 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Start from day 2-3 of cycle up to day 10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(paradoxical opposite effect),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gonadal suppression is desirable e.g. precocious puberty and advanced breast cancer in women and prostatic cancer in men.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1200</Words>
  <Application>Microsoft Macintosh PowerPoint</Application>
  <PresentationFormat>On-screen Show (4:3)</PresentationFormat>
  <Paragraphs>222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Aharoni</vt:lpstr>
      <vt:lpstr>Arial</vt:lpstr>
      <vt:lpstr>Arial Narrow</vt:lpstr>
      <vt:lpstr>Bernard MT Condensed</vt:lpstr>
      <vt:lpstr>Calibri</vt:lpstr>
      <vt:lpstr>Cordia New</vt:lpstr>
      <vt:lpstr>Harlow Solid Italic</vt:lpstr>
      <vt:lpstr>Symbol</vt:lpstr>
      <vt:lpstr>Times New Roman</vt:lpstr>
      <vt:lpstr>Wingdings</vt:lpstr>
      <vt:lpstr>Wingdings 2</vt:lpstr>
      <vt:lpstr>Wingdings 3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5.POLYCYSTIC OVARIAN SYNDROME (PCOS) </vt:lpstr>
    </vt:vector>
  </TitlesOfParts>
  <Company>KKUH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Alharbi, Metab Saleh - SDSU Student</cp:lastModifiedBy>
  <cp:revision>303</cp:revision>
  <dcterms:created xsi:type="dcterms:W3CDTF">2011-01-18T06:03:43Z</dcterms:created>
  <dcterms:modified xsi:type="dcterms:W3CDTF">2020-04-12T22:50:53Z</dcterms:modified>
</cp:coreProperties>
</file>