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7" r:id="rId2"/>
    <p:sldId id="258" r:id="rId3"/>
    <p:sldId id="259" r:id="rId4"/>
    <p:sldId id="288" r:id="rId5"/>
    <p:sldId id="300" r:id="rId6"/>
    <p:sldId id="260" r:id="rId7"/>
    <p:sldId id="293" r:id="rId8"/>
    <p:sldId id="294" r:id="rId9"/>
    <p:sldId id="266" r:id="rId10"/>
    <p:sldId id="268" r:id="rId11"/>
    <p:sldId id="287" r:id="rId12"/>
    <p:sldId id="269" r:id="rId13"/>
    <p:sldId id="309" r:id="rId14"/>
    <p:sldId id="305" r:id="rId15"/>
    <p:sldId id="310" r:id="rId16"/>
    <p:sldId id="278" r:id="rId17"/>
    <p:sldId id="276" r:id="rId18"/>
    <p:sldId id="296" r:id="rId19"/>
    <p:sldId id="271" r:id="rId20"/>
    <p:sldId id="297" r:id="rId21"/>
    <p:sldId id="298" r:id="rId22"/>
    <p:sldId id="279" r:id="rId23"/>
    <p:sldId id="280" r:id="rId24"/>
    <p:sldId id="282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3399"/>
    <a:srgbClr val="0000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931" autoAdjust="0"/>
  </p:normalViewPr>
  <p:slideViewPr>
    <p:cSldViewPr>
      <p:cViewPr varScale="1">
        <p:scale>
          <a:sx n="100" d="100"/>
          <a:sy n="100" d="100"/>
        </p:scale>
        <p:origin x="1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9BB4-409D-4E52-9996-F89D81ECD142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E9FA5-E98E-4B68-967D-481130F60A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6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2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2D8-ED99-473C-84D6-79E2550E1003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78647" indent="-378647" defTabSz="1008677"/>
            <a:endParaRPr lang="en-U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4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FA5-E98E-4B68-967D-481130F60A2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FA5-E98E-4B68-967D-481130F60A2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93C1-AE5F-44D0-ABBA-2387A2E8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B31518-B0A9-4308-84A0-510FF069898D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1728192"/>
          </a:xfrm>
        </p:spPr>
        <p:txBody>
          <a:bodyPr>
            <a:noAutofit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Reproductive Physiology</a:t>
            </a:r>
            <a:br>
              <a:rPr lang="en-US" sz="2700" dirty="0">
                <a:latin typeface="Arial" pitchFamily="34" charset="0"/>
                <a:cs typeface="Arial" pitchFamily="34" charset="0"/>
              </a:rPr>
            </a:br>
            <a:br>
              <a:rPr lang="en-US" sz="2700" dirty="0"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female breast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07704" y="3248000"/>
            <a:ext cx="5328592" cy="26292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228600" y="1484784"/>
            <a:ext cx="866388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Cellular changes by which </a:t>
            </a:r>
            <a:r>
              <a:rPr lang="en-GB" sz="2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alveolar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epithelial cells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switch from a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non-secretory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to a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secretory tissues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(initiation of milk secretion).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Involves 2 Phases: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563888" cy="3168352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20689789">
            <a:off x="7616689" y="4066872"/>
            <a:ext cx="391342" cy="13083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9512" y="4869160"/>
            <a:ext cx="5544616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(promoting initiation /onset  of milk production by alveolar cells)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964488" cy="52578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GB" sz="2100" dirty="0">
                <a:latin typeface="Arial" pitchFamily="34" charset="0"/>
                <a:cs typeface="Arial" pitchFamily="34" charset="0"/>
              </a:rPr>
              <a:t>  (</a:t>
            </a:r>
            <a:r>
              <a:rPr lang="en-GB" sz="2100" i="1" u="sng" dirty="0">
                <a:latin typeface="Arial" pitchFamily="34" charset="0"/>
                <a:cs typeface="Arial" pitchFamily="34" charset="0"/>
              </a:rPr>
              <a:t>Histological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100" i="1" u="sng" dirty="0">
                <a:latin typeface="Arial" pitchFamily="34" charset="0"/>
                <a:cs typeface="Arial" pitchFamily="34" charset="0"/>
              </a:rPr>
              <a:t>enzymatic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differentiations of alveolar epithelial cells). 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361950" lvl="1" indent="-27305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Starts in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mid-pregnancy</a:t>
            </a:r>
            <a:r>
              <a:rPr lang="en-US" dirty="0">
                <a:latin typeface="Arial" pitchFamily="34" charset="0"/>
                <a:cs typeface="Arial" pitchFamily="34" charset="0"/>
              </a:rPr>
              <a:t> and characterized by expression of many (but not all) of genes involved in the synthesis of milk components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(increases in uptake transport systems for amino acids, glucose, and calcium required for milk synthesis). </a:t>
            </a:r>
          </a:p>
          <a:p>
            <a:pPr marL="361950" lvl="1" indent="-273050" algn="l" rtl="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Hormones involved: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653136"/>
            <a:ext cx="38164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- Progesterone </a:t>
            </a:r>
          </a:p>
          <a:p>
            <a:pPr fontAlgn="base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- Prolactin (PRL)</a:t>
            </a:r>
          </a:p>
          <a:p>
            <a:pPr marL="0" lvl="2" fontAlgn="base"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hPL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hCS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)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- Growth hormone  </a:t>
            </a:r>
          </a:p>
          <a:p>
            <a:pPr fontAlgn="base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Glucocorticoid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(Cortisol)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024" y="4293096"/>
            <a:ext cx="4176464" cy="2169825"/>
          </a:xfrm>
          <a:prstGeom prst="rect">
            <a:avLst/>
          </a:prstGeom>
          <a:ln w="381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Production and secretion of milk components in this stage are restricted to a </a:t>
            </a:r>
            <a:r>
              <a:rPr lang="en-GB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limited number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alveolar epithelial cells with </a:t>
            </a:r>
            <a:r>
              <a:rPr lang="en-GB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incompletely developed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secretory mechanisms.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2483768" y="4869160"/>
            <a:ext cx="360040" cy="64807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66571" y="5003884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Alveologenesis</a:t>
            </a:r>
            <a:endParaRPr lang="en-GB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62736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(Copious secretion of all milk components), </a:t>
            </a:r>
            <a:r>
              <a:rPr lang="en-US" sz="2400" b="1" dirty="0">
                <a:latin typeface="Arial" charset="0"/>
              </a:rPr>
              <a:t>starts 2-3 days postpartum</a:t>
            </a:r>
          </a:p>
          <a:p>
            <a:pPr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273050" lvl="1" indent="-273050" algn="l" rtl="0"/>
            <a:r>
              <a:rPr lang="en-US" sz="2400" dirty="0">
                <a:latin typeface="Arial" pitchFamily="34" charset="0"/>
                <a:cs typeface="Arial" pitchFamily="34" charset="0"/>
              </a:rPr>
              <a:t>At parturition, withdrawal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high level of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leads to:</a:t>
            </a:r>
          </a:p>
          <a:p>
            <a:pPr marL="228600" lvl="2" algn="l" rtl="0"/>
            <a:r>
              <a:rPr lang="en-US" sz="2300" dirty="0">
                <a:latin typeface="Arial" pitchFamily="34" charset="0"/>
                <a:cs typeface="Arial" pitchFamily="34" charset="0"/>
              </a:rPr>
              <a:t>Further increase in expression of milk protein genes</a:t>
            </a:r>
          </a:p>
          <a:p>
            <a:pPr marL="228600" lvl="2" algn="l" rtl="0"/>
            <a:r>
              <a:rPr lang="en-GB" sz="2300" dirty="0">
                <a:latin typeface="Arial" pitchFamily="34" charset="0"/>
                <a:cs typeface="Arial" pitchFamily="34" charset="0"/>
              </a:rPr>
              <a:t>Glands absorb large quantities of metabolic substrates from the blood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>
                <a:latin typeface="Arial" pitchFamily="34" charset="0"/>
                <a:cs typeface="Arial" pitchFamily="34" charset="0"/>
              </a:rPr>
              <a:t>Movement of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cytoplasmic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lipid droplets and casein into alveolar lumen</a:t>
            </a:r>
          </a:p>
          <a:p>
            <a:pPr marL="228600" lvl="2" algn="l" rtl="0"/>
            <a:r>
              <a:rPr lang="en-US" sz="2300" dirty="0">
                <a:latin typeface="Arial" pitchFamily="34" charset="0"/>
                <a:cs typeface="Arial" pitchFamily="34" charset="0"/>
              </a:rPr>
              <a:t>Transfer of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immunoglobulins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IgA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lvl="2" algn="l" rtl="0"/>
            <a:r>
              <a:rPr lang="en-US" sz="2300" dirty="0">
                <a:latin typeface="Arial" pitchFamily="34" charset="0"/>
                <a:cs typeface="Arial" pitchFamily="34" charset="0"/>
              </a:rPr>
              <a:t>Secretion of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colostrum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followed by milk</a:t>
            </a:r>
          </a:p>
          <a:p>
            <a:pPr marL="228600" lvl="2" algn="l" rtl="0"/>
            <a:r>
              <a:rPr lang="en-US" sz="2300" dirty="0">
                <a:latin typeface="Arial" pitchFamily="34" charset="0"/>
                <a:cs typeface="Arial" pitchFamily="34" charset="0"/>
              </a:rPr>
              <a:t>Suckling stimulates further increase in expression of most of genes involved in milk secretion with expansion of alveolar epithelium</a:t>
            </a:r>
          </a:p>
          <a:p>
            <a:pPr marL="228600" lvl="2" algn="l" rtl="0"/>
            <a:r>
              <a:rPr lang="en-US" sz="2300" dirty="0">
                <a:latin typeface="Arial" pitchFamily="34" charset="0"/>
                <a:cs typeface="Arial" pitchFamily="34" charset="0"/>
              </a:rPr>
              <a:t>Switch from endocrine to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autocrine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control of </a:t>
            </a:r>
            <a:r>
              <a:rPr lang="en-US" sz="2300">
                <a:latin typeface="Arial" pitchFamily="34" charset="0"/>
                <a:cs typeface="Arial" pitchFamily="34" charset="0"/>
              </a:rPr>
              <a:t>milk production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449263" lvl="2" algn="l" rtl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166530"/>
            <a:ext cx="85689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Prolactin (PRL)</a:t>
            </a:r>
          </a:p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Growth hormone  </a:t>
            </a:r>
          </a:p>
          <a:p>
            <a:pPr fontAlgn="base">
              <a:lnSpc>
                <a:spcPct val="200000"/>
              </a:lnSpc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Glucocorticoid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(Cortisol)</a:t>
            </a:r>
          </a:p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Thyroxine</a:t>
            </a:r>
          </a:p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Insulin</a:t>
            </a:r>
          </a:p>
          <a:p>
            <a:pPr marL="0" lvl="1" fontAlgn="base">
              <a:lnSpc>
                <a:spcPct val="150000"/>
              </a:lnSpc>
            </a:pPr>
            <a:r>
              <a:rPr lang="en-GB" sz="20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All are required to facilitate the mobilization of nutrients and minerals  </a:t>
            </a:r>
          </a:p>
          <a:p>
            <a:pPr fontAlgn="base">
              <a:lnSpc>
                <a:spcPct val="200000"/>
              </a:lnSpc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556792"/>
            <a:ext cx="8280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 hormones</a:t>
            </a:r>
            <a:endParaRPr lang="en-GB" sz="24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08" y="188640"/>
            <a:ext cx="748883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female breast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656184"/>
            <a:ext cx="8712968" cy="5301208"/>
          </a:xfrm>
        </p:spPr>
        <p:txBody>
          <a:bodyPr>
            <a:normAutofit/>
          </a:bodyPr>
          <a:lstStyle/>
          <a:p>
            <a:pPr algn="l" rtl="0"/>
            <a:r>
              <a:rPr lang="en-US" sz="2300" dirty="0">
                <a:latin typeface="Arial" pitchFamily="34" charset="0"/>
                <a:cs typeface="Arial" pitchFamily="34" charset="0"/>
              </a:rPr>
              <a:t>Secreted from the anterior pituitary gland (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Lactotrophs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300" dirty="0">
                <a:latin typeface="Arial" pitchFamily="34" charset="0"/>
                <a:cs typeface="Arial" pitchFamily="34" charset="0"/>
              </a:rPr>
              <a:t>Its level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rises </a:t>
            </a:r>
            <a:r>
              <a:rPr lang="en-GB" sz="2300" b="1" dirty="0">
                <a:latin typeface="Arial" pitchFamily="34" charset="0"/>
                <a:cs typeface="Arial" pitchFamily="34" charset="0"/>
              </a:rPr>
              <a:t>steadily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from the 5th week of pregnancy until birth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(10-20 times the nonpregnant level) (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enhanced by Estrogen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galactopoietic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effects.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stimulates expression of genes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encode several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milk components (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casein/ </a:t>
            </a:r>
            <a:r>
              <a:rPr lang="en-GB" sz="2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lactalbumin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lactose and lipids)</a:t>
            </a:r>
          </a:p>
          <a:p>
            <a:pPr marL="276225" lvl="1" indent="-273050" algn="l" rtl="0"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Sudden drop in E &amp; P after delivery allows milk production </a:t>
            </a:r>
          </a:p>
          <a:p>
            <a:pPr marL="276225" lvl="1" indent="-273050" algn="l" rtl="0"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inhibited mainly by hypothalamic hormone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(Dopamine)</a:t>
            </a:r>
          </a:p>
          <a:p>
            <a:pPr marL="276225" lvl="1" indent="-273050"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Thyrotropin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-releasing hormone (TRH) can increase PRL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4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(PRL)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4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(PRL)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07"/>
          <a:stretch>
            <a:fillRect/>
          </a:stretch>
        </p:blipFill>
        <p:spPr bwMode="auto">
          <a:xfrm>
            <a:off x="35496" y="1268760"/>
            <a:ext cx="8856984" cy="53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8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03888"/>
          </a:xfrm>
        </p:spPr>
        <p:txBody>
          <a:bodyPr>
            <a:noAutofit/>
          </a:bodyPr>
          <a:lstStyle/>
          <a:p>
            <a:r>
              <a:rPr lang="en-GB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Galactopoeisis</a:t>
            </a:r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01752" y="1599056"/>
            <a:ext cx="8503920" cy="5070304"/>
          </a:xfrm>
        </p:spPr>
        <p:txBody>
          <a:bodyPr>
            <a:normAutofit/>
          </a:bodyPr>
          <a:lstStyle/>
          <a:p>
            <a:r>
              <a:rPr lang="en-GB" sz="2500" dirty="0" err="1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 is defined as the maintenance of lactation once lactation has been established. </a:t>
            </a:r>
            <a:r>
              <a:rPr lang="en-US" sz="2500" b="1" dirty="0">
                <a:latin typeface="Arial" charset="0"/>
              </a:rPr>
              <a:t>starts 9-15 days postpartum</a:t>
            </a:r>
            <a:endParaRPr lang="en-GB" sz="25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 algn="l" rtl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51520" y="3030088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Galactopoietic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Hormones</a:t>
            </a:r>
            <a:r>
              <a:rPr lang="en-GB" sz="2500" dirty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maintaining milk production after</a:t>
            </a:r>
            <a:r>
              <a:rPr lang="en-GB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it has been established</a:t>
            </a:r>
            <a:endParaRPr kumimoji="0" lang="ar-SA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812555"/>
            <a:ext cx="85689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2" indent="-457200">
              <a:lnSpc>
                <a:spcPct val="150000"/>
              </a:lnSpc>
              <a:buNone/>
            </a:pPr>
            <a:r>
              <a:rPr lang="en-GB" sz="21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PRL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(primary) </a:t>
            </a:r>
          </a:p>
          <a:p>
            <a:pPr marL="627063" lvl="2" indent="-457200">
              <a:lnSpc>
                <a:spcPct val="150000"/>
              </a:lnSpc>
              <a:buNone/>
            </a:pPr>
            <a:r>
              <a:rPr lang="en-GB" sz="21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Cortisol, Insulin, Thyroid and Growth hormones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(permissive)</a:t>
            </a:r>
          </a:p>
          <a:p>
            <a:pPr marL="627063" lvl="2" indent="-457200">
              <a:lnSpc>
                <a:spcPct val="150000"/>
              </a:lnSpc>
              <a:buNone/>
            </a:pPr>
            <a:r>
              <a:rPr lang="en-GB" sz="21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Oxytocin </a:t>
            </a:r>
            <a:endParaRPr lang="en-GB" sz="21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50000"/>
              </a:lnSpc>
              <a:buNone/>
            </a:pPr>
            <a:r>
              <a:rPr lang="en-GB" sz="21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Estrogen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(very low dose is </a:t>
            </a:r>
            <a:r>
              <a:rPr lang="en-GB" sz="2100" dirty="0" err="1">
                <a:latin typeface="Arial" pitchFamily="34" charset="0"/>
                <a:cs typeface="Arial" pitchFamily="34" charset="0"/>
              </a:rPr>
              <a:t>galactopoietic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627063" lvl="2" indent="-457200">
              <a:lnSpc>
                <a:spcPct val="150000"/>
              </a:lnSpc>
              <a:buNone/>
            </a:pPr>
            <a:r>
              <a:rPr lang="en-GB" sz="21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Progesterone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(alone has no effect on </a:t>
            </a:r>
            <a:r>
              <a:rPr lang="en-GB" sz="2100" dirty="0" err="1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 because it has no receptors in mammary glands at this stage)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8373"/>
            <a:ext cx="8784976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alveolar cell secretes the components of milk through five pathways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7344" r="17266" b="4867"/>
          <a:stretch>
            <a:fillRect/>
          </a:stretch>
        </p:blipFill>
        <p:spPr bwMode="auto">
          <a:xfrm>
            <a:off x="251520" y="692696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52120" y="248360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00CC"/>
                </a:solidFill>
              </a:rPr>
              <a:t>IgA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570746"/>
            <a:ext cx="5400600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latin typeface="Arial" pitchFamily="34" charset="0"/>
                <a:cs typeface="Arial" pitchFamily="34" charset="0"/>
              </a:rPr>
              <a:t>PRL stimulates transcription of the genes that encode several milk proteins.</a:t>
            </a:r>
          </a:p>
        </p:txBody>
      </p:sp>
      <p:sp>
        <p:nvSpPr>
          <p:cNvPr id="8" name="Equal 7"/>
          <p:cNvSpPr/>
          <p:nvPr/>
        </p:nvSpPr>
        <p:spPr>
          <a:xfrm>
            <a:off x="7164288" y="4005064"/>
            <a:ext cx="432048" cy="504056"/>
          </a:xfrm>
          <a:prstGeom prst="mathEqual">
            <a:avLst>
              <a:gd name="adj1" fmla="val 13599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4315162"/>
            <a:ext cx="9509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dirty="0">
                <a:solidFill>
                  <a:srgbClr val="C00000"/>
                </a:solidFill>
              </a:rPr>
              <a:t>PRL</a:t>
            </a:r>
          </a:p>
          <a:p>
            <a:pPr algn="ctr"/>
            <a:r>
              <a:rPr lang="en-GB" sz="1500" dirty="0">
                <a:solidFill>
                  <a:srgbClr val="C00000"/>
                </a:solidFill>
              </a:rPr>
              <a:t>Receptor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573016"/>
            <a:ext cx="8363272" cy="2808311"/>
          </a:xfrm>
          <a:effectLst>
            <a:outerShdw dist="80322" dir="4293903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endParaRPr lang="en-US" sz="25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5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Ejection Reflex:</a:t>
            </a:r>
          </a:p>
          <a:p>
            <a:pPr marL="9525" indent="-9525">
              <a:lnSpc>
                <a:spcPct val="150000"/>
              </a:lnSpc>
              <a:buNone/>
              <a:defRPr/>
            </a:pPr>
            <a:r>
              <a:rPr lang="en-US" sz="25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sz="25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contracts the myoepithelial cells, forcing milk from the alveoli into the ducts and sinuses where it is removed by the infant </a:t>
            </a:r>
            <a:r>
              <a:rPr lang="en-GB" sz="25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500" b="1" dirty="0" err="1">
                <a:latin typeface="Arial" pitchFamily="34" charset="0"/>
                <a:cs typeface="Arial" pitchFamily="34" charset="0"/>
              </a:rPr>
              <a:t>galactokinetic</a:t>
            </a:r>
            <a:r>
              <a:rPr lang="en-GB" sz="2500" b="1" dirty="0">
                <a:latin typeface="Arial" pitchFamily="34" charset="0"/>
                <a:cs typeface="Arial" pitchFamily="34" charset="0"/>
              </a:rPr>
              <a:t> effect).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63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Oxytocin and psychogenic stimuli initiate milk ejection (“let-down”)</a:t>
            </a:r>
          </a:p>
        </p:txBody>
      </p:sp>
      <p:sp>
        <p:nvSpPr>
          <p:cNvPr id="5" name="عنصر نائب للمحتوى 5"/>
          <p:cNvSpPr txBox="1">
            <a:spLocks/>
          </p:cNvSpPr>
          <p:nvPr/>
        </p:nvSpPr>
        <p:spPr>
          <a:xfrm>
            <a:off x="179512" y="1484784"/>
            <a:ext cx="8964488" cy="223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Oxytocin (OT)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23528" y="1628800"/>
            <a:ext cx="8534400" cy="1152128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lvl="0">
              <a:lnSpc>
                <a:spcPct val="170000"/>
              </a:lnSpc>
              <a:spcBef>
                <a:spcPct val="0"/>
              </a:spcBef>
            </a:pPr>
            <a:r>
              <a:rPr lang="en-GB" sz="36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Galactokinetic</a:t>
            </a: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5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Hormones:</a:t>
            </a:r>
            <a:r>
              <a:rPr kumimoji="0" lang="en-GB" sz="35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(promoting contraction of myoepithelial cells, and thus milk ejection).</a:t>
            </a:r>
            <a:r>
              <a: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5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36712"/>
            <a:ext cx="9036496" cy="6021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 delivery of placenta</a:t>
            </a:r>
          </a:p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(withdrawal of high P conc.)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>
                <a:latin typeface="Arial" pitchFamily="34" charset="0"/>
                <a:cs typeface="Arial" pitchFamily="34" charset="0"/>
              </a:rPr>
              <a:t>Objectives </a:t>
            </a:r>
            <a:endParaRPr lang="ar-S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90728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>
              <a:buNone/>
            </a:pPr>
            <a:endParaRPr lang="en-US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Know the physiologic anatomy of the breast. 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Describe the physiological changes that occur in the breast during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lactogenesis</a:t>
            </a:r>
            <a:r>
              <a:rPr lang="en-US" dirty="0">
                <a:latin typeface="Arial" pitchFamily="34" charset="0"/>
                <a:cs typeface="Arial" pitchFamily="34" charset="0"/>
              </a:rPr>
              <a:t>, and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dirty="0">
                <a:latin typeface="Arial" pitchFamily="34" charset="0"/>
                <a:cs typeface="Arial" pitchFamily="34" charset="0"/>
              </a:rPr>
              <a:t> and the hormones involved.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Recognize the phases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lactogenesis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Describe the endocrine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autocrine</a:t>
            </a:r>
            <a:r>
              <a:rPr lang="en-US" dirty="0">
                <a:latin typeface="Arial" pitchFamily="34" charset="0"/>
                <a:cs typeface="Arial" pitchFamily="34" charset="0"/>
              </a:rPr>
              <a:t> control of lactation.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Explain the physiological basis of suckling reflex and its role in lactation.</a:t>
            </a:r>
          </a:p>
          <a:p>
            <a:pPr algn="l" rtl="0">
              <a:buNone/>
            </a:pP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454525"/>
          </a:xfrm>
          <a:effectLst>
            <a:outerShdw dist="91581" dir="3378596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0" indent="635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Influence of Local Factors Acting on the Breasts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It is not just the level of maternal hormones, but the efficiency of </a:t>
            </a:r>
            <a:r>
              <a:rPr lang="en-US" sz="25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removal 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that governs the volume product in each breast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A protein </a:t>
            </a:r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 called </a:t>
            </a:r>
            <a:r>
              <a:rPr lang="en-US" sz="25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feedback inhibitor of lactation (FIL)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is secreted with other milk components into the alveolar lumen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, insensitive to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prolactin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 milk production</a:t>
            </a:r>
            <a:r>
              <a:rPr lang="en-US" sz="2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New-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710" t="4680" r="5157" b="6410"/>
          <a:stretch>
            <a:fillRect/>
          </a:stretch>
        </p:blipFill>
        <p:spPr>
          <a:xfrm>
            <a:off x="698500" y="1635125"/>
            <a:ext cx="6938963" cy="4460875"/>
          </a:xfrm>
          <a:noFill/>
        </p:spPr>
      </p:pic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2827373" y="38735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2824198" y="43434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2362235" y="40259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340768"/>
            <a:ext cx="8791374" cy="54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وان 4"/>
          <p:cNvSpPr txBox="1">
            <a:spLocks/>
          </p:cNvSpPr>
          <p:nvPr/>
        </p:nvSpPr>
        <p:spPr>
          <a:xfrm>
            <a:off x="457200" y="157808"/>
            <a:ext cx="8305800" cy="750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Suckling and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Prolactin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Secretion </a:t>
            </a:r>
            <a:endParaRPr kumimoji="0" lang="ar-SA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868650"/>
            <a:ext cx="784887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Suckling is the most powerful physiological stimulus for PRL release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5435"/>
          <a:stretch>
            <a:fillRect/>
          </a:stretch>
        </p:blipFill>
        <p:spPr bwMode="auto">
          <a:xfrm>
            <a:off x="2339752" y="1196752"/>
            <a:ext cx="6804248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 idx="4294967295"/>
          </p:nvPr>
        </p:nvSpPr>
        <p:spPr>
          <a:xfrm>
            <a:off x="3347864" y="115888"/>
            <a:ext cx="5148064" cy="75088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Suckling reflex 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1939" y="260648"/>
            <a:ext cx="2931909" cy="2160240"/>
            <a:chOff x="271939" y="116632"/>
            <a:chExt cx="2931909" cy="2160240"/>
          </a:xfrm>
        </p:grpSpPr>
        <p:grpSp>
          <p:nvGrpSpPr>
            <p:cNvPr id="15" name="Group 14"/>
            <p:cNvGrpSpPr/>
            <p:nvPr/>
          </p:nvGrpSpPr>
          <p:grpSpPr>
            <a:xfrm>
              <a:off x="395536" y="620688"/>
              <a:ext cx="2808312" cy="1656184"/>
              <a:chOff x="395536" y="620688"/>
              <a:chExt cx="2808312" cy="1656184"/>
            </a:xfrm>
          </p:grpSpPr>
          <p:pic>
            <p:nvPicPr>
              <p:cNvPr id="6" name="Picture 5" descr="Ear-PNG-Pictur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5536" y="620688"/>
                <a:ext cx="792088" cy="864096"/>
              </a:xfrm>
              <a:prstGeom prst="rect">
                <a:avLst/>
              </a:prstGeom>
            </p:spPr>
          </p:pic>
          <p:pic>
            <p:nvPicPr>
              <p:cNvPr id="7" name="Picture 6" descr="contact-lenses-college-300x198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9552" y="1700808"/>
                <a:ext cx="648072" cy="576064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971600" y="1052736"/>
                <a:ext cx="2232248" cy="4320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7" idx="3"/>
              </p:cNvCxnSpPr>
              <p:nvPr/>
            </p:nvCxnSpPr>
            <p:spPr>
              <a:xfrm flipV="1">
                <a:off x="1187624" y="1556792"/>
                <a:ext cx="2016224" cy="4320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71939" y="116632"/>
              <a:ext cx="2403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Arial" pitchFamily="34" charset="0"/>
                  <a:cs typeface="Arial" pitchFamily="34" charset="0"/>
                </a:rPr>
                <a:t>Psychogenic stimuli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1520" y="4471952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suckling stimulates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the release of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TRH </a:t>
            </a:r>
            <a:r>
              <a:rPr lang="en-GB" dirty="0">
                <a:latin typeface="Arial" pitchFamily="34" charset="0"/>
                <a:cs typeface="Arial" pitchFamily="34" charset="0"/>
              </a:rPr>
              <a:t>from the hypothalamus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3219073"/>
            <a:ext cx="11521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Prolactin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75656" y="3356992"/>
            <a:ext cx="864096" cy="39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51720" y="3212976"/>
            <a:ext cx="216024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251520" y="1643680"/>
            <a:ext cx="8568952" cy="51696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Milk production is a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"use it or lose it" </a:t>
            </a:r>
            <a:r>
              <a:rPr lang="en-US" dirty="0">
                <a:latin typeface="Arial" pitchFamily="34" charset="0"/>
                <a:cs typeface="Arial" pitchFamily="34" charset="0"/>
              </a:rPr>
              <a:t>process.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The more often and effectively the baby nurses, more milk will be produced.</a:t>
            </a:r>
          </a:p>
          <a:p>
            <a:pPr algn="l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Lactation is maintained by continuous removal of milk.</a:t>
            </a:r>
          </a:p>
          <a:p>
            <a:pPr algn="l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Milk production &lt;100 ml/day in day 1 postpartum.</a:t>
            </a:r>
          </a:p>
          <a:p>
            <a:pPr algn="l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Milk production by day 3 reaches 500 ml/day.</a:t>
            </a:r>
          </a:p>
          <a:p>
            <a:pPr algn="l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Involution:</a:t>
            </a:r>
            <a:r>
              <a:rPr lang="en-GB" dirty="0">
                <a:latin typeface="Arial" pitchFamily="34" charset="0"/>
                <a:cs typeface="Arial" pitchFamily="34" charset="0"/>
              </a:rPr>
              <a:t> when the breasts stop producing milk completely after weaning.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260648"/>
            <a:ext cx="3778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 production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83576"/>
            <a:ext cx="4038600" cy="4681728"/>
          </a:xfrm>
        </p:spPr>
        <p:txBody>
          <a:bodyPr lIns="82058" tIns="41029" rIns="82058" bIns="41029"/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Exclusive breastfeeding for the first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six</a:t>
            </a:r>
            <a:r>
              <a:rPr lang="en-US" dirty="0">
                <a:latin typeface="Arial" pitchFamily="34" charset="0"/>
                <a:cs typeface="Arial" pitchFamily="34" charset="0"/>
              </a:rPr>
              <a:t> months of life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Continued breastfeeding for at least one year, ‘As long as is desired by mother and child’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79512" y="6386446"/>
            <a:ext cx="8892480" cy="2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r>
              <a:rPr lang="en-US" sz="13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44824"/>
            <a:ext cx="3227784" cy="333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27984" y="537321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200" b="1" dirty="0">
                <a:solidFill>
                  <a:srgbClr val="FF0000"/>
                </a:solidFill>
              </a:rPr>
              <a:t>يقول تعالى (والوالدات يرضعن أولادهن حولينِ كاملين لمن أراد أن يُتمَّ الرضاعة) [البقرة :233]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200" b="3653"/>
          <a:stretch>
            <a:fillRect/>
          </a:stretch>
        </p:blipFill>
        <p:spPr bwMode="auto">
          <a:xfrm>
            <a:off x="1026666" y="1052736"/>
            <a:ext cx="72897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51520" y="241873"/>
            <a:ext cx="8640960" cy="88287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structure of the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breast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mammary glands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096" y="404664"/>
            <a:ext cx="8915400" cy="5943600"/>
            <a:chOff x="0" y="533400"/>
            <a:chExt cx="8915400" cy="5943600"/>
          </a:xfrm>
        </p:grpSpPr>
        <p:pic>
          <p:nvPicPr>
            <p:cNvPr id="16386" name="Picture 4" descr="anatomy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533400"/>
              <a:ext cx="70866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6248400" y="990600"/>
              <a:ext cx="12192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88" name="Rectangle 7"/>
            <p:cNvSpPr>
              <a:spLocks noChangeArrowheads="1"/>
            </p:cNvSpPr>
            <p:nvPr/>
          </p:nvSpPr>
          <p:spPr bwMode="auto">
            <a:xfrm>
              <a:off x="6553200" y="1524000"/>
              <a:ext cx="2057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sinus</a:t>
              </a:r>
            </a:p>
          </p:txBody>
        </p:sp>
        <p:sp>
          <p:nvSpPr>
            <p:cNvPr id="16389" name="Rectangle 9"/>
            <p:cNvSpPr>
              <a:spLocks noChangeArrowheads="1"/>
            </p:cNvSpPr>
            <p:nvPr/>
          </p:nvSpPr>
          <p:spPr bwMode="auto">
            <a:xfrm>
              <a:off x="6858000" y="1981200"/>
              <a:ext cx="1676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duct</a:t>
              </a:r>
            </a:p>
          </p:txBody>
        </p:sp>
        <p:sp>
          <p:nvSpPr>
            <p:cNvPr id="16390" name="Rectangle 11"/>
            <p:cNvSpPr>
              <a:spLocks noChangeArrowheads="1"/>
            </p:cNvSpPr>
            <p:nvPr/>
          </p:nvSpPr>
          <p:spPr bwMode="auto">
            <a:xfrm>
              <a:off x="7162800" y="2362200"/>
              <a:ext cx="76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1" name="Rectangle 12"/>
            <p:cNvSpPr>
              <a:spLocks noChangeArrowheads="1"/>
            </p:cNvSpPr>
            <p:nvPr/>
          </p:nvSpPr>
          <p:spPr bwMode="auto">
            <a:xfrm>
              <a:off x="7162800" y="2362200"/>
              <a:ext cx="1676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Alveoli</a:t>
              </a:r>
            </a:p>
            <a:p>
              <a:pPr algn="ctr"/>
              <a:r>
                <a:rPr lang="en-CA"/>
                <a:t>(alveolar gland)</a:t>
              </a:r>
            </a:p>
          </p:txBody>
        </p:sp>
        <p:sp>
          <p:nvSpPr>
            <p:cNvPr id="16392" name="Rectangle 14"/>
            <p:cNvSpPr>
              <a:spLocks noChangeArrowheads="1"/>
            </p:cNvSpPr>
            <p:nvPr/>
          </p:nvSpPr>
          <p:spPr bwMode="auto">
            <a:xfrm>
              <a:off x="7086600" y="3429000"/>
              <a:ext cx="180588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Suspensory </a:t>
              </a:r>
            </a:p>
            <a:p>
              <a:pPr algn="ctr"/>
              <a:r>
                <a:rPr lang="en-CA"/>
                <a:t>ligament</a:t>
              </a:r>
            </a:p>
            <a:p>
              <a:pPr algn="ctr"/>
              <a:r>
                <a:rPr lang="en-CA"/>
                <a:t>(Cooper)</a:t>
              </a:r>
            </a:p>
          </p:txBody>
        </p:sp>
        <p:sp>
          <p:nvSpPr>
            <p:cNvPr id="16393" name="Rectangle 16"/>
            <p:cNvSpPr>
              <a:spLocks noChangeArrowheads="1"/>
            </p:cNvSpPr>
            <p:nvPr/>
          </p:nvSpPr>
          <p:spPr bwMode="auto">
            <a:xfrm>
              <a:off x="6400800" y="56388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4" name="Rectangle 17"/>
            <p:cNvSpPr>
              <a:spLocks noChangeArrowheads="1"/>
            </p:cNvSpPr>
            <p:nvPr/>
          </p:nvSpPr>
          <p:spPr bwMode="auto">
            <a:xfrm>
              <a:off x="6400800" y="5638800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Lobe</a:t>
              </a:r>
            </a:p>
          </p:txBody>
        </p:sp>
        <p:sp>
          <p:nvSpPr>
            <p:cNvPr id="16395" name="Rectangle 19"/>
            <p:cNvSpPr>
              <a:spLocks noChangeArrowheads="1"/>
            </p:cNvSpPr>
            <p:nvPr/>
          </p:nvSpPr>
          <p:spPr bwMode="auto">
            <a:xfrm>
              <a:off x="7086600" y="4724400"/>
              <a:ext cx="9906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lobules</a:t>
              </a:r>
            </a:p>
          </p:txBody>
        </p:sp>
        <p:sp>
          <p:nvSpPr>
            <p:cNvPr id="16396" name="Rectangle 21"/>
            <p:cNvSpPr>
              <a:spLocks noChangeArrowheads="1"/>
            </p:cNvSpPr>
            <p:nvPr/>
          </p:nvSpPr>
          <p:spPr bwMode="auto">
            <a:xfrm>
              <a:off x="5410200" y="6172200"/>
              <a:ext cx="3505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Interlobular connective tissue</a:t>
              </a:r>
            </a:p>
          </p:txBody>
        </p:sp>
        <p:sp>
          <p:nvSpPr>
            <p:cNvPr id="16397" name="Rectangle 23"/>
            <p:cNvSpPr>
              <a:spLocks noChangeArrowheads="1"/>
            </p:cNvSpPr>
            <p:nvPr/>
          </p:nvSpPr>
          <p:spPr bwMode="auto">
            <a:xfrm>
              <a:off x="1219200" y="5257800"/>
              <a:ext cx="13716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19200" y="5791200"/>
              <a:ext cx="1828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399" name="Rectangle 27"/>
            <p:cNvSpPr>
              <a:spLocks noChangeArrowheads="1"/>
            </p:cNvSpPr>
            <p:nvPr/>
          </p:nvSpPr>
          <p:spPr bwMode="auto">
            <a:xfrm>
              <a:off x="1219200" y="12192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400" name="Rectangle 29"/>
            <p:cNvSpPr>
              <a:spLocks noChangeArrowheads="1"/>
            </p:cNvSpPr>
            <p:nvPr/>
          </p:nvSpPr>
          <p:spPr bwMode="auto">
            <a:xfrm>
              <a:off x="1219200" y="21336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areola</a:t>
              </a:r>
            </a:p>
          </p:txBody>
        </p:sp>
        <p:sp>
          <p:nvSpPr>
            <p:cNvPr id="16401" name="Rectangle 31"/>
            <p:cNvSpPr>
              <a:spLocks noChangeArrowheads="1"/>
            </p:cNvSpPr>
            <p:nvPr/>
          </p:nvSpPr>
          <p:spPr bwMode="auto">
            <a:xfrm>
              <a:off x="0" y="1676400"/>
              <a:ext cx="2362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Montgomery glands</a:t>
              </a: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7504" y="116632"/>
            <a:ext cx="44644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breast consists of 15-20 lobes of secretory tissue: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a. Each lobe has one lactiferous duct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b.  Lobes (and ducts) are arranged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radially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c.  Lobes are composed of lobules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d.  Lobules are composed of alveoli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35696" y="260648"/>
            <a:ext cx="6789737" cy="8109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Where does milk come from?</a:t>
            </a:r>
          </a:p>
        </p:txBody>
      </p:sp>
      <p:pic>
        <p:nvPicPr>
          <p:cNvPr id="28675" name="Picture 4" descr="DA2C16FF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45" y="1548743"/>
            <a:ext cx="6570806" cy="48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2016224" cy="17030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The fundamental secretory unit of the breast is the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alveolus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1752" y="228600"/>
            <a:ext cx="8534400" cy="7589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Lobule-Alveolar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System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452320" y="3501008"/>
            <a:ext cx="144016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264" y="31409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cell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5301208"/>
            <a:ext cx="331236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The function of the alveolar epithelial cells is to remove nutrients from the blood and transform these nutrients into the components of milk.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368152"/>
            <a:ext cx="8839200" cy="5085184"/>
          </a:xfrm>
          <a:effectLst>
            <a:outerShdw dist="99190" dir="3011666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1)	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(growth and development of mammary gland to a functional state)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2)	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(initiation of milk secretion)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 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3)  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Galactopoiesis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(maintenance of milk secretion 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postpartum period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AutoNum type="arabicParenR" startAt="3"/>
            </a:pPr>
            <a:endParaRPr lang="en-US" sz="2400" b="1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4)	 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Involution 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cessation of milk production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8550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Mammary Gland Development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139221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Estrogens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Progesterone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Prolactin (PRL)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Growth hormone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Glucocorticoid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(Cortisol)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8312" y="35509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During puberty 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(ovarian hormones </a:t>
            </a:r>
            <a:r>
              <a:rPr lang="en-GB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stimulate mammary growth)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339752" y="3406933"/>
            <a:ext cx="360040" cy="93610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1628800"/>
            <a:ext cx="82809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(promoting the proliferation of ductal and alveolar cells) [ductal &amp; alveolar morphogenesis]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08" y="188640"/>
            <a:ext cx="748883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female breast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44544" y="1527048"/>
            <a:ext cx="6415688" cy="3630144"/>
          </a:xfrm>
        </p:spPr>
        <p:txBody>
          <a:bodyPr>
            <a:normAutofit/>
          </a:bodyPr>
          <a:lstStyle/>
          <a:p>
            <a:pPr marL="228600" lvl="1" indent="-228600" algn="l" rtl="0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 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Growth &amp; branching of </a:t>
            </a:r>
            <a:r>
              <a:rPr lang="en-US" sz="2100" b="1" i="1" dirty="0">
                <a:latin typeface="Arial" pitchFamily="34" charset="0"/>
                <a:cs typeface="Arial" pitchFamily="34" charset="0"/>
              </a:rPr>
              <a:t>ductal system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(with GH)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Fat deposition in the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stroma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lvl="1" indent="-228600" algn="l" rtl="0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 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Growth of </a:t>
            </a:r>
            <a:r>
              <a:rPr lang="en-US" sz="2100" b="1" i="1" dirty="0">
                <a:latin typeface="Arial" pitchFamily="34" charset="0"/>
                <a:cs typeface="Arial" pitchFamily="34" charset="0"/>
              </a:rPr>
              <a:t>lobule-alveolar system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(budding of alveoli and secretory changes in epithelial cells).</a:t>
            </a:r>
          </a:p>
          <a:p>
            <a:pPr lvl="2" algn="l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48272" cy="3024336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Ovarian Hormones</a:t>
            </a:r>
            <a:endParaRPr lang="ar-SA" sz="3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157192"/>
            <a:ext cx="87129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Although progesterone and estrogen are essential for physical development of the breasts, they </a:t>
            </a:r>
            <a:r>
              <a:rPr lang="en-US" sz="24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inhibit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actual secretion of milk during pregnancy by interacting with prolactin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2857</TotalTime>
  <Words>1188</Words>
  <Application>Microsoft Macintosh PowerPoint</Application>
  <PresentationFormat>On-screen Show (4:3)</PresentationFormat>
  <Paragraphs>180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Georgia</vt:lpstr>
      <vt:lpstr>Trebuchet MS</vt:lpstr>
      <vt:lpstr>Wingdings</vt:lpstr>
      <vt:lpstr>Wingdings 2</vt:lpstr>
      <vt:lpstr>Civic</vt:lpstr>
      <vt:lpstr>Reproductive Physiology    Hormones affecting female breast</vt:lpstr>
      <vt:lpstr>Objectives </vt:lpstr>
      <vt:lpstr>PowerPoint Presentation</vt:lpstr>
      <vt:lpstr>PowerPoint Presentation</vt:lpstr>
      <vt:lpstr>Where does milk come from?</vt:lpstr>
      <vt:lpstr>PowerPoint Presentation</vt:lpstr>
      <vt:lpstr>PowerPoint Presentation</vt:lpstr>
      <vt:lpstr>PowerPoint Presentation</vt:lpstr>
      <vt:lpstr>Ovarian Hormones</vt:lpstr>
      <vt:lpstr>Lactogenesis </vt:lpstr>
      <vt:lpstr>Lactogenesis 1 </vt:lpstr>
      <vt:lpstr>Lactogenesis 2 </vt:lpstr>
      <vt:lpstr>PowerPoint Presentation</vt:lpstr>
      <vt:lpstr>Prolactin (PRL)</vt:lpstr>
      <vt:lpstr>Prolactin (PRL)</vt:lpstr>
      <vt:lpstr>Galactopoeisis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Suckling reflex </vt:lpstr>
      <vt:lpstr>PowerPoint Presentation</vt:lpstr>
      <vt:lpstr>AAP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محمد</cp:lastModifiedBy>
  <cp:revision>754</cp:revision>
  <dcterms:created xsi:type="dcterms:W3CDTF">2013-12-20T09:44:22Z</dcterms:created>
  <dcterms:modified xsi:type="dcterms:W3CDTF">2020-04-22T05:46:27Z</dcterms:modified>
</cp:coreProperties>
</file>