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310" r:id="rId2"/>
    <p:sldId id="272" r:id="rId3"/>
    <p:sldId id="294" r:id="rId4"/>
    <p:sldId id="270" r:id="rId5"/>
    <p:sldId id="269" r:id="rId6"/>
    <p:sldId id="260" r:id="rId7"/>
    <p:sldId id="292" r:id="rId8"/>
    <p:sldId id="289" r:id="rId9"/>
    <p:sldId id="293" r:id="rId10"/>
    <p:sldId id="296" r:id="rId11"/>
    <p:sldId id="297" r:id="rId12"/>
    <p:sldId id="298" r:id="rId13"/>
    <p:sldId id="299" r:id="rId14"/>
    <p:sldId id="300" r:id="rId15"/>
    <p:sldId id="295" r:id="rId16"/>
    <p:sldId id="265" r:id="rId17"/>
    <p:sldId id="274" r:id="rId18"/>
    <p:sldId id="315" r:id="rId19"/>
    <p:sldId id="313" r:id="rId20"/>
    <p:sldId id="316" r:id="rId21"/>
    <p:sldId id="314" r:id="rId22"/>
    <p:sldId id="276" r:id="rId23"/>
    <p:sldId id="277" r:id="rId24"/>
    <p:sldId id="306" r:id="rId25"/>
    <p:sldId id="271" r:id="rId26"/>
    <p:sldId id="279" r:id="rId27"/>
    <p:sldId id="280" r:id="rId28"/>
    <p:sldId id="290" r:id="rId29"/>
    <p:sldId id="278" r:id="rId30"/>
    <p:sldId id="281" r:id="rId31"/>
    <p:sldId id="283" r:id="rId32"/>
    <p:sldId id="285" r:id="rId33"/>
    <p:sldId id="282" r:id="rId34"/>
    <p:sldId id="284" r:id="rId35"/>
    <p:sldId id="286" r:id="rId36"/>
    <p:sldId id="287" r:id="rId37"/>
    <p:sldId id="288" r:id="rId38"/>
    <p:sldId id="311" r:id="rId39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6"/>
  </p:normalViewPr>
  <p:slideViewPr>
    <p:cSldViewPr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4/22/20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4/22/20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4/22/20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4/22/20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4/22/20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2133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500" dirty="0">
                <a:latin typeface="Arial" pitchFamily="34" charset="0"/>
                <a:cs typeface="Arial" pitchFamily="34" charset="0"/>
              </a:rPr>
              <a:t>Reproductive Physiology </a:t>
            </a:r>
            <a:br>
              <a:rPr lang="en-US" sz="2900" dirty="0">
                <a:latin typeface="Arial" pitchFamily="34" charset="0"/>
                <a:cs typeface="Arial" pitchFamily="34" charset="0"/>
              </a:rPr>
            </a:br>
            <a:br>
              <a:rPr lang="en-US" dirty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Physiology of Pregnancy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828800" y="4419600"/>
            <a:ext cx="5876778" cy="19812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solidFill>
                  <a:srgbClr val="00B050"/>
                </a:solidFill>
                <a:latin typeface="Comic Sans MS" pitchFamily="66" charset="0"/>
              </a:rPr>
              <a:t>Dr.Mohammed</a:t>
            </a:r>
            <a:r>
              <a:rPr lang="en-US" sz="2200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200" dirty="0" err="1">
                <a:solidFill>
                  <a:srgbClr val="00B050"/>
                </a:solidFill>
                <a:latin typeface="Comic Sans MS" pitchFamily="66" charset="0"/>
              </a:rPr>
              <a:t>Alotaibi</a:t>
            </a:r>
            <a:endParaRPr lang="en-US" sz="22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2133600"/>
            <a:ext cx="7772400" cy="1600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GUYTON &amp; HALL, </a:t>
            </a:r>
            <a:r>
              <a:rPr kumimoji="0" lang="en-US" sz="3000" b="1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Chapter 83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8" name="Group 38"/>
          <p:cNvGrpSpPr>
            <a:grpSpLocks/>
          </p:cNvGrpSpPr>
          <p:nvPr/>
        </p:nvGrpSpPr>
        <p:grpSpPr bwMode="auto">
          <a:xfrm>
            <a:off x="481013" y="1590675"/>
            <a:ext cx="7824787" cy="4962525"/>
            <a:chOff x="303" y="635"/>
            <a:chExt cx="4617" cy="3126"/>
          </a:xfrm>
        </p:grpSpPr>
        <p:pic>
          <p:nvPicPr>
            <p:cNvPr id="26629" name="Picture 39" descr="16_15Figure2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0" name="Freeform 40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1" name="Freeform 41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2" name="Line 42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3" name="Line 43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4" name="Line 44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5" name="Freeform 45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636" name="Rectangle 46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oocyte</a:t>
              </a:r>
              <a:endParaRPr lang="en-US" b="1"/>
            </a:p>
          </p:txBody>
        </p:sp>
        <p:sp>
          <p:nvSpPr>
            <p:cNvPr id="26637" name="Rectangle 47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Ovulation</a:t>
              </a:r>
              <a:endParaRPr lang="en-US" b="1"/>
            </a:p>
          </p:txBody>
        </p:sp>
        <p:sp>
          <p:nvSpPr>
            <p:cNvPr id="26638" name="Rectangle 48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Uterus</a:t>
              </a:r>
              <a:endParaRPr lang="en-US" b="1"/>
            </a:p>
          </p:txBody>
        </p:sp>
        <p:sp>
          <p:nvSpPr>
            <p:cNvPr id="26639" name="Rectangle 49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Endometrium</a:t>
              </a:r>
              <a:endParaRPr lang="en-US" b="1"/>
            </a:p>
          </p:txBody>
        </p:sp>
        <p:sp>
          <p:nvSpPr>
            <p:cNvPr id="26640" name="Rectangle 50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Uterine tube</a:t>
              </a:r>
              <a:endParaRPr lang="en-US" b="1"/>
            </a:p>
          </p:txBody>
        </p:sp>
        <p:sp>
          <p:nvSpPr>
            <p:cNvPr id="26641" name="Rectangle 51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Ovary</a:t>
              </a:r>
              <a:endParaRPr lang="en-US" b="1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4419600" y="2907268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Arial" pitchFamily="34" charset="0"/>
                <a:cs typeface="Arial" pitchFamily="34" charset="0"/>
              </a:rPr>
              <a:t>3 to 5 days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114800" y="3276600"/>
            <a:ext cx="236220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019482" y="3349823"/>
            <a:ext cx="21339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Isthmus: Progesterone</a:t>
            </a:r>
            <a:endParaRPr lang="en-GB" sz="1400" b="1" dirty="0"/>
          </a:p>
        </p:txBody>
      </p:sp>
      <p:sp>
        <p:nvSpPr>
          <p:cNvPr id="24" name="Rectangle 23"/>
          <p:cNvSpPr/>
          <p:nvPr/>
        </p:nvSpPr>
        <p:spPr>
          <a:xfrm>
            <a:off x="304800" y="1473369"/>
            <a:ext cx="8458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Transport: </a:t>
            </a:r>
            <a:r>
              <a:rPr lang="en-US" dirty="0">
                <a:latin typeface="Arial" pitchFamily="34" charset="0"/>
                <a:cs typeface="Arial" pitchFamily="34" charset="0"/>
              </a:rPr>
              <a:t>fluid current + action of cilia + weak contractions of the fallopian tube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4800" y="1905000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Delayed transport allows cell division to occur before the dividing ovum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Blastocyst</a:t>
            </a:r>
            <a:r>
              <a:rPr lang="en-US" dirty="0">
                <a:latin typeface="Arial" pitchFamily="34" charset="0"/>
                <a:cs typeface="Arial" pitchFamily="34" charset="0"/>
              </a:rPr>
              <a:t> ~100 cells) enters the uterus </a:t>
            </a:r>
            <a:endParaRPr lang="ar-S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عنوان 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Transport of fertilized ovum </a:t>
            </a:r>
            <a:endParaRPr lang="ar-SA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2" name="Group 29"/>
          <p:cNvGrpSpPr>
            <a:grpSpLocks/>
          </p:cNvGrpSpPr>
          <p:nvPr/>
        </p:nvGrpSpPr>
        <p:grpSpPr bwMode="auto">
          <a:xfrm>
            <a:off x="473075" y="1438275"/>
            <a:ext cx="7985125" cy="4962525"/>
            <a:chOff x="298" y="635"/>
            <a:chExt cx="4622" cy="3126"/>
          </a:xfrm>
        </p:grpSpPr>
        <p:pic>
          <p:nvPicPr>
            <p:cNvPr id="27653" name="Picture 30" descr="16_15Figure3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4" name="Freeform 31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55" name="Freeform 32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56" name="Freeform 33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57" name="Line 34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58" name="Line 35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59" name="Line 36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60" name="Freeform 37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61" name="Freeform 38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662" name="Rectangle 39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Fertilization</a:t>
              </a:r>
              <a:endParaRPr lang="en-US" b="1"/>
            </a:p>
          </p:txBody>
        </p:sp>
        <p:sp>
          <p:nvSpPr>
            <p:cNvPr id="27663" name="Rectangle 40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oocyte</a:t>
              </a:r>
              <a:endParaRPr lang="en-US" b="1"/>
            </a:p>
          </p:txBody>
        </p:sp>
        <p:sp>
          <p:nvSpPr>
            <p:cNvPr id="27664" name="Rectangle 41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Ovulation</a:t>
              </a:r>
              <a:endParaRPr lang="en-US" b="1"/>
            </a:p>
          </p:txBody>
        </p:sp>
        <p:sp>
          <p:nvSpPr>
            <p:cNvPr id="27665" name="Rectangle 42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Uterus</a:t>
              </a:r>
              <a:endParaRPr lang="en-US" b="1"/>
            </a:p>
          </p:txBody>
        </p:sp>
        <p:sp>
          <p:nvSpPr>
            <p:cNvPr id="27666" name="Rectangle 43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Endometrium</a:t>
              </a:r>
              <a:endParaRPr lang="en-US" b="1"/>
            </a:p>
          </p:txBody>
        </p:sp>
        <p:sp>
          <p:nvSpPr>
            <p:cNvPr id="27667" name="Rectangle 44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Uterine tube</a:t>
              </a:r>
              <a:endParaRPr lang="en-US" b="1"/>
            </a:p>
          </p:txBody>
        </p:sp>
        <p:sp>
          <p:nvSpPr>
            <p:cNvPr id="27668" name="Rectangle 45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egg)</a:t>
              </a:r>
              <a:endParaRPr lang="en-US" b="1"/>
            </a:p>
          </p:txBody>
        </p:sp>
        <p:sp>
          <p:nvSpPr>
            <p:cNvPr id="27669" name="Rectangle 46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Ovary</a:t>
              </a:r>
              <a:endParaRPr lang="en-US" b="1"/>
            </a:p>
          </p:txBody>
        </p:sp>
        <p:sp>
          <p:nvSpPr>
            <p:cNvPr id="27670" name="Rectangle 47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27671" name="Rectangle 48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</p:grpSp>
      <p:sp>
        <p:nvSpPr>
          <p:cNvPr id="25" name="Rectangle 7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Cleavage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6" name="Group 33"/>
          <p:cNvGrpSpPr>
            <a:grpSpLocks/>
          </p:cNvGrpSpPr>
          <p:nvPr/>
        </p:nvGrpSpPr>
        <p:grpSpPr bwMode="auto">
          <a:xfrm>
            <a:off x="473075" y="1438275"/>
            <a:ext cx="7832725" cy="4962525"/>
            <a:chOff x="298" y="635"/>
            <a:chExt cx="4622" cy="3126"/>
          </a:xfrm>
        </p:grpSpPr>
        <p:pic>
          <p:nvPicPr>
            <p:cNvPr id="28677" name="Picture 34" descr="16_15Figure4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8" name="Freeform 35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79" name="Freeform 36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0" name="Freeform 37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1" name="Line 38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2" name="Line 39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3" name="Line 40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4" name="Freeform 41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5" name="Freeform 42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6" name="Freeform 43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687" name="Rectangle 44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Fertilization</a:t>
              </a:r>
              <a:endParaRPr lang="en-US" b="1"/>
            </a:p>
          </p:txBody>
        </p:sp>
        <p:sp>
          <p:nvSpPr>
            <p:cNvPr id="28688" name="Rectangle 45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oocyte</a:t>
              </a:r>
              <a:endParaRPr lang="en-US" b="1"/>
            </a:p>
          </p:txBody>
        </p:sp>
        <p:sp>
          <p:nvSpPr>
            <p:cNvPr id="28689" name="Rectangle 46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Ovulation</a:t>
              </a:r>
              <a:endParaRPr lang="en-US" b="1"/>
            </a:p>
          </p:txBody>
        </p:sp>
        <p:sp>
          <p:nvSpPr>
            <p:cNvPr id="28690" name="Rectangle 47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Uterus</a:t>
              </a:r>
              <a:endParaRPr lang="en-US" b="1"/>
            </a:p>
          </p:txBody>
        </p:sp>
        <p:sp>
          <p:nvSpPr>
            <p:cNvPr id="28691" name="Rectangle 48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Endometrium</a:t>
              </a:r>
              <a:endParaRPr lang="en-US" b="1"/>
            </a:p>
          </p:txBody>
        </p:sp>
        <p:sp>
          <p:nvSpPr>
            <p:cNvPr id="28692" name="Rectangle 49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Uterine tube</a:t>
              </a:r>
              <a:endParaRPr lang="en-US" b="1"/>
            </a:p>
          </p:txBody>
        </p:sp>
        <p:sp>
          <p:nvSpPr>
            <p:cNvPr id="28693" name="Rectangle 50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egg)</a:t>
              </a:r>
              <a:endParaRPr lang="en-US" b="1"/>
            </a:p>
          </p:txBody>
        </p:sp>
        <p:sp>
          <p:nvSpPr>
            <p:cNvPr id="28694" name="Rectangle 51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4-cell stage</a:t>
              </a:r>
              <a:endParaRPr lang="en-US" b="1"/>
            </a:p>
          </p:txBody>
        </p:sp>
        <p:sp>
          <p:nvSpPr>
            <p:cNvPr id="28695" name="Rectangle 52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Ovary</a:t>
              </a:r>
              <a:endParaRPr lang="en-US" b="1"/>
            </a:p>
          </p:txBody>
        </p:sp>
        <p:sp>
          <p:nvSpPr>
            <p:cNvPr id="28696" name="Rectangle 53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28697" name="Rectangle 54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  <p:sp>
          <p:nvSpPr>
            <p:cNvPr id="28698" name="Rectangle 55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28699" name="Rectangle 56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</p:grpSp>
      <p:sp>
        <p:nvSpPr>
          <p:cNvPr id="29" name="Rectangle 7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Cleavage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00" name="Group 37"/>
          <p:cNvGrpSpPr>
            <a:grpSpLocks/>
          </p:cNvGrpSpPr>
          <p:nvPr/>
        </p:nvGrpSpPr>
        <p:grpSpPr bwMode="auto">
          <a:xfrm>
            <a:off x="152400" y="1438275"/>
            <a:ext cx="7680325" cy="4962525"/>
            <a:chOff x="298" y="635"/>
            <a:chExt cx="4622" cy="3126"/>
          </a:xfrm>
        </p:grpSpPr>
        <p:pic>
          <p:nvPicPr>
            <p:cNvPr id="29701" name="Picture 38" descr="16_15Figure5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2" name="Freeform 39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03" name="Freeform 40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04" name="Freeform 41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05" name="Line 42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06" name="Line 43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07" name="Line 44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08" name="Freeform 45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09" name="Freeform 46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10" name="Freeform 47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11" name="Freeform 48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712" name="Rectangle 49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Fertilization</a:t>
              </a:r>
              <a:endParaRPr lang="en-US" b="1"/>
            </a:p>
          </p:txBody>
        </p:sp>
        <p:sp>
          <p:nvSpPr>
            <p:cNvPr id="29713" name="Rectangle 50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oocyte</a:t>
              </a:r>
              <a:endParaRPr lang="en-US" b="1"/>
            </a:p>
          </p:txBody>
        </p:sp>
        <p:sp>
          <p:nvSpPr>
            <p:cNvPr id="29714" name="Rectangle 51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Ovulation</a:t>
              </a:r>
              <a:endParaRPr lang="en-US" b="1"/>
            </a:p>
          </p:txBody>
        </p:sp>
        <p:sp>
          <p:nvSpPr>
            <p:cNvPr id="29715" name="Rectangle 52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Uterus</a:t>
              </a:r>
              <a:endParaRPr lang="en-US" b="1"/>
            </a:p>
          </p:txBody>
        </p:sp>
        <p:sp>
          <p:nvSpPr>
            <p:cNvPr id="29716" name="Rectangle 53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Endometrium</a:t>
              </a:r>
              <a:endParaRPr lang="en-US" b="1"/>
            </a:p>
          </p:txBody>
        </p:sp>
        <p:sp>
          <p:nvSpPr>
            <p:cNvPr id="29717" name="Rectangle 54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Uterine tube</a:t>
              </a:r>
              <a:endParaRPr lang="en-US" b="1"/>
            </a:p>
          </p:txBody>
        </p:sp>
        <p:sp>
          <p:nvSpPr>
            <p:cNvPr id="29718" name="Rectangle 55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egg)</a:t>
              </a:r>
              <a:endParaRPr lang="en-US" b="1"/>
            </a:p>
          </p:txBody>
        </p:sp>
        <p:sp>
          <p:nvSpPr>
            <p:cNvPr id="29719" name="Rectangle 56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4-cell stage</a:t>
              </a:r>
              <a:endParaRPr lang="en-US" b="1"/>
            </a:p>
          </p:txBody>
        </p:sp>
        <p:sp>
          <p:nvSpPr>
            <p:cNvPr id="29720" name="Rectangle 57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Morula</a:t>
              </a:r>
              <a:endParaRPr lang="en-US" b="1"/>
            </a:p>
          </p:txBody>
        </p:sp>
        <p:sp>
          <p:nvSpPr>
            <p:cNvPr id="29721" name="Rectangle 58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Ovary</a:t>
              </a:r>
              <a:endParaRPr lang="en-US" b="1"/>
            </a:p>
          </p:txBody>
        </p:sp>
        <p:sp>
          <p:nvSpPr>
            <p:cNvPr id="29722" name="Rectangle 59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29723" name="Rectangle 60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  <p:sp>
          <p:nvSpPr>
            <p:cNvPr id="29724" name="Rectangle 61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(c)</a:t>
              </a:r>
              <a:endParaRPr lang="en-US" b="1"/>
            </a:p>
          </p:txBody>
        </p:sp>
        <p:sp>
          <p:nvSpPr>
            <p:cNvPr id="29725" name="Rectangle 62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29726" name="Rectangle 63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  <p:sp>
          <p:nvSpPr>
            <p:cNvPr id="29727" name="Rectangle 64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(c)</a:t>
              </a:r>
              <a:endParaRPr lang="en-US" b="1"/>
            </a:p>
          </p:txBody>
        </p:sp>
      </p:grpSp>
      <p:sp>
        <p:nvSpPr>
          <p:cNvPr id="33" name="Rectangle 7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Cleavage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4" name="Group 43"/>
          <p:cNvGrpSpPr>
            <a:grpSpLocks/>
          </p:cNvGrpSpPr>
          <p:nvPr/>
        </p:nvGrpSpPr>
        <p:grpSpPr bwMode="auto">
          <a:xfrm>
            <a:off x="228600" y="1366838"/>
            <a:ext cx="7337425" cy="5033962"/>
            <a:chOff x="298" y="590"/>
            <a:chExt cx="4622" cy="3171"/>
          </a:xfrm>
        </p:grpSpPr>
        <p:pic>
          <p:nvPicPr>
            <p:cNvPr id="30725" name="Picture 44" descr="16_15Figure1&amp;6&amp;7.jpg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6" name="Freeform 45"/>
            <p:cNvSpPr>
              <a:spLocks/>
            </p:cNvSpPr>
            <p:nvPr/>
          </p:nvSpPr>
          <p:spPr bwMode="auto">
            <a:xfrm>
              <a:off x="3292" y="656"/>
              <a:ext cx="252" cy="430"/>
            </a:xfrm>
            <a:custGeom>
              <a:avLst/>
              <a:gdLst>
                <a:gd name="T0" fmla="*/ 0 w 252"/>
                <a:gd name="T1" fmla="*/ 430 h 430"/>
                <a:gd name="T2" fmla="*/ 154 w 252"/>
                <a:gd name="T3" fmla="*/ 0 h 430"/>
                <a:gd name="T4" fmla="*/ 252 w 252"/>
                <a:gd name="T5" fmla="*/ 0 h 430"/>
                <a:gd name="T6" fmla="*/ 0 60000 65536"/>
                <a:gd name="T7" fmla="*/ 0 60000 65536"/>
                <a:gd name="T8" fmla="*/ 0 60000 65536"/>
                <a:gd name="T9" fmla="*/ 0 w 252"/>
                <a:gd name="T10" fmla="*/ 0 h 430"/>
                <a:gd name="T11" fmla="*/ 252 w 252"/>
                <a:gd name="T12" fmla="*/ 430 h 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430">
                  <a:moveTo>
                    <a:pt x="0" y="430"/>
                  </a:moveTo>
                  <a:lnTo>
                    <a:pt x="154" y="0"/>
                  </a:lnTo>
                  <a:lnTo>
                    <a:pt x="25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7" name="Freeform 46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8" name="Freeform 47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9" name="Freeform 48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0" name="Line 49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1" name="Line 50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2" name="Line 51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3" name="Freeform 52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4" name="Freeform 53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5" name="Freeform 54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6" name="Freeform 55"/>
            <p:cNvSpPr>
              <a:spLocks/>
            </p:cNvSpPr>
            <p:nvPr/>
          </p:nvSpPr>
          <p:spPr bwMode="auto">
            <a:xfrm>
              <a:off x="3480" y="1460"/>
              <a:ext cx="678" cy="765"/>
            </a:xfrm>
            <a:custGeom>
              <a:avLst/>
              <a:gdLst>
                <a:gd name="T0" fmla="*/ 678 w 678"/>
                <a:gd name="T1" fmla="*/ 765 h 765"/>
                <a:gd name="T2" fmla="*/ 368 w 678"/>
                <a:gd name="T3" fmla="*/ 0 h 765"/>
                <a:gd name="T4" fmla="*/ 0 w 678"/>
                <a:gd name="T5" fmla="*/ 0 h 765"/>
                <a:gd name="T6" fmla="*/ 0 60000 65536"/>
                <a:gd name="T7" fmla="*/ 0 60000 65536"/>
                <a:gd name="T8" fmla="*/ 0 60000 65536"/>
                <a:gd name="T9" fmla="*/ 0 w 678"/>
                <a:gd name="T10" fmla="*/ 0 h 765"/>
                <a:gd name="T11" fmla="*/ 678 w 678"/>
                <a:gd name="T12" fmla="*/ 765 h 7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8" h="765">
                  <a:moveTo>
                    <a:pt x="678" y="765"/>
                  </a:moveTo>
                  <a:lnTo>
                    <a:pt x="36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7" name="Freeform 56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8" name="Rectangle 57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Fertilization</a:t>
              </a:r>
              <a:endParaRPr lang="en-US" b="1"/>
            </a:p>
          </p:txBody>
        </p:sp>
        <p:sp>
          <p:nvSpPr>
            <p:cNvPr id="30739" name="Rectangle 58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oocyte</a:t>
              </a:r>
              <a:endParaRPr lang="en-US" b="1"/>
            </a:p>
          </p:txBody>
        </p:sp>
        <p:sp>
          <p:nvSpPr>
            <p:cNvPr id="30740" name="Rectangle 59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Ovulation</a:t>
              </a:r>
              <a:endParaRPr lang="en-US" b="1"/>
            </a:p>
          </p:txBody>
        </p:sp>
        <p:sp>
          <p:nvSpPr>
            <p:cNvPr id="30741" name="Rectangle 60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Uterus</a:t>
              </a:r>
              <a:endParaRPr lang="en-US" b="1"/>
            </a:p>
          </p:txBody>
        </p:sp>
        <p:sp>
          <p:nvSpPr>
            <p:cNvPr id="30742" name="Rectangle 61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Endometrium</a:t>
              </a:r>
              <a:endParaRPr lang="en-US" b="1"/>
            </a:p>
          </p:txBody>
        </p:sp>
        <p:sp>
          <p:nvSpPr>
            <p:cNvPr id="30743" name="Rectangle 62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Uterine tube</a:t>
              </a:r>
              <a:endParaRPr lang="en-US" b="1"/>
            </a:p>
          </p:txBody>
        </p:sp>
        <p:sp>
          <p:nvSpPr>
            <p:cNvPr id="30744" name="Rectangle 63"/>
            <p:cNvSpPr>
              <a:spLocks noChangeArrowheads="1"/>
            </p:cNvSpPr>
            <p:nvPr/>
          </p:nvSpPr>
          <p:spPr bwMode="auto">
            <a:xfrm>
              <a:off x="3554" y="590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Blastocyst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cavity</a:t>
              </a:r>
            </a:p>
          </p:txBody>
        </p:sp>
        <p:sp>
          <p:nvSpPr>
            <p:cNvPr id="30745" name="Rectangle 64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egg)</a:t>
              </a:r>
              <a:endParaRPr lang="en-US" b="1"/>
            </a:p>
          </p:txBody>
        </p:sp>
        <p:sp>
          <p:nvSpPr>
            <p:cNvPr id="30746" name="Rectangle 65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4-cell stage</a:t>
              </a:r>
              <a:endParaRPr lang="en-US" b="1"/>
            </a:p>
          </p:txBody>
        </p:sp>
        <p:sp>
          <p:nvSpPr>
            <p:cNvPr id="30747" name="Rectangle 66"/>
            <p:cNvSpPr>
              <a:spLocks noChangeArrowheads="1"/>
            </p:cNvSpPr>
            <p:nvPr/>
          </p:nvSpPr>
          <p:spPr bwMode="auto">
            <a:xfrm>
              <a:off x="3192" y="1382"/>
              <a:ext cx="5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blastocyst</a:t>
              </a:r>
              <a:endParaRPr lang="en-US" b="1"/>
            </a:p>
          </p:txBody>
        </p:sp>
        <p:sp>
          <p:nvSpPr>
            <p:cNvPr id="30748" name="Rectangle 67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Morula</a:t>
              </a:r>
              <a:endParaRPr lang="en-US" b="1"/>
            </a:p>
          </p:txBody>
        </p:sp>
        <p:sp>
          <p:nvSpPr>
            <p:cNvPr id="30749" name="Rectangle 68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Ovary</a:t>
              </a:r>
              <a:endParaRPr lang="en-US" b="1"/>
            </a:p>
          </p:txBody>
        </p:sp>
        <p:sp>
          <p:nvSpPr>
            <p:cNvPr id="30750" name="Rectangle 69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30751" name="Rectangle 70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  <p:sp>
          <p:nvSpPr>
            <p:cNvPr id="30752" name="Rectangle 71"/>
            <p:cNvSpPr>
              <a:spLocks noChangeArrowheads="1"/>
            </p:cNvSpPr>
            <p:nvPr/>
          </p:nvSpPr>
          <p:spPr bwMode="auto">
            <a:xfrm>
              <a:off x="3004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(d)</a:t>
              </a:r>
              <a:endParaRPr lang="en-US" b="1"/>
            </a:p>
          </p:txBody>
        </p:sp>
        <p:sp>
          <p:nvSpPr>
            <p:cNvPr id="30753" name="Rectangle 72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(c)</a:t>
              </a:r>
              <a:endParaRPr lang="en-US" b="1"/>
            </a:p>
          </p:txBody>
        </p:sp>
        <p:sp>
          <p:nvSpPr>
            <p:cNvPr id="30754" name="Rectangle 73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30755" name="Rectangle 74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  <p:sp>
          <p:nvSpPr>
            <p:cNvPr id="30756" name="Rectangle 75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(c)</a:t>
              </a:r>
              <a:endParaRPr lang="en-US" b="1"/>
            </a:p>
          </p:txBody>
        </p:sp>
        <p:sp>
          <p:nvSpPr>
            <p:cNvPr id="30757" name="Rectangle 76"/>
            <p:cNvSpPr>
              <a:spLocks noChangeArrowheads="1"/>
            </p:cNvSpPr>
            <p:nvPr/>
          </p:nvSpPr>
          <p:spPr bwMode="auto">
            <a:xfrm>
              <a:off x="4196" y="2164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(d)</a:t>
              </a:r>
              <a:endParaRPr lang="en-US" b="1"/>
            </a:p>
          </p:txBody>
        </p:sp>
      </p:grpSp>
      <p:sp>
        <p:nvSpPr>
          <p:cNvPr id="39" name="Rectangle 7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Cleavage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Autofit/>
          </a:bodyPr>
          <a:lstStyle/>
          <a:p>
            <a:r>
              <a:rPr lang="en-US" sz="4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Cleavage</a:t>
            </a:r>
          </a:p>
        </p:txBody>
      </p:sp>
      <p:grpSp>
        <p:nvGrpSpPr>
          <p:cNvPr id="25603" name="Group 98"/>
          <p:cNvGrpSpPr>
            <a:grpSpLocks/>
          </p:cNvGrpSpPr>
          <p:nvPr/>
        </p:nvGrpSpPr>
        <p:grpSpPr bwMode="auto">
          <a:xfrm>
            <a:off x="228600" y="1447800"/>
            <a:ext cx="8686800" cy="5410200"/>
            <a:chOff x="298" y="558"/>
            <a:chExt cx="5166" cy="3203"/>
          </a:xfrm>
        </p:grpSpPr>
        <p:pic>
          <p:nvPicPr>
            <p:cNvPr id="25604" name="Picture 99" descr="16_15Figure1&amp;6&amp;7.jpg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635"/>
              <a:ext cx="4617" cy="3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5" name="Freeform 100"/>
            <p:cNvSpPr>
              <a:spLocks/>
            </p:cNvSpPr>
            <p:nvPr/>
          </p:nvSpPr>
          <p:spPr bwMode="auto">
            <a:xfrm>
              <a:off x="3292" y="656"/>
              <a:ext cx="252" cy="430"/>
            </a:xfrm>
            <a:custGeom>
              <a:avLst/>
              <a:gdLst>
                <a:gd name="T0" fmla="*/ 0 w 252"/>
                <a:gd name="T1" fmla="*/ 430 h 430"/>
                <a:gd name="T2" fmla="*/ 154 w 252"/>
                <a:gd name="T3" fmla="*/ 0 h 430"/>
                <a:gd name="T4" fmla="*/ 252 w 252"/>
                <a:gd name="T5" fmla="*/ 0 h 430"/>
                <a:gd name="T6" fmla="*/ 0 60000 65536"/>
                <a:gd name="T7" fmla="*/ 0 60000 65536"/>
                <a:gd name="T8" fmla="*/ 0 60000 65536"/>
                <a:gd name="T9" fmla="*/ 0 w 252"/>
                <a:gd name="T10" fmla="*/ 0 h 430"/>
                <a:gd name="T11" fmla="*/ 252 w 252"/>
                <a:gd name="T12" fmla="*/ 430 h 4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2" h="430">
                  <a:moveTo>
                    <a:pt x="0" y="430"/>
                  </a:moveTo>
                  <a:lnTo>
                    <a:pt x="154" y="0"/>
                  </a:lnTo>
                  <a:lnTo>
                    <a:pt x="25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06" name="Freeform 101"/>
            <p:cNvSpPr>
              <a:spLocks/>
            </p:cNvSpPr>
            <p:nvPr/>
          </p:nvSpPr>
          <p:spPr bwMode="auto">
            <a:xfrm>
              <a:off x="4108" y="656"/>
              <a:ext cx="440" cy="388"/>
            </a:xfrm>
            <a:custGeom>
              <a:avLst/>
              <a:gdLst>
                <a:gd name="T0" fmla="*/ 440 w 440"/>
                <a:gd name="T1" fmla="*/ 388 h 388"/>
                <a:gd name="T2" fmla="*/ 130 w 440"/>
                <a:gd name="T3" fmla="*/ 0 h 388"/>
                <a:gd name="T4" fmla="*/ 0 w 440"/>
                <a:gd name="T5" fmla="*/ 0 h 388"/>
                <a:gd name="T6" fmla="*/ 0 60000 65536"/>
                <a:gd name="T7" fmla="*/ 0 60000 65536"/>
                <a:gd name="T8" fmla="*/ 0 60000 65536"/>
                <a:gd name="T9" fmla="*/ 0 w 440"/>
                <a:gd name="T10" fmla="*/ 0 h 388"/>
                <a:gd name="T11" fmla="*/ 440 w 440"/>
                <a:gd name="T12" fmla="*/ 388 h 3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0" h="388">
                  <a:moveTo>
                    <a:pt x="440" y="388"/>
                  </a:moveTo>
                  <a:lnTo>
                    <a:pt x="13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07" name="Line 102"/>
            <p:cNvSpPr>
              <a:spLocks noChangeShapeType="1"/>
            </p:cNvSpPr>
            <p:nvPr/>
          </p:nvSpPr>
          <p:spPr bwMode="auto">
            <a:xfrm flipH="1">
              <a:off x="4482" y="642"/>
              <a:ext cx="316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08" name="Line 103"/>
            <p:cNvSpPr>
              <a:spLocks noChangeShapeType="1"/>
            </p:cNvSpPr>
            <p:nvPr/>
          </p:nvSpPr>
          <p:spPr bwMode="auto">
            <a:xfrm flipH="1">
              <a:off x="4664" y="1264"/>
              <a:ext cx="18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09" name="Freeform 104"/>
            <p:cNvSpPr>
              <a:spLocks/>
            </p:cNvSpPr>
            <p:nvPr/>
          </p:nvSpPr>
          <p:spPr bwMode="auto">
            <a:xfrm>
              <a:off x="2095" y="2080"/>
              <a:ext cx="458" cy="56"/>
            </a:xfrm>
            <a:custGeom>
              <a:avLst/>
              <a:gdLst>
                <a:gd name="T0" fmla="*/ 0 w 458"/>
                <a:gd name="T1" fmla="*/ 56 h 56"/>
                <a:gd name="T2" fmla="*/ 146 w 458"/>
                <a:gd name="T3" fmla="*/ 56 h 56"/>
                <a:gd name="T4" fmla="*/ 458 w 458"/>
                <a:gd name="T5" fmla="*/ 0 h 56"/>
                <a:gd name="T6" fmla="*/ 0 60000 65536"/>
                <a:gd name="T7" fmla="*/ 0 60000 65536"/>
                <a:gd name="T8" fmla="*/ 0 60000 65536"/>
                <a:gd name="T9" fmla="*/ 0 w 458"/>
                <a:gd name="T10" fmla="*/ 0 h 56"/>
                <a:gd name="T11" fmla="*/ 458 w 458"/>
                <a:gd name="T12" fmla="*/ 56 h 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8" h="56">
                  <a:moveTo>
                    <a:pt x="0" y="56"/>
                  </a:moveTo>
                  <a:lnTo>
                    <a:pt x="146" y="56"/>
                  </a:lnTo>
                  <a:lnTo>
                    <a:pt x="45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0" name="Freeform 105"/>
            <p:cNvSpPr>
              <a:spLocks/>
            </p:cNvSpPr>
            <p:nvPr/>
          </p:nvSpPr>
          <p:spPr bwMode="auto">
            <a:xfrm>
              <a:off x="2129" y="2243"/>
              <a:ext cx="314" cy="112"/>
            </a:xfrm>
            <a:custGeom>
              <a:avLst/>
              <a:gdLst>
                <a:gd name="T0" fmla="*/ 314 w 314"/>
                <a:gd name="T1" fmla="*/ 0 h 112"/>
                <a:gd name="T2" fmla="*/ 90 w 314"/>
                <a:gd name="T3" fmla="*/ 112 h 112"/>
                <a:gd name="T4" fmla="*/ 0 w 314"/>
                <a:gd name="T5" fmla="*/ 112 h 112"/>
                <a:gd name="T6" fmla="*/ 0 60000 65536"/>
                <a:gd name="T7" fmla="*/ 0 60000 65536"/>
                <a:gd name="T8" fmla="*/ 0 60000 65536"/>
                <a:gd name="T9" fmla="*/ 0 w 314"/>
                <a:gd name="T10" fmla="*/ 0 h 112"/>
                <a:gd name="T11" fmla="*/ 314 w 314"/>
                <a:gd name="T12" fmla="*/ 112 h 1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4" h="112">
                  <a:moveTo>
                    <a:pt x="314" y="0"/>
                  </a:moveTo>
                  <a:lnTo>
                    <a:pt x="90" y="112"/>
                  </a:lnTo>
                  <a:lnTo>
                    <a:pt x="0" y="1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1" name="Freeform 106"/>
            <p:cNvSpPr>
              <a:spLocks/>
            </p:cNvSpPr>
            <p:nvPr/>
          </p:nvSpPr>
          <p:spPr bwMode="auto">
            <a:xfrm>
              <a:off x="2060" y="2413"/>
              <a:ext cx="603" cy="166"/>
            </a:xfrm>
            <a:custGeom>
              <a:avLst/>
              <a:gdLst>
                <a:gd name="T0" fmla="*/ 603 w 603"/>
                <a:gd name="T1" fmla="*/ 0 h 166"/>
                <a:gd name="T2" fmla="*/ 133 w 603"/>
                <a:gd name="T3" fmla="*/ 166 h 166"/>
                <a:gd name="T4" fmla="*/ 0 w 603"/>
                <a:gd name="T5" fmla="*/ 165 h 166"/>
                <a:gd name="T6" fmla="*/ 0 60000 65536"/>
                <a:gd name="T7" fmla="*/ 0 60000 65536"/>
                <a:gd name="T8" fmla="*/ 0 60000 65536"/>
                <a:gd name="T9" fmla="*/ 0 w 603"/>
                <a:gd name="T10" fmla="*/ 0 h 166"/>
                <a:gd name="T11" fmla="*/ 603 w 603"/>
                <a:gd name="T12" fmla="*/ 166 h 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3" h="166">
                  <a:moveTo>
                    <a:pt x="603" y="0"/>
                  </a:moveTo>
                  <a:lnTo>
                    <a:pt x="133" y="166"/>
                  </a:lnTo>
                  <a:lnTo>
                    <a:pt x="0" y="16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2" name="Line 107"/>
            <p:cNvSpPr>
              <a:spLocks noChangeShapeType="1"/>
            </p:cNvSpPr>
            <p:nvPr/>
          </p:nvSpPr>
          <p:spPr bwMode="auto">
            <a:xfrm>
              <a:off x="3082" y="2223"/>
              <a:ext cx="1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3" name="Line 108"/>
            <p:cNvSpPr>
              <a:spLocks noChangeShapeType="1"/>
            </p:cNvSpPr>
            <p:nvPr/>
          </p:nvSpPr>
          <p:spPr bwMode="auto">
            <a:xfrm flipV="1">
              <a:off x="2787" y="2423"/>
              <a:ext cx="1" cy="4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4" name="Line 109"/>
            <p:cNvSpPr>
              <a:spLocks noChangeShapeType="1"/>
            </p:cNvSpPr>
            <p:nvPr/>
          </p:nvSpPr>
          <p:spPr bwMode="auto">
            <a:xfrm>
              <a:off x="3658" y="2879"/>
              <a:ext cx="38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5" name="Freeform 110"/>
            <p:cNvSpPr>
              <a:spLocks/>
            </p:cNvSpPr>
            <p:nvPr/>
          </p:nvSpPr>
          <p:spPr bwMode="auto">
            <a:xfrm>
              <a:off x="3900" y="2897"/>
              <a:ext cx="398" cy="248"/>
            </a:xfrm>
            <a:custGeom>
              <a:avLst/>
              <a:gdLst>
                <a:gd name="T0" fmla="*/ 0 w 398"/>
                <a:gd name="T1" fmla="*/ 248 h 248"/>
                <a:gd name="T2" fmla="*/ 228 w 398"/>
                <a:gd name="T3" fmla="*/ 248 h 248"/>
                <a:gd name="T4" fmla="*/ 398 w 398"/>
                <a:gd name="T5" fmla="*/ 0 h 248"/>
                <a:gd name="T6" fmla="*/ 0 60000 65536"/>
                <a:gd name="T7" fmla="*/ 0 60000 65536"/>
                <a:gd name="T8" fmla="*/ 0 60000 65536"/>
                <a:gd name="T9" fmla="*/ 0 w 398"/>
                <a:gd name="T10" fmla="*/ 0 h 248"/>
                <a:gd name="T11" fmla="*/ 398 w 398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8" h="248">
                  <a:moveTo>
                    <a:pt x="0" y="248"/>
                  </a:moveTo>
                  <a:lnTo>
                    <a:pt x="228" y="248"/>
                  </a:lnTo>
                  <a:lnTo>
                    <a:pt x="39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6" name="Freeform 111"/>
            <p:cNvSpPr>
              <a:spLocks/>
            </p:cNvSpPr>
            <p:nvPr/>
          </p:nvSpPr>
          <p:spPr bwMode="auto">
            <a:xfrm>
              <a:off x="631" y="1790"/>
              <a:ext cx="1910" cy="266"/>
            </a:xfrm>
            <a:custGeom>
              <a:avLst/>
              <a:gdLst>
                <a:gd name="T0" fmla="*/ 0 w 1910"/>
                <a:gd name="T1" fmla="*/ 0 h 266"/>
                <a:gd name="T2" fmla="*/ 0 w 1910"/>
                <a:gd name="T3" fmla="*/ 100 h 266"/>
                <a:gd name="T4" fmla="*/ 1910 w 1910"/>
                <a:gd name="T5" fmla="*/ 266 h 266"/>
                <a:gd name="T6" fmla="*/ 0 60000 65536"/>
                <a:gd name="T7" fmla="*/ 0 60000 65536"/>
                <a:gd name="T8" fmla="*/ 0 60000 65536"/>
                <a:gd name="T9" fmla="*/ 0 w 1910"/>
                <a:gd name="T10" fmla="*/ 0 h 266"/>
                <a:gd name="T11" fmla="*/ 1910 w 1910"/>
                <a:gd name="T12" fmla="*/ 266 h 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10" h="266">
                  <a:moveTo>
                    <a:pt x="0" y="0"/>
                  </a:moveTo>
                  <a:lnTo>
                    <a:pt x="0" y="100"/>
                  </a:lnTo>
                  <a:lnTo>
                    <a:pt x="1910" y="26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7" name="Freeform 112"/>
            <p:cNvSpPr>
              <a:spLocks/>
            </p:cNvSpPr>
            <p:nvPr/>
          </p:nvSpPr>
          <p:spPr bwMode="auto">
            <a:xfrm>
              <a:off x="1634" y="1456"/>
              <a:ext cx="1562" cy="334"/>
            </a:xfrm>
            <a:custGeom>
              <a:avLst/>
              <a:gdLst>
                <a:gd name="T0" fmla="*/ 1562 w 1562"/>
                <a:gd name="T1" fmla="*/ 334 h 334"/>
                <a:gd name="T2" fmla="*/ 131 w 1562"/>
                <a:gd name="T3" fmla="*/ 0 h 334"/>
                <a:gd name="T4" fmla="*/ 0 w 1562"/>
                <a:gd name="T5" fmla="*/ 0 h 334"/>
                <a:gd name="T6" fmla="*/ 0 60000 65536"/>
                <a:gd name="T7" fmla="*/ 0 60000 65536"/>
                <a:gd name="T8" fmla="*/ 0 60000 65536"/>
                <a:gd name="T9" fmla="*/ 0 w 1562"/>
                <a:gd name="T10" fmla="*/ 0 h 334"/>
                <a:gd name="T11" fmla="*/ 1562 w 1562"/>
                <a:gd name="T12" fmla="*/ 334 h 3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2" h="334">
                  <a:moveTo>
                    <a:pt x="1562" y="334"/>
                  </a:moveTo>
                  <a:lnTo>
                    <a:pt x="13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8" name="Freeform 113"/>
            <p:cNvSpPr>
              <a:spLocks/>
            </p:cNvSpPr>
            <p:nvPr/>
          </p:nvSpPr>
          <p:spPr bwMode="auto">
            <a:xfrm>
              <a:off x="3480" y="1460"/>
              <a:ext cx="678" cy="765"/>
            </a:xfrm>
            <a:custGeom>
              <a:avLst/>
              <a:gdLst>
                <a:gd name="T0" fmla="*/ 678 w 678"/>
                <a:gd name="T1" fmla="*/ 765 h 765"/>
                <a:gd name="T2" fmla="*/ 368 w 678"/>
                <a:gd name="T3" fmla="*/ 0 h 765"/>
                <a:gd name="T4" fmla="*/ 0 w 678"/>
                <a:gd name="T5" fmla="*/ 0 h 765"/>
                <a:gd name="T6" fmla="*/ 0 60000 65536"/>
                <a:gd name="T7" fmla="*/ 0 60000 65536"/>
                <a:gd name="T8" fmla="*/ 0 60000 65536"/>
                <a:gd name="T9" fmla="*/ 0 w 678"/>
                <a:gd name="T10" fmla="*/ 0 h 765"/>
                <a:gd name="T11" fmla="*/ 678 w 678"/>
                <a:gd name="T12" fmla="*/ 765 h 7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8" h="765">
                  <a:moveTo>
                    <a:pt x="678" y="765"/>
                  </a:moveTo>
                  <a:lnTo>
                    <a:pt x="368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19" name="Freeform 114"/>
            <p:cNvSpPr>
              <a:spLocks/>
            </p:cNvSpPr>
            <p:nvPr/>
          </p:nvSpPr>
          <p:spPr bwMode="auto">
            <a:xfrm>
              <a:off x="2670" y="1460"/>
              <a:ext cx="1178" cy="644"/>
            </a:xfrm>
            <a:custGeom>
              <a:avLst/>
              <a:gdLst>
                <a:gd name="T0" fmla="*/ 1178 w 1178"/>
                <a:gd name="T1" fmla="*/ 644 h 644"/>
                <a:gd name="T2" fmla="*/ 141 w 1178"/>
                <a:gd name="T3" fmla="*/ 0 h 644"/>
                <a:gd name="T4" fmla="*/ 0 w 1178"/>
                <a:gd name="T5" fmla="*/ 0 h 644"/>
                <a:gd name="T6" fmla="*/ 0 60000 65536"/>
                <a:gd name="T7" fmla="*/ 0 60000 65536"/>
                <a:gd name="T8" fmla="*/ 0 60000 65536"/>
                <a:gd name="T9" fmla="*/ 0 w 1178"/>
                <a:gd name="T10" fmla="*/ 0 h 644"/>
                <a:gd name="T11" fmla="*/ 1178 w 1178"/>
                <a:gd name="T12" fmla="*/ 644 h 6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8" h="644">
                  <a:moveTo>
                    <a:pt x="1178" y="644"/>
                  </a:moveTo>
                  <a:lnTo>
                    <a:pt x="141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0" name="Freeform 115"/>
            <p:cNvSpPr>
              <a:spLocks/>
            </p:cNvSpPr>
            <p:nvPr/>
          </p:nvSpPr>
          <p:spPr bwMode="auto">
            <a:xfrm>
              <a:off x="4252" y="1640"/>
              <a:ext cx="328" cy="887"/>
            </a:xfrm>
            <a:custGeom>
              <a:avLst/>
              <a:gdLst>
                <a:gd name="T0" fmla="*/ 328 w 328"/>
                <a:gd name="T1" fmla="*/ 0 h 887"/>
                <a:gd name="T2" fmla="*/ 328 w 328"/>
                <a:gd name="T3" fmla="*/ 120 h 887"/>
                <a:gd name="T4" fmla="*/ 0 w 328"/>
                <a:gd name="T5" fmla="*/ 887 h 887"/>
                <a:gd name="T6" fmla="*/ 0 60000 65536"/>
                <a:gd name="T7" fmla="*/ 0 60000 65536"/>
                <a:gd name="T8" fmla="*/ 0 60000 65536"/>
                <a:gd name="T9" fmla="*/ 0 w 328"/>
                <a:gd name="T10" fmla="*/ 0 h 887"/>
                <a:gd name="T11" fmla="*/ 328 w 328"/>
                <a:gd name="T12" fmla="*/ 887 h 8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8" h="887">
                  <a:moveTo>
                    <a:pt x="328" y="0"/>
                  </a:moveTo>
                  <a:lnTo>
                    <a:pt x="328" y="120"/>
                  </a:lnTo>
                  <a:lnTo>
                    <a:pt x="0" y="88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621" name="Rectangle 116"/>
            <p:cNvSpPr>
              <a:spLocks noChangeArrowheads="1"/>
            </p:cNvSpPr>
            <p:nvPr/>
          </p:nvSpPr>
          <p:spPr bwMode="auto">
            <a:xfrm>
              <a:off x="1488" y="2058"/>
              <a:ext cx="586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Fertilization</a:t>
              </a:r>
              <a:endParaRPr lang="en-US" b="1"/>
            </a:p>
          </p:txBody>
        </p:sp>
        <p:sp>
          <p:nvSpPr>
            <p:cNvPr id="25622" name="Rectangle 117"/>
            <p:cNvSpPr>
              <a:spLocks noChangeArrowheads="1"/>
            </p:cNvSpPr>
            <p:nvPr/>
          </p:nvSpPr>
          <p:spPr bwMode="auto">
            <a:xfrm>
              <a:off x="1494" y="25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Secondary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oocyte</a:t>
              </a:r>
              <a:endParaRPr lang="en-US" b="1"/>
            </a:p>
          </p:txBody>
        </p:sp>
        <p:sp>
          <p:nvSpPr>
            <p:cNvPr id="25623" name="Rectangle 118"/>
            <p:cNvSpPr>
              <a:spLocks noChangeArrowheads="1"/>
            </p:cNvSpPr>
            <p:nvPr/>
          </p:nvSpPr>
          <p:spPr bwMode="auto">
            <a:xfrm>
              <a:off x="2548" y="2852"/>
              <a:ext cx="48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Ovulation</a:t>
              </a:r>
              <a:endParaRPr lang="en-US" b="1"/>
            </a:p>
          </p:txBody>
        </p:sp>
        <p:sp>
          <p:nvSpPr>
            <p:cNvPr id="25624" name="Rectangle 119"/>
            <p:cNvSpPr>
              <a:spLocks noChangeArrowheads="1"/>
            </p:cNvSpPr>
            <p:nvPr/>
          </p:nvSpPr>
          <p:spPr bwMode="auto">
            <a:xfrm>
              <a:off x="3308" y="2800"/>
              <a:ext cx="330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Uterus</a:t>
              </a:r>
              <a:endParaRPr lang="en-US" b="1"/>
            </a:p>
          </p:txBody>
        </p:sp>
        <p:sp>
          <p:nvSpPr>
            <p:cNvPr id="25625" name="Rectangle 120"/>
            <p:cNvSpPr>
              <a:spLocks noChangeArrowheads="1"/>
            </p:cNvSpPr>
            <p:nvPr/>
          </p:nvSpPr>
          <p:spPr bwMode="auto">
            <a:xfrm>
              <a:off x="3206" y="3072"/>
              <a:ext cx="671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Endometrium</a:t>
              </a:r>
              <a:endParaRPr lang="en-US" b="1"/>
            </a:p>
          </p:txBody>
        </p:sp>
        <p:sp>
          <p:nvSpPr>
            <p:cNvPr id="25626" name="Rectangle 121"/>
            <p:cNvSpPr>
              <a:spLocks noChangeArrowheads="1"/>
            </p:cNvSpPr>
            <p:nvPr/>
          </p:nvSpPr>
          <p:spPr bwMode="auto">
            <a:xfrm>
              <a:off x="1494" y="2284"/>
              <a:ext cx="609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Uterine tube</a:t>
              </a:r>
              <a:endParaRPr lang="en-US" b="1"/>
            </a:p>
          </p:txBody>
        </p:sp>
        <p:sp>
          <p:nvSpPr>
            <p:cNvPr id="25627" name="Rectangle 122"/>
            <p:cNvSpPr>
              <a:spLocks noChangeArrowheads="1"/>
            </p:cNvSpPr>
            <p:nvPr/>
          </p:nvSpPr>
          <p:spPr bwMode="auto">
            <a:xfrm>
              <a:off x="3554" y="590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Blastocyst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cavity</a:t>
              </a:r>
            </a:p>
          </p:txBody>
        </p:sp>
        <p:sp>
          <p:nvSpPr>
            <p:cNvPr id="25628" name="Rectangle 123"/>
            <p:cNvSpPr>
              <a:spLocks noChangeArrowheads="1"/>
            </p:cNvSpPr>
            <p:nvPr/>
          </p:nvSpPr>
          <p:spPr bwMode="auto">
            <a:xfrm>
              <a:off x="4832" y="558"/>
              <a:ext cx="4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 dirty="0">
                  <a:solidFill>
                    <a:srgbClr val="000000"/>
                  </a:solidFill>
                </a:rPr>
                <a:t>Inner cell</a:t>
              </a:r>
              <a:br>
                <a:rPr lang="en-US" sz="1300" b="1" dirty="0">
                  <a:solidFill>
                    <a:srgbClr val="000000"/>
                  </a:solidFill>
                </a:rPr>
              </a:br>
              <a:r>
                <a:rPr lang="en-US" sz="1300" b="1" dirty="0">
                  <a:solidFill>
                    <a:srgbClr val="000000"/>
                  </a:solidFill>
                </a:rPr>
                <a:t>mass</a:t>
              </a:r>
            </a:p>
          </p:txBody>
        </p:sp>
        <p:sp>
          <p:nvSpPr>
            <p:cNvPr id="25629" name="Rectangle 124"/>
            <p:cNvSpPr>
              <a:spLocks noChangeArrowheads="1"/>
            </p:cNvSpPr>
            <p:nvPr/>
          </p:nvSpPr>
          <p:spPr bwMode="auto">
            <a:xfrm>
              <a:off x="4860" y="1190"/>
              <a:ext cx="60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Trophoblast</a:t>
              </a:r>
              <a:endParaRPr lang="en-US" b="1"/>
            </a:p>
          </p:txBody>
        </p:sp>
        <p:sp>
          <p:nvSpPr>
            <p:cNvPr id="25630" name="Rectangle 125"/>
            <p:cNvSpPr>
              <a:spLocks noChangeArrowheads="1"/>
            </p:cNvSpPr>
            <p:nvPr/>
          </p:nvSpPr>
          <p:spPr bwMode="auto">
            <a:xfrm>
              <a:off x="492" y="1382"/>
              <a:ext cx="464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Zygote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(fertilized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egg)</a:t>
              </a:r>
              <a:endParaRPr lang="en-US" b="1"/>
            </a:p>
          </p:txBody>
        </p:sp>
        <p:sp>
          <p:nvSpPr>
            <p:cNvPr id="25631" name="Rectangle 126"/>
            <p:cNvSpPr>
              <a:spLocks noChangeArrowheads="1"/>
            </p:cNvSpPr>
            <p:nvPr/>
          </p:nvSpPr>
          <p:spPr bwMode="auto">
            <a:xfrm>
              <a:off x="1338" y="1382"/>
              <a:ext cx="56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cleavage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4-cell stage</a:t>
              </a:r>
              <a:endParaRPr lang="en-US" b="1"/>
            </a:p>
          </p:txBody>
        </p:sp>
        <p:sp>
          <p:nvSpPr>
            <p:cNvPr id="25632" name="Rectangle 127"/>
            <p:cNvSpPr>
              <a:spLocks noChangeArrowheads="1"/>
            </p:cNvSpPr>
            <p:nvPr/>
          </p:nvSpPr>
          <p:spPr bwMode="auto">
            <a:xfrm>
              <a:off x="3192" y="1382"/>
              <a:ext cx="5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Early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blastocyst</a:t>
              </a:r>
              <a:endParaRPr lang="en-US" b="1"/>
            </a:p>
          </p:txBody>
        </p:sp>
        <p:sp>
          <p:nvSpPr>
            <p:cNvPr id="25633" name="Rectangle 128"/>
            <p:cNvSpPr>
              <a:spLocks noChangeArrowheads="1"/>
            </p:cNvSpPr>
            <p:nvPr/>
          </p:nvSpPr>
          <p:spPr bwMode="auto">
            <a:xfrm>
              <a:off x="4254" y="1382"/>
              <a:ext cx="7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Late blastocyst</a:t>
              </a:r>
              <a:br>
                <a:rPr lang="en-US" sz="1300" b="1">
                  <a:solidFill>
                    <a:srgbClr val="000000"/>
                  </a:solidFill>
                </a:rPr>
              </a:br>
              <a:r>
                <a:rPr lang="en-US" sz="1300" b="1">
                  <a:solidFill>
                    <a:srgbClr val="000000"/>
                  </a:solidFill>
                </a:rPr>
                <a:t>(implanting)</a:t>
              </a:r>
              <a:endParaRPr lang="en-US" b="1"/>
            </a:p>
          </p:txBody>
        </p:sp>
        <p:sp>
          <p:nvSpPr>
            <p:cNvPr id="25634" name="Rectangle 129"/>
            <p:cNvSpPr>
              <a:spLocks noChangeArrowheads="1"/>
            </p:cNvSpPr>
            <p:nvPr/>
          </p:nvSpPr>
          <p:spPr bwMode="auto">
            <a:xfrm>
              <a:off x="2288" y="1382"/>
              <a:ext cx="342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Morula</a:t>
              </a:r>
              <a:endParaRPr lang="en-US" b="1"/>
            </a:p>
          </p:txBody>
        </p:sp>
        <p:sp>
          <p:nvSpPr>
            <p:cNvPr id="25635" name="Rectangle 130"/>
            <p:cNvSpPr>
              <a:spLocks noChangeArrowheads="1"/>
            </p:cNvSpPr>
            <p:nvPr/>
          </p:nvSpPr>
          <p:spPr bwMode="auto">
            <a:xfrm>
              <a:off x="2932" y="2096"/>
              <a:ext cx="295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Ovary</a:t>
              </a:r>
              <a:endParaRPr lang="en-US" b="1"/>
            </a:p>
          </p:txBody>
        </p:sp>
        <p:sp>
          <p:nvSpPr>
            <p:cNvPr id="25636" name="Rectangle 131"/>
            <p:cNvSpPr>
              <a:spLocks noChangeArrowheads="1"/>
            </p:cNvSpPr>
            <p:nvPr/>
          </p:nvSpPr>
          <p:spPr bwMode="auto">
            <a:xfrm>
              <a:off x="298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25637" name="Rectangle 132"/>
            <p:cNvSpPr>
              <a:spLocks noChangeArrowheads="1"/>
            </p:cNvSpPr>
            <p:nvPr/>
          </p:nvSpPr>
          <p:spPr bwMode="auto">
            <a:xfrm>
              <a:off x="1158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  <p:sp>
          <p:nvSpPr>
            <p:cNvPr id="25638" name="Rectangle 133"/>
            <p:cNvSpPr>
              <a:spLocks noChangeArrowheads="1"/>
            </p:cNvSpPr>
            <p:nvPr/>
          </p:nvSpPr>
          <p:spPr bwMode="auto">
            <a:xfrm>
              <a:off x="3004" y="138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(d)</a:t>
              </a:r>
              <a:endParaRPr lang="en-US" b="1"/>
            </a:p>
          </p:txBody>
        </p:sp>
        <p:sp>
          <p:nvSpPr>
            <p:cNvPr id="25639" name="Rectangle 134"/>
            <p:cNvSpPr>
              <a:spLocks noChangeArrowheads="1"/>
            </p:cNvSpPr>
            <p:nvPr/>
          </p:nvSpPr>
          <p:spPr bwMode="auto">
            <a:xfrm>
              <a:off x="4072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(e)</a:t>
              </a:r>
              <a:endParaRPr lang="en-US" b="1"/>
            </a:p>
          </p:txBody>
        </p:sp>
        <p:sp>
          <p:nvSpPr>
            <p:cNvPr id="25640" name="Rectangle 135"/>
            <p:cNvSpPr>
              <a:spLocks noChangeArrowheads="1"/>
            </p:cNvSpPr>
            <p:nvPr/>
          </p:nvSpPr>
          <p:spPr bwMode="auto">
            <a:xfrm>
              <a:off x="2106" y="138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(c)</a:t>
              </a:r>
              <a:endParaRPr lang="en-US" b="1"/>
            </a:p>
          </p:txBody>
        </p:sp>
        <p:sp>
          <p:nvSpPr>
            <p:cNvPr id="25641" name="Rectangle 136"/>
            <p:cNvSpPr>
              <a:spLocks noChangeArrowheads="1"/>
            </p:cNvSpPr>
            <p:nvPr/>
          </p:nvSpPr>
          <p:spPr bwMode="auto">
            <a:xfrm>
              <a:off x="2646" y="2012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(a)</a:t>
              </a:r>
              <a:endParaRPr lang="en-US" b="1"/>
            </a:p>
          </p:txBody>
        </p:sp>
        <p:sp>
          <p:nvSpPr>
            <p:cNvPr id="25642" name="Rectangle 137"/>
            <p:cNvSpPr>
              <a:spLocks noChangeArrowheads="1"/>
            </p:cNvSpPr>
            <p:nvPr/>
          </p:nvSpPr>
          <p:spPr bwMode="auto">
            <a:xfrm>
              <a:off x="3090" y="1902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(b)</a:t>
              </a:r>
              <a:endParaRPr lang="en-US" b="1"/>
            </a:p>
          </p:txBody>
        </p:sp>
        <p:sp>
          <p:nvSpPr>
            <p:cNvPr id="25643" name="Rectangle 138"/>
            <p:cNvSpPr>
              <a:spLocks noChangeArrowheads="1"/>
            </p:cNvSpPr>
            <p:nvPr/>
          </p:nvSpPr>
          <p:spPr bwMode="auto">
            <a:xfrm>
              <a:off x="3836" y="1960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(c)</a:t>
              </a:r>
              <a:endParaRPr lang="en-US" b="1"/>
            </a:p>
          </p:txBody>
        </p:sp>
        <p:sp>
          <p:nvSpPr>
            <p:cNvPr id="25644" name="Rectangle 139"/>
            <p:cNvSpPr>
              <a:spLocks noChangeArrowheads="1"/>
            </p:cNvSpPr>
            <p:nvPr/>
          </p:nvSpPr>
          <p:spPr bwMode="auto">
            <a:xfrm>
              <a:off x="4196" y="2164"/>
              <a:ext cx="134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(d)</a:t>
              </a:r>
              <a:endParaRPr lang="en-US" b="1"/>
            </a:p>
          </p:txBody>
        </p:sp>
        <p:sp>
          <p:nvSpPr>
            <p:cNvPr id="25645" name="Rectangle 140"/>
            <p:cNvSpPr>
              <a:spLocks noChangeArrowheads="1"/>
            </p:cNvSpPr>
            <p:nvPr/>
          </p:nvSpPr>
          <p:spPr bwMode="auto">
            <a:xfrm>
              <a:off x="4296" y="2456"/>
              <a:ext cx="128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rtl="0"/>
              <a:r>
                <a:rPr lang="en-US" sz="1300" b="1">
                  <a:solidFill>
                    <a:srgbClr val="000000"/>
                  </a:solidFill>
                </a:rPr>
                <a:t>(e)</a:t>
              </a:r>
              <a:endParaRPr lang="en-US" b="1"/>
            </a:p>
          </p:txBody>
        </p:sp>
      </p:grp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عنوان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Implantation </a:t>
            </a:r>
            <a:endParaRPr lang="ar-SA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2" descr="H:\Reproduction\Implantation.jpg"/>
          <p:cNvPicPr>
            <a:picLocks noChangeAspect="1" noChangeArrowheads="1"/>
          </p:cNvPicPr>
          <p:nvPr/>
        </p:nvPicPr>
        <p:blipFill>
          <a:blip r:embed="rId2" cstate="print"/>
          <a:srcRect b="8696"/>
          <a:stretch>
            <a:fillRect/>
          </a:stretch>
        </p:blipFill>
        <p:spPr bwMode="auto">
          <a:xfrm>
            <a:off x="254000" y="1905000"/>
            <a:ext cx="8610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52400" y="5401270"/>
            <a:ext cx="8610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- While the </a:t>
            </a:r>
            <a:r>
              <a:rPr kumimoji="0" lang="en-GB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trophoblastic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 cords from the blastocyst are attaching to the uterus,</a:t>
            </a:r>
            <a:r>
              <a:rPr kumimoji="0" lang="en-GB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 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blood capillaries grow into the cords from the vascular system of the newly forming embryo. </a:t>
            </a:r>
          </a:p>
          <a:p>
            <a:pPr lvl="0" algn="just" rtl="0"/>
            <a:r>
              <a:rPr lang="en-US" dirty="0">
                <a:latin typeface="Calibri" pitchFamily="34" charset="0"/>
                <a:cs typeface="Arial" pitchFamily="34" charset="0"/>
              </a:rPr>
              <a:t>- 21 days after fertilization, blood starts to be pumped by fetal heart.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334869"/>
            <a:ext cx="8763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GB" b="1" i="1" dirty="0">
                <a:solidFill>
                  <a:srgbClr val="FF0000"/>
                </a:solidFill>
                <a:latin typeface="Calibri" pitchFamily="34" charset="0"/>
              </a:rPr>
              <a:t>Blood sinuses </a:t>
            </a:r>
            <a:r>
              <a:rPr lang="en-GB" dirty="0">
                <a:latin typeface="Calibri" pitchFamily="34" charset="0"/>
              </a:rPr>
              <a:t>supplied with blood from the mother develop around the outsides of the </a:t>
            </a:r>
            <a:r>
              <a:rPr lang="en-GB" dirty="0" err="1">
                <a:latin typeface="Calibri" pitchFamily="34" charset="0"/>
              </a:rPr>
              <a:t>trophoblastic</a:t>
            </a:r>
            <a:r>
              <a:rPr lang="en-GB" dirty="0">
                <a:latin typeface="Calibri" pitchFamily="34" charset="0"/>
              </a:rPr>
              <a:t> cords.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6324600"/>
            <a:ext cx="8991600" cy="39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>
              <a:lnSpc>
                <a:spcPct val="110000"/>
              </a:lnSpc>
            </a:pPr>
            <a:r>
              <a:rPr lang="en-US" dirty="0">
                <a:latin typeface="Calibri" pitchFamily="34" charset="0"/>
                <a:cs typeface="Arial" pitchFamily="34" charset="0"/>
              </a:rPr>
              <a:t>More and more </a:t>
            </a:r>
            <a:r>
              <a:rPr lang="en-US" dirty="0" err="1">
                <a:latin typeface="Calibri" pitchFamily="34" charset="0"/>
                <a:cs typeface="Arial" pitchFamily="34" charset="0"/>
              </a:rPr>
              <a:t>trophoblast</a:t>
            </a:r>
            <a:r>
              <a:rPr lang="en-US" dirty="0">
                <a:latin typeface="Calibri" pitchFamily="34" charset="0"/>
                <a:cs typeface="Arial" pitchFamily="34" charset="0"/>
              </a:rPr>
              <a:t> projections develop (placental </a:t>
            </a:r>
            <a:r>
              <a:rPr lang="en-US" dirty="0" err="1">
                <a:latin typeface="Calibri" pitchFamily="34" charset="0"/>
                <a:cs typeface="Arial" pitchFamily="34" charset="0"/>
              </a:rPr>
              <a:t>villi</a:t>
            </a:r>
            <a:r>
              <a:rPr lang="en-US" dirty="0">
                <a:latin typeface="Calibri" pitchFamily="34" charset="0"/>
                <a:cs typeface="Arial" pitchFamily="34" charset="0"/>
              </a:rPr>
              <a:t>)    </a:t>
            </a:r>
            <a:endParaRPr lang="ar-SA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990600"/>
            <a:ext cx="86868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l"/>
            <a:r>
              <a:rPr lang="en-GB" dirty="0">
                <a:latin typeface="Calibri" pitchFamily="34" charset="0"/>
                <a:cs typeface="Arial" pitchFamily="34" charset="0"/>
              </a:rPr>
              <a:t>Implantation occurs 5-7 day </a:t>
            </a:r>
            <a:r>
              <a:rPr lang="en-GB" u="sng" dirty="0">
                <a:latin typeface="Calibri" pitchFamily="34" charset="0"/>
                <a:cs typeface="Arial" pitchFamily="34" charset="0"/>
              </a:rPr>
              <a:t>after </a:t>
            </a:r>
            <a:r>
              <a:rPr lang="en-US" u="sng" dirty="0">
                <a:latin typeface="Calibri" pitchFamily="34" charset="0"/>
                <a:cs typeface="Arial" pitchFamily="34" charset="0"/>
              </a:rPr>
              <a:t>fertilization</a:t>
            </a:r>
            <a:r>
              <a:rPr lang="en-GB" u="sng" dirty="0">
                <a:latin typeface="Calibri" pitchFamily="34" charset="0"/>
                <a:cs typeface="Arial" pitchFamily="34" charset="0"/>
              </a:rPr>
              <a:t>.</a:t>
            </a:r>
            <a:r>
              <a:rPr lang="en-GB" dirty="0">
                <a:latin typeface="Calibri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Function of the Placenta</a:t>
            </a:r>
            <a:endParaRPr lang="ar-SA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67" name="عنصر نائب للمحتوى 3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8503920" cy="4572000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Major functions</a:t>
            </a:r>
          </a:p>
          <a:p>
            <a:pPr marL="274320" lvl="1">
              <a:lnSpc>
                <a:spcPct val="15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Respiration</a:t>
            </a:r>
          </a:p>
          <a:p>
            <a:pPr marL="274320" lvl="1">
              <a:lnSpc>
                <a:spcPct val="15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Nutrition</a:t>
            </a:r>
          </a:p>
          <a:p>
            <a:pPr marL="274320" lvl="1">
              <a:lnSpc>
                <a:spcPct val="150000"/>
              </a:lnSpc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Excretion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Endocrine </a:t>
            </a:r>
          </a:p>
          <a:p>
            <a:pPr algn="l" rtl="0"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Protection  </a:t>
            </a:r>
            <a:endParaRPr lang="ar-S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User\Pictures\O2 transport in placen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752600"/>
            <a:ext cx="6096000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Placental permeability and membrane diffusion conductance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5" name="Picture 16" descr="C:\Users\User\Pictures\placent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048000"/>
            <a:ext cx="8991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" y="1563469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>
                <a:solidFill>
                  <a:srgbClr val="00B050"/>
                </a:solidFill>
              </a:rPr>
              <a:t>In the early months of pregnancy</a:t>
            </a:r>
            <a:r>
              <a:rPr lang="en-GB" dirty="0"/>
              <a:t>, the placental membrane is still thick because it is not fully developed.</a:t>
            </a:r>
          </a:p>
          <a:p>
            <a:pPr algn="l"/>
            <a:r>
              <a:rPr lang="en-GB" dirty="0"/>
              <a:t>The surface area is small because the placenta has not grown.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2401669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>
                <a:solidFill>
                  <a:srgbClr val="00B050"/>
                </a:solidFill>
              </a:rPr>
              <a:t>In later pregnancy</a:t>
            </a:r>
            <a:r>
              <a:rPr lang="en-GB" dirty="0"/>
              <a:t>, the permeability increases because of thinning of the membrane diffusion layers and because the surface area expands many times over.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0" y="5715000"/>
            <a:ext cx="3124200" cy="1143000"/>
          </a:xfrm>
          <a:prstGeom prst="rec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Diffusion of </a:t>
            </a:r>
            <a:r>
              <a:rPr kumimoji="0" lang="en-GB" sz="2400" b="1" i="0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oxygen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through the placental membrane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96200" y="4459069"/>
            <a:ext cx="114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>
                <a:latin typeface="Arial" pitchFamily="34" charset="0"/>
                <a:cs typeface="Arial" pitchFamily="34" charset="0"/>
              </a:rPr>
              <a:t>PO</a:t>
            </a:r>
            <a:r>
              <a:rPr lang="en-GB" sz="14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~50 mm Hg</a:t>
            </a:r>
            <a:endParaRPr lang="en-GB" b="1" dirty="0"/>
          </a:p>
        </p:txBody>
      </p:sp>
      <p:sp>
        <p:nvSpPr>
          <p:cNvPr id="10" name="Rectangle 9"/>
          <p:cNvSpPr/>
          <p:nvPr/>
        </p:nvSpPr>
        <p:spPr>
          <a:xfrm>
            <a:off x="5486400" y="4495800"/>
            <a:ext cx="114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b="1" dirty="0">
                <a:latin typeface="Arial" pitchFamily="34" charset="0"/>
                <a:cs typeface="Arial" pitchFamily="34" charset="0"/>
              </a:rPr>
              <a:t>PO</a:t>
            </a:r>
            <a:r>
              <a:rPr lang="en-GB" sz="14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GB" b="1" dirty="0">
                <a:latin typeface="Arial" pitchFamily="34" charset="0"/>
                <a:cs typeface="Arial" pitchFamily="34" charset="0"/>
              </a:rPr>
              <a:t> ~30 mm Hg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625" y="152400"/>
            <a:ext cx="8534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 factors facilitating delivery of oxygen to the </a:t>
            </a:r>
            <a:r>
              <a:rPr lang="en-GB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fetal</a:t>
            </a:r>
            <a:r>
              <a:rPr lang="en-GB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tissues</a:t>
            </a:r>
          </a:p>
        </p:txBody>
      </p:sp>
      <p:sp>
        <p:nvSpPr>
          <p:cNvPr id="41987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28600" y="2971800"/>
            <a:ext cx="8534400" cy="35814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There are </a:t>
            </a:r>
            <a:r>
              <a:rPr lang="en-GB" sz="2400" u="sng" dirty="0">
                <a:latin typeface="Arial" pitchFamily="34" charset="0"/>
                <a:cs typeface="Arial" pitchFamily="34" charset="0"/>
              </a:rPr>
              <a:t>three reasons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why this low PO2 is sufficient to deliver O2 to the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fetal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tissues: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400" b="1" dirty="0" err="1"/>
              <a:t>Hemoglobin</a:t>
            </a:r>
            <a:r>
              <a:rPr lang="en-GB" sz="2400" b="1" dirty="0"/>
              <a:t> of the </a:t>
            </a:r>
            <a:r>
              <a:rPr lang="en-GB" sz="2400" b="1" dirty="0" err="1"/>
              <a:t>fetus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400" b="1" dirty="0" err="1"/>
              <a:t>Fetal</a:t>
            </a:r>
            <a:r>
              <a:rPr lang="en-GB" sz="2400" b="1" dirty="0"/>
              <a:t> </a:t>
            </a:r>
            <a:r>
              <a:rPr lang="en-GB" sz="2400" b="1" dirty="0" err="1"/>
              <a:t>hemoglobin</a:t>
            </a:r>
            <a:r>
              <a:rPr lang="en-GB" sz="2400" b="1" dirty="0"/>
              <a:t> concentration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GB" sz="2400" b="1" dirty="0"/>
              <a:t>The</a:t>
            </a:r>
            <a:r>
              <a:rPr lang="en-GB" sz="2400" dirty="0"/>
              <a:t> </a:t>
            </a:r>
            <a:r>
              <a:rPr lang="en-GB" sz="2400" b="1" dirty="0"/>
              <a:t>Bohr effect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lnSpc>
                <a:spcPct val="150000"/>
              </a:lnSpc>
              <a:buFont typeface="Wingdings 2" pitchFamily="18" charset="2"/>
              <a:buNone/>
            </a:pP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762000" y="1828800"/>
            <a:ext cx="7086600" cy="685800"/>
          </a:xfrm>
          <a:prstGeom prst="flowChartManualInpu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Diffusion of </a:t>
            </a:r>
            <a:r>
              <a:rPr kumimoji="0" lang="en-GB" sz="2400" b="1" i="0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oxygen</a:t>
            </a: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through the placental membrane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Objectives</a:t>
            </a:r>
            <a:endParaRPr lang="ar-SA" sz="45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457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u="sng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By the end of this lecture, you should be able to: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Describe fertilization and the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implantation of the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blastocyst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 in the uterus 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Recognize the development and the normal physiology of the placenta</a:t>
            </a:r>
          </a:p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Describe the physiological functions of placental hormones during pregnancy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Explain the physiological response of mother’s body to pregnancy</a:t>
            </a:r>
            <a:endParaRPr lang="ar-SA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625" y="152400"/>
            <a:ext cx="8534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 factors facilitating delivery of oxygen to the </a:t>
            </a:r>
            <a:r>
              <a:rPr lang="en-GB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fetal</a:t>
            </a:r>
            <a:r>
              <a:rPr lang="en-GB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tissues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0" y="4277142"/>
            <a:ext cx="2895600" cy="2123658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GB" sz="2200" dirty="0">
                <a:solidFill>
                  <a:srgbClr val="0070C0"/>
                </a:solidFill>
              </a:rPr>
              <a:t>At the low PO2 levels in </a:t>
            </a:r>
            <a:r>
              <a:rPr lang="en-GB" sz="2200" dirty="0" err="1">
                <a:solidFill>
                  <a:srgbClr val="0070C0"/>
                </a:solidFill>
              </a:rPr>
              <a:t>fetal</a:t>
            </a:r>
            <a:r>
              <a:rPr lang="en-GB" sz="2200" dirty="0">
                <a:solidFill>
                  <a:srgbClr val="0070C0"/>
                </a:solidFill>
              </a:rPr>
              <a:t> blood, the </a:t>
            </a:r>
            <a:r>
              <a:rPr lang="en-GB" sz="2200" dirty="0" err="1">
                <a:solidFill>
                  <a:srgbClr val="FF0000"/>
                </a:solidFill>
              </a:rPr>
              <a:t>fetal</a:t>
            </a:r>
            <a:r>
              <a:rPr lang="en-GB" sz="2200" dirty="0">
                <a:solidFill>
                  <a:srgbClr val="FF0000"/>
                </a:solidFill>
              </a:rPr>
              <a:t> </a:t>
            </a:r>
            <a:r>
              <a:rPr lang="en-GB" sz="2200" dirty="0" err="1">
                <a:solidFill>
                  <a:srgbClr val="FF0000"/>
                </a:solidFill>
              </a:rPr>
              <a:t>hemoglobin</a:t>
            </a:r>
            <a:r>
              <a:rPr lang="en-GB" sz="2200" dirty="0">
                <a:solidFill>
                  <a:srgbClr val="FF0000"/>
                </a:solidFill>
              </a:rPr>
              <a:t> </a:t>
            </a:r>
            <a:r>
              <a:rPr lang="en-GB" sz="2200" dirty="0">
                <a:solidFill>
                  <a:srgbClr val="0070C0"/>
                </a:solidFill>
              </a:rPr>
              <a:t>can carry 20 to 50% more oxygen than </a:t>
            </a:r>
            <a:r>
              <a:rPr lang="en-GB" sz="2200" dirty="0">
                <a:solidFill>
                  <a:srgbClr val="FF0000"/>
                </a:solidFill>
              </a:rPr>
              <a:t>maternal </a:t>
            </a:r>
            <a:r>
              <a:rPr lang="en-GB" sz="2200" dirty="0" err="1">
                <a:solidFill>
                  <a:srgbClr val="FF0000"/>
                </a:solidFill>
              </a:rPr>
              <a:t>hemoglobin</a:t>
            </a:r>
            <a:r>
              <a:rPr lang="en-GB" sz="2200" dirty="0">
                <a:solidFill>
                  <a:srgbClr val="FF0000"/>
                </a:solidFill>
              </a:rPr>
              <a:t> </a:t>
            </a:r>
            <a:r>
              <a:rPr lang="en-GB" sz="2200" dirty="0">
                <a:solidFill>
                  <a:srgbClr val="0070C0"/>
                </a:solidFill>
              </a:rPr>
              <a:t>can..</a:t>
            </a:r>
          </a:p>
        </p:txBody>
      </p:sp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152400" y="1066800"/>
            <a:ext cx="3886200" cy="685800"/>
          </a:xfrm>
          <a:prstGeom prst="flowChartManualInput">
            <a:avLst/>
          </a:prstGeom>
          <a:solidFill>
            <a:srgbClr val="FF9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rtl="0">
              <a:spcAft>
                <a:spcPts val="1000"/>
              </a:spcAft>
            </a:pPr>
            <a:r>
              <a:rPr lang="en-GB" sz="2400" b="1" dirty="0" err="1"/>
              <a:t>Hemoglobin</a:t>
            </a:r>
            <a:r>
              <a:rPr lang="en-GB" sz="2400" b="1" dirty="0"/>
              <a:t> of the </a:t>
            </a:r>
            <a:r>
              <a:rPr lang="en-GB" sz="2400" b="1" dirty="0" err="1"/>
              <a:t>fetus</a:t>
            </a:r>
            <a:r>
              <a:rPr lang="en-GB" sz="2400" dirty="0"/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0" y="1371600"/>
            <a:ext cx="3733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200" i="1" dirty="0"/>
              <a:t> </a:t>
            </a:r>
            <a:r>
              <a:rPr lang="en-GB" sz="2200" i="1" dirty="0" err="1"/>
              <a:t>Fetal</a:t>
            </a:r>
            <a:r>
              <a:rPr lang="en-GB" sz="2200" i="1" dirty="0"/>
              <a:t> </a:t>
            </a:r>
            <a:r>
              <a:rPr lang="en-GB" sz="2200" i="1" dirty="0" err="1"/>
              <a:t>hemoglobin</a:t>
            </a:r>
            <a:r>
              <a:rPr lang="en-GB" sz="2200" i="1" dirty="0"/>
              <a:t> (</a:t>
            </a:r>
            <a:r>
              <a:rPr lang="en-GB" sz="2200" i="1" dirty="0" err="1"/>
              <a:t>HbF</a:t>
            </a:r>
            <a:r>
              <a:rPr lang="en-GB" sz="2200" i="1" dirty="0"/>
              <a:t>)</a:t>
            </a:r>
            <a:endParaRPr lang="en-GB" sz="2200" dirty="0"/>
          </a:p>
        </p:txBody>
      </p:sp>
      <p:sp>
        <p:nvSpPr>
          <p:cNvPr id="9" name="Rectangle 8"/>
          <p:cNvSpPr/>
          <p:nvPr/>
        </p:nvSpPr>
        <p:spPr>
          <a:xfrm>
            <a:off x="5943600" y="2362200"/>
            <a:ext cx="3048000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GB" sz="2200" b="1" dirty="0"/>
              <a:t>The </a:t>
            </a:r>
            <a:r>
              <a:rPr lang="en-GB" sz="2200" b="1" dirty="0" err="1"/>
              <a:t>fetal</a:t>
            </a:r>
            <a:r>
              <a:rPr lang="en-GB" sz="2200" b="1" dirty="0"/>
              <a:t> </a:t>
            </a:r>
            <a:r>
              <a:rPr lang="en-GB" sz="2200" b="1" i="1" dirty="0" err="1"/>
              <a:t>hemoglobin</a:t>
            </a:r>
            <a:r>
              <a:rPr lang="en-GB" sz="2200" b="1" i="1" dirty="0"/>
              <a:t> concentration</a:t>
            </a:r>
            <a:r>
              <a:rPr lang="en-GB" sz="2200" i="1" dirty="0"/>
              <a:t> is about 50% </a:t>
            </a:r>
            <a:r>
              <a:rPr lang="en-GB" sz="2200" b="1" i="1" dirty="0"/>
              <a:t>greater</a:t>
            </a:r>
            <a:r>
              <a:rPr lang="en-GB" sz="2200" i="1" dirty="0"/>
              <a:t> than that of the mother</a:t>
            </a:r>
            <a:endParaRPr lang="en-GB" sz="22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76200" y="2170837"/>
            <a:ext cx="5791200" cy="4599295"/>
            <a:chOff x="76200" y="2170837"/>
            <a:chExt cx="5791200" cy="4599295"/>
          </a:xfrm>
        </p:grpSpPr>
        <p:grpSp>
          <p:nvGrpSpPr>
            <p:cNvPr id="19" name="Group 18"/>
            <p:cNvGrpSpPr/>
            <p:nvPr/>
          </p:nvGrpSpPr>
          <p:grpSpPr>
            <a:xfrm>
              <a:off x="76200" y="2170837"/>
              <a:ext cx="5791200" cy="4229963"/>
              <a:chOff x="76200" y="2170837"/>
              <a:chExt cx="5791200" cy="4229963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4466" t="44792" r="18594" b="12500"/>
              <a:stretch>
                <a:fillRect/>
              </a:stretch>
            </p:blipFill>
            <p:spPr bwMode="auto">
              <a:xfrm>
                <a:off x="76200" y="2170837"/>
                <a:ext cx="5791200" cy="4229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" name="Straight Connector 10"/>
              <p:cNvCxnSpPr/>
              <p:nvPr/>
            </p:nvCxnSpPr>
            <p:spPr>
              <a:xfrm flipV="1">
                <a:off x="2057400" y="4648200"/>
                <a:ext cx="0" cy="1143000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2057400" y="4038600"/>
                <a:ext cx="0" cy="609600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219200" y="4572000"/>
                <a:ext cx="838200" cy="0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219200" y="4038600"/>
                <a:ext cx="838200" cy="0"/>
              </a:xfrm>
              <a:prstGeom prst="line">
                <a:avLst/>
              </a:prstGeom>
              <a:ln w="28575"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152400" y="6400800"/>
              <a:ext cx="5715000" cy="3693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/>
                <a:t>Oxygen-</a:t>
              </a:r>
              <a:r>
                <a:rPr lang="en-GB" b="1" dirty="0" err="1"/>
                <a:t>hemoglobin</a:t>
              </a:r>
              <a:r>
                <a:rPr lang="en-GB" b="1" dirty="0"/>
                <a:t> dissociation curves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625" y="152400"/>
            <a:ext cx="8534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Important factors facilitating delivery of oxygen to the </a:t>
            </a:r>
            <a:r>
              <a:rPr lang="en-GB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fetal</a:t>
            </a:r>
            <a:r>
              <a:rPr lang="en-GB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tissues</a:t>
            </a:r>
          </a:p>
        </p:txBody>
      </p:sp>
      <p:sp>
        <p:nvSpPr>
          <p:cNvPr id="41987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503920" cy="144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Double Bohr Effect</a:t>
            </a:r>
          </a:p>
          <a:p>
            <a:pPr marL="268288" lvl="2"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High pH in fetal blood (alkaline). Low pH in mother’s blood (acidic)</a:t>
            </a:r>
          </a:p>
          <a:p>
            <a:pPr algn="l" rtl="0">
              <a:lnSpc>
                <a:spcPct val="150000"/>
              </a:lnSpc>
              <a:buFont typeface="Wingdings 2" pitchFamily="18" charset="2"/>
              <a:buNone/>
            </a:pP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placen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048001"/>
            <a:ext cx="4495800" cy="36576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7015397" y="3786708"/>
            <a:ext cx="1118954" cy="737667"/>
          </a:xfrm>
          <a:prstGeom prst="leftArrow">
            <a:avLst/>
          </a:prstGeom>
          <a:solidFill>
            <a:srgbClr val="FFFF00"/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O2</a:t>
            </a:r>
          </a:p>
        </p:txBody>
      </p:sp>
      <p:sp>
        <p:nvSpPr>
          <p:cNvPr id="6" name="Right Arrow 5"/>
          <p:cNvSpPr/>
          <p:nvPr/>
        </p:nvSpPr>
        <p:spPr>
          <a:xfrm>
            <a:off x="6935470" y="5463108"/>
            <a:ext cx="1198880" cy="737667"/>
          </a:xfrm>
          <a:prstGeom prst="rightArrow">
            <a:avLst/>
          </a:prstGeom>
          <a:solidFill>
            <a:srgbClr val="FFFF00"/>
          </a:solidFill>
          <a:ln w="952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CO2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58291" y="6096000"/>
            <a:ext cx="2237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PCO</a:t>
            </a:r>
            <a:r>
              <a:rPr lang="en-US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2-3 mm Hg  higher in fetus</a:t>
            </a:r>
            <a:endParaRPr lang="en-GB" b="1" dirty="0"/>
          </a:p>
        </p:txBody>
      </p:sp>
      <p:sp>
        <p:nvSpPr>
          <p:cNvPr id="8" name="Rectangle 7"/>
          <p:cNvSpPr/>
          <p:nvPr/>
        </p:nvSpPr>
        <p:spPr>
          <a:xfrm>
            <a:off x="5562600" y="5638800"/>
            <a:ext cx="96693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/>
              <a:t>alkaline</a:t>
            </a:r>
          </a:p>
        </p:txBody>
      </p:sp>
      <p:sp>
        <p:nvSpPr>
          <p:cNvPr id="9" name="Rectangle 8"/>
          <p:cNvSpPr/>
          <p:nvPr/>
        </p:nvSpPr>
        <p:spPr>
          <a:xfrm>
            <a:off x="8153400" y="5715000"/>
            <a:ext cx="77457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/>
              <a:t>acidic</a:t>
            </a: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600" y="2715885"/>
            <a:ext cx="4114800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These changes cause the</a:t>
            </a:r>
            <a:r>
              <a:rPr kumimoji="0" lang="en-GB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 capacity </a:t>
            </a:r>
            <a:r>
              <a:rPr kumimoji="0" lang="en-GB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of </a:t>
            </a:r>
            <a:r>
              <a:rPr kumimoji="0" lang="en-GB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fetal</a:t>
            </a:r>
            <a:r>
              <a:rPr kumimoji="0" lang="en-GB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 blood to combine with O2 to increase, and maternal blood to decrease, which forces more O2 from the maternal blood while enhancing oxygen uptake by the </a:t>
            </a:r>
            <a:r>
              <a:rPr kumimoji="0" lang="en-GB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fetal</a:t>
            </a:r>
            <a:r>
              <a:rPr kumimoji="0" lang="en-GB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 blood. 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204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524000"/>
            <a:ext cx="8503920" cy="4953000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</a:pPr>
            <a:r>
              <a:rPr lang="en-US" sz="2500" dirty="0">
                <a:latin typeface="Arial" pitchFamily="34" charset="0"/>
                <a:cs typeface="Arial" pitchFamily="34" charset="0"/>
              </a:rPr>
              <a:t>Fetus uses mainly 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glucose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for nutrition so the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trophoblast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cells in placental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villi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transport glucose by carrier molecules; GLUT (facilitated diffusion)</a:t>
            </a:r>
          </a:p>
          <a:p>
            <a:pPr algn="l" rtl="0">
              <a:lnSpc>
                <a:spcPct val="150000"/>
              </a:lnSpc>
            </a:pPr>
            <a:r>
              <a:rPr lang="en-US" sz="2500" dirty="0">
                <a:latin typeface="Arial" pitchFamily="34" charset="0"/>
                <a:cs typeface="Arial" pitchFamily="34" charset="0"/>
              </a:rPr>
              <a:t>Fatty acids diffuse due to high solubility in cell membrane (more slowly than glucose)</a:t>
            </a:r>
          </a:p>
          <a:p>
            <a:pPr algn="l" rtl="0">
              <a:lnSpc>
                <a:spcPct val="150000"/>
              </a:lnSpc>
            </a:pPr>
            <a:r>
              <a:rPr lang="en-GB" sz="2500" dirty="0">
                <a:latin typeface="Arial" pitchFamily="34" charset="0"/>
                <a:cs typeface="Arial" pitchFamily="34" charset="0"/>
              </a:rPr>
              <a:t>The placenta actively transports all amino acids, with </a:t>
            </a:r>
            <a:r>
              <a:rPr lang="en-GB" sz="2500" dirty="0" err="1">
                <a:latin typeface="Arial" pitchFamily="34" charset="0"/>
                <a:cs typeface="Arial" pitchFamily="34" charset="0"/>
              </a:rPr>
              <a:t>fetal</a:t>
            </a:r>
            <a:r>
              <a:rPr lang="en-GB" sz="2500" dirty="0">
                <a:latin typeface="Arial" pitchFamily="34" charset="0"/>
                <a:cs typeface="Arial" pitchFamily="34" charset="0"/>
              </a:rPr>
              <a:t> concentrations exceeding maternal levels. 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l" rtl="0">
              <a:lnSpc>
                <a:spcPct val="150000"/>
              </a:lnSpc>
            </a:pPr>
            <a:r>
              <a:rPr lang="en-US" sz="2500" dirty="0">
                <a:latin typeface="Arial" pitchFamily="34" charset="0"/>
                <a:cs typeface="Arial" pitchFamily="34" charset="0"/>
              </a:rPr>
              <a:t>K+, Na+ and Cl- diffuse from maternal to fetal blood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76200"/>
            <a:ext cx="9299448" cy="758952"/>
          </a:xfrm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Diffusion of foodstuffs through the placental membrane</a:t>
            </a:r>
            <a:r>
              <a:rPr lang="en-GB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Excretion </a:t>
            </a:r>
            <a:endParaRPr lang="ar-SA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59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828800"/>
            <a:ext cx="8503920" cy="4572000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Excretory products of the fetus </a:t>
            </a:r>
            <a:r>
              <a:rPr lang="en-US" i="1" u="sng" dirty="0">
                <a:latin typeface="Arial" pitchFamily="34" charset="0"/>
                <a:cs typeface="Arial" pitchFamily="34" charset="0"/>
              </a:rPr>
              <a:t>diffuse</a:t>
            </a:r>
            <a:r>
              <a:rPr lang="en-US" dirty="0">
                <a:latin typeface="Arial" pitchFamily="34" charset="0"/>
                <a:cs typeface="Arial" pitchFamily="34" charset="0"/>
              </a:rPr>
              <a:t> through the placental membrane to maternal blood to be excreted with the waste products of the mother </a:t>
            </a:r>
          </a:p>
          <a:p>
            <a:pPr lvl="1" algn="l" rtl="0">
              <a:lnSpc>
                <a:spcPct val="15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Urea, uric acid and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creatinine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Higher conc. of excretory products in fetal blood ensures continuous diffusion of these substances to the maternal blood </a:t>
            </a:r>
            <a:endParaRPr lang="ar-S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عنوان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758952"/>
          </a:xfrm>
        </p:spPr>
        <p:txBody>
          <a:bodyPr>
            <a:normAutofit/>
          </a:bodyPr>
          <a:lstStyle/>
          <a:p>
            <a:r>
              <a:rPr lang="en-US" sz="3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Placenta as an Endocrine Organ</a:t>
            </a:r>
            <a:endParaRPr lang="en-GB" sz="3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3" name="Picture 2" descr="C:\Users\User\Pictures\Hormones of placenta.jpg"/>
          <p:cNvPicPr>
            <a:picLocks noChangeAspect="1" noChangeArrowheads="1"/>
          </p:cNvPicPr>
          <p:nvPr/>
        </p:nvPicPr>
        <p:blipFill>
          <a:blip r:embed="rId2" cstate="print"/>
          <a:srcRect t="3174"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 descr="Secretion of E&amp;P by placen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57201"/>
            <a:ext cx="8763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عنوان 1"/>
          <p:cNvSpPr txBox="1">
            <a:spLocks/>
          </p:cNvSpPr>
          <p:nvPr/>
        </p:nvSpPr>
        <p:spPr>
          <a:xfrm>
            <a:off x="2209800" y="152400"/>
            <a:ext cx="6781800" cy="60655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Sources of placental estrogen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and progesterone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7400" y="5105400"/>
            <a:ext cx="29225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l-GR" sz="1400" dirty="0">
                <a:solidFill>
                  <a:srgbClr val="0070C0"/>
                </a:solidFill>
              </a:rPr>
              <a:t>3β-</a:t>
            </a:r>
            <a:r>
              <a:rPr lang="en-GB" sz="1400" i="1" dirty="0" err="1">
                <a:solidFill>
                  <a:srgbClr val="0070C0"/>
                </a:solidFill>
              </a:rPr>
              <a:t>Hydroxysteroid</a:t>
            </a:r>
            <a:r>
              <a:rPr lang="en-GB" sz="1400" i="1" dirty="0">
                <a:solidFill>
                  <a:srgbClr val="0070C0"/>
                </a:solidFill>
              </a:rPr>
              <a:t> </a:t>
            </a:r>
            <a:r>
              <a:rPr lang="en-GB" sz="1400" i="1" dirty="0" err="1">
                <a:solidFill>
                  <a:srgbClr val="0070C0"/>
                </a:solidFill>
              </a:rPr>
              <a:t>dehydrogenase</a:t>
            </a:r>
            <a:endParaRPr lang="en-GB" sz="1400" i="1" dirty="0">
              <a:solidFill>
                <a:srgbClr val="0070C0"/>
              </a:solidFill>
            </a:endParaRPr>
          </a:p>
          <a:p>
            <a:pPr algn="ctr"/>
            <a:r>
              <a:rPr lang="en-GB" sz="1400" i="1" dirty="0">
                <a:solidFill>
                  <a:srgbClr val="0070C0"/>
                </a:solidFill>
              </a:rPr>
              <a:t>(</a:t>
            </a:r>
            <a:r>
              <a:rPr lang="el-GR" sz="1400" dirty="0">
                <a:solidFill>
                  <a:srgbClr val="0070C0"/>
                </a:solidFill>
              </a:rPr>
              <a:t>3β-</a:t>
            </a:r>
            <a:r>
              <a:rPr lang="en-GB" sz="1400" dirty="0">
                <a:solidFill>
                  <a:srgbClr val="0070C0"/>
                </a:solidFill>
              </a:rPr>
              <a:t>HSD)</a:t>
            </a:r>
          </a:p>
        </p:txBody>
      </p:sp>
      <p:sp>
        <p:nvSpPr>
          <p:cNvPr id="5" name="Rectangle 4"/>
          <p:cNvSpPr/>
          <p:nvPr/>
        </p:nvSpPr>
        <p:spPr>
          <a:xfrm>
            <a:off x="2971800" y="3273623"/>
            <a:ext cx="10234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l-GR" sz="1400" b="1" dirty="0">
                <a:solidFill>
                  <a:schemeClr val="bg1"/>
                </a:solidFill>
              </a:rPr>
              <a:t>3β-</a:t>
            </a:r>
            <a:r>
              <a:rPr lang="en-GB" sz="1400" b="1" dirty="0">
                <a:solidFill>
                  <a:schemeClr val="bg1"/>
                </a:solidFill>
              </a:rPr>
              <a:t>HSD</a:t>
            </a:r>
          </a:p>
        </p:txBody>
      </p:sp>
      <p:sp>
        <p:nvSpPr>
          <p:cNvPr id="6" name="Rectangle 5"/>
          <p:cNvSpPr/>
          <p:nvPr/>
        </p:nvSpPr>
        <p:spPr>
          <a:xfrm>
            <a:off x="2819400" y="4191000"/>
            <a:ext cx="114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400" b="1" dirty="0" err="1">
                <a:solidFill>
                  <a:schemeClr val="bg1"/>
                </a:solidFill>
              </a:rPr>
              <a:t>Aromatase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0386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dirty="0"/>
              <a:t>DHEA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24000" y="4191000"/>
            <a:ext cx="1447800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330952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Estrogen</a:t>
            </a:r>
          </a:p>
          <a:p>
            <a:pPr lvl="1" algn="l" rtl="0"/>
            <a:r>
              <a:rPr lang="en-US" dirty="0">
                <a:latin typeface="Arial" pitchFamily="34" charset="0"/>
                <a:cs typeface="Arial" pitchFamily="34" charset="0"/>
              </a:rPr>
              <a:t>Steroid hormone</a:t>
            </a:r>
          </a:p>
          <a:p>
            <a:pPr lvl="1" algn="l" rtl="0"/>
            <a:r>
              <a:rPr lang="en-US" dirty="0">
                <a:latin typeface="Arial" pitchFamily="34" charset="0"/>
                <a:cs typeface="Arial" pitchFamily="34" charset="0"/>
              </a:rPr>
              <a:t>Secreted by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syncytial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trophoblast</a:t>
            </a:r>
            <a:r>
              <a:rPr lang="en-US" dirty="0">
                <a:latin typeface="Arial" pitchFamily="34" charset="0"/>
                <a:cs typeface="Arial" pitchFamily="34" charset="0"/>
              </a:rPr>
              <a:t> cells</a:t>
            </a:r>
          </a:p>
          <a:p>
            <a:pPr lvl="1" algn="l" rtl="0"/>
            <a:r>
              <a:rPr lang="en-US" dirty="0">
                <a:latin typeface="Arial" pitchFamily="34" charset="0"/>
                <a:cs typeface="Arial" pitchFamily="34" charset="0"/>
              </a:rPr>
              <a:t>Towards the end of pregnancy it reaches 30×</a:t>
            </a:r>
          </a:p>
          <a:p>
            <a:pPr lvl="1" algn="l" rtl="0"/>
            <a:r>
              <a:rPr lang="en-US" dirty="0">
                <a:latin typeface="Arial" pitchFamily="34" charset="0"/>
                <a:cs typeface="Arial" pitchFamily="34" charset="0"/>
              </a:rPr>
              <a:t>Derived from weak androgen (DHEA) released from maternal &amp; fetal adrenal cortex</a:t>
            </a:r>
          </a:p>
          <a:p>
            <a:pPr lvl="1" algn="l" rtl="0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Functions in the mother </a:t>
            </a:r>
          </a:p>
          <a:p>
            <a:pPr lvl="1" algn="l" rtl="0"/>
            <a:r>
              <a:rPr lang="en-US" dirty="0">
                <a:latin typeface="Arial" pitchFamily="34" charset="0"/>
                <a:cs typeface="Arial" pitchFamily="34" charset="0"/>
              </a:rPr>
              <a:t>Enlargement of uterus, breast &amp; external genitalia</a:t>
            </a:r>
          </a:p>
          <a:p>
            <a:pPr lvl="1" algn="l" rtl="0"/>
            <a:r>
              <a:rPr lang="en-US" dirty="0">
                <a:latin typeface="Arial" pitchFamily="34" charset="0"/>
                <a:cs typeface="Arial" pitchFamily="34" charset="0"/>
              </a:rPr>
              <a:t>Relaxation of pelvic ligaments in preparation for labor</a:t>
            </a:r>
          </a:p>
          <a:p>
            <a:pPr lvl="1" algn="l" rtl="0"/>
            <a:r>
              <a:rPr lang="en-US" dirty="0">
                <a:latin typeface="Arial" pitchFamily="34" charset="0"/>
                <a:cs typeface="Arial" pitchFamily="34" charset="0"/>
              </a:rPr>
              <a:t>Activation of the uterus (gap junctions)</a:t>
            </a:r>
          </a:p>
          <a:p>
            <a:pPr lvl="1">
              <a:buFont typeface="Wingdings" pitchFamily="2" charset="2"/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Placenta as Endocrine Organ</a:t>
            </a:r>
            <a:endParaRPr lang="ar-SA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13648" cy="4572000"/>
          </a:xfrm>
        </p:spPr>
        <p:txBody>
          <a:bodyPr/>
          <a:lstStyle/>
          <a:p>
            <a:pPr algn="l" rtl="0"/>
            <a:r>
              <a:rPr lang="en-US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Progsterone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1" algn="l" rtl="0"/>
            <a:r>
              <a:rPr lang="en-US" dirty="0">
                <a:latin typeface="Arial" pitchFamily="34" charset="0"/>
                <a:cs typeface="Arial" pitchFamily="34" charset="0"/>
              </a:rPr>
              <a:t>Steroid hormone</a:t>
            </a:r>
          </a:p>
          <a:p>
            <a:pPr lvl="1" algn="l" rtl="0"/>
            <a:r>
              <a:rPr lang="en-US" dirty="0">
                <a:latin typeface="Arial" pitchFamily="34" charset="0"/>
                <a:cs typeface="Arial" pitchFamily="34" charset="0"/>
              </a:rPr>
              <a:t>Secreted by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syncytial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trophoblast</a:t>
            </a:r>
            <a:r>
              <a:rPr lang="en-US" dirty="0">
                <a:latin typeface="Arial" pitchFamily="34" charset="0"/>
                <a:cs typeface="Arial" pitchFamily="34" charset="0"/>
              </a:rPr>
              <a:t> cells</a:t>
            </a:r>
          </a:p>
          <a:p>
            <a:pPr lvl="1" algn="l" rtl="0"/>
            <a:r>
              <a:rPr lang="en-US" dirty="0">
                <a:latin typeface="Arial" pitchFamily="34" charset="0"/>
                <a:cs typeface="Arial" pitchFamily="34" charset="0"/>
              </a:rPr>
              <a:t>Towards the end of pregnancy it reaches 10×</a:t>
            </a:r>
          </a:p>
          <a:p>
            <a:pPr lvl="1" algn="l" rtl="0"/>
            <a:r>
              <a:rPr lang="en-US" dirty="0">
                <a:latin typeface="Arial" pitchFamily="34" charset="0"/>
                <a:cs typeface="Arial" pitchFamily="34" charset="0"/>
              </a:rPr>
              <a:t>Derived from cholesterol</a:t>
            </a:r>
          </a:p>
          <a:p>
            <a:pPr lvl="1" algn="l" rtl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Functions in the mother </a:t>
            </a:r>
          </a:p>
          <a:p>
            <a:pPr lvl="1" algn="l" rtl="0"/>
            <a:r>
              <a:rPr lang="en-US" dirty="0">
                <a:latin typeface="Arial" pitchFamily="34" charset="0"/>
                <a:cs typeface="Arial" pitchFamily="34" charset="0"/>
              </a:rPr>
              <a:t>Provides nutrition to developing embryo (uterine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secretory</a:t>
            </a:r>
            <a:r>
              <a:rPr lang="en-US" dirty="0">
                <a:latin typeface="Arial" pitchFamily="34" charset="0"/>
                <a:cs typeface="Arial" pitchFamily="34" charset="0"/>
              </a:rPr>
              <a:t> phase)</a:t>
            </a:r>
          </a:p>
          <a:p>
            <a:pPr lvl="1" algn="l" rtl="0"/>
            <a:r>
              <a:rPr lang="en-US" dirty="0">
                <a:latin typeface="Arial" pitchFamily="34" charset="0"/>
                <a:cs typeface="Arial" pitchFamily="34" charset="0"/>
              </a:rPr>
              <a:t>Development of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decidual</a:t>
            </a:r>
            <a:r>
              <a:rPr lang="en-US" dirty="0">
                <a:latin typeface="Arial" pitchFamily="34" charset="0"/>
                <a:cs typeface="Arial" pitchFamily="34" charset="0"/>
              </a:rPr>
              <a:t> cells</a:t>
            </a:r>
          </a:p>
          <a:p>
            <a:pPr lvl="1" algn="l" rtl="0"/>
            <a:r>
              <a:rPr lang="en-US" dirty="0">
                <a:latin typeface="Arial" pitchFamily="34" charset="0"/>
                <a:cs typeface="Arial" pitchFamily="34" charset="0"/>
              </a:rPr>
              <a:t>Inhibits the contractility of the uterus</a:t>
            </a: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Placenta as Endocrine Organ</a:t>
            </a:r>
            <a:endParaRPr lang="ar-SA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عنوان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5257800" cy="758952"/>
          </a:xfrm>
        </p:spPr>
        <p:txBody>
          <a:bodyPr/>
          <a:lstStyle/>
          <a:p>
            <a:pPr algn="l"/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hCG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level (pregnancy test)</a:t>
            </a:r>
            <a:endParaRPr lang="ar-SA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76200"/>
            <a:ext cx="34194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6480048" cy="4572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3924" t="42708" r="15080" b="10417"/>
          <a:stretch>
            <a:fillRect/>
          </a:stretch>
        </p:blipFill>
        <p:spPr bwMode="auto">
          <a:xfrm>
            <a:off x="228600" y="2743200"/>
            <a:ext cx="6096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Placenta as an Endocrine Organ</a:t>
            </a:r>
            <a:endParaRPr lang="ar-SA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07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572000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Human Chorionic </a:t>
            </a:r>
            <a:r>
              <a:rPr lang="en-US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Gonadotropin</a:t>
            </a:r>
            <a:r>
              <a:rPr lang="en-US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hCG</a:t>
            </a:r>
            <a:r>
              <a:rPr lang="en-US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 algn="l" rtl="0"/>
            <a:r>
              <a:rPr lang="en-US" dirty="0">
                <a:latin typeface="Arial" pitchFamily="34" charset="0"/>
                <a:cs typeface="Arial" pitchFamily="34" charset="0"/>
              </a:rPr>
              <a:t>Glycoprotein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Secreted by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syncytial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trophoblast</a:t>
            </a:r>
            <a:r>
              <a:rPr lang="en-US" dirty="0">
                <a:latin typeface="Arial" pitchFamily="34" charset="0"/>
                <a:cs typeface="Arial" pitchFamily="34" charset="0"/>
              </a:rPr>
              <a:t> cells</a:t>
            </a:r>
          </a:p>
          <a:p>
            <a:pPr lvl="1" algn="l" rtl="0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lvl="1" algn="l" rtl="0"/>
            <a:r>
              <a:rPr lang="en-US" dirty="0">
                <a:latin typeface="Arial" pitchFamily="34" charset="0"/>
                <a:cs typeface="Arial" pitchFamily="34" charset="0"/>
              </a:rPr>
              <a:t>Most important function is to maintain corpus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luteum</a:t>
            </a:r>
            <a:r>
              <a:rPr lang="en-US" dirty="0">
                <a:latin typeface="Arial" pitchFamily="34" charset="0"/>
                <a:cs typeface="Arial" pitchFamily="34" charset="0"/>
              </a:rPr>
              <a:t> (↑estrogen &amp; progesterone) till 13-17 weeks of gestation</a:t>
            </a:r>
          </a:p>
          <a:p>
            <a:pPr lvl="1" algn="l" rtl="0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lvl="1" algn="l" rtl="0"/>
            <a:r>
              <a:rPr lang="en-US" dirty="0">
                <a:latin typeface="Arial" pitchFamily="34" charset="0"/>
                <a:cs typeface="Arial" pitchFamily="34" charset="0"/>
              </a:rPr>
              <a:t>Exerts interstitial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Leyding</a:t>
            </a:r>
            <a:r>
              <a:rPr lang="en-US" dirty="0">
                <a:latin typeface="Arial" pitchFamily="34" charset="0"/>
                <a:cs typeface="Arial" pitchFamily="34" charset="0"/>
              </a:rPr>
              <a:t>) cell-stimulating effect on testes of the male fetus (growth of male sex organs)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sperm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99162" y="2743200"/>
            <a:ext cx="4330238" cy="3962400"/>
          </a:xfrm>
        </p:spPr>
      </p:pic>
      <p:sp>
        <p:nvSpPr>
          <p:cNvPr id="7" name="عنوان 2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Fertilization </a:t>
            </a:r>
            <a:endParaRPr lang="ar-SA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28600" y="1559004"/>
            <a:ext cx="8610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If the ovum becomes </a:t>
            </a:r>
            <a:r>
              <a:rPr kumimoji="0" lang="en-GB" sz="2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fertilized</a:t>
            </a:r>
            <a:r>
              <a:rPr kumimoji="0" lang="en-GB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 by a sperm, a new sequence of events called </a:t>
            </a:r>
            <a:r>
              <a:rPr kumimoji="0" lang="en-GB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It"/>
              </a:rPr>
              <a:t>gestation</a:t>
            </a:r>
            <a:r>
              <a:rPr kumimoji="0" lang="en-GB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It"/>
              </a:rPr>
              <a:t> </a:t>
            </a:r>
            <a:r>
              <a:rPr kumimoji="0" lang="en-GB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or </a:t>
            </a:r>
            <a:r>
              <a:rPr kumimoji="0" lang="en-GB" sz="22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It"/>
              </a:rPr>
              <a:t>pregnancy</a:t>
            </a:r>
            <a:r>
              <a:rPr kumimoji="0" lang="en-GB" sz="2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It"/>
              </a:rPr>
              <a:t> </a:t>
            </a:r>
            <a:r>
              <a:rPr kumimoji="0" lang="en-GB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takes place, and the fertilized ovum eventually develops into a full-term </a:t>
            </a:r>
            <a:r>
              <a:rPr kumimoji="0" lang="en-GB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fetus</a:t>
            </a:r>
            <a:r>
              <a:rPr kumimoji="0" lang="en-GB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WarnockPro-Light"/>
              </a:rPr>
              <a:t>.</a:t>
            </a:r>
            <a:r>
              <a:rPr kumimoji="0" lang="en-GB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en-GB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35280" y="1828800"/>
            <a:ext cx="8503920" cy="45720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Human Chorionic </a:t>
            </a:r>
            <a:r>
              <a:rPr lang="en-US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Somatomamotropin</a:t>
            </a:r>
            <a:r>
              <a:rPr lang="en-US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en-GB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Human placental </a:t>
            </a:r>
            <a:r>
              <a:rPr lang="en-GB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lactogen</a:t>
            </a:r>
            <a:r>
              <a:rPr lang="en-GB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GB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hPL</a:t>
            </a:r>
            <a:r>
              <a:rPr lang="en-GB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1" algn="l" rtl="0"/>
            <a:r>
              <a:rPr lang="en-US" dirty="0">
                <a:latin typeface="Arial" pitchFamily="34" charset="0"/>
                <a:cs typeface="Arial" pitchFamily="34" charset="0"/>
              </a:rPr>
              <a:t>Protein hormone</a:t>
            </a:r>
          </a:p>
          <a:p>
            <a:pPr lvl="1" algn="l" rtl="0"/>
            <a:r>
              <a:rPr lang="en-US" dirty="0">
                <a:latin typeface="Arial" pitchFamily="34" charset="0"/>
                <a:cs typeface="Arial" pitchFamily="34" charset="0"/>
              </a:rPr>
              <a:t>Secreted by placenta around 5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en-US" dirty="0">
                <a:latin typeface="Arial" pitchFamily="34" charset="0"/>
                <a:cs typeface="Arial" pitchFamily="34" charset="0"/>
              </a:rPr>
              <a:t> gestational week</a:t>
            </a:r>
          </a:p>
          <a:p>
            <a:pPr lvl="1" algn="l" rtl="0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Functions in the mother </a:t>
            </a:r>
          </a:p>
          <a:p>
            <a:pPr lvl="1" algn="l" rtl="0"/>
            <a:r>
              <a:rPr lang="en-US" dirty="0">
                <a:latin typeface="Arial" pitchFamily="34" charset="0"/>
                <a:cs typeface="Arial" pitchFamily="34" charset="0"/>
              </a:rPr>
              <a:t>Breast development </a:t>
            </a:r>
          </a:p>
          <a:p>
            <a:pPr lvl="1" algn="l" rtl="0"/>
            <a:r>
              <a:rPr lang="en-US" dirty="0">
                <a:latin typeface="Arial" pitchFamily="34" charset="0"/>
                <a:cs typeface="Arial" pitchFamily="34" charset="0"/>
              </a:rPr>
              <a:t>Weak growth hormone’s action</a:t>
            </a:r>
          </a:p>
          <a:p>
            <a:pPr lvl="1" algn="l" rtl="0"/>
            <a:r>
              <a:rPr lang="en-US" dirty="0">
                <a:latin typeface="Arial" pitchFamily="34" charset="0"/>
                <a:cs typeface="Arial" pitchFamily="34" charset="0"/>
              </a:rPr>
              <a:t>Inhibits insulin sensitivity =↓ glucose utilization</a:t>
            </a:r>
          </a:p>
          <a:p>
            <a:pPr lvl="1" algn="l" rtl="0"/>
            <a:r>
              <a:rPr lang="en-US" dirty="0">
                <a:latin typeface="Arial" pitchFamily="34" charset="0"/>
                <a:cs typeface="Arial" pitchFamily="34" charset="0"/>
              </a:rPr>
              <a:t>Promotes release of fatty acids </a:t>
            </a: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Placenta as an Endocrine Organ</a:t>
            </a:r>
            <a:endParaRPr lang="ar-SA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572000"/>
          </a:xfrm>
        </p:spPr>
        <p:txBody>
          <a:bodyPr/>
          <a:lstStyle/>
          <a:p>
            <a:pPr algn="l" rtl="0"/>
            <a:r>
              <a:rPr lang="en-US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Relaxin</a:t>
            </a:r>
            <a:endParaRPr lang="en-US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1" algn="l" rtl="0"/>
            <a:r>
              <a:rPr lang="en-US" dirty="0">
                <a:latin typeface="Arial" pitchFamily="34" charset="0"/>
                <a:cs typeface="Arial" pitchFamily="34" charset="0"/>
              </a:rPr>
              <a:t>Polypeptide </a:t>
            </a:r>
          </a:p>
          <a:p>
            <a:pPr lvl="1" algn="l" rtl="0"/>
            <a:r>
              <a:rPr lang="en-US" dirty="0">
                <a:latin typeface="Arial" pitchFamily="34" charset="0"/>
                <a:cs typeface="Arial" pitchFamily="34" charset="0"/>
              </a:rPr>
              <a:t>Secreted by corpus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luteum</a:t>
            </a:r>
            <a:r>
              <a:rPr lang="en-US" dirty="0">
                <a:latin typeface="Arial" pitchFamily="34" charset="0"/>
                <a:cs typeface="Arial" pitchFamily="34" charset="0"/>
              </a:rPr>
              <a:t> and placenta</a:t>
            </a:r>
          </a:p>
          <a:p>
            <a:pPr lvl="1" algn="l" rtl="0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Functions in the mother </a:t>
            </a:r>
          </a:p>
          <a:p>
            <a:pPr lvl="1" algn="l" rtl="0"/>
            <a:r>
              <a:rPr lang="en-US" dirty="0">
                <a:latin typeface="Arial" pitchFamily="34" charset="0"/>
                <a:cs typeface="Arial" pitchFamily="34" charset="0"/>
              </a:rPr>
              <a:t>Relaxation of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symphysis</a:t>
            </a:r>
            <a:r>
              <a:rPr lang="en-US" dirty="0">
                <a:latin typeface="Arial" pitchFamily="34" charset="0"/>
                <a:cs typeface="Arial" pitchFamily="34" charset="0"/>
              </a:rPr>
              <a:t> pubic ligament (weak)</a:t>
            </a:r>
          </a:p>
          <a:p>
            <a:pPr lvl="1" algn="l" rtl="0"/>
            <a:r>
              <a:rPr lang="en-US" dirty="0">
                <a:latin typeface="Arial" pitchFamily="34" charset="0"/>
                <a:cs typeface="Arial" pitchFamily="34" charset="0"/>
              </a:rPr>
              <a:t>Softens the cervix at delivery</a:t>
            </a:r>
          </a:p>
          <a:p>
            <a:pPr lvl="1"/>
            <a:endParaRPr lang="ar-S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Placenta as an Endocrine Organ</a:t>
            </a:r>
            <a:endParaRPr lang="ar-SA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عنوان 5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7526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Physiological adaptation to pregnancy</a:t>
            </a:r>
            <a:endParaRPr lang="ar-SA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ead_hand_people_profile_lady_silhouette_female_woman_girl_young_child_pregnancy_silhouet_human_cartoon_free_hair_milk_bodypart_column_pregnant_nose_neck_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819400"/>
            <a:ext cx="42672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Changes in maternal endocrine systems</a:t>
            </a:r>
            <a:endParaRPr lang="ar-SA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299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676400"/>
            <a:ext cx="8503920" cy="4800600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Anterior pituitary gland enlargement (50%)</a:t>
            </a:r>
          </a:p>
          <a:p>
            <a:pPr lvl="1" algn="l" rtl="0"/>
            <a:r>
              <a:rPr lang="en-US" dirty="0">
                <a:latin typeface="Arial" pitchFamily="34" charset="0"/>
                <a:cs typeface="Arial" pitchFamily="34" charset="0"/>
              </a:rPr>
              <a:t>Release of ACTH, TSH and PL</a:t>
            </a:r>
          </a:p>
          <a:p>
            <a:pPr lvl="1" algn="l" rtl="0"/>
            <a:r>
              <a:rPr lang="en-US" dirty="0">
                <a:latin typeface="Arial" pitchFamily="34" charset="0"/>
                <a:cs typeface="Arial" pitchFamily="34" charset="0"/>
              </a:rPr>
              <a:t>FSH and LH almost totally suppressed</a:t>
            </a: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Adrenal gland</a:t>
            </a:r>
          </a:p>
          <a:p>
            <a:pPr lvl="1" algn="l" rtl="0"/>
            <a:r>
              <a:rPr lang="en-US" dirty="0">
                <a:latin typeface="Arial" pitchFamily="34" charset="0"/>
                <a:cs typeface="Arial" pitchFamily="34" charset="0"/>
              </a:rPr>
              <a:t>Increase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glucocorticoids</a:t>
            </a:r>
            <a:r>
              <a:rPr lang="en-US" dirty="0">
                <a:latin typeface="Arial" pitchFamily="34" charset="0"/>
                <a:cs typeface="Arial" pitchFamily="34" charset="0"/>
              </a:rPr>
              <a:t> secretion (mobilize AA)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Increase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aldosterone</a:t>
            </a:r>
            <a:r>
              <a:rPr lang="en-US" dirty="0">
                <a:latin typeface="Arial" pitchFamily="34" charset="0"/>
                <a:cs typeface="Arial" pitchFamily="34" charset="0"/>
              </a:rPr>
              <a:t> (reabsorb excess </a:t>
            </a:r>
            <a:r>
              <a:rPr lang="en-GB" dirty="0">
                <a:latin typeface="Arial" pitchFamily="34" charset="0"/>
                <a:cs typeface="Arial" pitchFamily="34" charset="0"/>
              </a:rPr>
              <a:t>Na</a:t>
            </a:r>
            <a:r>
              <a:rPr lang="en-GB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en-US" dirty="0">
                <a:latin typeface="Arial" pitchFamily="34" charset="0"/>
                <a:cs typeface="Arial" pitchFamily="34" charset="0"/>
              </a:rPr>
              <a:t> &amp; retain fluid)</a:t>
            </a: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Thyroid gland enlargement (50%)</a:t>
            </a:r>
          </a:p>
          <a:p>
            <a:pPr lvl="1" algn="l" rtl="0"/>
            <a:r>
              <a:rPr lang="en-US" dirty="0">
                <a:latin typeface="Arial" pitchFamily="34" charset="0"/>
                <a:cs typeface="Arial" pitchFamily="34" charset="0"/>
              </a:rPr>
              <a:t>Increase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thyroxine</a:t>
            </a:r>
            <a:r>
              <a:rPr lang="en-US" dirty="0">
                <a:latin typeface="Arial" pitchFamily="34" charset="0"/>
                <a:cs typeface="Arial" pitchFamily="34" charset="0"/>
              </a:rPr>
              <a:t> production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hCG</a:t>
            </a:r>
            <a:r>
              <a:rPr lang="en-US" dirty="0">
                <a:latin typeface="Arial" pitchFamily="34" charset="0"/>
                <a:cs typeface="Arial" pitchFamily="34" charset="0"/>
              </a:rPr>
              <a:t>)</a:t>
            </a: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Parathyroid gland enlargement 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Increase PTH secretion (maintains normal Ca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2+</a:t>
            </a:r>
            <a:r>
              <a:rPr lang="en-US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 2" pitchFamily="18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عنوان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Changes in different organs</a:t>
            </a:r>
            <a:endParaRPr lang="ar-SA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572000"/>
          </a:xfrm>
        </p:spPr>
        <p:txBody>
          <a:bodyPr/>
          <a:lstStyle/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Increase in uterine size (50 gm to 1100 gm)</a:t>
            </a: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The breasts double in size</a:t>
            </a: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The vagina enlarges</a:t>
            </a: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Development of edema and acne</a:t>
            </a: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Masculine or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acromegalic</a:t>
            </a:r>
            <a:r>
              <a:rPr lang="en-US" dirty="0">
                <a:latin typeface="Arial" pitchFamily="34" charset="0"/>
                <a:cs typeface="Arial" pitchFamily="34" charset="0"/>
              </a:rPr>
              <a:t> features </a:t>
            </a: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Weight gain 10-12 kg (last 2 trimesters)</a:t>
            </a:r>
          </a:p>
          <a:p>
            <a:pPr lvl="1" algn="l" rtl="0"/>
            <a:r>
              <a:rPr lang="en-US" dirty="0">
                <a:latin typeface="Arial" pitchFamily="34" charset="0"/>
                <a:cs typeface="Arial" pitchFamily="34" charset="0"/>
              </a:rPr>
              <a:t>Increase appetite </a:t>
            </a:r>
          </a:p>
          <a:p>
            <a:pPr lvl="2" algn="l" rtl="0"/>
            <a:r>
              <a:rPr lang="en-US" dirty="0">
                <a:latin typeface="Arial" pitchFamily="34" charset="0"/>
                <a:cs typeface="Arial" pitchFamily="34" charset="0"/>
              </a:rPr>
              <a:t>Removal of food by fetus</a:t>
            </a:r>
          </a:p>
          <a:p>
            <a:pPr lvl="2" algn="l" rtl="0"/>
            <a:r>
              <a:rPr lang="en-US" dirty="0">
                <a:latin typeface="Arial" pitchFamily="34" charset="0"/>
                <a:cs typeface="Arial" pitchFamily="34" charset="0"/>
              </a:rPr>
              <a:t>Hormonal effect</a:t>
            </a:r>
            <a:endParaRPr lang="ar-S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عنوان 1"/>
          <p:cNvSpPr>
            <a:spLocks noGrp="1"/>
          </p:cNvSpPr>
          <p:nvPr>
            <p:ph type="title"/>
          </p:nvPr>
        </p:nvSpPr>
        <p:spPr>
          <a:xfrm>
            <a:off x="381000" y="155448"/>
            <a:ext cx="8534400" cy="75895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Metabolism and kidney function during pregnancy</a:t>
            </a:r>
            <a:endParaRPr lang="ar-SA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47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03920" cy="487680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Increase basal metabolic rate (15%).</a:t>
            </a: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Increase in daily requirements for:</a:t>
            </a:r>
          </a:p>
          <a:p>
            <a:pPr lvl="1" algn="l" rtl="0"/>
            <a:r>
              <a:rPr lang="en-US" dirty="0">
                <a:latin typeface="Arial" pitchFamily="34" charset="0"/>
                <a:cs typeface="Arial" pitchFamily="34" charset="0"/>
              </a:rPr>
              <a:t>Iron</a:t>
            </a:r>
          </a:p>
          <a:p>
            <a:pPr lvl="1" algn="l" rtl="0"/>
            <a:r>
              <a:rPr lang="en-US" dirty="0">
                <a:latin typeface="Arial" pitchFamily="34" charset="0"/>
                <a:cs typeface="Arial" pitchFamily="34" charset="0"/>
              </a:rPr>
              <a:t>Phosphates</a:t>
            </a:r>
          </a:p>
          <a:p>
            <a:pPr lvl="1" algn="l" rtl="0"/>
            <a:r>
              <a:rPr lang="en-US" dirty="0">
                <a:latin typeface="Arial" pitchFamily="34" charset="0"/>
                <a:cs typeface="Arial" pitchFamily="34" charset="0"/>
              </a:rPr>
              <a:t>Calcium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Vitamins - vitamin D (Ca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2+ </a:t>
            </a:r>
            <a:r>
              <a:rPr lang="en-US" dirty="0">
                <a:latin typeface="Arial" pitchFamily="34" charset="0"/>
                <a:cs typeface="Arial" pitchFamily="34" charset="0"/>
              </a:rPr>
              <a:t>absorption) </a:t>
            </a:r>
          </a:p>
          <a:p>
            <a:pPr lvl="2" algn="l" rtl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The renal tubules’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reabsorptive</a:t>
            </a:r>
            <a:r>
              <a:rPr lang="en-GB" dirty="0">
                <a:latin typeface="Arial" pitchFamily="34" charset="0"/>
                <a:cs typeface="Arial" pitchFamily="34" charset="0"/>
              </a:rPr>
              <a:t> capacity for Na,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Cl</a:t>
            </a:r>
            <a:r>
              <a:rPr lang="en-GB" dirty="0">
                <a:latin typeface="Arial" pitchFamily="34" charset="0"/>
                <a:cs typeface="Arial" pitchFamily="34" charset="0"/>
              </a:rPr>
              <a:t>, and water is increased as much as 50%.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The renal blood flow and GFR increase up to 50%.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Normal pregnant woman accumulates only about 5 pounds (2.27Kg) of extra water and salt.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2" algn="l" rtl="0">
              <a:buNone/>
            </a:pPr>
            <a:endParaRPr lang="ar-S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73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Changes in circulatory system</a:t>
            </a:r>
            <a:endParaRPr lang="ar-SA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371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905000"/>
            <a:ext cx="8503920" cy="4572000"/>
          </a:xfrm>
        </p:spPr>
        <p:txBody>
          <a:bodyPr/>
          <a:lstStyle/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Increase in cardiac output (30-40%) by 27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en-US" dirty="0">
                <a:latin typeface="Arial" pitchFamily="34" charset="0"/>
                <a:cs typeface="Arial" pitchFamily="34" charset="0"/>
              </a:rPr>
              <a:t> weeks.</a:t>
            </a:r>
          </a:p>
          <a:p>
            <a:pPr algn="l" rtl="0">
              <a:buFont typeface="Wingdings 2" pitchFamily="18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Increase in blood flow through the placenta.</a:t>
            </a:r>
          </a:p>
          <a:p>
            <a:pPr algn="l" rtl="0">
              <a:buFont typeface="Wingdings 2" pitchFamily="18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Increase in maternal blood volume (30%) due to: </a:t>
            </a:r>
          </a:p>
          <a:p>
            <a:pPr lvl="1" algn="l" rtl="0"/>
            <a:r>
              <a:rPr lang="en-US" dirty="0">
                <a:latin typeface="Arial" pitchFamily="34" charset="0"/>
                <a:cs typeface="Arial" pitchFamily="34" charset="0"/>
              </a:rPr>
              <a:t>Increase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aldosterone</a:t>
            </a:r>
            <a:r>
              <a:rPr lang="en-US" dirty="0">
                <a:latin typeface="Arial" pitchFamily="34" charset="0"/>
                <a:cs typeface="Arial" pitchFamily="34" charset="0"/>
              </a:rPr>
              <a:t> and estrogen (↑ ECF)</a:t>
            </a:r>
          </a:p>
          <a:p>
            <a:pPr lvl="1" algn="l" rtl="0"/>
            <a:r>
              <a:rPr lang="en-US" dirty="0">
                <a:latin typeface="Arial" pitchFamily="34" charset="0"/>
                <a:cs typeface="Arial" pitchFamily="34" charset="0"/>
              </a:rPr>
              <a:t>Increase activity of the bone marrow  (↑ RBCs)</a:t>
            </a:r>
          </a:p>
          <a:p>
            <a:endParaRPr lang="ar-SA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Changes in respiration</a:t>
            </a:r>
            <a:endParaRPr lang="ar-SA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395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35280" y="1752600"/>
            <a:ext cx="8503920" cy="4724400"/>
          </a:xfrm>
        </p:spPr>
        <p:txBody>
          <a:bodyPr>
            <a:normAutofit/>
          </a:bodyPr>
          <a:lstStyle/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Increase in O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2 </a:t>
            </a:r>
            <a:r>
              <a:rPr lang="en-US" dirty="0">
                <a:latin typeface="Arial" pitchFamily="34" charset="0"/>
                <a:cs typeface="Arial" pitchFamily="34" charset="0"/>
              </a:rPr>
              <a:t>consumption (20%):</a:t>
            </a:r>
          </a:p>
          <a:p>
            <a:pPr lvl="1" algn="l" rtl="0"/>
            <a:r>
              <a:rPr lang="en-US" dirty="0">
                <a:latin typeface="Arial" pitchFamily="34" charset="0"/>
                <a:cs typeface="Arial" pitchFamily="34" charset="0"/>
              </a:rPr>
              <a:t>Increase BMR</a:t>
            </a:r>
          </a:p>
          <a:p>
            <a:pPr lvl="1" algn="l" rtl="0"/>
            <a:r>
              <a:rPr lang="en-US" dirty="0">
                <a:latin typeface="Arial" pitchFamily="34" charset="0"/>
                <a:cs typeface="Arial" pitchFamily="34" charset="0"/>
              </a:rPr>
              <a:t>Increase in body size</a:t>
            </a:r>
          </a:p>
          <a:p>
            <a:pPr algn="l" rtl="0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Increase in respiratory rate (RR).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Progesterone ↑ sensitivity of respiratory centre to CO</a:t>
            </a:r>
            <a:r>
              <a:rPr lang="en-US" sz="270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Increase in minute ventilation by 50% and </a:t>
            </a:r>
            <a:r>
              <a:rPr lang="en-GB" dirty="0">
                <a:latin typeface="Arial" pitchFamily="34" charset="0"/>
                <a:cs typeface="Arial" pitchFamily="34" charset="0"/>
              </a:rPr>
              <a:t>a decrease in arterial PCO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2</a:t>
            </a:r>
            <a:r>
              <a:rPr lang="en-GB" dirty="0">
                <a:latin typeface="Arial" pitchFamily="34" charset="0"/>
                <a:cs typeface="Arial" pitchFamily="34" charset="0"/>
              </a:rPr>
              <a:t> to several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millimeters</a:t>
            </a:r>
            <a:r>
              <a:rPr lang="en-GB" dirty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371600"/>
            <a:ext cx="495300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 End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OvumSpermTransf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438400"/>
            <a:ext cx="769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عنوان 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Fertilization </a:t>
            </a:r>
            <a:endParaRPr lang="ar-SA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447800"/>
            <a:ext cx="8458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500" dirty="0">
                <a:latin typeface="Arial" pitchFamily="34" charset="0"/>
                <a:cs typeface="Arial" pitchFamily="34" charset="0"/>
              </a:rPr>
              <a:t>After ejaculation, sperms reach </a:t>
            </a:r>
            <a:r>
              <a:rPr lang="en-US" sz="2500" b="1" i="1" dirty="0" err="1">
                <a:latin typeface="Arial" pitchFamily="34" charset="0"/>
                <a:cs typeface="Arial" pitchFamily="34" charset="0"/>
              </a:rPr>
              <a:t>ampulla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of fallopian tube within 30-60 min (PG and OT actions)</a:t>
            </a:r>
            <a:endParaRPr lang="en-GB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Fertilization 2.jpg"/>
          <p:cNvPicPr>
            <a:picLocks noChangeAspect="1"/>
          </p:cNvPicPr>
          <p:nvPr/>
        </p:nvPicPr>
        <p:blipFill>
          <a:blip r:embed="rId2" cstate="print"/>
          <a:srcRect b="4924"/>
          <a:stretch>
            <a:fillRect/>
          </a:stretch>
        </p:blipFill>
        <p:spPr bwMode="auto">
          <a:xfrm>
            <a:off x="152400" y="1600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وان 2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Fertilization </a:t>
            </a:r>
            <a:endParaRPr lang="ar-SA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www.mjbovo.com/Contracept/Fertilize-Min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2438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X2604-O-20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1676400"/>
            <a:ext cx="6172200" cy="441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499373">
            <a:off x="4198295" y="2700159"/>
            <a:ext cx="381000" cy="136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 rot="3646575">
            <a:off x="4686120" y="3259318"/>
            <a:ext cx="381000" cy="136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 rot="3047088">
            <a:off x="2740403" y="4681358"/>
            <a:ext cx="381000" cy="136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rot="4908308">
            <a:off x="2492773" y="3703891"/>
            <a:ext cx="381000" cy="136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 rot="19735887">
            <a:off x="4255438" y="5261358"/>
            <a:ext cx="381000" cy="136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 rot="8764073">
            <a:off x="3107029" y="2511961"/>
            <a:ext cx="381000" cy="136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 rot="948981">
            <a:off x="3446171" y="5224338"/>
            <a:ext cx="381000" cy="136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419600" y="5318611"/>
            <a:ext cx="1752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72200" y="5117068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dirty="0"/>
              <a:t>ZP3 Receptor</a:t>
            </a:r>
          </a:p>
          <a:p>
            <a:pPr algn="l"/>
            <a:r>
              <a:rPr lang="en-GB" dirty="0"/>
              <a:t>(</a:t>
            </a:r>
            <a:r>
              <a:rPr lang="en-GB" dirty="0" err="1"/>
              <a:t>zona</a:t>
            </a:r>
            <a:r>
              <a:rPr lang="en-GB" dirty="0"/>
              <a:t> </a:t>
            </a:r>
            <a:r>
              <a:rPr lang="en-GB" dirty="0" err="1"/>
              <a:t>pellucida</a:t>
            </a:r>
            <a:r>
              <a:rPr lang="en-GB" dirty="0"/>
              <a:t> glycoprotein 3)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2"/>
          <p:cNvSpPr>
            <a:spLocks noGrp="1"/>
          </p:cNvSpPr>
          <p:nvPr>
            <p:ph type="title"/>
          </p:nvPr>
        </p:nvSpPr>
        <p:spPr>
          <a:xfrm>
            <a:off x="301752" y="307848"/>
            <a:ext cx="8534400" cy="758952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Fertilization </a:t>
            </a:r>
            <a:endParaRPr lang="ar-SA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عنصر نائب للمحتوى 2"/>
          <p:cNvSpPr txBox="1">
            <a:spLocks/>
          </p:cNvSpPr>
          <p:nvPr/>
        </p:nvSpPr>
        <p:spPr>
          <a:xfrm>
            <a:off x="304800" y="1447800"/>
            <a:ext cx="8610600" cy="17526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Oocyte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divides to form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mature ovum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(female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pronucleus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23 unpaired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Head of sperm swells (male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pronucleus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23 unpaired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Ø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Fertilized ovum (zygote) contains 23 paired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chr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22838" t="17380" r="41080" b="14171"/>
          <a:stretch>
            <a:fillRect/>
          </a:stretch>
        </p:blipFill>
        <p:spPr bwMode="auto">
          <a:xfrm>
            <a:off x="4191000" y="3200400"/>
            <a:ext cx="4800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" y="3185279"/>
            <a:ext cx="36576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2200" dirty="0"/>
              <a:t>The 23 </a:t>
            </a:r>
            <a:r>
              <a:rPr lang="en-GB" sz="2200" dirty="0" err="1"/>
              <a:t>chr</a:t>
            </a:r>
            <a:r>
              <a:rPr lang="en-GB" sz="2200" dirty="0"/>
              <a:t>. of the male and female </a:t>
            </a:r>
            <a:r>
              <a:rPr lang="en-GB" sz="2200" dirty="0" err="1"/>
              <a:t>pronuclei</a:t>
            </a:r>
            <a:r>
              <a:rPr lang="en-GB" sz="2200" dirty="0"/>
              <a:t> align themselves to re-form a complete complement of 46 chromosomes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Zygote</a:t>
            </a:r>
          </a:p>
        </p:txBody>
      </p:sp>
      <p:pic>
        <p:nvPicPr>
          <p:cNvPr id="272391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133600"/>
            <a:ext cx="5029200" cy="3810000"/>
          </a:xfrm>
          <a:ln w="76200">
            <a:solidFill>
              <a:srgbClr val="FF9900"/>
            </a:solidFill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2cell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09700"/>
            <a:ext cx="1676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0" descr="16cell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409700"/>
            <a:ext cx="1676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1" descr="4cell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409700"/>
            <a:ext cx="1676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/>
          <a:lstStyle/>
          <a:p>
            <a:r>
              <a:rPr lang="en-US" sz="5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Cleavage</a:t>
            </a:r>
          </a:p>
        </p:txBody>
      </p:sp>
      <p:sp>
        <p:nvSpPr>
          <p:cNvPr id="21510" name="Rectangle 19"/>
          <p:cNvSpPr>
            <a:spLocks noGrp="1" noChangeArrowheads="1"/>
          </p:cNvSpPr>
          <p:nvPr>
            <p:ph sz="quarter" idx="1"/>
          </p:nvPr>
        </p:nvSpPr>
        <p:spPr>
          <a:xfrm>
            <a:off x="228600" y="3200400"/>
            <a:ext cx="8686800" cy="3352800"/>
          </a:xfrm>
        </p:spPr>
        <p:txBody>
          <a:bodyPr/>
          <a:lstStyle/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Following fertilization, the zygote undergoes several mitotic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divisions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inside the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zona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pellucida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(overall size does not change).</a:t>
            </a:r>
          </a:p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800" baseline="30000" dirty="0">
                <a:latin typeface="Arial" pitchFamily="34" charset="0"/>
                <a:cs typeface="Arial" pitchFamily="34" charset="0"/>
              </a:rPr>
              <a:t>st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cleavage yields a 2 celled embryo</a:t>
            </a:r>
          </a:p>
          <a:p>
            <a:pPr lvl="1" algn="l" rtl="0"/>
            <a:r>
              <a:rPr lang="en-US" sz="2400" dirty="0">
                <a:latin typeface="Arial" pitchFamily="34" charset="0"/>
                <a:cs typeface="Arial" pitchFamily="34" charset="0"/>
              </a:rPr>
              <a:t> each cell is called a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blastomere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is </a:t>
            </a:r>
            <a:r>
              <a:rPr lang="en-US" sz="2400" b="1" i="1" dirty="0" err="1">
                <a:latin typeface="Arial" pitchFamily="34" charset="0"/>
                <a:cs typeface="Arial" pitchFamily="34" charset="0"/>
              </a:rPr>
              <a:t>totipotent</a:t>
            </a:r>
            <a:endParaRPr lang="en-US" sz="2400" b="1" i="1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Divisions continue rapidly until the 32 cell stage (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morula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Traveling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752" y="1600200"/>
            <a:ext cx="8503920" cy="4572000"/>
          </a:xfrm>
        </p:spPr>
        <p:txBody>
          <a:bodyPr/>
          <a:lstStyle/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Zygote begins to divide as it travels through oviduct.</a:t>
            </a:r>
          </a:p>
          <a:p>
            <a:pPr algn="l" rtl="0"/>
            <a:r>
              <a:rPr lang="en-US" dirty="0">
                <a:latin typeface="Arial" pitchFamily="34" charset="0"/>
                <a:cs typeface="Arial" pitchFamily="34" charset="0"/>
              </a:rPr>
              <a:t>Implants into endometrium.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2" name="Picture 7" descr="_365648_eggx1000b_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7288" y="2895600"/>
            <a:ext cx="52578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 descr="http://www.mjbovo.com/Contracept/Fertiliz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" y="2871788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3770</TotalTime>
  <Words>1597</Words>
  <Application>Microsoft Macintosh PowerPoint</Application>
  <PresentationFormat>On-screen Show (4:3)</PresentationFormat>
  <Paragraphs>290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Comic Sans MS</vt:lpstr>
      <vt:lpstr>Georgia</vt:lpstr>
      <vt:lpstr>Trebuchet MS</vt:lpstr>
      <vt:lpstr>Wingdings</vt:lpstr>
      <vt:lpstr>Wingdings 2</vt:lpstr>
      <vt:lpstr>Civic</vt:lpstr>
      <vt:lpstr>Reproductive Physiology   Physiology of Pregnancy</vt:lpstr>
      <vt:lpstr>Objectives</vt:lpstr>
      <vt:lpstr>Fertilization </vt:lpstr>
      <vt:lpstr>Fertilization </vt:lpstr>
      <vt:lpstr>Fertilization </vt:lpstr>
      <vt:lpstr>Fertilization </vt:lpstr>
      <vt:lpstr>Zygote</vt:lpstr>
      <vt:lpstr>Cleavage</vt:lpstr>
      <vt:lpstr>Traveling </vt:lpstr>
      <vt:lpstr>Transport of fertilized ovum </vt:lpstr>
      <vt:lpstr>Cleavage</vt:lpstr>
      <vt:lpstr>Cleavage</vt:lpstr>
      <vt:lpstr>Cleavage</vt:lpstr>
      <vt:lpstr>Cleavage</vt:lpstr>
      <vt:lpstr>Cleavage</vt:lpstr>
      <vt:lpstr>Implantation </vt:lpstr>
      <vt:lpstr>Function of the Placenta</vt:lpstr>
      <vt:lpstr>Placental permeability and membrane diffusion conductance</vt:lpstr>
      <vt:lpstr>Important factors facilitating delivery of oxygen to the fetal tissues</vt:lpstr>
      <vt:lpstr>Important factors facilitating delivery of oxygen to the fetal tissues</vt:lpstr>
      <vt:lpstr>Important factors facilitating delivery of oxygen to the fetal tissues</vt:lpstr>
      <vt:lpstr>Diffusion of foodstuffs through the placental membrane </vt:lpstr>
      <vt:lpstr>Excretion </vt:lpstr>
      <vt:lpstr>Placenta as an Endocrine Organ</vt:lpstr>
      <vt:lpstr>PowerPoint Presentation</vt:lpstr>
      <vt:lpstr>Placenta as Endocrine Organ</vt:lpstr>
      <vt:lpstr>Placenta as Endocrine Organ</vt:lpstr>
      <vt:lpstr>hCG level (pregnancy test)</vt:lpstr>
      <vt:lpstr>Placenta as an Endocrine Organ</vt:lpstr>
      <vt:lpstr>Placenta as an Endocrine Organ</vt:lpstr>
      <vt:lpstr>Placenta as an Endocrine Organ</vt:lpstr>
      <vt:lpstr>Physiological adaptation to pregnancy</vt:lpstr>
      <vt:lpstr>Changes in maternal endocrine systems</vt:lpstr>
      <vt:lpstr>Changes in different organs</vt:lpstr>
      <vt:lpstr>Metabolism and kidney function during pregnancy</vt:lpstr>
      <vt:lpstr>Changes in circulatory system</vt:lpstr>
      <vt:lpstr>Changes in respiration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Hana</dc:creator>
  <cp:lastModifiedBy>محمد</cp:lastModifiedBy>
  <cp:revision>526</cp:revision>
  <dcterms:created xsi:type="dcterms:W3CDTF">2011-02-12T11:40:31Z</dcterms:created>
  <dcterms:modified xsi:type="dcterms:W3CDTF">2020-04-22T05:44:41Z</dcterms:modified>
</cp:coreProperties>
</file>