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Bree Serif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488FD55-3495-4676-AC0F-08AE4140E952}">
  <a:tblStyle styleId="{B488FD55-3495-4676-AC0F-08AE4140E9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BreeSerif-regular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85eac0316540ef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85eac0316540ef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ceb53fed7f62cc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ceb53fed7f62cc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6b191bf4b6dec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6b191bf4b6dec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5cc511b498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5cc511b498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7de8a50e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7de8a50e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054de6b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6054de6bf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2a7696f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2a7696f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2a7696f0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2a7696f0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b6c6ad54f29ddc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b6c6ad54f29ddc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b6c6ad54f29ddca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b6c6ad54f29ddca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b1efe4c3d57dd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2b1efe4c3d57dd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b6c6ad54f29ddca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b6c6ad54f29ddca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2a7696f0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2a7696f0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35675" y="2518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3875" y="1029075"/>
            <a:ext cx="3210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buNone/>
              <a:defRPr b="1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ree Serif"/>
              <a:buNone/>
              <a:defRPr sz="45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None/>
              <a:defRPr sz="15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None/>
              <a:defRPr sz="12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>
                <a:solidFill>
                  <a:srgbClr val="000000"/>
                </a:solidFill>
              </a:defRPr>
            </a:lvl1pPr>
            <a:lvl2pPr lvl="1" rtl="0">
              <a:buNone/>
              <a:defRPr b="1">
                <a:solidFill>
                  <a:srgbClr val="000000"/>
                </a:solidFill>
              </a:defRPr>
            </a:lvl2pPr>
            <a:lvl3pPr lvl="2" rtl="0">
              <a:buNone/>
              <a:defRPr b="1">
                <a:solidFill>
                  <a:srgbClr val="000000"/>
                </a:solidFill>
              </a:defRPr>
            </a:lvl3pPr>
            <a:lvl4pPr lvl="3" rtl="0">
              <a:buNone/>
              <a:defRPr b="1">
                <a:solidFill>
                  <a:srgbClr val="000000"/>
                </a:solidFill>
              </a:defRPr>
            </a:lvl4pPr>
            <a:lvl5pPr lvl="4" rtl="0">
              <a:buNone/>
              <a:defRPr b="1">
                <a:solidFill>
                  <a:srgbClr val="000000"/>
                </a:solidFill>
              </a:defRPr>
            </a:lvl5pPr>
            <a:lvl6pPr lvl="5" rtl="0">
              <a:buNone/>
              <a:defRPr b="1">
                <a:solidFill>
                  <a:srgbClr val="000000"/>
                </a:solidFill>
              </a:defRPr>
            </a:lvl6pPr>
            <a:lvl7pPr lvl="6" rtl="0">
              <a:buNone/>
              <a:defRPr b="1">
                <a:solidFill>
                  <a:srgbClr val="000000"/>
                </a:solidFill>
              </a:defRPr>
            </a:lvl7pPr>
            <a:lvl8pPr lvl="7" rtl="0">
              <a:buNone/>
              <a:defRPr b="1">
                <a:solidFill>
                  <a:srgbClr val="000000"/>
                </a:solidFill>
              </a:defRPr>
            </a:lvl8pPr>
            <a:lvl9pPr lvl="8" rtl="0">
              <a:buNone/>
              <a:defRPr b="1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ree Serif"/>
              <a:buNone/>
              <a:defRPr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4400" y="1255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Char char="●"/>
              <a:defRPr sz="1800">
                <a:latin typeface="Bree Serif"/>
                <a:ea typeface="Bree Serif"/>
                <a:cs typeface="Bree Serif"/>
                <a:sym typeface="Bree Serif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●"/>
              <a:defRPr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ree Serif"/>
              <a:buChar char="○"/>
              <a:defRPr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ree Serif"/>
              <a:buChar char="■"/>
              <a:defRPr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-5400000">
            <a:off x="4242150" y="673425"/>
            <a:ext cx="234000" cy="8718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E1E2D"/>
              </a:solidFill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56480" l="9407" r="71419" t="18268"/>
          <a:stretch/>
        </p:blipFill>
        <p:spPr>
          <a:xfrm>
            <a:off x="8730000" y="4771825"/>
            <a:ext cx="381749" cy="35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75000" y="4730175"/>
            <a:ext cx="25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 algn="r">
              <a:buNone/>
              <a:defRPr sz="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ree Serif"/>
              <a:buNone/>
              <a:defRPr i="0" sz="33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Bree Serif"/>
              <a:buNone/>
              <a:defRPr sz="14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ree Serif"/>
              <a:buChar char="•"/>
              <a:defRPr i="0" sz="21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ree Serif"/>
              <a:buChar char="•"/>
              <a:defRPr i="0" sz="18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ree Serif"/>
              <a:buChar char="•"/>
              <a:defRPr i="0" sz="15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ree Serif"/>
              <a:buChar char="•"/>
              <a:defRPr i="0" sz="1400" u="none" cap="none" strike="noStrike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6" Type="http://schemas.openxmlformats.org/officeDocument/2006/relationships/hyperlink" Target="https://docs.google.com/presentation/d/1JD4j9V1SZbw_6y2NgFQe5aUfxkYqYphFJ-Vm0hIYwso/edit?usp=sharing" TargetMode="External"/><Relationship Id="rId7" Type="http://schemas.openxmlformats.org/officeDocument/2006/relationships/image" Target="../media/image12.jp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34.pn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4.jpg"/><Relationship Id="rId5" Type="http://schemas.openxmlformats.org/officeDocument/2006/relationships/image" Target="../media/image22.jp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hyperlink" Target="https://twitter.com/Anatomy438" TargetMode="External"/><Relationship Id="rId5" Type="http://schemas.openxmlformats.org/officeDocument/2006/relationships/image" Target="../media/image28.png"/><Relationship Id="rId6" Type="http://schemas.openxmlformats.org/officeDocument/2006/relationships/hyperlink" Target="https://www.sarahah.com/messages/user/2bda1359-b366-4952-9ee4-9f797a9b65f3" TargetMode="External"/><Relationship Id="rId7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15.jp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jpg"/><Relationship Id="rId4" Type="http://schemas.openxmlformats.org/officeDocument/2006/relationships/image" Target="../media/image19.jpg"/><Relationship Id="rId5" Type="http://schemas.openxmlformats.org/officeDocument/2006/relationships/image" Target="../media/image3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1736950" y="1207050"/>
            <a:ext cx="6233700" cy="2256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BE1E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3">
            <a:alphaModFix/>
          </a:blip>
          <a:srcRect b="27591" l="14737" r="14411" t="24952"/>
          <a:stretch/>
        </p:blipFill>
        <p:spPr>
          <a:xfrm>
            <a:off x="2855400" y="4549500"/>
            <a:ext cx="9384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349" y="4405500"/>
            <a:ext cx="738025" cy="7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/>
        </p:nvSpPr>
        <p:spPr>
          <a:xfrm>
            <a:off x="2855411" y="2560102"/>
            <a:ext cx="41025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Reproductive </a:t>
            </a:r>
            <a:r>
              <a:rPr lang="ar" sz="1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block-Anatomy-Lecture 2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8" name="Google Shape;208;p37"/>
          <p:cNvSpPr txBox="1"/>
          <p:nvPr/>
        </p:nvSpPr>
        <p:spPr>
          <a:xfrm>
            <a:off x="2791650" y="1581078"/>
            <a:ext cx="42300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Female perineum and external genitalia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5">
            <a:alphaModFix/>
          </a:blip>
          <a:srcRect b="40678" l="16887" r="21277" t="28723"/>
          <a:stretch/>
        </p:blipFill>
        <p:spPr>
          <a:xfrm>
            <a:off x="3793797" y="4549512"/>
            <a:ext cx="1200360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 txBox="1"/>
          <p:nvPr/>
        </p:nvSpPr>
        <p:spPr>
          <a:xfrm>
            <a:off x="4381050" y="2866312"/>
            <a:ext cx="10512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rgbClr val="999999"/>
                </a:solidFill>
                <a:uFill>
                  <a:noFill/>
                </a:u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Editing file </a:t>
            </a:r>
            <a:endParaRPr sz="8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11" name="Google Shape;211;p37"/>
          <p:cNvPicPr preferRelativeResize="0"/>
          <p:nvPr/>
        </p:nvPicPr>
        <p:blipFill rotWithShape="1">
          <a:blip r:embed="rId7">
            <a:alphaModFix/>
          </a:blip>
          <a:srcRect b="15982" l="15947" r="18154" t="21754"/>
          <a:stretch/>
        </p:blipFill>
        <p:spPr>
          <a:xfrm>
            <a:off x="671950" y="1595275"/>
            <a:ext cx="2183451" cy="15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36500" y="2879009"/>
            <a:ext cx="1200350" cy="74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 txBox="1"/>
          <p:nvPr>
            <p:ph idx="12" type="sldNum"/>
          </p:nvPr>
        </p:nvSpPr>
        <p:spPr>
          <a:xfrm>
            <a:off x="8789300" y="4730175"/>
            <a:ext cx="255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pic>
        <p:nvPicPr>
          <p:cNvPr id="418" name="Google Shape;41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6225" y="0"/>
            <a:ext cx="1474324" cy="175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7487" y="1802450"/>
            <a:ext cx="1311801" cy="15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3375" y="3466075"/>
            <a:ext cx="1560025" cy="12641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1" name="Google Shape;421;p46"/>
          <p:cNvGraphicFramePr/>
          <p:nvPr/>
        </p:nvGraphicFramePr>
        <p:xfrm>
          <a:off x="100213" y="8485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{B488FD55-3495-4676-AC0F-08AE4140E952}</a:tableStyleId>
              </a:tblPr>
              <a:tblGrid>
                <a:gridCol w="865700"/>
                <a:gridCol w="1496525"/>
                <a:gridCol w="1655025"/>
                <a:gridCol w="1577525"/>
                <a:gridCol w="1568925"/>
              </a:tblGrid>
              <a:tr h="25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Arterial supply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Venous drainage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Lymphatic drainage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Nerves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124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E06666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Upper half</a:t>
                      </a:r>
                      <a:endParaRPr b="1" sz="1000">
                        <a:solidFill>
                          <a:srgbClr val="E06666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Superior rectal a. (continuation of the inferior mesenteric a.)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Superior rectal vein </a:t>
                      </a:r>
                      <a:r>
                        <a:rPr lang="ar" sz="1000" u="sng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drained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into the inferior mesenteric vein (portal circulation)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Para-rectal nodes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drained into inferior mesenteric lymph nodes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and </a:t>
                      </a:r>
                      <a:r>
                        <a:rPr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internal iliac lymph nodes</a:t>
                      </a:r>
                      <a:endParaRPr sz="1000">
                        <a:solidFill>
                          <a:srgbClr val="674EA7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CC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(sensitive to stretch) </a:t>
                      </a:r>
                      <a:endParaRPr sz="1000">
                        <a:solidFill>
                          <a:srgbClr val="CC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rgbClr val="674EA7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Autonomic nerve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Visceral motor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 sz="1000">
                        <a:solidFill>
                          <a:srgbClr val="674EA7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(Inferior Hypogastric Plexus) (sympathetic &amp; parasympathetic)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rgbClr val="E06666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Lower half</a:t>
                      </a:r>
                      <a:endParaRPr b="1" sz="1000">
                        <a:solidFill>
                          <a:srgbClr val="E06666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Inferior rectal a.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(branch of internal pudendal a.)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Inferior rectal vein </a:t>
                      </a:r>
                      <a:r>
                        <a:rPr lang="ar" sz="1000" u="sng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drained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into the internal pudendal vein (Systemic circulation)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Superficial inguinal lymph nodes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>
                          <a:solidFill>
                            <a:srgbClr val="CC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(sensitive to pain) 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Somatic motor &amp; sensory nerves - (Inferior rectal nerve branch of pudendal nerve) </a:t>
                      </a: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supplies</a:t>
                      </a: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external sphincter muscle of the anus and the skin of the anal region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2" name="Google Shape;422;p46"/>
          <p:cNvSpPr txBox="1"/>
          <p:nvPr>
            <p:ph idx="4294967295" type="ctrTitle"/>
          </p:nvPr>
        </p:nvSpPr>
        <p:spPr>
          <a:xfrm>
            <a:off x="100216" y="117857"/>
            <a:ext cx="5392200" cy="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/>
              <a:t>Anal canal supply:</a:t>
            </a:r>
            <a:endParaRPr b="1" sz="3000"/>
          </a:p>
        </p:txBody>
      </p:sp>
      <p:sp>
        <p:nvSpPr>
          <p:cNvPr id="423" name="Google Shape;423;p46"/>
          <p:cNvSpPr/>
          <p:nvPr/>
        </p:nvSpPr>
        <p:spPr>
          <a:xfrm>
            <a:off x="6780750" y="894904"/>
            <a:ext cx="190800" cy="197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7"/>
          <p:cNvSpPr txBox="1"/>
          <p:nvPr>
            <p:ph type="ctrTitle"/>
          </p:nvPr>
        </p:nvSpPr>
        <p:spPr>
          <a:xfrm>
            <a:off x="149495" y="30100"/>
            <a:ext cx="53922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Pudendal Nerve Block</a:t>
            </a:r>
            <a:endParaRPr/>
          </a:p>
        </p:txBody>
      </p:sp>
      <p:sp>
        <p:nvSpPr>
          <p:cNvPr id="429" name="Google Shape;429;p47"/>
          <p:cNvSpPr txBox="1"/>
          <p:nvPr>
            <p:ph idx="12" type="sldNum"/>
          </p:nvPr>
        </p:nvSpPr>
        <p:spPr>
          <a:xfrm>
            <a:off x="8665348" y="4852677"/>
            <a:ext cx="387900" cy="1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430" name="Google Shape;430;p47"/>
          <p:cNvSpPr/>
          <p:nvPr/>
        </p:nvSpPr>
        <p:spPr>
          <a:xfrm>
            <a:off x="2597541" y="1584353"/>
            <a:ext cx="1679100" cy="2817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it divided into </a:t>
            </a:r>
            <a:endParaRPr sz="12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31" name="Google Shape;431;p47"/>
          <p:cNvCxnSpPr>
            <a:stCxn id="430" idx="2"/>
            <a:endCxn id="432" idx="0"/>
          </p:cNvCxnSpPr>
          <p:nvPr/>
        </p:nvCxnSpPr>
        <p:spPr>
          <a:xfrm flipH="1" rot="-5400000">
            <a:off x="4235841" y="1067303"/>
            <a:ext cx="189600" cy="17871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47"/>
          <p:cNvCxnSpPr>
            <a:stCxn id="430" idx="2"/>
            <a:endCxn id="434" idx="0"/>
          </p:cNvCxnSpPr>
          <p:nvPr/>
        </p:nvCxnSpPr>
        <p:spPr>
          <a:xfrm rot="5400000">
            <a:off x="2495541" y="1114103"/>
            <a:ext cx="189600" cy="16935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4" name="Google Shape;434;p47"/>
          <p:cNvSpPr/>
          <p:nvPr/>
        </p:nvSpPr>
        <p:spPr>
          <a:xfrm>
            <a:off x="208494" y="2055638"/>
            <a:ext cx="3069900" cy="160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highlight>
                  <a:srgbClr val="F3F3F3"/>
                </a:highlight>
                <a:latin typeface="Bree Serif"/>
                <a:ea typeface="Bree Serif"/>
                <a:cs typeface="Bree Serif"/>
                <a:sym typeface="Bree Serif"/>
              </a:rPr>
              <a:t>Transvaginal method: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The needle is passed through the vaginal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mucous membrane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toward the 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ischial spine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. After the needle is passed through the sacrospinous ligament, the anesthetic solution is injected around the pudendal nerve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2" name="Google Shape;432;p47"/>
          <p:cNvSpPr/>
          <p:nvPr/>
        </p:nvSpPr>
        <p:spPr>
          <a:xfrm>
            <a:off x="3574995" y="2055661"/>
            <a:ext cx="3298500" cy="160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highlight>
                  <a:srgbClr val="F3F3F3"/>
                </a:highlight>
                <a:latin typeface="Bree Serif"/>
                <a:ea typeface="Bree Serif"/>
                <a:cs typeface="Bree Serif"/>
                <a:sym typeface="Bree Serif"/>
              </a:rPr>
              <a:t>Perineal method: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lang="ar" sz="12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ischial tuberosity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is palpated subcutaneously through buttock . The needle is inserted on the medial side of the ischial 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tuberosity to a depth of about 1 in. (2.5 cm) from the free surface of the tuberosity. The anesthetic is injected around the pudendal nerve.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35" name="Google Shape;435;p47"/>
          <p:cNvSpPr/>
          <p:nvPr/>
        </p:nvSpPr>
        <p:spPr>
          <a:xfrm>
            <a:off x="0" y="833326"/>
            <a:ext cx="1014900" cy="56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44" y="833339"/>
            <a:ext cx="564412" cy="56963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7"/>
          <p:cNvSpPr txBox="1"/>
          <p:nvPr/>
        </p:nvSpPr>
        <p:spPr>
          <a:xfrm>
            <a:off x="719275" y="731867"/>
            <a:ext cx="5969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used in providing analgesia for the second stage of labour and  to provide anesthesia of the perineum in order to create and repair an episiotomy.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Can be done by transvaginally or through perineal approach.</a:t>
            </a:r>
            <a:endParaRPr sz="1200"/>
          </a:p>
        </p:txBody>
      </p:sp>
      <p:pic>
        <p:nvPicPr>
          <p:cNvPr id="438" name="Google Shape;438;p47"/>
          <p:cNvPicPr preferRelativeResize="0"/>
          <p:nvPr/>
        </p:nvPicPr>
        <p:blipFill rotWithShape="1">
          <a:blip r:embed="rId4">
            <a:alphaModFix/>
          </a:blip>
          <a:srcRect b="2427" l="5420" r="4692" t="4219"/>
          <a:stretch/>
        </p:blipFill>
        <p:spPr>
          <a:xfrm>
            <a:off x="6670750" y="406750"/>
            <a:ext cx="2433399" cy="1509826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9" name="Google Shape;43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9425" y="3044950"/>
            <a:ext cx="2013825" cy="1657697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40" name="Google Shape;440;p47"/>
          <p:cNvSpPr/>
          <p:nvPr/>
        </p:nvSpPr>
        <p:spPr>
          <a:xfrm>
            <a:off x="0" y="4135601"/>
            <a:ext cx="1014900" cy="569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7"/>
          <p:cNvSpPr txBox="1"/>
          <p:nvPr/>
        </p:nvSpPr>
        <p:spPr>
          <a:xfrm>
            <a:off x="983238" y="4165125"/>
            <a:ext cx="57375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 episiotomy is a surgically planned incision on the perineum and the posterior vaginal wall during second stage of labor to prevent perineal tear.</a:t>
            </a:r>
            <a:endParaRPr sz="1200"/>
          </a:p>
        </p:txBody>
      </p:sp>
      <p:pic>
        <p:nvPicPr>
          <p:cNvPr id="442" name="Google Shape;44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150" y="4138258"/>
            <a:ext cx="564399" cy="56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8"/>
          <p:cNvSpPr txBox="1"/>
          <p:nvPr/>
        </p:nvSpPr>
        <p:spPr>
          <a:xfrm>
            <a:off x="83507" y="0"/>
            <a:ext cx="25521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ar" sz="3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QUIZ</a:t>
            </a:r>
            <a:endParaRPr b="1" i="0" sz="3000" u="none" cap="none" strike="noStrike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8" name="Google Shape;448;p48"/>
          <p:cNvSpPr txBox="1"/>
          <p:nvPr/>
        </p:nvSpPr>
        <p:spPr>
          <a:xfrm>
            <a:off x="139925" y="658725"/>
            <a:ext cx="48618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Q1: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bony boundaries is located in the anterior to  perineum ?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Coccyx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Symphysis pubis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Ischiopubic rami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Ischial tuberosities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Q2:</a:t>
            </a: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latin typeface="Bree Serif"/>
                <a:ea typeface="Bree Serif"/>
                <a:cs typeface="Bree Serif"/>
                <a:sym typeface="Bree Serif"/>
              </a:rPr>
              <a:t>Vagina &amp; urethra open into the vestibule through urethral orifice … &amp;vaginal orifice ….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Laterally, posteriorly 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Anteriorly , posteriorly </a:t>
            </a:r>
            <a:endParaRPr b="0" i="0" sz="9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 Anteriorly. Laterally 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D.posteriorly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, anteriorly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</a:t>
            </a:r>
            <a:r>
              <a:rPr b="0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 transvaginal method, the needle is passed through the  ……….toward the ……..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 Vaginal muco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us membrane, ischial spine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Vaginal mucous membrane , ischial tuberosity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 Buttock ,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ischial spine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Buttock ,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ischial tuberosity </a:t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Q4: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is considered a landmark during a transvaginal pudendal n. block?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 Ischial spine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Ischial tuberosity 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Pubic rami</a:t>
            </a:r>
            <a:endParaRPr sz="9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sz="900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49" name="Google Shape;449;p48"/>
          <p:cNvSpPr txBox="1"/>
          <p:nvPr/>
        </p:nvSpPr>
        <p:spPr>
          <a:xfrm>
            <a:off x="4823100" y="658725"/>
            <a:ext cx="4320900" cy="4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5</a:t>
            </a: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Crura of clitoris is one of the content of?</a:t>
            </a:r>
            <a:endParaRPr sz="9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Deep perineal pouch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Anal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triangle</a:t>
            </a: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.pudendal canal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Superficial perineal pouch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6</a:t>
            </a: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is posterior to anal canal?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Anococcygeal body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B.vagina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C.ischiorectal fossa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e</a:t>
            </a:r>
            <a:br>
              <a:rPr b="0" i="0" lang="ar" sz="9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D.perineal body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7</a:t>
            </a: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vein drains into inferior mesenteric vein?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Middle rectal vein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Internal pudendal vein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Inferior rectal vein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Superior rectal vein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ar" sz="9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Q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8</a:t>
            </a:r>
            <a:r>
              <a:rPr b="1" lang="ar" sz="9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: </a:t>
            </a:r>
            <a:r>
              <a:rPr lang="ar" sz="9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which of the following boundaries is located in the base of Ischiorectal fossa?</a:t>
            </a:r>
            <a:endParaRPr b="0" i="0" sz="900" u="none" cap="none" strike="noStrike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A. Levator ani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B. skin of perineum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C. Pudendal nerve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ar" sz="900" u="none" cap="none" strike="noStrike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D. Obturator intern</a:t>
            </a:r>
            <a:r>
              <a:rPr lang="ar" sz="900">
                <a:solidFill>
                  <a:srgbClr val="0070C0"/>
                </a:solidFill>
                <a:latin typeface="Bree Serif"/>
                <a:ea typeface="Bree Serif"/>
                <a:cs typeface="Bree Serif"/>
                <a:sym typeface="Bree Serif"/>
              </a:rPr>
              <a:t>us</a:t>
            </a:r>
            <a:endParaRPr b="0" i="0" sz="9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6262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0" name="Google Shape;450;p48"/>
          <p:cNvSpPr txBox="1"/>
          <p:nvPr>
            <p:ph idx="12" type="sldNum"/>
          </p:nvPr>
        </p:nvSpPr>
        <p:spPr>
          <a:xfrm>
            <a:off x="8772125" y="4749900"/>
            <a:ext cx="2892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451" name="Google Shape;451;p48"/>
          <p:cNvGraphicFramePr/>
          <p:nvPr/>
        </p:nvGraphicFramePr>
        <p:xfrm>
          <a:off x="589560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{B488FD55-3495-4676-AC0F-08AE4140E952}</a:tableStyleId>
              </a:tblPr>
              <a:tblGrid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  <a:gridCol w="406050"/>
              </a:tblGrid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Q1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Q2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Q3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Q4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Q5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Q6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Q7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Q8</a:t>
                      </a:r>
                      <a:endParaRPr sz="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223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D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800">
                          <a:solidFill>
                            <a:srgbClr val="EFEFE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</a:t>
                      </a:r>
                      <a:endParaRPr sz="800">
                        <a:solidFill>
                          <a:srgbClr val="EFEFEF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49"/>
          <p:cNvPicPr preferRelativeResize="0"/>
          <p:nvPr/>
        </p:nvPicPr>
        <p:blipFill rotWithShape="1">
          <a:blip r:embed="rId3">
            <a:alphaModFix/>
          </a:blip>
          <a:srcRect b="40678" l="16887" r="21277" t="28723"/>
          <a:stretch/>
        </p:blipFill>
        <p:spPr>
          <a:xfrm>
            <a:off x="7628876" y="92051"/>
            <a:ext cx="1459225" cy="7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9"/>
          <p:cNvSpPr txBox="1"/>
          <p:nvPr/>
        </p:nvSpPr>
        <p:spPr>
          <a:xfrm>
            <a:off x="2832925" y="217000"/>
            <a:ext cx="30888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Members board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8" name="Google Shape;458;p49"/>
          <p:cNvSpPr txBox="1"/>
          <p:nvPr/>
        </p:nvSpPr>
        <p:spPr>
          <a:xfrm>
            <a:off x="1231575" y="1104713"/>
            <a:ext cx="23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Abdulrahman Shadid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59" name="Google Shape;459;p49"/>
          <p:cNvSpPr txBox="1"/>
          <p:nvPr/>
        </p:nvSpPr>
        <p:spPr>
          <a:xfrm>
            <a:off x="4815550" y="1104737"/>
            <a:ext cx="2213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Clr>
                <a:srgbClr val="BE1E2D"/>
              </a:buClr>
              <a:buSzPts val="1200"/>
              <a:buFont typeface="Bree Serif"/>
              <a:buChar char="●"/>
            </a:pPr>
            <a:r>
              <a:rPr b="1" lang="ar" sz="1200">
                <a:solidFill>
                  <a:srgbClr val="BE1E2D"/>
                </a:solidFill>
                <a:latin typeface="Bree Serif"/>
                <a:ea typeface="Bree Serif"/>
                <a:cs typeface="Bree Serif"/>
                <a:sym typeface="Bree Serif"/>
              </a:rPr>
              <a:t>Ateen Almutairi</a:t>
            </a:r>
            <a:endParaRPr b="1" sz="1200">
              <a:solidFill>
                <a:srgbClr val="BE1E2D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0" name="Google Shape;460;p49"/>
          <p:cNvSpPr txBox="1"/>
          <p:nvPr/>
        </p:nvSpPr>
        <p:spPr>
          <a:xfrm>
            <a:off x="5127163" y="1490550"/>
            <a:ext cx="24117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Girls team 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Ajeed Al Rashoud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‏Taif Alotaibi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‏Noura Al Turki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‏Amirah Al-Zahrani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‏Alhanouf Al-haluli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‏Sara Al-Abdulkarem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‏Renad Al Haqbani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‏Nouf Al Humaidhi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Jude Al Khalifah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Nouf Al Hussaini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Danah Al Halees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Rema Al Mutawa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Maha Al Nahdi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Razan Al zohaifi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Ghalia </a:t>
            </a: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Alnufaei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61" name="Google Shape;461;p49"/>
          <p:cNvSpPr txBox="1"/>
          <p:nvPr/>
        </p:nvSpPr>
        <p:spPr>
          <a:xfrm>
            <a:off x="3627475" y="769375"/>
            <a:ext cx="14997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Team leaders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462" name="Google Shape;462;p49"/>
          <p:cNvSpPr/>
          <p:nvPr/>
        </p:nvSpPr>
        <p:spPr>
          <a:xfrm rot="10797124">
            <a:off x="8060850" y="4533850"/>
            <a:ext cx="1075800" cy="3765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9"/>
          <p:cNvSpPr txBox="1"/>
          <p:nvPr/>
        </p:nvSpPr>
        <p:spPr>
          <a:xfrm>
            <a:off x="1680050" y="1341225"/>
            <a:ext cx="2411700" cy="2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Boys team: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Mohammed Al-huqbani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Salman Alagla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Ziyad Al-jofan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Ali Aldawood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Khalid Nagshabandi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Sameh nuser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Basamh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Alwaleed Alsaleh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Mohaned Makkawi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Abdullah Alghamdi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64" name="Google Shape;464;p4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9788" y="4694550"/>
            <a:ext cx="217201" cy="19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21751" y="4722846"/>
            <a:ext cx="217200" cy="1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466" name="Google Shape;466;p49"/>
          <p:cNvSpPr txBox="1"/>
          <p:nvPr/>
        </p:nvSpPr>
        <p:spPr>
          <a:xfrm rot="-1103">
            <a:off x="8201548" y="4491094"/>
            <a:ext cx="9351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8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Contact us: </a:t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67" name="Google Shape;467;p49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5277400" y="2215750"/>
            <a:ext cx="217200" cy="19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9"/>
          <p:cNvPicPr preferRelativeResize="0"/>
          <p:nvPr/>
        </p:nvPicPr>
        <p:blipFill rotWithShape="1">
          <a:blip r:embed="rId3">
            <a:alphaModFix/>
          </a:blip>
          <a:srcRect b="40678" l="16887" r="48995" t="28723"/>
          <a:stretch/>
        </p:blipFill>
        <p:spPr>
          <a:xfrm>
            <a:off x="5277400" y="4296150"/>
            <a:ext cx="217200" cy="194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/>
        </p:nvSpPr>
        <p:spPr>
          <a:xfrm>
            <a:off x="1052800" y="1943625"/>
            <a:ext cx="57285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Boundaries of the perineum.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Division of perineum into two triangles.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Boundaries &amp; Contents of anal &amp; urogenital triangles.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Lower part of Anal canal.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Boundaries &amp; contents of Ischiorectal fossa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Innervation, Blood supply and lymphatic drainage 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of</a:t>
            </a: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perineum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1145000" y="1593700"/>
            <a:ext cx="50217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At the end of the lecture, students should be able to: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1658458" y="673236"/>
            <a:ext cx="3552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Objectives</a:t>
            </a:r>
            <a:endParaRPr b="1" sz="30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50" y="1647201"/>
            <a:ext cx="192450" cy="2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6699375" y="413875"/>
            <a:ext cx="1965000" cy="10551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Color guide :</a:t>
            </a:r>
            <a:endParaRPr b="1" i="0" sz="1000" u="none" cap="none" strike="noStrike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boys slides in </a:t>
            </a:r>
            <a:r>
              <a:rPr b="1" i="0" lang="ar" sz="1000" u="none" cap="none" strike="noStrike">
                <a:solidFill>
                  <a:srgbClr val="93C47D"/>
                </a:solidFill>
                <a:latin typeface="Bree Serif"/>
                <a:ea typeface="Bree Serif"/>
                <a:cs typeface="Bree Serif"/>
                <a:sym typeface="Bree Serif"/>
              </a:rPr>
              <a:t>Green</a:t>
            </a:r>
            <a:endParaRPr b="1" i="0" sz="1000" u="none" cap="none" strike="noStrike">
              <a:solidFill>
                <a:srgbClr val="93C47D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Only in girls slides in </a:t>
            </a:r>
            <a:r>
              <a:rPr b="1" i="0" lang="ar" sz="1000" u="none" cap="none" strike="noStrike">
                <a:solidFill>
                  <a:srgbClr val="674EA7"/>
                </a:solidFill>
                <a:latin typeface="Bree Serif"/>
                <a:ea typeface="Bree Serif"/>
                <a:cs typeface="Bree Serif"/>
                <a:sym typeface="Bree Serif"/>
              </a:rPr>
              <a:t>Purple</a:t>
            </a:r>
            <a:endParaRPr b="1" i="0" sz="1000" u="none" cap="none" strike="noStrike">
              <a:solidFill>
                <a:srgbClr val="674EA7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important in </a:t>
            </a:r>
            <a:r>
              <a:rPr b="1" i="0" lang="ar" sz="1000" u="none" cap="none" strike="noStrike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endParaRPr b="1" i="0" sz="1000" u="none" cap="none" strike="noStrike">
              <a:solidFill>
                <a:srgbClr val="0070C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Notes </a:t>
            </a:r>
            <a:r>
              <a:rPr b="0" i="0" lang="ar" sz="10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</a:t>
            </a:r>
            <a:r>
              <a:rPr b="1" i="0" lang="ar" sz="1000" u="none" cap="none" strike="noStrike">
                <a:solidFill>
                  <a:srgbClr val="B7B7B7"/>
                </a:solidFill>
                <a:latin typeface="Bree Serif"/>
                <a:ea typeface="Bree Serif"/>
                <a:cs typeface="Bree Serif"/>
                <a:sym typeface="Bree Serif"/>
              </a:rPr>
              <a:t>Grey</a:t>
            </a:r>
            <a:endParaRPr b="0" i="0" sz="1000" u="none" cap="none" strike="noStrike">
              <a:solidFill>
                <a:srgbClr val="B7B7B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2" name="Google Shape;222;p38"/>
          <p:cNvSpPr/>
          <p:nvPr/>
        </p:nvSpPr>
        <p:spPr>
          <a:xfrm rot="-5400000">
            <a:off x="4457100" y="-4457100"/>
            <a:ext cx="234000" cy="9148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8"/>
          <p:cNvPicPr preferRelativeResize="0"/>
          <p:nvPr/>
        </p:nvPicPr>
        <p:blipFill rotWithShape="1">
          <a:blip r:embed="rId4">
            <a:alphaModFix/>
          </a:blip>
          <a:srcRect b="79975" l="75041" r="14386" t="0"/>
          <a:stretch/>
        </p:blipFill>
        <p:spPr>
          <a:xfrm>
            <a:off x="7899088" y="1570116"/>
            <a:ext cx="387666" cy="37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8"/>
          <p:cNvPicPr preferRelativeResize="0"/>
          <p:nvPr/>
        </p:nvPicPr>
        <p:blipFill rotWithShape="1">
          <a:blip r:embed="rId4">
            <a:alphaModFix/>
          </a:blip>
          <a:srcRect b="85198" l="1163" r="89822" t="0"/>
          <a:stretch/>
        </p:blipFill>
        <p:spPr>
          <a:xfrm rot="-6953490">
            <a:off x="6808136" y="2657757"/>
            <a:ext cx="494555" cy="378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38"/>
          <p:cNvGrpSpPr/>
          <p:nvPr/>
        </p:nvGrpSpPr>
        <p:grpSpPr>
          <a:xfrm>
            <a:off x="8205236" y="1943619"/>
            <a:ext cx="757024" cy="738050"/>
            <a:chOff x="177171" y="1726174"/>
            <a:chExt cx="1008155" cy="993338"/>
          </a:xfrm>
        </p:grpSpPr>
        <p:pic>
          <p:nvPicPr>
            <p:cNvPr id="226" name="Google Shape;226;p38"/>
            <p:cNvPicPr preferRelativeResize="0"/>
            <p:nvPr/>
          </p:nvPicPr>
          <p:blipFill rotWithShape="1">
            <a:blip r:embed="rId4">
              <a:alphaModFix/>
            </a:blip>
            <a:srcRect b="66792" l="9354" r="74521" t="0"/>
            <a:stretch/>
          </p:blipFill>
          <p:spPr>
            <a:xfrm rot="19">
              <a:off x="246927" y="1726176"/>
              <a:ext cx="938399" cy="929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38"/>
            <p:cNvSpPr/>
            <p:nvPr/>
          </p:nvSpPr>
          <p:spPr>
            <a:xfrm>
              <a:off x="177171" y="2413212"/>
              <a:ext cx="378300" cy="306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8" name="Google Shape;2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08638">
            <a:off x="7924062" y="2789172"/>
            <a:ext cx="489733" cy="5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 rotWithShape="1">
          <a:blip r:embed="rId6">
            <a:alphaModFix/>
          </a:blip>
          <a:srcRect b="68013" l="91893" r="-205" t="5657"/>
          <a:stretch/>
        </p:blipFill>
        <p:spPr>
          <a:xfrm>
            <a:off x="8509446" y="3156329"/>
            <a:ext cx="387666" cy="457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38"/>
          <p:cNvGrpSpPr/>
          <p:nvPr/>
        </p:nvGrpSpPr>
        <p:grpSpPr>
          <a:xfrm>
            <a:off x="6954402" y="4119746"/>
            <a:ext cx="907747" cy="774053"/>
            <a:chOff x="-3" y="2941789"/>
            <a:chExt cx="1375790" cy="1109276"/>
          </a:xfrm>
        </p:grpSpPr>
        <p:grpSp>
          <p:nvGrpSpPr>
            <p:cNvPr id="231" name="Google Shape;231;p38"/>
            <p:cNvGrpSpPr/>
            <p:nvPr/>
          </p:nvGrpSpPr>
          <p:grpSpPr>
            <a:xfrm>
              <a:off x="4" y="2941789"/>
              <a:ext cx="1375784" cy="1109276"/>
              <a:chOff x="3566" y="2724900"/>
              <a:chExt cx="1375784" cy="1109276"/>
            </a:xfrm>
          </p:grpSpPr>
          <p:pic>
            <p:nvPicPr>
              <p:cNvPr id="232" name="Google Shape;232;p38"/>
              <p:cNvPicPr preferRelativeResize="0"/>
              <p:nvPr/>
            </p:nvPicPr>
            <p:blipFill rotWithShape="1">
              <a:blip r:embed="rId4">
                <a:alphaModFix/>
              </a:blip>
              <a:srcRect b="20196" l="11422" r="67978" t="45214"/>
              <a:stretch/>
            </p:blipFill>
            <p:spPr>
              <a:xfrm>
                <a:off x="40675" y="2835450"/>
                <a:ext cx="1236603" cy="9987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3" name="Google Shape;233;p38"/>
              <p:cNvSpPr/>
              <p:nvPr/>
            </p:nvSpPr>
            <p:spPr>
              <a:xfrm>
                <a:off x="791650" y="2724900"/>
                <a:ext cx="587700" cy="3951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8"/>
              <p:cNvSpPr/>
              <p:nvPr/>
            </p:nvSpPr>
            <p:spPr>
              <a:xfrm rot="5156853">
                <a:off x="-59146" y="3362007"/>
                <a:ext cx="369323" cy="218337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5" name="Google Shape;235;p38"/>
            <p:cNvSpPr/>
            <p:nvPr/>
          </p:nvSpPr>
          <p:spPr>
            <a:xfrm>
              <a:off x="-3" y="3046914"/>
              <a:ext cx="355200" cy="76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" name="Google Shape;236;p38"/>
          <p:cNvPicPr preferRelativeResize="0"/>
          <p:nvPr/>
        </p:nvPicPr>
        <p:blipFill rotWithShape="1">
          <a:blip r:embed="rId4">
            <a:alphaModFix/>
          </a:blip>
          <a:srcRect b="43033" l="23711" r="63311" t="26861"/>
          <a:stretch/>
        </p:blipFill>
        <p:spPr>
          <a:xfrm>
            <a:off x="7556425" y="3392430"/>
            <a:ext cx="548224" cy="6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 rotWithShape="1">
          <a:blip r:embed="rId7">
            <a:alphaModFix/>
          </a:blip>
          <a:srcRect b="4320" l="68721" r="-2572" t="32336"/>
          <a:stretch/>
        </p:blipFill>
        <p:spPr>
          <a:xfrm>
            <a:off x="7862143" y="3930872"/>
            <a:ext cx="1208422" cy="115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/>
          <p:cNvPicPr preferRelativeResize="0"/>
          <p:nvPr/>
        </p:nvPicPr>
        <p:blipFill rotWithShape="1">
          <a:blip r:embed="rId4">
            <a:alphaModFix/>
          </a:blip>
          <a:srcRect b="21625" l="23798" r="67043" t="65529"/>
          <a:stretch/>
        </p:blipFill>
        <p:spPr>
          <a:xfrm rot="-794723">
            <a:off x="7732474" y="2336625"/>
            <a:ext cx="342053" cy="3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 rotWithShape="1">
          <a:blip r:embed="rId6">
            <a:alphaModFix/>
          </a:blip>
          <a:srcRect b="0" l="64708" r="25542" t="57992"/>
          <a:stretch/>
        </p:blipFill>
        <p:spPr>
          <a:xfrm rot="933220">
            <a:off x="7242581" y="2722319"/>
            <a:ext cx="432451" cy="68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8">
            <a:alphaModFix/>
          </a:blip>
          <a:srcRect b="71101" l="3438" r="72468" t="3439"/>
          <a:stretch/>
        </p:blipFill>
        <p:spPr>
          <a:xfrm rot="-18">
            <a:off x="6781305" y="1570119"/>
            <a:ext cx="968980" cy="96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 rotWithShape="1">
          <a:blip r:embed="rId6">
            <a:alphaModFix/>
          </a:blip>
          <a:srcRect b="49985" l="674" r="85148" t="34138"/>
          <a:stretch/>
        </p:blipFill>
        <p:spPr>
          <a:xfrm>
            <a:off x="6825732" y="3655093"/>
            <a:ext cx="791987" cy="33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47" name="Google Shape;247;p39"/>
          <p:cNvSpPr txBox="1"/>
          <p:nvPr>
            <p:ph type="ctrTitle"/>
          </p:nvPr>
        </p:nvSpPr>
        <p:spPr>
          <a:xfrm>
            <a:off x="241960" y="76202"/>
            <a:ext cx="41391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Perineum</a:t>
            </a:r>
            <a:endParaRPr/>
          </a:p>
        </p:txBody>
      </p:sp>
      <p:graphicFrame>
        <p:nvGraphicFramePr>
          <p:cNvPr id="248" name="Google Shape;248;p39"/>
          <p:cNvGraphicFramePr/>
          <p:nvPr/>
        </p:nvGraphicFramePr>
        <p:xfrm>
          <a:off x="166939" y="18743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{B488FD55-3495-4676-AC0F-08AE4140E952}</a:tableStyleId>
              </a:tblPr>
              <a:tblGrid>
                <a:gridCol w="1490550"/>
                <a:gridCol w="1277600"/>
                <a:gridCol w="1268275"/>
                <a:gridCol w="2616925"/>
              </a:tblGrid>
              <a:tr h="317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Relations</a:t>
                      </a:r>
                      <a:endParaRPr b="1"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Anterior</a:t>
                      </a:r>
                      <a:endParaRPr b="1" sz="12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Posterior </a:t>
                      </a:r>
                      <a:endParaRPr b="1" sz="12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Lateral </a:t>
                      </a:r>
                      <a:endParaRPr b="1" sz="12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8236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Bony Boundaries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ymphysis pubis 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occyx 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3600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schiopubic rami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“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anteriolateral”</a:t>
                      </a:r>
                      <a:endParaRPr sz="10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3600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Ischial tuberosities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3600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Sacrotuberous ligaments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“</a:t>
                      </a:r>
                      <a:r>
                        <a:rPr lang="ar" sz="1000">
                          <a:solidFill>
                            <a:srgbClr val="999999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Posteriolateral”</a:t>
                      </a:r>
                      <a:endParaRPr sz="1000">
                        <a:solidFill>
                          <a:srgbClr val="999999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Boundaries</a:t>
                      </a:r>
                      <a:endParaRPr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ons pubis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nter gluteal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folds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edial surfaces of the thighs 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9" name="Google Shape;249;p39"/>
          <p:cNvSpPr txBox="1"/>
          <p:nvPr/>
        </p:nvSpPr>
        <p:spPr>
          <a:xfrm>
            <a:off x="133850" y="595044"/>
            <a:ext cx="531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It is the region of the body below the pelvic diaphragm (The outlet of the pelvis)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is a diamond shaped area between the thighs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Perineum Contents: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200" y="3747451"/>
            <a:ext cx="1497675" cy="10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/>
          <p:nvPr/>
        </p:nvSpPr>
        <p:spPr>
          <a:xfrm>
            <a:off x="533700" y="3659927"/>
            <a:ext cx="6122700" cy="425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By an imaginary line passing through two ischial tuberosities it divided into: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52" name="Google Shape;252;p39"/>
          <p:cNvCxnSpPr>
            <a:stCxn id="251" idx="2"/>
            <a:endCxn id="253" idx="0"/>
          </p:cNvCxnSpPr>
          <p:nvPr/>
        </p:nvCxnSpPr>
        <p:spPr>
          <a:xfrm flipH="1" rot="-5400000">
            <a:off x="4548450" y="3132227"/>
            <a:ext cx="230700" cy="21375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39"/>
          <p:cNvCxnSpPr>
            <a:stCxn id="251" idx="2"/>
            <a:endCxn id="255" idx="0"/>
          </p:cNvCxnSpPr>
          <p:nvPr/>
        </p:nvCxnSpPr>
        <p:spPr>
          <a:xfrm rot="5400000">
            <a:off x="2434050" y="3155327"/>
            <a:ext cx="230700" cy="20913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39"/>
          <p:cNvSpPr/>
          <p:nvPr/>
        </p:nvSpPr>
        <p:spPr>
          <a:xfrm>
            <a:off x="444244" y="4316230"/>
            <a:ext cx="21189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Anteriorly: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urogenital triangle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4644994" y="4316230"/>
            <a:ext cx="2175300" cy="48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Posterior: 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Anal triangle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56" name="Google Shape;256;p39"/>
          <p:cNvPicPr preferRelativeResize="0"/>
          <p:nvPr/>
        </p:nvPicPr>
        <p:blipFill rotWithShape="1">
          <a:blip r:embed="rId4">
            <a:alphaModFix/>
          </a:blip>
          <a:srcRect b="0" l="1931" r="0" t="0"/>
          <a:stretch/>
        </p:blipFill>
        <p:spPr>
          <a:xfrm>
            <a:off x="6921100" y="2268000"/>
            <a:ext cx="2175250" cy="955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4908" y="621900"/>
            <a:ext cx="1952917" cy="10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/>
        </p:nvSpPr>
        <p:spPr>
          <a:xfrm>
            <a:off x="1593555" y="1144722"/>
            <a:ext cx="36453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Lower ends of urethra.            4.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Anococcygeal body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Vagina                                               5.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Anal canal</a:t>
            </a:r>
            <a:endParaRPr sz="1000">
              <a:solidFill>
                <a:schemeClr val="dk1"/>
              </a:solidFill>
            </a:endParaRPr>
          </a:p>
          <a:p>
            <a:pPr indent="-153499" lvl="0" marL="26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AutoNum type="arabicPeriod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Perineal body                                6.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External genitalia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ctrTitle"/>
          </p:nvPr>
        </p:nvSpPr>
        <p:spPr>
          <a:xfrm>
            <a:off x="107452" y="111622"/>
            <a:ext cx="3623400" cy="5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Perineum Contents</a:t>
            </a:r>
            <a:endParaRPr/>
          </a:p>
        </p:txBody>
      </p:sp>
      <p:sp>
        <p:nvSpPr>
          <p:cNvPr id="264" name="Google Shape;264;p40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graphicFrame>
        <p:nvGraphicFramePr>
          <p:cNvPr id="265" name="Google Shape;265;p40"/>
          <p:cNvGraphicFramePr/>
          <p:nvPr/>
        </p:nvGraphicFramePr>
        <p:xfrm>
          <a:off x="207881" y="7988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{B488FD55-3495-4676-AC0F-08AE4140E952}</a:tableStyleId>
              </a:tblPr>
              <a:tblGrid>
                <a:gridCol w="2111550"/>
                <a:gridCol w="3951325"/>
                <a:gridCol w="2665375"/>
              </a:tblGrid>
              <a:tr h="58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Anococcygeal Body</a:t>
                      </a:r>
                      <a:endParaRPr b="1"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Perineal Body</a:t>
                      </a:r>
                      <a:endParaRPr b="1"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Female External Genitalia (Vulva)</a:t>
                      </a:r>
                      <a:endParaRPr b="1" sz="12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1699975">
                <a:tc>
                  <a:txBody>
                    <a:bodyPr/>
                    <a:lstStyle/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is a complex musculotendinous structure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Bree Serif"/>
                        <a:buChar char="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Located between the anterior aspect of the coccyx &amp; the posterior wall of the anorectal canal 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Function:</a:t>
                      </a: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❏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Receives insertion of fibers of </a:t>
                      </a:r>
                      <a:r>
                        <a:rPr lang="ar" sz="1000">
                          <a:solidFill>
                            <a:srgbClr val="6AA84F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levator ani muscle</a:t>
                      </a:r>
                      <a:endParaRPr sz="10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It is an irregular fibromuscular mass of variable size and consistency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Located at </a:t>
                      </a:r>
                      <a:r>
                        <a:rPr lang="ar" sz="1000">
                          <a:solidFill>
                            <a:srgbClr val="FF0000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midpoint of the line between the ischial tuberosities</a:t>
                      </a:r>
                      <a:endParaRPr sz="1000">
                        <a:solidFill>
                          <a:srgbClr val="FF0000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Lies in the subcutaneous tissue, posterior to vaginal vestibule and anterior to the anal canal &amp; anus 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Forms the central point of the perineum &amp; blends anteriorly with the perineal membrane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Function: </a:t>
                      </a:r>
                      <a:endParaRPr b="1"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Gives attachment to perineal muscles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153499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Char char="❏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 Plays an important role in visceral support especially in female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Mons pubis : a collection of fat overlying the pubes.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Clitoris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Labia majora.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Labia minora.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Vestibule of vagina: The interval between the two labia minora.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  <a:p>
                      <a:pPr indent="-243499" lvl="0" marL="26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Bree Serif"/>
                        <a:buAutoNum type="arabicPeriod"/>
                      </a:pPr>
                      <a:r>
                        <a:rPr lang="ar" sz="10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Vagina &amp; urethra open into the vestibule through urethral orifice anteriorly and vaginal orifice posteriorly.</a:t>
                      </a:r>
                      <a:endParaRPr sz="10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66" name="Google Shape;266;p40"/>
          <p:cNvGrpSpPr/>
          <p:nvPr/>
        </p:nvGrpSpPr>
        <p:grpSpPr>
          <a:xfrm>
            <a:off x="284029" y="3493450"/>
            <a:ext cx="1926955" cy="1247667"/>
            <a:chOff x="284029" y="3227775"/>
            <a:chExt cx="1926955" cy="1247667"/>
          </a:xfrm>
        </p:grpSpPr>
        <p:pic>
          <p:nvPicPr>
            <p:cNvPr id="267" name="Google Shape;267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8683" y="3227775"/>
              <a:ext cx="1779071" cy="1247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40"/>
            <p:cNvSpPr/>
            <p:nvPr/>
          </p:nvSpPr>
          <p:spPr>
            <a:xfrm>
              <a:off x="2104129" y="4104168"/>
              <a:ext cx="106855" cy="129108"/>
            </a:xfrm>
            <a:prstGeom prst="star5">
              <a:avLst>
                <a:gd fmla="val 12154" name="adj"/>
                <a:gd fmla="val 105146" name="hf"/>
                <a:gd fmla="val 110557" name="vf"/>
              </a:avLst>
            </a:prstGeom>
            <a:solidFill>
              <a:srgbClr val="E06666"/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284029" y="3630520"/>
              <a:ext cx="121871" cy="129108"/>
            </a:xfrm>
            <a:prstGeom prst="star4">
              <a:avLst>
                <a:gd fmla="val 12500" name="adj"/>
              </a:avLst>
            </a:prstGeom>
            <a:solidFill>
              <a:srgbClr val="6AA84F"/>
            </a:solidFill>
            <a:ln cap="flat" cmpd="sng" w="9525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0" name="Google Shape;270;p40"/>
          <p:cNvPicPr preferRelativeResize="0"/>
          <p:nvPr/>
        </p:nvPicPr>
        <p:blipFill rotWithShape="1">
          <a:blip r:embed="rId4">
            <a:alphaModFix/>
          </a:blip>
          <a:srcRect b="4870" l="2884" r="3147" t="0"/>
          <a:stretch/>
        </p:blipFill>
        <p:spPr>
          <a:xfrm>
            <a:off x="3326039" y="3488225"/>
            <a:ext cx="2491920" cy="1258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0"/>
          <p:cNvSpPr/>
          <p:nvPr/>
        </p:nvSpPr>
        <p:spPr>
          <a:xfrm>
            <a:off x="3960684" y="3991783"/>
            <a:ext cx="128100" cy="113400"/>
          </a:xfrm>
          <a:prstGeom prst="star5">
            <a:avLst>
              <a:gd fmla="val 12154" name="adj"/>
              <a:gd fmla="val 105146" name="hf"/>
              <a:gd fmla="val 110557" name="vf"/>
            </a:avLst>
          </a:prstGeom>
          <a:solidFill>
            <a:srgbClr val="E06666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1832" y="3423600"/>
            <a:ext cx="1926949" cy="138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ctrTitle"/>
          </p:nvPr>
        </p:nvSpPr>
        <p:spPr>
          <a:xfrm>
            <a:off x="141458" y="58625"/>
            <a:ext cx="41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Urogenital Triangle</a:t>
            </a:r>
            <a:endParaRPr/>
          </a:p>
        </p:txBody>
      </p:sp>
      <p:sp>
        <p:nvSpPr>
          <p:cNvPr id="278" name="Google Shape;278;p41"/>
          <p:cNvSpPr/>
          <p:nvPr/>
        </p:nvSpPr>
        <p:spPr>
          <a:xfrm>
            <a:off x="1016250" y="676791"/>
            <a:ext cx="2680800" cy="934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43499" lvl="0" marL="26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Anterior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symphysis pubis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3499" lvl="0" marL="26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Posterior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transverse line passing through the  2 ischial tuberosities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3499" lvl="0" marL="26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Lateral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ischiopubic rami &amp; ischial tuberosities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79" name="Google Shape;279;p41"/>
          <p:cNvSpPr/>
          <p:nvPr/>
        </p:nvSpPr>
        <p:spPr>
          <a:xfrm>
            <a:off x="141450" y="676800"/>
            <a:ext cx="957000" cy="934200"/>
          </a:xfrm>
          <a:prstGeom prst="homePlate">
            <a:avLst>
              <a:gd fmla="val 0" name="adj"/>
            </a:avLst>
          </a:prstGeom>
          <a:solidFill>
            <a:srgbClr val="EA9999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Boundaries</a:t>
            </a:r>
            <a:endParaRPr b="1" sz="1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0" name="Google Shape;280;p41"/>
          <p:cNvSpPr/>
          <p:nvPr/>
        </p:nvSpPr>
        <p:spPr>
          <a:xfrm>
            <a:off x="4943150" y="663616"/>
            <a:ext cx="2020200" cy="934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❖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Lower part of </a:t>
            </a:r>
            <a:r>
              <a:rPr lang="ar" sz="1000">
                <a:solidFill>
                  <a:srgbClr val="8E7CC3"/>
                </a:solidFill>
                <a:latin typeface="Bree Serif"/>
                <a:ea typeface="Bree Serif"/>
                <a:cs typeface="Bree Serif"/>
                <a:sym typeface="Bree Serif"/>
              </a:rPr>
              <a:t>urethra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&amp; </a:t>
            </a:r>
            <a:r>
              <a:rPr lang="ar" sz="10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rPr>
              <a:t>Vagina</a:t>
            </a:r>
            <a:endParaRPr sz="1000">
              <a:solidFill>
                <a:srgbClr val="C27BA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❖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External genitalia (</a:t>
            </a:r>
            <a:r>
              <a:rPr lang="ar" sz="1000">
                <a:solidFill>
                  <a:srgbClr val="76A5AF"/>
                </a:solidFill>
                <a:latin typeface="Bree Serif"/>
                <a:ea typeface="Bree Serif"/>
                <a:cs typeface="Bree Serif"/>
                <a:sym typeface="Bree Serif"/>
              </a:rPr>
              <a:t>Vulva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)  </a:t>
            </a:r>
            <a:endParaRPr b="1"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1" name="Google Shape;281;p41"/>
          <p:cNvSpPr/>
          <p:nvPr/>
        </p:nvSpPr>
        <p:spPr>
          <a:xfrm>
            <a:off x="3986150" y="663625"/>
            <a:ext cx="957000" cy="934200"/>
          </a:xfrm>
          <a:prstGeom prst="homePlate">
            <a:avLst>
              <a:gd fmla="val 0" name="adj"/>
            </a:avLst>
          </a:prstGeom>
          <a:solidFill>
            <a:srgbClr val="EA9999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Contents</a:t>
            </a:r>
            <a:endParaRPr b="1" sz="10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2" name="Google Shape;282;p41"/>
          <p:cNvSpPr txBox="1"/>
          <p:nvPr>
            <p:ph idx="12" type="sldNum"/>
          </p:nvPr>
        </p:nvSpPr>
        <p:spPr>
          <a:xfrm>
            <a:off x="8761267" y="4845110"/>
            <a:ext cx="274200" cy="1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76400" y="1869475"/>
            <a:ext cx="8959200" cy="1639200"/>
          </a:xfrm>
          <a:prstGeom prst="snip1Rect">
            <a:avLst>
              <a:gd fmla="val 16667" name="adj"/>
            </a:avLst>
          </a:prstGeom>
          <a:noFill/>
          <a:ln cap="flat" cmpd="sng" w="9525">
            <a:solidFill>
              <a:srgbClr val="F4CCC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4" name="Google Shape;284;p41"/>
          <p:cNvSpPr/>
          <p:nvPr/>
        </p:nvSpPr>
        <p:spPr>
          <a:xfrm>
            <a:off x="192125" y="1756627"/>
            <a:ext cx="4749000" cy="2850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ar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Fascia of Urogenital Triangle (Perineal Fascia)</a:t>
            </a:r>
            <a:r>
              <a:rPr b="1" lang="ar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5" name="Google Shape;285;p41"/>
          <p:cNvSpPr txBox="1"/>
          <p:nvPr/>
        </p:nvSpPr>
        <p:spPr>
          <a:xfrm>
            <a:off x="141450" y="2096410"/>
            <a:ext cx="3966000" cy="15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is continuous anteriorly with the fascia of abdomen and consists of :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Deep perineal fascia invests the muscles in the superficial perineal pouch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6" name="Google Shape;286;p41"/>
          <p:cNvSpPr txBox="1"/>
          <p:nvPr>
            <p:ph type="ctrTitle"/>
          </p:nvPr>
        </p:nvSpPr>
        <p:spPr>
          <a:xfrm>
            <a:off x="192125" y="3453300"/>
            <a:ext cx="2352300" cy="4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400"/>
              <a:t>Urogenital Diaphragm</a:t>
            </a:r>
            <a:endParaRPr sz="1400"/>
          </a:p>
        </p:txBody>
      </p:sp>
      <p:cxnSp>
        <p:nvCxnSpPr>
          <p:cNvPr id="287" name="Google Shape;287;p41"/>
          <p:cNvCxnSpPr/>
          <p:nvPr/>
        </p:nvCxnSpPr>
        <p:spPr>
          <a:xfrm>
            <a:off x="141450" y="4389441"/>
            <a:ext cx="8861100" cy="6900"/>
          </a:xfrm>
          <a:prstGeom prst="straightConnector1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88" name="Google Shape;288;p41"/>
          <p:cNvSpPr/>
          <p:nvPr/>
        </p:nvSpPr>
        <p:spPr>
          <a:xfrm>
            <a:off x="355950" y="3903450"/>
            <a:ext cx="3966000" cy="923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2434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 triangular musculofascial diaphragm located in the anterior part of the perineum (in the urogenital triangle).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434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Fills in the gap between the pubic arch.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9" name="Google Shape;289;p41"/>
          <p:cNvSpPr/>
          <p:nvPr/>
        </p:nvSpPr>
        <p:spPr>
          <a:xfrm>
            <a:off x="4429675" y="3885000"/>
            <a:ext cx="4384800" cy="923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1534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b="1" lang="ar" sz="11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Composed of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: Sphincter urethrae and the deep transverse perineal muscles enclosed within the superior and inferior layers of fascia of the urogenital diaphragm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1534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ree Serif"/>
              <a:buChar char="●"/>
            </a:pP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The inferior layer of the fascia is formed by perineal membrane </a:t>
            </a:r>
            <a:endParaRPr sz="10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290" name="Google Shape;290;p41"/>
          <p:cNvPicPr preferRelativeResize="0"/>
          <p:nvPr/>
        </p:nvPicPr>
        <p:blipFill rotWithShape="1">
          <a:blip r:embed="rId3">
            <a:alphaModFix/>
          </a:blip>
          <a:srcRect b="0" l="0" r="36398" t="0"/>
          <a:stretch/>
        </p:blipFill>
        <p:spPr>
          <a:xfrm>
            <a:off x="7759834" y="2295674"/>
            <a:ext cx="1145641" cy="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3587" y="354199"/>
            <a:ext cx="1908951" cy="128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1"/>
          <p:cNvSpPr/>
          <p:nvPr/>
        </p:nvSpPr>
        <p:spPr>
          <a:xfrm>
            <a:off x="7312989" y="876042"/>
            <a:ext cx="85800" cy="112800"/>
          </a:xfrm>
          <a:prstGeom prst="star4">
            <a:avLst>
              <a:gd fmla="val 12500" name="adj"/>
            </a:avLst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1"/>
          <p:cNvSpPr/>
          <p:nvPr/>
        </p:nvSpPr>
        <p:spPr>
          <a:xfrm>
            <a:off x="7308416" y="736798"/>
            <a:ext cx="94800" cy="96900"/>
          </a:xfrm>
          <a:prstGeom prst="star4">
            <a:avLst>
              <a:gd fmla="val 14060" name="adj"/>
            </a:avLst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41"/>
          <p:cNvGrpSpPr/>
          <p:nvPr/>
        </p:nvGrpSpPr>
        <p:grpSpPr>
          <a:xfrm>
            <a:off x="4121665" y="2171279"/>
            <a:ext cx="3585623" cy="1201445"/>
            <a:chOff x="5927065" y="-1383422"/>
            <a:chExt cx="1649700" cy="1303086"/>
          </a:xfrm>
        </p:grpSpPr>
        <p:cxnSp>
          <p:nvCxnSpPr>
            <p:cNvPr id="295" name="Google Shape;295;p41"/>
            <p:cNvCxnSpPr>
              <a:stCxn id="296" idx="3"/>
              <a:endCxn id="297" idx="1"/>
            </p:cNvCxnSpPr>
            <p:nvPr/>
          </p:nvCxnSpPr>
          <p:spPr>
            <a:xfrm rot="-5400000">
              <a:off x="5826415" y="-1011422"/>
              <a:ext cx="324000" cy="122700"/>
            </a:xfrm>
            <a:prstGeom prst="bentConnector2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7" name="Google Shape;297;p41"/>
            <p:cNvSpPr/>
            <p:nvPr/>
          </p:nvSpPr>
          <p:spPr>
            <a:xfrm>
              <a:off x="6049765" y="-1383422"/>
              <a:ext cx="1527000" cy="542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ar" sz="100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Superficial fatty layer </a:t>
              </a:r>
              <a:r>
                <a:rPr b="1" lang="ar" sz="100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(Camper’s fascia) </a:t>
              </a:r>
              <a:r>
                <a:rPr lang="ar" sz="100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makes up the substance of mons pubis &amp; labia majora and extends into the anal region</a:t>
              </a:r>
              <a:endParaRPr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6049765" y="-684835"/>
              <a:ext cx="1527000" cy="604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ar" sz="100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Deep membranous layer </a:t>
              </a:r>
              <a:r>
                <a:rPr b="1" lang="ar" sz="100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(Colle’s fascia )</a:t>
              </a:r>
              <a:r>
                <a:rPr lang="ar" sz="1000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: Does not extend to anal region. Becomes fused with the posterior margin of the perineal membrane</a:t>
              </a:r>
              <a:endParaRPr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  <p:cxnSp>
          <p:nvCxnSpPr>
            <p:cNvPr id="299" name="Google Shape;299;p41"/>
            <p:cNvCxnSpPr>
              <a:stCxn id="296" idx="3"/>
              <a:endCxn id="298" idx="1"/>
            </p:cNvCxnSpPr>
            <p:nvPr/>
          </p:nvCxnSpPr>
          <p:spPr>
            <a:xfrm flipH="1" rot="-5400000">
              <a:off x="5785765" y="-646585"/>
              <a:ext cx="405300" cy="122700"/>
            </a:xfrm>
            <a:prstGeom prst="bentConnector2">
              <a:avLst/>
            </a:prstGeom>
            <a:noFill/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0" name="Google Shape;300;p41"/>
          <p:cNvSpPr/>
          <p:nvPr/>
        </p:nvSpPr>
        <p:spPr>
          <a:xfrm>
            <a:off x="749600" y="2542735"/>
            <a:ext cx="1515600" cy="206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Superficial layer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1" name="Google Shape;301;p41"/>
          <p:cNvSpPr/>
          <p:nvPr/>
        </p:nvSpPr>
        <p:spPr>
          <a:xfrm>
            <a:off x="749600" y="2782060"/>
            <a:ext cx="1515600" cy="206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Deep layer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02" name="Google Shape;302;p41"/>
          <p:cNvCxnSpPr/>
          <p:nvPr/>
        </p:nvCxnSpPr>
        <p:spPr>
          <a:xfrm>
            <a:off x="2075325" y="28027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41"/>
          <p:cNvCxnSpPr>
            <a:stCxn id="300" idx="3"/>
            <a:endCxn id="304" idx="1"/>
          </p:cNvCxnSpPr>
          <p:nvPr/>
        </p:nvCxnSpPr>
        <p:spPr>
          <a:xfrm>
            <a:off x="2265200" y="2646085"/>
            <a:ext cx="232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41"/>
          <p:cNvCxnSpPr/>
          <p:nvPr/>
        </p:nvCxnSpPr>
        <p:spPr>
          <a:xfrm flipH="1" rot="10800000">
            <a:off x="3652166" y="2661910"/>
            <a:ext cx="469500" cy="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Google Shape;304;p41"/>
          <p:cNvSpPr/>
          <p:nvPr/>
        </p:nvSpPr>
        <p:spPr>
          <a:xfrm>
            <a:off x="2497691" y="2542735"/>
            <a:ext cx="1329000" cy="206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consists</a:t>
            </a: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 of 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06" name="Google Shape;306;p41"/>
          <p:cNvGrpSpPr/>
          <p:nvPr/>
        </p:nvGrpSpPr>
        <p:grpSpPr>
          <a:xfrm>
            <a:off x="530025" y="2709225"/>
            <a:ext cx="406800" cy="308100"/>
            <a:chOff x="530025" y="2666100"/>
            <a:chExt cx="406800" cy="308100"/>
          </a:xfrm>
        </p:grpSpPr>
        <p:sp>
          <p:nvSpPr>
            <p:cNvPr id="307" name="Google Shape;307;p41"/>
            <p:cNvSpPr/>
            <p:nvPr/>
          </p:nvSpPr>
          <p:spPr>
            <a:xfrm>
              <a:off x="607052" y="2733434"/>
              <a:ext cx="252900" cy="2244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CEAE7E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1"/>
            <p:cNvSpPr txBox="1"/>
            <p:nvPr/>
          </p:nvSpPr>
          <p:spPr>
            <a:xfrm>
              <a:off x="530025" y="2666100"/>
              <a:ext cx="4068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100">
                  <a:latin typeface="Bree Serif"/>
                  <a:ea typeface="Bree Serif"/>
                  <a:cs typeface="Bree Serif"/>
                  <a:sym typeface="Bree Serif"/>
                </a:rPr>
                <a:t>02</a:t>
              </a:r>
              <a:endParaRPr sz="1100"/>
            </a:p>
          </p:txBody>
        </p:sp>
      </p:grpSp>
      <p:grpSp>
        <p:nvGrpSpPr>
          <p:cNvPr id="309" name="Google Shape;309;p41"/>
          <p:cNvGrpSpPr/>
          <p:nvPr/>
        </p:nvGrpSpPr>
        <p:grpSpPr>
          <a:xfrm>
            <a:off x="530025" y="2441325"/>
            <a:ext cx="406800" cy="308100"/>
            <a:chOff x="530025" y="2666100"/>
            <a:chExt cx="406800" cy="308100"/>
          </a:xfrm>
        </p:grpSpPr>
        <p:sp>
          <p:nvSpPr>
            <p:cNvPr id="310" name="Google Shape;310;p41"/>
            <p:cNvSpPr/>
            <p:nvPr/>
          </p:nvSpPr>
          <p:spPr>
            <a:xfrm>
              <a:off x="607052" y="2733434"/>
              <a:ext cx="252900" cy="224400"/>
            </a:xfrm>
            <a:prstGeom prst="ellipse">
              <a:avLst/>
            </a:prstGeom>
            <a:solidFill>
              <a:srgbClr val="FFFFFF"/>
            </a:solidFill>
            <a:ln cap="flat" cmpd="sng" w="127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CEAE7E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1"/>
            <p:cNvSpPr txBox="1"/>
            <p:nvPr/>
          </p:nvSpPr>
          <p:spPr>
            <a:xfrm>
              <a:off x="530025" y="2666100"/>
              <a:ext cx="4068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100">
                  <a:latin typeface="Bree Serif"/>
                  <a:ea typeface="Bree Serif"/>
                  <a:cs typeface="Bree Serif"/>
                  <a:sym typeface="Bree Serif"/>
                </a:rPr>
                <a:t>01</a:t>
              </a:r>
              <a:endParaRPr sz="11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ctrTitle"/>
          </p:nvPr>
        </p:nvSpPr>
        <p:spPr>
          <a:xfrm>
            <a:off x="197725" y="0"/>
            <a:ext cx="53922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Perineal Pouches</a:t>
            </a:r>
            <a:endParaRPr/>
          </a:p>
        </p:txBody>
      </p:sp>
      <p:sp>
        <p:nvSpPr>
          <p:cNvPr id="317" name="Google Shape;317;p42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18" name="Google Shape;318;p42"/>
          <p:cNvSpPr/>
          <p:nvPr/>
        </p:nvSpPr>
        <p:spPr>
          <a:xfrm>
            <a:off x="60375" y="746100"/>
            <a:ext cx="3638400" cy="510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Superficial perineal pouches</a:t>
            </a:r>
            <a:endParaRPr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19" name="Google Shape;319;p42"/>
          <p:cNvCxnSpPr/>
          <p:nvPr/>
        </p:nvCxnSpPr>
        <p:spPr>
          <a:xfrm>
            <a:off x="385418" y="1287373"/>
            <a:ext cx="4200" cy="2647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med" w="med" type="none"/>
            <a:tailEnd len="med" w="med" type="none"/>
          </a:ln>
        </p:spPr>
      </p:cxnSp>
      <p:grpSp>
        <p:nvGrpSpPr>
          <p:cNvPr id="320" name="Google Shape;320;p42"/>
          <p:cNvGrpSpPr/>
          <p:nvPr/>
        </p:nvGrpSpPr>
        <p:grpSpPr>
          <a:xfrm>
            <a:off x="381549" y="1379181"/>
            <a:ext cx="5032918" cy="386875"/>
            <a:chOff x="4293750" y="1688700"/>
            <a:chExt cx="3688200" cy="331200"/>
          </a:xfrm>
        </p:grpSpPr>
        <p:cxnSp>
          <p:nvCxnSpPr>
            <p:cNvPr id="321" name="Google Shape;321;p42"/>
            <p:cNvCxnSpPr>
              <a:endCxn id="322" idx="1"/>
            </p:cNvCxnSpPr>
            <p:nvPr/>
          </p:nvCxnSpPr>
          <p:spPr>
            <a:xfrm flipH="1" rot="10800000">
              <a:off x="4293750" y="1854300"/>
              <a:ext cx="540300" cy="27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322" name="Google Shape;322;p42"/>
            <p:cNvSpPr txBox="1"/>
            <p:nvPr/>
          </p:nvSpPr>
          <p:spPr>
            <a:xfrm>
              <a:off x="4834050" y="1688700"/>
              <a:ext cx="3147900" cy="3312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It is the space between the deep </a:t>
              </a: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membranous layer of superficial fascia 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of perineum (Colle’s fascia) and the </a:t>
              </a:r>
              <a:r>
                <a:rPr lang="ar" sz="1000">
                  <a:solidFill>
                    <a:srgbClr val="6FA8DC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perineal membrane</a:t>
              </a:r>
              <a:r>
                <a:rPr lang="ar" sz="1000">
                  <a:solidFill>
                    <a:srgbClr val="6FA8DC"/>
                  </a:solidFill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endParaRPr sz="10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23" name="Google Shape;323;p42"/>
          <p:cNvGrpSpPr/>
          <p:nvPr/>
        </p:nvGrpSpPr>
        <p:grpSpPr>
          <a:xfrm>
            <a:off x="389203" y="1999543"/>
            <a:ext cx="5009232" cy="782160"/>
            <a:chOff x="4236359" y="1688715"/>
            <a:chExt cx="3745500" cy="669600"/>
          </a:xfrm>
        </p:grpSpPr>
        <p:cxnSp>
          <p:nvCxnSpPr>
            <p:cNvPr id="324" name="Google Shape;324;p42"/>
            <p:cNvCxnSpPr>
              <a:endCxn id="325" idx="1"/>
            </p:cNvCxnSpPr>
            <p:nvPr/>
          </p:nvCxnSpPr>
          <p:spPr>
            <a:xfrm>
              <a:off x="4236359" y="2017215"/>
              <a:ext cx="516600" cy="63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325" name="Google Shape;325;p42"/>
            <p:cNvSpPr txBox="1"/>
            <p:nvPr/>
          </p:nvSpPr>
          <p:spPr>
            <a:xfrm>
              <a:off x="4752959" y="1688715"/>
              <a:ext cx="3228900" cy="6696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Superior  </a:t>
              </a: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➔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 perineal membrane 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Inferior   </a:t>
              </a: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➔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 membranous layer of superficial fascia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Lateral   </a:t>
              </a: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➔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 ischiopubic rami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26" name="Google Shape;326;p42"/>
          <p:cNvGrpSpPr/>
          <p:nvPr/>
        </p:nvGrpSpPr>
        <p:grpSpPr>
          <a:xfrm>
            <a:off x="390447" y="3134025"/>
            <a:ext cx="5023555" cy="1673469"/>
            <a:chOff x="4365015" y="1688739"/>
            <a:chExt cx="3616930" cy="1317900"/>
          </a:xfrm>
        </p:grpSpPr>
        <p:cxnSp>
          <p:nvCxnSpPr>
            <p:cNvPr id="327" name="Google Shape;327;p42"/>
            <p:cNvCxnSpPr/>
            <p:nvPr/>
          </p:nvCxnSpPr>
          <p:spPr>
            <a:xfrm flipH="1" rot="10800000">
              <a:off x="4365015" y="2303478"/>
              <a:ext cx="467400" cy="42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328" name="Google Shape;328;p42"/>
            <p:cNvSpPr txBox="1"/>
            <p:nvPr/>
          </p:nvSpPr>
          <p:spPr>
            <a:xfrm>
              <a:off x="4853246" y="1688739"/>
              <a:ext cx="3128700" cy="13179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solidFill>
                    <a:srgbClr val="8E7CC3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Bulbs of vestibule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: on each side of vaginal orifice 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solidFill>
                    <a:srgbClr val="C27BA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Crura of clitoris</a:t>
              </a:r>
              <a:endParaRPr sz="10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Superficial perineal muscles: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AutoNum type="romanUcPeriod"/>
              </a:pPr>
              <a:r>
                <a:rPr lang="ar" sz="1000">
                  <a:solidFill>
                    <a:srgbClr val="93C47D"/>
                  </a:solidFill>
                  <a:latin typeface="Bree Serif"/>
                  <a:ea typeface="Bree Serif"/>
                  <a:cs typeface="Bree Serif"/>
                  <a:sym typeface="Bree Serif"/>
                </a:rPr>
                <a:t>Bulbospongiosus muscle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, surrounds orifice of vagina and covers vestibular bulb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AutoNum type="romanUcPeriod"/>
              </a:pPr>
              <a:r>
                <a:rPr lang="ar" sz="1000">
                  <a:solidFill>
                    <a:srgbClr val="76A5AF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Ischiocavernosus muscle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, covers crus of clitoris on each side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AutoNum type="romanUcPeriod"/>
              </a:pPr>
              <a:r>
                <a:rPr lang="ar" sz="1000">
                  <a:solidFill>
                    <a:srgbClr val="F6B26B"/>
                  </a:solidFill>
                  <a:latin typeface="Bree Serif"/>
                  <a:ea typeface="Bree Serif"/>
                  <a:cs typeface="Bree Serif"/>
                  <a:sym typeface="Bree Serif"/>
                </a:rPr>
                <a:t>Superficial transverse perineal muscles</a:t>
              </a:r>
              <a:endParaRPr sz="1000">
                <a:solidFill>
                  <a:srgbClr val="F6B26B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Greater vestibular glands: on each side of vaginal orifice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Perineal branch of pudendal nerve supplying muscles &amp; skin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sp>
        <p:nvSpPr>
          <p:cNvPr id="329" name="Google Shape;329;p42"/>
          <p:cNvSpPr/>
          <p:nvPr/>
        </p:nvSpPr>
        <p:spPr>
          <a:xfrm rot="-5400000">
            <a:off x="580325" y="2277375"/>
            <a:ext cx="913800" cy="230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Boundaries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0" name="Google Shape;330;p42"/>
          <p:cNvSpPr/>
          <p:nvPr/>
        </p:nvSpPr>
        <p:spPr>
          <a:xfrm rot="-5400000">
            <a:off x="554525" y="3865325"/>
            <a:ext cx="981000" cy="21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Contents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31" name="Google Shape;331;p42"/>
          <p:cNvPicPr preferRelativeResize="0"/>
          <p:nvPr/>
        </p:nvPicPr>
        <p:blipFill rotWithShape="1">
          <a:blip r:embed="rId3">
            <a:alphaModFix/>
          </a:blip>
          <a:srcRect b="9600" l="0" r="0" t="0"/>
          <a:stretch/>
        </p:blipFill>
        <p:spPr>
          <a:xfrm>
            <a:off x="6188075" y="2784575"/>
            <a:ext cx="2842349" cy="20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4">
            <a:alphaModFix/>
          </a:blip>
          <a:srcRect b="25411" l="48755" r="3997" t="26204"/>
          <a:stretch/>
        </p:blipFill>
        <p:spPr>
          <a:xfrm>
            <a:off x="6188075" y="746088"/>
            <a:ext cx="2955924" cy="177905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/>
          <p:nvPr/>
        </p:nvSpPr>
        <p:spPr>
          <a:xfrm>
            <a:off x="8259650" y="3399975"/>
            <a:ext cx="156000" cy="187500"/>
          </a:xfrm>
          <a:prstGeom prst="star4">
            <a:avLst>
              <a:gd fmla="val 9155" name="adj"/>
            </a:avLst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2"/>
          <p:cNvSpPr/>
          <p:nvPr/>
        </p:nvSpPr>
        <p:spPr>
          <a:xfrm>
            <a:off x="5992098" y="3179350"/>
            <a:ext cx="156000" cy="149400"/>
          </a:xfrm>
          <a:prstGeom prst="star4">
            <a:avLst>
              <a:gd fmla="val 12500" name="adj"/>
            </a:avLst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2"/>
          <p:cNvSpPr/>
          <p:nvPr/>
        </p:nvSpPr>
        <p:spPr>
          <a:xfrm>
            <a:off x="5992125" y="3423525"/>
            <a:ext cx="156000" cy="168300"/>
          </a:xfrm>
          <a:prstGeom prst="star4">
            <a:avLst>
              <a:gd fmla="val 12500" name="adj"/>
            </a:avLst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2"/>
          <p:cNvSpPr/>
          <p:nvPr/>
        </p:nvSpPr>
        <p:spPr>
          <a:xfrm>
            <a:off x="5995000" y="3606775"/>
            <a:ext cx="156000" cy="187500"/>
          </a:xfrm>
          <a:prstGeom prst="star4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2"/>
          <p:cNvSpPr/>
          <p:nvPr/>
        </p:nvSpPr>
        <p:spPr>
          <a:xfrm>
            <a:off x="8142116" y="1766050"/>
            <a:ext cx="156000" cy="215400"/>
          </a:xfrm>
          <a:prstGeom prst="star4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2"/>
          <p:cNvSpPr/>
          <p:nvPr/>
        </p:nvSpPr>
        <p:spPr>
          <a:xfrm>
            <a:off x="8188876" y="1935500"/>
            <a:ext cx="156000" cy="215400"/>
          </a:xfrm>
          <a:prstGeom prst="star4">
            <a:avLst>
              <a:gd fmla="val 12500" name="adj"/>
            </a:avLst>
          </a:prstGeom>
          <a:solidFill>
            <a:srgbClr val="E06666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2"/>
          <p:cNvSpPr/>
          <p:nvPr/>
        </p:nvSpPr>
        <p:spPr>
          <a:xfrm>
            <a:off x="8530925" y="3606775"/>
            <a:ext cx="134700" cy="236100"/>
          </a:xfrm>
          <a:prstGeom prst="star4">
            <a:avLst>
              <a:gd fmla="val 12500" name="adj"/>
            </a:avLst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2"/>
          <p:cNvSpPr/>
          <p:nvPr/>
        </p:nvSpPr>
        <p:spPr>
          <a:xfrm>
            <a:off x="8213225" y="2740750"/>
            <a:ext cx="156000" cy="168300"/>
          </a:xfrm>
          <a:prstGeom prst="star4">
            <a:avLst>
              <a:gd fmla="val 12500" name="adj"/>
            </a:avLst>
          </a:prstGeom>
          <a:solidFill>
            <a:srgbClr val="76A5AF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691" y="2791280"/>
            <a:ext cx="2955926" cy="19079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3"/>
          <p:cNvSpPr txBox="1"/>
          <p:nvPr>
            <p:ph type="ctrTitle"/>
          </p:nvPr>
        </p:nvSpPr>
        <p:spPr>
          <a:xfrm>
            <a:off x="168050" y="0"/>
            <a:ext cx="53922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/>
              <a:t>Perineal Pouches</a:t>
            </a:r>
            <a:endParaRPr/>
          </a:p>
        </p:txBody>
      </p:sp>
      <p:sp>
        <p:nvSpPr>
          <p:cNvPr id="347" name="Google Shape;347;p43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48" name="Google Shape;348;p43"/>
          <p:cNvSpPr/>
          <p:nvPr/>
        </p:nvSpPr>
        <p:spPr>
          <a:xfrm>
            <a:off x="60375" y="746100"/>
            <a:ext cx="3591300" cy="510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Deep</a:t>
            </a:r>
            <a:r>
              <a:rPr b="1" lang="ar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 perineal pouches</a:t>
            </a:r>
            <a:endParaRPr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pSp>
        <p:nvGrpSpPr>
          <p:cNvPr id="349" name="Google Shape;349;p43"/>
          <p:cNvGrpSpPr/>
          <p:nvPr/>
        </p:nvGrpSpPr>
        <p:grpSpPr>
          <a:xfrm>
            <a:off x="375939" y="1442191"/>
            <a:ext cx="4976423" cy="386875"/>
            <a:chOff x="3849485" y="1688689"/>
            <a:chExt cx="3646800" cy="331200"/>
          </a:xfrm>
        </p:grpSpPr>
        <p:cxnSp>
          <p:nvCxnSpPr>
            <p:cNvPr id="350" name="Google Shape;350;p43"/>
            <p:cNvCxnSpPr>
              <a:endCxn id="351" idx="1"/>
            </p:cNvCxnSpPr>
            <p:nvPr/>
          </p:nvCxnSpPr>
          <p:spPr>
            <a:xfrm flipH="1" rot="10800000">
              <a:off x="3849485" y="1854289"/>
              <a:ext cx="498900" cy="3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351" name="Google Shape;351;p43"/>
            <p:cNvSpPr txBox="1"/>
            <p:nvPr/>
          </p:nvSpPr>
          <p:spPr>
            <a:xfrm>
              <a:off x="4348385" y="1688689"/>
              <a:ext cx="3147900" cy="3312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It is a completely closed space deep to the </a:t>
              </a:r>
              <a:r>
                <a:rPr lang="ar" sz="1000">
                  <a:solidFill>
                    <a:srgbClr val="6FA8DC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perineal membrane</a:t>
              </a:r>
              <a:endParaRPr sz="1000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52" name="Google Shape;352;p43"/>
          <p:cNvGrpSpPr/>
          <p:nvPr/>
        </p:nvGrpSpPr>
        <p:grpSpPr>
          <a:xfrm>
            <a:off x="366032" y="2098905"/>
            <a:ext cx="4993831" cy="782160"/>
            <a:chOff x="4322388" y="1688711"/>
            <a:chExt cx="3659557" cy="669600"/>
          </a:xfrm>
        </p:grpSpPr>
        <p:cxnSp>
          <p:nvCxnSpPr>
            <p:cNvPr id="353" name="Google Shape;353;p43"/>
            <p:cNvCxnSpPr/>
            <p:nvPr/>
          </p:nvCxnSpPr>
          <p:spPr>
            <a:xfrm>
              <a:off x="4322388" y="2093014"/>
              <a:ext cx="512100" cy="9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354" name="Google Shape;354;p43"/>
            <p:cNvSpPr txBox="1"/>
            <p:nvPr/>
          </p:nvSpPr>
          <p:spPr>
            <a:xfrm>
              <a:off x="4834045" y="1688711"/>
              <a:ext cx="3147900" cy="6696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Superior  </a:t>
              </a: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➔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superior fascia of the urogenital diaphragm 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Inferior  </a:t>
              </a: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➔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 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inferior </a:t>
              </a:r>
              <a:r>
                <a:rPr lang="ar" sz="10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fascia of the urogenital diaphragm </a:t>
              </a:r>
              <a:r>
                <a:rPr lang="ar" sz="700">
                  <a:solidFill>
                    <a:schemeClr val="dk1"/>
                  </a:solidFill>
                  <a:latin typeface="Bree Serif"/>
                  <a:ea typeface="Bree Serif"/>
                  <a:cs typeface="Bree Serif"/>
                  <a:sym typeface="Bree Serif"/>
                </a:rPr>
                <a:t>(perineal membrane)</a:t>
              </a:r>
              <a:endParaRPr sz="7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Lateral  </a:t>
              </a:r>
              <a:r>
                <a:rPr lang="ar" sz="1000">
                  <a:solidFill>
                    <a:srgbClr val="E06666"/>
                  </a:solidFill>
                  <a:latin typeface="Bree Serif"/>
                  <a:ea typeface="Bree Serif"/>
                  <a:cs typeface="Bree Serif"/>
                  <a:sym typeface="Bree Serif"/>
                </a:rPr>
                <a:t>➔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 inferior </a:t>
              </a: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portion of obturator internus fascia 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grpSp>
        <p:nvGrpSpPr>
          <p:cNvPr id="355" name="Google Shape;355;p43"/>
          <p:cNvGrpSpPr/>
          <p:nvPr/>
        </p:nvGrpSpPr>
        <p:grpSpPr>
          <a:xfrm>
            <a:off x="378512" y="3134039"/>
            <a:ext cx="4968896" cy="1673469"/>
            <a:chOff x="4340662" y="1688731"/>
            <a:chExt cx="3641284" cy="1317900"/>
          </a:xfrm>
        </p:grpSpPr>
        <p:cxnSp>
          <p:nvCxnSpPr>
            <p:cNvPr id="356" name="Google Shape;356;p43"/>
            <p:cNvCxnSpPr/>
            <p:nvPr/>
          </p:nvCxnSpPr>
          <p:spPr>
            <a:xfrm flipH="1" rot="10800000">
              <a:off x="4340662" y="2303514"/>
              <a:ext cx="492000" cy="2100"/>
            </a:xfrm>
            <a:prstGeom prst="straightConnector1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med" w="med" type="none"/>
              <a:tailEnd len="med" w="med" type="none"/>
            </a:ln>
          </p:spPr>
        </p:cxnSp>
        <p:sp>
          <p:nvSpPr>
            <p:cNvPr id="357" name="Google Shape;357;p43"/>
            <p:cNvSpPr txBox="1"/>
            <p:nvPr/>
          </p:nvSpPr>
          <p:spPr>
            <a:xfrm>
              <a:off x="4834046" y="1688731"/>
              <a:ext cx="3147900" cy="1317900"/>
            </a:xfrm>
            <a:prstGeom prst="rect">
              <a:avLst/>
            </a:prstGeom>
            <a:noFill/>
            <a:ln cap="flat" cmpd="sng" w="9525">
              <a:solidFill>
                <a:srgbClr val="666666"/>
              </a:solidFill>
              <a:prstDash val="lgDash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Part of </a:t>
              </a:r>
              <a:r>
                <a:rPr lang="ar" sz="1000">
                  <a:solidFill>
                    <a:srgbClr val="8E7CC3"/>
                  </a:solidFill>
                  <a:latin typeface="Bree Serif"/>
                  <a:ea typeface="Bree Serif"/>
                  <a:cs typeface="Bree Serif"/>
                  <a:sym typeface="Bree Serif"/>
                </a:rPr>
                <a:t>urethra</a:t>
              </a:r>
              <a:endParaRPr sz="1000">
                <a:solidFill>
                  <a:srgbClr val="8E7CC3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Part of </a:t>
              </a:r>
              <a:r>
                <a:rPr lang="ar" sz="1000">
                  <a:solidFill>
                    <a:srgbClr val="C27BA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vagina</a:t>
              </a:r>
              <a:endParaRPr sz="1000">
                <a:solidFill>
                  <a:srgbClr val="C27BA0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Sphincter urethrae and Sphincter vaginae muscles, which is pierced by urethra &amp; vagina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Deep </a:t>
              </a:r>
              <a:r>
                <a:rPr lang="ar" sz="1000">
                  <a:solidFill>
                    <a:srgbClr val="F6B26B"/>
                  </a:solidFill>
                  <a:latin typeface="Bree Serif"/>
                  <a:ea typeface="Bree Serif"/>
                  <a:cs typeface="Bree Serif"/>
                  <a:sym typeface="Bree Serif"/>
                </a:rPr>
                <a:t>transverse perineal muscles</a:t>
              </a:r>
              <a:endParaRPr sz="1000">
                <a:solidFill>
                  <a:srgbClr val="F6B26B"/>
                </a:solidFill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Internal pudendal vessels</a:t>
              </a:r>
              <a:endParaRPr sz="1000">
                <a:latin typeface="Bree Serif"/>
                <a:ea typeface="Bree Serif"/>
                <a:cs typeface="Bree Serif"/>
                <a:sym typeface="Bree Serif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Font typeface="Bree Serif"/>
                <a:buChar char="❖"/>
              </a:pPr>
              <a:r>
                <a:rPr lang="ar" sz="1000">
                  <a:latin typeface="Bree Serif"/>
                  <a:ea typeface="Bree Serif"/>
                  <a:cs typeface="Bree Serif"/>
                  <a:sym typeface="Bree Serif"/>
                </a:rPr>
                <a:t>Dorsal nerve of clitoris </a:t>
              </a:r>
              <a:r>
                <a:rPr lang="ar" sz="700">
                  <a:latin typeface="Bree Serif"/>
                  <a:ea typeface="Bree Serif"/>
                  <a:cs typeface="Bree Serif"/>
                  <a:sym typeface="Bree Serif"/>
                </a:rPr>
                <a:t>(branch of Pudendal nerve)</a:t>
              </a:r>
              <a:endParaRPr sz="700">
                <a:latin typeface="Bree Serif"/>
                <a:ea typeface="Bree Serif"/>
                <a:cs typeface="Bree Serif"/>
                <a:sym typeface="Bree Serif"/>
              </a:endParaRPr>
            </a:p>
          </p:txBody>
        </p:sp>
      </p:grpSp>
      <p:pic>
        <p:nvPicPr>
          <p:cNvPr id="358" name="Google Shape;358;p43"/>
          <p:cNvPicPr preferRelativeResize="0"/>
          <p:nvPr/>
        </p:nvPicPr>
        <p:blipFill rotWithShape="1">
          <a:blip r:embed="rId4">
            <a:alphaModFix/>
          </a:blip>
          <a:srcRect b="25411" l="48755" r="3997" t="26204"/>
          <a:stretch/>
        </p:blipFill>
        <p:spPr>
          <a:xfrm>
            <a:off x="5836516" y="746100"/>
            <a:ext cx="2955924" cy="1779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43"/>
          <p:cNvCxnSpPr/>
          <p:nvPr/>
        </p:nvCxnSpPr>
        <p:spPr>
          <a:xfrm flipH="1">
            <a:off x="370118" y="1287373"/>
            <a:ext cx="15300" cy="26238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60" name="Google Shape;360;p43"/>
          <p:cNvSpPr/>
          <p:nvPr/>
        </p:nvSpPr>
        <p:spPr>
          <a:xfrm>
            <a:off x="6340850" y="3579029"/>
            <a:ext cx="137700" cy="149400"/>
          </a:xfrm>
          <a:prstGeom prst="star4">
            <a:avLst>
              <a:gd fmla="val 12500" name="adj"/>
            </a:avLst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3"/>
          <p:cNvSpPr/>
          <p:nvPr/>
        </p:nvSpPr>
        <p:spPr>
          <a:xfrm>
            <a:off x="6340696" y="3379879"/>
            <a:ext cx="137700" cy="149400"/>
          </a:xfrm>
          <a:prstGeom prst="star4">
            <a:avLst>
              <a:gd fmla="val 12500" name="adj"/>
            </a:avLst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3"/>
          <p:cNvSpPr/>
          <p:nvPr/>
        </p:nvSpPr>
        <p:spPr>
          <a:xfrm>
            <a:off x="5888725" y="3702075"/>
            <a:ext cx="164400" cy="188100"/>
          </a:xfrm>
          <a:prstGeom prst="star4">
            <a:avLst>
              <a:gd fmla="val 12500" name="adj"/>
            </a:avLst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3"/>
          <p:cNvSpPr/>
          <p:nvPr/>
        </p:nvSpPr>
        <p:spPr>
          <a:xfrm>
            <a:off x="5918441" y="1357762"/>
            <a:ext cx="134700" cy="149400"/>
          </a:xfrm>
          <a:prstGeom prst="star4">
            <a:avLst>
              <a:gd fmla="val 12500" name="adj"/>
            </a:avLst>
          </a:prstGeom>
          <a:solidFill>
            <a:srgbClr val="C27BA0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3"/>
          <p:cNvSpPr/>
          <p:nvPr/>
        </p:nvSpPr>
        <p:spPr>
          <a:xfrm>
            <a:off x="8756225" y="1802825"/>
            <a:ext cx="164400" cy="188100"/>
          </a:xfrm>
          <a:prstGeom prst="star4">
            <a:avLst>
              <a:gd fmla="val 12500" name="adj"/>
            </a:avLst>
          </a:prstGeom>
          <a:solidFill>
            <a:srgbClr val="6FA8DC"/>
          </a:solidFill>
          <a:ln cap="flat" cmpd="sng" w="952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3"/>
          <p:cNvSpPr/>
          <p:nvPr/>
        </p:nvSpPr>
        <p:spPr>
          <a:xfrm rot="-5400000">
            <a:off x="578130" y="2366363"/>
            <a:ext cx="913800" cy="230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latin typeface="Bree Serif"/>
                <a:ea typeface="Bree Serif"/>
                <a:cs typeface="Bree Serif"/>
                <a:sym typeface="Bree Serif"/>
              </a:rPr>
              <a:t>Boundaries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6" name="Google Shape;366;p43"/>
          <p:cNvSpPr/>
          <p:nvPr/>
        </p:nvSpPr>
        <p:spPr>
          <a:xfrm rot="-5400000">
            <a:off x="554525" y="3865325"/>
            <a:ext cx="981000" cy="21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Contents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72" name="Google Shape;372;p44"/>
          <p:cNvSpPr txBox="1"/>
          <p:nvPr/>
        </p:nvSpPr>
        <p:spPr>
          <a:xfrm>
            <a:off x="371625" y="777375"/>
            <a:ext cx="59520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is a muscular canal that leads from the uterus to the external orifice of the genital canal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It measures about 3 in. (8 cm) long.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It serves as the excretory duct for the menstrual flow &amp; forms part of the birth canal.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Bree Serif"/>
              <a:buChar char="●"/>
            </a:pP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vaginal orifice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in a virgin possesses a thin mucosal fold, called the hymen, which is perforated at its center. </a:t>
            </a: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It lies</a:t>
            </a:r>
            <a:r>
              <a:rPr lang="ar" sz="1200">
                <a:latin typeface="Bree Serif"/>
                <a:ea typeface="Bree Serif"/>
                <a:cs typeface="Bree Serif"/>
                <a:sym typeface="Bree Serif"/>
              </a:rPr>
              <a:t> posterior to the urethral orifice.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73" name="Google Shape;3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625" y="2707987"/>
            <a:ext cx="2762476" cy="18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4"/>
          <p:cNvSpPr txBox="1"/>
          <p:nvPr/>
        </p:nvSpPr>
        <p:spPr>
          <a:xfrm>
            <a:off x="257575" y="3117400"/>
            <a:ext cx="1802700" cy="4074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Arterial Supply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5" name="Google Shape;375;p44"/>
          <p:cNvSpPr txBox="1"/>
          <p:nvPr/>
        </p:nvSpPr>
        <p:spPr>
          <a:xfrm>
            <a:off x="257575" y="3754850"/>
            <a:ext cx="1802700" cy="407400"/>
          </a:xfrm>
          <a:prstGeom prst="rect">
            <a:avLst/>
          </a:prstGeom>
          <a:solidFill>
            <a:srgbClr val="1155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ar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Venous Drainage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6" name="Google Shape;376;p44"/>
          <p:cNvSpPr txBox="1"/>
          <p:nvPr/>
        </p:nvSpPr>
        <p:spPr>
          <a:xfrm>
            <a:off x="257585" y="90789"/>
            <a:ext cx="23250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Vagina</a:t>
            </a:r>
            <a:endParaRPr b="1"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7" name="Google Shape;377;p44"/>
          <p:cNvSpPr txBox="1"/>
          <p:nvPr/>
        </p:nvSpPr>
        <p:spPr>
          <a:xfrm>
            <a:off x="1935516" y="3788000"/>
            <a:ext cx="29484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drain into the internal iliac veins.</a:t>
            </a:r>
            <a:endParaRPr sz="1200"/>
          </a:p>
        </p:txBody>
      </p:sp>
      <p:sp>
        <p:nvSpPr>
          <p:cNvPr id="378" name="Google Shape;378;p44"/>
          <p:cNvSpPr txBox="1"/>
          <p:nvPr/>
        </p:nvSpPr>
        <p:spPr>
          <a:xfrm>
            <a:off x="1935522" y="3000238"/>
            <a:ext cx="42591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Vaginal artery: a branch of the internal iliac artery </a:t>
            </a:r>
            <a:endParaRPr sz="1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ree Serif"/>
              <a:buChar char="●"/>
            </a:pPr>
            <a:r>
              <a:rPr lang="ar" sz="1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Vaginal branch of the uterine artery</a:t>
            </a:r>
            <a:endParaRPr sz="1200"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6698191" y="289508"/>
            <a:ext cx="2003599" cy="1958031"/>
            <a:chOff x="6347200" y="649225"/>
            <a:chExt cx="2324900" cy="2324900"/>
          </a:xfrm>
        </p:grpSpPr>
        <p:pic>
          <p:nvPicPr>
            <p:cNvPr id="380" name="Google Shape;380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47200" y="649225"/>
              <a:ext cx="2324900" cy="232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44"/>
            <p:cNvSpPr/>
            <p:nvPr/>
          </p:nvSpPr>
          <p:spPr>
            <a:xfrm>
              <a:off x="7781050" y="2561350"/>
              <a:ext cx="354900" cy="1749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5"/>
          <p:cNvSpPr txBox="1"/>
          <p:nvPr>
            <p:ph idx="12" type="sldNum"/>
          </p:nvPr>
        </p:nvSpPr>
        <p:spPr>
          <a:xfrm>
            <a:off x="8756225" y="4807500"/>
            <a:ext cx="2742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  <p:sp>
        <p:nvSpPr>
          <p:cNvPr id="387" name="Google Shape;387;p45"/>
          <p:cNvSpPr/>
          <p:nvPr/>
        </p:nvSpPr>
        <p:spPr>
          <a:xfrm>
            <a:off x="3621688" y="1514750"/>
            <a:ext cx="1679100" cy="28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2-Contents: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88" name="Google Shape;388;p45"/>
          <p:cNvCxnSpPr>
            <a:stCxn id="387" idx="2"/>
            <a:endCxn id="389" idx="0"/>
          </p:cNvCxnSpPr>
          <p:nvPr/>
        </p:nvCxnSpPr>
        <p:spPr>
          <a:xfrm rot="5400000">
            <a:off x="3005788" y="496100"/>
            <a:ext cx="155100" cy="2755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9" name="Google Shape;389;p45"/>
          <p:cNvSpPr/>
          <p:nvPr/>
        </p:nvSpPr>
        <p:spPr>
          <a:xfrm>
            <a:off x="609351" y="1951550"/>
            <a:ext cx="2192400" cy="259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A. </a:t>
            </a: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Lower part of Anal canal</a:t>
            </a:r>
            <a:endParaRPr b="1"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90" name="Google Shape;390;p45"/>
          <p:cNvCxnSpPr>
            <a:stCxn id="387" idx="2"/>
            <a:endCxn id="391" idx="0"/>
          </p:cNvCxnSpPr>
          <p:nvPr/>
        </p:nvCxnSpPr>
        <p:spPr>
          <a:xfrm flipH="1" rot="-5400000">
            <a:off x="5738488" y="519200"/>
            <a:ext cx="163800" cy="2718300"/>
          </a:xfrm>
          <a:prstGeom prst="bentConnector3">
            <a:avLst>
              <a:gd fmla="val 50034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1" name="Google Shape;391;p45"/>
          <p:cNvSpPr/>
          <p:nvPr/>
        </p:nvSpPr>
        <p:spPr>
          <a:xfrm>
            <a:off x="5926563" y="1960363"/>
            <a:ext cx="2506200" cy="281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C. 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Ischiorectal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fossa on each side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92" name="Google Shape;392;p45"/>
          <p:cNvCxnSpPr>
            <a:stCxn id="389" idx="2"/>
            <a:endCxn id="393" idx="0"/>
          </p:cNvCxnSpPr>
          <p:nvPr/>
        </p:nvCxnSpPr>
        <p:spPr>
          <a:xfrm>
            <a:off x="1705551" y="2211350"/>
            <a:ext cx="0" cy="1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p45"/>
          <p:cNvSpPr/>
          <p:nvPr/>
        </p:nvSpPr>
        <p:spPr>
          <a:xfrm>
            <a:off x="69938" y="2368363"/>
            <a:ext cx="3271200" cy="2495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Anal canal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It is about 1.5 in. long, descending from the rectal ampulla to the anus.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Relations (In female):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Anteriorly ➔ Perineal body, urogenital diaphragm, and lower part of vagina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Posteriorly ➔ Anococcygeal body.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Laterally ➔ Ischiorectal fossae.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Divided into:</a:t>
            </a: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(by the pectinate line)</a:t>
            </a:r>
            <a:endParaRPr sz="1000">
              <a:solidFill>
                <a:srgbClr val="999999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Upper half: derived from hindgut (endoderm)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Lower half: derived from the Proctodeum (ectoderm)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The two parts have different blood supply, nerve supply and lymphatic drainage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94" name="Google Shape;394;p45"/>
          <p:cNvSpPr/>
          <p:nvPr/>
        </p:nvSpPr>
        <p:spPr>
          <a:xfrm>
            <a:off x="5338713" y="2390713"/>
            <a:ext cx="3681900" cy="245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A fascial lined wedge-shaped space on each side of the anal canal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Boundaries: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Base ➔ Skin of the perineum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Medial wall ➔ Levator ani &amp; anal canal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Lateral wall ➔ Obturator internus, covered with fascia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Bree Serif"/>
                <a:ea typeface="Bree Serif"/>
                <a:cs typeface="Bree Serif"/>
                <a:sym typeface="Bree Serif"/>
              </a:rPr>
              <a:t>Contents:</a:t>
            </a:r>
            <a:endParaRPr b="1"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Dense fat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Pudendal nerve &amp; internal pudendal vessels within the pudendal canal (A fascial canal formed by obturator fascia, located on the lateral wall of the ischiorectal fossa)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Bree Serif"/>
              <a:buChar char="●"/>
            </a:pPr>
            <a:r>
              <a:rPr lang="ar" sz="1000">
                <a:latin typeface="Bree Serif"/>
                <a:ea typeface="Bree Serif"/>
                <a:cs typeface="Bree Serif"/>
                <a:sym typeface="Bree Serif"/>
              </a:rPr>
              <a:t>Inferior rectal nerve &amp; vessels crossing the fossa to reach anal canal</a:t>
            </a:r>
            <a:endParaRPr sz="1000"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395" name="Google Shape;395;p45"/>
          <p:cNvCxnSpPr>
            <a:stCxn id="391" idx="2"/>
            <a:endCxn id="394" idx="0"/>
          </p:cNvCxnSpPr>
          <p:nvPr/>
        </p:nvCxnSpPr>
        <p:spPr>
          <a:xfrm>
            <a:off x="7179663" y="2242063"/>
            <a:ext cx="0" cy="14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45"/>
          <p:cNvCxnSpPr>
            <a:stCxn id="387" idx="2"/>
            <a:endCxn id="397" idx="0"/>
          </p:cNvCxnSpPr>
          <p:nvPr/>
        </p:nvCxnSpPr>
        <p:spPr>
          <a:xfrm>
            <a:off x="4461238" y="1796450"/>
            <a:ext cx="0" cy="15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7" name="Google Shape;397;p45"/>
          <p:cNvSpPr/>
          <p:nvPr/>
        </p:nvSpPr>
        <p:spPr>
          <a:xfrm>
            <a:off x="3503638" y="1951675"/>
            <a:ext cx="1915200" cy="2838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B. </a:t>
            </a: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Anococcygeal</a:t>
            </a:r>
            <a:r>
              <a:rPr b="1" lang="ar" sz="1100">
                <a:latin typeface="Bree Serif"/>
                <a:ea typeface="Bree Serif"/>
                <a:cs typeface="Bree Serif"/>
                <a:sym typeface="Bree Serif"/>
              </a:rPr>
              <a:t> body</a:t>
            </a:r>
            <a:endParaRPr b="1" sz="11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398" name="Google Shape;39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498" y="2670525"/>
            <a:ext cx="1425475" cy="93384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5"/>
          <p:cNvSpPr/>
          <p:nvPr/>
        </p:nvSpPr>
        <p:spPr>
          <a:xfrm>
            <a:off x="3513225" y="3628750"/>
            <a:ext cx="966300" cy="16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6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Ischiorectal fossa </a:t>
            </a:r>
            <a:endParaRPr b="1" sz="6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400" name="Google Shape;400;p45"/>
          <p:cNvCxnSpPr>
            <a:stCxn id="399" idx="0"/>
          </p:cNvCxnSpPr>
          <p:nvPr/>
        </p:nvCxnSpPr>
        <p:spPr>
          <a:xfrm rot="10800000">
            <a:off x="3931875" y="3470350"/>
            <a:ext cx="64500" cy="1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01" name="Google Shape;40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036" y="3969050"/>
            <a:ext cx="1735799" cy="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5"/>
          <p:cNvSpPr txBox="1"/>
          <p:nvPr/>
        </p:nvSpPr>
        <p:spPr>
          <a:xfrm>
            <a:off x="-75747" y="83275"/>
            <a:ext cx="3000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000">
                <a:latin typeface="Bree Serif"/>
                <a:ea typeface="Bree Serif"/>
                <a:cs typeface="Bree Serif"/>
                <a:sym typeface="Bree Serif"/>
              </a:rPr>
              <a:t>Anal Triangle</a:t>
            </a:r>
            <a:endParaRPr sz="3000"/>
          </a:p>
        </p:txBody>
      </p:sp>
      <p:sp>
        <p:nvSpPr>
          <p:cNvPr id="403" name="Google Shape;403;p45"/>
          <p:cNvSpPr/>
          <p:nvPr/>
        </p:nvSpPr>
        <p:spPr>
          <a:xfrm rot="-1309">
            <a:off x="60550" y="856285"/>
            <a:ext cx="1575600" cy="387300"/>
          </a:xfrm>
          <a:prstGeom prst="leftArrow">
            <a:avLst>
              <a:gd fmla="val 64556" name="adj1"/>
              <a:gd fmla="val 0" name="adj2"/>
            </a:avLst>
          </a:pr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Bree Serif"/>
                <a:ea typeface="Bree Serif"/>
                <a:cs typeface="Bree Serif"/>
                <a:sym typeface="Bree Serif"/>
              </a:rPr>
              <a:t>Boundaries: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4" name="Google Shape;404;p45"/>
          <p:cNvSpPr txBox="1"/>
          <p:nvPr/>
        </p:nvSpPr>
        <p:spPr>
          <a:xfrm>
            <a:off x="1962598" y="819825"/>
            <a:ext cx="22857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Anterior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r>
              <a:rPr lang="ar" sz="1000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Transverse line passing through the 2 ischial tuberosities</a:t>
            </a:r>
            <a:endParaRPr/>
          </a:p>
        </p:txBody>
      </p:sp>
      <p:sp>
        <p:nvSpPr>
          <p:cNvPr id="405" name="Google Shape;405;p45"/>
          <p:cNvSpPr txBox="1"/>
          <p:nvPr/>
        </p:nvSpPr>
        <p:spPr>
          <a:xfrm>
            <a:off x="4950125" y="825113"/>
            <a:ext cx="19152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Lateral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r>
              <a:rPr lang="ar" sz="1000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ischial tuberosity &amp; sacrotuberous ligament </a:t>
            </a:r>
            <a:endParaRPr/>
          </a:p>
        </p:txBody>
      </p:sp>
      <p:sp>
        <p:nvSpPr>
          <p:cNvPr id="406" name="Google Shape;406;p45"/>
          <p:cNvSpPr txBox="1"/>
          <p:nvPr/>
        </p:nvSpPr>
        <p:spPr>
          <a:xfrm>
            <a:off x="7417263" y="867675"/>
            <a:ext cx="1425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Posterior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rgbClr val="E06666"/>
                </a:solidFill>
                <a:latin typeface="Bree Serif"/>
                <a:ea typeface="Bree Serif"/>
                <a:cs typeface="Bree Serif"/>
                <a:sym typeface="Bree Serif"/>
              </a:rPr>
              <a:t>➔</a:t>
            </a:r>
            <a:r>
              <a:rPr lang="ar" sz="1000">
                <a:solidFill>
                  <a:schemeClr val="accent5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ar" sz="10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coccyx</a:t>
            </a:r>
            <a:endParaRPr/>
          </a:p>
        </p:txBody>
      </p:sp>
      <p:sp>
        <p:nvSpPr>
          <p:cNvPr id="407" name="Google Shape;407;p45"/>
          <p:cNvSpPr/>
          <p:nvPr/>
        </p:nvSpPr>
        <p:spPr>
          <a:xfrm>
            <a:off x="1780684" y="932023"/>
            <a:ext cx="228000" cy="235800"/>
          </a:xfrm>
          <a:prstGeom prst="teardrop">
            <a:avLst>
              <a:gd fmla="val 1000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8" name="Google Shape;408;p45"/>
          <p:cNvSpPr/>
          <p:nvPr/>
        </p:nvSpPr>
        <p:spPr>
          <a:xfrm>
            <a:off x="4705478" y="937323"/>
            <a:ext cx="228000" cy="235800"/>
          </a:xfrm>
          <a:prstGeom prst="teardrop">
            <a:avLst>
              <a:gd fmla="val 1000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09" name="Google Shape;409;p45"/>
          <p:cNvSpPr/>
          <p:nvPr/>
        </p:nvSpPr>
        <p:spPr>
          <a:xfrm>
            <a:off x="7189253" y="943723"/>
            <a:ext cx="228000" cy="235800"/>
          </a:xfrm>
          <a:prstGeom prst="teardrop">
            <a:avLst>
              <a:gd fmla="val 100000" name="adj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10" name="Google Shape;410;p45"/>
          <p:cNvSpPr txBox="1"/>
          <p:nvPr/>
        </p:nvSpPr>
        <p:spPr>
          <a:xfrm>
            <a:off x="1780694" y="879375"/>
            <a:ext cx="2280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  <a:endParaRPr sz="1000"/>
          </a:p>
        </p:txBody>
      </p:sp>
      <p:sp>
        <p:nvSpPr>
          <p:cNvPr id="411" name="Google Shape;411;p45"/>
          <p:cNvSpPr txBox="1"/>
          <p:nvPr/>
        </p:nvSpPr>
        <p:spPr>
          <a:xfrm flipH="1">
            <a:off x="4705488" y="884675"/>
            <a:ext cx="2742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endParaRPr sz="1000"/>
          </a:p>
        </p:txBody>
      </p:sp>
      <p:sp>
        <p:nvSpPr>
          <p:cNvPr id="412" name="Google Shape;412;p45"/>
          <p:cNvSpPr txBox="1"/>
          <p:nvPr/>
        </p:nvSpPr>
        <p:spPr>
          <a:xfrm>
            <a:off x="7189255" y="891077"/>
            <a:ext cx="2280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29E7C"/>
      </a:lt2>
      <a:accent1>
        <a:srgbClr val="F3D6B8"/>
      </a:accent1>
      <a:accent2>
        <a:srgbClr val="F8C38E"/>
      </a:accent2>
      <a:accent3>
        <a:srgbClr val="E6B788"/>
      </a:accent3>
      <a:accent4>
        <a:srgbClr val="EEB276"/>
      </a:accent4>
      <a:accent5>
        <a:srgbClr val="D09551"/>
      </a:accent5>
      <a:accent6>
        <a:srgbClr val="CEAE7E"/>
      </a:accent6>
      <a:hlink>
        <a:srgbClr val="2626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