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Bree Serif"/>
      <p:regular r:id="rId21"/>
    </p:embeddedFont>
    <p:embeddedFont>
      <p:font typeface="Ex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C0D13FB-27DB-4956-AB75-97E66A8821DB}">
  <a:tblStyle styleId="{FC0D13FB-27DB-4956-AB75-97E66A8821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Exo-regular.fntdata"/><Relationship Id="rId21" Type="http://schemas.openxmlformats.org/officeDocument/2006/relationships/font" Target="fonts/BreeSerif-regular.fntdata"/><Relationship Id="rId24" Type="http://schemas.openxmlformats.org/officeDocument/2006/relationships/font" Target="fonts/Exo-italic.fntdata"/><Relationship Id="rId23" Type="http://schemas.openxmlformats.org/officeDocument/2006/relationships/font" Target="fonts/Exo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5" Type="http://schemas.openxmlformats.org/officeDocument/2006/relationships/font" Target="fonts/Ex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85eac0316540ef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85eac0316540ef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7f81dd5d31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7f81dd5d31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55ba5ad03ea5338c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55ba5ad03ea5338c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cc511b49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cc511b49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7de8a50e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7de8a50e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054de6b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6054de6bf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18d1a988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18d1a988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f81dd5d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f81dd5d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3f4ee3d8da60d8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73f4ee3d8da60d8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f3366d97fd44c66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f3366d97fd44c66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ea6f26499c653d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ea6f26499c653d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d4198ed122a386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d4198ed122a386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55ba5ad03ea5338c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55ba5ad03ea5338c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35675" y="25180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3875" y="1029075"/>
            <a:ext cx="3210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ree Serif"/>
              <a:buNone/>
              <a:defRPr sz="45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None/>
              <a:defRPr sz="15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</a:defRPr>
            </a:lvl1pPr>
            <a:lvl2pPr lvl="1" rtl="0">
              <a:buNone/>
              <a:defRPr b="1">
                <a:solidFill>
                  <a:srgbClr val="000000"/>
                </a:solidFill>
              </a:defRPr>
            </a:lvl2pPr>
            <a:lvl3pPr lvl="2" rtl="0">
              <a:buNone/>
              <a:defRPr b="1">
                <a:solidFill>
                  <a:srgbClr val="000000"/>
                </a:solidFill>
              </a:defRPr>
            </a:lvl3pPr>
            <a:lvl4pPr lvl="3" rtl="0">
              <a:buNone/>
              <a:defRPr b="1">
                <a:solidFill>
                  <a:srgbClr val="000000"/>
                </a:solidFill>
              </a:defRPr>
            </a:lvl4pPr>
            <a:lvl5pPr lvl="4" rtl="0">
              <a:buNone/>
              <a:defRPr b="1">
                <a:solidFill>
                  <a:srgbClr val="000000"/>
                </a:solidFill>
              </a:defRPr>
            </a:lvl5pPr>
            <a:lvl6pPr lvl="5" rtl="0">
              <a:buNone/>
              <a:defRPr b="1">
                <a:solidFill>
                  <a:srgbClr val="000000"/>
                </a:solidFill>
              </a:defRPr>
            </a:lvl6pPr>
            <a:lvl7pPr lvl="6" rtl="0">
              <a:buNone/>
              <a:defRPr b="1">
                <a:solidFill>
                  <a:srgbClr val="000000"/>
                </a:solidFill>
              </a:defRPr>
            </a:lvl7pPr>
            <a:lvl8pPr lvl="7" rtl="0">
              <a:buNone/>
              <a:defRPr b="1">
                <a:solidFill>
                  <a:srgbClr val="000000"/>
                </a:solidFill>
              </a:defRPr>
            </a:lvl8pPr>
            <a:lvl9pPr lvl="8" rtl="0">
              <a:buNone/>
              <a:defRPr b="1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-5400000">
            <a:off x="4242150" y="673425"/>
            <a:ext cx="234000" cy="87183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E1E2D"/>
              </a:solidFill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56480" l="9407" r="71419" t="18268"/>
          <a:stretch/>
        </p:blipFill>
        <p:spPr>
          <a:xfrm>
            <a:off x="8730000" y="4771825"/>
            <a:ext cx="381749" cy="3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ree Serif"/>
              <a:buNone/>
              <a:defRPr i="0" sz="33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ree Serif"/>
              <a:buChar char="•"/>
              <a:defRPr i="0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•"/>
              <a:defRPr i="0" sz="18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•"/>
              <a:defRPr i="0" sz="15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hyperlink" Target="https://docs.google.com/presentation/d/1JD4j9V1SZbw_6y2NgFQe5aUfxkYqYphFJ-Vm0hIYwso/edit?usp=sharing" TargetMode="External"/><Relationship Id="rId7" Type="http://schemas.openxmlformats.org/officeDocument/2006/relationships/image" Target="../media/image7.jp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jpg"/><Relationship Id="rId4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jpg"/><Relationship Id="rId4" Type="http://schemas.openxmlformats.org/officeDocument/2006/relationships/image" Target="../media/image3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hyperlink" Target="https://twitter.com/Anatomy438" TargetMode="External"/><Relationship Id="rId5" Type="http://schemas.openxmlformats.org/officeDocument/2006/relationships/image" Target="../media/image27.png"/><Relationship Id="rId6" Type="http://schemas.openxmlformats.org/officeDocument/2006/relationships/hyperlink" Target="https://www.sarahah.com/messages/user/2bda1359-b366-4952-9ee4-9f797a9b65f3" TargetMode="External"/><Relationship Id="rId7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5" Type="http://schemas.openxmlformats.org/officeDocument/2006/relationships/image" Target="../media/image11.jpg"/><Relationship Id="rId6" Type="http://schemas.openxmlformats.org/officeDocument/2006/relationships/image" Target="../media/image9.jpg"/><Relationship Id="rId7" Type="http://schemas.openxmlformats.org/officeDocument/2006/relationships/image" Target="../media/image17.jpg"/><Relationship Id="rId8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14.jpg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jpg"/><Relationship Id="rId4" Type="http://schemas.openxmlformats.org/officeDocument/2006/relationships/image" Target="../media/image40.jpg"/><Relationship Id="rId5" Type="http://schemas.openxmlformats.org/officeDocument/2006/relationships/image" Target="../media/image23.pn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3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0.jpg"/><Relationship Id="rId6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jpg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35.png"/><Relationship Id="rId7" Type="http://schemas.openxmlformats.org/officeDocument/2006/relationships/image" Target="../media/image36.jpg"/><Relationship Id="rId8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/>
          <p:nvPr/>
        </p:nvSpPr>
        <p:spPr>
          <a:xfrm>
            <a:off x="1736950" y="1207050"/>
            <a:ext cx="6233700" cy="2256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BE1E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27591" l="14737" r="14411" t="24952"/>
          <a:stretch/>
        </p:blipFill>
        <p:spPr>
          <a:xfrm>
            <a:off x="2855400" y="4549500"/>
            <a:ext cx="938400" cy="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349" y="4405500"/>
            <a:ext cx="738025" cy="7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/>
          <p:nvPr/>
        </p:nvSpPr>
        <p:spPr>
          <a:xfrm>
            <a:off x="2855411" y="2483902"/>
            <a:ext cx="41025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Reproductive </a:t>
            </a:r>
            <a:r>
              <a:rPr lang="ar" sz="1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block-Anatomy-Lecture 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208" name="Google Shape;208;p37"/>
          <p:cNvSpPr txBox="1"/>
          <p:nvPr/>
        </p:nvSpPr>
        <p:spPr>
          <a:xfrm>
            <a:off x="2791650" y="1675116"/>
            <a:ext cx="42300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Female pelvis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5">
            <a:alphaModFix/>
          </a:blip>
          <a:srcRect b="40678" l="16887" r="21277" t="28723"/>
          <a:stretch/>
        </p:blipFill>
        <p:spPr>
          <a:xfrm>
            <a:off x="3793797" y="4549512"/>
            <a:ext cx="1200360" cy="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7"/>
          <p:cNvSpPr txBox="1"/>
          <p:nvPr/>
        </p:nvSpPr>
        <p:spPr>
          <a:xfrm>
            <a:off x="4381050" y="2790112"/>
            <a:ext cx="10512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uFill>
                  <a:noFill/>
                </a:uFill>
                <a:latin typeface="Bree Serif"/>
                <a:ea typeface="Bree Serif"/>
                <a:cs typeface="Bree Serif"/>
                <a:sym typeface="Bree Serif"/>
                <a:hlinkClick r:id="rId6"/>
              </a:rPr>
              <a:t>Editing file </a:t>
            </a:r>
            <a:endParaRPr sz="8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1" name="Google Shape;211;p37"/>
          <p:cNvPicPr preferRelativeResize="0"/>
          <p:nvPr/>
        </p:nvPicPr>
        <p:blipFill rotWithShape="1">
          <a:blip r:embed="rId7">
            <a:alphaModFix/>
          </a:blip>
          <a:srcRect b="15982" l="15947" r="18154" t="21754"/>
          <a:stretch/>
        </p:blipFill>
        <p:spPr>
          <a:xfrm>
            <a:off x="671950" y="1595275"/>
            <a:ext cx="2183451" cy="155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36500" y="2879009"/>
            <a:ext cx="1200350" cy="74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8" name="Google Shape;498;p46"/>
          <p:cNvGraphicFramePr/>
          <p:nvPr/>
        </p:nvGraphicFramePr>
        <p:xfrm>
          <a:off x="90492" y="14539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{FC0D13FB-27DB-4956-AB75-97E66A8821DB}</a:tableStyleId>
              </a:tblPr>
              <a:tblGrid>
                <a:gridCol w="840425"/>
                <a:gridCol w="780700"/>
                <a:gridCol w="5357050"/>
                <a:gridCol w="1984825"/>
              </a:tblGrid>
              <a:tr h="729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Posterior Division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Parietal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Iliolumbar artery </a:t>
                      </a: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   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Lateral Sacral arteries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(2 branches)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Superior Gluteal artery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EA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Supplies: </a:t>
                      </a:r>
                      <a:r>
                        <a:rPr lang="ar" sz="1000">
                          <a:solidFill>
                            <a:srgbClr val="B7B7B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Posterior abdominal wall, Posterior pelvic wall &amp; Gluteal region. 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09900"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Anterior Division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Obturator artery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Inferior Gluteal artery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EA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Supplies: </a:t>
                      </a:r>
                      <a:r>
                        <a:rPr lang="ar" sz="1000">
                          <a:solidFill>
                            <a:srgbClr val="B7B7B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Gluteal region, Perineum, Pelvic viscera, Medial (adductor) region of  thigh (</a:t>
                      </a:r>
                      <a:r>
                        <a:rPr lang="ar" sz="1000">
                          <a:solidFill>
                            <a:srgbClr val="B7B7B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by obturator artery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), The fetus (through the umbilical arteries). 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47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Visceral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Umbilical artery: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gives the superior vesical artery: the distal part of this artery fibrosed and forms the medial umbilical ligament. 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Inferior Vesical artery in male or vaginal in female: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 the male it supplies the Prostate and the Seminal Vesicles. It also gives the artery of the Vas Deferens.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Middle Rectal artery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Internal Pudendal artery: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is the main arterial supply to the perineum.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</a:tr>
              <a:tr h="6692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Visceral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(Female)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Vaginal artery: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Replaces the inferior vesical artery.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Uterine artery*: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Crosses the Ureter superiorly and supplies the uterus &amp; uterine tube. *</a:t>
                      </a:r>
                      <a:r>
                        <a:rPr lang="ar" sz="9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ar" sz="900">
                          <a:solidFill>
                            <a:srgbClr val="B7B7B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May be wrongly ligated in hysterectomy. = damage to ureter, leading to renal failure. 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499" name="Google Shape;499;p46"/>
          <p:cNvSpPr txBox="1"/>
          <p:nvPr>
            <p:ph type="ctrTitle"/>
          </p:nvPr>
        </p:nvSpPr>
        <p:spPr>
          <a:xfrm>
            <a:off x="137925" y="108300"/>
            <a:ext cx="5863800" cy="38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2800"/>
              <a:t>Arterial </a:t>
            </a:r>
            <a:r>
              <a:rPr lang="ar" sz="2800"/>
              <a:t>Supply of the Pelvis</a:t>
            </a:r>
            <a:endParaRPr sz="2800"/>
          </a:p>
        </p:txBody>
      </p:sp>
      <p:sp>
        <p:nvSpPr>
          <p:cNvPr id="500" name="Google Shape;500;p46"/>
          <p:cNvSpPr txBox="1"/>
          <p:nvPr>
            <p:ph idx="12" type="sldNum"/>
          </p:nvPr>
        </p:nvSpPr>
        <p:spPr>
          <a:xfrm>
            <a:off x="8717325" y="4807500"/>
            <a:ext cx="4269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501" name="Google Shape;501;p46"/>
          <p:cNvSpPr/>
          <p:nvPr/>
        </p:nvSpPr>
        <p:spPr>
          <a:xfrm>
            <a:off x="181400" y="680775"/>
            <a:ext cx="6394500" cy="278100"/>
          </a:xfrm>
          <a:prstGeom prst="roundRect">
            <a:avLst>
              <a:gd fmla="val 50000" name="adj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Internal iliac artery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(IIA): </a:t>
            </a:r>
            <a:r>
              <a:rPr lang="ar" sz="15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One of the 2 terminal branch of the </a:t>
            </a:r>
            <a:r>
              <a:rPr lang="ar" sz="1200" u="sng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Common iliac artery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2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02" name="Google Shape;502;p46"/>
          <p:cNvSpPr txBox="1"/>
          <p:nvPr>
            <p:ph idx="1" type="subTitle"/>
          </p:nvPr>
        </p:nvSpPr>
        <p:spPr>
          <a:xfrm>
            <a:off x="181400" y="958876"/>
            <a:ext cx="65259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b="1" lang="ar"/>
              <a:t>Course: </a:t>
            </a:r>
            <a:r>
              <a:rPr lang="ar"/>
              <a:t> </a:t>
            </a:r>
            <a:r>
              <a:rPr lang="ar"/>
              <a:t>Arises in front of the sacroiliac joint </a:t>
            </a:r>
            <a:r>
              <a:rPr lang="ar">
                <a:solidFill>
                  <a:schemeClr val="dk1"/>
                </a:solidFill>
              </a:rPr>
              <a:t>→</a:t>
            </a:r>
            <a:r>
              <a:rPr lang="ar"/>
              <a:t> It descends downward &amp; backwards over the pelvic inlet  </a:t>
            </a:r>
            <a:r>
              <a:rPr lang="ar">
                <a:solidFill>
                  <a:schemeClr val="dk1"/>
                </a:solidFill>
              </a:rPr>
              <a:t>→ </a:t>
            </a:r>
            <a:r>
              <a:rPr lang="ar"/>
              <a:t>It divides at the upper border of the </a:t>
            </a:r>
            <a:r>
              <a:rPr lang="ar" u="sng"/>
              <a:t>greater sciatic foramen</a:t>
            </a:r>
            <a:r>
              <a:rPr lang="ar"/>
              <a:t> into: Anterior &amp; Posterior divisions.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3" name="Google Shape;503;p46"/>
          <p:cNvSpPr/>
          <p:nvPr/>
        </p:nvSpPr>
        <p:spPr>
          <a:xfrm>
            <a:off x="181400" y="4612825"/>
            <a:ext cx="6145800" cy="278100"/>
          </a:xfrm>
          <a:prstGeom prst="roundRect">
            <a:avLst>
              <a:gd fmla="val 50000" name="adj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Ovarian artery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(in female): Arises from the </a:t>
            </a:r>
            <a:r>
              <a:rPr lang="ar" sz="1200" u="sng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Abdominal</a:t>
            </a:r>
            <a:r>
              <a:rPr lang="ar" sz="1200" u="sng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aorta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04" name="Google Shape;504;p46"/>
          <p:cNvSpPr/>
          <p:nvPr/>
        </p:nvSpPr>
        <p:spPr>
          <a:xfrm>
            <a:off x="90493" y="4592887"/>
            <a:ext cx="298200" cy="2781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CEAE7E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6"/>
          <p:cNvSpPr txBox="1"/>
          <p:nvPr/>
        </p:nvSpPr>
        <p:spPr>
          <a:xfrm>
            <a:off x="-400" y="4509475"/>
            <a:ext cx="480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Bree Serif"/>
                <a:ea typeface="Bree Serif"/>
                <a:cs typeface="Bree Serif"/>
                <a:sym typeface="Bree Serif"/>
              </a:rPr>
              <a:t>02</a:t>
            </a:r>
            <a:endParaRPr/>
          </a:p>
        </p:txBody>
      </p:sp>
      <p:sp>
        <p:nvSpPr>
          <p:cNvPr id="506" name="Google Shape;506;p46"/>
          <p:cNvSpPr/>
          <p:nvPr/>
        </p:nvSpPr>
        <p:spPr>
          <a:xfrm>
            <a:off x="90493" y="680778"/>
            <a:ext cx="298200" cy="2781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CEAE7E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6"/>
          <p:cNvSpPr txBox="1"/>
          <p:nvPr/>
        </p:nvSpPr>
        <p:spPr>
          <a:xfrm>
            <a:off x="-400" y="628900"/>
            <a:ext cx="480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Bree Serif"/>
                <a:ea typeface="Bree Serif"/>
                <a:cs typeface="Bree Serif"/>
                <a:sym typeface="Bree Serif"/>
              </a:rPr>
              <a:t>01</a:t>
            </a:r>
            <a:endParaRPr/>
          </a:p>
        </p:txBody>
      </p:sp>
      <p:pic>
        <p:nvPicPr>
          <p:cNvPr id="508" name="Google Shape;508;p46"/>
          <p:cNvPicPr preferRelativeResize="0"/>
          <p:nvPr/>
        </p:nvPicPr>
        <p:blipFill rotWithShape="1">
          <a:blip r:embed="rId3">
            <a:alphaModFix/>
          </a:blip>
          <a:srcRect b="5078" l="4540" r="1844" t="0"/>
          <a:stretch/>
        </p:blipFill>
        <p:spPr>
          <a:xfrm>
            <a:off x="7158100" y="108300"/>
            <a:ext cx="1813150" cy="124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6"/>
          <p:cNvPicPr preferRelativeResize="0"/>
          <p:nvPr/>
        </p:nvPicPr>
        <p:blipFill rotWithShape="1">
          <a:blip r:embed="rId4">
            <a:alphaModFix/>
          </a:blip>
          <a:srcRect b="14549" l="0" r="0" t="4393"/>
          <a:stretch/>
        </p:blipFill>
        <p:spPr>
          <a:xfrm>
            <a:off x="7240350" y="3365188"/>
            <a:ext cx="1648650" cy="1017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7"/>
          <p:cNvSpPr txBox="1"/>
          <p:nvPr>
            <p:ph idx="12" type="sldNum"/>
          </p:nvPr>
        </p:nvSpPr>
        <p:spPr>
          <a:xfrm>
            <a:off x="8717325" y="4807500"/>
            <a:ext cx="4269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515" name="Google Shape;515;p47"/>
          <p:cNvSpPr txBox="1"/>
          <p:nvPr>
            <p:ph type="ctrTitle"/>
          </p:nvPr>
        </p:nvSpPr>
        <p:spPr>
          <a:xfrm>
            <a:off x="132850" y="-37350"/>
            <a:ext cx="9032400" cy="6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2800"/>
              <a:t>Supply of the Pelvis</a:t>
            </a:r>
            <a:endParaRPr b="0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516" name="Google Shape;516;p47"/>
          <p:cNvSpPr/>
          <p:nvPr/>
        </p:nvSpPr>
        <p:spPr>
          <a:xfrm>
            <a:off x="332650" y="2984726"/>
            <a:ext cx="3052500" cy="714900"/>
          </a:xfrm>
          <a:prstGeom prst="roundRect">
            <a:avLst>
              <a:gd fmla="val 5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Lymphatic drainage</a:t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7" name="Google Shape;517;p47"/>
          <p:cNvSpPr/>
          <p:nvPr/>
        </p:nvSpPr>
        <p:spPr>
          <a:xfrm>
            <a:off x="132850" y="3394350"/>
            <a:ext cx="5485200" cy="1478400"/>
          </a:xfrm>
          <a:prstGeom prst="roundRect">
            <a:avLst>
              <a:gd fmla="val 5564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8" name="Google Shape;518;p47"/>
          <p:cNvSpPr txBox="1"/>
          <p:nvPr>
            <p:ph idx="1" type="subTitle"/>
          </p:nvPr>
        </p:nvSpPr>
        <p:spPr>
          <a:xfrm>
            <a:off x="80500" y="3496600"/>
            <a:ext cx="3405000" cy="13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Char char="❖"/>
            </a:pPr>
            <a:r>
              <a:rPr lang="ar"/>
              <a:t>T</a:t>
            </a:r>
            <a:r>
              <a:rPr lang="ar"/>
              <a:t>he lymph nodes and vessels are arranged along the main blood vessels.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Char char="❖"/>
            </a:pPr>
            <a:r>
              <a:rPr lang="ar"/>
              <a:t>Thus, there are </a:t>
            </a:r>
            <a:r>
              <a:rPr lang="ar">
                <a:solidFill>
                  <a:srgbClr val="93C47D"/>
                </a:solidFill>
              </a:rPr>
              <a:t>external iliac </a:t>
            </a:r>
            <a:r>
              <a:rPr lang="ar"/>
              <a:t>nodes, </a:t>
            </a:r>
            <a:r>
              <a:rPr lang="ar">
                <a:solidFill>
                  <a:srgbClr val="93C47D"/>
                </a:solidFill>
              </a:rPr>
              <a:t>internal iliac </a:t>
            </a:r>
            <a:r>
              <a:rPr lang="ar"/>
              <a:t>nodes, and </a:t>
            </a:r>
            <a:r>
              <a:rPr lang="ar">
                <a:solidFill>
                  <a:srgbClr val="93C47D"/>
                </a:solidFill>
              </a:rPr>
              <a:t>common iliac</a:t>
            </a:r>
            <a:r>
              <a:rPr lang="ar"/>
              <a:t> nodes.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Char char="❖"/>
            </a:pPr>
            <a:r>
              <a:rPr lang="ar"/>
              <a:t>Lymph from Common iliac nodes &amp; the (Ovaries, uterine tubes &amp; fundus of uterus) passes to </a:t>
            </a:r>
            <a:r>
              <a:rPr b="1" lang="ar"/>
              <a:t>Lateral aortic</a:t>
            </a:r>
            <a:r>
              <a:rPr lang="ar"/>
              <a:t> (</a:t>
            </a:r>
            <a:r>
              <a:rPr b="1" lang="ar"/>
              <a:t>paraaortic</a:t>
            </a:r>
            <a:r>
              <a:rPr lang="ar"/>
              <a:t>) nodes.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519" name="Google Shape;519;p47"/>
          <p:cNvPicPr preferRelativeResize="0"/>
          <p:nvPr/>
        </p:nvPicPr>
        <p:blipFill rotWithShape="1">
          <a:blip r:embed="rId3">
            <a:alphaModFix/>
          </a:blip>
          <a:srcRect b="4312" l="4246" r="4437" t="1931"/>
          <a:stretch/>
        </p:blipFill>
        <p:spPr>
          <a:xfrm>
            <a:off x="3613962" y="3445800"/>
            <a:ext cx="1704357" cy="13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7"/>
          <p:cNvSpPr txBox="1"/>
          <p:nvPr/>
        </p:nvSpPr>
        <p:spPr>
          <a:xfrm>
            <a:off x="4962850" y="4134900"/>
            <a:ext cx="65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>
                <a:solidFill>
                  <a:srgbClr val="93C47D"/>
                </a:solidFill>
              </a:rPr>
              <a:t>★</a:t>
            </a:r>
            <a:endParaRPr sz="600">
              <a:solidFill>
                <a:srgbClr val="93C47D"/>
              </a:solidFill>
            </a:endParaRPr>
          </a:p>
        </p:txBody>
      </p:sp>
      <p:sp>
        <p:nvSpPr>
          <p:cNvPr id="521" name="Google Shape;521;p47"/>
          <p:cNvSpPr txBox="1"/>
          <p:nvPr/>
        </p:nvSpPr>
        <p:spPr>
          <a:xfrm>
            <a:off x="3285000" y="4112500"/>
            <a:ext cx="5856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>
                <a:solidFill>
                  <a:srgbClr val="93C47D"/>
                </a:solidFill>
              </a:rPr>
              <a:t>★</a:t>
            </a:r>
            <a:endParaRPr sz="600">
              <a:solidFill>
                <a:srgbClr val="93C47D"/>
              </a:solidFill>
            </a:endParaRPr>
          </a:p>
        </p:txBody>
      </p:sp>
      <p:sp>
        <p:nvSpPr>
          <p:cNvPr id="522" name="Google Shape;522;p47"/>
          <p:cNvSpPr txBox="1"/>
          <p:nvPr/>
        </p:nvSpPr>
        <p:spPr>
          <a:xfrm>
            <a:off x="3284999" y="3947575"/>
            <a:ext cx="58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>
                <a:solidFill>
                  <a:srgbClr val="93C47D"/>
                </a:solidFill>
              </a:rPr>
              <a:t>★</a:t>
            </a:r>
            <a:endParaRPr sz="600">
              <a:solidFill>
                <a:srgbClr val="93C47D"/>
              </a:solidFill>
            </a:endParaRPr>
          </a:p>
        </p:txBody>
      </p:sp>
      <p:sp>
        <p:nvSpPr>
          <p:cNvPr id="523" name="Google Shape;523;p47"/>
          <p:cNvSpPr/>
          <p:nvPr/>
        </p:nvSpPr>
        <p:spPr>
          <a:xfrm>
            <a:off x="332650" y="625343"/>
            <a:ext cx="3052500" cy="714900"/>
          </a:xfrm>
          <a:prstGeom prst="roundRect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Venous</a:t>
            </a:r>
            <a:r>
              <a:rPr b="1" lang="ar" sz="15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drainage</a:t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24" name="Google Shape;524;p47"/>
          <p:cNvSpPr/>
          <p:nvPr/>
        </p:nvSpPr>
        <p:spPr>
          <a:xfrm>
            <a:off x="132850" y="1044475"/>
            <a:ext cx="5485200" cy="1789800"/>
          </a:xfrm>
          <a:prstGeom prst="roundRect">
            <a:avLst>
              <a:gd fmla="val 5564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25" name="Google Shape;525;p47"/>
          <p:cNvSpPr txBox="1"/>
          <p:nvPr>
            <p:ph idx="1" type="subTitle"/>
          </p:nvPr>
        </p:nvSpPr>
        <p:spPr>
          <a:xfrm>
            <a:off x="132850" y="1044475"/>
            <a:ext cx="40467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000"/>
              <a:buChar char="❖"/>
            </a:pPr>
            <a:r>
              <a:rPr lang="ar">
                <a:solidFill>
                  <a:srgbClr val="6D9EEB"/>
                </a:solidFill>
              </a:rPr>
              <a:t>Internal iliac veins:</a:t>
            </a:r>
            <a:endParaRPr>
              <a:solidFill>
                <a:srgbClr val="6D9EEB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/>
              <a:t>It collect tributaries corresponding to the branches of the internal iliac artery.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/>
              <a:t>joins the external iliac vein in </a:t>
            </a:r>
            <a:r>
              <a:rPr lang="ar" u="sng"/>
              <a:t>front of the sacroiliac joint</a:t>
            </a:r>
            <a:r>
              <a:rPr lang="ar"/>
              <a:t> to form the common iliac vein (</a:t>
            </a:r>
            <a:r>
              <a:rPr lang="ar">
                <a:solidFill>
                  <a:srgbClr val="B7B7B7"/>
                </a:solidFill>
              </a:rPr>
              <a:t>the common iliac veins join at the level of L5 to give the inferior vena cava</a:t>
            </a:r>
            <a:r>
              <a:rPr lang="ar"/>
              <a:t>).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000"/>
              <a:buChar char="❖"/>
            </a:pPr>
            <a:r>
              <a:rPr lang="ar">
                <a:solidFill>
                  <a:srgbClr val="6D9EEB"/>
                </a:solidFill>
              </a:rPr>
              <a:t>Ovarian vein:</a:t>
            </a:r>
            <a:endParaRPr>
              <a:solidFill>
                <a:srgbClr val="6D9EEB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ar"/>
              <a:t>Right</a:t>
            </a:r>
            <a:r>
              <a:rPr lang="ar"/>
              <a:t> vein drains into </a:t>
            </a:r>
            <a:r>
              <a:rPr lang="ar">
                <a:solidFill>
                  <a:srgbClr val="6D9EEB"/>
                </a:solidFill>
              </a:rPr>
              <a:t>IVC</a:t>
            </a:r>
            <a:r>
              <a:rPr lang="ar"/>
              <a:t>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ar"/>
              <a:t>Left</a:t>
            </a:r>
            <a:r>
              <a:rPr lang="ar"/>
              <a:t> vein drains into </a:t>
            </a:r>
            <a:r>
              <a:rPr lang="ar">
                <a:solidFill>
                  <a:srgbClr val="6D9EEB"/>
                </a:solidFill>
              </a:rPr>
              <a:t>left renal </a:t>
            </a:r>
            <a:r>
              <a:rPr lang="ar"/>
              <a:t>Vein.</a:t>
            </a:r>
            <a:endParaRPr/>
          </a:p>
        </p:txBody>
      </p:sp>
      <p:pic>
        <p:nvPicPr>
          <p:cNvPr id="526" name="Google Shape;52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550" y="1190585"/>
            <a:ext cx="1313950" cy="157492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7"/>
          <p:cNvSpPr txBox="1"/>
          <p:nvPr/>
        </p:nvSpPr>
        <p:spPr>
          <a:xfrm>
            <a:off x="5147821" y="1703970"/>
            <a:ext cx="5379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>
                <a:solidFill>
                  <a:srgbClr val="6D9EEB"/>
                </a:solidFill>
              </a:rPr>
              <a:t>★</a:t>
            </a:r>
            <a:endParaRPr sz="600">
              <a:solidFill>
                <a:srgbClr val="6D9EEB"/>
              </a:solidFill>
            </a:endParaRPr>
          </a:p>
        </p:txBody>
      </p:sp>
      <p:sp>
        <p:nvSpPr>
          <p:cNvPr id="528" name="Google Shape;528;p47"/>
          <p:cNvSpPr txBox="1"/>
          <p:nvPr/>
        </p:nvSpPr>
        <p:spPr>
          <a:xfrm>
            <a:off x="4042921" y="1664138"/>
            <a:ext cx="5379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>
                <a:solidFill>
                  <a:srgbClr val="6D9EEB"/>
                </a:solidFill>
              </a:rPr>
              <a:t>★</a:t>
            </a:r>
            <a:endParaRPr sz="600">
              <a:solidFill>
                <a:srgbClr val="6D9EEB"/>
              </a:solidFill>
            </a:endParaRPr>
          </a:p>
        </p:txBody>
      </p:sp>
      <p:sp>
        <p:nvSpPr>
          <p:cNvPr id="529" name="Google Shape;529;p47"/>
          <p:cNvSpPr txBox="1"/>
          <p:nvPr/>
        </p:nvSpPr>
        <p:spPr>
          <a:xfrm>
            <a:off x="3862739" y="2117875"/>
            <a:ext cx="5379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>
                <a:solidFill>
                  <a:srgbClr val="6D9EEB"/>
                </a:solidFill>
              </a:rPr>
              <a:t>★</a:t>
            </a:r>
            <a:endParaRPr sz="600">
              <a:solidFill>
                <a:srgbClr val="6D9EEB"/>
              </a:solidFill>
            </a:endParaRPr>
          </a:p>
        </p:txBody>
      </p:sp>
      <p:sp>
        <p:nvSpPr>
          <p:cNvPr id="530" name="Google Shape;530;p47"/>
          <p:cNvSpPr/>
          <p:nvPr/>
        </p:nvSpPr>
        <p:spPr>
          <a:xfrm>
            <a:off x="6287900" y="625350"/>
            <a:ext cx="2308500" cy="714900"/>
          </a:xfrm>
          <a:prstGeom prst="roundRect">
            <a:avLst>
              <a:gd fmla="val 50000" name="adj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Nerve Supply</a:t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31" name="Google Shape;531;p47"/>
          <p:cNvSpPr/>
          <p:nvPr/>
        </p:nvSpPr>
        <p:spPr>
          <a:xfrm>
            <a:off x="5770750" y="1044475"/>
            <a:ext cx="3283200" cy="3828300"/>
          </a:xfrm>
          <a:prstGeom prst="roundRect">
            <a:avLst>
              <a:gd fmla="val 3003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32" name="Google Shape;532;p47"/>
          <p:cNvSpPr txBox="1"/>
          <p:nvPr>
            <p:ph idx="1" type="subTitle"/>
          </p:nvPr>
        </p:nvSpPr>
        <p:spPr>
          <a:xfrm>
            <a:off x="5669350" y="1309375"/>
            <a:ext cx="3486000" cy="8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000"/>
              <a:buChar char="❖"/>
            </a:pPr>
            <a:r>
              <a:rPr lang="ar">
                <a:solidFill>
                  <a:srgbClr val="F1C232"/>
                </a:solidFill>
              </a:rPr>
              <a:t>Sacral plexus: </a:t>
            </a:r>
            <a:endParaRPr>
              <a:solidFill>
                <a:srgbClr val="F1C23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Char char="●"/>
            </a:pPr>
            <a:r>
              <a:rPr lang="ar">
                <a:solidFill>
                  <a:srgbClr val="B7B7B7"/>
                </a:solidFill>
              </a:rPr>
              <a:t>from ventral (anterior rami) of L4 &amp; L5 (lumbosacral trunk) + S1, S2, S3 and most of S4.</a:t>
            </a:r>
            <a:endParaRPr>
              <a:solidFill>
                <a:srgbClr val="B7B7B7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Char char="●"/>
            </a:pPr>
            <a:r>
              <a:rPr lang="ar">
                <a:solidFill>
                  <a:srgbClr val="B7B7B7"/>
                </a:solidFill>
              </a:rPr>
              <a:t>It gives pudendal nerve to perineum.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533" name="Google Shape;533;p47"/>
          <p:cNvSpPr txBox="1"/>
          <p:nvPr>
            <p:ph idx="1" type="subTitle"/>
          </p:nvPr>
        </p:nvSpPr>
        <p:spPr>
          <a:xfrm>
            <a:off x="5685725" y="2339125"/>
            <a:ext cx="3368100" cy="20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000"/>
              <a:buChar char="❖"/>
            </a:pPr>
            <a:r>
              <a:rPr lang="ar">
                <a:solidFill>
                  <a:srgbClr val="F1C232"/>
                </a:solidFill>
              </a:rPr>
              <a:t>Sympathetic (Pelvic part of sympathetic trunk):</a:t>
            </a:r>
            <a:endParaRPr>
              <a:solidFill>
                <a:srgbClr val="F1C23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Char char="●"/>
            </a:pPr>
            <a:r>
              <a:rPr lang="ar">
                <a:solidFill>
                  <a:srgbClr val="B7B7B7"/>
                </a:solidFill>
              </a:rPr>
              <a:t>It is the continuation of the abdominal part of sympathetic trunk. It descends in front of the ala of the sacrum. </a:t>
            </a:r>
            <a:endParaRPr>
              <a:solidFill>
                <a:srgbClr val="B7B7B7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/>
              <a:t>The 2 sympathetic trunks unite inferiorly in front of the coccyx and form a single ganglion (Ganglion Impar).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/>
              <a:t>Superior &amp; Inferior Hypogastric plexuses.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000"/>
              <a:buChar char="❖"/>
            </a:pPr>
            <a:r>
              <a:rPr lang="ar">
                <a:solidFill>
                  <a:srgbClr val="F1C232"/>
                </a:solidFill>
              </a:rPr>
              <a:t>Parasympathetic (Pelvic splanchnic nerves):</a:t>
            </a:r>
            <a:endParaRPr>
              <a:solidFill>
                <a:srgbClr val="F1C23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/>
              <a:t>(From S2, 3 &amp; 4): </a:t>
            </a:r>
            <a:r>
              <a:rPr lang="ar">
                <a:solidFill>
                  <a:srgbClr val="B7B7B7"/>
                </a:solidFill>
              </a:rPr>
              <a:t>preganglionic fibers to pelvic viscera &amp; hindgut</a:t>
            </a:r>
            <a:r>
              <a:rPr lang="ar"/>
              <a:t>.</a:t>
            </a:r>
            <a:endParaRPr/>
          </a:p>
        </p:txBody>
      </p:sp>
      <p:sp>
        <p:nvSpPr>
          <p:cNvPr id="534" name="Google Shape;534;p47"/>
          <p:cNvSpPr/>
          <p:nvPr/>
        </p:nvSpPr>
        <p:spPr>
          <a:xfrm>
            <a:off x="5770754" y="1111638"/>
            <a:ext cx="1858200" cy="228600"/>
          </a:xfrm>
          <a:prstGeom prst="roundRect">
            <a:avLst>
              <a:gd fmla="val 0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Somatic</a:t>
            </a:r>
            <a:endParaRPr/>
          </a:p>
        </p:txBody>
      </p:sp>
      <p:sp>
        <p:nvSpPr>
          <p:cNvPr id="535" name="Google Shape;535;p47"/>
          <p:cNvSpPr/>
          <p:nvPr/>
        </p:nvSpPr>
        <p:spPr>
          <a:xfrm>
            <a:off x="5770754" y="2140825"/>
            <a:ext cx="1858200" cy="228600"/>
          </a:xfrm>
          <a:prstGeom prst="roundRect">
            <a:avLst>
              <a:gd fmla="val 0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Autonomic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8"/>
          <p:cNvSpPr txBox="1"/>
          <p:nvPr/>
        </p:nvSpPr>
        <p:spPr>
          <a:xfrm>
            <a:off x="68607" y="51975"/>
            <a:ext cx="25521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QUIZ</a:t>
            </a:r>
            <a:endParaRPr b="1" i="0" sz="30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41" name="Google Shape;541;p48"/>
          <p:cNvSpPr txBox="1"/>
          <p:nvPr/>
        </p:nvSpPr>
        <p:spPr>
          <a:xfrm>
            <a:off x="88300" y="628900"/>
            <a:ext cx="4065600" cy="42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Q1: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Sacroiliac joints is: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Anterolateral -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artilaginous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joint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osteriomedial -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artilaginous joint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Posterolateral - 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Synovial joint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Anteriomedial -  Synovial joint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The False (greater) pelvis is bounded posteriorly by: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Lumbar vertebrae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Sacr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al vertebrae </a:t>
            </a:r>
            <a:endParaRPr b="0"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Iliac fossa &amp; iliacus muscle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Promontory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Q3: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is </a:t>
            </a:r>
            <a:r>
              <a:rPr lang="ar" sz="9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false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about the INLET of true pelvis?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It’s part of lesser pelvis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It’s bounded anteriorly by Symphysis pubis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It’s bounded posteriorly by Coccyx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It’s bounded laterally by Iliopectineal (arcuate) lines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Q4:</a:t>
            </a:r>
            <a:r>
              <a:rPr b="0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is  female pubic arch angle?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45</a:t>
            </a:r>
            <a:r>
              <a:rPr baseline="30000"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。</a:t>
            </a:r>
            <a:endParaRPr b="0" baseline="3000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50</a:t>
            </a:r>
            <a:r>
              <a:rPr baseline="30000"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。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- 60</a:t>
            </a:r>
            <a:r>
              <a:rPr baseline="30000"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。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70</a:t>
            </a:r>
            <a:r>
              <a:rPr baseline="30000"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。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80</a:t>
            </a:r>
            <a:r>
              <a:rPr baseline="30000"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。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- 85</a:t>
            </a:r>
            <a:r>
              <a:rPr baseline="30000"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。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42" name="Google Shape;542;p48"/>
          <p:cNvSpPr txBox="1"/>
          <p:nvPr/>
        </p:nvSpPr>
        <p:spPr>
          <a:xfrm>
            <a:off x="4434975" y="628900"/>
            <a:ext cx="4260600" cy="4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Q5: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is  formed by Sacrotuberous ligament?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Anterior pelvic wall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Posterior pelvic wall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 Lateral pelvic wall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Inferior pelvic wall (floor)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Q6:</a:t>
            </a: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nerve supply of levator ani muscles: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Branches of 4th and 5th sacral nerves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Branche  4th sacral nerve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ranch of the pudendal nerve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Both B &amp; C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Q7: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relaxation of which of the following muscle fibers leads to defecation?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Pubococcygeus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Puborectalis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Iliococcygeus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Coccygeus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Q8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ovarian artery originated  from: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Uterine artery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Vaginal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artery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Abdominal aorta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Internal iliac artery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43" name="Google Shape;543;p48"/>
          <p:cNvSpPr txBox="1"/>
          <p:nvPr>
            <p:ph idx="12" type="sldNum"/>
          </p:nvPr>
        </p:nvSpPr>
        <p:spPr>
          <a:xfrm>
            <a:off x="8772125" y="4749900"/>
            <a:ext cx="28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aphicFrame>
        <p:nvGraphicFramePr>
          <p:cNvPr id="544" name="Google Shape;544;p48"/>
          <p:cNvGraphicFramePr/>
          <p:nvPr/>
        </p:nvGraphicFramePr>
        <p:xfrm>
          <a:off x="58956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{FC0D13FB-27DB-4956-AB75-97E66A8821DB}</a:tableStyleId>
              </a:tblPr>
              <a:tblGrid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</a:tblGrid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Q6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Q7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Q8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49"/>
          <p:cNvPicPr preferRelativeResize="0"/>
          <p:nvPr/>
        </p:nvPicPr>
        <p:blipFill rotWithShape="1">
          <a:blip r:embed="rId3">
            <a:alphaModFix/>
          </a:blip>
          <a:srcRect b="40678" l="16887" r="21277" t="28723"/>
          <a:stretch/>
        </p:blipFill>
        <p:spPr>
          <a:xfrm>
            <a:off x="7628876" y="92051"/>
            <a:ext cx="1459225" cy="7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9"/>
          <p:cNvSpPr txBox="1"/>
          <p:nvPr/>
        </p:nvSpPr>
        <p:spPr>
          <a:xfrm>
            <a:off x="2832925" y="217000"/>
            <a:ext cx="30888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Members board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51" name="Google Shape;551;p49"/>
          <p:cNvSpPr txBox="1"/>
          <p:nvPr/>
        </p:nvSpPr>
        <p:spPr>
          <a:xfrm>
            <a:off x="1231575" y="1104713"/>
            <a:ext cx="233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BE1E2D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Abdulrahman Shadid</a:t>
            </a:r>
            <a:endParaRPr b="1" sz="12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52" name="Google Shape;552;p49"/>
          <p:cNvSpPr txBox="1"/>
          <p:nvPr/>
        </p:nvSpPr>
        <p:spPr>
          <a:xfrm>
            <a:off x="4815550" y="1104737"/>
            <a:ext cx="2213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ctr">
              <a:spcBef>
                <a:spcPts val="0"/>
              </a:spcBef>
              <a:spcAft>
                <a:spcPts val="0"/>
              </a:spcAft>
              <a:buClr>
                <a:srgbClr val="BE1E2D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Ateen Almutairi</a:t>
            </a:r>
            <a:endParaRPr b="1" sz="12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53" name="Google Shape;553;p49"/>
          <p:cNvSpPr txBox="1"/>
          <p:nvPr/>
        </p:nvSpPr>
        <p:spPr>
          <a:xfrm>
            <a:off x="5127163" y="1490550"/>
            <a:ext cx="24117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Girls team: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Ajeed Al Rashoud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‏Taif Alotaibi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‏Noura Al Turki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‏Amirah Al-Zahrani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‏Alhanouf Al-haluli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‏Sara Al-Abdulkarem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‏Renad Al Haqbani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‏Nouf Al Humaidhi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Jude Al Khalifah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Nouf Al Hussaini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Danah Al Halees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Rema Al Mutawa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Maha Al Nahdi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Razan Al zohaifi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Ghalia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Alnufaei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54" name="Google Shape;554;p49"/>
          <p:cNvSpPr txBox="1"/>
          <p:nvPr/>
        </p:nvSpPr>
        <p:spPr>
          <a:xfrm>
            <a:off x="3627475" y="769375"/>
            <a:ext cx="14997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555" name="Google Shape;555;p49"/>
          <p:cNvSpPr/>
          <p:nvPr/>
        </p:nvSpPr>
        <p:spPr>
          <a:xfrm rot="10797124">
            <a:off x="8060850" y="4533850"/>
            <a:ext cx="1075800" cy="376500"/>
          </a:xfrm>
          <a:prstGeom prst="homePlate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9"/>
          <p:cNvSpPr txBox="1"/>
          <p:nvPr/>
        </p:nvSpPr>
        <p:spPr>
          <a:xfrm>
            <a:off x="1680050" y="1341225"/>
            <a:ext cx="2411700" cy="2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Boys team: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Mohammed Al-huqbani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Salman Alagla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Ziyad Al-jofan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Ali Aldawood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Khalid Nagshabandi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Sameh nuser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Basamh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Alwaleed Alsaleh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Mohaned Makkawi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Alghamdi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57" name="Google Shape;557;p4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9788" y="4694550"/>
            <a:ext cx="217201" cy="1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4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21751" y="4722846"/>
            <a:ext cx="217200" cy="141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559" name="Google Shape;559;p49"/>
          <p:cNvSpPr txBox="1"/>
          <p:nvPr/>
        </p:nvSpPr>
        <p:spPr>
          <a:xfrm rot="-1103">
            <a:off x="8201548" y="4491094"/>
            <a:ext cx="9351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Contact us: </a:t>
            </a:r>
            <a:endParaRPr b="1" sz="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60" name="Google Shape;560;p49"/>
          <p:cNvPicPr preferRelativeResize="0"/>
          <p:nvPr/>
        </p:nvPicPr>
        <p:blipFill rotWithShape="1">
          <a:blip r:embed="rId3">
            <a:alphaModFix/>
          </a:blip>
          <a:srcRect b="40678" l="16887" r="48995" t="28723"/>
          <a:stretch/>
        </p:blipFill>
        <p:spPr>
          <a:xfrm>
            <a:off x="5293225" y="3086200"/>
            <a:ext cx="217200" cy="194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/>
        </p:nvSpPr>
        <p:spPr>
          <a:xfrm>
            <a:off x="1219250" y="2202925"/>
            <a:ext cx="50217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anatomy of the pelvic wall, bones, joints &amp; muscles.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boundaries and subdivisions of the pelvis.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Differentiate the different types of the female pelvis.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pelvic walls &amp; floor.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components &amp; function of the pelvic diaphragm.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List the arterial &amp; nerve supply.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List the lymph &amp;  venous drainage of the pelvis.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1145000" y="1593700"/>
            <a:ext cx="50217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the end of the lecture, students should be able to:</a:t>
            </a:r>
            <a:endParaRPr/>
          </a:p>
        </p:txBody>
      </p:sp>
      <p:sp>
        <p:nvSpPr>
          <p:cNvPr id="219" name="Google Shape;219;p38"/>
          <p:cNvSpPr txBox="1"/>
          <p:nvPr/>
        </p:nvSpPr>
        <p:spPr>
          <a:xfrm>
            <a:off x="1658458" y="673236"/>
            <a:ext cx="35526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50" y="1647201"/>
            <a:ext cx="192450" cy="2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8"/>
          <p:cNvSpPr txBox="1"/>
          <p:nvPr/>
        </p:nvSpPr>
        <p:spPr>
          <a:xfrm>
            <a:off x="6699375" y="413875"/>
            <a:ext cx="1965000" cy="10551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Color guide :</a:t>
            </a:r>
            <a:endParaRPr b="1" i="0" sz="10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boys slides in </a:t>
            </a:r>
            <a:r>
              <a:rPr b="1" i="0" lang="ar" sz="1000" u="none" cap="none" strike="noStrike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Green</a:t>
            </a:r>
            <a:endParaRPr b="1" i="0" sz="1000" u="none" cap="none" strike="noStrike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girls slides in </a:t>
            </a:r>
            <a:r>
              <a:rPr b="1" i="0" lang="ar" sz="1000" u="none" cap="none" strike="noStrike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Purple</a:t>
            </a:r>
            <a:endParaRPr b="1" i="0" sz="1000" u="none" cap="none" strike="noStrike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important in </a:t>
            </a:r>
            <a:r>
              <a:rPr b="1" i="0" lang="ar" sz="10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Red</a:t>
            </a:r>
            <a:endParaRPr b="1" i="0" sz="10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Notes </a:t>
            </a: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</a:t>
            </a:r>
            <a:r>
              <a:rPr b="1" i="0" lang="ar" sz="1000" u="none" cap="none" strike="noStrike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Grey</a:t>
            </a:r>
            <a:endParaRPr b="0" i="0" sz="1000" u="none" cap="none" strike="noStrike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2" name="Google Shape;222;p38"/>
          <p:cNvSpPr/>
          <p:nvPr/>
        </p:nvSpPr>
        <p:spPr>
          <a:xfrm rot="-5400000">
            <a:off x="4457100" y="-4457100"/>
            <a:ext cx="234000" cy="9148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8"/>
          <p:cNvPicPr preferRelativeResize="0"/>
          <p:nvPr/>
        </p:nvPicPr>
        <p:blipFill rotWithShape="1">
          <a:blip r:embed="rId4">
            <a:alphaModFix/>
          </a:blip>
          <a:srcRect b="79975" l="75041" r="14386" t="0"/>
          <a:stretch/>
        </p:blipFill>
        <p:spPr>
          <a:xfrm>
            <a:off x="7899088" y="1570116"/>
            <a:ext cx="387666" cy="37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8"/>
          <p:cNvPicPr preferRelativeResize="0"/>
          <p:nvPr/>
        </p:nvPicPr>
        <p:blipFill rotWithShape="1">
          <a:blip r:embed="rId4">
            <a:alphaModFix/>
          </a:blip>
          <a:srcRect b="85198" l="1163" r="89822" t="0"/>
          <a:stretch/>
        </p:blipFill>
        <p:spPr>
          <a:xfrm rot="-6953490">
            <a:off x="6808136" y="2657757"/>
            <a:ext cx="494555" cy="378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38"/>
          <p:cNvGrpSpPr/>
          <p:nvPr/>
        </p:nvGrpSpPr>
        <p:grpSpPr>
          <a:xfrm>
            <a:off x="8205236" y="1943619"/>
            <a:ext cx="757024" cy="738050"/>
            <a:chOff x="177171" y="1726174"/>
            <a:chExt cx="1008155" cy="993338"/>
          </a:xfrm>
        </p:grpSpPr>
        <p:pic>
          <p:nvPicPr>
            <p:cNvPr id="226" name="Google Shape;226;p38"/>
            <p:cNvPicPr preferRelativeResize="0"/>
            <p:nvPr/>
          </p:nvPicPr>
          <p:blipFill rotWithShape="1">
            <a:blip r:embed="rId4">
              <a:alphaModFix/>
            </a:blip>
            <a:srcRect b="66792" l="9354" r="74521" t="0"/>
            <a:stretch/>
          </p:blipFill>
          <p:spPr>
            <a:xfrm rot="19">
              <a:off x="246927" y="1726176"/>
              <a:ext cx="938399" cy="929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38"/>
            <p:cNvSpPr/>
            <p:nvPr/>
          </p:nvSpPr>
          <p:spPr>
            <a:xfrm>
              <a:off x="177171" y="2413212"/>
              <a:ext cx="378300" cy="306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8" name="Google Shape;2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08638">
            <a:off x="7924062" y="2789172"/>
            <a:ext cx="489733" cy="5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8"/>
          <p:cNvPicPr preferRelativeResize="0"/>
          <p:nvPr/>
        </p:nvPicPr>
        <p:blipFill rotWithShape="1">
          <a:blip r:embed="rId6">
            <a:alphaModFix/>
          </a:blip>
          <a:srcRect b="68013" l="91893" r="-205" t="5657"/>
          <a:stretch/>
        </p:blipFill>
        <p:spPr>
          <a:xfrm>
            <a:off x="8509446" y="3156329"/>
            <a:ext cx="387666" cy="457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38"/>
          <p:cNvGrpSpPr/>
          <p:nvPr/>
        </p:nvGrpSpPr>
        <p:grpSpPr>
          <a:xfrm>
            <a:off x="6954402" y="4119746"/>
            <a:ext cx="907747" cy="774053"/>
            <a:chOff x="-3" y="2941789"/>
            <a:chExt cx="1375790" cy="1109276"/>
          </a:xfrm>
        </p:grpSpPr>
        <p:grpSp>
          <p:nvGrpSpPr>
            <p:cNvPr id="231" name="Google Shape;231;p38"/>
            <p:cNvGrpSpPr/>
            <p:nvPr/>
          </p:nvGrpSpPr>
          <p:grpSpPr>
            <a:xfrm>
              <a:off x="4" y="2941789"/>
              <a:ext cx="1375784" cy="1109276"/>
              <a:chOff x="3566" y="2724900"/>
              <a:chExt cx="1375784" cy="1109276"/>
            </a:xfrm>
          </p:grpSpPr>
          <p:pic>
            <p:nvPicPr>
              <p:cNvPr id="232" name="Google Shape;232;p38"/>
              <p:cNvPicPr preferRelativeResize="0"/>
              <p:nvPr/>
            </p:nvPicPr>
            <p:blipFill rotWithShape="1">
              <a:blip r:embed="rId4">
                <a:alphaModFix/>
              </a:blip>
              <a:srcRect b="20196" l="11422" r="67978" t="45214"/>
              <a:stretch/>
            </p:blipFill>
            <p:spPr>
              <a:xfrm>
                <a:off x="40675" y="2835450"/>
                <a:ext cx="1236603" cy="9987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3" name="Google Shape;233;p38"/>
              <p:cNvSpPr/>
              <p:nvPr/>
            </p:nvSpPr>
            <p:spPr>
              <a:xfrm>
                <a:off x="791650" y="2724900"/>
                <a:ext cx="587700" cy="395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38"/>
              <p:cNvSpPr/>
              <p:nvPr/>
            </p:nvSpPr>
            <p:spPr>
              <a:xfrm rot="5156853">
                <a:off x="-59146" y="3362007"/>
                <a:ext cx="369323" cy="218337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5" name="Google Shape;235;p38"/>
            <p:cNvSpPr/>
            <p:nvPr/>
          </p:nvSpPr>
          <p:spPr>
            <a:xfrm>
              <a:off x="-3" y="3046914"/>
              <a:ext cx="355200" cy="7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6" name="Google Shape;236;p38"/>
          <p:cNvPicPr preferRelativeResize="0"/>
          <p:nvPr/>
        </p:nvPicPr>
        <p:blipFill rotWithShape="1">
          <a:blip r:embed="rId4">
            <a:alphaModFix/>
          </a:blip>
          <a:srcRect b="43033" l="23711" r="63311" t="26861"/>
          <a:stretch/>
        </p:blipFill>
        <p:spPr>
          <a:xfrm>
            <a:off x="7556425" y="3392430"/>
            <a:ext cx="548224" cy="6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 rotWithShape="1">
          <a:blip r:embed="rId7">
            <a:alphaModFix/>
          </a:blip>
          <a:srcRect b="4320" l="68721" r="-2572" t="32336"/>
          <a:stretch/>
        </p:blipFill>
        <p:spPr>
          <a:xfrm>
            <a:off x="7862143" y="3930872"/>
            <a:ext cx="1208422" cy="115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8"/>
          <p:cNvPicPr preferRelativeResize="0"/>
          <p:nvPr/>
        </p:nvPicPr>
        <p:blipFill rotWithShape="1">
          <a:blip r:embed="rId4">
            <a:alphaModFix/>
          </a:blip>
          <a:srcRect b="21625" l="23798" r="67043" t="65529"/>
          <a:stretch/>
        </p:blipFill>
        <p:spPr>
          <a:xfrm rot="-794723">
            <a:off x="7732474" y="2336625"/>
            <a:ext cx="342053" cy="30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 rotWithShape="1">
          <a:blip r:embed="rId6">
            <a:alphaModFix/>
          </a:blip>
          <a:srcRect b="0" l="64708" r="25542" t="57992"/>
          <a:stretch/>
        </p:blipFill>
        <p:spPr>
          <a:xfrm rot="933220">
            <a:off x="7242581" y="2722319"/>
            <a:ext cx="432451" cy="68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 rotWithShape="1">
          <a:blip r:embed="rId8">
            <a:alphaModFix/>
          </a:blip>
          <a:srcRect b="71101" l="3438" r="72468" t="3439"/>
          <a:stretch/>
        </p:blipFill>
        <p:spPr>
          <a:xfrm rot="-18">
            <a:off x="6781305" y="1570119"/>
            <a:ext cx="968980" cy="96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/>
          <p:cNvPicPr preferRelativeResize="0"/>
          <p:nvPr/>
        </p:nvPicPr>
        <p:blipFill rotWithShape="1">
          <a:blip r:embed="rId6">
            <a:alphaModFix/>
          </a:blip>
          <a:srcRect b="49985" l="674" r="85148" t="34138"/>
          <a:stretch/>
        </p:blipFill>
        <p:spPr>
          <a:xfrm>
            <a:off x="6825732" y="3655093"/>
            <a:ext cx="791987" cy="33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ctrTitle"/>
          </p:nvPr>
        </p:nvSpPr>
        <p:spPr>
          <a:xfrm>
            <a:off x="246378" y="69375"/>
            <a:ext cx="2548200" cy="64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Introduction</a:t>
            </a:r>
            <a:endParaRPr/>
          </a:p>
        </p:txBody>
      </p:sp>
      <p:sp>
        <p:nvSpPr>
          <p:cNvPr id="247" name="Google Shape;247;p39"/>
          <p:cNvSpPr txBox="1"/>
          <p:nvPr>
            <p:ph idx="1" type="subTitle"/>
          </p:nvPr>
        </p:nvSpPr>
        <p:spPr>
          <a:xfrm>
            <a:off x="135686" y="649811"/>
            <a:ext cx="5613600" cy="17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200"/>
              <a:buChar char="❖"/>
            </a:pPr>
            <a:r>
              <a:rPr lang="ar" sz="1200"/>
              <a:t>The bony pelvis is composed of </a:t>
            </a:r>
            <a:r>
              <a:rPr lang="ar" sz="1200">
                <a:solidFill>
                  <a:srgbClr val="FF0000"/>
                </a:solidFill>
              </a:rPr>
              <a:t>4 </a:t>
            </a:r>
            <a:r>
              <a:rPr lang="ar" sz="1200"/>
              <a:t>bones, connected</a:t>
            </a:r>
            <a:r>
              <a:rPr lang="ar" sz="1200"/>
              <a:t> by </a:t>
            </a:r>
            <a:r>
              <a:rPr lang="ar" sz="1200">
                <a:solidFill>
                  <a:srgbClr val="FF0000"/>
                </a:solidFill>
              </a:rPr>
              <a:t>4</a:t>
            </a:r>
            <a:r>
              <a:rPr lang="ar" sz="1200"/>
              <a:t> joints and lined by </a:t>
            </a:r>
            <a:r>
              <a:rPr lang="ar" sz="1200">
                <a:solidFill>
                  <a:srgbClr val="FF0000"/>
                </a:solidFill>
              </a:rPr>
              <a:t>4</a:t>
            </a:r>
            <a:r>
              <a:rPr lang="ar" sz="1200"/>
              <a:t> muscles. The bony pelvis with its joints and muscles form a strong </a:t>
            </a:r>
            <a:r>
              <a:rPr lang="ar" sz="1200" u="sng"/>
              <a:t>basin-shaped</a:t>
            </a:r>
            <a:r>
              <a:rPr lang="ar" sz="1200"/>
              <a:t> structure (with multiple foramina).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200"/>
              <a:buChar char="❖"/>
            </a:pPr>
            <a:r>
              <a:rPr lang="ar" sz="1200"/>
              <a:t>The pelvis contains and protects the:</a:t>
            </a:r>
            <a:endParaRPr sz="1200"/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arenR"/>
            </a:pPr>
            <a:r>
              <a:rPr lang="ar" sz="1200"/>
              <a:t>L</a:t>
            </a:r>
            <a:r>
              <a:rPr lang="ar" sz="1200"/>
              <a:t>ower parts of the alimentary </a:t>
            </a:r>
            <a:r>
              <a:rPr lang="ar" sz="1200">
                <a:solidFill>
                  <a:schemeClr val="dk1"/>
                </a:solidFill>
              </a:rPr>
              <a:t>tract.</a:t>
            </a:r>
            <a:endParaRPr sz="1200"/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arenR"/>
            </a:pPr>
            <a:r>
              <a:rPr lang="ar" sz="1200"/>
              <a:t>Urinary tract.</a:t>
            </a:r>
            <a:endParaRPr sz="1200"/>
          </a:p>
          <a:p>
            <a:pPr indent="-304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arenR"/>
            </a:pPr>
            <a:r>
              <a:rPr lang="ar" sz="1200"/>
              <a:t>Internal organs of reproduction.</a:t>
            </a:r>
            <a:endParaRPr sz="1200"/>
          </a:p>
        </p:txBody>
      </p:sp>
      <p:sp>
        <p:nvSpPr>
          <p:cNvPr id="248" name="Google Shape;248;p39"/>
          <p:cNvSpPr txBox="1"/>
          <p:nvPr>
            <p:ph idx="12" type="sldNum"/>
          </p:nvPr>
        </p:nvSpPr>
        <p:spPr>
          <a:xfrm>
            <a:off x="8756225" y="4807500"/>
            <a:ext cx="3255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pic>
        <p:nvPicPr>
          <p:cNvPr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147" y="1174331"/>
            <a:ext cx="3038004" cy="149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4381" y="2887663"/>
            <a:ext cx="2824449" cy="17609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39"/>
          <p:cNvGrpSpPr/>
          <p:nvPr/>
        </p:nvGrpSpPr>
        <p:grpSpPr>
          <a:xfrm>
            <a:off x="61549" y="3435603"/>
            <a:ext cx="1802617" cy="257011"/>
            <a:chOff x="611560" y="2708920"/>
            <a:chExt cx="1728300" cy="379800"/>
          </a:xfrm>
        </p:grpSpPr>
        <p:sp>
          <p:nvSpPr>
            <p:cNvPr id="252" name="Google Shape;252;p39"/>
            <p:cNvSpPr/>
            <p:nvPr/>
          </p:nvSpPr>
          <p:spPr>
            <a:xfrm>
              <a:off x="611560" y="2708920"/>
              <a:ext cx="1728300" cy="379800"/>
            </a:xfrm>
            <a:prstGeom prst="roundRect">
              <a:avLst>
                <a:gd fmla="val 50000" name="adj"/>
              </a:avLst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53" name="Google Shape;253;p39"/>
            <p:cNvSpPr txBox="1"/>
            <p:nvPr/>
          </p:nvSpPr>
          <p:spPr>
            <a:xfrm>
              <a:off x="665833" y="2744923"/>
              <a:ext cx="1619700" cy="3078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Four Joints</a:t>
              </a:r>
              <a:endParaRPr b="1" sz="1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254" name="Google Shape;254;p39"/>
          <p:cNvSpPr txBox="1"/>
          <p:nvPr/>
        </p:nvSpPr>
        <p:spPr>
          <a:xfrm>
            <a:off x="135687" y="2905976"/>
            <a:ext cx="49749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rabicPeriod"/>
            </a:pPr>
            <a:r>
              <a:rPr lang="ar" sz="12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Two hip bones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which form the </a:t>
            </a:r>
            <a:r>
              <a:rPr b="1"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anterior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&amp; </a:t>
            </a:r>
            <a:r>
              <a:rPr b="1"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lateral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walls.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rabicPeriod"/>
            </a:pPr>
            <a:r>
              <a:rPr lang="ar" sz="1200">
                <a:solidFill>
                  <a:srgbClr val="F1C232"/>
                </a:solidFill>
                <a:latin typeface="Bree Serif"/>
                <a:ea typeface="Bree Serif"/>
                <a:cs typeface="Bree Serif"/>
                <a:sym typeface="Bree Serif"/>
              </a:rPr>
              <a:t>Sacrum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and </a:t>
            </a:r>
            <a:r>
              <a:rPr lang="ar" sz="1200">
                <a:solidFill>
                  <a:srgbClr val="6D9EEB"/>
                </a:solidFill>
                <a:latin typeface="Bree Serif"/>
                <a:ea typeface="Bree Serif"/>
                <a:cs typeface="Bree Serif"/>
                <a:sym typeface="Bree Serif"/>
              </a:rPr>
              <a:t>coccyx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which form the </a:t>
            </a:r>
            <a:r>
              <a:rPr b="1"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posterior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wall.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135675" y="3779200"/>
            <a:ext cx="57777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AutoNum type="arabicPeriod"/>
            </a:pPr>
            <a:r>
              <a:rPr b="1"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Anteriorly: </a:t>
            </a:r>
            <a:r>
              <a:rPr lang="ar" sz="1200">
                <a:solidFill>
                  <a:schemeClr val="dk1"/>
                </a:solidFill>
                <a:highlight>
                  <a:srgbClr val="D9EAD3"/>
                </a:highlight>
                <a:latin typeface="Bree Serif"/>
                <a:ea typeface="Bree Serif"/>
                <a:cs typeface="Bree Serif"/>
                <a:sym typeface="Bree Serif"/>
              </a:rPr>
              <a:t>Symphysis pubis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(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2ry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2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Cartilaginous joint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AutoNum type="arabicPeriod"/>
            </a:pPr>
            <a:r>
              <a:rPr b="1"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Posteriorly: </a:t>
            </a:r>
            <a:r>
              <a:rPr lang="ar" sz="1200">
                <a:solidFill>
                  <a:schemeClr val="dk1"/>
                </a:solidFill>
                <a:highlight>
                  <a:srgbClr val="D0E0E3"/>
                </a:highlight>
                <a:latin typeface="Bree Serif"/>
                <a:ea typeface="Bree Serif"/>
                <a:cs typeface="Bree Serif"/>
                <a:sym typeface="Bree Serif"/>
              </a:rPr>
              <a:t>Sacrococcygeal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joint (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2ry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2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Cartilaginous joint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AutoNum type="arabicPeriod"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Posterolaterally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: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200">
                <a:highlight>
                  <a:srgbClr val="D9D2E9"/>
                </a:highlight>
                <a:latin typeface="Bree Serif"/>
                <a:ea typeface="Bree Serif"/>
                <a:cs typeface="Bree Serif"/>
                <a:sym typeface="Bree Serif"/>
              </a:rPr>
              <a:t>Two Sacroiliac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joints  (</a:t>
            </a:r>
            <a:r>
              <a:rPr lang="ar" sz="12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Synovial joints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ar" sz="12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plain variety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56" name="Google Shape;256;p39"/>
          <p:cNvGrpSpPr/>
          <p:nvPr/>
        </p:nvGrpSpPr>
        <p:grpSpPr>
          <a:xfrm>
            <a:off x="61549" y="2622153"/>
            <a:ext cx="1802617" cy="257011"/>
            <a:chOff x="611560" y="2708920"/>
            <a:chExt cx="1728300" cy="379800"/>
          </a:xfrm>
        </p:grpSpPr>
        <p:sp>
          <p:nvSpPr>
            <p:cNvPr id="257" name="Google Shape;257;p39"/>
            <p:cNvSpPr/>
            <p:nvPr/>
          </p:nvSpPr>
          <p:spPr>
            <a:xfrm>
              <a:off x="611560" y="2708920"/>
              <a:ext cx="1728300" cy="379800"/>
            </a:xfrm>
            <a:prstGeom prst="roundRect">
              <a:avLst>
                <a:gd fmla="val 50000" name="adj"/>
              </a:avLst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58" name="Google Shape;258;p39"/>
            <p:cNvSpPr txBox="1"/>
            <p:nvPr/>
          </p:nvSpPr>
          <p:spPr>
            <a:xfrm>
              <a:off x="665833" y="2744923"/>
              <a:ext cx="1619700" cy="3078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Four Bones</a:t>
              </a:r>
              <a:endParaRPr b="1" sz="1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cxnSp>
        <p:nvCxnSpPr>
          <p:cNvPr id="259" name="Google Shape;259;p39"/>
          <p:cNvCxnSpPr/>
          <p:nvPr/>
        </p:nvCxnSpPr>
        <p:spPr>
          <a:xfrm>
            <a:off x="7025775" y="3923224"/>
            <a:ext cx="8133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60" name="Google Shape;260;p39"/>
          <p:cNvSpPr txBox="1"/>
          <p:nvPr/>
        </p:nvSpPr>
        <p:spPr>
          <a:xfrm>
            <a:off x="7730332" y="3779188"/>
            <a:ext cx="10617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>
                <a:solidFill>
                  <a:schemeClr val="dk1"/>
                </a:solidFill>
                <a:highlight>
                  <a:srgbClr val="D0E0E3"/>
                </a:highlight>
                <a:latin typeface="Bree Serif"/>
                <a:ea typeface="Bree Serif"/>
                <a:cs typeface="Bree Serif"/>
                <a:sym typeface="Bree Serif"/>
              </a:rPr>
              <a:t>Sacrococcygeal </a:t>
            </a:r>
            <a:r>
              <a:rPr lang="ar" sz="600">
                <a:solidFill>
                  <a:schemeClr val="dk1"/>
                </a:solidFill>
                <a:highlight>
                  <a:srgbClr val="D0E0E3"/>
                </a:highlight>
                <a:latin typeface="Bree Serif"/>
                <a:ea typeface="Bree Serif"/>
                <a:cs typeface="Bree Serif"/>
                <a:sym typeface="Bree Serif"/>
              </a:rPr>
              <a:t> joint</a:t>
            </a:r>
            <a:endParaRPr sz="600">
              <a:highlight>
                <a:srgbClr val="D0E0E3"/>
              </a:highlight>
            </a:endParaRPr>
          </a:p>
        </p:txBody>
      </p:sp>
      <p:cxnSp>
        <p:nvCxnSpPr>
          <p:cNvPr id="261" name="Google Shape;261;p39"/>
          <p:cNvCxnSpPr/>
          <p:nvPr/>
        </p:nvCxnSpPr>
        <p:spPr>
          <a:xfrm flipH="1">
            <a:off x="6980148" y="4311151"/>
            <a:ext cx="600" cy="18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62" name="Google Shape;262;p39"/>
          <p:cNvSpPr txBox="1"/>
          <p:nvPr/>
        </p:nvSpPr>
        <p:spPr>
          <a:xfrm>
            <a:off x="6628745" y="4347462"/>
            <a:ext cx="10617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>
                <a:solidFill>
                  <a:schemeClr val="dk1"/>
                </a:solidFill>
                <a:highlight>
                  <a:srgbClr val="D9EAD3"/>
                </a:highlight>
                <a:latin typeface="Bree Serif"/>
                <a:ea typeface="Bree Serif"/>
                <a:cs typeface="Bree Serif"/>
                <a:sym typeface="Bree Serif"/>
              </a:rPr>
              <a:t>Symphysis pubis</a:t>
            </a:r>
            <a:endParaRPr sz="600">
              <a:highlight>
                <a:srgbClr val="D9EAD3"/>
              </a:highlight>
            </a:endParaRPr>
          </a:p>
        </p:txBody>
      </p:sp>
      <p:cxnSp>
        <p:nvCxnSpPr>
          <p:cNvPr id="263" name="Google Shape;263;p39"/>
          <p:cNvCxnSpPr/>
          <p:nvPr/>
        </p:nvCxnSpPr>
        <p:spPr>
          <a:xfrm flipH="1" rot="10800000">
            <a:off x="6658177" y="3070461"/>
            <a:ext cx="1097700" cy="26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64" name="Google Shape;264;p39"/>
          <p:cNvCxnSpPr/>
          <p:nvPr/>
        </p:nvCxnSpPr>
        <p:spPr>
          <a:xfrm flipH="1" rot="10800000">
            <a:off x="7468536" y="3009995"/>
            <a:ext cx="325500" cy="30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9"/>
          <p:cNvCxnSpPr/>
          <p:nvPr/>
        </p:nvCxnSpPr>
        <p:spPr>
          <a:xfrm flipH="1" rot="10800000">
            <a:off x="7262449" y="3318314"/>
            <a:ext cx="209400" cy="1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66" name="Google Shape;266;p39"/>
          <p:cNvCxnSpPr/>
          <p:nvPr/>
        </p:nvCxnSpPr>
        <p:spPr>
          <a:xfrm flipH="1" rot="10800000">
            <a:off x="7364627" y="3316364"/>
            <a:ext cx="98700" cy="19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67" name="Google Shape;267;p39"/>
          <p:cNvSpPr txBox="1"/>
          <p:nvPr/>
        </p:nvSpPr>
        <p:spPr>
          <a:xfrm>
            <a:off x="7471850" y="2905975"/>
            <a:ext cx="919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>
                <a:solidFill>
                  <a:schemeClr val="dk1"/>
                </a:solidFill>
                <a:highlight>
                  <a:srgbClr val="D9D2E9"/>
                </a:highlight>
                <a:latin typeface="Bree Serif"/>
                <a:ea typeface="Bree Serif"/>
                <a:cs typeface="Bree Serif"/>
                <a:sym typeface="Bree Serif"/>
              </a:rPr>
              <a:t>Sacroiliac joints</a:t>
            </a:r>
            <a:endParaRPr sz="600">
              <a:highlight>
                <a:srgbClr val="D9D2E9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/>
        </p:nvSpPr>
        <p:spPr>
          <a:xfrm>
            <a:off x="7242500" y="1779925"/>
            <a:ext cx="1462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Outlet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Diamond shape</a:t>
            </a: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):</a:t>
            </a:r>
            <a:endParaRPr/>
          </a:p>
        </p:txBody>
      </p:sp>
      <p:cxnSp>
        <p:nvCxnSpPr>
          <p:cNvPr id="273" name="Google Shape;273;p40"/>
          <p:cNvCxnSpPr/>
          <p:nvPr/>
        </p:nvCxnSpPr>
        <p:spPr>
          <a:xfrm rot="5400000">
            <a:off x="831065" y="1476705"/>
            <a:ext cx="573000" cy="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4" name="Google Shape;274;p40"/>
          <p:cNvSpPr txBox="1"/>
          <p:nvPr>
            <p:ph type="ctrTitle"/>
          </p:nvPr>
        </p:nvSpPr>
        <p:spPr>
          <a:xfrm>
            <a:off x="313225" y="0"/>
            <a:ext cx="18585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Pelvis</a:t>
            </a:r>
            <a:endParaRPr/>
          </a:p>
        </p:txBody>
      </p:sp>
      <p:sp>
        <p:nvSpPr>
          <p:cNvPr id="275" name="Google Shape;275;p40"/>
          <p:cNvSpPr txBox="1"/>
          <p:nvPr>
            <p:ph idx="12" type="sldNum"/>
          </p:nvPr>
        </p:nvSpPr>
        <p:spPr>
          <a:xfrm>
            <a:off x="8705300" y="4807500"/>
            <a:ext cx="4386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76" name="Google Shape;276;p40"/>
          <p:cNvSpPr txBox="1"/>
          <p:nvPr/>
        </p:nvSpPr>
        <p:spPr>
          <a:xfrm>
            <a:off x="1578875" y="704675"/>
            <a:ext cx="6756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ABOVE </a:t>
            </a:r>
            <a:endParaRPr sz="1000">
              <a:solidFill>
                <a:srgbClr val="CC0000"/>
              </a:solidFill>
            </a:endParaRPr>
          </a:p>
        </p:txBody>
      </p:sp>
      <p:sp>
        <p:nvSpPr>
          <p:cNvPr id="277" name="Google Shape;277;p40"/>
          <p:cNvSpPr/>
          <p:nvPr/>
        </p:nvSpPr>
        <p:spPr>
          <a:xfrm>
            <a:off x="2485500" y="374025"/>
            <a:ext cx="3802500" cy="430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The pelvis is divided into two parts by the pelvic brim (inlet).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78" name="Google Shape;278;p40"/>
          <p:cNvCxnSpPr>
            <a:stCxn id="277" idx="2"/>
            <a:endCxn id="279" idx="0"/>
          </p:cNvCxnSpPr>
          <p:nvPr/>
        </p:nvCxnSpPr>
        <p:spPr>
          <a:xfrm flipH="1" rot="-5400000">
            <a:off x="4867050" y="323925"/>
            <a:ext cx="356100" cy="13167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40"/>
          <p:cNvCxnSpPr>
            <a:stCxn id="277" idx="2"/>
            <a:endCxn id="281" idx="0"/>
          </p:cNvCxnSpPr>
          <p:nvPr/>
        </p:nvCxnSpPr>
        <p:spPr>
          <a:xfrm rot="5400000">
            <a:off x="2584500" y="-641925"/>
            <a:ext cx="356100" cy="32484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1" name="Google Shape;281;p40"/>
          <p:cNvSpPr/>
          <p:nvPr/>
        </p:nvSpPr>
        <p:spPr>
          <a:xfrm>
            <a:off x="112725" y="1160300"/>
            <a:ext cx="2051400" cy="430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False or greater pelvis</a:t>
            </a:r>
            <a:endParaRPr b="1" sz="10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(Part of the abdominal cavity)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9" name="Google Shape;279;p40"/>
          <p:cNvSpPr/>
          <p:nvPr/>
        </p:nvSpPr>
        <p:spPr>
          <a:xfrm>
            <a:off x="4677650" y="1160288"/>
            <a:ext cx="2051400" cy="40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True or lesser pelvis</a:t>
            </a:r>
            <a:endParaRPr b="1" sz="10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(Has 3 parts)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2" name="Google Shape;282;p40"/>
          <p:cNvSpPr/>
          <p:nvPr/>
        </p:nvSpPr>
        <p:spPr>
          <a:xfrm rot="5400000">
            <a:off x="7157810" y="746598"/>
            <a:ext cx="180000" cy="228600"/>
          </a:xfrm>
          <a:prstGeom prst="chevron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0"/>
          <p:cNvSpPr txBox="1"/>
          <p:nvPr/>
        </p:nvSpPr>
        <p:spPr>
          <a:xfrm>
            <a:off x="182725" y="1763800"/>
            <a:ext cx="1989000" cy="1781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534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supports the lower abdominal contents,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it’s bounded by: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Font typeface="Bree Serif"/>
              <a:buChar char="➢"/>
            </a:pPr>
            <a:r>
              <a:rPr lang="ar" sz="1000">
                <a:solidFill>
                  <a:schemeClr val="dk1"/>
                </a:solidFill>
                <a:highlight>
                  <a:srgbClr val="F4CCCC"/>
                </a:highlight>
                <a:latin typeface="Bree Serif"/>
                <a:ea typeface="Bree Serif"/>
                <a:cs typeface="Bree Serif"/>
                <a:sym typeface="Bree Serif"/>
              </a:rPr>
              <a:t>Anteriorly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→ Lower part of the anterior abdominal wall.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Font typeface="Bree Serif"/>
              <a:buChar char="➢"/>
            </a:pPr>
            <a:r>
              <a:rPr lang="ar" sz="1000">
                <a:solidFill>
                  <a:schemeClr val="dk1"/>
                </a:solidFill>
                <a:highlight>
                  <a:srgbClr val="F4CCCC"/>
                </a:highlight>
                <a:latin typeface="Bree Serif"/>
                <a:ea typeface="Bree Serif"/>
                <a:cs typeface="Bree Serif"/>
                <a:sym typeface="Bree Serif"/>
              </a:rPr>
              <a:t>Posteriorly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→ Lumbar vertebrae.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Font typeface="Bree Serif"/>
              <a:buChar char="➢"/>
            </a:pPr>
            <a:r>
              <a:rPr lang="ar" sz="1000">
                <a:solidFill>
                  <a:schemeClr val="dk1"/>
                </a:solidFill>
                <a:highlight>
                  <a:srgbClr val="F4CCCC"/>
                </a:highlight>
                <a:latin typeface="Bree Serif"/>
                <a:ea typeface="Bree Serif"/>
                <a:cs typeface="Bree Serif"/>
                <a:sym typeface="Bree Serif"/>
              </a:rPr>
              <a:t>Laterally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→ Iliac fossae and the iliacus muscle.</a:t>
            </a:r>
            <a:endParaRPr sz="1000"/>
          </a:p>
        </p:txBody>
      </p:sp>
      <p:sp>
        <p:nvSpPr>
          <p:cNvPr id="284" name="Google Shape;284;p40"/>
          <p:cNvSpPr txBox="1"/>
          <p:nvPr/>
        </p:nvSpPr>
        <p:spPr>
          <a:xfrm>
            <a:off x="6582050" y="770910"/>
            <a:ext cx="595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BELOW </a:t>
            </a:r>
            <a:endParaRPr sz="1000">
              <a:solidFill>
                <a:srgbClr val="CC0000"/>
              </a:solidFill>
            </a:endParaRPr>
          </a:p>
        </p:txBody>
      </p:sp>
      <p:sp>
        <p:nvSpPr>
          <p:cNvPr id="285" name="Google Shape;285;p40"/>
          <p:cNvSpPr/>
          <p:nvPr/>
        </p:nvSpPr>
        <p:spPr>
          <a:xfrm rot="-5400000">
            <a:off x="1508422" y="641042"/>
            <a:ext cx="180000" cy="228600"/>
          </a:xfrm>
          <a:prstGeom prst="chevron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0"/>
          <p:cNvSpPr txBox="1"/>
          <p:nvPr/>
        </p:nvSpPr>
        <p:spPr>
          <a:xfrm>
            <a:off x="2391325" y="2273675"/>
            <a:ext cx="1908600" cy="120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4CCCC"/>
            </a:solidFill>
            <a:prstDash val="dot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cavity is a short, curved canal, with a shallow anterior wall and a deeper posterior wall.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lies between the </a:t>
            </a: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inlet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and the </a:t>
            </a: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outlet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000"/>
          </a:p>
        </p:txBody>
      </p:sp>
      <p:sp>
        <p:nvSpPr>
          <p:cNvPr id="287" name="Google Shape;287;p40"/>
          <p:cNvSpPr txBox="1"/>
          <p:nvPr/>
        </p:nvSpPr>
        <p:spPr>
          <a:xfrm>
            <a:off x="4425425" y="2267800"/>
            <a:ext cx="2171400" cy="122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4CCCC"/>
            </a:solidFill>
            <a:prstDash val="dot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Font typeface="Bree Serif"/>
              <a:buChar char="➢"/>
            </a:pPr>
            <a:r>
              <a:rPr lang="ar" sz="1000">
                <a:solidFill>
                  <a:schemeClr val="dk1"/>
                </a:solidFill>
                <a:highlight>
                  <a:srgbClr val="F4CCCC"/>
                </a:highlight>
                <a:latin typeface="Bree Serif"/>
                <a:ea typeface="Bree Serif"/>
                <a:cs typeface="Bree Serif"/>
                <a:sym typeface="Bree Serif"/>
              </a:rPr>
              <a:t>Anteriorly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→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Symphysis pubis (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upper border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Font typeface="Bree Serif"/>
              <a:buChar char="➢"/>
            </a:pPr>
            <a:r>
              <a:rPr lang="ar" sz="1000">
                <a:solidFill>
                  <a:schemeClr val="dk1"/>
                </a:solidFill>
                <a:highlight>
                  <a:srgbClr val="F4CCCC"/>
                </a:highlight>
                <a:latin typeface="Bree Serif"/>
                <a:ea typeface="Bree Serif"/>
                <a:cs typeface="Bree Serif"/>
                <a:sym typeface="Bree Serif"/>
              </a:rPr>
              <a:t>Posteriorly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Promontory &amp; ala of sacrum.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Font typeface="Bree Serif"/>
              <a:buChar char="➢"/>
            </a:pPr>
            <a:r>
              <a:rPr lang="ar" sz="1000">
                <a:solidFill>
                  <a:schemeClr val="dk1"/>
                </a:solidFill>
                <a:highlight>
                  <a:srgbClr val="F4CCCC"/>
                </a:highlight>
                <a:latin typeface="Bree Serif"/>
                <a:ea typeface="Bree Serif"/>
                <a:cs typeface="Bree Serif"/>
                <a:sym typeface="Bree Serif"/>
              </a:rPr>
              <a:t>Laterally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→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Iliopectineal (arcuate) lines.</a:t>
            </a:r>
            <a:endParaRPr sz="1000"/>
          </a:p>
        </p:txBody>
      </p:sp>
      <p:sp>
        <p:nvSpPr>
          <p:cNvPr id="288" name="Google Shape;288;p40"/>
          <p:cNvSpPr txBox="1"/>
          <p:nvPr/>
        </p:nvSpPr>
        <p:spPr>
          <a:xfrm>
            <a:off x="6722325" y="2282750"/>
            <a:ext cx="2304300" cy="120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4CCCC"/>
            </a:solidFill>
            <a:prstDash val="dot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Font typeface="Bree Serif"/>
              <a:buChar char="➢"/>
            </a:pPr>
            <a:r>
              <a:rPr lang="ar" sz="1000">
                <a:solidFill>
                  <a:schemeClr val="dk1"/>
                </a:solidFill>
                <a:highlight>
                  <a:srgbClr val="F4CCCC"/>
                </a:highlight>
                <a:latin typeface="Bree Serif"/>
                <a:ea typeface="Bree Serif"/>
                <a:cs typeface="Bree Serif"/>
                <a:sym typeface="Bree Serif"/>
              </a:rPr>
              <a:t>Anteriorly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→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Symphysis pubis (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lower border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Font typeface="Bree Serif"/>
              <a:buChar char="➢"/>
            </a:pPr>
            <a:r>
              <a:rPr lang="ar" sz="1000">
                <a:solidFill>
                  <a:schemeClr val="dk1"/>
                </a:solidFill>
                <a:highlight>
                  <a:srgbClr val="F4CCCC"/>
                </a:highlight>
                <a:latin typeface="Bree Serif"/>
                <a:ea typeface="Bree Serif"/>
                <a:cs typeface="Bree Serif"/>
                <a:sym typeface="Bree Serif"/>
              </a:rPr>
              <a:t>Posteriorly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→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Coccyx.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Font typeface="Bree Serif"/>
              <a:buChar char="➢"/>
            </a:pPr>
            <a:r>
              <a:rPr lang="ar" sz="1000">
                <a:solidFill>
                  <a:schemeClr val="dk1"/>
                </a:solidFill>
                <a:highlight>
                  <a:srgbClr val="F4CCCC"/>
                </a:highlight>
                <a:latin typeface="Bree Serif"/>
                <a:ea typeface="Bree Serif"/>
                <a:cs typeface="Bree Serif"/>
                <a:sym typeface="Bree Serif"/>
              </a:rPr>
              <a:t>Anterolaterally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→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Ischiopubic ramus.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79999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Font typeface="Bree Serif"/>
              <a:buChar char="➢"/>
            </a:pPr>
            <a:r>
              <a:rPr lang="ar" sz="1000">
                <a:solidFill>
                  <a:schemeClr val="dk1"/>
                </a:solidFill>
                <a:highlight>
                  <a:srgbClr val="F4CCCC"/>
                </a:highlight>
                <a:latin typeface="Bree Serif"/>
                <a:ea typeface="Bree Serif"/>
                <a:cs typeface="Bree Serif"/>
                <a:sym typeface="Bree Serif"/>
              </a:rPr>
              <a:t>Posterolaterally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→ S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acrotuberous ligament.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89" name="Google Shape;289;p40"/>
          <p:cNvCxnSpPr>
            <a:stCxn id="290" idx="0"/>
            <a:endCxn id="279" idx="2"/>
          </p:cNvCxnSpPr>
          <p:nvPr/>
        </p:nvCxnSpPr>
        <p:spPr>
          <a:xfrm rot="-5400000">
            <a:off x="4476562" y="617275"/>
            <a:ext cx="282000" cy="2171400"/>
          </a:xfrm>
          <a:prstGeom prst="bentConnector3">
            <a:avLst>
              <a:gd fmla="val 73112" name="adj1"/>
            </a:avLst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91" name="Google Shape;291;p40"/>
          <p:cNvCxnSpPr>
            <a:stCxn id="272" idx="0"/>
            <a:endCxn id="279" idx="2"/>
          </p:cNvCxnSpPr>
          <p:nvPr/>
        </p:nvCxnSpPr>
        <p:spPr>
          <a:xfrm flipH="1" rot="5400000">
            <a:off x="6729800" y="535825"/>
            <a:ext cx="217800" cy="2270400"/>
          </a:xfrm>
          <a:prstGeom prst="bentConnector3">
            <a:avLst>
              <a:gd fmla="val 65255" name="adj1"/>
            </a:avLst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92" name="Google Shape;292;p40"/>
          <p:cNvCxnSpPr>
            <a:stCxn id="279" idx="2"/>
            <a:endCxn id="293" idx="0"/>
          </p:cNvCxnSpPr>
          <p:nvPr/>
        </p:nvCxnSpPr>
        <p:spPr>
          <a:xfrm>
            <a:off x="5703350" y="1561988"/>
            <a:ext cx="0" cy="20940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0" name="Google Shape;290;p40"/>
          <p:cNvSpPr txBox="1"/>
          <p:nvPr/>
        </p:nvSpPr>
        <p:spPr>
          <a:xfrm>
            <a:off x="3074212" y="1843975"/>
            <a:ext cx="9153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Cavity</a:t>
            </a:r>
            <a:endParaRPr b="1" sz="1200"/>
          </a:p>
        </p:txBody>
      </p:sp>
      <p:sp>
        <p:nvSpPr>
          <p:cNvPr id="293" name="Google Shape;293;p40"/>
          <p:cNvSpPr txBox="1"/>
          <p:nvPr/>
        </p:nvSpPr>
        <p:spPr>
          <a:xfrm>
            <a:off x="4892001" y="1771375"/>
            <a:ext cx="1622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Inlet 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Oval/circular shape</a:t>
            </a: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):</a:t>
            </a:r>
            <a:endParaRPr sz="10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6334940" y="4536615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D9EAD3"/>
                </a:solidFill>
              </a:rPr>
              <a:t>★</a:t>
            </a:r>
            <a:endParaRPr sz="700">
              <a:solidFill>
                <a:srgbClr val="D9EAD3"/>
              </a:solidFill>
            </a:endParaRPr>
          </a:p>
        </p:txBody>
      </p:sp>
      <p:grpSp>
        <p:nvGrpSpPr>
          <p:cNvPr id="295" name="Google Shape;295;p40"/>
          <p:cNvGrpSpPr/>
          <p:nvPr/>
        </p:nvGrpSpPr>
        <p:grpSpPr>
          <a:xfrm>
            <a:off x="2867757" y="1869327"/>
            <a:ext cx="356148" cy="213000"/>
            <a:chOff x="2650029" y="1971925"/>
            <a:chExt cx="311700" cy="213000"/>
          </a:xfrm>
        </p:grpSpPr>
        <p:sp>
          <p:nvSpPr>
            <p:cNvPr id="296" name="Google Shape;296;p40"/>
            <p:cNvSpPr/>
            <p:nvPr/>
          </p:nvSpPr>
          <p:spPr>
            <a:xfrm>
              <a:off x="2722417" y="1971925"/>
              <a:ext cx="176100" cy="2130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CEAE7E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0"/>
            <p:cNvSpPr txBox="1"/>
            <p:nvPr/>
          </p:nvSpPr>
          <p:spPr>
            <a:xfrm>
              <a:off x="2650029" y="1971925"/>
              <a:ext cx="311700" cy="2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000">
                  <a:solidFill>
                    <a:srgbClr val="E06666"/>
                  </a:solidFill>
                  <a:latin typeface="Bree Serif"/>
                  <a:ea typeface="Bree Serif"/>
                  <a:cs typeface="Bree Serif"/>
                  <a:sym typeface="Bree Serif"/>
                </a:rPr>
                <a:t>01</a:t>
              </a:r>
              <a:endParaRPr/>
            </a:p>
          </p:txBody>
        </p:sp>
      </p:grpSp>
      <p:grpSp>
        <p:nvGrpSpPr>
          <p:cNvPr id="298" name="Google Shape;298;p40"/>
          <p:cNvGrpSpPr/>
          <p:nvPr/>
        </p:nvGrpSpPr>
        <p:grpSpPr>
          <a:xfrm>
            <a:off x="5171732" y="1794027"/>
            <a:ext cx="356148" cy="213000"/>
            <a:chOff x="2650029" y="1971925"/>
            <a:chExt cx="311700" cy="213000"/>
          </a:xfrm>
        </p:grpSpPr>
        <p:sp>
          <p:nvSpPr>
            <p:cNvPr id="299" name="Google Shape;299;p40"/>
            <p:cNvSpPr/>
            <p:nvPr/>
          </p:nvSpPr>
          <p:spPr>
            <a:xfrm>
              <a:off x="2722417" y="1971925"/>
              <a:ext cx="176100" cy="2130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CEAE7E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0"/>
            <p:cNvSpPr txBox="1"/>
            <p:nvPr/>
          </p:nvSpPr>
          <p:spPr>
            <a:xfrm>
              <a:off x="2650029" y="1971925"/>
              <a:ext cx="311700" cy="2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000">
                  <a:solidFill>
                    <a:srgbClr val="E06666"/>
                  </a:solidFill>
                  <a:latin typeface="Bree Serif"/>
                  <a:ea typeface="Bree Serif"/>
                  <a:cs typeface="Bree Serif"/>
                  <a:sym typeface="Bree Serif"/>
                </a:rPr>
                <a:t>02</a:t>
              </a:r>
              <a:endParaRPr/>
            </a:p>
          </p:txBody>
        </p:sp>
      </p:grpSp>
      <p:grpSp>
        <p:nvGrpSpPr>
          <p:cNvPr id="301" name="Google Shape;301;p40"/>
          <p:cNvGrpSpPr/>
          <p:nvPr/>
        </p:nvGrpSpPr>
        <p:grpSpPr>
          <a:xfrm>
            <a:off x="7362107" y="1794027"/>
            <a:ext cx="356148" cy="213000"/>
            <a:chOff x="2650029" y="1971925"/>
            <a:chExt cx="311700" cy="213000"/>
          </a:xfrm>
        </p:grpSpPr>
        <p:sp>
          <p:nvSpPr>
            <p:cNvPr id="302" name="Google Shape;302;p40"/>
            <p:cNvSpPr/>
            <p:nvPr/>
          </p:nvSpPr>
          <p:spPr>
            <a:xfrm>
              <a:off x="2722417" y="1971925"/>
              <a:ext cx="176100" cy="2130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CEAE7E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0"/>
            <p:cNvSpPr txBox="1"/>
            <p:nvPr/>
          </p:nvSpPr>
          <p:spPr>
            <a:xfrm>
              <a:off x="2650029" y="1971925"/>
              <a:ext cx="311700" cy="2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000">
                  <a:solidFill>
                    <a:srgbClr val="E06666"/>
                  </a:solidFill>
                  <a:latin typeface="Bree Serif"/>
                  <a:ea typeface="Bree Serif"/>
                  <a:cs typeface="Bree Serif"/>
                  <a:sym typeface="Bree Serif"/>
                </a:rPr>
                <a:t>03</a:t>
              </a:r>
              <a:endParaRPr/>
            </a:p>
          </p:txBody>
        </p:sp>
      </p:grpSp>
      <p:pic>
        <p:nvPicPr>
          <p:cNvPr id="304" name="Google Shape;304;p40"/>
          <p:cNvPicPr preferRelativeResize="0"/>
          <p:nvPr/>
        </p:nvPicPr>
        <p:blipFill rotWithShape="1">
          <a:blip r:embed="rId3">
            <a:alphaModFix/>
          </a:blip>
          <a:srcRect b="51171" l="0" r="5704" t="0"/>
          <a:stretch/>
        </p:blipFill>
        <p:spPr>
          <a:xfrm>
            <a:off x="4576125" y="3584225"/>
            <a:ext cx="2051401" cy="127690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0"/>
          <p:cNvSpPr txBox="1"/>
          <p:nvPr/>
        </p:nvSpPr>
        <p:spPr>
          <a:xfrm>
            <a:off x="5545275" y="3406975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/>
              <a:t>★</a:t>
            </a:r>
            <a:endParaRPr sz="700"/>
          </a:p>
        </p:txBody>
      </p:sp>
      <p:sp>
        <p:nvSpPr>
          <p:cNvPr id="306" name="Google Shape;306;p40"/>
          <p:cNvSpPr txBox="1"/>
          <p:nvPr/>
        </p:nvSpPr>
        <p:spPr>
          <a:xfrm>
            <a:off x="4392650" y="4197025"/>
            <a:ext cx="3258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/>
              <a:t>★</a:t>
            </a:r>
            <a:endParaRPr sz="600"/>
          </a:p>
        </p:txBody>
      </p:sp>
      <p:sp>
        <p:nvSpPr>
          <p:cNvPr id="307" name="Google Shape;307;p40"/>
          <p:cNvSpPr txBox="1"/>
          <p:nvPr/>
        </p:nvSpPr>
        <p:spPr>
          <a:xfrm>
            <a:off x="4392650" y="4318875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/>
              <a:t>★</a:t>
            </a:r>
            <a:endParaRPr sz="600"/>
          </a:p>
        </p:txBody>
      </p:sp>
      <p:sp>
        <p:nvSpPr>
          <p:cNvPr id="308" name="Google Shape;308;p40"/>
          <p:cNvSpPr txBox="1"/>
          <p:nvPr/>
        </p:nvSpPr>
        <p:spPr>
          <a:xfrm>
            <a:off x="4392650" y="4062825"/>
            <a:ext cx="3258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/>
              <a:t>★</a:t>
            </a:r>
            <a:endParaRPr sz="600"/>
          </a:p>
        </p:txBody>
      </p:sp>
      <p:pic>
        <p:nvPicPr>
          <p:cNvPr id="309" name="Google Shape;309;p40"/>
          <p:cNvPicPr preferRelativeResize="0"/>
          <p:nvPr/>
        </p:nvPicPr>
        <p:blipFill rotWithShape="1">
          <a:blip r:embed="rId3">
            <a:alphaModFix/>
          </a:blip>
          <a:srcRect b="0" l="0" r="5704" t="48828"/>
          <a:stretch/>
        </p:blipFill>
        <p:spPr>
          <a:xfrm>
            <a:off x="7014525" y="3585825"/>
            <a:ext cx="2051401" cy="12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0"/>
          <p:cNvSpPr txBox="1"/>
          <p:nvPr/>
        </p:nvSpPr>
        <p:spPr>
          <a:xfrm>
            <a:off x="7806420" y="3483934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/>
              <a:t>★</a:t>
            </a:r>
            <a:endParaRPr sz="700"/>
          </a:p>
        </p:txBody>
      </p:sp>
      <p:sp>
        <p:nvSpPr>
          <p:cNvPr id="311" name="Google Shape;311;p40"/>
          <p:cNvSpPr txBox="1"/>
          <p:nvPr/>
        </p:nvSpPr>
        <p:spPr>
          <a:xfrm>
            <a:off x="8773340" y="4460415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/>
              <a:t>★</a:t>
            </a:r>
            <a:endParaRPr sz="700"/>
          </a:p>
        </p:txBody>
      </p:sp>
      <p:sp>
        <p:nvSpPr>
          <p:cNvPr id="312" name="Google Shape;312;p40"/>
          <p:cNvSpPr txBox="1"/>
          <p:nvPr/>
        </p:nvSpPr>
        <p:spPr>
          <a:xfrm>
            <a:off x="8582825" y="3621634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/>
              <a:t>★</a:t>
            </a:r>
            <a:endParaRPr sz="700"/>
          </a:p>
        </p:txBody>
      </p:sp>
      <p:sp>
        <p:nvSpPr>
          <p:cNvPr id="313" name="Google Shape;313;p40"/>
          <p:cNvSpPr txBox="1"/>
          <p:nvPr/>
        </p:nvSpPr>
        <p:spPr>
          <a:xfrm>
            <a:off x="8013108" y="4538084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/>
              <a:t>★</a:t>
            </a:r>
            <a:endParaRPr sz="700"/>
          </a:p>
        </p:txBody>
      </p:sp>
      <p:pic>
        <p:nvPicPr>
          <p:cNvPr id="314" name="Google Shape;314;p40"/>
          <p:cNvPicPr preferRelativeResize="0"/>
          <p:nvPr/>
        </p:nvPicPr>
        <p:blipFill rotWithShape="1">
          <a:blip r:embed="rId4">
            <a:alphaModFix/>
          </a:blip>
          <a:srcRect b="0" l="0" r="0" t="1787"/>
          <a:stretch/>
        </p:blipFill>
        <p:spPr>
          <a:xfrm>
            <a:off x="2492550" y="3685375"/>
            <a:ext cx="1661076" cy="87706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0"/>
          <p:cNvSpPr/>
          <p:nvPr/>
        </p:nvSpPr>
        <p:spPr>
          <a:xfrm>
            <a:off x="2946830" y="4366714"/>
            <a:ext cx="488100" cy="164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0"/>
          <p:cNvSpPr/>
          <p:nvPr/>
        </p:nvSpPr>
        <p:spPr>
          <a:xfrm>
            <a:off x="3701307" y="3839446"/>
            <a:ext cx="426600" cy="22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750" y="3718800"/>
            <a:ext cx="801727" cy="11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0"/>
          <p:cNvPicPr preferRelativeResize="0"/>
          <p:nvPr/>
        </p:nvPicPr>
        <p:blipFill rotWithShape="1">
          <a:blip r:embed="rId6">
            <a:alphaModFix/>
          </a:blip>
          <a:srcRect b="0" l="0" r="58834" t="6629"/>
          <a:stretch/>
        </p:blipFill>
        <p:spPr>
          <a:xfrm>
            <a:off x="1154223" y="3839603"/>
            <a:ext cx="1211576" cy="90072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/>
        </p:nvSpPr>
        <p:spPr>
          <a:xfrm>
            <a:off x="2492550" y="3665625"/>
            <a:ext cx="17298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>
            <p:ph type="ctrTitle"/>
          </p:nvPr>
        </p:nvSpPr>
        <p:spPr>
          <a:xfrm>
            <a:off x="0" y="100125"/>
            <a:ext cx="9144000" cy="64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Main difference between      &amp;      pelvis</a:t>
            </a:r>
            <a:endParaRPr/>
          </a:p>
        </p:txBody>
      </p:sp>
      <p:sp>
        <p:nvSpPr>
          <p:cNvPr id="325" name="Google Shape;325;p41"/>
          <p:cNvSpPr/>
          <p:nvPr/>
        </p:nvSpPr>
        <p:spPr>
          <a:xfrm>
            <a:off x="5694675" y="3293325"/>
            <a:ext cx="35163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Anthropoid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has both male and female characteristics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6" name="Google Shape;326;p41"/>
          <p:cNvSpPr txBox="1"/>
          <p:nvPr>
            <p:ph idx="12" type="sldNum"/>
          </p:nvPr>
        </p:nvSpPr>
        <p:spPr>
          <a:xfrm>
            <a:off x="8713075" y="4807500"/>
            <a:ext cx="4311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27" name="Google Shape;327;p41"/>
          <p:cNvSpPr txBox="1"/>
          <p:nvPr>
            <p:ph idx="1" type="subTitle"/>
          </p:nvPr>
        </p:nvSpPr>
        <p:spPr>
          <a:xfrm>
            <a:off x="0" y="839975"/>
            <a:ext cx="48096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❖"/>
            </a:pPr>
            <a:r>
              <a:rPr lang="ar" sz="1200">
                <a:solidFill>
                  <a:srgbClr val="B7B7B7"/>
                </a:solidFill>
              </a:rPr>
              <a:t>The Sacrum is usually </a:t>
            </a:r>
            <a:r>
              <a:rPr lang="ar" sz="1200" u="sng">
                <a:solidFill>
                  <a:srgbClr val="B7B7B7"/>
                </a:solidFill>
              </a:rPr>
              <a:t>longer, narrowest and curved.</a:t>
            </a:r>
            <a:endParaRPr sz="1200" u="sng">
              <a:solidFill>
                <a:srgbClr val="B7B7B7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❖"/>
            </a:pPr>
            <a:r>
              <a:rPr lang="ar" sz="1200">
                <a:solidFill>
                  <a:srgbClr val="B7B7B7"/>
                </a:solidFill>
              </a:rPr>
              <a:t>The promontory and the ischial spines are </a:t>
            </a:r>
            <a:r>
              <a:rPr lang="ar" sz="1200" u="sng">
                <a:solidFill>
                  <a:srgbClr val="B7B7B7"/>
                </a:solidFill>
              </a:rPr>
              <a:t>inverted.</a:t>
            </a:r>
            <a:endParaRPr sz="1200" u="sng">
              <a:solidFill>
                <a:srgbClr val="B7B7B7"/>
              </a:solidFill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606375" y="744675"/>
            <a:ext cx="1726200" cy="2958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68500" lIns="68500" spcFirstLastPara="1" rIns="68500" wrap="square" tIns="68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Bree Serif"/>
                <a:ea typeface="Bree Serif"/>
                <a:cs typeface="Bree Serif"/>
                <a:sym typeface="Bree Serif"/>
              </a:rPr>
              <a:t>In Males: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29" name="Google Shape;329;p41"/>
          <p:cNvPicPr preferRelativeResize="0"/>
          <p:nvPr/>
        </p:nvPicPr>
        <p:blipFill rotWithShape="1">
          <a:blip r:embed="rId3">
            <a:alphaModFix/>
          </a:blip>
          <a:srcRect b="0" l="6782" r="7032" t="0"/>
          <a:stretch/>
        </p:blipFill>
        <p:spPr>
          <a:xfrm>
            <a:off x="6841500" y="1215074"/>
            <a:ext cx="2153966" cy="13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0806" y="1191213"/>
            <a:ext cx="2061299" cy="137352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1"/>
          <p:cNvSpPr txBox="1"/>
          <p:nvPr/>
        </p:nvSpPr>
        <p:spPr>
          <a:xfrm>
            <a:off x="5352920" y="2464102"/>
            <a:ext cx="22401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highlight>
                  <a:srgbClr val="D5A6BD"/>
                </a:highlight>
                <a:latin typeface="Bree Serif"/>
                <a:ea typeface="Bree Serif"/>
                <a:cs typeface="Bree Serif"/>
                <a:sym typeface="Bree Serif"/>
              </a:rPr>
              <a:t>F</a:t>
            </a:r>
            <a:r>
              <a:rPr b="1" lang="ar" sz="1000">
                <a:solidFill>
                  <a:srgbClr val="FFFFFF"/>
                </a:solidFill>
                <a:highlight>
                  <a:srgbClr val="D5A6BD"/>
                </a:highlight>
                <a:latin typeface="Bree Serif"/>
                <a:ea typeface="Bree Serif"/>
                <a:cs typeface="Bree Serif"/>
                <a:sym typeface="Bree Serif"/>
              </a:rPr>
              <a:t>emale </a:t>
            </a:r>
            <a:endParaRPr sz="1000">
              <a:solidFill>
                <a:srgbClr val="FFFFFF"/>
              </a:solidFill>
              <a:highlight>
                <a:srgbClr val="D5A6BD"/>
              </a:highlight>
            </a:endParaRPr>
          </a:p>
        </p:txBody>
      </p:sp>
      <p:sp>
        <p:nvSpPr>
          <p:cNvPr id="332" name="Google Shape;332;p41"/>
          <p:cNvSpPr txBox="1"/>
          <p:nvPr/>
        </p:nvSpPr>
        <p:spPr>
          <a:xfrm>
            <a:off x="7593025" y="2506700"/>
            <a:ext cx="22401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highlight>
                  <a:srgbClr val="A4C2F4"/>
                </a:highlight>
                <a:latin typeface="Bree Serif"/>
                <a:ea typeface="Bree Serif"/>
                <a:cs typeface="Bree Serif"/>
                <a:sym typeface="Bree Serif"/>
              </a:rPr>
              <a:t>M</a:t>
            </a:r>
            <a:r>
              <a:rPr b="1" lang="ar" sz="1000">
                <a:solidFill>
                  <a:srgbClr val="FFFFFF"/>
                </a:solidFill>
                <a:highlight>
                  <a:srgbClr val="A4C2F4"/>
                </a:highlight>
                <a:latin typeface="Bree Serif"/>
                <a:ea typeface="Bree Serif"/>
                <a:cs typeface="Bree Serif"/>
                <a:sym typeface="Bree Serif"/>
              </a:rPr>
              <a:t>ale</a:t>
            </a:r>
            <a:endParaRPr sz="1000">
              <a:solidFill>
                <a:srgbClr val="FFFFFF"/>
              </a:solidFill>
              <a:highlight>
                <a:srgbClr val="A4C2F4"/>
              </a:highlight>
            </a:endParaRPr>
          </a:p>
        </p:txBody>
      </p:sp>
      <p:sp>
        <p:nvSpPr>
          <p:cNvPr id="333" name="Google Shape;333;p41"/>
          <p:cNvSpPr/>
          <p:nvPr/>
        </p:nvSpPr>
        <p:spPr>
          <a:xfrm>
            <a:off x="5766525" y="3778175"/>
            <a:ext cx="25848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Platypelloid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least common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1215397" y="3720575"/>
            <a:ext cx="28797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Gynecoid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typical female type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1215400" y="3257025"/>
            <a:ext cx="26499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Android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(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resembles male pelvis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6" name="Google Shape;336;p41"/>
          <p:cNvSpPr txBox="1"/>
          <p:nvPr/>
        </p:nvSpPr>
        <p:spPr>
          <a:xfrm>
            <a:off x="-6" y="2763250"/>
            <a:ext cx="44760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❖"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Types of Female Bony Pelvis:</a:t>
            </a:r>
            <a:endParaRPr sz="1200"/>
          </a:p>
        </p:txBody>
      </p:sp>
      <p:pic>
        <p:nvPicPr>
          <p:cNvPr id="337" name="Google Shape;337;p41"/>
          <p:cNvPicPr preferRelativeResize="0"/>
          <p:nvPr/>
        </p:nvPicPr>
        <p:blipFill rotWithShape="1">
          <a:blip r:embed="rId5">
            <a:alphaModFix/>
          </a:blip>
          <a:srcRect b="75548" l="17020" r="9869" t="0"/>
          <a:stretch/>
        </p:blipFill>
        <p:spPr>
          <a:xfrm>
            <a:off x="232792" y="3747650"/>
            <a:ext cx="937720" cy="3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1"/>
          <p:cNvSpPr txBox="1"/>
          <p:nvPr/>
        </p:nvSpPr>
        <p:spPr>
          <a:xfrm>
            <a:off x="52800" y="4139200"/>
            <a:ext cx="88458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200"/>
              <a:buFont typeface="Bree Serif"/>
              <a:buChar char="❖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Information of the shape and dimensions of the female pelvis is of great importance for obstetrics. </a:t>
            </a:r>
            <a:r>
              <a:rPr lang="ar" sz="12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Why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➢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because it is the bony canal through which the child passes during birth. 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Gynaecoid pelvis: considered the most suitable female pelvic shape for childbirth.</a:t>
            </a:r>
            <a:endParaRPr sz="1200">
              <a:solidFill>
                <a:srgbClr val="B7B7B7"/>
              </a:solidFill>
            </a:endParaRPr>
          </a:p>
        </p:txBody>
      </p:sp>
      <p:pic>
        <p:nvPicPr>
          <p:cNvPr id="339" name="Google Shape;339;p41"/>
          <p:cNvPicPr preferRelativeResize="0"/>
          <p:nvPr/>
        </p:nvPicPr>
        <p:blipFill rotWithShape="1">
          <a:blip r:embed="rId6">
            <a:alphaModFix/>
          </a:blip>
          <a:srcRect b="22885" l="24065" r="23344" t="23744"/>
          <a:stretch/>
        </p:blipFill>
        <p:spPr>
          <a:xfrm>
            <a:off x="5694675" y="246387"/>
            <a:ext cx="363000" cy="36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1"/>
          <p:cNvPicPr preferRelativeResize="0"/>
          <p:nvPr/>
        </p:nvPicPr>
        <p:blipFill rotWithShape="1">
          <a:blip r:embed="rId7">
            <a:alphaModFix/>
          </a:blip>
          <a:srcRect b="8428" l="32847" r="22751" t="28859"/>
          <a:stretch/>
        </p:blipFill>
        <p:spPr>
          <a:xfrm>
            <a:off x="6547800" y="223175"/>
            <a:ext cx="293700" cy="4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1"/>
          <p:cNvPicPr preferRelativeResize="0"/>
          <p:nvPr/>
        </p:nvPicPr>
        <p:blipFill rotWithShape="1">
          <a:blip r:embed="rId8">
            <a:alphaModFix/>
          </a:blip>
          <a:srcRect b="29134" l="0" r="51342" t="10394"/>
          <a:stretch/>
        </p:blipFill>
        <p:spPr>
          <a:xfrm>
            <a:off x="52800" y="683625"/>
            <a:ext cx="431100" cy="41790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1"/>
          <p:cNvSpPr txBox="1"/>
          <p:nvPr>
            <p:ph idx="1" type="subTitle"/>
          </p:nvPr>
        </p:nvSpPr>
        <p:spPr>
          <a:xfrm>
            <a:off x="0" y="1790100"/>
            <a:ext cx="4809600" cy="8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200"/>
              <a:buChar char="❖"/>
            </a:pPr>
            <a:r>
              <a:rPr lang="ar" sz="1200"/>
              <a:t>The </a:t>
            </a:r>
            <a:r>
              <a:rPr lang="ar" sz="1200">
                <a:solidFill>
                  <a:srgbClr val="E06666"/>
                </a:solidFill>
              </a:rPr>
              <a:t>Sacrum</a:t>
            </a:r>
            <a:r>
              <a:rPr lang="ar" sz="1200"/>
              <a:t> is usually </a:t>
            </a:r>
            <a:r>
              <a:rPr lang="ar" sz="1200" u="sng"/>
              <a:t>wider</a:t>
            </a:r>
            <a:r>
              <a:rPr lang="ar" sz="1200"/>
              <a:t> and </a:t>
            </a:r>
            <a:r>
              <a:rPr lang="ar" sz="1200" u="sng"/>
              <a:t>shorter. </a:t>
            </a:r>
            <a:endParaRPr sz="1200" u="sng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200"/>
              <a:buChar char="❖"/>
            </a:pPr>
            <a:r>
              <a:rPr lang="ar" sz="1200"/>
              <a:t>The </a:t>
            </a:r>
            <a:r>
              <a:rPr lang="ar" sz="1200">
                <a:solidFill>
                  <a:srgbClr val="E06666"/>
                </a:solidFill>
              </a:rPr>
              <a:t>Angle</a:t>
            </a:r>
            <a:r>
              <a:rPr lang="ar" sz="1200"/>
              <a:t> of the pubic arch is </a:t>
            </a:r>
            <a:r>
              <a:rPr lang="ar" sz="1200" u="sng"/>
              <a:t>wider</a:t>
            </a:r>
            <a:r>
              <a:rPr lang="ar" sz="1200"/>
              <a:t> ( 80</a:t>
            </a:r>
            <a:r>
              <a:rPr baseline="30000" lang="ar" sz="1200">
                <a:solidFill>
                  <a:schemeClr val="dk1"/>
                </a:solidFill>
              </a:rPr>
              <a:t>。</a:t>
            </a:r>
            <a:r>
              <a:rPr lang="ar" sz="1200"/>
              <a:t>- 85</a:t>
            </a:r>
            <a:r>
              <a:rPr baseline="30000" lang="ar" sz="1200"/>
              <a:t>。</a:t>
            </a:r>
            <a:r>
              <a:rPr lang="ar" sz="1200"/>
              <a:t>).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200"/>
              <a:buChar char="❖"/>
            </a:pPr>
            <a:r>
              <a:rPr lang="ar" sz="1200"/>
              <a:t>The </a:t>
            </a:r>
            <a:r>
              <a:rPr lang="ar" sz="1200">
                <a:solidFill>
                  <a:srgbClr val="E06666"/>
                </a:solidFill>
              </a:rPr>
              <a:t>promontory</a:t>
            </a:r>
            <a:r>
              <a:rPr lang="ar" sz="1200"/>
              <a:t> and the </a:t>
            </a:r>
            <a:r>
              <a:rPr lang="ar" sz="1200">
                <a:solidFill>
                  <a:srgbClr val="E06666"/>
                </a:solidFill>
              </a:rPr>
              <a:t>ischial spines</a:t>
            </a:r>
            <a:r>
              <a:rPr lang="ar" sz="1200"/>
              <a:t> are </a:t>
            </a:r>
            <a:r>
              <a:rPr lang="ar" sz="1200" u="sng"/>
              <a:t>less projecting.</a:t>
            </a:r>
            <a:endParaRPr sz="1200" u="sng"/>
          </a:p>
        </p:txBody>
      </p:sp>
      <p:sp>
        <p:nvSpPr>
          <p:cNvPr id="343" name="Google Shape;343;p41"/>
          <p:cNvSpPr/>
          <p:nvPr/>
        </p:nvSpPr>
        <p:spPr>
          <a:xfrm>
            <a:off x="606375" y="1730075"/>
            <a:ext cx="1726200" cy="295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68500" lIns="68500" spcFirstLastPara="1" rIns="68500" wrap="square" tIns="68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Bree Serif"/>
                <a:ea typeface="Bree Serif"/>
                <a:cs typeface="Bree Serif"/>
                <a:sym typeface="Bree Serif"/>
              </a:rPr>
              <a:t>In Females: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44" name="Google Shape;344;p41"/>
          <p:cNvPicPr preferRelativeResize="0"/>
          <p:nvPr/>
        </p:nvPicPr>
        <p:blipFill rotWithShape="1">
          <a:blip r:embed="rId8">
            <a:alphaModFix/>
          </a:blip>
          <a:srcRect b="29134" l="55703" r="0" t="10394"/>
          <a:stretch/>
        </p:blipFill>
        <p:spPr>
          <a:xfrm>
            <a:off x="72125" y="1692825"/>
            <a:ext cx="392475" cy="41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1"/>
          <p:cNvPicPr preferRelativeResize="0"/>
          <p:nvPr/>
        </p:nvPicPr>
        <p:blipFill rotWithShape="1">
          <a:blip r:embed="rId5">
            <a:alphaModFix/>
          </a:blip>
          <a:srcRect b="52173" l="17020" r="9869" t="25740"/>
          <a:stretch/>
        </p:blipFill>
        <p:spPr>
          <a:xfrm>
            <a:off x="182556" y="3307450"/>
            <a:ext cx="1038194" cy="3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1"/>
          <p:cNvPicPr preferRelativeResize="0"/>
          <p:nvPr/>
        </p:nvPicPr>
        <p:blipFill rotWithShape="1">
          <a:blip r:embed="rId5">
            <a:alphaModFix/>
          </a:blip>
          <a:srcRect b="25253" l="17020" r="9869" t="49011"/>
          <a:stretch/>
        </p:blipFill>
        <p:spPr>
          <a:xfrm>
            <a:off x="4560750" y="3226589"/>
            <a:ext cx="1038200" cy="42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5">
            <a:alphaModFix/>
          </a:blip>
          <a:srcRect b="824" l="17020" r="9869" t="75546"/>
          <a:stretch/>
        </p:blipFill>
        <p:spPr>
          <a:xfrm>
            <a:off x="4610975" y="3690125"/>
            <a:ext cx="937750" cy="41482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1"/>
          <p:cNvSpPr txBox="1"/>
          <p:nvPr/>
        </p:nvSpPr>
        <p:spPr>
          <a:xfrm>
            <a:off x="86825" y="3316500"/>
            <a:ext cx="3630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➔</a:t>
            </a:r>
            <a:endParaRPr/>
          </a:p>
        </p:txBody>
      </p:sp>
      <p:sp>
        <p:nvSpPr>
          <p:cNvPr id="349" name="Google Shape;349;p41"/>
          <p:cNvSpPr txBox="1"/>
          <p:nvPr/>
        </p:nvSpPr>
        <p:spPr>
          <a:xfrm>
            <a:off x="86825" y="3759625"/>
            <a:ext cx="3630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➔</a:t>
            </a:r>
            <a:endParaRPr/>
          </a:p>
        </p:txBody>
      </p:sp>
      <p:sp>
        <p:nvSpPr>
          <p:cNvPr id="350" name="Google Shape;350;p41"/>
          <p:cNvSpPr txBox="1"/>
          <p:nvPr/>
        </p:nvSpPr>
        <p:spPr>
          <a:xfrm>
            <a:off x="4375800" y="3307450"/>
            <a:ext cx="3924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➔</a:t>
            </a:r>
            <a:endParaRPr/>
          </a:p>
        </p:txBody>
      </p:sp>
      <p:sp>
        <p:nvSpPr>
          <p:cNvPr id="351" name="Google Shape;351;p41"/>
          <p:cNvSpPr txBox="1"/>
          <p:nvPr/>
        </p:nvSpPr>
        <p:spPr>
          <a:xfrm>
            <a:off x="4375799" y="3723313"/>
            <a:ext cx="4989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➔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"/>
          <p:cNvSpPr txBox="1"/>
          <p:nvPr>
            <p:ph idx="12" type="sldNum"/>
          </p:nvPr>
        </p:nvSpPr>
        <p:spPr>
          <a:xfrm>
            <a:off x="8721775" y="4807500"/>
            <a:ext cx="4224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57" name="Google Shape;357;p42"/>
          <p:cNvSpPr/>
          <p:nvPr/>
        </p:nvSpPr>
        <p:spPr>
          <a:xfrm>
            <a:off x="1722900" y="146025"/>
            <a:ext cx="5733300" cy="837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Pelvic Walls</a:t>
            </a:r>
            <a:endParaRPr b="1"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8" name="Google Shape;358;p42"/>
          <p:cNvSpPr/>
          <p:nvPr/>
        </p:nvSpPr>
        <p:spPr>
          <a:xfrm>
            <a:off x="423220" y="2811362"/>
            <a:ext cx="1579800" cy="434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Lateral</a:t>
            </a:r>
            <a:r>
              <a:rPr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 pelvic wall 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9" name="Google Shape;359;p42"/>
          <p:cNvSpPr/>
          <p:nvPr/>
        </p:nvSpPr>
        <p:spPr>
          <a:xfrm>
            <a:off x="1543459" y="1184577"/>
            <a:ext cx="1579800" cy="50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Anterior pelvic wall 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very narrow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0" name="Google Shape;360;p42"/>
          <p:cNvSpPr/>
          <p:nvPr/>
        </p:nvSpPr>
        <p:spPr>
          <a:xfrm>
            <a:off x="6258214" y="1184584"/>
            <a:ext cx="1579800" cy="50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Posterior</a:t>
            </a:r>
            <a:r>
              <a:rPr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 pelvic wall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deep &amp; wide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1" name="Google Shape;361;p42"/>
          <p:cNvSpPr/>
          <p:nvPr/>
        </p:nvSpPr>
        <p:spPr>
          <a:xfrm>
            <a:off x="7006302" y="2811371"/>
            <a:ext cx="1579800" cy="434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Inferior</a:t>
            </a:r>
            <a:r>
              <a:rPr lang="ar" sz="11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 pelvic wall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(pelvic floor)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62" name="Google Shape;362;p42"/>
          <p:cNvCxnSpPr>
            <a:stCxn id="357" idx="3"/>
            <a:endCxn id="361" idx="3"/>
          </p:cNvCxnSpPr>
          <p:nvPr/>
        </p:nvCxnSpPr>
        <p:spPr>
          <a:xfrm>
            <a:off x="7456200" y="564975"/>
            <a:ext cx="1129800" cy="2463600"/>
          </a:xfrm>
          <a:prstGeom prst="curvedConnector3">
            <a:avLst>
              <a:gd fmla="val 121086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63" name="Google Shape;363;p42"/>
          <p:cNvCxnSpPr>
            <a:stCxn id="357" idx="3"/>
            <a:endCxn id="360" idx="3"/>
          </p:cNvCxnSpPr>
          <p:nvPr/>
        </p:nvCxnSpPr>
        <p:spPr>
          <a:xfrm>
            <a:off x="7456200" y="564975"/>
            <a:ext cx="381900" cy="870000"/>
          </a:xfrm>
          <a:prstGeom prst="curvedConnector3">
            <a:avLst>
              <a:gd fmla="val 16233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64" name="Google Shape;364;p42"/>
          <p:cNvCxnSpPr>
            <a:stCxn id="357" idx="1"/>
            <a:endCxn id="359" idx="1"/>
          </p:cNvCxnSpPr>
          <p:nvPr/>
        </p:nvCxnSpPr>
        <p:spPr>
          <a:xfrm flipH="1">
            <a:off x="1543500" y="564975"/>
            <a:ext cx="179400" cy="870000"/>
          </a:xfrm>
          <a:prstGeom prst="curvedConnector3">
            <a:avLst>
              <a:gd fmla="val 232757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65" name="Google Shape;365;p42"/>
          <p:cNvCxnSpPr>
            <a:stCxn id="357" idx="1"/>
            <a:endCxn id="358" idx="1"/>
          </p:cNvCxnSpPr>
          <p:nvPr/>
        </p:nvCxnSpPr>
        <p:spPr>
          <a:xfrm flipH="1">
            <a:off x="423300" y="564975"/>
            <a:ext cx="1299600" cy="2463600"/>
          </a:xfrm>
          <a:prstGeom prst="curvedConnector3">
            <a:avLst>
              <a:gd fmla="val 118329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66" name="Google Shape;366;p42"/>
          <p:cNvSpPr txBox="1"/>
          <p:nvPr/>
        </p:nvSpPr>
        <p:spPr>
          <a:xfrm>
            <a:off x="2076275" y="472925"/>
            <a:ext cx="52131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The pelvis has 4 walls. 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The walls are formed by bones and ligaments that are lined with muscles covered with fascia and parietal peritoneum.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7" name="Google Shape;367;p42"/>
          <p:cNvSpPr txBox="1"/>
          <p:nvPr>
            <p:ph idx="1" type="subTitle"/>
          </p:nvPr>
        </p:nvSpPr>
        <p:spPr>
          <a:xfrm>
            <a:off x="112300" y="1559425"/>
            <a:ext cx="5213100" cy="13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Char char="❖"/>
            </a:pPr>
            <a:r>
              <a:rPr lang="ar"/>
              <a:t>It is the </a:t>
            </a:r>
            <a:r>
              <a:rPr lang="ar">
                <a:solidFill>
                  <a:srgbClr val="EA9999"/>
                </a:solidFill>
              </a:rPr>
              <a:t>shallowest</a:t>
            </a:r>
            <a:r>
              <a:rPr lang="ar"/>
              <a:t> wall </a:t>
            </a:r>
            <a:r>
              <a:rPr lang="ar">
                <a:solidFill>
                  <a:srgbClr val="B7B7B7"/>
                </a:solidFill>
              </a:rPr>
              <a:t>and has no muscles</a:t>
            </a:r>
            <a:r>
              <a:rPr lang="ar"/>
              <a:t>, it’s formed by: </a:t>
            </a:r>
            <a:endParaRPr u="sng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The posterior surfaces of the bodies of the pubic bones.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The 2 pubic rami.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The symphysis pubis.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grpSp>
        <p:nvGrpSpPr>
          <p:cNvPr id="368" name="Google Shape;368;p42"/>
          <p:cNvGrpSpPr/>
          <p:nvPr/>
        </p:nvGrpSpPr>
        <p:grpSpPr>
          <a:xfrm>
            <a:off x="2720887" y="2166617"/>
            <a:ext cx="1635439" cy="1183284"/>
            <a:chOff x="2406775" y="2143729"/>
            <a:chExt cx="1635439" cy="1183284"/>
          </a:xfrm>
        </p:grpSpPr>
        <p:pic>
          <p:nvPicPr>
            <p:cNvPr id="369" name="Google Shape;369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06775" y="2206201"/>
              <a:ext cx="1482651" cy="979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42"/>
            <p:cNvSpPr txBox="1"/>
            <p:nvPr/>
          </p:nvSpPr>
          <p:spPr>
            <a:xfrm>
              <a:off x="3716414" y="2247638"/>
              <a:ext cx="3258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700">
                  <a:solidFill>
                    <a:srgbClr val="F4CCCC"/>
                  </a:solidFill>
                </a:rPr>
                <a:t>★</a:t>
              </a:r>
              <a:endParaRPr sz="700">
                <a:solidFill>
                  <a:srgbClr val="F4CCCC"/>
                </a:solidFill>
              </a:endParaRPr>
            </a:p>
          </p:txBody>
        </p:sp>
        <p:sp>
          <p:nvSpPr>
            <p:cNvPr id="371" name="Google Shape;371;p42"/>
            <p:cNvSpPr txBox="1"/>
            <p:nvPr/>
          </p:nvSpPr>
          <p:spPr>
            <a:xfrm>
              <a:off x="2879946" y="2143729"/>
              <a:ext cx="3258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700">
                  <a:solidFill>
                    <a:srgbClr val="F4CCCC"/>
                  </a:solidFill>
                </a:rPr>
                <a:t>★</a:t>
              </a:r>
              <a:endParaRPr sz="700">
                <a:solidFill>
                  <a:srgbClr val="F4CCCC"/>
                </a:solidFill>
              </a:endParaRPr>
            </a:p>
          </p:txBody>
        </p:sp>
        <p:sp>
          <p:nvSpPr>
            <p:cNvPr id="372" name="Google Shape;372;p42"/>
            <p:cNvSpPr txBox="1"/>
            <p:nvPr/>
          </p:nvSpPr>
          <p:spPr>
            <a:xfrm>
              <a:off x="2879939" y="3067213"/>
              <a:ext cx="3258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700">
                  <a:solidFill>
                    <a:srgbClr val="F4CCCC"/>
                  </a:solidFill>
                </a:rPr>
                <a:t>★</a:t>
              </a:r>
              <a:endParaRPr sz="700">
                <a:solidFill>
                  <a:srgbClr val="F4CCCC"/>
                </a:solidFill>
              </a:endParaRPr>
            </a:p>
          </p:txBody>
        </p:sp>
      </p:grpSp>
      <p:pic>
        <p:nvPicPr>
          <p:cNvPr id="373" name="Google Shape;373;p42"/>
          <p:cNvPicPr preferRelativeResize="0"/>
          <p:nvPr/>
        </p:nvPicPr>
        <p:blipFill rotWithShape="1">
          <a:blip r:embed="rId4">
            <a:alphaModFix/>
          </a:blip>
          <a:srcRect b="0" l="3325" r="0" t="4979"/>
          <a:stretch/>
        </p:blipFill>
        <p:spPr>
          <a:xfrm>
            <a:off x="2189500" y="3481175"/>
            <a:ext cx="1869956" cy="137727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2"/>
          <p:cNvSpPr txBox="1"/>
          <p:nvPr/>
        </p:nvSpPr>
        <p:spPr>
          <a:xfrm>
            <a:off x="3920428" y="3924101"/>
            <a:ext cx="3450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375" name="Google Shape;375;p42"/>
          <p:cNvSpPr txBox="1"/>
          <p:nvPr/>
        </p:nvSpPr>
        <p:spPr>
          <a:xfrm>
            <a:off x="3920436" y="4067976"/>
            <a:ext cx="3450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376" name="Google Shape;376;p42"/>
          <p:cNvSpPr txBox="1"/>
          <p:nvPr/>
        </p:nvSpPr>
        <p:spPr>
          <a:xfrm>
            <a:off x="3920428" y="4197464"/>
            <a:ext cx="3450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377" name="Google Shape;377;p42"/>
          <p:cNvSpPr txBox="1"/>
          <p:nvPr/>
        </p:nvSpPr>
        <p:spPr>
          <a:xfrm>
            <a:off x="3920428" y="4316674"/>
            <a:ext cx="3450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378" name="Google Shape;378;p42"/>
          <p:cNvSpPr txBox="1"/>
          <p:nvPr>
            <p:ph idx="1" type="subTitle"/>
          </p:nvPr>
        </p:nvSpPr>
        <p:spPr>
          <a:xfrm>
            <a:off x="6024825" y="1559425"/>
            <a:ext cx="2696700" cy="12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Char char="❖"/>
            </a:pPr>
            <a:r>
              <a:rPr lang="ar"/>
              <a:t>It is </a:t>
            </a:r>
            <a:r>
              <a:rPr lang="ar">
                <a:solidFill>
                  <a:srgbClr val="EA9999"/>
                </a:solidFill>
              </a:rPr>
              <a:t>large</a:t>
            </a:r>
            <a:r>
              <a:rPr lang="ar"/>
              <a:t> &amp; </a:t>
            </a:r>
            <a:r>
              <a:rPr lang="ar">
                <a:solidFill>
                  <a:srgbClr val="EA9999"/>
                </a:solidFill>
              </a:rPr>
              <a:t>deeper</a:t>
            </a:r>
            <a:r>
              <a:rPr lang="ar"/>
              <a:t>, formed by: </a:t>
            </a:r>
            <a:endParaRPr u="sng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Sacrum.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Coccyx.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Piriformis </a:t>
            </a:r>
            <a:r>
              <a:rPr lang="ar"/>
              <a:t>muscles &amp; their covering of partial pelvic fascia.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pic>
        <p:nvPicPr>
          <p:cNvPr id="379" name="Google Shape;37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2801" y="2052188"/>
            <a:ext cx="1587050" cy="114176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2"/>
          <p:cNvSpPr txBox="1"/>
          <p:nvPr/>
        </p:nvSpPr>
        <p:spPr>
          <a:xfrm>
            <a:off x="5640900" y="2322475"/>
            <a:ext cx="5607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381" name="Google Shape;381;p42"/>
          <p:cNvSpPr txBox="1"/>
          <p:nvPr/>
        </p:nvSpPr>
        <p:spPr>
          <a:xfrm>
            <a:off x="5802789" y="2558770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382" name="Google Shape;382;p42"/>
          <p:cNvSpPr txBox="1"/>
          <p:nvPr/>
        </p:nvSpPr>
        <p:spPr>
          <a:xfrm>
            <a:off x="4684507" y="3010183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pic>
        <p:nvPicPr>
          <p:cNvPr id="383" name="Google Shape;38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5024" y="3732325"/>
            <a:ext cx="1579801" cy="952147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2"/>
          <p:cNvSpPr txBox="1"/>
          <p:nvPr>
            <p:ph idx="1" type="subTitle"/>
          </p:nvPr>
        </p:nvSpPr>
        <p:spPr>
          <a:xfrm>
            <a:off x="6094075" y="3097625"/>
            <a:ext cx="2893200" cy="16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Char char="❖"/>
            </a:pPr>
            <a:r>
              <a:rPr lang="ar">
                <a:solidFill>
                  <a:srgbClr val="EA9999"/>
                </a:solidFill>
              </a:rPr>
              <a:t>Basin-like</a:t>
            </a:r>
            <a:r>
              <a:rPr lang="ar"/>
              <a:t> structure which supports the pelvic viscera and is formed by the </a:t>
            </a:r>
            <a:r>
              <a:rPr lang="ar">
                <a:solidFill>
                  <a:srgbClr val="EA9999"/>
                </a:solidFill>
              </a:rPr>
              <a:t>pelvic diaphragm</a:t>
            </a:r>
            <a:r>
              <a:rPr lang="ar"/>
              <a:t>. It stretches across the </a:t>
            </a:r>
            <a:r>
              <a:rPr lang="ar">
                <a:solidFill>
                  <a:srgbClr val="EA9999"/>
                </a:solidFill>
              </a:rPr>
              <a:t>lower part</a:t>
            </a:r>
            <a:r>
              <a:rPr lang="ar"/>
              <a:t> of the </a:t>
            </a:r>
            <a:r>
              <a:rPr lang="ar">
                <a:solidFill>
                  <a:srgbClr val="EA9999"/>
                </a:solidFill>
              </a:rPr>
              <a:t>true pelvis</a:t>
            </a:r>
            <a:r>
              <a:rPr lang="ar"/>
              <a:t> and divides it into: </a:t>
            </a:r>
            <a:endParaRPr u="sng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Main (true) pelvic cavity </a:t>
            </a:r>
            <a:r>
              <a:rPr lang="ar" u="sng"/>
              <a:t>above</a:t>
            </a:r>
            <a:r>
              <a:rPr lang="ar"/>
              <a:t>, which contains the pelvic viscera</a:t>
            </a:r>
            <a:r>
              <a:rPr lang="ar"/>
              <a:t>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Perineum </a:t>
            </a:r>
            <a:r>
              <a:rPr lang="ar" u="sng"/>
              <a:t>below</a:t>
            </a:r>
            <a:r>
              <a:rPr lang="ar"/>
              <a:t> which carries the external genital organs.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sp>
        <p:nvSpPr>
          <p:cNvPr id="385" name="Google Shape;385;p42"/>
          <p:cNvSpPr txBox="1"/>
          <p:nvPr>
            <p:ph idx="1" type="subTitle"/>
          </p:nvPr>
        </p:nvSpPr>
        <p:spPr>
          <a:xfrm>
            <a:off x="33525" y="3297550"/>
            <a:ext cx="2359200" cy="15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Char char="❖"/>
            </a:pPr>
            <a:r>
              <a:rPr lang="ar"/>
              <a:t>It is formed by: </a:t>
            </a:r>
            <a:endParaRPr u="sng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Part of the hip bone below the pelvic inlet.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Obturator internus and its covering &amp; obturator fascia.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Sacrotuberous ligament.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Sacrospinous ligament.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sp>
        <p:nvSpPr>
          <p:cNvPr id="386" name="Google Shape;386;p42"/>
          <p:cNvSpPr txBox="1"/>
          <p:nvPr/>
        </p:nvSpPr>
        <p:spPr>
          <a:xfrm>
            <a:off x="4480414" y="4098417"/>
            <a:ext cx="309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387" name="Google Shape;387;p42"/>
          <p:cNvSpPr txBox="1"/>
          <p:nvPr/>
        </p:nvSpPr>
        <p:spPr>
          <a:xfrm>
            <a:off x="4855438" y="4439328"/>
            <a:ext cx="309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388" name="Google Shape;388;p42"/>
          <p:cNvSpPr txBox="1"/>
          <p:nvPr/>
        </p:nvSpPr>
        <p:spPr>
          <a:xfrm>
            <a:off x="5671593" y="4338254"/>
            <a:ext cx="309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3" name="Google Shape;393;p43"/>
          <p:cNvCxnSpPr/>
          <p:nvPr/>
        </p:nvCxnSpPr>
        <p:spPr>
          <a:xfrm flipH="1" rot="10800000">
            <a:off x="270412" y="931655"/>
            <a:ext cx="8307300" cy="38700"/>
          </a:xfrm>
          <a:prstGeom prst="straightConnector1">
            <a:avLst/>
          </a:prstGeom>
          <a:noFill/>
          <a:ln cap="flat" cmpd="sng" w="28575">
            <a:solidFill>
              <a:srgbClr val="F4CCCC"/>
            </a:solidFill>
            <a:prstDash val="dot"/>
            <a:round/>
            <a:headEnd len="med" w="med" type="oval"/>
            <a:tailEnd len="med" w="med" type="oval"/>
          </a:ln>
        </p:spPr>
      </p:cxnSp>
      <p:sp>
        <p:nvSpPr>
          <p:cNvPr id="394" name="Google Shape;394;p43"/>
          <p:cNvSpPr txBox="1"/>
          <p:nvPr>
            <p:ph idx="12" type="sldNum"/>
          </p:nvPr>
        </p:nvSpPr>
        <p:spPr>
          <a:xfrm>
            <a:off x="8726325" y="4807500"/>
            <a:ext cx="3909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pSp>
        <p:nvGrpSpPr>
          <p:cNvPr id="395" name="Google Shape;395;p43"/>
          <p:cNvGrpSpPr/>
          <p:nvPr/>
        </p:nvGrpSpPr>
        <p:grpSpPr>
          <a:xfrm>
            <a:off x="672868" y="728820"/>
            <a:ext cx="497750" cy="474768"/>
            <a:chOff x="2186592" y="3408140"/>
            <a:chExt cx="1008000" cy="1008000"/>
          </a:xfrm>
        </p:grpSpPr>
        <p:sp>
          <p:nvSpPr>
            <p:cNvPr id="396" name="Google Shape;396;p43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97" name="Google Shape;397;p43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98" name="Google Shape;398;p43"/>
            <p:cNvSpPr/>
            <p:nvPr/>
          </p:nvSpPr>
          <p:spPr>
            <a:xfrm>
              <a:off x="2270285" y="3738304"/>
              <a:ext cx="840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01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399" name="Google Shape;399;p43"/>
          <p:cNvSpPr/>
          <p:nvPr/>
        </p:nvSpPr>
        <p:spPr>
          <a:xfrm>
            <a:off x="135675" y="1246147"/>
            <a:ext cx="1739700" cy="566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Piriformis </a:t>
            </a:r>
            <a:endParaRPr b="1" sz="12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(part of posterior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pelvic wall) </a:t>
            </a:r>
            <a:endParaRPr b="1" sz="1000" u="sng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0" name="Google Shape;400;p43"/>
          <p:cNvSpPr/>
          <p:nvPr/>
        </p:nvSpPr>
        <p:spPr>
          <a:xfrm>
            <a:off x="2370160" y="1246152"/>
            <a:ext cx="1739700" cy="566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Obturator Internus </a:t>
            </a:r>
            <a:endParaRPr b="1" sz="12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(part of lateral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pelvic wall)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1" name="Google Shape;401;p43"/>
          <p:cNvSpPr/>
          <p:nvPr/>
        </p:nvSpPr>
        <p:spPr>
          <a:xfrm>
            <a:off x="4604625" y="1246150"/>
            <a:ext cx="1829700" cy="566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Levator Ani</a:t>
            </a:r>
            <a:endParaRPr b="1" sz="12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(wide thin sheet-like muscle that has a linear origin)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2" name="Google Shape;402;p43"/>
          <p:cNvSpPr/>
          <p:nvPr/>
        </p:nvSpPr>
        <p:spPr>
          <a:xfrm>
            <a:off x="6929110" y="1246152"/>
            <a:ext cx="1739700" cy="566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Coccygeus</a:t>
            </a:r>
            <a:endParaRPr b="1" sz="12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403" name="Google Shape;403;p43"/>
          <p:cNvGraphicFramePr/>
          <p:nvPr/>
        </p:nvGraphicFramePr>
        <p:xfrm>
          <a:off x="135679" y="208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{FC0D13FB-27DB-4956-AB75-97E66A8821DB}</a:tableStyleId>
              </a:tblPr>
              <a:tblGrid>
                <a:gridCol w="1257950"/>
                <a:gridCol w="2834150"/>
                <a:gridCol w="2881200"/>
              </a:tblGrid>
              <a:tr h="434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Muscle 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500">
                          <a:solidFill>
                            <a:srgbClr val="E06666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Piriformis </a:t>
                      </a:r>
                      <a:endParaRPr b="1" sz="15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500">
                          <a:solidFill>
                            <a:srgbClr val="E06666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Obturator Internus </a:t>
                      </a:r>
                      <a:endParaRPr b="1" sz="15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63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Origin 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Pelvic surface of the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middle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3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sacral vertebrae.  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Inner surface of the obturator membrane and the hip bone.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68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Insertion 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leaves the pelvis through the </a:t>
                      </a:r>
                      <a:r>
                        <a:rPr lang="ar" sz="1000" u="sng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greater sciatic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foramen, to be inserted into the Greater trochanter of the femur.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leaves the pelvis through the </a:t>
                      </a:r>
                      <a:r>
                        <a:rPr lang="ar" sz="1000" u="sng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lesser sciatic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foramen, to be inserted into the Greater trochanter of the femur.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519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Nerve supply 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Sacral plexus.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Nerve to obturator internus (</a:t>
                      </a:r>
                      <a:r>
                        <a:rPr lang="ar" sz="1000">
                          <a:solidFill>
                            <a:srgbClr val="B7B7B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from sacral plexus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) 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519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Action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921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Lateral rotator of the femur at the hip joint.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 hMerge="1"/>
              </a:tr>
            </a:tbl>
          </a:graphicData>
        </a:graphic>
      </p:graphicFrame>
      <p:grpSp>
        <p:nvGrpSpPr>
          <p:cNvPr id="404" name="Google Shape;404;p43"/>
          <p:cNvGrpSpPr/>
          <p:nvPr/>
        </p:nvGrpSpPr>
        <p:grpSpPr>
          <a:xfrm>
            <a:off x="7550075" y="728820"/>
            <a:ext cx="497756" cy="474768"/>
            <a:chOff x="2186581" y="3408140"/>
            <a:chExt cx="1008011" cy="1008000"/>
          </a:xfrm>
        </p:grpSpPr>
        <p:sp>
          <p:nvSpPr>
            <p:cNvPr id="405" name="Google Shape;405;p43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06" name="Google Shape;406;p43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07" name="Google Shape;407;p43"/>
            <p:cNvSpPr/>
            <p:nvPr/>
          </p:nvSpPr>
          <p:spPr>
            <a:xfrm>
              <a:off x="2186581" y="3738299"/>
              <a:ext cx="1008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04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408" name="Google Shape;408;p43"/>
          <p:cNvGrpSpPr/>
          <p:nvPr/>
        </p:nvGrpSpPr>
        <p:grpSpPr>
          <a:xfrm>
            <a:off x="5270600" y="728820"/>
            <a:ext cx="497751" cy="474768"/>
            <a:chOff x="2186592" y="3408140"/>
            <a:chExt cx="1008001" cy="1008000"/>
          </a:xfrm>
        </p:grpSpPr>
        <p:sp>
          <p:nvSpPr>
            <p:cNvPr id="409" name="Google Shape;409;p43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10" name="Google Shape;410;p43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11" name="Google Shape;411;p43"/>
            <p:cNvSpPr/>
            <p:nvPr/>
          </p:nvSpPr>
          <p:spPr>
            <a:xfrm>
              <a:off x="2186593" y="3738299"/>
              <a:ext cx="1008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03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412" name="Google Shape;412;p43"/>
          <p:cNvGrpSpPr/>
          <p:nvPr/>
        </p:nvGrpSpPr>
        <p:grpSpPr>
          <a:xfrm>
            <a:off x="2991126" y="728820"/>
            <a:ext cx="497758" cy="474768"/>
            <a:chOff x="2186577" y="3408140"/>
            <a:chExt cx="1008015" cy="1008000"/>
          </a:xfrm>
        </p:grpSpPr>
        <p:sp>
          <p:nvSpPr>
            <p:cNvPr id="413" name="Google Shape;413;p43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14" name="Google Shape;414;p43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15" name="Google Shape;415;p43"/>
            <p:cNvSpPr/>
            <p:nvPr/>
          </p:nvSpPr>
          <p:spPr>
            <a:xfrm>
              <a:off x="2186577" y="3738299"/>
              <a:ext cx="1008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02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416" name="Google Shape;416;p43"/>
          <p:cNvGrpSpPr/>
          <p:nvPr/>
        </p:nvGrpSpPr>
        <p:grpSpPr>
          <a:xfrm>
            <a:off x="1444171" y="2121496"/>
            <a:ext cx="312480" cy="309254"/>
            <a:chOff x="2186592" y="3408140"/>
            <a:chExt cx="1008000" cy="1008000"/>
          </a:xfrm>
        </p:grpSpPr>
        <p:sp>
          <p:nvSpPr>
            <p:cNvPr id="417" name="Google Shape;417;p43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18" name="Google Shape;418;p43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19" name="Google Shape;419;p43"/>
            <p:cNvSpPr/>
            <p:nvPr/>
          </p:nvSpPr>
          <p:spPr>
            <a:xfrm>
              <a:off x="2270285" y="3738304"/>
              <a:ext cx="840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01</a:t>
              </a:r>
              <a:endParaRPr i="0" sz="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420" name="Google Shape;420;p43"/>
          <p:cNvGrpSpPr/>
          <p:nvPr/>
        </p:nvGrpSpPr>
        <p:grpSpPr>
          <a:xfrm>
            <a:off x="4293825" y="2121502"/>
            <a:ext cx="324756" cy="309254"/>
            <a:chOff x="2186587" y="3408140"/>
            <a:chExt cx="1047600" cy="1008000"/>
          </a:xfrm>
        </p:grpSpPr>
        <p:sp>
          <p:nvSpPr>
            <p:cNvPr id="421" name="Google Shape;421;p43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22" name="Google Shape;422;p43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23" name="Google Shape;423;p43"/>
            <p:cNvSpPr/>
            <p:nvPr/>
          </p:nvSpPr>
          <p:spPr>
            <a:xfrm>
              <a:off x="2186587" y="3738316"/>
              <a:ext cx="10476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02</a:t>
              </a:r>
              <a:endParaRPr i="0" sz="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pic>
        <p:nvPicPr>
          <p:cNvPr id="424" name="Google Shape;424;p43"/>
          <p:cNvPicPr preferRelativeResize="0"/>
          <p:nvPr/>
        </p:nvPicPr>
        <p:blipFill rotWithShape="1">
          <a:blip r:embed="rId3">
            <a:alphaModFix/>
          </a:blip>
          <a:srcRect b="0" l="0" r="5589" t="0"/>
          <a:stretch/>
        </p:blipFill>
        <p:spPr>
          <a:xfrm>
            <a:off x="7155742" y="2121494"/>
            <a:ext cx="1918045" cy="26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3"/>
          <p:cNvSpPr txBox="1"/>
          <p:nvPr/>
        </p:nvSpPr>
        <p:spPr>
          <a:xfrm>
            <a:off x="8668807" y="2394108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426" name="Google Shape;426;p43"/>
          <p:cNvSpPr txBox="1"/>
          <p:nvPr/>
        </p:nvSpPr>
        <p:spPr>
          <a:xfrm>
            <a:off x="7201750" y="2986246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427" name="Google Shape;427;p43"/>
          <p:cNvSpPr txBox="1"/>
          <p:nvPr/>
        </p:nvSpPr>
        <p:spPr>
          <a:xfrm>
            <a:off x="8558579" y="3935282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428" name="Google Shape;428;p43"/>
          <p:cNvSpPr txBox="1"/>
          <p:nvPr/>
        </p:nvSpPr>
        <p:spPr>
          <a:xfrm>
            <a:off x="7399993" y="4419757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429" name="Google Shape;429;p43"/>
          <p:cNvSpPr txBox="1"/>
          <p:nvPr/>
        </p:nvSpPr>
        <p:spPr>
          <a:xfrm>
            <a:off x="135675" y="0"/>
            <a:ext cx="61617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Pelvic Muscles</a:t>
            </a:r>
            <a:r>
              <a:rPr lang="ar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(4 Muscles)</a:t>
            </a:r>
            <a:endParaRPr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44"/>
          <p:cNvPicPr preferRelativeResize="0"/>
          <p:nvPr/>
        </p:nvPicPr>
        <p:blipFill rotWithShape="1">
          <a:blip r:embed="rId3">
            <a:alphaModFix/>
          </a:blip>
          <a:srcRect b="69" l="0" r="0" t="0"/>
          <a:stretch/>
        </p:blipFill>
        <p:spPr>
          <a:xfrm>
            <a:off x="5296450" y="33600"/>
            <a:ext cx="1763549" cy="15574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5" name="Google Shape;435;p44"/>
          <p:cNvGraphicFramePr/>
          <p:nvPr/>
        </p:nvGraphicFramePr>
        <p:xfrm>
          <a:off x="5450834" y="16264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{FC0D13FB-27DB-4956-AB75-97E66A8821DB}</a:tableStyleId>
              </a:tblPr>
              <a:tblGrid>
                <a:gridCol w="940650"/>
                <a:gridCol w="1426725"/>
                <a:gridCol w="1237625"/>
              </a:tblGrid>
              <a:tr h="39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Muscle </a:t>
                      </a:r>
                      <a:endParaRPr b="1" sz="1200">
                        <a:solidFill>
                          <a:srgbClr val="E06666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solidFill>
                            <a:srgbClr val="E06666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Coccygeus </a:t>
                      </a:r>
                      <a:endParaRPr b="1" sz="15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 hMerge="1"/>
              </a:tr>
              <a:tr h="64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Origin </a:t>
                      </a:r>
                      <a:endParaRPr b="1" sz="1200">
                        <a:solidFill>
                          <a:srgbClr val="00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Ischial spine.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Coccygeus muscle has the </a:t>
                      </a:r>
                      <a:r>
                        <a:rPr lang="ar" sz="1000" u="sng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same attachment</a:t>
                      </a:r>
                      <a:r>
                        <a:rPr lang="ar" sz="10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as the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sacrospinous  ligament</a:t>
                      </a:r>
                      <a:r>
                        <a:rPr lang="ar" sz="10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.</a:t>
                      </a:r>
                      <a:endParaRPr sz="1000">
                        <a:solidFill>
                          <a:srgbClr val="00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0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/>
                </a:tc>
              </a:tr>
              <a:tr h="1032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Insertion 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Lower end of sacrum &amp; coccyx.</a:t>
                      </a:r>
                      <a:endParaRPr sz="1000">
                        <a:solidFill>
                          <a:srgbClr val="00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 vMerge="1"/>
              </a:tr>
              <a:tr h="508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Nerve supply </a:t>
                      </a:r>
                      <a:endParaRPr b="1" sz="12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branches of the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4th</a:t>
                      </a:r>
                      <a:r>
                        <a:rPr lang="ar" sz="10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and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5th</a:t>
                      </a:r>
                      <a:r>
                        <a:rPr lang="ar" sz="10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sacral</a:t>
                      </a:r>
                      <a:r>
                        <a:rPr lang="ar" sz="10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nerves 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 hMerge="1"/>
              </a:tr>
              <a:tr h="571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Action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Assist the levator ani in supporting the pelvic viscera.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 hMerge="1"/>
              </a:tr>
            </a:tbl>
          </a:graphicData>
        </a:graphic>
      </p:graphicFrame>
      <p:sp>
        <p:nvSpPr>
          <p:cNvPr id="436" name="Google Shape;436;p44"/>
          <p:cNvSpPr txBox="1"/>
          <p:nvPr>
            <p:ph type="ctrTitle"/>
          </p:nvPr>
        </p:nvSpPr>
        <p:spPr>
          <a:xfrm>
            <a:off x="135675" y="332725"/>
            <a:ext cx="5392200" cy="7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Pelvis Diaphragm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4"/>
          <p:cNvSpPr txBox="1"/>
          <p:nvPr>
            <p:ph idx="12" type="sldNum"/>
          </p:nvPr>
        </p:nvSpPr>
        <p:spPr>
          <a:xfrm>
            <a:off x="8730025" y="4847350"/>
            <a:ext cx="414000" cy="2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438" name="Google Shape;438;p44"/>
          <p:cNvSpPr txBox="1"/>
          <p:nvPr>
            <p:ph idx="1" type="subTitle"/>
          </p:nvPr>
        </p:nvSpPr>
        <p:spPr>
          <a:xfrm>
            <a:off x="0" y="619750"/>
            <a:ext cx="5450700" cy="10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Char char="❖"/>
            </a:pPr>
            <a:r>
              <a:rPr lang="ar"/>
              <a:t>It is formed by the </a:t>
            </a:r>
            <a:r>
              <a:rPr lang="ar">
                <a:solidFill>
                  <a:srgbClr val="E06666"/>
                </a:solidFill>
              </a:rPr>
              <a:t>levator ani</a:t>
            </a:r>
            <a:r>
              <a:rPr lang="ar"/>
              <a:t> and the </a:t>
            </a:r>
            <a:r>
              <a:rPr lang="ar">
                <a:solidFill>
                  <a:srgbClr val="E06666"/>
                </a:solidFill>
              </a:rPr>
              <a:t>coccygeus muscles</a:t>
            </a:r>
            <a:r>
              <a:rPr lang="ar"/>
              <a:t> and their covering fasciae.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Char char="❖"/>
            </a:pPr>
            <a:r>
              <a:rPr lang="ar"/>
              <a:t>It is incomplete anteriorly to allow passage of:</a:t>
            </a:r>
            <a:endParaRPr/>
          </a:p>
          <a:p>
            <a:pPr indent="-2921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Urethra in males.</a:t>
            </a:r>
            <a:endParaRPr/>
          </a:p>
          <a:p>
            <a:pPr indent="-2921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ar"/>
              <a:t>Urethra and vagina in females.</a:t>
            </a:r>
            <a:endParaRPr/>
          </a:p>
        </p:txBody>
      </p:sp>
      <p:graphicFrame>
        <p:nvGraphicFramePr>
          <p:cNvPr id="439" name="Google Shape;439;p44"/>
          <p:cNvGraphicFramePr/>
          <p:nvPr/>
        </p:nvGraphicFramePr>
        <p:xfrm>
          <a:off x="59180" y="16264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{FC0D13FB-27DB-4956-AB75-97E66A8821DB}</a:tableStyleId>
              </a:tblPr>
              <a:tblGrid>
                <a:gridCol w="1028675"/>
                <a:gridCol w="4262150"/>
              </a:tblGrid>
              <a:tr h="113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Muscle 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solidFill>
                            <a:srgbClr val="E06666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Levator</a:t>
                      </a:r>
                      <a:r>
                        <a:rPr b="1" lang="ar" sz="1500">
                          <a:solidFill>
                            <a:srgbClr val="E06666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Ani</a:t>
                      </a:r>
                      <a:r>
                        <a:rPr b="1" lang="ar" sz="1500">
                          <a:solidFill>
                            <a:srgbClr val="E06666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endParaRPr b="1" sz="15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46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Origin 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AutoNum type="arabicParenR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Back of the body of the pubis.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AutoNum type="arabicParenR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Tendinous arch of the obturator fascia.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AutoNum type="arabicParenR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Spine of the ischium.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17575">
                <a:tc vMerge="1"/>
                <a:tc vMerge="1"/>
              </a:tr>
              <a:tr h="44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Fibers</a:t>
                      </a:r>
                      <a:endParaRPr b="1"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Its fibers are divided into 3 parts: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➔"/>
                      </a:pPr>
                      <a:r>
                        <a:rPr lang="ar" sz="10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Pubococcygeus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, </a:t>
                      </a:r>
                      <a:r>
                        <a:rPr lang="ar" sz="1000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Puborectalis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&amp; </a:t>
                      </a:r>
                      <a:r>
                        <a:rPr lang="ar" sz="1000">
                          <a:solidFill>
                            <a:srgbClr val="76A5A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Iliococcygeus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9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Nerve supply 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AutoNum type="arabicParenR"/>
                      </a:pP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Perineal branch of the 4th sacral nerve (S4)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→ </a:t>
                      </a:r>
                      <a:r>
                        <a:rPr lang="ar" sz="1000">
                          <a:solidFill>
                            <a:srgbClr val="B7B7B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upper surface.</a:t>
                      </a:r>
                      <a:endParaRPr sz="1000">
                        <a:solidFill>
                          <a:srgbClr val="B7B7B7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AutoNum type="arabicParenR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Perineal branch of the pudendal nerve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→ </a:t>
                      </a:r>
                      <a:r>
                        <a:rPr lang="ar" sz="1000">
                          <a:solidFill>
                            <a:srgbClr val="B7B7B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lower surface.</a:t>
                      </a:r>
                      <a:endParaRPr sz="1000">
                        <a:solidFill>
                          <a:srgbClr val="B7B7B7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11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Action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Bree Serif"/>
                        <a:buAutoNum type="arabicParenR"/>
                      </a:pPr>
                      <a:r>
                        <a:rPr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muscles of the two sides form an efficient muscular sling that supports and maintains the pelvic viscera in position.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Bree Serif"/>
                        <a:buAutoNum type="arabicParenR"/>
                      </a:pPr>
                      <a:r>
                        <a:rPr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They </a:t>
                      </a:r>
                      <a:r>
                        <a:rPr lang="ar" sz="900" u="sng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resist the rise in intra pelvic pressure</a:t>
                      </a:r>
                      <a:r>
                        <a:rPr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during the straining and expulsive efforts of the abdominal muscles (as in coughing).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Bree Serif"/>
                        <a:buAutoNum type="arabicParenR"/>
                      </a:pPr>
                      <a:r>
                        <a:rPr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They have a very important role in </a:t>
                      </a:r>
                      <a:r>
                        <a:rPr lang="ar" sz="900" u="sng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maintaining fecal continence</a:t>
                      </a:r>
                      <a:r>
                        <a:rPr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(</a:t>
                      </a:r>
                      <a:r>
                        <a:rPr lang="ar" sz="900">
                          <a:solidFill>
                            <a:srgbClr val="B7B7B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puborectalis</a:t>
                      </a:r>
                      <a:r>
                        <a:rPr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) </a:t>
                      </a:r>
                      <a:r>
                        <a:rPr lang="ar" sz="900">
                          <a:solidFill>
                            <a:srgbClr val="B7B7B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by acting as a sphincter at the anorectal junction</a:t>
                      </a:r>
                      <a:r>
                        <a:rPr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.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Bree Serif"/>
                        <a:buAutoNum type="arabicParenR"/>
                      </a:pPr>
                      <a:r>
                        <a:rPr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They serve as a vaginal sphincter in the female.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grpSp>
        <p:nvGrpSpPr>
          <p:cNvPr id="440" name="Google Shape;440;p44"/>
          <p:cNvGrpSpPr/>
          <p:nvPr/>
        </p:nvGrpSpPr>
        <p:grpSpPr>
          <a:xfrm>
            <a:off x="1194059" y="1656501"/>
            <a:ext cx="324756" cy="309254"/>
            <a:chOff x="2186587" y="3408140"/>
            <a:chExt cx="1047600" cy="1008000"/>
          </a:xfrm>
        </p:grpSpPr>
        <p:sp>
          <p:nvSpPr>
            <p:cNvPr id="441" name="Google Shape;441;p44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2186587" y="3738316"/>
              <a:ext cx="10476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03</a:t>
              </a:r>
              <a:endParaRPr i="0" sz="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444" name="Google Shape;444;p44"/>
          <p:cNvGrpSpPr/>
          <p:nvPr/>
        </p:nvGrpSpPr>
        <p:grpSpPr>
          <a:xfrm>
            <a:off x="6510693" y="1656503"/>
            <a:ext cx="324756" cy="309254"/>
            <a:chOff x="2186587" y="3408140"/>
            <a:chExt cx="1047600" cy="1008000"/>
          </a:xfrm>
        </p:grpSpPr>
        <p:sp>
          <p:nvSpPr>
            <p:cNvPr id="445" name="Google Shape;445;p44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2186587" y="3738316"/>
              <a:ext cx="10476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04</a:t>
              </a:r>
              <a:endParaRPr i="0" sz="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pic>
        <p:nvPicPr>
          <p:cNvPr id="448" name="Google Shape;44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4552" y="403186"/>
            <a:ext cx="1988576" cy="89034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4"/>
          <p:cNvSpPr/>
          <p:nvPr/>
        </p:nvSpPr>
        <p:spPr>
          <a:xfrm>
            <a:off x="8633125" y="732538"/>
            <a:ext cx="303000" cy="87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4"/>
          <p:cNvSpPr/>
          <p:nvPr/>
        </p:nvSpPr>
        <p:spPr>
          <a:xfrm>
            <a:off x="8633125" y="619751"/>
            <a:ext cx="303000" cy="8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4"/>
          <p:cNvSpPr/>
          <p:nvPr/>
        </p:nvSpPr>
        <p:spPr>
          <a:xfrm>
            <a:off x="8633125" y="849213"/>
            <a:ext cx="303000" cy="87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4"/>
          <p:cNvSpPr txBox="1"/>
          <p:nvPr/>
        </p:nvSpPr>
        <p:spPr>
          <a:xfrm>
            <a:off x="5013995" y="1169514"/>
            <a:ext cx="3360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453" name="Google Shape;453;p44"/>
          <p:cNvSpPr txBox="1"/>
          <p:nvPr/>
        </p:nvSpPr>
        <p:spPr>
          <a:xfrm>
            <a:off x="5622146" y="1399991"/>
            <a:ext cx="3360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454" name="Google Shape;454;p44"/>
          <p:cNvSpPr txBox="1"/>
          <p:nvPr/>
        </p:nvSpPr>
        <p:spPr>
          <a:xfrm>
            <a:off x="6937308" y="936530"/>
            <a:ext cx="3360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455" name="Google Shape;455;p44"/>
          <p:cNvSpPr txBox="1"/>
          <p:nvPr/>
        </p:nvSpPr>
        <p:spPr>
          <a:xfrm>
            <a:off x="8682725" y="989000"/>
            <a:ext cx="3732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456" name="Google Shape;456;p44"/>
          <p:cNvSpPr txBox="1"/>
          <p:nvPr/>
        </p:nvSpPr>
        <p:spPr>
          <a:xfrm>
            <a:off x="8860610" y="531556"/>
            <a:ext cx="325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1" name="Google Shape;461;p45"/>
          <p:cNvCxnSpPr/>
          <p:nvPr/>
        </p:nvCxnSpPr>
        <p:spPr>
          <a:xfrm flipH="1">
            <a:off x="4571848" y="982439"/>
            <a:ext cx="300" cy="11565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62" name="Google Shape;462;p45"/>
          <p:cNvCxnSpPr>
            <a:stCxn id="463" idx="2"/>
            <a:endCxn id="464" idx="0"/>
          </p:cNvCxnSpPr>
          <p:nvPr/>
        </p:nvCxnSpPr>
        <p:spPr>
          <a:xfrm rot="5400000">
            <a:off x="2741125" y="-878350"/>
            <a:ext cx="304200" cy="31860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65" name="Google Shape;465;p45"/>
          <p:cNvCxnSpPr>
            <a:stCxn id="463" idx="2"/>
            <a:endCxn id="466" idx="0"/>
          </p:cNvCxnSpPr>
          <p:nvPr/>
        </p:nvCxnSpPr>
        <p:spPr>
          <a:xfrm flipH="1" rot="-5400000">
            <a:off x="6086125" y="-1037350"/>
            <a:ext cx="304200" cy="35040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467" name="Google Shape;46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919" y="622637"/>
            <a:ext cx="2253385" cy="132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5"/>
          <p:cNvPicPr preferRelativeResize="0"/>
          <p:nvPr/>
        </p:nvPicPr>
        <p:blipFill rotWithShape="1">
          <a:blip r:embed="rId4">
            <a:alphaModFix/>
          </a:blip>
          <a:srcRect b="9170" l="2027" r="9812" t="50340"/>
          <a:stretch/>
        </p:blipFill>
        <p:spPr>
          <a:xfrm>
            <a:off x="1800078" y="3462393"/>
            <a:ext cx="1278321" cy="744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5"/>
          <p:cNvSpPr txBox="1"/>
          <p:nvPr>
            <p:ph idx="12" type="sldNum"/>
          </p:nvPr>
        </p:nvSpPr>
        <p:spPr>
          <a:xfrm>
            <a:off x="8719500" y="4730175"/>
            <a:ext cx="424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463" name="Google Shape;463;p45"/>
          <p:cNvSpPr/>
          <p:nvPr/>
        </p:nvSpPr>
        <p:spPr>
          <a:xfrm>
            <a:off x="2817175" y="90350"/>
            <a:ext cx="3338100" cy="4722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Levatores Ani Muscles (</a:t>
            </a:r>
            <a:r>
              <a:rPr lang="ar" sz="15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Fibers</a:t>
            </a:r>
            <a:r>
              <a:rPr b="1" lang="ar" sz="15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5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4" name="Google Shape;464;p45"/>
          <p:cNvSpPr/>
          <p:nvPr/>
        </p:nvSpPr>
        <p:spPr>
          <a:xfrm>
            <a:off x="320850" y="866650"/>
            <a:ext cx="1958700" cy="50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3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1. </a:t>
            </a:r>
            <a:r>
              <a:rPr b="1" lang="ar" sz="13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Pubococcygeus</a:t>
            </a:r>
            <a:r>
              <a:rPr b="1" lang="ar" sz="13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(Anterior part)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0" name="Google Shape;470;p45"/>
          <p:cNvSpPr/>
          <p:nvPr/>
        </p:nvSpPr>
        <p:spPr>
          <a:xfrm>
            <a:off x="3450901" y="2198487"/>
            <a:ext cx="2242200" cy="50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3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2. Puborectalis </a:t>
            </a:r>
            <a:endParaRPr b="1" sz="13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(Intermediate part)</a:t>
            </a:r>
            <a:endParaRPr b="1" sz="13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6" name="Google Shape;466;p45"/>
          <p:cNvSpPr/>
          <p:nvPr/>
        </p:nvSpPr>
        <p:spPr>
          <a:xfrm>
            <a:off x="6994475" y="866650"/>
            <a:ext cx="1991700" cy="627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EA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EA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3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3. </a:t>
            </a:r>
            <a:r>
              <a:rPr b="1" lang="ar" sz="13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Iliococcygeus</a:t>
            </a:r>
            <a:r>
              <a:rPr b="1" lang="ar" sz="13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ar" sz="1300">
                <a:latin typeface="Bree Serif"/>
                <a:ea typeface="Bree Serif"/>
                <a:cs typeface="Bree Serif"/>
                <a:sym typeface="Bree Serif"/>
              </a:rPr>
              <a:t>or</a:t>
            </a:r>
            <a:r>
              <a:rPr b="1" lang="ar" sz="13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1300">
              <a:solidFill>
                <a:srgbClr val="EA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3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Ischiococcygeus</a:t>
            </a:r>
            <a:endParaRPr b="1" sz="13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(Posterior part)</a:t>
            </a:r>
            <a:endParaRPr b="1" sz="1300">
              <a:solidFill>
                <a:srgbClr val="EA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EA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1" name="Google Shape;471;p45"/>
          <p:cNvSpPr txBox="1"/>
          <p:nvPr>
            <p:ph idx="4294967295" type="subTitle"/>
          </p:nvPr>
        </p:nvSpPr>
        <p:spPr>
          <a:xfrm>
            <a:off x="0" y="1343700"/>
            <a:ext cx="2817300" cy="15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Char char="❖"/>
            </a:pPr>
            <a:r>
              <a:rPr lang="ar" sz="1000">
                <a:solidFill>
                  <a:srgbClr val="EA9999"/>
                </a:solidFill>
              </a:rPr>
              <a:t>Origin: </a:t>
            </a:r>
            <a:r>
              <a:rPr lang="ar" sz="1000"/>
              <a:t>originates from the posterior surface of the body of the pubis. 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Char char="❖"/>
            </a:pPr>
            <a:r>
              <a:rPr lang="ar" sz="1000">
                <a:solidFill>
                  <a:srgbClr val="EA9999"/>
                </a:solidFill>
              </a:rPr>
              <a:t>Insertion: </a:t>
            </a:r>
            <a:r>
              <a:rPr lang="ar" sz="1000"/>
              <a:t>inserted into the perineal</a:t>
            </a:r>
            <a:r>
              <a:rPr lang="ar" sz="1000">
                <a:solidFill>
                  <a:srgbClr val="8E7CC3"/>
                </a:solidFill>
              </a:rPr>
              <a:t> </a:t>
            </a:r>
            <a:r>
              <a:rPr lang="ar" sz="1000"/>
              <a:t>body &amp; coccyx. 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Char char="❖"/>
            </a:pPr>
            <a:r>
              <a:rPr lang="ar" sz="1000">
                <a:solidFill>
                  <a:srgbClr val="EA9999"/>
                </a:solidFill>
              </a:rPr>
              <a:t>Action: </a:t>
            </a:r>
            <a:r>
              <a:rPr lang="ar" sz="1000"/>
              <a:t>stabilizes the perineal body &amp; </a:t>
            </a:r>
            <a:r>
              <a:rPr lang="ar" sz="1000">
                <a:solidFill>
                  <a:schemeClr val="dk1"/>
                </a:solidFill>
              </a:rPr>
              <a:t>forms a sling around the prostate or the </a:t>
            </a:r>
            <a:r>
              <a:rPr lang="ar" sz="1000"/>
              <a:t>vagina.</a:t>
            </a:r>
            <a:endParaRPr sz="1000"/>
          </a:p>
        </p:txBody>
      </p:sp>
      <p:sp>
        <p:nvSpPr>
          <p:cNvPr id="472" name="Google Shape;472;p45"/>
          <p:cNvSpPr txBox="1"/>
          <p:nvPr/>
        </p:nvSpPr>
        <p:spPr>
          <a:xfrm>
            <a:off x="5129266" y="703815"/>
            <a:ext cx="4107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E06666"/>
                </a:solidFill>
              </a:rPr>
              <a:t>❷</a:t>
            </a:r>
            <a:endParaRPr sz="800">
              <a:solidFill>
                <a:srgbClr val="E06666"/>
              </a:solidFill>
            </a:endParaRPr>
          </a:p>
        </p:txBody>
      </p:sp>
      <p:pic>
        <p:nvPicPr>
          <p:cNvPr id="473" name="Google Shape;47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1363" y="3393198"/>
            <a:ext cx="1793373" cy="1256487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5"/>
          <p:cNvSpPr txBox="1"/>
          <p:nvPr/>
        </p:nvSpPr>
        <p:spPr>
          <a:xfrm>
            <a:off x="5225490" y="4286031"/>
            <a:ext cx="7182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475" name="Google Shape;475;p45"/>
          <p:cNvSpPr txBox="1"/>
          <p:nvPr>
            <p:ph idx="4294967295" type="subTitle"/>
          </p:nvPr>
        </p:nvSpPr>
        <p:spPr>
          <a:xfrm>
            <a:off x="3045537" y="2751588"/>
            <a:ext cx="3338100" cy="5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Char char="❖"/>
            </a:pPr>
            <a:r>
              <a:rPr lang="ar" sz="1000"/>
              <a:t>forms a sling around the recto-anal Junction. 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Char char="❖"/>
            </a:pPr>
            <a:r>
              <a:rPr lang="ar" sz="1000"/>
              <a:t>It has a very important role in maintaining fecal continence.</a:t>
            </a:r>
            <a:endParaRPr sz="1000"/>
          </a:p>
        </p:txBody>
      </p:sp>
      <p:pic>
        <p:nvPicPr>
          <p:cNvPr id="476" name="Google Shape;476;p45"/>
          <p:cNvPicPr preferRelativeResize="0"/>
          <p:nvPr/>
        </p:nvPicPr>
        <p:blipFill rotWithShape="1">
          <a:blip r:embed="rId4">
            <a:alphaModFix/>
          </a:blip>
          <a:srcRect b="51759" l="3579" r="8685" t="4413"/>
          <a:stretch/>
        </p:blipFill>
        <p:spPr>
          <a:xfrm>
            <a:off x="1817537" y="2625519"/>
            <a:ext cx="1260863" cy="696576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5"/>
          <p:cNvSpPr txBox="1"/>
          <p:nvPr/>
        </p:nvSpPr>
        <p:spPr>
          <a:xfrm>
            <a:off x="-56098" y="2695775"/>
            <a:ext cx="20574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D9EEB"/>
                </a:solidFill>
                <a:latin typeface="Bree Serif"/>
                <a:ea typeface="Bree Serif"/>
                <a:cs typeface="Bree Serif"/>
                <a:sym typeface="Bree Serif"/>
              </a:rPr>
              <a:t>Levator prostate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AutoNum type="arabicParenR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Supports prostate.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AutoNum type="arabicParenR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Stabilizes perineal body.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8" name="Google Shape;478;p45"/>
          <p:cNvSpPr txBox="1"/>
          <p:nvPr/>
        </p:nvSpPr>
        <p:spPr>
          <a:xfrm>
            <a:off x="-56100" y="3513275"/>
            <a:ext cx="20574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Sphincter vaginae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AutoNum type="arabicParenR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constricts the vagina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AutoNum type="arabicParenR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Stabilizes perineal body.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9" name="Google Shape;479;p45"/>
          <p:cNvSpPr txBox="1"/>
          <p:nvPr/>
        </p:nvSpPr>
        <p:spPr>
          <a:xfrm>
            <a:off x="1800078" y="3583126"/>
            <a:ext cx="310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C27BA0"/>
                </a:solidFill>
              </a:rPr>
              <a:t>★</a:t>
            </a:r>
            <a:endParaRPr sz="700">
              <a:solidFill>
                <a:srgbClr val="C27BA0"/>
              </a:solidFill>
            </a:endParaRPr>
          </a:p>
        </p:txBody>
      </p:sp>
      <p:sp>
        <p:nvSpPr>
          <p:cNvPr id="480" name="Google Shape;480;p45"/>
          <p:cNvSpPr txBox="1"/>
          <p:nvPr/>
        </p:nvSpPr>
        <p:spPr>
          <a:xfrm>
            <a:off x="1731367" y="2783918"/>
            <a:ext cx="4095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6D9EEB"/>
                </a:solidFill>
              </a:rPr>
              <a:t>★</a:t>
            </a:r>
            <a:endParaRPr sz="700">
              <a:solidFill>
                <a:srgbClr val="6D9EEB"/>
              </a:solidFill>
            </a:endParaRPr>
          </a:p>
        </p:txBody>
      </p:sp>
      <p:sp>
        <p:nvSpPr>
          <p:cNvPr id="481" name="Google Shape;481;p45"/>
          <p:cNvSpPr txBox="1"/>
          <p:nvPr/>
        </p:nvSpPr>
        <p:spPr>
          <a:xfrm>
            <a:off x="6467100" y="1541700"/>
            <a:ext cx="26769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Font typeface="Bree Serif"/>
              <a:buChar char="❖"/>
            </a:pPr>
            <a:r>
              <a:rPr lang="ar" sz="10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Insertion: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Inserted into the anococcygeal body and the coccyx.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82" name="Google Shape;48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8277" y="2534063"/>
            <a:ext cx="1407772" cy="1133406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5"/>
          <p:cNvSpPr/>
          <p:nvPr/>
        </p:nvSpPr>
        <p:spPr>
          <a:xfrm flipH="1" rot="10800000">
            <a:off x="7365492" y="3481425"/>
            <a:ext cx="297900" cy="13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5"/>
          <p:cNvSpPr txBox="1"/>
          <p:nvPr/>
        </p:nvSpPr>
        <p:spPr>
          <a:xfrm>
            <a:off x="8158652" y="3354661"/>
            <a:ext cx="6180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pic>
        <p:nvPicPr>
          <p:cNvPr id="485" name="Google Shape;485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95623" y="3993395"/>
            <a:ext cx="1415584" cy="92485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5"/>
          <p:cNvSpPr txBox="1"/>
          <p:nvPr/>
        </p:nvSpPr>
        <p:spPr>
          <a:xfrm>
            <a:off x="7962652" y="3717151"/>
            <a:ext cx="12144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ar" sz="600"/>
              <a:t>Ischiococcygeus</a:t>
            </a:r>
            <a:endParaRPr baseline="30000" sz="600"/>
          </a:p>
        </p:txBody>
      </p:sp>
      <p:pic>
        <p:nvPicPr>
          <p:cNvPr id="487" name="Google Shape;487;p45"/>
          <p:cNvPicPr preferRelativeResize="0"/>
          <p:nvPr/>
        </p:nvPicPr>
        <p:blipFill rotWithShape="1">
          <a:blip r:embed="rId8">
            <a:alphaModFix/>
          </a:blip>
          <a:srcRect b="29138" l="0" r="51342" t="0"/>
          <a:stretch/>
        </p:blipFill>
        <p:spPr>
          <a:xfrm>
            <a:off x="106148" y="2593525"/>
            <a:ext cx="306953" cy="35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5"/>
          <p:cNvPicPr preferRelativeResize="0"/>
          <p:nvPr/>
        </p:nvPicPr>
        <p:blipFill rotWithShape="1">
          <a:blip r:embed="rId8">
            <a:alphaModFix/>
          </a:blip>
          <a:srcRect b="29138" l="57722" r="-4" t="0"/>
          <a:stretch/>
        </p:blipFill>
        <p:spPr>
          <a:xfrm>
            <a:off x="106153" y="3413156"/>
            <a:ext cx="266727" cy="356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9" name="Google Shape;489;p45"/>
          <p:cNvCxnSpPr/>
          <p:nvPr/>
        </p:nvCxnSpPr>
        <p:spPr>
          <a:xfrm flipH="1" rot="10800000">
            <a:off x="8018074" y="3913569"/>
            <a:ext cx="399900" cy="487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0" name="Google Shape;490;p45"/>
          <p:cNvSpPr txBox="1"/>
          <p:nvPr/>
        </p:nvSpPr>
        <p:spPr>
          <a:xfrm>
            <a:off x="8417971" y="3684150"/>
            <a:ext cx="7830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4CCCC"/>
                </a:solidFill>
              </a:rPr>
              <a:t>★</a:t>
            </a:r>
            <a:endParaRPr sz="700">
              <a:solidFill>
                <a:srgbClr val="F4CCCC"/>
              </a:solidFill>
            </a:endParaRPr>
          </a:p>
        </p:txBody>
      </p:sp>
      <p:sp>
        <p:nvSpPr>
          <p:cNvPr id="491" name="Google Shape;491;p45"/>
          <p:cNvSpPr txBox="1"/>
          <p:nvPr/>
        </p:nvSpPr>
        <p:spPr>
          <a:xfrm>
            <a:off x="5251475" y="953100"/>
            <a:ext cx="5559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E06666"/>
                </a:solidFill>
              </a:rPr>
              <a:t>❶</a:t>
            </a:r>
            <a:endParaRPr sz="800">
              <a:solidFill>
                <a:srgbClr val="E06666"/>
              </a:solidFill>
            </a:endParaRPr>
          </a:p>
        </p:txBody>
      </p:sp>
      <p:sp>
        <p:nvSpPr>
          <p:cNvPr id="492" name="Google Shape;492;p45"/>
          <p:cNvSpPr txBox="1"/>
          <p:nvPr/>
        </p:nvSpPr>
        <p:spPr>
          <a:xfrm>
            <a:off x="5429856" y="1149175"/>
            <a:ext cx="3774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E06666"/>
                </a:solidFill>
              </a:rPr>
              <a:t>❸</a:t>
            </a:r>
            <a:endParaRPr sz="800">
              <a:solidFill>
                <a:srgbClr val="E06666"/>
              </a:solidFill>
            </a:endParaRPr>
          </a:p>
        </p:txBody>
      </p:sp>
      <p:sp>
        <p:nvSpPr>
          <p:cNvPr id="493" name="Google Shape;493;p45"/>
          <p:cNvSpPr txBox="1"/>
          <p:nvPr/>
        </p:nvSpPr>
        <p:spPr>
          <a:xfrm>
            <a:off x="6543925" y="1951175"/>
            <a:ext cx="25728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000"/>
              <a:buFont typeface="Bree Serif"/>
              <a:buChar char="❖"/>
            </a:pPr>
            <a:r>
              <a:rPr lang="ar" sz="1000">
                <a:solidFill>
                  <a:srgbClr val="EA9999"/>
                </a:solidFill>
                <a:latin typeface="Bree Serif"/>
                <a:ea typeface="Bree Serif"/>
                <a:cs typeface="Bree Serif"/>
                <a:sym typeface="Bree Serif"/>
              </a:rPr>
              <a:t>Origin of Ischiococcygeus: 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a</a:t>
            </a:r>
            <a:r>
              <a:rPr lang="ar" sz="10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rises from the ischial spine.</a:t>
            </a:r>
            <a:endParaRPr sz="10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29E7C"/>
      </a:lt2>
      <a:accent1>
        <a:srgbClr val="F3D6B8"/>
      </a:accent1>
      <a:accent2>
        <a:srgbClr val="F8C38E"/>
      </a:accent2>
      <a:accent3>
        <a:srgbClr val="E6B788"/>
      </a:accent3>
      <a:accent4>
        <a:srgbClr val="EEB276"/>
      </a:accent4>
      <a:accent5>
        <a:srgbClr val="D09551"/>
      </a:accent5>
      <a:accent6>
        <a:srgbClr val="CEAE7E"/>
      </a:accent6>
      <a:hlink>
        <a:srgbClr val="2626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