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Mada"/>
      <p:regular r:id="rId24"/>
      <p:bold r:id="rId25"/>
    </p:embeddedFont>
    <p:embeddedFont>
      <p:font typeface="Bree Serif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6D0F666-6472-4011-B619-595F22425499}">
  <a:tblStyle styleId="{96D0F666-6472-4011-B619-595F224254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Mada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BreeSerif-regular.fntdata"/><Relationship Id="rId25" Type="http://schemas.openxmlformats.org/officeDocument/2006/relationships/font" Target="fonts/Mada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5eac0316540ef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85eac0316540ef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2e2b690b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2e2b690b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208b06c9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7208b06c9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2cae6f10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2cae6f10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f66a614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f66a614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f66a6141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f66a6141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de8a50e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de8a50e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2e2b690b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2e2b690b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208b06c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208b06c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208b06c9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208b06c9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208b06c9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208b06c9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208b06c9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208b06c9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2cae6f10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72cae6f10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208b06c9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208b06c9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4242150" y="673425"/>
            <a:ext cx="234000" cy="8718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E1E2D"/>
              </a:solidFill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56480" l="9407" r="71419" t="18268"/>
          <a:stretch/>
        </p:blipFill>
        <p:spPr>
          <a:xfrm>
            <a:off x="8730000" y="4771825"/>
            <a:ext cx="381749" cy="3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hyperlink" Target="https://docs.google.com/presentation/d/1JD4j9V1SZbw_6y2NgFQe5aUfxkYqYphFJ-Vm0hIYwso/edit?usp=sharing" TargetMode="External"/><Relationship Id="rId7" Type="http://schemas.openxmlformats.org/officeDocument/2006/relationships/image" Target="../media/image9.jp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9.jpg"/><Relationship Id="rId5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hyperlink" Target="https://twitter.com/Anatomy438" TargetMode="External"/><Relationship Id="rId5" Type="http://schemas.openxmlformats.org/officeDocument/2006/relationships/image" Target="../media/image26.png"/><Relationship Id="rId6" Type="http://schemas.openxmlformats.org/officeDocument/2006/relationships/hyperlink" Target="https://www.sarahah.com/messages/user/2bda1359-b366-4952-9ee4-9f797a9b65f3" TargetMode="External"/><Relationship Id="rId7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6.jpg"/><Relationship Id="rId7" Type="http://schemas.openxmlformats.org/officeDocument/2006/relationships/image" Target="../media/image14.jpg"/><Relationship Id="rId8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3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1736950" y="1207050"/>
            <a:ext cx="6233700" cy="225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BE1E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27591" l="14737" r="14411" t="24952"/>
          <a:stretch/>
        </p:blipFill>
        <p:spPr>
          <a:xfrm>
            <a:off x="2855400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349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2855411" y="2483902"/>
            <a:ext cx="41025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Reproductive 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block-Anatomy-Lecture 4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8" name="Google Shape;208;p37"/>
          <p:cNvSpPr txBox="1"/>
          <p:nvPr/>
        </p:nvSpPr>
        <p:spPr>
          <a:xfrm>
            <a:off x="2791650" y="1595275"/>
            <a:ext cx="43296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Male reproductive system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5">
            <a:alphaModFix/>
          </a:blip>
          <a:srcRect b="40678" l="16887" r="21277" t="28723"/>
          <a:stretch/>
        </p:blipFill>
        <p:spPr>
          <a:xfrm>
            <a:off x="3793797" y="4549512"/>
            <a:ext cx="1200360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/>
          <p:nvPr/>
        </p:nvSpPr>
        <p:spPr>
          <a:xfrm>
            <a:off x="4381050" y="2790112"/>
            <a:ext cx="10512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7">
            <a:alphaModFix/>
          </a:blip>
          <a:srcRect b="15982" l="15947" r="18154" t="21754"/>
          <a:stretch/>
        </p:blipFill>
        <p:spPr>
          <a:xfrm>
            <a:off x="671950" y="1595275"/>
            <a:ext cx="2183451" cy="15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36500" y="2879009"/>
            <a:ext cx="1200350" cy="74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/>
          <p:nvPr>
            <p:ph type="ctrTitle"/>
          </p:nvPr>
        </p:nvSpPr>
        <p:spPr>
          <a:xfrm>
            <a:off x="172075" y="6209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Fifth: Prostate gland</a:t>
            </a:r>
            <a:endParaRPr/>
          </a:p>
        </p:txBody>
      </p:sp>
      <p:sp>
        <p:nvSpPr>
          <p:cNvPr id="382" name="Google Shape;382;p46"/>
          <p:cNvSpPr txBox="1"/>
          <p:nvPr>
            <p:ph idx="12" type="sldNum"/>
          </p:nvPr>
        </p:nvSpPr>
        <p:spPr>
          <a:xfrm>
            <a:off x="8756225" y="4807500"/>
            <a:ext cx="2961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83" name="Google Shape;383;p46"/>
          <p:cNvSpPr/>
          <p:nvPr/>
        </p:nvSpPr>
        <p:spPr>
          <a:xfrm rot="-859">
            <a:off x="72350" y="638197"/>
            <a:ext cx="2402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Functions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4" name="Google Shape;384;p46"/>
          <p:cNvSpPr txBox="1"/>
          <p:nvPr/>
        </p:nvSpPr>
        <p:spPr>
          <a:xfrm>
            <a:off x="201625" y="810999"/>
            <a:ext cx="77412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secretes enzymes which has the following functions: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AutoNum type="arabicPeriod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Aid in activating sperm motility.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AutoNum type="arabicPeriod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Mucus degradation.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AutoNum type="arabicPeriod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Neutralize the acidity of female reproductive tract (Alkaline fluid).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AutoNum type="arabicPeriod"/>
            </a:pPr>
            <a:r>
              <a:rPr lang="ar"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Antibiotic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secretes (20-30% of seminal fluid.)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Houses prostatic urethra</a:t>
            </a:r>
            <a:endParaRPr sz="11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5" name="Google Shape;385;p46"/>
          <p:cNvSpPr/>
          <p:nvPr/>
        </p:nvSpPr>
        <p:spPr>
          <a:xfrm rot="-859">
            <a:off x="72350" y="2109568"/>
            <a:ext cx="2402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Capsule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6" name="Google Shape;386;p46"/>
          <p:cNvSpPr txBox="1"/>
          <p:nvPr/>
        </p:nvSpPr>
        <p:spPr>
          <a:xfrm>
            <a:off x="201625" y="2290425"/>
            <a:ext cx="51273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Internally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it has a dense fibrous capsule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(prostatic</a:t>
            </a:r>
            <a:r>
              <a:rPr lang="ar" sz="11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\true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capsule)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</a:t>
            </a: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xternally:</a:t>
            </a: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surrounded from outside  by a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fibrous prostatic sheath</a:t>
            </a:r>
            <a:r>
              <a:rPr lang="ar" sz="11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(false capsule)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which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is continuous with the puboprostatic  part of the levator ani muscle, (levator prostate).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between the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prostatic capsule a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nd the prostatic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fibrous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sheath lies the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prostatic venous plexus.</a:t>
            </a:r>
            <a:endParaRPr sz="11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7" name="Google Shape;387;p46"/>
          <p:cNvSpPr/>
          <p:nvPr/>
        </p:nvSpPr>
        <p:spPr>
          <a:xfrm rot="-859">
            <a:off x="72350" y="3580955"/>
            <a:ext cx="2402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 </a:t>
            </a: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Relations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8" name="Google Shape;388;p46"/>
          <p:cNvSpPr txBox="1"/>
          <p:nvPr/>
        </p:nvSpPr>
        <p:spPr>
          <a:xfrm>
            <a:off x="201630" y="3769850"/>
            <a:ext cx="67785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Anterior:</a:t>
            </a: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Symphysis pubis (SP)</a:t>
            </a: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b="1"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Superior:</a:t>
            </a: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Neck of the bladder.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Posterior: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Rectum (important for PR examination)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Inferior:</a:t>
            </a: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Urogenital diaphragm (</a:t>
            </a:r>
            <a:r>
              <a:rPr lang="ar"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UGD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b="1"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Lateral:</a:t>
            </a: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Medial margins of levator ani muscles (levator prostate)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89" name="Google Shape;3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950" y="1601850"/>
            <a:ext cx="3103249" cy="155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325" y="3294575"/>
            <a:ext cx="2613243" cy="15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6"/>
          <p:cNvSpPr/>
          <p:nvPr/>
        </p:nvSpPr>
        <p:spPr>
          <a:xfrm>
            <a:off x="8377475" y="4204025"/>
            <a:ext cx="578100" cy="101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400">
                <a:latin typeface="Bree Serif"/>
                <a:ea typeface="Bree Serif"/>
                <a:cs typeface="Bree Serif"/>
                <a:sym typeface="Bree Serif"/>
              </a:rPr>
              <a:t>Symphysis pubis </a:t>
            </a:r>
            <a:endParaRPr sz="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2" name="Google Shape;392;p46"/>
          <p:cNvSpPr/>
          <p:nvPr/>
        </p:nvSpPr>
        <p:spPr>
          <a:xfrm>
            <a:off x="8448575" y="3446800"/>
            <a:ext cx="578100" cy="131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6"/>
          <p:cNvSpPr/>
          <p:nvPr/>
        </p:nvSpPr>
        <p:spPr>
          <a:xfrm>
            <a:off x="6309725" y="3345350"/>
            <a:ext cx="507000" cy="131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6"/>
          <p:cNvSpPr/>
          <p:nvPr/>
        </p:nvSpPr>
        <p:spPr>
          <a:xfrm>
            <a:off x="6342325" y="4214825"/>
            <a:ext cx="578100" cy="192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400">
                <a:latin typeface="Bree Serif"/>
                <a:ea typeface="Bree Serif"/>
                <a:cs typeface="Bree Serif"/>
                <a:sym typeface="Bree Serif"/>
              </a:rPr>
              <a:t>Urogenital diaphragm</a:t>
            </a:r>
            <a:endParaRPr sz="4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95" name="Google Shape;395;p46"/>
          <p:cNvCxnSpPr>
            <a:stCxn id="394" idx="3"/>
          </p:cNvCxnSpPr>
          <p:nvPr/>
        </p:nvCxnSpPr>
        <p:spPr>
          <a:xfrm flipH="1" rot="10800000">
            <a:off x="6920425" y="4038125"/>
            <a:ext cx="622500" cy="27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6" name="Google Shape;396;p46"/>
          <p:cNvCxnSpPr>
            <a:stCxn id="391" idx="1"/>
          </p:cNvCxnSpPr>
          <p:nvPr/>
        </p:nvCxnSpPr>
        <p:spPr>
          <a:xfrm rot="10800000">
            <a:off x="7738775" y="3902825"/>
            <a:ext cx="638700" cy="35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97" name="Google Shape;397;p46"/>
          <p:cNvSpPr/>
          <p:nvPr/>
        </p:nvSpPr>
        <p:spPr>
          <a:xfrm>
            <a:off x="5988350" y="2333625"/>
            <a:ext cx="507000" cy="131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6"/>
          <p:cNvSpPr/>
          <p:nvPr/>
        </p:nvSpPr>
        <p:spPr>
          <a:xfrm>
            <a:off x="6042425" y="2718950"/>
            <a:ext cx="544500" cy="228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6"/>
          <p:cNvSpPr/>
          <p:nvPr/>
        </p:nvSpPr>
        <p:spPr>
          <a:xfrm>
            <a:off x="5821950" y="2575325"/>
            <a:ext cx="765000" cy="101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/>
          <p:nvPr>
            <p:ph idx="1" type="subTitle"/>
          </p:nvPr>
        </p:nvSpPr>
        <p:spPr>
          <a:xfrm>
            <a:off x="378725" y="1082400"/>
            <a:ext cx="7121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A</a:t>
            </a:r>
            <a:r>
              <a:rPr lang="ar"/>
              <a:t>natomically divided </a:t>
            </a:r>
            <a:r>
              <a:rPr lang="ar"/>
              <a:t>into 5 lobes </a:t>
            </a:r>
            <a:r>
              <a:rPr b="1" lang="ar"/>
              <a:t>according to their relation to the urethra 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Char char="●"/>
            </a:pPr>
            <a:r>
              <a:rPr lang="ar">
                <a:solidFill>
                  <a:srgbClr val="674EA7"/>
                </a:solidFill>
              </a:rPr>
              <a:t>Urologists &amp; Sonographers, divide the prostate into Peripheral and Central (Internal) zones instead of lobes</a:t>
            </a:r>
            <a:endParaRPr b="1">
              <a:solidFill>
                <a:srgbClr val="674EA7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Char char="●"/>
            </a:pPr>
            <a:r>
              <a:rPr lang="ar">
                <a:solidFill>
                  <a:srgbClr val="674EA7"/>
                </a:solidFill>
              </a:rPr>
              <a:t>Within each lobe are four lobules, which are defined by the ducts and connective tissue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405" name="Google Shape;405;p47"/>
          <p:cNvSpPr txBox="1"/>
          <p:nvPr>
            <p:ph idx="12" type="sldNum"/>
          </p:nvPr>
        </p:nvSpPr>
        <p:spPr>
          <a:xfrm>
            <a:off x="8785666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pSp>
        <p:nvGrpSpPr>
          <p:cNvPr id="406" name="Google Shape;406;p47"/>
          <p:cNvGrpSpPr/>
          <p:nvPr/>
        </p:nvGrpSpPr>
        <p:grpSpPr>
          <a:xfrm>
            <a:off x="287591" y="1748755"/>
            <a:ext cx="584987" cy="486790"/>
            <a:chOff x="2391948" y="1635646"/>
            <a:chExt cx="805546" cy="1584088"/>
          </a:xfrm>
        </p:grpSpPr>
        <p:sp>
          <p:nvSpPr>
            <p:cNvPr id="407" name="Google Shape;407;p4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47"/>
          <p:cNvSpPr txBox="1"/>
          <p:nvPr/>
        </p:nvSpPr>
        <p:spPr>
          <a:xfrm>
            <a:off x="314243" y="1748750"/>
            <a:ext cx="531900" cy="246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01</a:t>
            </a:r>
            <a:endParaRPr b="1" sz="2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0" name="Google Shape;410;p47"/>
          <p:cNvSpPr txBox="1"/>
          <p:nvPr/>
        </p:nvSpPr>
        <p:spPr>
          <a:xfrm>
            <a:off x="796575" y="1824950"/>
            <a:ext cx="3470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Anterior lobe (isthmus):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Lies anterior to the urethra.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Fibromuscular.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has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no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glandular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tissue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1" name="Google Shape;411;p47"/>
          <p:cNvSpPr txBox="1"/>
          <p:nvPr/>
        </p:nvSpPr>
        <p:spPr>
          <a:xfrm>
            <a:off x="796575" y="2538175"/>
            <a:ext cx="45636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Posterior lobe (correspond to peripheral zone):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Posterior to the urethra and inferior to the ejaculatory ducts.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2" name="Google Shape;412;p47"/>
          <p:cNvSpPr txBox="1"/>
          <p:nvPr/>
        </p:nvSpPr>
        <p:spPr>
          <a:xfrm>
            <a:off x="746775" y="3102975"/>
            <a:ext cx="38241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Two lateral lobes: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On each side of urethra.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Rich in glandular tissue.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413" name="Google Shape;413;p47"/>
          <p:cNvGrpSpPr/>
          <p:nvPr/>
        </p:nvGrpSpPr>
        <p:grpSpPr>
          <a:xfrm>
            <a:off x="314217" y="2511171"/>
            <a:ext cx="584987" cy="486790"/>
            <a:chOff x="2391948" y="1635646"/>
            <a:chExt cx="805546" cy="1584088"/>
          </a:xfrm>
        </p:grpSpPr>
        <p:sp>
          <p:nvSpPr>
            <p:cNvPr id="414" name="Google Shape;414;p4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47"/>
          <p:cNvSpPr txBox="1"/>
          <p:nvPr/>
        </p:nvSpPr>
        <p:spPr>
          <a:xfrm>
            <a:off x="340869" y="2511166"/>
            <a:ext cx="531900" cy="246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02</a:t>
            </a:r>
            <a:endParaRPr b="1" sz="2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7" name="Google Shape;417;p47"/>
          <p:cNvSpPr txBox="1"/>
          <p:nvPr/>
        </p:nvSpPr>
        <p:spPr>
          <a:xfrm>
            <a:off x="746775" y="3633500"/>
            <a:ext cx="6176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Middle (median):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Represented by The Central zone</a:t>
            </a:r>
            <a:endParaRPr sz="10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Between the urethra and ejaculatory ducts &amp; closely related to neck of urinary bladder.	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Usually it projects into lumen of the urinary bladder distorting the internal urethral sphincter, after the age of </a:t>
            </a:r>
            <a:r>
              <a:rPr lang="ar" sz="10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40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years, (</a:t>
            </a:r>
            <a:r>
              <a:rPr lang="ar" sz="10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Benign Prostatic Hyperplasia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Rich in glandular tissue.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418" name="Google Shape;418;p47"/>
          <p:cNvGrpSpPr/>
          <p:nvPr/>
        </p:nvGrpSpPr>
        <p:grpSpPr>
          <a:xfrm>
            <a:off x="314217" y="3743109"/>
            <a:ext cx="584987" cy="486790"/>
            <a:chOff x="2391948" y="1635646"/>
            <a:chExt cx="805546" cy="1584088"/>
          </a:xfrm>
        </p:grpSpPr>
        <p:sp>
          <p:nvSpPr>
            <p:cNvPr id="419" name="Google Shape;419;p4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47"/>
          <p:cNvSpPr txBox="1"/>
          <p:nvPr/>
        </p:nvSpPr>
        <p:spPr>
          <a:xfrm>
            <a:off x="340869" y="3743104"/>
            <a:ext cx="531900" cy="246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04</a:t>
            </a:r>
            <a:endParaRPr b="1" sz="2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22" name="Google Shape;42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0000" y="2898175"/>
            <a:ext cx="1836250" cy="1800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47"/>
          <p:cNvGrpSpPr/>
          <p:nvPr/>
        </p:nvGrpSpPr>
        <p:grpSpPr>
          <a:xfrm>
            <a:off x="314217" y="3120253"/>
            <a:ext cx="584987" cy="486790"/>
            <a:chOff x="2391948" y="1635646"/>
            <a:chExt cx="805546" cy="1584088"/>
          </a:xfrm>
        </p:grpSpPr>
        <p:sp>
          <p:nvSpPr>
            <p:cNvPr id="424" name="Google Shape;424;p4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47"/>
          <p:cNvSpPr txBox="1"/>
          <p:nvPr/>
        </p:nvSpPr>
        <p:spPr>
          <a:xfrm>
            <a:off x="340869" y="3120248"/>
            <a:ext cx="531900" cy="246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03</a:t>
            </a:r>
            <a:endParaRPr b="1" sz="2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7" name="Google Shape;427;p47"/>
          <p:cNvSpPr txBox="1"/>
          <p:nvPr>
            <p:ph type="ctrTitle"/>
          </p:nvPr>
        </p:nvSpPr>
        <p:spPr>
          <a:xfrm>
            <a:off x="228750" y="12192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Fifth: Prostate gland</a:t>
            </a:r>
            <a:endParaRPr/>
          </a:p>
        </p:txBody>
      </p:sp>
      <p:sp>
        <p:nvSpPr>
          <p:cNvPr id="428" name="Google Shape;428;p47"/>
          <p:cNvSpPr/>
          <p:nvPr/>
        </p:nvSpPr>
        <p:spPr>
          <a:xfrm rot="-838">
            <a:off x="170300" y="735278"/>
            <a:ext cx="24621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 Lobes 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29" name="Google Shape;42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3600" y="1739775"/>
            <a:ext cx="3252424" cy="11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8"/>
          <p:cNvSpPr txBox="1"/>
          <p:nvPr>
            <p:ph idx="12" type="sldNum"/>
          </p:nvPr>
        </p:nvSpPr>
        <p:spPr>
          <a:xfrm>
            <a:off x="8756225" y="4807500"/>
            <a:ext cx="3063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435" name="Google Shape;435;p48"/>
          <p:cNvSpPr txBox="1"/>
          <p:nvPr>
            <p:ph type="ctrTitle"/>
          </p:nvPr>
        </p:nvSpPr>
        <p:spPr>
          <a:xfrm>
            <a:off x="170300" y="8232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Fifth: Prostate gland cont.</a:t>
            </a:r>
            <a:endParaRPr/>
          </a:p>
        </p:txBody>
      </p:sp>
      <p:sp>
        <p:nvSpPr>
          <p:cNvPr id="436" name="Google Shape;436;p48"/>
          <p:cNvSpPr/>
          <p:nvPr/>
        </p:nvSpPr>
        <p:spPr>
          <a:xfrm rot="-732">
            <a:off x="224500" y="710668"/>
            <a:ext cx="2819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 supply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7" name="Google Shape;437;p48"/>
          <p:cNvSpPr/>
          <p:nvPr/>
        </p:nvSpPr>
        <p:spPr>
          <a:xfrm rot="-732">
            <a:off x="258400" y="2652071"/>
            <a:ext cx="2819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 C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linical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 relation 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8" name="Google Shape;438;p48"/>
          <p:cNvSpPr txBox="1"/>
          <p:nvPr/>
        </p:nvSpPr>
        <p:spPr>
          <a:xfrm>
            <a:off x="2033000" y="1282925"/>
            <a:ext cx="4914300" cy="13431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Prostatic venous plexus.</a:t>
            </a:r>
            <a:endParaRPr sz="1000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Lies between</a:t>
            </a:r>
            <a:r>
              <a:rPr lang="ar" sz="1000">
                <a:solidFill>
                  <a:srgbClr val="8E7CC3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CC4125"/>
                </a:solidFill>
                <a:latin typeface="Bree Serif"/>
                <a:ea typeface="Bree Serif"/>
                <a:cs typeface="Bree Serif"/>
                <a:sym typeface="Bree Serif"/>
              </a:rPr>
              <a:t>prostatic fibrous capsule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and </a:t>
            </a:r>
            <a:r>
              <a:rPr lang="ar" sz="1000">
                <a:solidFill>
                  <a:srgbClr val="CC4125"/>
                </a:solidFill>
                <a:latin typeface="Bree Serif"/>
                <a:ea typeface="Bree Serif"/>
                <a:cs typeface="Bree Serif"/>
                <a:sym typeface="Bree Serif"/>
              </a:rPr>
              <a:t>prostatic sheath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CC4125"/>
                </a:solidFill>
                <a:latin typeface="Bree Serif"/>
                <a:ea typeface="Bree Serif"/>
                <a:cs typeface="Bree Serif"/>
                <a:sym typeface="Bree Serif"/>
              </a:rPr>
              <a:t>Drains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into the internal iliac veins.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Continuous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superiorly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with the vesical venous plexus of the urinary bladder. continuous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posteriorly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to the internal vertebral venous plexus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Within the vertebral canal (in case of prostate cancer it could metastasis to vertebral column and the brain)</a:t>
            </a:r>
            <a:endParaRPr sz="10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9" name="Google Shape;439;p48"/>
          <p:cNvSpPr/>
          <p:nvPr/>
        </p:nvSpPr>
        <p:spPr>
          <a:xfrm>
            <a:off x="3377825" y="1189512"/>
            <a:ext cx="1945500" cy="275400"/>
          </a:xfrm>
          <a:prstGeom prst="roundRect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Venous drainage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0" name="Google Shape;440;p48"/>
          <p:cNvSpPr txBox="1"/>
          <p:nvPr/>
        </p:nvSpPr>
        <p:spPr>
          <a:xfrm>
            <a:off x="7007550" y="1301725"/>
            <a:ext cx="2084700" cy="13431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Internal iliac lymph nodes.</a:t>
            </a:r>
            <a:endParaRPr sz="1000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1" name="Google Shape;441;p48"/>
          <p:cNvSpPr/>
          <p:nvPr/>
        </p:nvSpPr>
        <p:spPr>
          <a:xfrm>
            <a:off x="7055700" y="1189512"/>
            <a:ext cx="1988400" cy="275400"/>
          </a:xfrm>
          <a:prstGeom prst="roundRect">
            <a:avLst>
              <a:gd fmla="val 5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Lymphatics drainage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2" name="Google Shape;442;p48"/>
          <p:cNvSpPr txBox="1"/>
          <p:nvPr/>
        </p:nvSpPr>
        <p:spPr>
          <a:xfrm>
            <a:off x="127525" y="1272900"/>
            <a:ext cx="1775400" cy="13431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Inferior vesical artery </a:t>
            </a: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from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internal iliac artery.</a:t>
            </a:r>
            <a:endParaRPr sz="10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3" name="Google Shape;443;p48"/>
          <p:cNvSpPr/>
          <p:nvPr/>
        </p:nvSpPr>
        <p:spPr>
          <a:xfrm>
            <a:off x="170300" y="1152300"/>
            <a:ext cx="1628400" cy="275400"/>
          </a:xfrm>
          <a:prstGeom prst="roundRect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Arterial supply 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4" name="Google Shape;444;p48"/>
          <p:cNvSpPr txBox="1"/>
          <p:nvPr/>
        </p:nvSpPr>
        <p:spPr>
          <a:xfrm>
            <a:off x="331325" y="3007650"/>
            <a:ext cx="6360000" cy="17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Benign: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Hypertrophy of the Prostate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Common after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middle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age.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An enlarged prostate projects into the urinary bladder and distorts the prostatic urethra.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middle lobe often enlarges and obstructs the internal urethral orifice, this leads to </a:t>
            </a:r>
            <a:r>
              <a:rPr lang="ar" sz="1000">
                <a:solidFill>
                  <a:srgbClr val="CC4125"/>
                </a:solidFill>
                <a:latin typeface="Bree Serif"/>
                <a:ea typeface="Bree Serif"/>
                <a:cs typeface="Bree Serif"/>
                <a:sym typeface="Bree Serif"/>
              </a:rPr>
              <a:t>Nocturia, Dysuria, Frequency and Urgency.</a:t>
            </a:r>
            <a:endParaRPr sz="1000">
              <a:solidFill>
                <a:srgbClr val="CC4125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Malignant: Prostatic carcinoma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Common after the age of 55.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prostate is felt hard &amp; irregular in per- rectal examination, malignant cells metastasize first to internal iliac &amp; sacral lymph nodes (lymphatic spread).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Later to distant nodes , bone &amp; brain through internal vertebral venous plexuses. (venous spread)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Can cause obstruction to urine flow because of its close relationship to the prostatic urethra.</a:t>
            </a:r>
            <a:endParaRPr sz="10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45" name="Google Shape;44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25" y="3224485"/>
            <a:ext cx="2402400" cy="1483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9"/>
          <p:cNvSpPr txBox="1"/>
          <p:nvPr>
            <p:ph idx="1" type="subTitle"/>
          </p:nvPr>
        </p:nvSpPr>
        <p:spPr>
          <a:xfrm>
            <a:off x="152400" y="1009063"/>
            <a:ext cx="5922600" cy="3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</a:rPr>
              <a:t>The following structures are seen on the </a:t>
            </a:r>
            <a:r>
              <a:rPr lang="ar" sz="1200">
                <a:solidFill>
                  <a:srgbClr val="EA9999"/>
                </a:solidFill>
              </a:rPr>
              <a:t>posterior </a:t>
            </a:r>
            <a:r>
              <a:rPr lang="ar" sz="1200">
                <a:solidFill>
                  <a:schemeClr val="dk1"/>
                </a:solidFill>
              </a:rPr>
              <a:t>wall of the prostatic urethra: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1" name="Google Shape;451;p49"/>
          <p:cNvSpPr txBox="1"/>
          <p:nvPr>
            <p:ph idx="12" type="sldNum"/>
          </p:nvPr>
        </p:nvSpPr>
        <p:spPr>
          <a:xfrm>
            <a:off x="8333750" y="4831025"/>
            <a:ext cx="723600" cy="2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452" name="Google Shape;452;p49"/>
          <p:cNvSpPr/>
          <p:nvPr/>
        </p:nvSpPr>
        <p:spPr>
          <a:xfrm>
            <a:off x="6348900" y="1395925"/>
            <a:ext cx="2673600" cy="71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Seminal colliculus:</a:t>
            </a:r>
            <a:endParaRPr sz="20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rounded eminence that opens into the prostatic utricle.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6348900" y="2250000"/>
            <a:ext cx="2673600" cy="948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Prostatic utricle:</a:t>
            </a:r>
            <a:endParaRPr sz="20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depression on the summit of the urethral crest.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ejaculatory ducts open on the sides of the utricle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4" name="Google Shape;454;p49"/>
          <p:cNvSpPr/>
          <p:nvPr/>
        </p:nvSpPr>
        <p:spPr>
          <a:xfrm>
            <a:off x="174650" y="1538425"/>
            <a:ext cx="2673600" cy="57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Urethral crest:</a:t>
            </a:r>
            <a:endParaRPr b="1" sz="12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longitudinal elevated ridge.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5" name="Google Shape;455;p49"/>
          <p:cNvSpPr/>
          <p:nvPr/>
        </p:nvSpPr>
        <p:spPr>
          <a:xfrm>
            <a:off x="151550" y="2226100"/>
            <a:ext cx="2719800" cy="83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Prostatic sinus:</a:t>
            </a:r>
            <a:endParaRPr sz="20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groove on each side of the crest.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prostatic gland opens into the prostatic sinus.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456" name="Google Shape;456;p49"/>
          <p:cNvCxnSpPr>
            <a:stCxn id="457" idx="3"/>
            <a:endCxn id="452" idx="1"/>
          </p:cNvCxnSpPr>
          <p:nvPr/>
        </p:nvCxnSpPr>
        <p:spPr>
          <a:xfrm flipH="1" rot="10800000">
            <a:off x="5544562" y="1755119"/>
            <a:ext cx="804300" cy="5523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49"/>
          <p:cNvCxnSpPr>
            <a:stCxn id="457" idx="3"/>
            <a:endCxn id="453" idx="1"/>
          </p:cNvCxnSpPr>
          <p:nvPr/>
        </p:nvCxnSpPr>
        <p:spPr>
          <a:xfrm>
            <a:off x="5544562" y="2307419"/>
            <a:ext cx="804300" cy="4167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49"/>
          <p:cNvCxnSpPr>
            <a:stCxn id="457" idx="1"/>
            <a:endCxn id="454" idx="3"/>
          </p:cNvCxnSpPr>
          <p:nvPr/>
        </p:nvCxnSpPr>
        <p:spPr>
          <a:xfrm rot="10800000">
            <a:off x="2848293" y="1826519"/>
            <a:ext cx="804300" cy="4809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49"/>
          <p:cNvCxnSpPr>
            <a:stCxn id="457" idx="1"/>
            <a:endCxn id="455" idx="3"/>
          </p:cNvCxnSpPr>
          <p:nvPr/>
        </p:nvCxnSpPr>
        <p:spPr>
          <a:xfrm flipH="1">
            <a:off x="2871393" y="2307419"/>
            <a:ext cx="781200" cy="3339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7" name="Google Shape;4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593" y="1473625"/>
            <a:ext cx="1891970" cy="16675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1" name="Google Shape;461;p49"/>
          <p:cNvSpPr txBox="1"/>
          <p:nvPr/>
        </p:nvSpPr>
        <p:spPr>
          <a:xfrm>
            <a:off x="151555" y="3141200"/>
            <a:ext cx="7000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Sixth: </a:t>
            </a: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Bulbourethral</a:t>
            </a: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Cowper's</a:t>
            </a: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 Gland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62" name="Google Shape;46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459" y="3630350"/>
            <a:ext cx="1165892" cy="12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9"/>
          <p:cNvPicPr preferRelativeResize="0"/>
          <p:nvPr/>
        </p:nvPicPr>
        <p:blipFill rotWithShape="1">
          <a:blip r:embed="rId5">
            <a:alphaModFix/>
          </a:blip>
          <a:srcRect b="0" l="0" r="0" t="15881"/>
          <a:stretch/>
        </p:blipFill>
        <p:spPr>
          <a:xfrm>
            <a:off x="7976346" y="3658597"/>
            <a:ext cx="1042491" cy="1176648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9"/>
          <p:cNvSpPr/>
          <p:nvPr/>
        </p:nvSpPr>
        <p:spPr>
          <a:xfrm>
            <a:off x="8752935" y="4161277"/>
            <a:ext cx="277500" cy="171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9"/>
          <p:cNvSpPr/>
          <p:nvPr/>
        </p:nvSpPr>
        <p:spPr>
          <a:xfrm>
            <a:off x="7347138" y="4703531"/>
            <a:ext cx="564300" cy="12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9"/>
          <p:cNvSpPr txBox="1"/>
          <p:nvPr>
            <p:ph type="ctrTitle"/>
          </p:nvPr>
        </p:nvSpPr>
        <p:spPr>
          <a:xfrm>
            <a:off x="98064" y="2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Fifth: Prostate gland cont.</a:t>
            </a:r>
            <a:endParaRPr/>
          </a:p>
        </p:txBody>
      </p:sp>
      <p:sp>
        <p:nvSpPr>
          <p:cNvPr id="467" name="Google Shape;467;p49"/>
          <p:cNvSpPr/>
          <p:nvPr/>
        </p:nvSpPr>
        <p:spPr>
          <a:xfrm rot="-722">
            <a:off x="166225" y="662805"/>
            <a:ext cx="28572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Prostatic Urethra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 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8" name="Google Shape;468;p49"/>
          <p:cNvSpPr txBox="1"/>
          <p:nvPr/>
        </p:nvSpPr>
        <p:spPr>
          <a:xfrm>
            <a:off x="321275" y="3666685"/>
            <a:ext cx="57126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Small paired glands.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Located at the base of the penis.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Secrete alkaline mucus for: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Neutralization of urinary acids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Lubrication.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9" name="Google Shape;469;p49"/>
          <p:cNvSpPr/>
          <p:nvPr/>
        </p:nvSpPr>
        <p:spPr>
          <a:xfrm>
            <a:off x="4717700" y="1586350"/>
            <a:ext cx="405600" cy="74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9"/>
          <p:cNvSpPr/>
          <p:nvPr/>
        </p:nvSpPr>
        <p:spPr>
          <a:xfrm>
            <a:off x="4312100" y="1473625"/>
            <a:ext cx="405600" cy="74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9"/>
          <p:cNvSpPr/>
          <p:nvPr/>
        </p:nvSpPr>
        <p:spPr>
          <a:xfrm>
            <a:off x="4867025" y="1752025"/>
            <a:ext cx="405600" cy="74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9"/>
          <p:cNvSpPr/>
          <p:nvPr/>
        </p:nvSpPr>
        <p:spPr>
          <a:xfrm>
            <a:off x="3654850" y="1847800"/>
            <a:ext cx="339600" cy="85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116" y="1235683"/>
            <a:ext cx="1974601" cy="140682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0"/>
          <p:cNvSpPr txBox="1"/>
          <p:nvPr>
            <p:ph type="ctrTitle"/>
          </p:nvPr>
        </p:nvSpPr>
        <p:spPr>
          <a:xfrm>
            <a:off x="177100" y="63552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Seventh: </a:t>
            </a:r>
            <a:r>
              <a:rPr lang="ar"/>
              <a:t>Penis</a:t>
            </a:r>
            <a:endParaRPr/>
          </a:p>
        </p:txBody>
      </p:sp>
      <p:sp>
        <p:nvSpPr>
          <p:cNvPr id="479" name="Google Shape;479;p50"/>
          <p:cNvSpPr txBox="1"/>
          <p:nvPr>
            <p:ph idx="12" type="sldNum"/>
          </p:nvPr>
        </p:nvSpPr>
        <p:spPr>
          <a:xfrm>
            <a:off x="8717975" y="4807500"/>
            <a:ext cx="3429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cxnSp>
        <p:nvCxnSpPr>
          <p:cNvPr id="480" name="Google Shape;480;p50"/>
          <p:cNvCxnSpPr>
            <a:stCxn id="481" idx="2"/>
            <a:endCxn id="482" idx="0"/>
          </p:cNvCxnSpPr>
          <p:nvPr/>
        </p:nvCxnSpPr>
        <p:spPr>
          <a:xfrm flipH="1" rot="-5400000">
            <a:off x="5747723" y="-699428"/>
            <a:ext cx="597600" cy="3743100"/>
          </a:xfrm>
          <a:prstGeom prst="bentConnector3">
            <a:avLst>
              <a:gd fmla="val 39470" name="adj1"/>
            </a:avLst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483" name="Google Shape;483;p50"/>
          <p:cNvCxnSpPr>
            <a:stCxn id="484" idx="0"/>
            <a:endCxn id="481" idx="2"/>
          </p:cNvCxnSpPr>
          <p:nvPr/>
        </p:nvCxnSpPr>
        <p:spPr>
          <a:xfrm rot="-5400000">
            <a:off x="2432850" y="-247365"/>
            <a:ext cx="621600" cy="2862900"/>
          </a:xfrm>
          <a:prstGeom prst="bentConnector3">
            <a:avLst>
              <a:gd fmla="val 61524" name="adj1"/>
            </a:avLst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481" name="Google Shape;481;p50"/>
          <p:cNvSpPr txBox="1"/>
          <p:nvPr/>
        </p:nvSpPr>
        <p:spPr>
          <a:xfrm>
            <a:off x="1447523" y="613522"/>
            <a:ext cx="54549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625" lIns="162625" spcFirstLastPara="1" rIns="162625" wrap="square" tIns="162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 Copulatory  and  Excretory organ.</a:t>
            </a:r>
            <a:endParaRPr b="1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85" name="Google Shape;485;p50"/>
          <p:cNvCxnSpPr>
            <a:stCxn id="486" idx="0"/>
            <a:endCxn id="482" idx="2"/>
          </p:cNvCxnSpPr>
          <p:nvPr/>
        </p:nvCxnSpPr>
        <p:spPr>
          <a:xfrm rot="-5400000">
            <a:off x="4314250" y="-599025"/>
            <a:ext cx="936000" cy="6271800"/>
          </a:xfrm>
          <a:prstGeom prst="bentConnector3">
            <a:avLst>
              <a:gd fmla="val 28376" name="adj1"/>
            </a:avLst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487" name="Google Shape;487;p50"/>
          <p:cNvCxnSpPr>
            <a:endCxn id="482" idx="2"/>
          </p:cNvCxnSpPr>
          <p:nvPr/>
        </p:nvCxnSpPr>
        <p:spPr>
          <a:xfrm flipH="1" rot="5400000">
            <a:off x="7438750" y="2548275"/>
            <a:ext cx="969300" cy="10500"/>
          </a:xfrm>
          <a:prstGeom prst="bentConnector3">
            <a:avLst>
              <a:gd fmla="val 100119" name="adj1"/>
            </a:avLst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484" name="Google Shape;484;p50"/>
          <p:cNvSpPr/>
          <p:nvPr/>
        </p:nvSpPr>
        <p:spPr>
          <a:xfrm>
            <a:off x="324900" y="1494885"/>
            <a:ext cx="1974600" cy="597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Excretory part:</a:t>
            </a:r>
            <a:endParaRPr b="1" sz="11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Penile urethra transmits urine &amp; seminal fluid.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2" name="Google Shape;482;p50"/>
          <p:cNvSpPr/>
          <p:nvPr/>
        </p:nvSpPr>
        <p:spPr>
          <a:xfrm>
            <a:off x="7009150" y="1470975"/>
            <a:ext cx="1818000" cy="597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Capulatory part:</a:t>
            </a:r>
            <a:endParaRPr b="1" sz="11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Has (3) cylindrical masses of erectile tissue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6" name="Google Shape;486;p50"/>
          <p:cNvSpPr/>
          <p:nvPr/>
        </p:nvSpPr>
        <p:spPr>
          <a:xfrm>
            <a:off x="88900" y="3004875"/>
            <a:ext cx="3114900" cy="1897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Two  Corpora Cavernosa</a:t>
            </a:r>
            <a:endParaRPr sz="11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98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Two superior (right &amp; left) masses of (Primary erectile tissue).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98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Provide the majority of rigidity &amp; length of penis.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98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Their posterior expansions,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forms  the 2 Crurae</a:t>
            </a:r>
            <a:r>
              <a:rPr lang="ar" sz="11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Right crus and left crus </a:t>
            </a:r>
            <a:r>
              <a:rPr lang="ar" sz="11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which</a:t>
            </a:r>
            <a:r>
              <a:rPr lang="ar" sz="11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anchor penis to the pelvic bone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(anchor tissue) against pelvic bone.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8" name="Google Shape;488;p50"/>
          <p:cNvSpPr/>
          <p:nvPr/>
        </p:nvSpPr>
        <p:spPr>
          <a:xfrm>
            <a:off x="5569300" y="3025275"/>
            <a:ext cx="3574800" cy="18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One Corpus Spongiosum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single inferior mass (Secondary erectile tissue).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traversed by the  penile urethra.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Anterior expansion: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forms the Glans penis.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Posterior expansion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forms the bulb of the penis.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Prepuce or foreskin: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fold of skin covering glans penis (before circumcision)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89" name="Google Shape;489;p50"/>
          <p:cNvPicPr preferRelativeResize="0"/>
          <p:nvPr/>
        </p:nvPicPr>
        <p:blipFill rotWithShape="1">
          <a:blip r:embed="rId4">
            <a:alphaModFix/>
          </a:blip>
          <a:srcRect b="0" l="1671" r="0" t="0"/>
          <a:stretch/>
        </p:blipFill>
        <p:spPr>
          <a:xfrm>
            <a:off x="3325375" y="2873675"/>
            <a:ext cx="2030050" cy="11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0"/>
          <p:cNvPicPr preferRelativeResize="0"/>
          <p:nvPr/>
        </p:nvPicPr>
        <p:blipFill rotWithShape="1">
          <a:blip r:embed="rId5">
            <a:alphaModFix/>
          </a:blip>
          <a:srcRect b="18140" l="0" r="0" t="0"/>
          <a:stretch/>
        </p:blipFill>
        <p:spPr>
          <a:xfrm>
            <a:off x="4932025" y="1153629"/>
            <a:ext cx="1571050" cy="149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9575" y="4119400"/>
            <a:ext cx="1242460" cy="7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1"/>
          <p:cNvSpPr txBox="1"/>
          <p:nvPr/>
        </p:nvSpPr>
        <p:spPr>
          <a:xfrm>
            <a:off x="88300" y="15700"/>
            <a:ext cx="25521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7" name="Google Shape;497;p51"/>
          <p:cNvSpPr txBox="1"/>
          <p:nvPr/>
        </p:nvSpPr>
        <p:spPr>
          <a:xfrm>
            <a:off x="34225" y="648600"/>
            <a:ext cx="4302600" cy="4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Where is the body of the epididymis located related to the testes?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Posterior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Anterior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Superior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Inferior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Which group of the following lymph nodes receive from the testis?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paraortic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Pararectal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Superficial inguinal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  Deep Inguinal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union of the vas deferens and seminal vesicle form the …………..?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epididymis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Ejaculatory duct.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Urethra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Penis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structures allows free movement of the testes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Cremasteric muscle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Tunica albugenia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Tunica vaginalis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Dartos muscle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8" name="Google Shape;498;p51"/>
          <p:cNvSpPr txBox="1"/>
          <p:nvPr/>
        </p:nvSpPr>
        <p:spPr>
          <a:xfrm>
            <a:off x="4122750" y="648600"/>
            <a:ext cx="50883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lobe of prostate gland has no glandular tissue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lateral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Anterior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middle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posterior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structure will be affected in case of obstruction of internal iliac artery?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penis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testes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Cowper's Gland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prostate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gland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in case of carcinoma of the penis. Cancer cells are likely to metastasize to which one of the following nodes?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paraortic</a:t>
            </a:r>
            <a:b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Pararectal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Superficial inguinal</a:t>
            </a:r>
            <a:b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  Deep Inguinal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when you are testing the Cremasteric Reflex in a patient, the normal observation should be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rise of the both testicle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s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rise of the testicle on the same side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rise of the testicle on the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opposite side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9" name="Google Shape;499;p51"/>
          <p:cNvSpPr txBox="1"/>
          <p:nvPr>
            <p:ph idx="12" type="sldNum"/>
          </p:nvPr>
        </p:nvSpPr>
        <p:spPr>
          <a:xfrm>
            <a:off x="8772125" y="47499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500" name="Google Shape;500;p51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{96D0F666-6472-4011-B619-595F22425499}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2"/>
          <p:cNvPicPr preferRelativeResize="0"/>
          <p:nvPr/>
        </p:nvPicPr>
        <p:blipFill rotWithShape="1">
          <a:blip r:embed="rId3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2"/>
          <p:cNvSpPr txBox="1"/>
          <p:nvPr/>
        </p:nvSpPr>
        <p:spPr>
          <a:xfrm>
            <a:off x="2832925" y="2170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7" name="Google Shape;507;p52"/>
          <p:cNvSpPr txBox="1"/>
          <p:nvPr/>
        </p:nvSpPr>
        <p:spPr>
          <a:xfrm>
            <a:off x="1231575" y="11047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8" name="Google Shape;508;p52"/>
          <p:cNvSpPr txBox="1"/>
          <p:nvPr/>
        </p:nvSpPr>
        <p:spPr>
          <a:xfrm>
            <a:off x="4815550" y="11047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9" name="Google Shape;509;p52"/>
          <p:cNvSpPr txBox="1"/>
          <p:nvPr/>
        </p:nvSpPr>
        <p:spPr>
          <a:xfrm>
            <a:off x="5127163" y="14905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0" name="Google Shape;510;p52"/>
          <p:cNvSpPr txBox="1"/>
          <p:nvPr/>
        </p:nvSpPr>
        <p:spPr>
          <a:xfrm>
            <a:off x="3627475" y="7693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511" name="Google Shape;511;p52"/>
          <p:cNvSpPr/>
          <p:nvPr/>
        </p:nvSpPr>
        <p:spPr>
          <a:xfrm rot="10797124">
            <a:off x="8060850" y="4533850"/>
            <a:ext cx="1075800" cy="3765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2"/>
          <p:cNvSpPr txBox="1"/>
          <p:nvPr/>
        </p:nvSpPr>
        <p:spPr>
          <a:xfrm>
            <a:off x="1680050" y="13412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13" name="Google Shape;513;p5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9788" y="4694550"/>
            <a:ext cx="217201" cy="1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21751" y="4722846"/>
            <a:ext cx="217200" cy="1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15" name="Google Shape;515;p52"/>
          <p:cNvSpPr txBox="1"/>
          <p:nvPr/>
        </p:nvSpPr>
        <p:spPr>
          <a:xfrm rot="-1103">
            <a:off x="8201548" y="4491094"/>
            <a:ext cx="9351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16" name="Google Shape;516;p52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846125" y="2571425"/>
            <a:ext cx="217200" cy="19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2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497725" y="1214625"/>
            <a:ext cx="217200" cy="19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2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846125" y="3065725"/>
            <a:ext cx="217200" cy="19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52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846125" y="2870925"/>
            <a:ext cx="217200" cy="19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/>
        </p:nvSpPr>
        <p:spPr>
          <a:xfrm>
            <a:off x="1003000" y="1881300"/>
            <a:ext cx="56454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the different components of the male reproductive system.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anatomy of the primary and the secondary sex organs regarding: (location, function, structure, blood supply &amp; lymphatic  drainage).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anatomy of the male external genital organs. 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699375" y="413875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2" name="Google Shape;222;p38"/>
          <p:cNvSpPr/>
          <p:nvPr/>
        </p:nvSpPr>
        <p:spPr>
          <a:xfrm rot="-5400000">
            <a:off x="4457100" y="-4457100"/>
            <a:ext cx="234000" cy="9148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4">
            <a:alphaModFix/>
          </a:blip>
          <a:srcRect b="79975" l="75041" r="14386" t="0"/>
          <a:stretch/>
        </p:blipFill>
        <p:spPr>
          <a:xfrm>
            <a:off x="7899088" y="1570116"/>
            <a:ext cx="387666" cy="37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 rotWithShape="1">
          <a:blip r:embed="rId4">
            <a:alphaModFix/>
          </a:blip>
          <a:srcRect b="85198" l="1163" r="89822" t="0"/>
          <a:stretch/>
        </p:blipFill>
        <p:spPr>
          <a:xfrm rot="-6953490">
            <a:off x="6808136" y="2657757"/>
            <a:ext cx="494555" cy="378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8"/>
          <p:cNvGrpSpPr/>
          <p:nvPr/>
        </p:nvGrpSpPr>
        <p:grpSpPr>
          <a:xfrm>
            <a:off x="8205236" y="1943619"/>
            <a:ext cx="757024" cy="738050"/>
            <a:chOff x="177171" y="1726174"/>
            <a:chExt cx="1008155" cy="993338"/>
          </a:xfrm>
        </p:grpSpPr>
        <p:pic>
          <p:nvPicPr>
            <p:cNvPr id="226" name="Google Shape;226;p38"/>
            <p:cNvPicPr preferRelativeResize="0"/>
            <p:nvPr/>
          </p:nvPicPr>
          <p:blipFill rotWithShape="1">
            <a:blip r:embed="rId4">
              <a:alphaModFix/>
            </a:blip>
            <a:srcRect b="66792" l="9354" r="74521" t="0"/>
            <a:stretch/>
          </p:blipFill>
          <p:spPr>
            <a:xfrm rot="19">
              <a:off x="246927" y="1726176"/>
              <a:ext cx="938399" cy="929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8"/>
            <p:cNvSpPr/>
            <p:nvPr/>
          </p:nvSpPr>
          <p:spPr>
            <a:xfrm>
              <a:off x="177171" y="2413212"/>
              <a:ext cx="378300" cy="306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8" name="Google Shape;2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8638">
            <a:off x="7924062" y="2789172"/>
            <a:ext cx="489733" cy="5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 rotWithShape="1">
          <a:blip r:embed="rId6">
            <a:alphaModFix/>
          </a:blip>
          <a:srcRect b="68013" l="91893" r="-205" t="5657"/>
          <a:stretch/>
        </p:blipFill>
        <p:spPr>
          <a:xfrm>
            <a:off x="8509446" y="3156329"/>
            <a:ext cx="387666" cy="457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38"/>
          <p:cNvGrpSpPr/>
          <p:nvPr/>
        </p:nvGrpSpPr>
        <p:grpSpPr>
          <a:xfrm>
            <a:off x="6954402" y="4119746"/>
            <a:ext cx="907747" cy="774053"/>
            <a:chOff x="-3" y="2941789"/>
            <a:chExt cx="1375790" cy="1109276"/>
          </a:xfrm>
        </p:grpSpPr>
        <p:grpSp>
          <p:nvGrpSpPr>
            <p:cNvPr id="231" name="Google Shape;231;p38"/>
            <p:cNvGrpSpPr/>
            <p:nvPr/>
          </p:nvGrpSpPr>
          <p:grpSpPr>
            <a:xfrm>
              <a:off x="4" y="2941789"/>
              <a:ext cx="1375784" cy="1109276"/>
              <a:chOff x="3566" y="2724900"/>
              <a:chExt cx="1375784" cy="1109276"/>
            </a:xfrm>
          </p:grpSpPr>
          <p:pic>
            <p:nvPicPr>
              <p:cNvPr id="232" name="Google Shape;232;p38"/>
              <p:cNvPicPr preferRelativeResize="0"/>
              <p:nvPr/>
            </p:nvPicPr>
            <p:blipFill rotWithShape="1">
              <a:blip r:embed="rId4">
                <a:alphaModFix/>
              </a:blip>
              <a:srcRect b="20196" l="11422" r="67978" t="45214"/>
              <a:stretch/>
            </p:blipFill>
            <p:spPr>
              <a:xfrm>
                <a:off x="40675" y="2835450"/>
                <a:ext cx="1236603" cy="9987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38"/>
              <p:cNvSpPr/>
              <p:nvPr/>
            </p:nvSpPr>
            <p:spPr>
              <a:xfrm>
                <a:off x="791650" y="2724900"/>
                <a:ext cx="587700" cy="395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8"/>
              <p:cNvSpPr/>
              <p:nvPr/>
            </p:nvSpPr>
            <p:spPr>
              <a:xfrm rot="5156853">
                <a:off x="-59146" y="3362007"/>
                <a:ext cx="369323" cy="218337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38"/>
            <p:cNvSpPr/>
            <p:nvPr/>
          </p:nvSpPr>
          <p:spPr>
            <a:xfrm>
              <a:off x="-3" y="3046914"/>
              <a:ext cx="355200" cy="7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" name="Google Shape;236;p38"/>
          <p:cNvPicPr preferRelativeResize="0"/>
          <p:nvPr/>
        </p:nvPicPr>
        <p:blipFill rotWithShape="1">
          <a:blip r:embed="rId4">
            <a:alphaModFix/>
          </a:blip>
          <a:srcRect b="43033" l="23711" r="63311" t="26861"/>
          <a:stretch/>
        </p:blipFill>
        <p:spPr>
          <a:xfrm>
            <a:off x="7556425" y="3392430"/>
            <a:ext cx="548224" cy="6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7">
            <a:alphaModFix/>
          </a:blip>
          <a:srcRect b="4320" l="68721" r="-2572" t="32336"/>
          <a:stretch/>
        </p:blipFill>
        <p:spPr>
          <a:xfrm>
            <a:off x="7862143" y="3930872"/>
            <a:ext cx="1208422" cy="115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/>
          <p:cNvPicPr preferRelativeResize="0"/>
          <p:nvPr/>
        </p:nvPicPr>
        <p:blipFill rotWithShape="1">
          <a:blip r:embed="rId4">
            <a:alphaModFix/>
          </a:blip>
          <a:srcRect b="21625" l="23798" r="67043" t="65529"/>
          <a:stretch/>
        </p:blipFill>
        <p:spPr>
          <a:xfrm rot="-794723">
            <a:off x="7732474" y="2336625"/>
            <a:ext cx="342053" cy="3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6">
            <a:alphaModFix/>
          </a:blip>
          <a:srcRect b="0" l="64708" r="25542" t="57992"/>
          <a:stretch/>
        </p:blipFill>
        <p:spPr>
          <a:xfrm rot="933220">
            <a:off x="7242581" y="2722319"/>
            <a:ext cx="432451" cy="68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8">
            <a:alphaModFix/>
          </a:blip>
          <a:srcRect b="71101" l="3438" r="72468" t="3439"/>
          <a:stretch/>
        </p:blipFill>
        <p:spPr>
          <a:xfrm rot="-18">
            <a:off x="6781305" y="1570119"/>
            <a:ext cx="968980" cy="96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 rotWithShape="1">
          <a:blip r:embed="rId6">
            <a:alphaModFix/>
          </a:blip>
          <a:srcRect b="49985" l="674" r="85148" t="34138"/>
          <a:stretch/>
        </p:blipFill>
        <p:spPr>
          <a:xfrm>
            <a:off x="6825732" y="3655093"/>
            <a:ext cx="791987" cy="33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47" name="Google Shape;247;p39"/>
          <p:cNvSpPr/>
          <p:nvPr/>
        </p:nvSpPr>
        <p:spPr>
          <a:xfrm>
            <a:off x="3803475" y="983250"/>
            <a:ext cx="1766400" cy="281700"/>
          </a:xfrm>
          <a:prstGeom prst="roundRect">
            <a:avLst>
              <a:gd fmla="val 16667" name="adj"/>
            </a:avLst>
          </a:prstGeom>
          <a:solidFill>
            <a:srgbClr val="BE1E2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 Divided into 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48" name="Google Shape;248;p39"/>
          <p:cNvCxnSpPr>
            <a:stCxn id="247" idx="2"/>
            <a:endCxn id="249" idx="0"/>
          </p:cNvCxnSpPr>
          <p:nvPr/>
        </p:nvCxnSpPr>
        <p:spPr>
          <a:xfrm rot="5400000">
            <a:off x="3858975" y="814350"/>
            <a:ext cx="377100" cy="12783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9"/>
          <p:cNvCxnSpPr>
            <a:stCxn id="247" idx="2"/>
            <a:endCxn id="251" idx="0"/>
          </p:cNvCxnSpPr>
          <p:nvPr/>
        </p:nvCxnSpPr>
        <p:spPr>
          <a:xfrm rot="5400000">
            <a:off x="2720175" y="-324450"/>
            <a:ext cx="377100" cy="35559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9"/>
          <p:cNvSpPr/>
          <p:nvPr/>
        </p:nvSpPr>
        <p:spPr>
          <a:xfrm>
            <a:off x="34975" y="1642025"/>
            <a:ext cx="2191800" cy="326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Primary sex organ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9" name="Google Shape;249;p39"/>
          <p:cNvSpPr/>
          <p:nvPr/>
        </p:nvSpPr>
        <p:spPr>
          <a:xfrm>
            <a:off x="2312375" y="1642025"/>
            <a:ext cx="2191800" cy="326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Reproductive tract</a:t>
            </a:r>
            <a:endParaRPr b="1" sz="1200" u="sng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52" name="Google Shape;252;p39"/>
          <p:cNvCxnSpPr>
            <a:stCxn id="247" idx="2"/>
            <a:endCxn id="253" idx="0"/>
          </p:cNvCxnSpPr>
          <p:nvPr/>
        </p:nvCxnSpPr>
        <p:spPr>
          <a:xfrm flipH="1" rot="-5400000">
            <a:off x="5034525" y="917100"/>
            <a:ext cx="377100" cy="1072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9"/>
          <p:cNvSpPr/>
          <p:nvPr/>
        </p:nvSpPr>
        <p:spPr>
          <a:xfrm>
            <a:off x="4582713" y="1642031"/>
            <a:ext cx="2353800" cy="326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Accessory sex glands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54" name="Google Shape;254;p39"/>
          <p:cNvCxnSpPr>
            <a:stCxn id="247" idx="2"/>
            <a:endCxn id="255" idx="0"/>
          </p:cNvCxnSpPr>
          <p:nvPr/>
        </p:nvCxnSpPr>
        <p:spPr>
          <a:xfrm flipH="1" rot="-5400000">
            <a:off x="6175575" y="-223950"/>
            <a:ext cx="377100" cy="33549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39"/>
          <p:cNvSpPr/>
          <p:nvPr/>
        </p:nvSpPr>
        <p:spPr>
          <a:xfrm>
            <a:off x="7015075" y="1642025"/>
            <a:ext cx="2052900" cy="326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External genitalia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2464279" y="2075725"/>
            <a:ext cx="1974600" cy="28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Second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Epididymis</a:t>
            </a:r>
            <a:endParaRPr b="1" sz="1200" u="sng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7" name="Google Shape;257;p39"/>
          <p:cNvSpPr/>
          <p:nvPr/>
        </p:nvSpPr>
        <p:spPr>
          <a:xfrm>
            <a:off x="2464279" y="2430900"/>
            <a:ext cx="1974600" cy="28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Third: </a:t>
            </a:r>
            <a:r>
              <a:rPr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Vas Deferens</a:t>
            </a:r>
            <a:endParaRPr b="1" sz="1200" u="sng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2464275" y="2786075"/>
            <a:ext cx="1974600" cy="37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Spermatic Cord</a:t>
            </a:r>
            <a:endParaRPr b="1" sz="1200" u="sng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169750" y="2124500"/>
            <a:ext cx="1974600" cy="28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First: </a:t>
            </a:r>
            <a:r>
              <a:rPr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Testes</a:t>
            </a:r>
            <a:endParaRPr b="1" sz="1200" u="sng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7054225" y="2071700"/>
            <a:ext cx="1974600" cy="28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Seventh: </a:t>
            </a:r>
            <a:r>
              <a:rPr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Penis </a:t>
            </a:r>
            <a:endParaRPr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1" name="Google Shape;261;p39"/>
          <p:cNvSpPr txBox="1"/>
          <p:nvPr>
            <p:ph type="ctrTitle"/>
          </p:nvPr>
        </p:nvSpPr>
        <p:spPr>
          <a:xfrm>
            <a:off x="0" y="113975"/>
            <a:ext cx="9144000" cy="7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Components of the Male Reproductive System </a:t>
            </a: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4354150" y="3556425"/>
            <a:ext cx="2933700" cy="938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Functions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Secretion of seminal fluid.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Nourishing, activation of sperms.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Protection of sperms.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63" name="Google Shape;263;p39"/>
          <p:cNvCxnSpPr>
            <a:stCxn id="253" idx="2"/>
            <a:endCxn id="262" idx="0"/>
          </p:cNvCxnSpPr>
          <p:nvPr/>
        </p:nvCxnSpPr>
        <p:spPr>
          <a:xfrm>
            <a:off x="5759613" y="1968731"/>
            <a:ext cx="61500" cy="158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39"/>
          <p:cNvSpPr/>
          <p:nvPr/>
        </p:nvSpPr>
        <p:spPr>
          <a:xfrm>
            <a:off x="4799400" y="2429888"/>
            <a:ext cx="1974600" cy="28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Fifth: </a:t>
            </a:r>
            <a:r>
              <a:rPr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Prostate Gland </a:t>
            </a:r>
            <a:endParaRPr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5" name="Google Shape;265;p39"/>
          <p:cNvSpPr/>
          <p:nvPr/>
        </p:nvSpPr>
        <p:spPr>
          <a:xfrm>
            <a:off x="4799400" y="2787104"/>
            <a:ext cx="1974600" cy="37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Sixth: </a:t>
            </a:r>
            <a:r>
              <a:rPr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Bulbourethral Glands </a:t>
            </a:r>
            <a:endParaRPr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6" name="Google Shape;266;p39"/>
          <p:cNvSpPr/>
          <p:nvPr/>
        </p:nvSpPr>
        <p:spPr>
          <a:xfrm>
            <a:off x="4799400" y="2074713"/>
            <a:ext cx="1974600" cy="28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Fourth: </a:t>
            </a:r>
            <a:r>
              <a:rPr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Seminal Vesicles </a:t>
            </a:r>
            <a:endParaRPr b="1" sz="1200" u="sng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3298589"/>
            <a:ext cx="2591472" cy="15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ctrTitle"/>
          </p:nvPr>
        </p:nvSpPr>
        <p:spPr>
          <a:xfrm>
            <a:off x="183950" y="0"/>
            <a:ext cx="2611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First: </a:t>
            </a:r>
            <a:r>
              <a:rPr lang="ar"/>
              <a:t>Testes</a:t>
            </a:r>
            <a:endParaRPr/>
          </a:p>
        </p:txBody>
      </p:sp>
      <p:sp>
        <p:nvSpPr>
          <p:cNvPr id="273" name="Google Shape;273;p40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74" name="Google Shape;274;p40"/>
          <p:cNvSpPr txBox="1"/>
          <p:nvPr/>
        </p:nvSpPr>
        <p:spPr>
          <a:xfrm>
            <a:off x="154625" y="2798741"/>
            <a:ext cx="349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Paired almond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suspended in the scrotum by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spermatic cord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Testis or Testicle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(singular)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, Testes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(plural)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Its volume is about 20-25 ml.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length 4-5 cm. ،Weight 10.5-14 gm.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564200" y="4116270"/>
            <a:ext cx="2076600" cy="22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Tunica Vginalis: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271050" y="4109800"/>
            <a:ext cx="588775" cy="224547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latin typeface="Mada"/>
                <a:ea typeface="Mada"/>
                <a:cs typeface="Mada"/>
                <a:sym typeface="Mada"/>
              </a:rPr>
              <a:t>1</a:t>
            </a:r>
            <a:endParaRPr b="1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7" name="Google Shape;277;p40"/>
          <p:cNvSpPr txBox="1"/>
          <p:nvPr/>
        </p:nvSpPr>
        <p:spPr>
          <a:xfrm>
            <a:off x="154625" y="4280075"/>
            <a:ext cx="4525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Peritoneal covering formed of parietal and visceral layers.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surrounds the testis and epididymis.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allows free movement of testis within the scrotum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4758050" y="4145162"/>
            <a:ext cx="2076600" cy="22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Tunica Albuginea: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4536875" y="4316575"/>
            <a:ext cx="2412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a whitish fibrous capsule.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80" name="Google Shape;2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651" y="2092804"/>
            <a:ext cx="1931775" cy="137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7250" y="3622301"/>
            <a:ext cx="1631049" cy="129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/>
          <p:nvPr/>
        </p:nvSpPr>
        <p:spPr>
          <a:xfrm>
            <a:off x="183950" y="772704"/>
            <a:ext cx="62928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An outpouching of loose skin and superficial fascia.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left scrotum is slightly lower than the right.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because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the sigmoid colon compress the left  testicalc vein so left testes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descend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down ,and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that's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why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varicose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vein appear first in the  left side)  </a:t>
            </a:r>
            <a:endParaRPr sz="10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Functions: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Houses and protects the testis.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Regulates testicular temperature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(no testicular -</a:t>
            </a: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superficial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- fat)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has thin skin with sparse hair and sweat glands.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 u="sng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The Dartos muscle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lies within the superficial fascia and replaces Scarpa's fascia of the anterior abdominal wall.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(In cold weather the skin of the scrotum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shrinks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upward , &amp; In hot weather the muscle relaxes and the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Scrotum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descend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downward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10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3" name="Google Shape;283;p40"/>
          <p:cNvSpPr/>
          <p:nvPr/>
        </p:nvSpPr>
        <p:spPr>
          <a:xfrm rot="-669">
            <a:off x="154625" y="2457644"/>
            <a:ext cx="15417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Testes: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Shape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4" name="Google Shape;284;p40"/>
          <p:cNvSpPr/>
          <p:nvPr/>
        </p:nvSpPr>
        <p:spPr>
          <a:xfrm rot="-610">
            <a:off x="4146293" y="2457656"/>
            <a:ext cx="16920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Testes: Functions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5" name="Google Shape;285;p40"/>
          <p:cNvSpPr/>
          <p:nvPr/>
        </p:nvSpPr>
        <p:spPr>
          <a:xfrm rot="-669">
            <a:off x="183950" y="3670589"/>
            <a:ext cx="15417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Testes: Coverings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4019217" y="2615423"/>
            <a:ext cx="3447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Spermatogenesis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Hormone production(Androgens=Testosterone)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7" name="Google Shape;287;p40"/>
          <p:cNvSpPr/>
          <p:nvPr/>
        </p:nvSpPr>
        <p:spPr>
          <a:xfrm>
            <a:off x="4452275" y="4145053"/>
            <a:ext cx="588775" cy="224547"/>
          </a:xfrm>
          <a:prstGeom prst="flowChartMerg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Mada"/>
                <a:ea typeface="Mada"/>
                <a:cs typeface="Mada"/>
                <a:sym typeface="Mada"/>
              </a:rPr>
              <a:t>2</a:t>
            </a:r>
            <a:endParaRPr b="1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8" name="Google Shape;288;p40"/>
          <p:cNvSpPr/>
          <p:nvPr/>
        </p:nvSpPr>
        <p:spPr>
          <a:xfrm rot="-669">
            <a:off x="154625" y="512687"/>
            <a:ext cx="15417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Testes: Scrotum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89" name="Google Shape;28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238" y="140139"/>
            <a:ext cx="1212604" cy="16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idx="1" type="subTitle"/>
          </p:nvPr>
        </p:nvSpPr>
        <p:spPr>
          <a:xfrm>
            <a:off x="53675" y="866000"/>
            <a:ext cx="6414600" cy="18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ar" sz="1200"/>
              <a:t>Fibrous septae:  </a:t>
            </a:r>
            <a:r>
              <a:rPr lang="ar" sz="1200"/>
              <a:t>extend from the capsule, </a:t>
            </a:r>
            <a:r>
              <a:rPr lang="ar" sz="1200"/>
              <a:t>dividing</a:t>
            </a:r>
            <a:r>
              <a:rPr lang="ar" sz="1200"/>
              <a:t> the testis into 200-300 </a:t>
            </a:r>
            <a:r>
              <a:rPr lang="ar" sz="1200">
                <a:solidFill>
                  <a:srgbClr val="FF0000"/>
                </a:solidFill>
              </a:rPr>
              <a:t>lobules</a:t>
            </a:r>
            <a:r>
              <a:rPr lang="ar" sz="1200"/>
              <a:t> (average 250).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ar" sz="1200"/>
              <a:t>lobules: </a:t>
            </a:r>
            <a:r>
              <a:rPr lang="ar" sz="1200"/>
              <a:t>Each lobule contains 1-3 </a:t>
            </a:r>
            <a:r>
              <a:rPr lang="ar" sz="1200">
                <a:solidFill>
                  <a:srgbClr val="FF0000"/>
                </a:solidFill>
              </a:rPr>
              <a:t>Seminiferous Tubules</a:t>
            </a:r>
            <a:r>
              <a:rPr lang="ar" sz="1200"/>
              <a:t> </a:t>
            </a:r>
            <a:r>
              <a:rPr lang="ar" sz="1200">
                <a:solidFill>
                  <a:schemeClr val="dk1"/>
                </a:solidFill>
              </a:rPr>
              <a:t>(each is 60cm coiled tubule)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ar" sz="1200"/>
              <a:t>Seminiferous Tubules:</a:t>
            </a:r>
            <a:endParaRPr b="1"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/>
              <a:t>They are the site of spermatogenesis.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/>
              <a:t>They form the bulk of the testicular tissue.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/>
              <a:t>In between the seminiferous tubules lies the</a:t>
            </a:r>
            <a:r>
              <a:rPr lang="ar" sz="1200" u="sng">
                <a:solidFill>
                  <a:srgbClr val="FF0000"/>
                </a:solidFill>
              </a:rPr>
              <a:t> Interstitial cells of Leydig</a:t>
            </a:r>
            <a:r>
              <a:rPr lang="ar" sz="1200"/>
              <a:t> which secretes </a:t>
            </a:r>
            <a:r>
              <a:rPr lang="ar" sz="1200">
                <a:solidFill>
                  <a:srgbClr val="3C78D8"/>
                </a:solidFill>
              </a:rPr>
              <a:t>Testosterone hormone</a:t>
            </a:r>
            <a:r>
              <a:rPr lang="ar" sz="1200"/>
              <a:t>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ar" sz="1200"/>
              <a:t>Rete testis: </a:t>
            </a:r>
            <a:endParaRPr b="1"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/>
              <a:t>A network of tubules.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/>
              <a:t>It is the site of merging of the seminiferous tubules.</a:t>
            </a:r>
            <a:endParaRPr sz="1200"/>
          </a:p>
        </p:txBody>
      </p:sp>
      <p:sp>
        <p:nvSpPr>
          <p:cNvPr id="295" name="Google Shape;295;p41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8275" y="937737"/>
            <a:ext cx="2484800" cy="160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1"/>
          <p:cNvSpPr txBox="1"/>
          <p:nvPr/>
        </p:nvSpPr>
        <p:spPr>
          <a:xfrm>
            <a:off x="2321075" y="3645125"/>
            <a:ext cx="3328200" cy="12387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Pampiniform plexus of veins :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About dozen of veins which forms a network within the spermatic cord, they become larger as they approach the inguinal canal to form the </a:t>
            </a:r>
            <a:r>
              <a:rPr lang="ar" sz="10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Testicular vein.</a:t>
            </a:r>
            <a:endParaRPr sz="1000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Right vein drains into </a:t>
            </a:r>
            <a:r>
              <a:rPr lang="ar" sz="10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IVC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vein drains into </a:t>
            </a:r>
            <a:r>
              <a:rPr lang="ar" sz="1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Left renal vein</a:t>
            </a:r>
            <a:endParaRPr sz="1000" u="sng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8" name="Google Shape;298;p41"/>
          <p:cNvSpPr/>
          <p:nvPr/>
        </p:nvSpPr>
        <p:spPr>
          <a:xfrm>
            <a:off x="2889425" y="3487575"/>
            <a:ext cx="2052900" cy="339600"/>
          </a:xfrm>
          <a:prstGeom prst="roundRect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Venous drainage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5743375" y="3663925"/>
            <a:ext cx="3209700" cy="12099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Testicular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Lymphatics</a:t>
            </a:r>
            <a:r>
              <a:rPr lang="ar" sz="10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follow arteries and veins of the testis and end in the </a:t>
            </a:r>
            <a:r>
              <a:rPr lang="ar" sz="10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Lumbar(paraortic) nodes.</a:t>
            </a:r>
            <a:endParaRPr sz="1000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Scrotum, Penis and Prepuce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terminate in </a:t>
            </a:r>
            <a:r>
              <a:rPr lang="ar" sz="10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Superficial inguinal nodes.</a:t>
            </a:r>
            <a:endParaRPr sz="1000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important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In case of testicular carcinoma </a:t>
            </a:r>
            <a:endParaRPr sz="10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0" name="Google Shape;300;p41"/>
          <p:cNvSpPr/>
          <p:nvPr/>
        </p:nvSpPr>
        <p:spPr>
          <a:xfrm>
            <a:off x="6235525" y="3506375"/>
            <a:ext cx="2052900" cy="339600"/>
          </a:xfrm>
          <a:prstGeom prst="roundRect">
            <a:avLst>
              <a:gd fmla="val 5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Lymphatics drainage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127525" y="3635100"/>
            <a:ext cx="2052900" cy="12387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Testicular Artery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arises from the abdominal aorta at the level of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L3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247075" y="3487563"/>
            <a:ext cx="1813800" cy="339600"/>
          </a:xfrm>
          <a:prstGeom prst="roundRect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Arterial supply 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3" name="Google Shape;303;p41"/>
          <p:cNvSpPr/>
          <p:nvPr/>
        </p:nvSpPr>
        <p:spPr>
          <a:xfrm rot="-781">
            <a:off x="90075" y="580379"/>
            <a:ext cx="26406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Testes: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Internal Structures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4" name="Google Shape;304;p41"/>
          <p:cNvSpPr/>
          <p:nvPr/>
        </p:nvSpPr>
        <p:spPr>
          <a:xfrm rot="-781">
            <a:off x="90075" y="2981526"/>
            <a:ext cx="26406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Testes: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Supply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5" name="Google Shape;305;p41"/>
          <p:cNvSpPr txBox="1"/>
          <p:nvPr>
            <p:ph type="ctrTitle"/>
          </p:nvPr>
        </p:nvSpPr>
        <p:spPr>
          <a:xfrm>
            <a:off x="168175" y="0"/>
            <a:ext cx="35433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First: Testes cont.</a:t>
            </a:r>
            <a:endParaRPr/>
          </a:p>
        </p:txBody>
      </p:sp>
      <p:sp>
        <p:nvSpPr>
          <p:cNvPr id="306" name="Google Shape;306;p41"/>
          <p:cNvSpPr/>
          <p:nvPr/>
        </p:nvSpPr>
        <p:spPr>
          <a:xfrm>
            <a:off x="8634800" y="3723050"/>
            <a:ext cx="239100" cy="209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12" name="Google Shape;312;p42"/>
          <p:cNvSpPr/>
          <p:nvPr/>
        </p:nvSpPr>
        <p:spPr>
          <a:xfrm>
            <a:off x="2960834" y="2299383"/>
            <a:ext cx="2545200" cy="2323500"/>
          </a:xfrm>
          <a:prstGeom prst="ellipse">
            <a:avLst/>
          </a:prstGeom>
          <a:noFill/>
          <a:ln cap="flat" cmpd="sng" w="19050">
            <a:solidFill>
              <a:srgbClr val="EA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Cremasteric Reflex</a:t>
            </a:r>
            <a:endParaRPr b="1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13" name="Google Shape;313;p42"/>
          <p:cNvCxnSpPr>
            <a:stCxn id="312" idx="7"/>
          </p:cNvCxnSpPr>
          <p:nvPr/>
        </p:nvCxnSpPr>
        <p:spPr>
          <a:xfrm rot="-5400000">
            <a:off x="6085648" y="844302"/>
            <a:ext cx="843000" cy="2747700"/>
          </a:xfrm>
          <a:prstGeom prst="bentConnector2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4" name="Google Shape;314;p42"/>
          <p:cNvCxnSpPr/>
          <p:nvPr/>
        </p:nvCxnSpPr>
        <p:spPr>
          <a:xfrm>
            <a:off x="5133298" y="4055989"/>
            <a:ext cx="2837400" cy="796200"/>
          </a:xfrm>
          <a:prstGeom prst="bentConnector3">
            <a:avLst>
              <a:gd fmla="val 6628" name="adj1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5" name="Google Shape;315;p42"/>
          <p:cNvCxnSpPr/>
          <p:nvPr/>
        </p:nvCxnSpPr>
        <p:spPr>
          <a:xfrm>
            <a:off x="5506013" y="3331137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6" name="Google Shape;316;p42"/>
          <p:cNvCxnSpPr/>
          <p:nvPr/>
        </p:nvCxnSpPr>
        <p:spPr>
          <a:xfrm rot="10800000">
            <a:off x="615022" y="1796787"/>
            <a:ext cx="2718300" cy="836400"/>
          </a:xfrm>
          <a:prstGeom prst="bentConnector3">
            <a:avLst>
              <a:gd fmla="val 292" name="adj1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7" name="Google Shape;317;p42"/>
          <p:cNvCxnSpPr>
            <a:stCxn id="312" idx="3"/>
          </p:cNvCxnSpPr>
          <p:nvPr/>
        </p:nvCxnSpPr>
        <p:spPr>
          <a:xfrm rot="5400000">
            <a:off x="1743870" y="3133614"/>
            <a:ext cx="440700" cy="2738700"/>
          </a:xfrm>
          <a:prstGeom prst="bentConnector2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8" name="Google Shape;318;p42"/>
          <p:cNvCxnSpPr/>
          <p:nvPr/>
        </p:nvCxnSpPr>
        <p:spPr>
          <a:xfrm rot="10800000">
            <a:off x="594880" y="3331136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19" name="Google Shape;319;p42"/>
          <p:cNvSpPr txBox="1"/>
          <p:nvPr/>
        </p:nvSpPr>
        <p:spPr>
          <a:xfrm>
            <a:off x="615025" y="1957313"/>
            <a:ext cx="23973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Technique: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Examiner strokes or pinches the skin in the upper medial thigh. It causes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cremasteric contraction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which is Supplied by the genital branch of genitofemoral nerve.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0" name="Google Shape;320;p42"/>
          <p:cNvSpPr txBox="1"/>
          <p:nvPr/>
        </p:nvSpPr>
        <p:spPr>
          <a:xfrm>
            <a:off x="5234550" y="1843175"/>
            <a:ext cx="34554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Interpretation: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Normal: it is present with Epididymitis.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Absent (No testicles rise): suggestive of Testicular Torsion.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*Also absent in 50% of boys under the age of 30 months (Do not use this under the age of 30 months).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5506025" y="3278150"/>
            <a:ext cx="35901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Nerve involved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Genitofemoral (GFN) from (L1, L2).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it’s a reflex thus has an afferent fibers, center and efferent fibers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Sensory(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afferent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) :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Femoral branch of (GFN)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Ilioinguinal.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Center : L1 ,L2</a:t>
            </a:r>
            <a:endParaRPr sz="12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Motor (efferent):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Genital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branch of (GFN)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2" name="Google Shape;322;p42"/>
          <p:cNvSpPr txBox="1"/>
          <p:nvPr/>
        </p:nvSpPr>
        <p:spPr>
          <a:xfrm>
            <a:off x="686228" y="1233281"/>
            <a:ext cx="28158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Indication: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Evaluation of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Testicular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pain in case of (Testicular Torsion).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5234550" y="1201900"/>
            <a:ext cx="2545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Observation: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rise of the testicle on the same side (normal).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594875" y="3645625"/>
            <a:ext cx="2718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Efficacy: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Test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sensitivity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for Testicular Torsion: 99%.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*Assumes age over 30 months(2.5 years 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25" name="Google Shape;325;p42"/>
          <p:cNvPicPr preferRelativeResize="0"/>
          <p:nvPr/>
        </p:nvPicPr>
        <p:blipFill rotWithShape="1">
          <a:blip r:embed="rId3">
            <a:alphaModFix/>
          </a:blip>
          <a:srcRect b="32249" l="0" r="0" t="0"/>
          <a:stretch/>
        </p:blipFill>
        <p:spPr>
          <a:xfrm>
            <a:off x="2960828" y="2298516"/>
            <a:ext cx="2545200" cy="226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6" name="Google Shape;326;p42"/>
          <p:cNvSpPr txBox="1"/>
          <p:nvPr>
            <p:ph type="ctrTitle"/>
          </p:nvPr>
        </p:nvSpPr>
        <p:spPr>
          <a:xfrm>
            <a:off x="200950" y="78975"/>
            <a:ext cx="35433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First: Testes cont.</a:t>
            </a:r>
            <a:endParaRPr/>
          </a:p>
        </p:txBody>
      </p:sp>
      <p:sp>
        <p:nvSpPr>
          <p:cNvPr id="327" name="Google Shape;327;p42"/>
          <p:cNvSpPr/>
          <p:nvPr/>
        </p:nvSpPr>
        <p:spPr>
          <a:xfrm rot="-751">
            <a:off x="124750" y="739204"/>
            <a:ext cx="2747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Cremasteric Reflex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type="ctrTitle"/>
          </p:nvPr>
        </p:nvSpPr>
        <p:spPr>
          <a:xfrm>
            <a:off x="135675" y="9021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</a:t>
            </a:r>
            <a:r>
              <a:rPr lang="ar"/>
              <a:t>econd</a:t>
            </a:r>
            <a:r>
              <a:rPr lang="ar"/>
              <a:t>: Epididymis</a:t>
            </a:r>
            <a:endParaRPr/>
          </a:p>
        </p:txBody>
      </p:sp>
      <p:sp>
        <p:nvSpPr>
          <p:cNvPr id="333" name="Google Shape;333;p43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34" name="Google Shape;334;p43"/>
          <p:cNvSpPr txBox="1"/>
          <p:nvPr/>
        </p:nvSpPr>
        <p:spPr>
          <a:xfrm>
            <a:off x="248275" y="890375"/>
            <a:ext cx="1895100" cy="3888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Shape and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Location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5" name="Google Shape;335;p43"/>
          <p:cNvSpPr/>
          <p:nvPr/>
        </p:nvSpPr>
        <p:spPr>
          <a:xfrm>
            <a:off x="248275" y="1271326"/>
            <a:ext cx="1895100" cy="132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9849" lvl="0" marL="26999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It is a single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coiled tubule.</a:t>
            </a:r>
            <a:endParaRPr sz="11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9849" lvl="0" marL="26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6 meters long.</a:t>
            </a:r>
            <a:endParaRPr sz="11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9849" lvl="0" marL="26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Located on the </a:t>
            </a:r>
            <a:r>
              <a:rPr lang="ar"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posterior and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superior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margins of the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testis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2224725" y="890375"/>
            <a:ext cx="2496900" cy="3888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Divisions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7" name="Google Shape;337;p43"/>
          <p:cNvSpPr/>
          <p:nvPr/>
        </p:nvSpPr>
        <p:spPr>
          <a:xfrm>
            <a:off x="2224725" y="1271325"/>
            <a:ext cx="2520000" cy="132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9849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AutoNum type="arabicPeriod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Head: receives (rete testis) efferent ductules from the testes. </a:t>
            </a:r>
            <a:r>
              <a:rPr lang="ar" sz="11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(the most expanded part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above </a:t>
            </a:r>
            <a:r>
              <a:rPr lang="ar" sz="11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the Testicle)</a:t>
            </a:r>
            <a:endParaRPr sz="11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AutoNum type="arabicPeriod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Body: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behind </a:t>
            </a:r>
            <a:r>
              <a:rPr lang="ar" sz="11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the Testicle</a:t>
            </a:r>
            <a:endParaRPr sz="11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AutoNum type="arabicPeriod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Tail: continuous with vas deferens. 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8" name="Google Shape;338;p43"/>
          <p:cNvSpPr txBox="1"/>
          <p:nvPr/>
        </p:nvSpPr>
        <p:spPr>
          <a:xfrm>
            <a:off x="4820275" y="890375"/>
            <a:ext cx="2543700" cy="3888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Functions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9" name="Google Shape;339;p43"/>
          <p:cNvSpPr/>
          <p:nvPr/>
        </p:nvSpPr>
        <p:spPr>
          <a:xfrm>
            <a:off x="4820275" y="1271325"/>
            <a:ext cx="2543700" cy="132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9849" lvl="0" marL="17999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Secrete and absorbs the nourishing fluid.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17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Recycles damaged spermatozoa.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159849" lvl="0" marL="17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Stores spermatozoa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up to 2 weeks to allow for physiological maturation of sperms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0" name="Google Shape;340;p43"/>
          <p:cNvSpPr txBox="1"/>
          <p:nvPr>
            <p:ph type="ctrTitle"/>
          </p:nvPr>
        </p:nvSpPr>
        <p:spPr>
          <a:xfrm>
            <a:off x="203350" y="2856625"/>
            <a:ext cx="5392200" cy="55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Third: Vas Deferens</a:t>
            </a:r>
            <a:endParaRPr/>
          </a:p>
        </p:txBody>
      </p:sp>
      <p:sp>
        <p:nvSpPr>
          <p:cNvPr id="341" name="Google Shape;341;p43"/>
          <p:cNvSpPr/>
          <p:nvPr/>
        </p:nvSpPr>
        <p:spPr>
          <a:xfrm>
            <a:off x="248275" y="3412525"/>
            <a:ext cx="5746800" cy="132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It is a muscular tube about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45 cm long.</a:t>
            </a:r>
            <a:endParaRPr sz="11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Carries sperms from the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epididymis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to pelvic cavity.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Passes through the inguinal canal as one of the contents of the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spermatic cord .</a:t>
            </a:r>
            <a:endParaRPr sz="11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It crosses the lower end of the ureter.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Its terminal part is dilated to form the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Ampulla of the vas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It joins the duct of the seminal vesicle to form the ejaculatory duct which opens into the prostatic urethra.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42" name="Google Shape;3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401" y="2813500"/>
            <a:ext cx="2098849" cy="19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5125" y="1079625"/>
            <a:ext cx="1544235" cy="133432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3"/>
          <p:cNvSpPr/>
          <p:nvPr/>
        </p:nvSpPr>
        <p:spPr>
          <a:xfrm>
            <a:off x="8602600" y="3403100"/>
            <a:ext cx="371700" cy="259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3"/>
          <p:cNvSpPr/>
          <p:nvPr/>
        </p:nvSpPr>
        <p:spPr>
          <a:xfrm>
            <a:off x="6794400" y="3505825"/>
            <a:ext cx="371700" cy="223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3"/>
          <p:cNvSpPr/>
          <p:nvPr/>
        </p:nvSpPr>
        <p:spPr>
          <a:xfrm>
            <a:off x="8717675" y="1770600"/>
            <a:ext cx="329100" cy="223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3"/>
          <p:cNvSpPr/>
          <p:nvPr/>
        </p:nvSpPr>
        <p:spPr>
          <a:xfrm>
            <a:off x="7881250" y="1282624"/>
            <a:ext cx="329100" cy="223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3"/>
          <p:cNvSpPr/>
          <p:nvPr/>
        </p:nvSpPr>
        <p:spPr>
          <a:xfrm>
            <a:off x="8645200" y="2230073"/>
            <a:ext cx="329100" cy="223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3"/>
          <p:cNvSpPr/>
          <p:nvPr/>
        </p:nvSpPr>
        <p:spPr>
          <a:xfrm>
            <a:off x="8760822" y="1401290"/>
            <a:ext cx="329100" cy="25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55" name="Google Shape;355;p44"/>
          <p:cNvSpPr txBox="1"/>
          <p:nvPr>
            <p:ph type="ctrTitle"/>
          </p:nvPr>
        </p:nvSpPr>
        <p:spPr>
          <a:xfrm>
            <a:off x="135675" y="175600"/>
            <a:ext cx="84843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Fourth: </a:t>
            </a:r>
            <a:r>
              <a:rPr lang="ar"/>
              <a:t>Seminal Vesicle &amp; Ejaculatory ducts</a:t>
            </a:r>
            <a:endParaRPr/>
          </a:p>
        </p:txBody>
      </p:sp>
      <p:sp>
        <p:nvSpPr>
          <p:cNvPr id="356" name="Google Shape;356;p44"/>
          <p:cNvSpPr txBox="1"/>
          <p:nvPr/>
        </p:nvSpPr>
        <p:spPr>
          <a:xfrm>
            <a:off x="248275" y="1163900"/>
            <a:ext cx="2167800" cy="338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Seminal Vesicle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7" name="Google Shape;357;p44"/>
          <p:cNvSpPr/>
          <p:nvPr/>
        </p:nvSpPr>
        <p:spPr>
          <a:xfrm>
            <a:off x="248275" y="1502000"/>
            <a:ext cx="5307600" cy="1235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Paired elongated glands (SV).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Located posterior &amp; inferior to the  urinary bladder.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Lies lateral to the vas deferens.</a:t>
            </a:r>
            <a:endParaRPr sz="12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Secrete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(60%  of the Seminal fluid).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248275" y="3038875"/>
            <a:ext cx="2167800" cy="338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Ejaculatoru ducts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9" name="Google Shape;359;p44"/>
          <p:cNvSpPr/>
          <p:nvPr/>
        </p:nvSpPr>
        <p:spPr>
          <a:xfrm>
            <a:off x="248275" y="3376975"/>
            <a:ext cx="5307600" cy="133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Formed by the union of the lower end of the vas deferens and the duct of the seminal vesicle.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Its length is about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2.5cm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(</a:t>
            </a:r>
            <a:r>
              <a:rPr lang="ar" sz="12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1 inch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2 ejaculatory ducts open into the prostatic urethra on both sides of the seminal colliculus.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They drain the seminal fluid into the prostatic urethra.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60" name="Google Shape;3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450" y="1383488"/>
            <a:ext cx="3283324" cy="283802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4"/>
          <p:cNvSpPr/>
          <p:nvPr/>
        </p:nvSpPr>
        <p:spPr>
          <a:xfrm>
            <a:off x="5799975" y="1857325"/>
            <a:ext cx="378900" cy="259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4"/>
          <p:cNvSpPr/>
          <p:nvPr/>
        </p:nvSpPr>
        <p:spPr>
          <a:xfrm>
            <a:off x="5799975" y="3847650"/>
            <a:ext cx="500700" cy="259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/>
          <p:nvPr>
            <p:ph type="ctrTitle"/>
          </p:nvPr>
        </p:nvSpPr>
        <p:spPr>
          <a:xfrm>
            <a:off x="172075" y="12997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Fifth: Prostate gland</a:t>
            </a:r>
            <a:endParaRPr/>
          </a:p>
        </p:txBody>
      </p:sp>
      <p:sp>
        <p:nvSpPr>
          <p:cNvPr id="368" name="Google Shape;368;p45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69" name="Google Shape;369;p45"/>
          <p:cNvSpPr/>
          <p:nvPr/>
        </p:nvSpPr>
        <p:spPr>
          <a:xfrm rot="-859">
            <a:off x="231275" y="925480"/>
            <a:ext cx="2402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gland:Structure 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0" name="Google Shape;370;p45"/>
          <p:cNvSpPr/>
          <p:nvPr/>
        </p:nvSpPr>
        <p:spPr>
          <a:xfrm rot="-859">
            <a:off x="231275" y="2022705"/>
            <a:ext cx="2402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gland: Location  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1" name="Google Shape;371;p45"/>
          <p:cNvSpPr txBox="1"/>
          <p:nvPr/>
        </p:nvSpPr>
        <p:spPr>
          <a:xfrm>
            <a:off x="96025" y="1220800"/>
            <a:ext cx="44286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Largest male accessory gland.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It is a fibromuscular glandular tissue. </a:t>
            </a:r>
            <a:endParaRPr sz="11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a walnut size.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2" name="Google Shape;372;p45"/>
          <p:cNvSpPr txBox="1"/>
          <p:nvPr/>
        </p:nvSpPr>
        <p:spPr>
          <a:xfrm>
            <a:off x="96025" y="2310000"/>
            <a:ext cx="44286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located at the neck of bladder.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traversed by the prostatic urethra.</a:t>
            </a:r>
            <a:endParaRPr sz="1100"/>
          </a:p>
        </p:txBody>
      </p:sp>
      <p:sp>
        <p:nvSpPr>
          <p:cNvPr id="373" name="Google Shape;373;p45"/>
          <p:cNvSpPr/>
          <p:nvPr/>
        </p:nvSpPr>
        <p:spPr>
          <a:xfrm rot="-859">
            <a:off x="231275" y="3033880"/>
            <a:ext cx="2402400" cy="3552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Prostate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gland: S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hape  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4" name="Google Shape;374;p45"/>
          <p:cNvSpPr txBox="1"/>
          <p:nvPr/>
        </p:nvSpPr>
        <p:spPr>
          <a:xfrm>
            <a:off x="231265" y="3450275"/>
            <a:ext cx="54156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Shape: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Conical,  It has: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Base (Superior):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Attached to neck of urinary bladder. 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Apex (Inferior)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: rests on  the Urogenital diaphragm. 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Four Surfaces: </a:t>
            </a:r>
            <a:endParaRPr b="1"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○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Anterior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○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Posterior        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○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2 lateral (Right &amp; Left) surfaces.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75" name="Google Shape;37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650" y="876100"/>
            <a:ext cx="4314575" cy="189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249" y="2949051"/>
            <a:ext cx="2581726" cy="18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