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Bree Serif"/>
      <p:regular r:id="rId19"/>
    </p:embeddedFont>
    <p:embeddedFont>
      <p:font typeface="Century Gothic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C658C64-9205-4F1E-93D4-0845B0E9FC0D}">
  <a:tblStyle styleId="{0C658C64-9205-4F1E-93D4-0845B0E9FC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regular.fntdata"/><Relationship Id="rId11" Type="http://schemas.openxmlformats.org/officeDocument/2006/relationships/slide" Target="slides/slide4.xml"/><Relationship Id="rId22" Type="http://schemas.openxmlformats.org/officeDocument/2006/relationships/font" Target="fonts/CenturyGothic-italic.fntdata"/><Relationship Id="rId10" Type="http://schemas.openxmlformats.org/officeDocument/2006/relationships/slide" Target="slides/slide3.xml"/><Relationship Id="rId21" Type="http://schemas.openxmlformats.org/officeDocument/2006/relationships/font" Target="fonts/CenturyGothic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23" Type="http://schemas.openxmlformats.org/officeDocument/2006/relationships/font" Target="fonts/CenturyGothic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font" Target="fonts/BreeSerif-regular.fntdata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85eac0316540ef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85eac0316540ef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7de8a50e8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7de8a50e8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054de6b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6054de6bf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3e5a365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83e5a365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ffe67704af2483a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ffe67704af2483a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52ab013470a8cbe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52ab013470a8cbe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c0626e310b6cb8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c0626e310b6cb8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4bef5607811363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4bef5607811363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69855d392eb14f57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69855d392eb14f5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36d109e512036c7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36d109e512036c7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10290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 rot="-5400000">
            <a:off x="4242150" y="673425"/>
            <a:ext cx="234000" cy="87183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E1E2D"/>
              </a:solidFill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56480" l="9407" r="71419" t="18268"/>
          <a:stretch/>
        </p:blipFill>
        <p:spPr>
          <a:xfrm>
            <a:off x="8730000" y="4771825"/>
            <a:ext cx="381749" cy="3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15.png"/><Relationship Id="rId5" Type="http://schemas.openxmlformats.org/officeDocument/2006/relationships/image" Target="../media/image6.jpg"/><Relationship Id="rId6" Type="http://schemas.openxmlformats.org/officeDocument/2006/relationships/hyperlink" Target="https://docs.google.com/presentation/d/1JD4j9V1SZbw_6y2NgFQe5aUfxkYqYphFJ-Vm0hIYwso/edit?usp=sharing" TargetMode="External"/><Relationship Id="rId7" Type="http://schemas.openxmlformats.org/officeDocument/2006/relationships/image" Target="../media/image9.jp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hyperlink" Target="https://twitter.com/Anatomy438" TargetMode="External"/><Relationship Id="rId5" Type="http://schemas.openxmlformats.org/officeDocument/2006/relationships/image" Target="../media/image24.png"/><Relationship Id="rId6" Type="http://schemas.openxmlformats.org/officeDocument/2006/relationships/hyperlink" Target="https://www.sarahah.com/messages/user/2bda1359-b366-4952-9ee4-9f797a9b65f3" TargetMode="External"/><Relationship Id="rId7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36.jpg"/><Relationship Id="rId7" Type="http://schemas.openxmlformats.org/officeDocument/2006/relationships/image" Target="../media/image12.jpg"/><Relationship Id="rId8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38.png"/><Relationship Id="rId9" Type="http://schemas.openxmlformats.org/officeDocument/2006/relationships/image" Target="../media/image30.png"/><Relationship Id="rId5" Type="http://schemas.openxmlformats.org/officeDocument/2006/relationships/image" Target="../media/image11.jpg"/><Relationship Id="rId6" Type="http://schemas.openxmlformats.org/officeDocument/2006/relationships/image" Target="../media/image10.png"/><Relationship Id="rId7" Type="http://schemas.openxmlformats.org/officeDocument/2006/relationships/image" Target="../media/image35.png"/><Relationship Id="rId8" Type="http://schemas.openxmlformats.org/officeDocument/2006/relationships/hyperlink" Target="https://youtu.be/t8X3w-d6NP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25.jpg"/><Relationship Id="rId5" Type="http://schemas.openxmlformats.org/officeDocument/2006/relationships/image" Target="../media/image23.gif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Relationship Id="rId5" Type="http://schemas.openxmlformats.org/officeDocument/2006/relationships/image" Target="../media/image22.jpg"/><Relationship Id="rId6" Type="http://schemas.openxmlformats.org/officeDocument/2006/relationships/image" Target="../media/image32.png"/><Relationship Id="rId7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/>
          <p:nvPr/>
        </p:nvSpPr>
        <p:spPr>
          <a:xfrm>
            <a:off x="1736950" y="1207050"/>
            <a:ext cx="6233700" cy="2256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BE1E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3">
            <a:alphaModFix/>
          </a:blip>
          <a:srcRect b="27591" l="14737" r="14411" t="24952"/>
          <a:stretch/>
        </p:blipFill>
        <p:spPr>
          <a:xfrm>
            <a:off x="2855400" y="4549500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349" y="4405500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2855411" y="2483902"/>
            <a:ext cx="41025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Reproductive 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block-Anatomy-Lecture 5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2791650" y="1675116"/>
            <a:ext cx="42300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Female breast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9" name="Google Shape;209;p37"/>
          <p:cNvPicPr preferRelativeResize="0"/>
          <p:nvPr/>
        </p:nvPicPr>
        <p:blipFill rotWithShape="1">
          <a:blip r:embed="rId5">
            <a:alphaModFix/>
          </a:blip>
          <a:srcRect b="40678" l="16887" r="21277" t="28723"/>
          <a:stretch/>
        </p:blipFill>
        <p:spPr>
          <a:xfrm>
            <a:off x="3793797" y="4549512"/>
            <a:ext cx="1200360" cy="5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/>
        </p:nvSpPr>
        <p:spPr>
          <a:xfrm>
            <a:off x="4381050" y="2790112"/>
            <a:ext cx="10512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Editing file </a:t>
            </a:r>
            <a:endParaRPr sz="8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1" name="Google Shape;211;p37"/>
          <p:cNvPicPr preferRelativeResize="0"/>
          <p:nvPr/>
        </p:nvPicPr>
        <p:blipFill rotWithShape="1">
          <a:blip r:embed="rId7">
            <a:alphaModFix/>
          </a:blip>
          <a:srcRect b="15982" l="15947" r="18154" t="21754"/>
          <a:stretch/>
        </p:blipFill>
        <p:spPr>
          <a:xfrm>
            <a:off x="671950" y="1595275"/>
            <a:ext cx="2183451" cy="15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6500" y="2879009"/>
            <a:ext cx="1200350" cy="74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/>
          <p:cNvPicPr preferRelativeResize="0"/>
          <p:nvPr/>
        </p:nvPicPr>
        <p:blipFill rotWithShape="1">
          <a:blip r:embed="rId9">
            <a:alphaModFix/>
          </a:blip>
          <a:srcRect b="6069" l="4562" r="5791" t="4668"/>
          <a:stretch/>
        </p:blipFill>
        <p:spPr>
          <a:xfrm>
            <a:off x="5965675" y="4456974"/>
            <a:ext cx="693800" cy="6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6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115464" y="621101"/>
            <a:ext cx="4065600" cy="4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nipple of the breast lies opposite of?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3rd costal cartilage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3rd intercostal space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4th intercostal space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4th costal cartilage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of the following helps  the breast to move freely?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.ligaments of cooper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Retromammary space</a:t>
            </a:r>
            <a:endParaRPr b="0" i="0" sz="9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C.axillary tail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D.lobes and lobules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Where is the circular venous plexus are found?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At the apices of nipple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At the base of nipple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At the base of the breast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Lateral to thoracic lymph nodes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mammary ridge extends from the….………. to the…………: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Axilla, diaphragm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Neck, inguinal region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Axilla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, inguinal region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Axilla, umbilicus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3" name="Google Shape;473;p46"/>
          <p:cNvSpPr txBox="1"/>
          <p:nvPr/>
        </p:nvSpPr>
        <p:spPr>
          <a:xfrm>
            <a:off x="4654800" y="628900"/>
            <a:ext cx="44892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carcinomas of the breast mostly occur in: 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Lower medial quadrant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Lower lateral quadrant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Upper medial quadrant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Upper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latera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 quadrant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</a:t>
            </a: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peau de’orange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appearance of the breast is due to the infiltration of: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Pectoral fascia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Ligament of cooper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Areola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Lactiferous ducts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right subclavian trunk opens into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Br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achiocephalic vein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Thoracic duct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Subclavian vein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D.Jugular trunk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upper part of the breast drain into which group of Axillary lymph nodes?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Apical group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Pectoral group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Brachial group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Central group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4" name="Google Shape;474;p46"/>
          <p:cNvSpPr txBox="1"/>
          <p:nvPr>
            <p:ph idx="12" type="sldNum"/>
          </p:nvPr>
        </p:nvSpPr>
        <p:spPr>
          <a:xfrm>
            <a:off x="8772125" y="4749900"/>
            <a:ext cx="28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475" name="Google Shape;475;p46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{0C658C64-9205-4F1E-93D4-0845B0E9FC0D}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7"/>
          <p:cNvPicPr preferRelativeResize="0"/>
          <p:nvPr/>
        </p:nvPicPr>
        <p:blipFill rotWithShape="1">
          <a:blip r:embed="rId3">
            <a:alphaModFix/>
          </a:blip>
          <a:srcRect b="40678" l="16887" r="21277" t="28723"/>
          <a:stretch/>
        </p:blipFill>
        <p:spPr>
          <a:xfrm>
            <a:off x="7628876" y="92051"/>
            <a:ext cx="1459225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7"/>
          <p:cNvSpPr txBox="1"/>
          <p:nvPr/>
        </p:nvSpPr>
        <p:spPr>
          <a:xfrm>
            <a:off x="2832925" y="1408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82" name="Google Shape;482;p47"/>
          <p:cNvSpPr txBox="1"/>
          <p:nvPr/>
        </p:nvSpPr>
        <p:spPr>
          <a:xfrm>
            <a:off x="1231575" y="1104713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BE1E2D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BE1E2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83" name="Google Shape;483;p47"/>
          <p:cNvSpPr txBox="1"/>
          <p:nvPr/>
        </p:nvSpPr>
        <p:spPr>
          <a:xfrm>
            <a:off x="4779433" y="1104737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BE1E2D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BE1E2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84" name="Google Shape;484;p47"/>
          <p:cNvSpPr txBox="1"/>
          <p:nvPr/>
        </p:nvSpPr>
        <p:spPr>
          <a:xfrm>
            <a:off x="5238252" y="1501532"/>
            <a:ext cx="3658200" cy="3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solidFill>
                <a:srgbClr val="F3F3F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85" name="Google Shape;485;p47"/>
          <p:cNvSpPr txBox="1"/>
          <p:nvPr/>
        </p:nvSpPr>
        <p:spPr>
          <a:xfrm>
            <a:off x="3559075" y="814150"/>
            <a:ext cx="16365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btw we need to thank these two for making anatomy much more entertaining for us for the past two years.</a:t>
            </a:r>
            <a:endParaRPr b="1" sz="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 Thank you for your work.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486" name="Google Shape;486;p47"/>
          <p:cNvSpPr/>
          <p:nvPr/>
        </p:nvSpPr>
        <p:spPr>
          <a:xfrm rot="10797124">
            <a:off x="8060850" y="4533850"/>
            <a:ext cx="1075800" cy="376500"/>
          </a:xfrm>
          <a:prstGeom prst="homePlate">
            <a:avLst>
              <a:gd fmla="val 50000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7"/>
          <p:cNvSpPr txBox="1"/>
          <p:nvPr/>
        </p:nvSpPr>
        <p:spPr>
          <a:xfrm>
            <a:off x="1418273" y="1459021"/>
            <a:ext cx="30888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 </a:t>
            </a:r>
            <a:r>
              <a:rPr b="1" lang="ar" sz="1000">
                <a:solidFill>
                  <a:srgbClr val="D9D9D9"/>
                </a:solidFill>
                <a:latin typeface="Bree Serif"/>
                <a:ea typeface="Bree Serif"/>
                <a:cs typeface="Bree Serif"/>
                <a:sym typeface="Bree Serif"/>
              </a:rPr>
              <a:t>(Absolute)</a:t>
            </a:r>
            <a:endParaRPr b="1" sz="1000">
              <a:solidFill>
                <a:srgbClr val="D9D9D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 </a:t>
            </a:r>
            <a:r>
              <a:rPr b="1" lang="ar" sz="1000">
                <a:solidFill>
                  <a:srgbClr val="EFEFEF"/>
                </a:solidFill>
                <a:latin typeface="Bree Serif"/>
                <a:ea typeface="Bree Serif"/>
                <a:cs typeface="Bree Serif"/>
                <a:sym typeface="Bree Serif"/>
              </a:rPr>
              <a:t>(</a:t>
            </a:r>
            <a:r>
              <a:rPr b="1" lang="ar" sz="10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Tiffany*</a:t>
            </a:r>
            <a:r>
              <a:rPr b="1" lang="ar" sz="1000">
                <a:solidFill>
                  <a:srgbClr val="EFEFEF"/>
                </a:solidFill>
                <a:latin typeface="Bree Serif"/>
                <a:ea typeface="Bree Serif"/>
                <a:cs typeface="Bree Serif"/>
                <a:sym typeface="Bree Serif"/>
              </a:rPr>
              <a:t> )</a:t>
            </a:r>
            <a:endParaRPr b="1" sz="1000">
              <a:solidFill>
                <a:srgbClr val="EFEFE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 </a:t>
            </a:r>
            <a:r>
              <a:rPr b="1" lang="ar" sz="10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(</a:t>
            </a:r>
            <a:r>
              <a:rPr b="1" lang="ar" sz="10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on his 473r</a:t>
            </a:r>
            <a:r>
              <a:rPr b="1" lang="ar" sz="10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d coffee cup)</a:t>
            </a:r>
            <a:endParaRPr b="1" sz="1000">
              <a:solidFill>
                <a:srgbClr val="F3F3F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 </a:t>
            </a:r>
            <a:r>
              <a:rPr b="1" lang="ar" sz="10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(I miss you:()</a:t>
            </a:r>
            <a:endParaRPr b="1" sz="1000">
              <a:solidFill>
                <a:srgbClr val="F3F3F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r>
              <a:rPr b="1" lang="ar" sz="10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(you too)</a:t>
            </a:r>
            <a:endParaRPr b="1" sz="1000">
              <a:solidFill>
                <a:srgbClr val="F3F3F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88" name="Google Shape;488;p4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788" y="4694550"/>
            <a:ext cx="217201" cy="19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1751" y="4722846"/>
            <a:ext cx="217200" cy="14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90" name="Google Shape;490;p47"/>
          <p:cNvSpPr txBox="1"/>
          <p:nvPr/>
        </p:nvSpPr>
        <p:spPr>
          <a:xfrm rot="-1103">
            <a:off x="8201548" y="4491094"/>
            <a:ext cx="9351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8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91" name="Google Shape;491;p47"/>
          <p:cNvPicPr preferRelativeResize="0"/>
          <p:nvPr/>
        </p:nvPicPr>
        <p:blipFill rotWithShape="1">
          <a:blip r:embed="rId3">
            <a:alphaModFix/>
          </a:blip>
          <a:srcRect b="40678" l="16887" r="48995" t="28723"/>
          <a:stretch/>
        </p:blipFill>
        <p:spPr>
          <a:xfrm>
            <a:off x="5410742" y="2565502"/>
            <a:ext cx="217200" cy="19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7"/>
          <p:cNvPicPr preferRelativeResize="0"/>
          <p:nvPr/>
        </p:nvPicPr>
        <p:blipFill rotWithShape="1">
          <a:blip r:embed="rId3">
            <a:alphaModFix/>
          </a:blip>
          <a:srcRect b="40678" l="16887" r="48995" t="28723"/>
          <a:stretch/>
        </p:blipFill>
        <p:spPr>
          <a:xfrm>
            <a:off x="5434246" y="4127562"/>
            <a:ext cx="217200" cy="19480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7"/>
          <p:cNvSpPr txBox="1"/>
          <p:nvPr/>
        </p:nvSpPr>
        <p:spPr>
          <a:xfrm>
            <a:off x="-1" y="4283188"/>
            <a:ext cx="39306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libri"/>
                <a:ea typeface="Calibri"/>
                <a:cs typeface="Calibri"/>
                <a:sym typeface="Calibri"/>
              </a:rPr>
              <a:t>-Last Anatomy lec y’all, I’ll miss reviewing this team’s work.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libri"/>
                <a:ea typeface="Calibri"/>
                <a:cs typeface="Calibri"/>
                <a:sym typeface="Calibri"/>
              </a:rPr>
              <a:t>-No I’m not crying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libri"/>
                <a:ea typeface="Calibri"/>
                <a:cs typeface="Calibri"/>
                <a:sym typeface="Calibri"/>
              </a:rPr>
              <a:t>-Maybe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libri"/>
                <a:ea typeface="Calibri"/>
                <a:cs typeface="Calibri"/>
                <a:sym typeface="Calibri"/>
              </a:rPr>
              <a:t>-Ok yes 	                           -Also also Reviewer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7"/>
          <p:cNvSpPr txBox="1"/>
          <p:nvPr/>
        </p:nvSpPr>
        <p:spPr>
          <a:xfrm>
            <a:off x="502823" y="554228"/>
            <a:ext cx="23301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Btw if you see anything out of place in this lec, it’s probably written by me so chill it’s just a joke since this is the last anatomy lec  -Also reviewer </a:t>
            </a:r>
            <a:endParaRPr sz="8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/>
          <p:nvPr/>
        </p:nvSpPr>
        <p:spPr>
          <a:xfrm>
            <a:off x="1036525" y="2019825"/>
            <a:ext cx="5551200" cy="1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shape and position of the breast.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structure of the mammary glands.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blood supply of the female breast.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lymphatic drainage of the female breast.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applied anatomy in the female breast.</a:t>
            </a:r>
            <a:endParaRPr sz="1200">
              <a:solidFill>
                <a:srgbClr val="F3F3F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1145000" y="16699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20" name="Google Shape;220;p38"/>
          <p:cNvSpPr txBox="1"/>
          <p:nvPr/>
        </p:nvSpPr>
        <p:spPr>
          <a:xfrm>
            <a:off x="1658458" y="6732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50" y="1723401"/>
            <a:ext cx="192450" cy="2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/>
          <p:nvPr/>
        </p:nvSpPr>
        <p:spPr>
          <a:xfrm>
            <a:off x="6699375" y="413875"/>
            <a:ext cx="1965000" cy="1055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3" name="Google Shape;223;p38"/>
          <p:cNvSpPr/>
          <p:nvPr/>
        </p:nvSpPr>
        <p:spPr>
          <a:xfrm rot="-5400000">
            <a:off x="4457100" y="-4457100"/>
            <a:ext cx="234000" cy="91482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8"/>
          <p:cNvPicPr preferRelativeResize="0"/>
          <p:nvPr/>
        </p:nvPicPr>
        <p:blipFill rotWithShape="1">
          <a:blip r:embed="rId4">
            <a:alphaModFix/>
          </a:blip>
          <a:srcRect b="79975" l="75041" r="14386" t="0"/>
          <a:stretch/>
        </p:blipFill>
        <p:spPr>
          <a:xfrm>
            <a:off x="7899088" y="1570116"/>
            <a:ext cx="387666" cy="37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8"/>
          <p:cNvPicPr preferRelativeResize="0"/>
          <p:nvPr/>
        </p:nvPicPr>
        <p:blipFill rotWithShape="1">
          <a:blip r:embed="rId4">
            <a:alphaModFix/>
          </a:blip>
          <a:srcRect b="85198" l="1163" r="89822" t="0"/>
          <a:stretch/>
        </p:blipFill>
        <p:spPr>
          <a:xfrm rot="-6953490">
            <a:off x="6808136" y="2657757"/>
            <a:ext cx="494555" cy="378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38"/>
          <p:cNvGrpSpPr/>
          <p:nvPr/>
        </p:nvGrpSpPr>
        <p:grpSpPr>
          <a:xfrm>
            <a:off x="8205236" y="1943619"/>
            <a:ext cx="757024" cy="738050"/>
            <a:chOff x="177171" y="1726174"/>
            <a:chExt cx="1008155" cy="993338"/>
          </a:xfrm>
        </p:grpSpPr>
        <p:pic>
          <p:nvPicPr>
            <p:cNvPr id="227" name="Google Shape;227;p38"/>
            <p:cNvPicPr preferRelativeResize="0"/>
            <p:nvPr/>
          </p:nvPicPr>
          <p:blipFill rotWithShape="1">
            <a:blip r:embed="rId4">
              <a:alphaModFix/>
            </a:blip>
            <a:srcRect b="66792" l="9354" r="74521" t="0"/>
            <a:stretch/>
          </p:blipFill>
          <p:spPr>
            <a:xfrm rot="19">
              <a:off x="246927" y="1726176"/>
              <a:ext cx="938399" cy="929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38"/>
            <p:cNvSpPr/>
            <p:nvPr/>
          </p:nvSpPr>
          <p:spPr>
            <a:xfrm>
              <a:off x="177171" y="2413212"/>
              <a:ext cx="378300" cy="306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9" name="Google Shape;22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08638">
            <a:off x="7924062" y="2789172"/>
            <a:ext cx="489733" cy="5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6">
            <a:alphaModFix/>
          </a:blip>
          <a:srcRect b="68013" l="91893" r="-205" t="5657"/>
          <a:stretch/>
        </p:blipFill>
        <p:spPr>
          <a:xfrm>
            <a:off x="8509446" y="3156329"/>
            <a:ext cx="387666" cy="457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38"/>
          <p:cNvGrpSpPr/>
          <p:nvPr/>
        </p:nvGrpSpPr>
        <p:grpSpPr>
          <a:xfrm>
            <a:off x="6954402" y="4119746"/>
            <a:ext cx="907747" cy="774053"/>
            <a:chOff x="-3" y="2941789"/>
            <a:chExt cx="1375790" cy="1109276"/>
          </a:xfrm>
        </p:grpSpPr>
        <p:grpSp>
          <p:nvGrpSpPr>
            <p:cNvPr id="232" name="Google Shape;232;p38"/>
            <p:cNvGrpSpPr/>
            <p:nvPr/>
          </p:nvGrpSpPr>
          <p:grpSpPr>
            <a:xfrm>
              <a:off x="4" y="2941789"/>
              <a:ext cx="1375784" cy="1109276"/>
              <a:chOff x="3566" y="2724900"/>
              <a:chExt cx="1375784" cy="1109276"/>
            </a:xfrm>
          </p:grpSpPr>
          <p:pic>
            <p:nvPicPr>
              <p:cNvPr id="233" name="Google Shape;233;p38"/>
              <p:cNvPicPr preferRelativeResize="0"/>
              <p:nvPr/>
            </p:nvPicPr>
            <p:blipFill rotWithShape="1">
              <a:blip r:embed="rId4">
                <a:alphaModFix/>
              </a:blip>
              <a:srcRect b="20196" l="11422" r="67978" t="45214"/>
              <a:stretch/>
            </p:blipFill>
            <p:spPr>
              <a:xfrm>
                <a:off x="40675" y="2835450"/>
                <a:ext cx="1236603" cy="9987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4" name="Google Shape;234;p38"/>
              <p:cNvSpPr/>
              <p:nvPr/>
            </p:nvSpPr>
            <p:spPr>
              <a:xfrm>
                <a:off x="791650" y="2724900"/>
                <a:ext cx="587700" cy="395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38"/>
              <p:cNvSpPr/>
              <p:nvPr/>
            </p:nvSpPr>
            <p:spPr>
              <a:xfrm rot="5156853">
                <a:off x="-59146" y="3362007"/>
                <a:ext cx="369323" cy="218337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6" name="Google Shape;236;p38"/>
            <p:cNvSpPr/>
            <p:nvPr/>
          </p:nvSpPr>
          <p:spPr>
            <a:xfrm>
              <a:off x="-3" y="3046914"/>
              <a:ext cx="355200" cy="76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7" name="Google Shape;237;p38"/>
          <p:cNvPicPr preferRelativeResize="0"/>
          <p:nvPr/>
        </p:nvPicPr>
        <p:blipFill rotWithShape="1">
          <a:blip r:embed="rId4">
            <a:alphaModFix/>
          </a:blip>
          <a:srcRect b="43033" l="23711" r="63311" t="26861"/>
          <a:stretch/>
        </p:blipFill>
        <p:spPr>
          <a:xfrm>
            <a:off x="7556425" y="3392430"/>
            <a:ext cx="548224" cy="64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7">
            <a:alphaModFix/>
          </a:blip>
          <a:srcRect b="4320" l="68721" r="-2572" t="32336"/>
          <a:stretch/>
        </p:blipFill>
        <p:spPr>
          <a:xfrm>
            <a:off x="7862143" y="3930872"/>
            <a:ext cx="1208422" cy="115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4">
            <a:alphaModFix/>
          </a:blip>
          <a:srcRect b="21625" l="23798" r="67043" t="65529"/>
          <a:stretch/>
        </p:blipFill>
        <p:spPr>
          <a:xfrm rot="-794723">
            <a:off x="7732474" y="2336625"/>
            <a:ext cx="342053" cy="3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 rotWithShape="1">
          <a:blip r:embed="rId6">
            <a:alphaModFix/>
          </a:blip>
          <a:srcRect b="0" l="64708" r="25542" t="57992"/>
          <a:stretch/>
        </p:blipFill>
        <p:spPr>
          <a:xfrm rot="933220">
            <a:off x="7242581" y="2722319"/>
            <a:ext cx="432451" cy="68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 rotWithShape="1">
          <a:blip r:embed="rId8">
            <a:alphaModFix/>
          </a:blip>
          <a:srcRect b="71101" l="3438" r="72468" t="3439"/>
          <a:stretch/>
        </p:blipFill>
        <p:spPr>
          <a:xfrm rot="-18">
            <a:off x="6781305" y="1570119"/>
            <a:ext cx="968980" cy="9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 rotWithShape="1">
          <a:blip r:embed="rId6">
            <a:alphaModFix/>
          </a:blip>
          <a:srcRect b="49985" l="674" r="85148" t="34138"/>
          <a:stretch/>
        </p:blipFill>
        <p:spPr>
          <a:xfrm>
            <a:off x="6825732" y="3655093"/>
            <a:ext cx="791987" cy="33021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8"/>
          <p:cNvSpPr txBox="1"/>
          <p:nvPr/>
        </p:nvSpPr>
        <p:spPr>
          <a:xfrm>
            <a:off x="32775" y="3430425"/>
            <a:ext cx="3171000" cy="17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Part 4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I don’t remember when was the last time I wrote one of these, I don’t even remember where I put it, maybe in one of the Embryology lecs? I wonder.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It’s Saturday, 10th of October 2020. COVID-19 is still going strong, I don’t know the exact number of cases right now due to the fact that all news sites are closed, I believe that the last time it was announced is probably two months ago and it was around 2.3 billion, yes with a B.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Oh look guys, we’re at part 4, who would’ve thought? And you’re still reading? You know I’m starting to develop this connection with you, I think we would’ve been great friends. I haven’t interacted with another person ever since this whole thing started you know? Internet and phone lines are all down and people stopped leaving their houses a long time ago.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But it’s alright, I got you, right? you’ll always be by my side.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The voices have been getting stronger don’t you agree? You </a:t>
            </a: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must have</a:t>
            </a: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 heard them too! I’ve even caught myself replying to them more than once but I always play it off as if I wasn’t talking to them. I don’t want them to know I’m listening, I wanna hear what they’re saying behind my back so I’m acting that way.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I know it, they’re talking about me, they want to kill me don’t they? the wanna steal my food. I won’t let them. I still have enough food to last me for a month or two, guess being as paranoid as I am really payed off didn’t it?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Gotta go, they’re talking again, I wanna </a:t>
            </a: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eavesdrop on them, I’ll be right back, don’t go anywhere.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-A Lost Man.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/>
          <p:nvPr/>
        </p:nvSpPr>
        <p:spPr>
          <a:xfrm>
            <a:off x="86675" y="1837900"/>
            <a:ext cx="2977500" cy="1785600"/>
          </a:xfrm>
          <a:prstGeom prst="rect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9"/>
          <p:cNvSpPr/>
          <p:nvPr/>
        </p:nvSpPr>
        <p:spPr>
          <a:xfrm>
            <a:off x="3354300" y="1837925"/>
            <a:ext cx="3049500" cy="1785600"/>
          </a:xfrm>
          <a:prstGeom prst="rect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9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51" name="Google Shape;251;p39"/>
          <p:cNvSpPr txBox="1"/>
          <p:nvPr>
            <p:ph type="ctrTitle"/>
          </p:nvPr>
        </p:nvSpPr>
        <p:spPr>
          <a:xfrm>
            <a:off x="318402" y="138950"/>
            <a:ext cx="16569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Breast</a:t>
            </a:r>
            <a:endParaRPr/>
          </a:p>
        </p:txBody>
      </p:sp>
      <p:sp>
        <p:nvSpPr>
          <p:cNvPr id="252" name="Google Shape;252;p39"/>
          <p:cNvSpPr txBox="1"/>
          <p:nvPr/>
        </p:nvSpPr>
        <p:spPr>
          <a:xfrm>
            <a:off x="366775" y="800174"/>
            <a:ext cx="835800" cy="3162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Shape</a:t>
            </a:r>
            <a:endParaRPr b="1" sz="1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3" name="Google Shape;253;p39"/>
          <p:cNvSpPr/>
          <p:nvPr/>
        </p:nvSpPr>
        <p:spPr>
          <a:xfrm>
            <a:off x="6598450" y="1837900"/>
            <a:ext cx="2431800" cy="1785600"/>
          </a:xfrm>
          <a:prstGeom prst="rect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9"/>
          <p:cNvSpPr txBox="1"/>
          <p:nvPr>
            <p:ph idx="1" type="subTitle"/>
          </p:nvPr>
        </p:nvSpPr>
        <p:spPr>
          <a:xfrm>
            <a:off x="86675" y="1768900"/>
            <a:ext cx="2977500" cy="316200"/>
          </a:xfrm>
          <a:prstGeom prst="rect">
            <a:avLst/>
          </a:prstGeom>
          <a:solidFill>
            <a:srgbClr val="F4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Apex (Nipple)</a:t>
            </a:r>
            <a:endParaRPr b="1"/>
          </a:p>
        </p:txBody>
      </p:sp>
      <p:sp>
        <p:nvSpPr>
          <p:cNvPr id="255" name="Google Shape;255;p39"/>
          <p:cNvSpPr txBox="1"/>
          <p:nvPr>
            <p:ph idx="1" type="subTitle"/>
          </p:nvPr>
        </p:nvSpPr>
        <p:spPr>
          <a:xfrm>
            <a:off x="3331350" y="1768900"/>
            <a:ext cx="3095400" cy="316200"/>
          </a:xfrm>
          <a:prstGeom prst="rect">
            <a:avLst/>
          </a:prstGeom>
          <a:solidFill>
            <a:srgbClr val="F4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Base (3 muscles)</a:t>
            </a:r>
            <a:endParaRPr b="1"/>
          </a:p>
        </p:txBody>
      </p:sp>
      <p:sp>
        <p:nvSpPr>
          <p:cNvPr id="256" name="Google Shape;256;p39"/>
          <p:cNvSpPr txBox="1"/>
          <p:nvPr>
            <p:ph idx="1" type="subTitle"/>
          </p:nvPr>
        </p:nvSpPr>
        <p:spPr>
          <a:xfrm>
            <a:off x="6598450" y="1779850"/>
            <a:ext cx="2431800" cy="294300"/>
          </a:xfrm>
          <a:prstGeom prst="rect">
            <a:avLst/>
          </a:prstGeom>
          <a:solidFill>
            <a:srgbClr val="F4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Tail </a:t>
            </a:r>
            <a:r>
              <a:rPr b="1" lang="ar">
                <a:solidFill>
                  <a:schemeClr val="dk1"/>
                </a:solidFill>
              </a:rPr>
              <a:t>(axillary tail/process)</a:t>
            </a:r>
            <a:endParaRPr b="1"/>
          </a:p>
        </p:txBody>
      </p:sp>
      <p:cxnSp>
        <p:nvCxnSpPr>
          <p:cNvPr id="257" name="Google Shape;257;p39"/>
          <p:cNvCxnSpPr>
            <a:stCxn id="258" idx="2"/>
            <a:endCxn id="256" idx="0"/>
          </p:cNvCxnSpPr>
          <p:nvPr/>
        </p:nvCxnSpPr>
        <p:spPr>
          <a:xfrm flipH="1" rot="-5400000">
            <a:off x="6238599" y="203839"/>
            <a:ext cx="216300" cy="2935500"/>
          </a:xfrm>
          <a:prstGeom prst="bentConnector3">
            <a:avLst>
              <a:gd fmla="val 50026" name="adj1"/>
            </a:avLst>
          </a:prstGeom>
          <a:noFill/>
          <a:ln cap="flat" cmpd="sng" w="19050">
            <a:solidFill>
              <a:srgbClr val="CCCCCC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259" name="Google Shape;259;p39"/>
          <p:cNvCxnSpPr>
            <a:stCxn id="258" idx="2"/>
            <a:endCxn id="254" idx="0"/>
          </p:cNvCxnSpPr>
          <p:nvPr/>
        </p:nvCxnSpPr>
        <p:spPr>
          <a:xfrm rot="5400000">
            <a:off x="3124449" y="14389"/>
            <a:ext cx="205500" cy="3303600"/>
          </a:xfrm>
          <a:prstGeom prst="bentConnector3">
            <a:avLst>
              <a:gd fmla="val 49990" name="adj1"/>
            </a:avLst>
          </a:prstGeom>
          <a:noFill/>
          <a:ln cap="flat" cmpd="sng" w="19050">
            <a:solidFill>
              <a:srgbClr val="CCCCCC"/>
            </a:solidFill>
            <a:prstDash val="solid"/>
            <a:round/>
            <a:headEnd len="med" w="med" type="none"/>
            <a:tailEnd len="med" w="med" type="diamond"/>
          </a:ln>
        </p:spPr>
      </p:cxnSp>
      <p:grpSp>
        <p:nvGrpSpPr>
          <p:cNvPr id="260" name="Google Shape;260;p39"/>
          <p:cNvGrpSpPr/>
          <p:nvPr/>
        </p:nvGrpSpPr>
        <p:grpSpPr>
          <a:xfrm>
            <a:off x="3977719" y="1330788"/>
            <a:ext cx="1802617" cy="257011"/>
            <a:chOff x="611560" y="2708920"/>
            <a:chExt cx="1728300" cy="379800"/>
          </a:xfrm>
        </p:grpSpPr>
        <p:sp>
          <p:nvSpPr>
            <p:cNvPr id="261" name="Google Shape;261;p39"/>
            <p:cNvSpPr/>
            <p:nvPr/>
          </p:nvSpPr>
          <p:spPr>
            <a:xfrm>
              <a:off x="611560" y="2708920"/>
              <a:ext cx="1728300" cy="379800"/>
            </a:xfrm>
            <a:prstGeom prst="roundRect">
              <a:avLst>
                <a:gd fmla="val 50000" name="adj"/>
              </a:avLst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58" name="Google Shape;258;p39"/>
            <p:cNvSpPr txBox="1"/>
            <p:nvPr/>
          </p:nvSpPr>
          <p:spPr>
            <a:xfrm>
              <a:off x="665833" y="2744923"/>
              <a:ext cx="1619700" cy="3078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It has  </a:t>
              </a:r>
              <a:endParaRPr b="1" sz="1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cxnSp>
        <p:nvCxnSpPr>
          <p:cNvPr id="262" name="Google Shape;262;p39"/>
          <p:cNvCxnSpPr>
            <a:stCxn id="258" idx="2"/>
            <a:endCxn id="255" idx="0"/>
          </p:cNvCxnSpPr>
          <p:nvPr/>
        </p:nvCxnSpPr>
        <p:spPr>
          <a:xfrm>
            <a:off x="4878999" y="1563439"/>
            <a:ext cx="0" cy="2055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med" w="med" type="none"/>
            <a:tailEnd len="med" w="med" type="diamond"/>
          </a:ln>
        </p:spPr>
      </p:cxnSp>
      <p:grpSp>
        <p:nvGrpSpPr>
          <p:cNvPr id="263" name="Google Shape;263;p39"/>
          <p:cNvGrpSpPr/>
          <p:nvPr/>
        </p:nvGrpSpPr>
        <p:grpSpPr>
          <a:xfrm>
            <a:off x="7425144" y="3888484"/>
            <a:ext cx="960111" cy="793874"/>
            <a:chOff x="6934672" y="3706425"/>
            <a:chExt cx="1331638" cy="992838"/>
          </a:xfrm>
        </p:grpSpPr>
        <p:pic>
          <p:nvPicPr>
            <p:cNvPr id="264" name="Google Shape;264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34672" y="3706425"/>
              <a:ext cx="1278775" cy="992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39"/>
            <p:cNvSpPr/>
            <p:nvPr/>
          </p:nvSpPr>
          <p:spPr>
            <a:xfrm>
              <a:off x="7936309" y="3888275"/>
              <a:ext cx="330000" cy="192300"/>
            </a:xfrm>
            <a:prstGeom prst="rect">
              <a:avLst/>
            </a:prstGeom>
            <a:noFill/>
            <a:ln cap="flat" cmpd="sng" w="9525">
              <a:solidFill>
                <a:srgbClr val="6D9E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6" name="Google Shape;266;p39"/>
          <p:cNvPicPr preferRelativeResize="0"/>
          <p:nvPr/>
        </p:nvPicPr>
        <p:blipFill rotWithShape="1">
          <a:blip r:embed="rId4">
            <a:alphaModFix/>
          </a:blip>
          <a:srcRect b="11976" l="21968" r="10395" t="12219"/>
          <a:stretch/>
        </p:blipFill>
        <p:spPr>
          <a:xfrm>
            <a:off x="86675" y="3884475"/>
            <a:ext cx="1039800" cy="86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-495350" y="2038500"/>
            <a:ext cx="3559800" cy="15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Conical eminence that projects forwards from the anterior surface of the breast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lies opposite </a:t>
            </a:r>
            <a:r>
              <a:rPr lang="ar" sz="1000">
                <a:solidFill>
                  <a:srgbClr val="76A5AF"/>
                </a:solidFill>
                <a:latin typeface="Bree Serif"/>
                <a:ea typeface="Bree Serif"/>
                <a:cs typeface="Bree Serif"/>
                <a:sym typeface="Bree Serif"/>
              </a:rPr>
              <a:t>4th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intercostal space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carries 15-20 narrow pores of the lactiferous ducts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is surrounded by </a:t>
            </a:r>
            <a:r>
              <a:rPr lang="ar" sz="1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Areola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which it’s dark pink brownish circular area of skin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subcutaneous tissues of nipple &amp; areola are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devoid of fat 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(It has erectile tissue)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2740875" y="2038500"/>
            <a:ext cx="3663000" cy="16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Upper ⅔  of its base lies on  fascia over </a:t>
            </a:r>
            <a:r>
              <a:rPr lang="ar" sz="10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Pectoralis major muscle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While its Inferolateral ⅓ lies on fascia over  </a:t>
            </a:r>
            <a:r>
              <a:rPr lang="ar" sz="10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Serratus anterior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&amp; </a:t>
            </a:r>
            <a:r>
              <a:rPr lang="ar" sz="10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External oblique muscles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Vertically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It extends from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2nd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rib superiorly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to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6th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ribs inferiorly</a:t>
            </a:r>
            <a:endParaRPr sz="900">
              <a:solidFill>
                <a:srgbClr val="E06666"/>
              </a:solidFill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Horizontally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It extends from lateral margin of the sternum medially to midaxillary line laterally</a:t>
            </a:r>
            <a:endParaRPr sz="900">
              <a:solidFill>
                <a:srgbClr val="E06666"/>
              </a:solidFill>
            </a:endParaRPr>
          </a:p>
        </p:txBody>
      </p:sp>
      <p:sp>
        <p:nvSpPr>
          <p:cNvPr id="269" name="Google Shape;269;p39"/>
          <p:cNvSpPr txBox="1"/>
          <p:nvPr/>
        </p:nvSpPr>
        <p:spPr>
          <a:xfrm>
            <a:off x="6118625" y="2074250"/>
            <a:ext cx="27555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Small  superolateral part of the breast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extends upward and laterally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	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85750" lvl="0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Char char="➔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Pierces	the fascia at the	 lower border of pectoralis major muscle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and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sends a process into the axilla	called the </a:t>
            </a:r>
            <a:r>
              <a:rPr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axillary tail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or </a:t>
            </a:r>
            <a:r>
              <a:rPr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axillary	process</a:t>
            </a:r>
            <a:endParaRPr sz="900">
              <a:solidFill>
                <a:srgbClr val="6D9EEB"/>
              </a:solidFill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1184875" y="800177"/>
            <a:ext cx="2934000" cy="316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3499" lvl="0" marL="269999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is conical in shape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and 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It has NO capsule</a:t>
            </a:r>
            <a:endParaRPr sz="1000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5817675" y="822875"/>
            <a:ext cx="3095400" cy="316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53499" lvl="0" marL="269999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It lies in superficial fascia of the front of chest. </a:t>
            </a:r>
            <a:endParaRPr sz="1000">
              <a:solidFill>
                <a:srgbClr val="EA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2" name="Google Shape;272;p39"/>
          <p:cNvSpPr txBox="1"/>
          <p:nvPr/>
        </p:nvSpPr>
        <p:spPr>
          <a:xfrm>
            <a:off x="4857575" y="822875"/>
            <a:ext cx="960000" cy="3162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Location </a:t>
            </a:r>
            <a:endParaRPr b="1" sz="1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73" name="Google Shape;273;p39"/>
          <p:cNvGrpSpPr/>
          <p:nvPr/>
        </p:nvGrpSpPr>
        <p:grpSpPr>
          <a:xfrm>
            <a:off x="1227152" y="3764811"/>
            <a:ext cx="1730191" cy="1041237"/>
            <a:chOff x="5971575" y="358175"/>
            <a:chExt cx="1991701" cy="1529208"/>
          </a:xfrm>
        </p:grpSpPr>
        <p:pic>
          <p:nvPicPr>
            <p:cNvPr id="274" name="Google Shape;274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71575" y="358175"/>
              <a:ext cx="1991701" cy="1529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39"/>
            <p:cNvSpPr/>
            <p:nvPr/>
          </p:nvSpPr>
          <p:spPr>
            <a:xfrm>
              <a:off x="7643388" y="1544659"/>
              <a:ext cx="141000" cy="118500"/>
            </a:xfrm>
            <a:prstGeom prst="rect">
              <a:avLst/>
            </a:prstGeom>
            <a:noFill/>
            <a:ln cap="flat" cmpd="sng" w="9525">
              <a:solidFill>
                <a:srgbClr val="C27B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9"/>
            <p:cNvSpPr/>
            <p:nvPr/>
          </p:nvSpPr>
          <p:spPr>
            <a:xfrm>
              <a:off x="7669027" y="1309066"/>
              <a:ext cx="261600" cy="92400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9"/>
            <p:cNvSpPr/>
            <p:nvPr/>
          </p:nvSpPr>
          <p:spPr>
            <a:xfrm>
              <a:off x="7600277" y="834609"/>
              <a:ext cx="289800" cy="155100"/>
            </a:xfrm>
            <a:prstGeom prst="rect">
              <a:avLst/>
            </a:prstGeom>
            <a:noFill/>
            <a:ln cap="flat" cmpd="sng" w="9525">
              <a:solidFill>
                <a:srgbClr val="6D9E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" name="Google Shape;278;p39"/>
          <p:cNvGrpSpPr/>
          <p:nvPr/>
        </p:nvGrpSpPr>
        <p:grpSpPr>
          <a:xfrm>
            <a:off x="5208420" y="3681692"/>
            <a:ext cx="1163181" cy="1207447"/>
            <a:chOff x="7896680" y="431918"/>
            <a:chExt cx="1177070" cy="1455457"/>
          </a:xfrm>
        </p:grpSpPr>
        <p:pic>
          <p:nvPicPr>
            <p:cNvPr id="279" name="Google Shape;279;p39"/>
            <p:cNvPicPr preferRelativeResize="0"/>
            <p:nvPr/>
          </p:nvPicPr>
          <p:blipFill rotWithShape="1">
            <a:blip r:embed="rId6">
              <a:alphaModFix/>
            </a:blip>
            <a:srcRect b="0" l="56670" r="0" t="0"/>
            <a:stretch/>
          </p:blipFill>
          <p:spPr>
            <a:xfrm>
              <a:off x="8378224" y="431918"/>
              <a:ext cx="695526" cy="1455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39"/>
            <p:cNvSpPr/>
            <p:nvPr/>
          </p:nvSpPr>
          <p:spPr>
            <a:xfrm>
              <a:off x="7896680" y="881206"/>
              <a:ext cx="573000" cy="11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400"/>
                <a:t>Serratus</a:t>
              </a:r>
              <a:endParaRPr sz="4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400"/>
                <a:t>Anterior </a:t>
              </a:r>
              <a:endParaRPr sz="400"/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7955945" y="657715"/>
              <a:ext cx="573000" cy="11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400"/>
                <a:t>Pectoralis</a:t>
              </a:r>
              <a:endParaRPr sz="4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400"/>
                <a:t>Major </a:t>
              </a:r>
              <a:endParaRPr sz="400"/>
            </a:p>
          </p:txBody>
        </p:sp>
        <p:cxnSp>
          <p:nvCxnSpPr>
            <p:cNvPr id="282" name="Google Shape;282;p39"/>
            <p:cNvCxnSpPr>
              <a:stCxn id="281" idx="3"/>
            </p:cNvCxnSpPr>
            <p:nvPr/>
          </p:nvCxnSpPr>
          <p:spPr>
            <a:xfrm>
              <a:off x="8528945" y="716965"/>
              <a:ext cx="297600" cy="48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3" name="Google Shape;283;p39"/>
            <p:cNvCxnSpPr>
              <a:stCxn id="280" idx="3"/>
            </p:cNvCxnSpPr>
            <p:nvPr/>
          </p:nvCxnSpPr>
          <p:spPr>
            <a:xfrm>
              <a:off x="8469680" y="940456"/>
              <a:ext cx="246300" cy="2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4" name="Google Shape;284;p39"/>
            <p:cNvCxnSpPr/>
            <p:nvPr/>
          </p:nvCxnSpPr>
          <p:spPr>
            <a:xfrm flipH="1" rot="10800000">
              <a:off x="8390688" y="1405209"/>
              <a:ext cx="419100" cy="6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85" name="Google Shape;285;p39"/>
            <p:cNvSpPr/>
            <p:nvPr/>
          </p:nvSpPr>
          <p:spPr>
            <a:xfrm>
              <a:off x="8018492" y="1340837"/>
              <a:ext cx="509400" cy="11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400"/>
                <a:t>External</a:t>
              </a:r>
              <a:endParaRPr sz="400"/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400"/>
                <a:t>Oblique </a:t>
              </a:r>
              <a:endParaRPr sz="400"/>
            </a:p>
          </p:txBody>
        </p:sp>
      </p:grpSp>
      <p:pic>
        <p:nvPicPr>
          <p:cNvPr id="286" name="Google Shape;28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4675" y="3798714"/>
            <a:ext cx="1613289" cy="97341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/>
          <p:nvPr/>
        </p:nvSpPr>
        <p:spPr>
          <a:xfrm flipH="1" rot="10800000">
            <a:off x="4572244" y="3885971"/>
            <a:ext cx="216900" cy="597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9"/>
          <p:cNvSpPr/>
          <p:nvPr/>
        </p:nvSpPr>
        <p:spPr>
          <a:xfrm flipH="1" rot="10800000">
            <a:off x="4570187" y="4552690"/>
            <a:ext cx="291900" cy="597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3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31097" l="33438" r="32889" t="19001"/>
          <a:stretch/>
        </p:blipFill>
        <p:spPr>
          <a:xfrm>
            <a:off x="8703575" y="51625"/>
            <a:ext cx="379500" cy="35498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9"/>
          <p:cNvSpPr txBox="1"/>
          <p:nvPr/>
        </p:nvSpPr>
        <p:spPr>
          <a:xfrm>
            <a:off x="8618975" y="328459"/>
            <a:ext cx="548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watch</a:t>
            </a:r>
            <a:r>
              <a:rPr b="1" lang="ar" sz="300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ar" sz="300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Highly recommended video covers most of the lecture </a:t>
            </a:r>
            <a:endParaRPr b="1" sz="3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/>
          <p:nvPr/>
        </p:nvSpPr>
        <p:spPr>
          <a:xfrm>
            <a:off x="87550" y="1781650"/>
            <a:ext cx="1262628" cy="420282"/>
          </a:xfrm>
          <a:prstGeom prst="flowChartTerminator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Retromammary space </a:t>
            </a:r>
            <a:endParaRPr b="1" sz="1000"/>
          </a:p>
        </p:txBody>
      </p:sp>
      <p:sp>
        <p:nvSpPr>
          <p:cNvPr id="296" name="Google Shape;296;p40"/>
          <p:cNvSpPr txBox="1"/>
          <p:nvPr>
            <p:ph type="ctrTitle"/>
          </p:nvPr>
        </p:nvSpPr>
        <p:spPr>
          <a:xfrm>
            <a:off x="230332" y="48824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Mammary glands</a:t>
            </a:r>
            <a:endParaRPr/>
          </a:p>
        </p:txBody>
      </p:sp>
      <p:sp>
        <p:nvSpPr>
          <p:cNvPr id="297" name="Google Shape;297;p40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pSp>
        <p:nvGrpSpPr>
          <p:cNvPr id="298" name="Google Shape;298;p40"/>
          <p:cNvGrpSpPr/>
          <p:nvPr/>
        </p:nvGrpSpPr>
        <p:grpSpPr>
          <a:xfrm>
            <a:off x="7086140" y="1742637"/>
            <a:ext cx="1854886" cy="1622846"/>
            <a:chOff x="7131251" y="1880148"/>
            <a:chExt cx="1725797" cy="1444198"/>
          </a:xfrm>
        </p:grpSpPr>
        <p:pic>
          <p:nvPicPr>
            <p:cNvPr id="299" name="Google Shape;299;p40"/>
            <p:cNvPicPr preferRelativeResize="0"/>
            <p:nvPr/>
          </p:nvPicPr>
          <p:blipFill rotWithShape="1">
            <a:blip r:embed="rId3">
              <a:alphaModFix/>
            </a:blip>
            <a:srcRect b="0" l="0" r="0" t="10144"/>
            <a:stretch/>
          </p:blipFill>
          <p:spPr>
            <a:xfrm>
              <a:off x="7155155" y="1911755"/>
              <a:ext cx="1701892" cy="1412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40"/>
            <p:cNvSpPr/>
            <p:nvPr/>
          </p:nvSpPr>
          <p:spPr>
            <a:xfrm flipH="1">
              <a:off x="7131251" y="1880148"/>
              <a:ext cx="558300" cy="127500"/>
            </a:xfrm>
            <a:prstGeom prst="rect">
              <a:avLst/>
            </a:prstGeom>
            <a:noFill/>
            <a:ln cap="flat" cmpd="sng" w="952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 flipH="1">
              <a:off x="7151005" y="2215551"/>
              <a:ext cx="284100" cy="173700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 flipH="1">
              <a:off x="7151005" y="2389125"/>
              <a:ext cx="284100" cy="127500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40"/>
          <p:cNvGrpSpPr/>
          <p:nvPr/>
        </p:nvGrpSpPr>
        <p:grpSpPr>
          <a:xfrm>
            <a:off x="7037585" y="55727"/>
            <a:ext cx="1903430" cy="1656648"/>
            <a:chOff x="7071475" y="404275"/>
            <a:chExt cx="2072550" cy="1800900"/>
          </a:xfrm>
        </p:grpSpPr>
        <p:pic>
          <p:nvPicPr>
            <p:cNvPr id="304" name="Google Shape;304;p40"/>
            <p:cNvPicPr preferRelativeResize="0"/>
            <p:nvPr/>
          </p:nvPicPr>
          <p:blipFill rotWithShape="1">
            <a:blip r:embed="rId4">
              <a:alphaModFix/>
            </a:blip>
            <a:srcRect b="12457" l="0" r="-1636" t="0"/>
            <a:stretch/>
          </p:blipFill>
          <p:spPr>
            <a:xfrm>
              <a:off x="7071475" y="404275"/>
              <a:ext cx="2072550" cy="180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40"/>
            <p:cNvSpPr/>
            <p:nvPr/>
          </p:nvSpPr>
          <p:spPr>
            <a:xfrm>
              <a:off x="8510100" y="1089049"/>
              <a:ext cx="561600" cy="150600"/>
            </a:xfrm>
            <a:prstGeom prst="rect">
              <a:avLst/>
            </a:prstGeom>
            <a:noFill/>
            <a:ln cap="flat" cmpd="sng" w="19050">
              <a:solidFill>
                <a:srgbClr val="C27B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8510096" y="1266882"/>
              <a:ext cx="597300" cy="1254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 flipH="1">
              <a:off x="8509975" y="848275"/>
              <a:ext cx="485100" cy="187200"/>
            </a:xfrm>
            <a:prstGeom prst="rect">
              <a:avLst/>
            </a:prstGeom>
            <a:noFill/>
            <a:ln cap="flat" cmpd="sng" w="19050">
              <a:solidFill>
                <a:srgbClr val="6D9E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8" name="Google Shape;308;p40"/>
          <p:cNvSpPr/>
          <p:nvPr/>
        </p:nvSpPr>
        <p:spPr>
          <a:xfrm>
            <a:off x="295900" y="3352225"/>
            <a:ext cx="2013600" cy="144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0"/>
          <p:cNvSpPr/>
          <p:nvPr/>
        </p:nvSpPr>
        <p:spPr>
          <a:xfrm>
            <a:off x="7020775" y="3352225"/>
            <a:ext cx="1933500" cy="144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0"/>
          <p:cNvSpPr txBox="1"/>
          <p:nvPr/>
        </p:nvSpPr>
        <p:spPr>
          <a:xfrm>
            <a:off x="0" y="587575"/>
            <a:ext cx="65223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They are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Non capsulated,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modified sweat glands	(exocrine glands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resent in both sexes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,but it well developed in females.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And B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ecome functioning only in lactating females 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Location :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Lie on the front and the sides of the chest within the superficial fascia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Google Shape;311;p40"/>
          <p:cNvSpPr/>
          <p:nvPr/>
        </p:nvSpPr>
        <p:spPr>
          <a:xfrm>
            <a:off x="2429475" y="3352275"/>
            <a:ext cx="4418700" cy="144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2" name="Google Shape;312;p40"/>
          <p:cNvCxnSpPr/>
          <p:nvPr/>
        </p:nvCxnSpPr>
        <p:spPr>
          <a:xfrm>
            <a:off x="807561" y="2134354"/>
            <a:ext cx="195600" cy="1200"/>
          </a:xfrm>
          <a:prstGeom prst="straightConnector1">
            <a:avLst/>
          </a:prstGeom>
          <a:noFill/>
          <a:ln cap="flat" cmpd="sng" w="19050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40"/>
          <p:cNvCxnSpPr>
            <a:stCxn id="314" idx="1"/>
            <a:endCxn id="295" idx="3"/>
          </p:cNvCxnSpPr>
          <p:nvPr/>
        </p:nvCxnSpPr>
        <p:spPr>
          <a:xfrm flipH="1">
            <a:off x="1350175" y="1453425"/>
            <a:ext cx="152400" cy="5385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EA9999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15" name="Google Shape;315;p40"/>
          <p:cNvCxnSpPr>
            <a:stCxn id="295" idx="3"/>
            <a:endCxn id="316" idx="1"/>
          </p:cNvCxnSpPr>
          <p:nvPr/>
        </p:nvCxnSpPr>
        <p:spPr>
          <a:xfrm>
            <a:off x="1350178" y="1991791"/>
            <a:ext cx="152400" cy="5409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EA9999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16" name="Google Shape;316;p40"/>
          <p:cNvSpPr txBox="1"/>
          <p:nvPr/>
        </p:nvSpPr>
        <p:spPr>
          <a:xfrm>
            <a:off x="1502569" y="2344525"/>
            <a:ext cx="54765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Importance: allows the breast to move freely.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6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+ </a:t>
            </a:r>
            <a:r>
              <a:rPr lang="ar" sz="800">
                <a:solidFill>
                  <a:srgbClr val="B7B7B7"/>
                </a:solidFill>
                <a:highlight>
                  <a:srgbClr val="FFFFFF"/>
                </a:highlight>
              </a:rPr>
              <a:t>often the site of breast implantation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317" name="Google Shape;317;p40"/>
          <p:cNvSpPr/>
          <p:nvPr/>
        </p:nvSpPr>
        <p:spPr>
          <a:xfrm flipH="1" rot="-5400000">
            <a:off x="215613" y="870325"/>
            <a:ext cx="150600" cy="121200"/>
          </a:xfrm>
          <a:prstGeom prst="chevron">
            <a:avLst>
              <a:gd fmla="val 47911" name="adj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0"/>
          <p:cNvSpPr/>
          <p:nvPr/>
        </p:nvSpPr>
        <p:spPr>
          <a:xfrm flipH="1" rot="-5400000">
            <a:off x="215625" y="702576"/>
            <a:ext cx="150600" cy="121200"/>
          </a:xfrm>
          <a:prstGeom prst="chevron">
            <a:avLst>
              <a:gd fmla="val 47911" name="adj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0"/>
          <p:cNvSpPr/>
          <p:nvPr/>
        </p:nvSpPr>
        <p:spPr>
          <a:xfrm flipH="1" rot="-5400000">
            <a:off x="215615" y="1054778"/>
            <a:ext cx="150600" cy="121200"/>
          </a:xfrm>
          <a:prstGeom prst="chevron">
            <a:avLst>
              <a:gd fmla="val 47911" name="adj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0"/>
          <p:cNvSpPr txBox="1"/>
          <p:nvPr/>
        </p:nvSpPr>
        <p:spPr>
          <a:xfrm>
            <a:off x="1502575" y="1293375"/>
            <a:ext cx="925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Definition</a:t>
            </a:r>
            <a:r>
              <a:rPr b="1" lang="ar"/>
              <a:t> </a:t>
            </a:r>
            <a:endParaRPr b="1"/>
          </a:p>
        </p:txBody>
      </p:sp>
      <p:cxnSp>
        <p:nvCxnSpPr>
          <p:cNvPr id="320" name="Google Shape;320;p40"/>
          <p:cNvCxnSpPr/>
          <p:nvPr/>
        </p:nvCxnSpPr>
        <p:spPr>
          <a:xfrm rot="10800000">
            <a:off x="1737125" y="1643350"/>
            <a:ext cx="261900" cy="136800"/>
          </a:xfrm>
          <a:prstGeom prst="bentConnector3">
            <a:avLst>
              <a:gd fmla="val 105851" name="adj1"/>
            </a:avLst>
          </a:prstGeom>
          <a:noFill/>
          <a:ln cap="flat" cmpd="sng" w="19050">
            <a:solidFill>
              <a:srgbClr val="EA9999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21" name="Google Shape;321;p40"/>
          <p:cNvCxnSpPr/>
          <p:nvPr/>
        </p:nvCxnSpPr>
        <p:spPr>
          <a:xfrm flipH="1" rot="5400000">
            <a:off x="1642302" y="1863657"/>
            <a:ext cx="420300" cy="230700"/>
          </a:xfrm>
          <a:prstGeom prst="bentConnector3">
            <a:avLst>
              <a:gd fmla="val 7005" name="adj1"/>
            </a:avLst>
          </a:prstGeom>
          <a:noFill/>
          <a:ln cap="flat" cmpd="sng" w="19050">
            <a:solidFill>
              <a:srgbClr val="EA9999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322" name="Google Shape;322;p40"/>
          <p:cNvSpPr/>
          <p:nvPr/>
        </p:nvSpPr>
        <p:spPr>
          <a:xfrm>
            <a:off x="1967802" y="1566975"/>
            <a:ext cx="36708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Space that found b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ehind the breasts and filled with loose connective tissue 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3" name="Google Shape;323;p40"/>
          <p:cNvSpPr txBox="1"/>
          <p:nvPr/>
        </p:nvSpPr>
        <p:spPr>
          <a:xfrm>
            <a:off x="1935925" y="1984675"/>
            <a:ext cx="39435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a layer of loose areolar tissue that separated the gland from deep </a:t>
            </a: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fascia which covering the underlying muscles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324" name="Google Shape;324;p40"/>
          <p:cNvSpPr txBox="1"/>
          <p:nvPr/>
        </p:nvSpPr>
        <p:spPr>
          <a:xfrm>
            <a:off x="281759" y="3561625"/>
            <a:ext cx="2013600" cy="10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is formed of 15-20</a:t>
            </a: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lobes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, each lobe is formed of a number of </a:t>
            </a:r>
            <a:r>
              <a:rPr lang="ar" sz="1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lobules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which are embedded in the subcutaneous fatty tissue of superficial fascia</a:t>
            </a:r>
            <a:endParaRPr sz="1000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5" name="Google Shape;325;p40"/>
          <p:cNvSpPr txBox="1"/>
          <p:nvPr/>
        </p:nvSpPr>
        <p:spPr>
          <a:xfrm>
            <a:off x="7035765" y="3638520"/>
            <a:ext cx="19035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has from 15-20 </a:t>
            </a:r>
            <a:r>
              <a:rPr lang="ar" sz="1000">
                <a:solidFill>
                  <a:schemeClr val="accent6"/>
                </a:solidFill>
                <a:latin typeface="Bree Serif"/>
                <a:ea typeface="Bree Serif"/>
                <a:cs typeface="Bree Serif"/>
                <a:sym typeface="Bree Serif"/>
              </a:rPr>
              <a:t>lactiferous</a:t>
            </a:r>
            <a:r>
              <a:rPr lang="ar" sz="1000">
                <a:solidFill>
                  <a:schemeClr val="accent4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accent6"/>
                </a:solidFill>
                <a:latin typeface="Bree Serif"/>
                <a:ea typeface="Bree Serif"/>
                <a:cs typeface="Bree Serif"/>
                <a:sym typeface="Bree Serif"/>
              </a:rPr>
              <a:t>ducts</a:t>
            </a:r>
            <a:r>
              <a:rPr lang="ar" sz="1000">
                <a:solidFill>
                  <a:srgbClr val="B4A7D6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open by the same number of openings on the summit of the nipple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6" name="Google Shape;326;p40"/>
          <p:cNvSpPr txBox="1"/>
          <p:nvPr/>
        </p:nvSpPr>
        <p:spPr>
          <a:xfrm>
            <a:off x="2427925" y="3317075"/>
            <a:ext cx="4418700" cy="14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ligaments of Coope</a:t>
            </a:r>
            <a:r>
              <a:rPr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r (</a:t>
            </a:r>
            <a:r>
              <a:rPr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suspensory </a:t>
            </a:r>
            <a:r>
              <a:rPr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ligament)</a:t>
            </a:r>
            <a:endParaRPr sz="1000">
              <a:solidFill>
                <a:srgbClr val="6D9EEB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lobes and lobules are separated by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interlobar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and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interlobular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fibrous &amp; fatty tissue called suspensory ligaments or ligaments of Cooper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run radially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and connect the skin of breast with deep fascia of underlying pectoralis major muscle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importance: helps to give the breasts SUPPORT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it has cilinal importance also :When breast cancer occurs , it invade these ligaments leading to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dimpling appearance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 of breast.</a:t>
            </a:r>
            <a:endParaRPr sz="10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7" name="Google Shape;327;p40"/>
          <p:cNvSpPr txBox="1"/>
          <p:nvPr/>
        </p:nvSpPr>
        <p:spPr>
          <a:xfrm>
            <a:off x="244775" y="2621925"/>
            <a:ext cx="61476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Structures of mammary gland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328" name="Google Shape;328;p40"/>
          <p:cNvGrpSpPr/>
          <p:nvPr/>
        </p:nvGrpSpPr>
        <p:grpSpPr>
          <a:xfrm>
            <a:off x="244782" y="3162799"/>
            <a:ext cx="363175" cy="459187"/>
            <a:chOff x="219906" y="1124884"/>
            <a:chExt cx="502455" cy="736349"/>
          </a:xfrm>
        </p:grpSpPr>
        <p:grpSp>
          <p:nvGrpSpPr>
            <p:cNvPr id="329" name="Google Shape;329;p40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30" name="Google Shape;330;p40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31" name="Google Shape;331;p40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32" name="Google Shape;332;p40"/>
            <p:cNvSpPr txBox="1"/>
            <p:nvPr/>
          </p:nvSpPr>
          <p:spPr>
            <a:xfrm>
              <a:off x="279204" y="1152203"/>
              <a:ext cx="298800" cy="29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33" name="Google Shape;333;p40"/>
          <p:cNvGrpSpPr/>
          <p:nvPr/>
        </p:nvGrpSpPr>
        <p:grpSpPr>
          <a:xfrm>
            <a:off x="2435016" y="3141892"/>
            <a:ext cx="363175" cy="459187"/>
            <a:chOff x="219906" y="1124884"/>
            <a:chExt cx="502455" cy="736349"/>
          </a:xfrm>
        </p:grpSpPr>
        <p:grpSp>
          <p:nvGrpSpPr>
            <p:cNvPr id="334" name="Google Shape;334;p40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35" name="Google Shape;335;p40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36" name="Google Shape;336;p40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37" name="Google Shape;337;p40"/>
            <p:cNvSpPr txBox="1"/>
            <p:nvPr/>
          </p:nvSpPr>
          <p:spPr>
            <a:xfrm>
              <a:off x="283248" y="1152220"/>
              <a:ext cx="288600" cy="29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38" name="Google Shape;338;p40"/>
          <p:cNvGrpSpPr/>
          <p:nvPr/>
        </p:nvGrpSpPr>
        <p:grpSpPr>
          <a:xfrm>
            <a:off x="6979200" y="3162793"/>
            <a:ext cx="363175" cy="459187"/>
            <a:chOff x="219906" y="1124884"/>
            <a:chExt cx="502455" cy="736349"/>
          </a:xfrm>
        </p:grpSpPr>
        <p:grpSp>
          <p:nvGrpSpPr>
            <p:cNvPr id="339" name="Google Shape;339;p40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40" name="Google Shape;340;p40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41" name="Google Shape;341;p40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42" name="Google Shape;342;p40"/>
            <p:cNvSpPr txBox="1"/>
            <p:nvPr/>
          </p:nvSpPr>
          <p:spPr>
            <a:xfrm>
              <a:off x="291246" y="1168970"/>
              <a:ext cx="255600" cy="24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/>
          <p:nvPr>
            <p:ph type="ctrTitle"/>
          </p:nvPr>
        </p:nvSpPr>
        <p:spPr>
          <a:xfrm>
            <a:off x="164800" y="2204049"/>
            <a:ext cx="37788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Supply of breast</a:t>
            </a:r>
            <a:endParaRPr/>
          </a:p>
        </p:txBody>
      </p:sp>
      <p:grpSp>
        <p:nvGrpSpPr>
          <p:cNvPr id="348" name="Google Shape;348;p41"/>
          <p:cNvGrpSpPr/>
          <p:nvPr/>
        </p:nvGrpSpPr>
        <p:grpSpPr>
          <a:xfrm>
            <a:off x="143885" y="2820706"/>
            <a:ext cx="5235916" cy="795753"/>
            <a:chOff x="5203573" y="3100758"/>
            <a:chExt cx="4183712" cy="1114500"/>
          </a:xfrm>
        </p:grpSpPr>
        <p:sp>
          <p:nvSpPr>
            <p:cNvPr id="349" name="Google Shape;349;p41"/>
            <p:cNvSpPr/>
            <p:nvPr/>
          </p:nvSpPr>
          <p:spPr>
            <a:xfrm>
              <a:off x="5235285" y="3100758"/>
              <a:ext cx="4152000" cy="111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 rot="-5400000">
              <a:off x="5075062" y="3255437"/>
              <a:ext cx="1109842" cy="800484"/>
            </a:xfrm>
            <a:prstGeom prst="flowChartOffpageConnector">
              <a:avLst/>
            </a:prstGeom>
            <a:solidFill>
              <a:srgbClr val="CC0000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1"/>
            <p:cNvSpPr txBox="1"/>
            <p:nvPr/>
          </p:nvSpPr>
          <p:spPr>
            <a:xfrm>
              <a:off x="5203573" y="3320603"/>
              <a:ext cx="7725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200">
                  <a:solidFill>
                    <a:schemeClr val="lt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Arterial supply </a:t>
              </a:r>
              <a:endParaRPr sz="1200"/>
            </a:p>
          </p:txBody>
        </p:sp>
      </p:grpSp>
      <p:sp>
        <p:nvSpPr>
          <p:cNvPr id="352" name="Google Shape;352;p41"/>
          <p:cNvSpPr txBox="1"/>
          <p:nvPr/>
        </p:nvSpPr>
        <p:spPr>
          <a:xfrm>
            <a:off x="114400" y="4191721"/>
            <a:ext cx="9105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Venous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Drainage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53" name="Google Shape;3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643" y="2913596"/>
            <a:ext cx="1606548" cy="18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1"/>
          <p:cNvSpPr/>
          <p:nvPr/>
        </p:nvSpPr>
        <p:spPr>
          <a:xfrm>
            <a:off x="5589279" y="3610268"/>
            <a:ext cx="603900" cy="23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/>
              <a:t>Lateral mammary branches of Lateral thoracic A</a:t>
            </a:r>
            <a:endParaRPr sz="400"/>
          </a:p>
        </p:txBody>
      </p:sp>
      <p:sp>
        <p:nvSpPr>
          <p:cNvPr id="355" name="Google Shape;355;p41"/>
          <p:cNvSpPr/>
          <p:nvPr/>
        </p:nvSpPr>
        <p:spPr>
          <a:xfrm>
            <a:off x="7074672" y="3456511"/>
            <a:ext cx="658800" cy="23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/>
              <a:t>Medial mammary branches of Internal thoracic A</a:t>
            </a:r>
            <a:endParaRPr sz="400"/>
          </a:p>
        </p:txBody>
      </p:sp>
      <p:cxnSp>
        <p:nvCxnSpPr>
          <p:cNvPr id="356" name="Google Shape;356;p41"/>
          <p:cNvCxnSpPr>
            <a:stCxn id="357" idx="1"/>
          </p:cNvCxnSpPr>
          <p:nvPr/>
        </p:nvCxnSpPr>
        <p:spPr>
          <a:xfrm flipH="1">
            <a:off x="6698176" y="3049243"/>
            <a:ext cx="376500" cy="282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7" name="Google Shape;357;p41"/>
          <p:cNvSpPr/>
          <p:nvPr/>
        </p:nvSpPr>
        <p:spPr>
          <a:xfrm>
            <a:off x="7074676" y="2976943"/>
            <a:ext cx="658800" cy="14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/>
              <a:t>Internal thoracic A</a:t>
            </a:r>
            <a:endParaRPr sz="400"/>
          </a:p>
        </p:txBody>
      </p:sp>
      <p:cxnSp>
        <p:nvCxnSpPr>
          <p:cNvPr id="358" name="Google Shape;358;p41"/>
          <p:cNvCxnSpPr>
            <a:stCxn id="359" idx="1"/>
          </p:cNvCxnSpPr>
          <p:nvPr/>
        </p:nvCxnSpPr>
        <p:spPr>
          <a:xfrm flipH="1">
            <a:off x="6778873" y="3322519"/>
            <a:ext cx="240000" cy="186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41"/>
          <p:cNvSpPr/>
          <p:nvPr/>
        </p:nvSpPr>
        <p:spPr>
          <a:xfrm>
            <a:off x="7018873" y="3240769"/>
            <a:ext cx="7146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/>
              <a:t>Perforating branches of Internal thoracic A</a:t>
            </a:r>
            <a:endParaRPr sz="400"/>
          </a:p>
        </p:txBody>
      </p:sp>
      <p:cxnSp>
        <p:nvCxnSpPr>
          <p:cNvPr id="360" name="Google Shape;360;p41"/>
          <p:cNvCxnSpPr>
            <a:stCxn id="355" idx="1"/>
          </p:cNvCxnSpPr>
          <p:nvPr/>
        </p:nvCxnSpPr>
        <p:spPr>
          <a:xfrm flipH="1">
            <a:off x="6659172" y="3571711"/>
            <a:ext cx="415500" cy="144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41"/>
          <p:cNvCxnSpPr>
            <a:endCxn id="362" idx="3"/>
          </p:cNvCxnSpPr>
          <p:nvPr/>
        </p:nvCxnSpPr>
        <p:spPr>
          <a:xfrm rot="10800000">
            <a:off x="6193188" y="3394269"/>
            <a:ext cx="153900" cy="18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2" name="Google Shape;362;p41"/>
          <p:cNvSpPr/>
          <p:nvPr/>
        </p:nvSpPr>
        <p:spPr>
          <a:xfrm>
            <a:off x="5589288" y="3332169"/>
            <a:ext cx="603900" cy="12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/>
              <a:t>Lateral thoracic A</a:t>
            </a:r>
            <a:endParaRPr sz="400"/>
          </a:p>
        </p:txBody>
      </p:sp>
      <p:cxnSp>
        <p:nvCxnSpPr>
          <p:cNvPr id="363" name="Google Shape;363;p41"/>
          <p:cNvCxnSpPr>
            <a:endCxn id="354" idx="3"/>
          </p:cNvCxnSpPr>
          <p:nvPr/>
        </p:nvCxnSpPr>
        <p:spPr>
          <a:xfrm rot="10800000">
            <a:off x="6193179" y="3725468"/>
            <a:ext cx="155400" cy="80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41"/>
          <p:cNvSpPr/>
          <p:nvPr/>
        </p:nvSpPr>
        <p:spPr>
          <a:xfrm>
            <a:off x="5517582" y="4047212"/>
            <a:ext cx="631200" cy="25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</p:txBody>
      </p:sp>
      <p:sp>
        <p:nvSpPr>
          <p:cNvPr id="365" name="Google Shape;365;p41"/>
          <p:cNvSpPr/>
          <p:nvPr/>
        </p:nvSpPr>
        <p:spPr>
          <a:xfrm>
            <a:off x="5443775" y="4088449"/>
            <a:ext cx="7788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/>
              <a:t>Lateral mammary branches of posterior intercostal A</a:t>
            </a:r>
            <a:endParaRPr sz="400"/>
          </a:p>
        </p:txBody>
      </p:sp>
      <p:cxnSp>
        <p:nvCxnSpPr>
          <p:cNvPr id="366" name="Google Shape;366;p41"/>
          <p:cNvCxnSpPr/>
          <p:nvPr/>
        </p:nvCxnSpPr>
        <p:spPr>
          <a:xfrm flipH="1" rot="10800000">
            <a:off x="6148774" y="4007036"/>
            <a:ext cx="105300" cy="200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7" name="Google Shape;367;p41"/>
          <p:cNvCxnSpPr/>
          <p:nvPr/>
        </p:nvCxnSpPr>
        <p:spPr>
          <a:xfrm flipH="1">
            <a:off x="6155546" y="3890613"/>
            <a:ext cx="135300" cy="316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8" name="Google Shape;368;p41"/>
          <p:cNvPicPr preferRelativeResize="0"/>
          <p:nvPr/>
        </p:nvPicPr>
        <p:blipFill rotWithShape="1">
          <a:blip r:embed="rId4">
            <a:alphaModFix/>
          </a:blip>
          <a:srcRect b="9699" l="6335" r="11379" t="10204"/>
          <a:stretch/>
        </p:blipFill>
        <p:spPr>
          <a:xfrm>
            <a:off x="7827008" y="2913596"/>
            <a:ext cx="1202692" cy="184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1"/>
          <p:cNvSpPr/>
          <p:nvPr/>
        </p:nvSpPr>
        <p:spPr>
          <a:xfrm>
            <a:off x="8443634" y="3118345"/>
            <a:ext cx="498000" cy="14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Internal thoracic V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8232536" y="4591958"/>
            <a:ext cx="5376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Circular venous plexus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71" name="Google Shape;371;p41"/>
          <p:cNvCxnSpPr/>
          <p:nvPr/>
        </p:nvCxnSpPr>
        <p:spPr>
          <a:xfrm flipH="1">
            <a:off x="8473445" y="4186378"/>
            <a:ext cx="6600" cy="405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41"/>
          <p:cNvCxnSpPr/>
          <p:nvPr/>
        </p:nvCxnSpPr>
        <p:spPr>
          <a:xfrm>
            <a:off x="8706625" y="3264501"/>
            <a:ext cx="178500" cy="284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41"/>
          <p:cNvCxnSpPr/>
          <p:nvPr/>
        </p:nvCxnSpPr>
        <p:spPr>
          <a:xfrm>
            <a:off x="8139338" y="3446244"/>
            <a:ext cx="100200" cy="158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4" name="Google Shape;374;p41"/>
          <p:cNvSpPr/>
          <p:nvPr/>
        </p:nvSpPr>
        <p:spPr>
          <a:xfrm>
            <a:off x="7878177" y="3321886"/>
            <a:ext cx="498000" cy="12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400">
                <a:latin typeface="Bree Serif"/>
                <a:ea typeface="Bree Serif"/>
                <a:cs typeface="Bree Serif"/>
                <a:sym typeface="Bree Serif"/>
              </a:rPr>
              <a:t>Axillary V</a:t>
            </a:r>
            <a:endParaRPr sz="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5" name="Google Shape;375;p41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76" name="Google Shape;376;p41"/>
          <p:cNvSpPr txBox="1"/>
          <p:nvPr>
            <p:ph type="ctrTitle"/>
          </p:nvPr>
        </p:nvSpPr>
        <p:spPr>
          <a:xfrm>
            <a:off x="216375" y="81250"/>
            <a:ext cx="34089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Mammary ridge</a:t>
            </a:r>
            <a:endParaRPr/>
          </a:p>
        </p:txBody>
      </p:sp>
      <p:pic>
        <p:nvPicPr>
          <p:cNvPr id="377" name="Google Shape;37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6375" y="175239"/>
            <a:ext cx="1463700" cy="1304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41"/>
          <p:cNvGrpSpPr/>
          <p:nvPr/>
        </p:nvGrpSpPr>
        <p:grpSpPr>
          <a:xfrm>
            <a:off x="7566367" y="1569431"/>
            <a:ext cx="1524621" cy="1292462"/>
            <a:chOff x="5433477" y="488737"/>
            <a:chExt cx="1764607" cy="1651498"/>
          </a:xfrm>
        </p:grpSpPr>
        <p:pic>
          <p:nvPicPr>
            <p:cNvPr id="379" name="Google Shape;379;p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33477" y="488737"/>
              <a:ext cx="1722522" cy="1341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41"/>
            <p:cNvSpPr txBox="1"/>
            <p:nvPr/>
          </p:nvSpPr>
          <p:spPr>
            <a:xfrm>
              <a:off x="5571484" y="1700735"/>
              <a:ext cx="1626600" cy="43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CCCCCC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Animal vs human</a:t>
              </a:r>
              <a:endParaRPr sz="1000">
                <a:solidFill>
                  <a:srgbClr val="CCCCCC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81" name="Google Shape;381;p41"/>
          <p:cNvGrpSpPr/>
          <p:nvPr/>
        </p:nvGrpSpPr>
        <p:grpSpPr>
          <a:xfrm>
            <a:off x="145748" y="3668069"/>
            <a:ext cx="5225031" cy="1141566"/>
            <a:chOff x="5203578" y="3028003"/>
            <a:chExt cx="4183707" cy="1187400"/>
          </a:xfrm>
        </p:grpSpPr>
        <p:sp>
          <p:nvSpPr>
            <p:cNvPr id="382" name="Google Shape;382;p41"/>
            <p:cNvSpPr/>
            <p:nvPr/>
          </p:nvSpPr>
          <p:spPr>
            <a:xfrm>
              <a:off x="5235285" y="3028003"/>
              <a:ext cx="4152000" cy="118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 rot="-5400000">
              <a:off x="5039367" y="3219719"/>
              <a:ext cx="1181245" cy="800484"/>
            </a:xfrm>
            <a:prstGeom prst="flowChartOffpageConnector">
              <a:avLst/>
            </a:prstGeom>
            <a:solidFill>
              <a:srgbClr val="1155C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1"/>
            <p:cNvSpPr txBox="1"/>
            <p:nvPr/>
          </p:nvSpPr>
          <p:spPr>
            <a:xfrm>
              <a:off x="5203578" y="3308124"/>
              <a:ext cx="7725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200">
                  <a:solidFill>
                    <a:schemeClr val="lt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Venous drainage</a:t>
              </a:r>
              <a:endParaRPr sz="1200"/>
            </a:p>
          </p:txBody>
        </p:sp>
      </p:grpSp>
      <p:sp>
        <p:nvSpPr>
          <p:cNvPr id="385" name="Google Shape;385;p41"/>
          <p:cNvSpPr/>
          <p:nvPr/>
        </p:nvSpPr>
        <p:spPr>
          <a:xfrm>
            <a:off x="3308835" y="1501284"/>
            <a:ext cx="1411500" cy="5949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41"/>
          <p:cNvSpPr txBox="1"/>
          <p:nvPr/>
        </p:nvSpPr>
        <p:spPr>
          <a:xfrm>
            <a:off x="684851" y="1367150"/>
            <a:ext cx="2189100" cy="7584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87" name="Google Shape;387;p41"/>
          <p:cNvCxnSpPr>
            <a:stCxn id="385" idx="3"/>
            <a:endCxn id="388" idx="0"/>
          </p:cNvCxnSpPr>
          <p:nvPr/>
        </p:nvCxnSpPr>
        <p:spPr>
          <a:xfrm rot="-5400000">
            <a:off x="5010885" y="370884"/>
            <a:ext cx="134100" cy="2126700"/>
          </a:xfrm>
          <a:prstGeom prst="bentConnector3">
            <a:avLst>
              <a:gd fmla="val 155581" name="adj1"/>
            </a:avLst>
          </a:prstGeom>
          <a:noFill/>
          <a:ln cap="flat" cmpd="sng" w="9525">
            <a:solidFill>
              <a:srgbClr val="F4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9" name="Google Shape;389;p41"/>
          <p:cNvCxnSpPr>
            <a:stCxn id="385" idx="1"/>
            <a:endCxn id="386" idx="2"/>
          </p:cNvCxnSpPr>
          <p:nvPr/>
        </p:nvCxnSpPr>
        <p:spPr>
          <a:xfrm rot="5400000">
            <a:off x="2882235" y="993234"/>
            <a:ext cx="29400" cy="2235300"/>
          </a:xfrm>
          <a:prstGeom prst="bentConnector3">
            <a:avLst>
              <a:gd fmla="val 443593" name="adj1"/>
            </a:avLst>
          </a:prstGeom>
          <a:noFill/>
          <a:ln cap="flat" cmpd="sng" w="9525">
            <a:solidFill>
              <a:srgbClr val="F4CC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41"/>
          <p:cNvSpPr txBox="1"/>
          <p:nvPr/>
        </p:nvSpPr>
        <p:spPr>
          <a:xfrm>
            <a:off x="5136406" y="1367150"/>
            <a:ext cx="2010000" cy="7584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3254565" y="1584913"/>
            <a:ext cx="15201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Extends from the axilla to the inguinal region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91" name="Google Shape;391;p41"/>
          <p:cNvSpPr txBox="1"/>
          <p:nvPr/>
        </p:nvSpPr>
        <p:spPr>
          <a:xfrm>
            <a:off x="5136375" y="1517163"/>
            <a:ext cx="20664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several mammary glands are formed along this ridge </a:t>
            </a:r>
            <a:endParaRPr/>
          </a:p>
        </p:txBody>
      </p:sp>
      <p:sp>
        <p:nvSpPr>
          <p:cNvPr id="392" name="Google Shape;392;p41"/>
          <p:cNvSpPr txBox="1"/>
          <p:nvPr/>
        </p:nvSpPr>
        <p:spPr>
          <a:xfrm>
            <a:off x="622625" y="1501271"/>
            <a:ext cx="23133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ridge disappears EXCEPT for a small part in the pectoral region </a:t>
            </a:r>
            <a:endParaRPr/>
          </a:p>
        </p:txBody>
      </p:sp>
      <p:sp>
        <p:nvSpPr>
          <p:cNvPr id="393" name="Google Shape;393;p41"/>
          <p:cNvSpPr txBox="1"/>
          <p:nvPr/>
        </p:nvSpPr>
        <p:spPr>
          <a:xfrm>
            <a:off x="945475" y="1367138"/>
            <a:ext cx="17649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Human</a:t>
            </a:r>
            <a:endParaRPr sz="1200"/>
          </a:p>
        </p:txBody>
      </p:sp>
      <p:sp>
        <p:nvSpPr>
          <p:cNvPr id="394" name="Google Shape;394;p41"/>
          <p:cNvSpPr txBox="1"/>
          <p:nvPr/>
        </p:nvSpPr>
        <p:spPr>
          <a:xfrm>
            <a:off x="5242575" y="1336940"/>
            <a:ext cx="1764900" cy="2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Animal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5" name="Google Shape;395;p41"/>
          <p:cNvSpPr txBox="1"/>
          <p:nvPr/>
        </p:nvSpPr>
        <p:spPr>
          <a:xfrm>
            <a:off x="1019350" y="3626125"/>
            <a:ext cx="43515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Veins are corresponding to the arteries: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AutoNum type="arabicPeriod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Internal thoracic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→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brachiocephalic vein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AutoNum type="arabicPeriod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Axillary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→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subclavian vein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AutoNum type="arabicPeriod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Intercostal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→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azygous (Rt) or hemiazygous (Lt) venous system	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Circular venous plexus 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(superficial)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are found at the base of nipple→Finally, veins of this plexus drain into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axillary &amp; internal thoracic veins</a:t>
            </a:r>
            <a:endParaRPr sz="1000">
              <a:solidFill>
                <a:srgbClr val="EA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6" name="Google Shape;396;p41"/>
          <p:cNvSpPr txBox="1"/>
          <p:nvPr/>
        </p:nvSpPr>
        <p:spPr>
          <a:xfrm>
            <a:off x="968175" y="2789550"/>
            <a:ext cx="43515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AutoNum type="arabicPeriod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Perforating branches &amp;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mammary branches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of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internal thoracic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(internal mammary) artery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solidFill>
                <a:srgbClr val="EA999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AutoNum type="arabicPeriod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Mammary branches of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lateral thoracic artery </a:t>
            </a:r>
            <a:endParaRPr sz="1000">
              <a:solidFill>
                <a:srgbClr val="EA999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Font typeface="Bree Serif"/>
              <a:buAutoNum type="arabicPeriod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Mammary branches of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posterior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Intercostal arteries</a:t>
            </a:r>
            <a:endParaRPr sz="1000">
              <a:solidFill>
                <a:srgbClr val="EA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216375" y="638250"/>
            <a:ext cx="68025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Bree Serif"/>
              <a:buChar char="●"/>
            </a:pPr>
            <a:r>
              <a:rPr lang="ar" sz="900">
                <a:solidFill>
                  <a:srgbClr val="CCCCCC"/>
                </a:solidFill>
                <a:latin typeface="Bree Serif"/>
                <a:ea typeface="Bree Serif"/>
                <a:cs typeface="Bree Serif"/>
                <a:sym typeface="Bree Serif"/>
              </a:rPr>
              <a:t>The mammary glands (breast) are derived from 2 thickened strips ( mammary ridge) of epidermal ectoderm,                       the primitive mammary ridges or milk lines, </a:t>
            </a:r>
            <a:endParaRPr sz="900">
              <a:solidFill>
                <a:srgbClr val="CCCCC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Bree Serif"/>
              <a:buChar char="●"/>
            </a:pPr>
            <a:r>
              <a:rPr lang="ar" sz="900">
                <a:solidFill>
                  <a:srgbClr val="CCCCCC"/>
                </a:solidFill>
                <a:latin typeface="Bree Serif"/>
                <a:ea typeface="Bree Serif"/>
                <a:cs typeface="Bree Serif"/>
                <a:sym typeface="Bree Serif"/>
              </a:rPr>
              <a:t>Which appear during week 6,  The ridges extend from the axillae to the inguinal regions, but rapidly regress except in the thorax</a:t>
            </a:r>
            <a:endParaRPr sz="900">
              <a:solidFill>
                <a:srgbClr val="CCCCC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2"/>
          <p:cNvPicPr preferRelativeResize="0"/>
          <p:nvPr/>
        </p:nvPicPr>
        <p:blipFill rotWithShape="1">
          <a:blip r:embed="rId3">
            <a:alphaModFix/>
          </a:blip>
          <a:srcRect b="10661" l="0" r="0" t="22413"/>
          <a:stretch/>
        </p:blipFill>
        <p:spPr>
          <a:xfrm>
            <a:off x="6494225" y="3031276"/>
            <a:ext cx="2536200" cy="13239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2"/>
          <p:cNvSpPr txBox="1"/>
          <p:nvPr/>
        </p:nvSpPr>
        <p:spPr>
          <a:xfrm>
            <a:off x="175040" y="77140"/>
            <a:ext cx="55890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Axillary </a:t>
            </a: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lymph </a:t>
            </a: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nodes </a:t>
            </a:r>
            <a:endParaRPr b="1" sz="3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They are arranged into 5 groups which lie in axillary fat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04" name="Google Shape;404;p42"/>
          <p:cNvPicPr preferRelativeResize="0"/>
          <p:nvPr/>
        </p:nvPicPr>
        <p:blipFill rotWithShape="1">
          <a:blip r:embed="rId4">
            <a:alphaModFix/>
          </a:blip>
          <a:srcRect b="17850" l="0" r="0" t="0"/>
          <a:stretch/>
        </p:blipFill>
        <p:spPr>
          <a:xfrm>
            <a:off x="6918597" y="996350"/>
            <a:ext cx="1874379" cy="1917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5" name="Google Shape;405;p42"/>
          <p:cNvGraphicFramePr/>
          <p:nvPr/>
        </p:nvGraphicFramePr>
        <p:xfrm>
          <a:off x="172602" y="9963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{0C658C64-9205-4F1E-93D4-0845B0E9FC0D}</a:tableStyleId>
              </a:tblPr>
              <a:tblGrid>
                <a:gridCol w="645875"/>
                <a:gridCol w="1515900"/>
                <a:gridCol w="4159850"/>
              </a:tblGrid>
              <a:tr h="567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rgbClr val="CC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Pectoral (Anterior) group</a:t>
                      </a:r>
                      <a:endParaRPr sz="1000">
                        <a:solidFill>
                          <a:srgbClr val="CC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lies on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pectoralis minor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along lateral thoracic vessels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rgbClr val="CC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Subscapular (Posterior) group</a:t>
                      </a:r>
                      <a:endParaRPr sz="1000">
                        <a:solidFill>
                          <a:srgbClr val="CC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lies on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posterior wall of axilla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on lower border of subscapularis; along subscapular vessels.</a:t>
                      </a:r>
                      <a:endParaRPr sz="1000" u="sng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rgbClr val="CC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Brachial (Lateral) group</a:t>
                      </a:r>
                      <a:endParaRPr sz="1000">
                        <a:solidFill>
                          <a:srgbClr val="CC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lies on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lateral wall of axilla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along 3rd part of axillary vessels.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rgbClr val="CC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Central group</a:t>
                      </a:r>
                      <a:endParaRPr sz="1000">
                        <a:solidFill>
                          <a:srgbClr val="CC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lies in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axillary fat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at the base of axilla.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rgbClr val="CC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Apical group</a:t>
                      </a:r>
                      <a:endParaRPr sz="1000">
                        <a:solidFill>
                          <a:srgbClr val="CC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lies at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apex of axilla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immediately behind the clavicle.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rgbClr val="6AA84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Subclavian lymph trunk:  it is formed by union of efferent lymph vessels of apical group, It usually opens in subclavian vein.</a:t>
                      </a:r>
                      <a:endParaRPr sz="1000">
                        <a:solidFill>
                          <a:srgbClr val="6AA84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4775">
                <a:tc gridSpan="3"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Efferent drainage continues with cervical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lymph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nodes. 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On the right side: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It usually opens in </a:t>
                      </a:r>
                      <a:r>
                        <a:rPr lang="ar" sz="1000">
                          <a:solidFill>
                            <a:srgbClr val="38761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lymphatic duct (</a:t>
                      </a:r>
                      <a:r>
                        <a:rPr lang="ar" sz="1000">
                          <a:solidFill>
                            <a:srgbClr val="38761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subclavian vein)</a:t>
                      </a:r>
                      <a:endParaRPr sz="1000">
                        <a:solidFill>
                          <a:srgbClr val="38761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On the left side: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 u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sually opens into</a:t>
                      </a:r>
                      <a:r>
                        <a:rPr lang="ar" sz="1000">
                          <a:solidFill>
                            <a:srgbClr val="BF9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1000">
                          <a:solidFill>
                            <a:srgbClr val="BF9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thoracic duct</a:t>
                      </a:r>
                      <a:endParaRPr sz="1000">
                        <a:solidFill>
                          <a:srgbClr val="BF9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Both will terminate at the </a:t>
                      </a:r>
                      <a:r>
                        <a:rPr lang="ar" sz="1000">
                          <a:solidFill>
                            <a:srgbClr val="A64D79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junction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between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internal jugular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and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subclavian vein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,thus, the lymphatic drainage  returns back to the circulation.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406" name="Google Shape;406;p42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407" name="Google Shape;407;p42"/>
          <p:cNvSpPr/>
          <p:nvPr/>
        </p:nvSpPr>
        <p:spPr>
          <a:xfrm>
            <a:off x="6918600" y="3066076"/>
            <a:ext cx="691500" cy="105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8048575" y="3066075"/>
            <a:ext cx="612300" cy="105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6513375" y="3532425"/>
            <a:ext cx="558900" cy="105000"/>
          </a:xfrm>
          <a:prstGeom prst="rect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7964250" y="4164000"/>
            <a:ext cx="419400" cy="80700"/>
          </a:xfrm>
          <a:prstGeom prst="rect">
            <a:avLst/>
          </a:prstGeom>
          <a:noFill/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1" name="Google Shape;411;p42"/>
          <p:cNvGrpSpPr/>
          <p:nvPr/>
        </p:nvGrpSpPr>
        <p:grpSpPr>
          <a:xfrm>
            <a:off x="172598" y="996377"/>
            <a:ext cx="647208" cy="2864823"/>
            <a:chOff x="113325" y="919200"/>
            <a:chExt cx="560402" cy="2910223"/>
          </a:xfrm>
        </p:grpSpPr>
        <p:sp>
          <p:nvSpPr>
            <p:cNvPr id="412" name="Google Shape;412;p42"/>
            <p:cNvSpPr/>
            <p:nvPr/>
          </p:nvSpPr>
          <p:spPr>
            <a:xfrm>
              <a:off x="113325" y="1495500"/>
              <a:ext cx="560400" cy="5763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68500" lIns="68500" spcFirstLastPara="1" rIns="68500" wrap="square" tIns="68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24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b="1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13" name="Google Shape;413;p42"/>
            <p:cNvSpPr/>
            <p:nvPr/>
          </p:nvSpPr>
          <p:spPr>
            <a:xfrm>
              <a:off x="113325" y="919200"/>
              <a:ext cx="560400" cy="576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68500" lIns="68500" spcFirstLastPara="1" rIns="68500" wrap="square" tIns="68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24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14" name="Google Shape;414;p42"/>
            <p:cNvSpPr/>
            <p:nvPr/>
          </p:nvSpPr>
          <p:spPr>
            <a:xfrm>
              <a:off x="113327" y="2648094"/>
              <a:ext cx="560400" cy="57630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68500" lIns="68500" spcFirstLastPara="1" rIns="68500" wrap="square" tIns="68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24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4</a:t>
              </a:r>
              <a:endParaRPr b="1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113325" y="2078375"/>
              <a:ext cx="560400" cy="5763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68500" lIns="68500" spcFirstLastPara="1" rIns="68500" wrap="square" tIns="68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24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b="1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16" name="Google Shape;416;p42"/>
            <p:cNvSpPr/>
            <p:nvPr/>
          </p:nvSpPr>
          <p:spPr>
            <a:xfrm>
              <a:off x="113327" y="3210823"/>
              <a:ext cx="560400" cy="6186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5000"/>
                </a:srgbClr>
              </a:outerShdw>
            </a:effectLst>
          </p:spPr>
          <p:txBody>
            <a:bodyPr anchorCtr="0" anchor="ctr" bIns="68500" lIns="68500" spcFirstLastPara="1" rIns="68500" wrap="square" tIns="68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24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5</a:t>
              </a:r>
              <a:endParaRPr b="1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417" name="Google Shape;417;p42"/>
          <p:cNvSpPr/>
          <p:nvPr/>
        </p:nvSpPr>
        <p:spPr>
          <a:xfrm>
            <a:off x="8488457" y="3504225"/>
            <a:ext cx="612300" cy="105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2"/>
          <p:cNvSpPr/>
          <p:nvPr/>
        </p:nvSpPr>
        <p:spPr>
          <a:xfrm>
            <a:off x="7335900" y="3387425"/>
            <a:ext cx="216600" cy="145200"/>
          </a:xfrm>
          <a:prstGeom prst="ellipse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2"/>
          <p:cNvSpPr/>
          <p:nvPr/>
        </p:nvSpPr>
        <p:spPr>
          <a:xfrm>
            <a:off x="8041050" y="3387425"/>
            <a:ext cx="216600" cy="145200"/>
          </a:xfrm>
          <a:prstGeom prst="ellipse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3"/>
          <p:cNvSpPr txBox="1"/>
          <p:nvPr>
            <p:ph type="ctrTitle"/>
          </p:nvPr>
        </p:nvSpPr>
        <p:spPr>
          <a:xfrm>
            <a:off x="128444" y="8"/>
            <a:ext cx="7142100" cy="75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Lymphatic drainage of the breast</a:t>
            </a:r>
            <a:endParaRPr/>
          </a:p>
        </p:txBody>
      </p:sp>
      <p:sp>
        <p:nvSpPr>
          <p:cNvPr id="425" name="Google Shape;425;p43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426" name="Google Shape;426;p43"/>
          <p:cNvGraphicFramePr/>
          <p:nvPr/>
        </p:nvGraphicFramePr>
        <p:xfrm>
          <a:off x="128438" y="7086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{0C658C64-9205-4F1E-93D4-0845B0E9FC0D}</a:tableStyleId>
              </a:tblPr>
              <a:tblGrid>
                <a:gridCol w="2163500"/>
                <a:gridCol w="2162375"/>
                <a:gridCol w="2346875"/>
              </a:tblGrid>
              <a:tr h="32467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</a:t>
                      </a: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Plexus 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hMerge="1"/>
                <a:tc hMerge="1"/>
              </a:tr>
              <a:tr h="324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Superficial </a:t>
                      </a: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lymphatic plexus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Both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Deep lymphatic plexus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</a:tr>
              <a:tr h="717950">
                <a:tc>
                  <a:txBody>
                    <a:bodyPr/>
                    <a:lstStyle/>
                    <a:p>
                      <a:pPr indent="-2921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Also called </a:t>
                      </a: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Subareolar lymphatic plexus.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Lies beneath the areola.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Both plexuses radiate in many directions and drain into different lymph nodes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(Axillary groups and Internal thoracic lymph nodes.)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Also called </a:t>
                      </a: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submammary plexus 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Lies on the deep fascia covering pectoralis major.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graphicFrame>
        <p:nvGraphicFramePr>
          <p:cNvPr id="427" name="Google Shape;427;p43"/>
          <p:cNvGraphicFramePr/>
          <p:nvPr/>
        </p:nvGraphicFramePr>
        <p:xfrm>
          <a:off x="128453" y="23240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{0C658C64-9205-4F1E-93D4-0845B0E9FC0D}</a:tableStyleId>
              </a:tblPr>
              <a:tblGrid>
                <a:gridCol w="1600575"/>
                <a:gridCol w="1599700"/>
                <a:gridCol w="1736225"/>
                <a:gridCol w="1736225"/>
              </a:tblGrid>
              <a:tr h="310575"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Gland parts 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hMerge="1"/>
                <a:tc hMerge="1"/>
                <a:tc hMerge="1"/>
              </a:tr>
              <a:tr h="460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Central &amp; lateral parts</a:t>
                      </a:r>
                      <a:endParaRPr b="1"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Upper part</a:t>
                      </a:r>
                      <a:endParaRPr b="1"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Medial part</a:t>
                      </a:r>
                      <a:endParaRPr b="1"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1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Inferomedial part</a:t>
                      </a:r>
                      <a:endParaRPr b="1" sz="11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CFE2F3"/>
                    </a:solidFill>
                  </a:tcPr>
                </a:tc>
              </a:tr>
              <a:tr h="911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(75%)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rain into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pectoral group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of axillary lymph nodes.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rains into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apical  group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of axillary lymph nodes.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rains into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internal thoracic (parasternal)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lymph nodes, forming a chain along the internal thoracic vessels.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nastomose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with lymphatics of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rectus sheath,linea alba and sub- diaphragmatic lymphatics.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</a:tr>
              <a:tr h="6111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Some lymphatics from the medial part of the gland pass across the front of sternum to anastomose with that of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opposite side, </a:t>
                      </a:r>
                      <a:r>
                        <a:rPr b="1"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Dangerous</a:t>
                      </a:r>
                      <a:r>
                        <a:rPr b="1" lang="ar" sz="1000">
                          <a:solidFill>
                            <a:srgbClr val="999999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1000">
                          <a:solidFill>
                            <a:srgbClr val="999999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because even if the breast cancer was removed it still can  appear in the opposite side </a:t>
                      </a:r>
                      <a:endParaRPr sz="1000">
                        <a:solidFill>
                          <a:srgbClr val="999999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  <a:tc hMerge="1"/>
              </a:tr>
            </a:tbl>
          </a:graphicData>
        </a:graphic>
      </p:graphicFrame>
      <p:pic>
        <p:nvPicPr>
          <p:cNvPr id="428" name="Google Shape;428;p43"/>
          <p:cNvPicPr preferRelativeResize="0"/>
          <p:nvPr/>
        </p:nvPicPr>
        <p:blipFill rotWithShape="1">
          <a:blip r:embed="rId3">
            <a:alphaModFix/>
          </a:blip>
          <a:srcRect b="10323" l="56021" r="1585" t="15514"/>
          <a:stretch/>
        </p:blipFill>
        <p:spPr>
          <a:xfrm>
            <a:off x="6986250" y="1424550"/>
            <a:ext cx="2132613" cy="256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>
            <p:ph idx="12" type="sldNum"/>
          </p:nvPr>
        </p:nvSpPr>
        <p:spPr>
          <a:xfrm>
            <a:off x="8785525" y="4807500"/>
            <a:ext cx="2451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434" name="Google Shape;434;p44"/>
          <p:cNvPicPr preferRelativeResize="0"/>
          <p:nvPr/>
        </p:nvPicPr>
        <p:blipFill rotWithShape="1">
          <a:blip r:embed="rId3">
            <a:alphaModFix/>
          </a:blip>
          <a:srcRect b="5273" l="980" r="1009" t="2364"/>
          <a:stretch/>
        </p:blipFill>
        <p:spPr>
          <a:xfrm>
            <a:off x="5145000" y="2801000"/>
            <a:ext cx="2524300" cy="13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4"/>
          <p:cNvSpPr txBox="1"/>
          <p:nvPr>
            <p:ph type="ctrTitle"/>
          </p:nvPr>
        </p:nvSpPr>
        <p:spPr>
          <a:xfrm>
            <a:off x="53443" y="149551"/>
            <a:ext cx="3113100" cy="6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Breast cancer</a:t>
            </a:r>
            <a:endParaRPr/>
          </a:p>
        </p:txBody>
      </p:sp>
      <p:sp>
        <p:nvSpPr>
          <p:cNvPr id="436" name="Google Shape;436;p44"/>
          <p:cNvSpPr txBox="1"/>
          <p:nvPr/>
        </p:nvSpPr>
        <p:spPr>
          <a:xfrm>
            <a:off x="357900" y="720543"/>
            <a:ext cx="55566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It is a common surgical condition. 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60%  of carcinomas of breast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occur in the upper lateral quadrant.</a:t>
            </a:r>
            <a:endParaRPr sz="11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75% of lymph from the breast drains into the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axillary lymph nodes.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In case of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carcinoma of one breast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, the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other breast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and the opposite axillary lymph nodes are </a:t>
            </a:r>
            <a:r>
              <a:rPr b="1" lang="ar" sz="1100" u="sng">
                <a:latin typeface="Bree Serif"/>
                <a:ea typeface="Bree Serif"/>
                <a:cs typeface="Bree Serif"/>
                <a:sym typeface="Bree Serif"/>
              </a:rPr>
              <a:t>affected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 because of the anastomosing lymphatics between both breasts.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In patients with localized cancer breast, a simple mastectomy, followed by radiotherapy to the axillary lymph nodes is the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treatment of choice. </a:t>
            </a:r>
            <a:endParaRPr sz="11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7" name="Google Shape;437;p44"/>
          <p:cNvSpPr txBox="1"/>
          <p:nvPr>
            <p:ph type="ctrTitle"/>
          </p:nvPr>
        </p:nvSpPr>
        <p:spPr>
          <a:xfrm>
            <a:off x="218126" y="2381947"/>
            <a:ext cx="3743700" cy="6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Applied anatomy</a:t>
            </a:r>
            <a:endParaRPr/>
          </a:p>
        </p:txBody>
      </p:sp>
      <p:sp>
        <p:nvSpPr>
          <p:cNvPr id="438" name="Google Shape;438;p44"/>
          <p:cNvSpPr txBox="1"/>
          <p:nvPr/>
        </p:nvSpPr>
        <p:spPr>
          <a:xfrm>
            <a:off x="404474" y="3044800"/>
            <a:ext cx="45942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The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lactiferous ducts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are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radially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arranged from the nipple, so incision of the gland should be made in a radial direction to avoid cutting through the ducts.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Infiltration of the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ligaments of Cooper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leads to its shortening giving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peau de’orange (skin dimpling)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appearance of the breast.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217" y="2851321"/>
            <a:ext cx="1316076" cy="6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2217" y="3524998"/>
            <a:ext cx="1316075" cy="65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44"/>
          <p:cNvCxnSpPr/>
          <p:nvPr/>
        </p:nvCxnSpPr>
        <p:spPr>
          <a:xfrm flipH="1" rot="10800000">
            <a:off x="5278232" y="3377762"/>
            <a:ext cx="370500" cy="3387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2" name="Google Shape;442;p44"/>
          <p:cNvCxnSpPr/>
          <p:nvPr/>
        </p:nvCxnSpPr>
        <p:spPr>
          <a:xfrm flipH="1" rot="10800000">
            <a:off x="5278232" y="3204062"/>
            <a:ext cx="222300" cy="5124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44"/>
          <p:cNvCxnSpPr/>
          <p:nvPr/>
        </p:nvCxnSpPr>
        <p:spPr>
          <a:xfrm flipH="1" rot="10800000">
            <a:off x="5294168" y="3692795"/>
            <a:ext cx="459900" cy="81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4" name="Google Shape;444;p44"/>
          <p:cNvPicPr preferRelativeResize="0"/>
          <p:nvPr/>
        </p:nvPicPr>
        <p:blipFill rotWithShape="1">
          <a:blip r:embed="rId6">
            <a:alphaModFix/>
          </a:blip>
          <a:srcRect b="21352" l="0" r="0" t="0"/>
          <a:stretch/>
        </p:blipFill>
        <p:spPr>
          <a:xfrm>
            <a:off x="6419292" y="363877"/>
            <a:ext cx="2611125" cy="18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4"/>
          <p:cNvPicPr preferRelativeResize="0"/>
          <p:nvPr/>
        </p:nvPicPr>
        <p:blipFill rotWithShape="1">
          <a:blip r:embed="rId7">
            <a:alphaModFix/>
          </a:blip>
          <a:srcRect b="20828" l="24708" r="22130" t="13859"/>
          <a:stretch/>
        </p:blipFill>
        <p:spPr>
          <a:xfrm>
            <a:off x="2921450" y="311992"/>
            <a:ext cx="245100" cy="32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4"/>
          <p:cNvPicPr preferRelativeResize="0"/>
          <p:nvPr/>
        </p:nvPicPr>
        <p:blipFill rotWithShape="1">
          <a:blip r:embed="rId7">
            <a:alphaModFix/>
          </a:blip>
          <a:srcRect b="20828" l="24708" r="22130" t="13859"/>
          <a:stretch/>
        </p:blipFill>
        <p:spPr>
          <a:xfrm>
            <a:off x="112811" y="312000"/>
            <a:ext cx="245100" cy="325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5"/>
          <p:cNvSpPr txBox="1"/>
          <p:nvPr>
            <p:ph type="ctrTitle"/>
          </p:nvPr>
        </p:nvSpPr>
        <p:spPr>
          <a:xfrm>
            <a:off x="1875903" y="5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Baloo Bhaijaan"/>
                <a:ea typeface="Baloo Bhaijaan"/>
                <a:cs typeface="Baloo Bhaijaan"/>
                <a:sym typeface="Baloo Bhaijaan"/>
              </a:rPr>
              <a:t>Now we can say goodbye 👋🏼</a:t>
            </a:r>
            <a:endParaRPr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52" name="Google Shape;452;p45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453" name="Google Shape;453;p45"/>
          <p:cNvSpPr txBox="1"/>
          <p:nvPr/>
        </p:nvSpPr>
        <p:spPr>
          <a:xfrm>
            <a:off x="2471550" y="571443"/>
            <a:ext cx="40485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Congratulations you have done with basic anatomy 🎊</a:t>
            </a:r>
            <a:endParaRPr sz="1200">
              <a:solidFill>
                <a:srgbClr val="E06666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54" name="Google Shape;454;p45"/>
          <p:cNvSpPr txBox="1"/>
          <p:nvPr/>
        </p:nvSpPr>
        <p:spPr>
          <a:xfrm>
            <a:off x="4015680" y="3063950"/>
            <a:ext cx="2140200" cy="19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Ajeed Al Rashoud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‏Taif Alotaibi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‏Noura Al Turki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‏Amirah Al-Zahrani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‏Alhanouf Al-haluli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‏Sara Al-Abdulkarem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‏Renad Al Haqbani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‏Nouf Al Humaidhi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Jude Al Khalifah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Nouf Al Hussaini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55" name="Google Shape;455;p45"/>
          <p:cNvSpPr txBox="1"/>
          <p:nvPr/>
        </p:nvSpPr>
        <p:spPr>
          <a:xfrm>
            <a:off x="267200" y="2924700"/>
            <a:ext cx="25392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Mohammed Al-huqbani</a:t>
            </a:r>
            <a:endParaRPr b="1" sz="1000">
              <a:solidFill>
                <a:srgbClr val="D9D9D9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Salman Alagla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Ziyad Al-jofan 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Ali Aldawood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Khalid Nagshabandi </a:t>
            </a:r>
            <a:endParaRPr b="1" sz="1000">
              <a:solidFill>
                <a:srgbClr val="EFEFEF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Sameh nuser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Abdullah Basamh</a:t>
            </a:r>
            <a:endParaRPr b="1" sz="1000">
              <a:solidFill>
                <a:srgbClr val="F3F3F3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Alwaleed Alsaleh </a:t>
            </a:r>
            <a:endParaRPr b="1" sz="1000">
              <a:solidFill>
                <a:srgbClr val="F3F3F3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Mohaned Makkawi</a:t>
            </a:r>
            <a:endParaRPr b="1" sz="1000">
              <a:solidFill>
                <a:srgbClr val="F3F3F3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Abdullah Alghamdi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56" name="Google Shape;456;p45"/>
          <p:cNvSpPr txBox="1"/>
          <p:nvPr/>
        </p:nvSpPr>
        <p:spPr>
          <a:xfrm>
            <a:off x="5730773" y="2879251"/>
            <a:ext cx="2140200" cy="20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Maha Al Nahdi 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Razan Al zohaifi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</a:t>
            </a: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Amirah Al Dakhilallah 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Rahaf Al Shabri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Rawan Al Zayed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Ghaida Al Braithen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Alwateen Al Balawi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Reema Al Masoud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Fay Al Buqami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Haifa Al Waily 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57" name="Google Shape;457;p45"/>
          <p:cNvSpPr txBox="1"/>
          <p:nvPr/>
        </p:nvSpPr>
        <p:spPr>
          <a:xfrm>
            <a:off x="407300" y="829360"/>
            <a:ext cx="77682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aloo Bhaijaan"/>
                <a:ea typeface="Baloo Bhaijaan"/>
                <a:cs typeface="Baloo Bhaijaan"/>
                <a:sym typeface="Baloo Bhaijaan"/>
              </a:rPr>
              <a:t>Don’t forget to be proud of yourself </a:t>
            </a:r>
            <a:r>
              <a:rPr lang="ar" sz="1200">
                <a:latin typeface="Baloo Bhaijaan"/>
                <a:ea typeface="Baloo Bhaijaan"/>
                <a:cs typeface="Baloo Bhaijaan"/>
                <a:sym typeface="Baloo Bhaijaan"/>
              </a:rPr>
              <a:t>you have studied 76 lectures of anatomy  in the past two years. </a:t>
            </a:r>
            <a:endParaRPr sz="1200"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58" name="Google Shape;458;p45"/>
          <p:cNvSpPr txBox="1"/>
          <p:nvPr/>
        </p:nvSpPr>
        <p:spPr>
          <a:xfrm>
            <a:off x="588498" y="1157113"/>
            <a:ext cx="74058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We will start with </a:t>
            </a:r>
            <a:r>
              <a:rPr lang="ar" sz="12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a </a:t>
            </a:r>
            <a:r>
              <a:rPr b="1" lang="ar" sz="12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huge</a:t>
            </a:r>
            <a:r>
              <a:rPr lang="ar" sz="12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thanks for our amazing batch leaders, academic leaders and secret reviewer, we wouldn't done this without you  </a:t>
            </a:r>
            <a:r>
              <a:rPr lang="ar" sz="10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🤍</a:t>
            </a:r>
            <a:endParaRPr sz="1000">
              <a:solidFill>
                <a:srgbClr val="E06666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59" name="Google Shape;459;p45"/>
          <p:cNvPicPr preferRelativeResize="0"/>
          <p:nvPr/>
        </p:nvPicPr>
        <p:blipFill rotWithShape="1">
          <a:blip r:embed="rId3">
            <a:alphaModFix/>
          </a:blip>
          <a:srcRect b="41643" l="2214" r="3151" t="3031"/>
          <a:stretch/>
        </p:blipFill>
        <p:spPr>
          <a:xfrm>
            <a:off x="612968" y="2298628"/>
            <a:ext cx="1241349" cy="77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/>
          <p:cNvPicPr preferRelativeResize="0"/>
          <p:nvPr/>
        </p:nvPicPr>
        <p:blipFill rotWithShape="1">
          <a:blip r:embed="rId4">
            <a:alphaModFix/>
          </a:blip>
          <a:srcRect b="38123" l="22908" r="2714" t="5722"/>
          <a:stretch/>
        </p:blipFill>
        <p:spPr>
          <a:xfrm>
            <a:off x="7268102" y="2205399"/>
            <a:ext cx="1241351" cy="858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1" name="Google Shape;461;p45"/>
          <p:cNvCxnSpPr/>
          <p:nvPr/>
        </p:nvCxnSpPr>
        <p:spPr>
          <a:xfrm flipH="1" rot="10800000">
            <a:off x="173583" y="3070061"/>
            <a:ext cx="8787600" cy="30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62" name="Google Shape;462;p45"/>
          <p:cNvSpPr txBox="1"/>
          <p:nvPr/>
        </p:nvSpPr>
        <p:spPr>
          <a:xfrm>
            <a:off x="110074" y="1588450"/>
            <a:ext cx="84558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For </a:t>
            </a:r>
            <a:r>
              <a:rPr b="1" lang="ar" sz="1600">
                <a:solidFill>
                  <a:srgbClr val="E06666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our members 🧡</a:t>
            </a:r>
            <a:endParaRPr b="1" sz="1600">
              <a:solidFill>
                <a:srgbClr val="E06666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aloo Bhaijaan"/>
                <a:ea typeface="Baloo Bhaijaan"/>
                <a:cs typeface="Baloo Bhaijaan"/>
                <a:sym typeface="Baloo Bhaijaan"/>
              </a:rPr>
              <a:t>Thank you for your perfect work! we don’t think it would have been possible to achieve the goals without you and everyone efforts! You guys deserve a treat!</a:t>
            </a:r>
            <a:endParaRPr sz="1200"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63" name="Google Shape;463;p45"/>
          <p:cNvSpPr txBox="1"/>
          <p:nvPr/>
        </p:nvSpPr>
        <p:spPr>
          <a:xfrm>
            <a:off x="7397213" y="3063953"/>
            <a:ext cx="1861200" cy="9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Danah Al Halees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Rema Al Mutawa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Renad Al Mutawa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loo Bhaijaan"/>
              <a:buChar char="●"/>
            </a:pPr>
            <a:r>
              <a:rPr b="1" lang="ar" sz="1000">
                <a:solidFill>
                  <a:schemeClr val="dk1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Reham Yousef</a:t>
            </a:r>
            <a:endParaRPr b="1" sz="1000">
              <a:solidFill>
                <a:schemeClr val="dk1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2279700" y="2529800"/>
            <a:ext cx="44322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Baloo Bhaijaan"/>
                <a:ea typeface="Baloo Bhaijaan"/>
                <a:cs typeface="Baloo Bhaijaan"/>
                <a:sym typeface="Baloo Bhaijaan"/>
              </a:rPr>
              <a:t>We </a:t>
            </a:r>
            <a:r>
              <a:rPr lang="ar">
                <a:latin typeface="Baloo Bhaijaan"/>
                <a:ea typeface="Baloo Bhaijaan"/>
                <a:cs typeface="Baloo Bhaijaan"/>
                <a:sym typeface="Baloo Bhaijaan"/>
              </a:rPr>
              <a:t>think that’s time to show you Anatomy’s heroes</a:t>
            </a:r>
            <a:r>
              <a:rPr lang="ar"/>
              <a:t> </a:t>
            </a:r>
            <a:endParaRPr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65" name="Google Shape;46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8475" y="109950"/>
            <a:ext cx="1065524" cy="16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5"/>
          <p:cNvSpPr txBox="1"/>
          <p:nvPr/>
        </p:nvSpPr>
        <p:spPr>
          <a:xfrm>
            <a:off x="2187150" y="2924700"/>
            <a:ext cx="30684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Khalid AL-Dossari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Naif Al-Dossari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Faisal Alqifari 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Suhail Basuhail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Jehad  Alorainy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Khalid AlKhani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loo Bhaijaan"/>
              <a:buChar char="●"/>
            </a:pPr>
            <a:r>
              <a:rPr b="1" lang="ar" sz="1000">
                <a:latin typeface="Baloo Bhaijaan"/>
                <a:ea typeface="Baloo Bhaijaan"/>
                <a:cs typeface="Baloo Bhaijaan"/>
                <a:sym typeface="Baloo Bhaijaan"/>
              </a:rPr>
              <a:t>Omar Alammari</a:t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000"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29E7C"/>
      </a:lt2>
      <a:accent1>
        <a:srgbClr val="F3D6B8"/>
      </a:accent1>
      <a:accent2>
        <a:srgbClr val="F8C38E"/>
      </a:accent2>
      <a:accent3>
        <a:srgbClr val="E6B788"/>
      </a:accent3>
      <a:accent4>
        <a:srgbClr val="EEB276"/>
      </a:accent4>
      <a:accent5>
        <a:srgbClr val="D09551"/>
      </a:accent5>
      <a:accent6>
        <a:srgbClr val="CEAE7E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